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4" r:id="rId1"/>
  </p:sldMasterIdLst>
  <p:sldIdLst>
    <p:sldId id="256" r:id="rId2"/>
    <p:sldId id="267" r:id="rId3"/>
    <p:sldId id="269" r:id="rId4"/>
    <p:sldId id="270" r:id="rId5"/>
    <p:sldId id="271" r:id="rId6"/>
    <p:sldId id="257" r:id="rId7"/>
    <p:sldId id="261" r:id="rId8"/>
    <p:sldId id="265" r:id="rId9"/>
    <p:sldId id="264" r:id="rId10"/>
    <p:sldId id="266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arshith Reddy" initials="VR" lastIdx="1" clrIdx="0">
    <p:extLst>
      <p:ext uri="{19B8F6BF-5375-455C-9EA6-DF929625EA0E}">
        <p15:presenceInfo xmlns="" xmlns:p15="http://schemas.microsoft.com/office/powerpoint/2012/main" userId="66e79cacc35b7eba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3" d="100"/>
          <a:sy n="73" d="100"/>
        </p:scale>
        <p:origin x="-62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1C1529F-7935-4536-BE42-A3BEE18E3A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072512A5-E99F-47D7-93D6-B69AF59B48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1EC2F466-42C8-46B7-B054-78240AA3B7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57AA3-FE2E-45DD-AA8F-DAD92E8B985E}" type="datetimeFigureOut">
              <a:rPr lang="en-IN" smtClean="0"/>
              <a:pPr/>
              <a:t>27-09-2021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546E5BEB-688A-46B5-A321-E0078481C0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44C9536F-17BF-4F6D-A911-32E4E428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15F2F-79A2-4809-9C26-B63749FEEA7E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="" xmlns:p14="http://schemas.microsoft.com/office/powerpoint/2010/main" val="28341038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240E0A1-C47F-42A0-AED5-646AC397BA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B515AF57-4AC5-49E6-A334-FF64EE2A80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BF6C3699-778F-446D-B8FB-CC3F87E686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57AA3-FE2E-45DD-AA8F-DAD92E8B985E}" type="datetimeFigureOut">
              <a:rPr lang="en-IN" smtClean="0"/>
              <a:pPr/>
              <a:t>27-09-2021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9DBA6595-9DF0-422C-9EC2-48C8C829A3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4341EBAE-2AA8-4ABC-B5CD-EF02A3EEA1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15F2F-79A2-4809-9C26-B63749FEEA7E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="" xmlns:p14="http://schemas.microsoft.com/office/powerpoint/2010/main" val="1533344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7408D88F-B460-449E-803B-C4C17B723E6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78BE0350-B1DA-44B8-B77D-A31B431D46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768B91CB-0358-45D8-973D-BCDB20AAF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57AA3-FE2E-45DD-AA8F-DAD92E8B985E}" type="datetimeFigureOut">
              <a:rPr lang="en-IN" smtClean="0"/>
              <a:pPr/>
              <a:t>27-09-2021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D4FC8CFC-5CE0-4629-A366-11CC0D2262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9525250D-B54A-48D1-AFE1-E343865DC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15F2F-79A2-4809-9C26-B63749FEEA7E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="" xmlns:p14="http://schemas.microsoft.com/office/powerpoint/2010/main" val="17233149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914400" y="1981200"/>
            <a:ext cx="103632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14400" y="62484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24840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2484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76F01D-4776-4AEE-A201-750DE4BDE2E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3CFF49C-4BF6-453C-ABC8-B4EDD6CE0F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2811DAF9-7E89-483A-883B-E0B89FDDBA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FCC93B3D-88F0-4BF8-9775-F4FC36302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57AA3-FE2E-45DD-AA8F-DAD92E8B985E}" type="datetimeFigureOut">
              <a:rPr lang="en-IN" smtClean="0"/>
              <a:pPr/>
              <a:t>27-09-2021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A06B3947-48EA-4F13-A8EB-EBB8AA9288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36EDD266-D88D-441F-A889-0B7424829E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15F2F-79A2-4809-9C26-B63749FEEA7E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="" xmlns:p14="http://schemas.microsoft.com/office/powerpoint/2010/main" val="24010442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549500B-543C-4FA7-A5F7-D1A744FE0C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E9480DA1-51E8-4FA4-A215-A45E34C10C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BE09886F-DC58-4E92-9512-E09A80776E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57AA3-FE2E-45DD-AA8F-DAD92E8B985E}" type="datetimeFigureOut">
              <a:rPr lang="en-IN" smtClean="0"/>
              <a:pPr/>
              <a:t>27-09-2021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10A81972-39CF-4EAB-BAFF-86CC766916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E9508CB9-F1F7-444B-A7AE-F468008E0A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15F2F-79A2-4809-9C26-B63749FEEA7E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="" xmlns:p14="http://schemas.microsoft.com/office/powerpoint/2010/main" val="1242700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8EAE2C8-BE60-43F2-8F41-D1784F18AB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7A2FF0FB-110D-4BFA-B5DA-84AD1CBF23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A1A34895-EE6D-4283-A5AB-62B235E14D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D1323EFE-31D7-4AD1-BFE5-72DC81A6EE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57AA3-FE2E-45DD-AA8F-DAD92E8B985E}" type="datetimeFigureOut">
              <a:rPr lang="en-IN" smtClean="0"/>
              <a:pPr/>
              <a:t>27-09-2021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8D78D98A-BB32-4D85-B091-E2C15B0826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4DF6455E-A75F-4964-AE44-FDD5426EDC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15F2F-79A2-4809-9C26-B63749FEEA7E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="" xmlns:p14="http://schemas.microsoft.com/office/powerpoint/2010/main" val="9214941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92FD785-232A-432A-B41F-CD5249C8FD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84C8F73A-438C-4B9E-823A-A49D1DDF25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EC68225F-94A5-4385-AFF6-56E5A60C037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F3CB3388-8454-4987-A56F-2E340F43004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8029E4DB-4A3D-41FB-B57B-48EB8AF67C7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084C8523-410D-4901-A181-9B47789CBC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57AA3-FE2E-45DD-AA8F-DAD92E8B985E}" type="datetimeFigureOut">
              <a:rPr lang="en-IN" smtClean="0"/>
              <a:pPr/>
              <a:t>27-09-2021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B1EA11E7-7276-4ACB-BDC9-8176E0658A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14782B69-2749-429A-9F00-A5963B6768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15F2F-79A2-4809-9C26-B63749FEEA7E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="" xmlns:p14="http://schemas.microsoft.com/office/powerpoint/2010/main" val="20956101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CC071E6-E764-418F-8E8D-7048DF72E8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25855F3B-8E66-4643-9EC6-4C802FC1F6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57AA3-FE2E-45DD-AA8F-DAD92E8B985E}" type="datetimeFigureOut">
              <a:rPr lang="en-IN" smtClean="0"/>
              <a:pPr/>
              <a:t>27-09-2021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D64DBB1C-3EA2-4CD0-AB81-E465813BC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CDCCA3F5-47A5-4604-8E7C-BE39BA0D59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15F2F-79A2-4809-9C26-B63749FEEA7E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="" xmlns:p14="http://schemas.microsoft.com/office/powerpoint/2010/main" val="8076950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3ABF9BD4-54B5-4F77-8A86-53424A7E08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57AA3-FE2E-45DD-AA8F-DAD92E8B985E}" type="datetimeFigureOut">
              <a:rPr lang="en-IN" smtClean="0"/>
              <a:pPr/>
              <a:t>27-09-2021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E135C1D4-F51C-4855-A314-3952DCF599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1F198A43-5E5E-43FB-AB5F-E83072A5C8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15F2F-79A2-4809-9C26-B63749FEEA7E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="" xmlns:p14="http://schemas.microsoft.com/office/powerpoint/2010/main" val="40600748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C242803-0FCA-4A59-A6A1-3C6F423F1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8C424DBF-2616-4F5D-A6BA-34F437587C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089BE9DF-F6DB-43E4-99F2-97D982FDC9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865A019D-9B3D-4676-A9FB-39A79EA4D3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57AA3-FE2E-45DD-AA8F-DAD92E8B985E}" type="datetimeFigureOut">
              <a:rPr lang="en-IN" smtClean="0"/>
              <a:pPr/>
              <a:t>27-09-2021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F4C16208-C280-4F17-A263-43D9923F4C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56339317-0E66-45B0-8D83-107AB50CEB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15F2F-79A2-4809-9C26-B63749FEEA7E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="" xmlns:p14="http://schemas.microsoft.com/office/powerpoint/2010/main" val="28199710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875EF94-F2F5-4894-BEE6-73D28AB6B1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B7C79DD9-1FB1-4B56-A73A-40473E668FD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8B1394C0-ABD9-41AE-A55A-B1950A4542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4A151AE5-04F5-440E-A2FD-838DED61DA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57AA3-FE2E-45DD-AA8F-DAD92E8B985E}" type="datetimeFigureOut">
              <a:rPr lang="en-IN" smtClean="0"/>
              <a:pPr/>
              <a:t>27-09-2021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444B44C7-FBDF-49B3-A7A8-20719538E2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1F479CCC-F1D6-4258-8074-EC3A249191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15F2F-79A2-4809-9C26-B63749FEEA7E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="" xmlns:p14="http://schemas.microsoft.com/office/powerpoint/2010/main" val="2048487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565219BE-0D4A-4AD6-8599-5718AEE1FC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286A2945-9E1C-4F0F-B7CA-0BA48712F0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5283404D-869E-4956-B8DE-D099CFF1C82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957AA3-FE2E-45DD-AA8F-DAD92E8B985E}" type="datetimeFigureOut">
              <a:rPr lang="en-IN" smtClean="0"/>
              <a:pPr/>
              <a:t>27-09-2021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EFEFABEF-52A5-4461-A7FA-0CD8D27291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13472D5A-D59D-40D6-AE24-674A2B2E85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515F2F-79A2-4809-9C26-B63749FEEA7E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="" xmlns:p14="http://schemas.microsoft.com/office/powerpoint/2010/main" val="3909323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6705066-1F4E-46B2-990A-B4316573B71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07067" y="2404533"/>
            <a:ext cx="7766936" cy="2886558"/>
          </a:xfrm>
        </p:spPr>
        <p:txBody>
          <a:bodyPr>
            <a:normAutofit fontScale="90000"/>
          </a:bodyPr>
          <a:lstStyle/>
          <a:p>
            <a:pPr algn="ctr"/>
            <a:r>
              <a:rPr lang="en-IN" b="1" dirty="0">
                <a:latin typeface="Cambria" panose="02040503050406030204" pitchFamily="18" charset="0"/>
                <a:ea typeface="Cambria" panose="02040503050406030204" pitchFamily="18" charset="0"/>
              </a:rPr>
              <a:t>Role of Finance Commissions and NITI Aayog</a:t>
            </a:r>
            <a:r>
              <a:rPr lang="en-IN" dirty="0"/>
              <a:t/>
            </a:r>
            <a:br>
              <a:rPr lang="en-IN" dirty="0"/>
            </a:br>
            <a:endParaRPr lang="en-IN" dirty="0"/>
          </a:p>
        </p:txBody>
      </p:sp>
    </p:spTree>
    <p:extLst>
      <p:ext uri="{BB962C8B-B14F-4D97-AF65-F5344CB8AC3E}">
        <p14:creationId xmlns="" xmlns:p14="http://schemas.microsoft.com/office/powerpoint/2010/main" val="35202040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E0181B3-FD83-4E14-952B-523558B085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2661" y="609600"/>
            <a:ext cx="9587884" cy="1320800"/>
          </a:xfrm>
        </p:spPr>
        <p:txBody>
          <a:bodyPr/>
          <a:lstStyle/>
          <a:p>
            <a:pPr algn="ctr"/>
            <a:r>
              <a:rPr lang="en-US" b="1" dirty="0">
                <a:latin typeface="Cambria" panose="02040503050406030204" pitchFamily="18" charset="0"/>
                <a:ea typeface="Cambria" panose="02040503050406030204" pitchFamily="18" charset="0"/>
              </a:rPr>
              <a:t>Achievements of NITI Aayog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21ACD2DB-F86F-40F0-BAFB-15D2C6968C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2661" y="1968843"/>
            <a:ext cx="9587884" cy="40725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latin typeface="Cambria" pitchFamily="18" charset="0"/>
                <a:ea typeface="Cambria" pitchFamily="18" charset="0"/>
              </a:rPr>
              <a:t>Following are the few achievements of NITI Aayog:</a:t>
            </a:r>
          </a:p>
          <a:p>
            <a:pPr>
              <a:buFont typeface="Wingdings" pitchFamily="2" charset="2"/>
              <a:buChar char="§"/>
            </a:pPr>
            <a:r>
              <a:rPr lang="en-IN" sz="2000" dirty="0">
                <a:latin typeface="Cambria" pitchFamily="18" charset="0"/>
                <a:ea typeface="Cambria" pitchFamily="18" charset="0"/>
              </a:rPr>
              <a:t>The two-standout initiatives of the NITI Aayog were the model law on land leasing and the framework of priorities for disinvestment.</a:t>
            </a:r>
          </a:p>
          <a:p>
            <a:pPr>
              <a:buFont typeface="Wingdings" pitchFamily="2" charset="2"/>
              <a:buChar char="§"/>
            </a:pPr>
            <a:r>
              <a:rPr lang="en-IN" sz="2000" dirty="0">
                <a:latin typeface="Cambria" pitchFamily="18" charset="0"/>
                <a:ea typeface="Cambria" pitchFamily="18" charset="0"/>
              </a:rPr>
              <a:t>The Atal Innovation Mission was launched to seed innovations to teach young minds new skills. </a:t>
            </a:r>
          </a:p>
          <a:p>
            <a:pPr>
              <a:buFont typeface="Wingdings" pitchFamily="2" charset="2"/>
              <a:buChar char="§"/>
            </a:pPr>
            <a:r>
              <a:rPr lang="en-IN" sz="2000" dirty="0">
                <a:latin typeface="Cambria" pitchFamily="18" charset="0"/>
                <a:ea typeface="Cambria" pitchFamily="18" charset="0"/>
              </a:rPr>
              <a:t>The NITI Aayog has made serious efforts on Swachh Bharat, Skill Development and Central Sponsored Schemes.</a:t>
            </a:r>
          </a:p>
          <a:p>
            <a:pPr>
              <a:buFont typeface="Wingdings" pitchFamily="2" charset="2"/>
              <a:buChar char="§"/>
            </a:pPr>
            <a:r>
              <a:rPr lang="en-IN" sz="2000" dirty="0">
                <a:latin typeface="Cambria" pitchFamily="18" charset="0"/>
                <a:ea typeface="Cambria" pitchFamily="18" charset="0"/>
              </a:rPr>
              <a:t>Agricultural transformation was envisaged with the objective of doubling farmer’s income by 2022.</a:t>
            </a:r>
          </a:p>
          <a:p>
            <a:pPr>
              <a:buFont typeface="Wingdings" pitchFamily="2" charset="2"/>
              <a:buChar char="§"/>
            </a:pPr>
            <a:r>
              <a:rPr lang="en-IN" sz="2000" dirty="0">
                <a:latin typeface="Cambria" pitchFamily="18" charset="0"/>
                <a:ea typeface="Cambria" pitchFamily="18" charset="0"/>
              </a:rPr>
              <a:t>The NITI Aayog monitored the implementation of the Sustainable Developmental Goals. 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="" xmlns:p14="http://schemas.microsoft.com/office/powerpoint/2010/main" val="15234190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4000" dirty="0" smtClean="0">
                <a:latin typeface="Cambria" pitchFamily="18" charset="0"/>
                <a:ea typeface="Cambria" pitchFamily="18" charset="0"/>
              </a:rPr>
              <a:t>Federal ensemble of India comprises:  </a:t>
            </a:r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99200" y="3352801"/>
            <a:ext cx="5054600" cy="282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609600" y="1981201"/>
            <a:ext cx="5689600" cy="3801041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US" altLang="en-US" sz="1800" dirty="0"/>
          </a:p>
          <a:p>
            <a:pPr marL="342900" indent="-342900">
              <a:spcBef>
                <a:spcPct val="0"/>
              </a:spcBef>
              <a:buFont typeface="Wingdings" pitchFamily="2" charset="2"/>
              <a:buChar char="§"/>
              <a:defRPr/>
            </a:pPr>
            <a:r>
              <a:rPr lang="en-US" altLang="en-US" dirty="0" smtClean="0">
                <a:latin typeface="Cambria" pitchFamily="18" charset="0"/>
                <a:ea typeface="Cambria" pitchFamily="18" charset="0"/>
              </a:rPr>
              <a:t>Union Government</a:t>
            </a:r>
          </a:p>
          <a:p>
            <a:pPr marL="342900" indent="-342900" eaLnBrk="1" hangingPunct="1">
              <a:spcBef>
                <a:spcPct val="0"/>
              </a:spcBef>
              <a:buFont typeface="Wingdings" pitchFamily="2" charset="2"/>
              <a:buChar char="§"/>
              <a:defRPr/>
            </a:pPr>
            <a:r>
              <a:rPr lang="en-US" altLang="en-US" dirty="0" smtClean="0">
                <a:latin typeface="Cambria" pitchFamily="18" charset="0"/>
                <a:ea typeface="Cambria" pitchFamily="18" charset="0"/>
              </a:rPr>
              <a:t>28 </a:t>
            </a:r>
            <a:r>
              <a:rPr lang="en-US" altLang="en-US" dirty="0">
                <a:latin typeface="Cambria" pitchFamily="18" charset="0"/>
                <a:ea typeface="Cambria" pitchFamily="18" charset="0"/>
              </a:rPr>
              <a:t>States</a:t>
            </a:r>
          </a:p>
          <a:p>
            <a:pPr marL="342900" indent="-342900" eaLnBrk="1" hangingPunct="1">
              <a:spcBef>
                <a:spcPct val="0"/>
              </a:spcBef>
              <a:buFont typeface="Wingdings" pitchFamily="2" charset="2"/>
              <a:buChar char="§"/>
              <a:defRPr/>
            </a:pPr>
            <a:r>
              <a:rPr lang="en-US" altLang="en-US" dirty="0" smtClean="0">
                <a:latin typeface="Cambria" pitchFamily="18" charset="0"/>
                <a:ea typeface="Cambria" pitchFamily="18" charset="0"/>
              </a:rPr>
              <a:t>Union </a:t>
            </a:r>
            <a:r>
              <a:rPr lang="en-US" altLang="en-US" dirty="0">
                <a:latin typeface="Cambria" pitchFamily="18" charset="0"/>
                <a:ea typeface="Cambria" pitchFamily="18" charset="0"/>
              </a:rPr>
              <a:t>territories </a:t>
            </a:r>
          </a:p>
          <a:p>
            <a:pPr marL="342900" indent="-342900" eaLnBrk="1" hangingPunct="1">
              <a:spcBef>
                <a:spcPct val="0"/>
              </a:spcBef>
              <a:buFont typeface="Wingdings" pitchFamily="2" charset="2"/>
              <a:buChar char="§"/>
              <a:defRPr/>
            </a:pPr>
            <a:r>
              <a:rPr lang="en-US" altLang="en-US" dirty="0" smtClean="0">
                <a:latin typeface="Cambria" pitchFamily="18" charset="0"/>
                <a:ea typeface="Cambria" pitchFamily="18" charset="0"/>
              </a:rPr>
              <a:t>Rural </a:t>
            </a:r>
            <a:r>
              <a:rPr lang="en-US" altLang="en-US" dirty="0">
                <a:latin typeface="Cambria" pitchFamily="18" charset="0"/>
                <a:ea typeface="Cambria" pitchFamily="18" charset="0"/>
              </a:rPr>
              <a:t>local governments</a:t>
            </a:r>
          </a:p>
          <a:p>
            <a:pPr marL="342900" indent="-342900" eaLnBrk="1" hangingPunct="1">
              <a:spcBef>
                <a:spcPct val="0"/>
              </a:spcBef>
              <a:buFont typeface="Wingdings" pitchFamily="2" charset="2"/>
              <a:buChar char="§"/>
              <a:defRPr/>
            </a:pPr>
            <a:r>
              <a:rPr lang="en-US" altLang="en-US" dirty="0" smtClean="0">
                <a:latin typeface="Cambria" pitchFamily="18" charset="0"/>
                <a:ea typeface="Cambria" pitchFamily="18" charset="0"/>
              </a:rPr>
              <a:t>Urban </a:t>
            </a:r>
            <a:r>
              <a:rPr lang="en-US" altLang="en-US" dirty="0">
                <a:latin typeface="Cambria" pitchFamily="18" charset="0"/>
                <a:ea typeface="Cambria" pitchFamily="18" charset="0"/>
              </a:rPr>
              <a:t>local governments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US" altLang="en-US" sz="1800" dirty="0"/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US" altLang="en-US" sz="1800" dirty="0">
              <a:solidFill>
                <a:schemeClr val="bg2"/>
              </a:solidFill>
            </a:endParaRPr>
          </a:p>
          <a:p>
            <a:pPr eaLnBrk="1" hangingPunct="1">
              <a:spcBef>
                <a:spcPct val="50000"/>
              </a:spcBef>
              <a:buFontTx/>
              <a:buNone/>
              <a:defRPr/>
            </a:pPr>
            <a:endParaRPr lang="en-US" altLang="en-US" sz="1800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42551" y="365125"/>
            <a:ext cx="10981037" cy="1325563"/>
          </a:xfrm>
        </p:spPr>
        <p:txBody>
          <a:bodyPr>
            <a:normAutofit fontScale="90000"/>
          </a:bodyPr>
          <a:lstStyle/>
          <a:p>
            <a:r>
              <a:rPr lang="en-US" altLang="en-US" sz="4900" dirty="0" smtClean="0">
                <a:latin typeface="Cambria" pitchFamily="18" charset="0"/>
                <a:ea typeface="Cambria" pitchFamily="18" charset="0"/>
              </a:rPr>
              <a:t>Division of Taxes between Union and States (major taxes)</a:t>
            </a:r>
            <a:r>
              <a:rPr lang="en-US" altLang="en-US" dirty="0" smtClean="0"/>
              <a:t/>
            </a:r>
            <a:br>
              <a:rPr lang="en-US" altLang="en-US" dirty="0" smtClean="0"/>
            </a:br>
            <a:endParaRPr lang="en-US" altLang="en-US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None/>
              <a:defRPr/>
            </a:pPr>
            <a:r>
              <a:rPr lang="en-US" altLang="en-US" dirty="0" smtClean="0">
                <a:latin typeface="Cambria" pitchFamily="18" charset="0"/>
                <a:ea typeface="Cambria" pitchFamily="18" charset="0"/>
              </a:rPr>
              <a:t>UNION  LIST</a:t>
            </a:r>
          </a:p>
          <a:p>
            <a:pPr marL="514350" indent="-514350">
              <a:buFont typeface="Wingdings" pitchFamily="2" charset="2"/>
              <a:buChar char="§"/>
              <a:defRPr/>
            </a:pPr>
            <a:r>
              <a:rPr lang="en-US" altLang="en-US" dirty="0" smtClean="0">
                <a:latin typeface="Cambria" pitchFamily="18" charset="0"/>
                <a:ea typeface="Cambria" pitchFamily="18" charset="0"/>
              </a:rPr>
              <a:t>Personal Income Tax</a:t>
            </a:r>
          </a:p>
          <a:p>
            <a:pPr marL="514350" indent="-514350">
              <a:buFont typeface="Wingdings" pitchFamily="2" charset="2"/>
              <a:buChar char="§"/>
              <a:defRPr/>
            </a:pPr>
            <a:r>
              <a:rPr lang="en-US" altLang="en-US" dirty="0" smtClean="0">
                <a:latin typeface="Cambria" pitchFamily="18" charset="0"/>
                <a:ea typeface="Cambria" pitchFamily="18" charset="0"/>
              </a:rPr>
              <a:t>Corporate Income Tax</a:t>
            </a:r>
          </a:p>
          <a:p>
            <a:pPr marL="514350" indent="-514350">
              <a:buFont typeface="Wingdings" pitchFamily="2" charset="2"/>
              <a:buChar char="§"/>
              <a:defRPr/>
            </a:pPr>
            <a:r>
              <a:rPr lang="en-US" altLang="en-US" dirty="0" smtClean="0">
                <a:latin typeface="Cambria" pitchFamily="18" charset="0"/>
                <a:ea typeface="Cambria" pitchFamily="18" charset="0"/>
              </a:rPr>
              <a:t>Central Goods and Services Tax (GST)</a:t>
            </a:r>
          </a:p>
          <a:p>
            <a:pPr marL="514350" indent="-514350">
              <a:buFont typeface="Wingdings" pitchFamily="2" charset="2"/>
              <a:buChar char="§"/>
              <a:defRPr/>
            </a:pPr>
            <a:r>
              <a:rPr lang="en-US" altLang="en-US" dirty="0" smtClean="0">
                <a:latin typeface="Cambria" pitchFamily="18" charset="0"/>
                <a:ea typeface="Cambria" pitchFamily="18" charset="0"/>
              </a:rPr>
              <a:t>Custom Duties</a:t>
            </a:r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altLang="en-US" dirty="0" smtClean="0"/>
              <a:t>STATE  LIST</a:t>
            </a:r>
          </a:p>
          <a:p>
            <a:pPr>
              <a:lnSpc>
                <a:spcPct val="90000"/>
              </a:lnSpc>
              <a:buFont typeface="Wingdings" pitchFamily="2" charset="2"/>
              <a:buChar char="§"/>
            </a:pPr>
            <a:r>
              <a:rPr lang="en-US" altLang="en-US" dirty="0" smtClean="0"/>
              <a:t>State Goods and Services Tax (GST)</a:t>
            </a:r>
          </a:p>
          <a:p>
            <a:pPr>
              <a:lnSpc>
                <a:spcPct val="90000"/>
              </a:lnSpc>
              <a:buFont typeface="Wingdings" pitchFamily="2" charset="2"/>
              <a:buChar char="§"/>
            </a:pPr>
            <a:r>
              <a:rPr lang="en-US" altLang="en-US" dirty="0" smtClean="0"/>
              <a:t>Motor vehicles tax</a:t>
            </a:r>
          </a:p>
          <a:p>
            <a:pPr>
              <a:lnSpc>
                <a:spcPct val="90000"/>
              </a:lnSpc>
              <a:buFont typeface="Wingdings" pitchFamily="2" charset="2"/>
              <a:buChar char="§"/>
            </a:pPr>
            <a:r>
              <a:rPr lang="en-US" altLang="en-US" dirty="0" smtClean="0"/>
              <a:t>Passengers and goods tax</a:t>
            </a:r>
          </a:p>
          <a:p>
            <a:pPr>
              <a:lnSpc>
                <a:spcPct val="90000"/>
              </a:lnSpc>
              <a:buFont typeface="Wingdings" pitchFamily="2" charset="2"/>
              <a:buChar char="§"/>
            </a:pPr>
            <a:r>
              <a:rPr lang="en-US" altLang="en-US" dirty="0" smtClean="0"/>
              <a:t>State Excise</a:t>
            </a:r>
          </a:p>
          <a:p>
            <a:pPr>
              <a:lnSpc>
                <a:spcPct val="90000"/>
              </a:lnSpc>
              <a:buFont typeface="Wingdings" pitchFamily="2" charset="2"/>
              <a:buChar char="§"/>
            </a:pPr>
            <a:r>
              <a:rPr lang="en-US" altLang="en-US" dirty="0" smtClean="0"/>
              <a:t>Electricity Duty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10972800" cy="114300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en-US" altLang="en-US" sz="4900" dirty="0" smtClean="0">
                <a:latin typeface="Cambria" pitchFamily="18" charset="0"/>
                <a:ea typeface="Cambria" pitchFamily="18" charset="0"/>
              </a:rPr>
              <a:t>Intergovernmental Institutions</a:t>
            </a:r>
            <a:r>
              <a:rPr lang="en-US" altLang="en-US" sz="4000" dirty="0" smtClean="0"/>
              <a:t/>
            </a:r>
            <a:br>
              <a:rPr lang="en-US" altLang="en-US" sz="4000" dirty="0" smtClean="0"/>
            </a:br>
            <a:endParaRPr lang="en-US" altLang="en-US" sz="4000" dirty="0" smtClean="0"/>
          </a:p>
        </p:txBody>
      </p:sp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24800" y="3962401"/>
            <a:ext cx="4267200" cy="229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812800" y="1600200"/>
            <a:ext cx="8940800" cy="382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en-US" altLang="en-US" sz="3200" dirty="0"/>
              <a:t>Finance Commission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en-US" altLang="en-US" sz="3200" dirty="0"/>
              <a:t>NITI Aayog </a:t>
            </a:r>
            <a:r>
              <a:rPr lang="en-US" altLang="en-US" sz="3200" i="1" dirty="0" smtClean="0"/>
              <a:t>[replaced Planning </a:t>
            </a:r>
            <a:r>
              <a:rPr lang="en-US" altLang="en-US" sz="3200" i="1" dirty="0"/>
              <a:t>Commission]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en-US" altLang="en-US" sz="3200" dirty="0"/>
              <a:t>Inter State Council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en-US" altLang="en-US" sz="3200" dirty="0"/>
              <a:t>Team India </a:t>
            </a:r>
            <a:r>
              <a:rPr lang="en-US" altLang="en-US" sz="3200" dirty="0" smtClean="0"/>
              <a:t>[replaced NDC</a:t>
            </a:r>
            <a:r>
              <a:rPr lang="en-US" altLang="en-US" sz="3200" dirty="0"/>
              <a:t>]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en-US" altLang="en-US" sz="3200" dirty="0"/>
              <a:t>State Finance Commissions</a:t>
            </a:r>
          </a:p>
          <a:p>
            <a:pPr eaLnBrk="1" hangingPunct="1">
              <a:spcBef>
                <a:spcPct val="20000"/>
              </a:spcBef>
            </a:pPr>
            <a:r>
              <a:rPr lang="en-US" altLang="en-US" sz="3600" dirty="0"/>
              <a:t>			</a:t>
            </a:r>
            <a:r>
              <a:rPr lang="en-US" altLang="en-US" sz="2000" dirty="0"/>
              <a:t>	</a:t>
            </a:r>
            <a:r>
              <a:rPr lang="en-US" altLang="en-US" sz="2000" dirty="0">
                <a:solidFill>
                  <a:schemeClr val="folHlink"/>
                </a:solidFill>
              </a:rPr>
              <a:t>Parliament</a:t>
            </a:r>
          </a:p>
          <a:p>
            <a:pPr eaLnBrk="1" hangingPunct="1">
              <a:spcBef>
                <a:spcPct val="50000"/>
              </a:spcBef>
            </a:pPr>
            <a:endParaRPr lang="en-US" altLang="en-US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10668000" cy="1219200"/>
          </a:xfrm>
        </p:spPr>
        <p:txBody>
          <a:bodyPr/>
          <a:lstStyle/>
          <a:p>
            <a:r>
              <a:rPr lang="en-US" altLang="en-US" sz="4000" smtClean="0"/>
              <a:t>Horizontal Distribution (for States)</a:t>
            </a:r>
          </a:p>
        </p:txBody>
      </p:sp>
      <p:graphicFrame>
        <p:nvGraphicFramePr>
          <p:cNvPr id="224259" name="Group 3"/>
          <p:cNvGraphicFramePr>
            <a:graphicFrameLocks noGrp="1"/>
          </p:cNvGraphicFramePr>
          <p:nvPr>
            <p:ph idx="1"/>
          </p:nvPr>
        </p:nvGraphicFramePr>
        <p:xfrm>
          <a:off x="304800" y="990600"/>
          <a:ext cx="11074400" cy="5513388"/>
        </p:xfrm>
        <a:graphic>
          <a:graphicData uri="http://schemas.openxmlformats.org/drawingml/2006/table">
            <a:tbl>
              <a:tblPr/>
              <a:tblGrid>
                <a:gridCol w="4368800"/>
                <a:gridCol w="1744556"/>
                <a:gridCol w="1593852"/>
                <a:gridCol w="1683596"/>
                <a:gridCol w="1683596"/>
              </a:tblGrid>
              <a:tr h="712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Criteria</a:t>
                      </a: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11 FC</a:t>
                      </a:r>
                      <a:endParaRPr kumimoji="0" lang="en-US" sz="2600" b="0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12 FC 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13 FC</a:t>
                      </a: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14 FC</a:t>
                      </a: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64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Population</a:t>
                      </a: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25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25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17.5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Income</a:t>
                      </a: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62.5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50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50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29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Area</a:t>
                      </a: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7.5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15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Index of </a:t>
                      </a:r>
                      <a:r>
                        <a:rPr kumimoji="0" lang="en-US" sz="2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Infrastruc</a:t>
                      </a:r>
                      <a:endParaRPr kumimoji="0" lang="en-US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7.5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Tax Efforts</a:t>
                      </a: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7.5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Fiscal Discipline</a:t>
                      </a: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7.5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7.5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17.5</a:t>
                      </a: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</a:t>
                      </a: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29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Fiscal Capacity</a:t>
                      </a: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47.5</a:t>
                      </a: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</a:t>
                      </a: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Demo Change</a:t>
                      </a: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</a:t>
                      </a: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</a:t>
                      </a: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2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Forest Cover</a:t>
                      </a: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</a:t>
                      </a: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7.5</a:t>
                      </a: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2A149DE-F7E6-4F66-8183-63A8CB5A20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Finance Commission and Its mandate</a:t>
            </a:r>
            <a:endParaRPr lang="en-IN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1A803DD3-0652-48FB-ACCB-0B1A91B04C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779374"/>
            <a:ext cx="8596668" cy="4261988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en-IN" sz="2000" dirty="0" smtClean="0">
                <a:latin typeface="Cambria" pitchFamily="18" charset="0"/>
                <a:ea typeface="Cambria" pitchFamily="18" charset="0"/>
              </a:rPr>
              <a:t>The </a:t>
            </a:r>
            <a:r>
              <a:rPr lang="en-IN" sz="2000" dirty="0">
                <a:latin typeface="Cambria" pitchFamily="18" charset="0"/>
                <a:ea typeface="Cambria" pitchFamily="18" charset="0"/>
              </a:rPr>
              <a:t>President of India selects the Chairman and the four other members of the Finance </a:t>
            </a:r>
            <a:r>
              <a:rPr lang="en-IN" sz="2000">
                <a:latin typeface="Cambria" pitchFamily="18" charset="0"/>
                <a:ea typeface="Cambria" pitchFamily="18" charset="0"/>
              </a:rPr>
              <a:t>Commission </a:t>
            </a:r>
            <a:r>
              <a:rPr lang="en-IN" sz="2000" smtClean="0">
                <a:latin typeface="Cambria" pitchFamily="18" charset="0"/>
                <a:ea typeface="Cambria" pitchFamily="18" charset="0"/>
              </a:rPr>
              <a:t>of India </a:t>
            </a:r>
            <a:r>
              <a:rPr lang="en-IN" sz="2000" dirty="0" smtClean="0">
                <a:latin typeface="Cambria" pitchFamily="18" charset="0"/>
                <a:ea typeface="Cambria" pitchFamily="18" charset="0"/>
              </a:rPr>
              <a:t>under Article 280. </a:t>
            </a:r>
          </a:p>
          <a:p>
            <a:pPr>
              <a:buFont typeface="Wingdings" pitchFamily="2" charset="2"/>
              <a:buChar char="§"/>
            </a:pPr>
            <a:r>
              <a:rPr lang="en-IN" sz="2000" dirty="0" smtClean="0">
                <a:latin typeface="Cambria" pitchFamily="18" charset="0"/>
                <a:ea typeface="Cambria" pitchFamily="18" charset="0"/>
              </a:rPr>
              <a:t>The Commission distribute proceeds of Union taxes between the Union and State Governments.</a:t>
            </a:r>
          </a:p>
          <a:p>
            <a:pPr>
              <a:buFont typeface="Wingdings" pitchFamily="2" charset="2"/>
              <a:buChar char="§"/>
            </a:pPr>
            <a:r>
              <a:rPr lang="en-IN" sz="2000" dirty="0" smtClean="0">
                <a:latin typeface="Cambria" pitchFamily="18" charset="0"/>
                <a:ea typeface="Cambria" pitchFamily="18" charset="0"/>
              </a:rPr>
              <a:t>The Commission allocates grants-in-aid to States out of the consolidated fund of India. </a:t>
            </a:r>
          </a:p>
          <a:p>
            <a:pPr>
              <a:buFont typeface="Wingdings" pitchFamily="2" charset="2"/>
              <a:buChar char="§"/>
            </a:pPr>
            <a:r>
              <a:rPr lang="en-IN" sz="2000" dirty="0" smtClean="0">
                <a:latin typeface="Cambria" pitchFamily="18" charset="0"/>
                <a:ea typeface="Cambria" pitchFamily="18" charset="0"/>
              </a:rPr>
              <a:t>The Commission allocates grants-in-aid to Panchayats and Municipalities through States</a:t>
            </a:r>
          </a:p>
          <a:p>
            <a:pPr>
              <a:buFont typeface="Wingdings" pitchFamily="2" charset="2"/>
              <a:buChar char="§"/>
            </a:pPr>
            <a:r>
              <a:rPr lang="en-US" sz="2000" dirty="0" smtClean="0">
                <a:latin typeface="Cambria" pitchFamily="18" charset="0"/>
                <a:ea typeface="Cambria" pitchFamily="18" charset="0"/>
              </a:rPr>
              <a:t>The </a:t>
            </a:r>
            <a:r>
              <a:rPr lang="en-US" sz="2000" dirty="0">
                <a:latin typeface="Cambria" pitchFamily="18" charset="0"/>
                <a:ea typeface="Cambria" pitchFamily="18" charset="0"/>
              </a:rPr>
              <a:t>15</a:t>
            </a:r>
            <a:r>
              <a:rPr lang="en-US" sz="2000" baseline="30000" dirty="0">
                <a:latin typeface="Cambria" pitchFamily="18" charset="0"/>
                <a:ea typeface="Cambria" pitchFamily="18" charset="0"/>
              </a:rPr>
              <a:t>th</a:t>
            </a:r>
            <a:r>
              <a:rPr lang="en-US" sz="2000" dirty="0">
                <a:latin typeface="Cambria" pitchFamily="18" charset="0"/>
                <a:ea typeface="Cambria" pitchFamily="18" charset="0"/>
              </a:rPr>
              <a:t> Finance Commission was constituted in 2017 and is </a:t>
            </a:r>
            <a:r>
              <a:rPr lang="en-US" sz="2000" dirty="0" smtClean="0">
                <a:latin typeface="Cambria" pitchFamily="18" charset="0"/>
                <a:ea typeface="Cambria" pitchFamily="18" charset="0"/>
              </a:rPr>
              <a:t>set to give its recommendations.</a:t>
            </a:r>
            <a:endParaRPr lang="en-IN" sz="2000" dirty="0">
              <a:latin typeface="Cambria" pitchFamily="18" charset="0"/>
              <a:ea typeface="Cambria" pitchFamily="18" charset="0"/>
            </a:endParaRPr>
          </a:p>
        </p:txBody>
      </p:sp>
      <p:pic>
        <p:nvPicPr>
          <p:cNvPr id="2050" name="Picture 2" descr="15th Finance Commission: What really holds India together - The ...">
            <a:extLst>
              <a:ext uri="{FF2B5EF4-FFF2-40B4-BE49-F238E27FC236}">
                <a16:creationId xmlns="" xmlns:a16="http://schemas.microsoft.com/office/drawing/2014/main" id="{702E62B9-D376-4480-9BD1-1C1B7F6A21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5515" y="4865776"/>
            <a:ext cx="2815219" cy="18768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36267413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088C4C4-DB46-4A09-BC94-E1205D9994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3" y="600722"/>
            <a:ext cx="10666169" cy="1320800"/>
          </a:xfrm>
        </p:spPr>
        <p:txBody>
          <a:bodyPr/>
          <a:lstStyle/>
          <a:p>
            <a:pPr algn="ctr"/>
            <a:r>
              <a:rPr lang="en-US" b="1" dirty="0">
                <a:latin typeface="Cambria" panose="02040503050406030204" pitchFamily="18" charset="0"/>
                <a:ea typeface="Cambria" panose="02040503050406030204" pitchFamily="18" charset="0"/>
              </a:rPr>
              <a:t>Key Recommendations of </a:t>
            </a:r>
            <a:r>
              <a:rPr lang="en-US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/>
            </a:r>
            <a:br>
              <a:rPr lang="en-US" b="1" dirty="0" smtClean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en-US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the </a:t>
            </a:r>
            <a:r>
              <a:rPr lang="en-US" b="1" dirty="0">
                <a:latin typeface="Cambria" panose="02040503050406030204" pitchFamily="18" charset="0"/>
                <a:ea typeface="Cambria" panose="02040503050406030204" pitchFamily="18" charset="0"/>
              </a:rPr>
              <a:t>15</a:t>
            </a:r>
            <a:r>
              <a:rPr lang="en-US" b="1" baseline="30000" dirty="0">
                <a:latin typeface="Cambria" panose="02040503050406030204" pitchFamily="18" charset="0"/>
                <a:ea typeface="Cambria" panose="02040503050406030204" pitchFamily="18" charset="0"/>
              </a:rPr>
              <a:t>th</a:t>
            </a:r>
            <a:r>
              <a:rPr lang="en-US" b="1" dirty="0">
                <a:latin typeface="Cambria" panose="02040503050406030204" pitchFamily="18" charset="0"/>
                <a:ea typeface="Cambria" panose="02040503050406030204" pitchFamily="18" charset="0"/>
              </a:rPr>
              <a:t> Finance Commission</a:t>
            </a:r>
            <a:endParaRPr lang="en-IN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23B676F7-084F-4365-A8F3-63CF6C0E18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7881" y="2100649"/>
            <a:ext cx="9943069" cy="394071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2400" b="1" dirty="0">
                <a:latin typeface="Cambria" pitchFamily="18" charset="0"/>
                <a:ea typeface="Cambria" pitchFamily="18" charset="0"/>
              </a:rPr>
              <a:t>Devolution of taxes to States: </a:t>
            </a:r>
            <a:r>
              <a:rPr lang="en-US" sz="2400" dirty="0">
                <a:latin typeface="Cambria" pitchFamily="18" charset="0"/>
                <a:ea typeface="Cambria" pitchFamily="18" charset="0"/>
              </a:rPr>
              <a:t>The share of states in the </a:t>
            </a:r>
            <a:r>
              <a:rPr lang="en-US" sz="2400" dirty="0" smtClean="0">
                <a:latin typeface="Cambria" pitchFamily="18" charset="0"/>
                <a:ea typeface="Cambria" pitchFamily="18" charset="0"/>
              </a:rPr>
              <a:t>Union divisible pool was recommended </a:t>
            </a:r>
            <a:r>
              <a:rPr lang="en-US" sz="2400" dirty="0">
                <a:latin typeface="Cambria" pitchFamily="18" charset="0"/>
                <a:ea typeface="Cambria" pitchFamily="18" charset="0"/>
              </a:rPr>
              <a:t>to be </a:t>
            </a:r>
            <a:r>
              <a:rPr lang="en-US" sz="2400" dirty="0" smtClean="0">
                <a:latin typeface="Cambria" pitchFamily="18" charset="0"/>
                <a:ea typeface="Cambria" pitchFamily="18" charset="0"/>
              </a:rPr>
              <a:t>41</a:t>
            </a:r>
            <a:r>
              <a:rPr lang="en-US" sz="2400" dirty="0">
                <a:latin typeface="Cambria" pitchFamily="18" charset="0"/>
                <a:ea typeface="Cambria" pitchFamily="18" charset="0"/>
              </a:rPr>
              <a:t>% for 2020-21. </a:t>
            </a:r>
          </a:p>
          <a:p>
            <a:pPr>
              <a:buFont typeface="Wingdings" pitchFamily="2" charset="2"/>
              <a:buChar char="§"/>
            </a:pPr>
            <a:r>
              <a:rPr lang="en-US" sz="2400" b="1" dirty="0">
                <a:latin typeface="Cambria" pitchFamily="18" charset="0"/>
                <a:ea typeface="Cambria" pitchFamily="18" charset="0"/>
              </a:rPr>
              <a:t>Tax Effort: </a:t>
            </a:r>
            <a:r>
              <a:rPr lang="en-US" sz="2400" dirty="0">
                <a:latin typeface="Cambria" pitchFamily="18" charset="0"/>
                <a:ea typeface="Cambria" pitchFamily="18" charset="0"/>
              </a:rPr>
              <a:t>This criterion has been used to reward states with higher tax collection efficiency.</a:t>
            </a:r>
          </a:p>
          <a:p>
            <a:pPr>
              <a:buFont typeface="Wingdings" pitchFamily="2" charset="2"/>
              <a:buChar char="§"/>
            </a:pPr>
            <a:r>
              <a:rPr lang="en-US" sz="2400" b="1" dirty="0">
                <a:latin typeface="Cambria" pitchFamily="18" charset="0"/>
                <a:ea typeface="Cambria" pitchFamily="18" charset="0"/>
              </a:rPr>
              <a:t>Income Distance</a:t>
            </a:r>
            <a:endParaRPr lang="en-US" sz="2400" dirty="0">
              <a:latin typeface="Cambria" pitchFamily="18" charset="0"/>
              <a:ea typeface="Cambria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sz="2400" b="1" dirty="0">
                <a:latin typeface="Cambria" pitchFamily="18" charset="0"/>
                <a:ea typeface="Cambria" pitchFamily="18" charset="0"/>
              </a:rPr>
              <a:t>Grants-in-Aid: </a:t>
            </a:r>
            <a:r>
              <a:rPr lang="en-US" sz="2400" dirty="0">
                <a:latin typeface="Cambria" pitchFamily="18" charset="0"/>
                <a:ea typeface="Cambria" pitchFamily="18" charset="0"/>
              </a:rPr>
              <a:t>The following grants </a:t>
            </a:r>
            <a:r>
              <a:rPr lang="en-US" sz="2400" dirty="0" smtClean="0">
                <a:latin typeface="Cambria" pitchFamily="18" charset="0"/>
                <a:ea typeface="Cambria" pitchFamily="18" charset="0"/>
              </a:rPr>
              <a:t>are provided </a:t>
            </a:r>
            <a:r>
              <a:rPr lang="en-US" sz="2400" dirty="0">
                <a:latin typeface="Cambria" pitchFamily="18" charset="0"/>
                <a:ea typeface="Cambria" pitchFamily="18" charset="0"/>
              </a:rPr>
              <a:t>to the States </a:t>
            </a:r>
            <a:r>
              <a:rPr lang="en-US" sz="2400" dirty="0" smtClean="0">
                <a:latin typeface="Cambria" pitchFamily="18" charset="0"/>
                <a:ea typeface="Cambria" pitchFamily="18" charset="0"/>
              </a:rPr>
              <a:t>for 2020-21</a:t>
            </a:r>
            <a:endParaRPr lang="en-US" sz="2400" dirty="0">
              <a:latin typeface="Cambria" pitchFamily="18" charset="0"/>
              <a:ea typeface="Cambria" pitchFamily="18" charset="0"/>
            </a:endParaRPr>
          </a:p>
          <a:p>
            <a:pPr marL="792000" lvl="1" indent="-342900">
              <a:spcBef>
                <a:spcPts val="0"/>
              </a:spcBef>
              <a:buFont typeface="Wingdings" pitchFamily="2" charset="2"/>
              <a:buChar char="§"/>
            </a:pPr>
            <a:r>
              <a:rPr lang="en-US" dirty="0">
                <a:latin typeface="Cambria" pitchFamily="18" charset="0"/>
                <a:ea typeface="Cambria" pitchFamily="18" charset="0"/>
              </a:rPr>
              <a:t>Revenue Deficit Grants</a:t>
            </a:r>
          </a:p>
          <a:p>
            <a:pPr marL="792000" lvl="1" indent="-342900">
              <a:spcBef>
                <a:spcPts val="0"/>
              </a:spcBef>
              <a:buFont typeface="Wingdings" pitchFamily="2" charset="2"/>
              <a:buChar char="§"/>
            </a:pPr>
            <a:r>
              <a:rPr lang="en-US" dirty="0">
                <a:latin typeface="Cambria" pitchFamily="18" charset="0"/>
                <a:ea typeface="Cambria" pitchFamily="18" charset="0"/>
              </a:rPr>
              <a:t>Grants to Local </a:t>
            </a:r>
            <a:r>
              <a:rPr lang="en-US" dirty="0" smtClean="0">
                <a:latin typeface="Cambria" pitchFamily="18" charset="0"/>
                <a:ea typeface="Cambria" pitchFamily="18" charset="0"/>
              </a:rPr>
              <a:t>Governments</a:t>
            </a:r>
            <a:endParaRPr lang="en-US" dirty="0">
              <a:latin typeface="Cambria" pitchFamily="18" charset="0"/>
              <a:ea typeface="Cambria" pitchFamily="18" charset="0"/>
            </a:endParaRPr>
          </a:p>
          <a:p>
            <a:pPr marL="792000" lvl="1" indent="-342900">
              <a:spcBef>
                <a:spcPts val="0"/>
              </a:spcBef>
              <a:buFont typeface="Wingdings" pitchFamily="2" charset="2"/>
              <a:buChar char="§"/>
            </a:pPr>
            <a:r>
              <a:rPr lang="en-US" dirty="0">
                <a:latin typeface="Cambria" pitchFamily="18" charset="0"/>
                <a:ea typeface="Cambria" pitchFamily="18" charset="0"/>
              </a:rPr>
              <a:t>Disaster Management Grants</a:t>
            </a:r>
            <a:r>
              <a:rPr lang="en-US" dirty="0">
                <a:latin typeface="Palatino Linotype" panose="02040502050505030304" pitchFamily="18" charset="0"/>
              </a:rPr>
              <a:t>	</a:t>
            </a:r>
            <a:r>
              <a:rPr lang="en-US" dirty="0"/>
              <a:t>		</a:t>
            </a:r>
          </a:p>
        </p:txBody>
      </p:sp>
    </p:spTree>
    <p:extLst>
      <p:ext uri="{BB962C8B-B14F-4D97-AF65-F5344CB8AC3E}">
        <p14:creationId xmlns="" xmlns:p14="http://schemas.microsoft.com/office/powerpoint/2010/main" val="1291816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A92080F-F2F1-4A72-BD7D-F74928A216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60021"/>
          </a:xfrm>
        </p:spPr>
        <p:txBody>
          <a:bodyPr/>
          <a:lstStyle/>
          <a:p>
            <a:pPr algn="ctr"/>
            <a:r>
              <a:rPr lang="en-US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NITI Aayog and its structure</a:t>
            </a:r>
            <a:endParaRPr lang="en-IN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9DA921CD-3F8E-4BE4-B53A-04774C16B2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532238"/>
            <a:ext cx="9336678" cy="4509124"/>
          </a:xfrm>
        </p:spPr>
        <p:txBody>
          <a:bodyPr>
            <a:normAutofit/>
          </a:bodyPr>
          <a:lstStyle/>
          <a:p>
            <a:pPr marL="0" indent="0">
              <a:buFont typeface="Wingdings" pitchFamily="2" charset="2"/>
              <a:buChar char="§"/>
            </a:pPr>
            <a:r>
              <a:rPr lang="en-US" sz="1600" dirty="0" smtClean="0">
                <a:latin typeface="Cambria" pitchFamily="18" charset="0"/>
                <a:ea typeface="Cambria" pitchFamily="18" charset="0"/>
              </a:rPr>
              <a:t>    NITI Aayog is the policy think-tank of the Indian federation which replaced the Planning Commission that was set up in 1950.</a:t>
            </a:r>
          </a:p>
          <a:p>
            <a:pPr marL="0" indent="0">
              <a:buNone/>
            </a:pPr>
            <a:r>
              <a:rPr lang="en-US" sz="1600" dirty="0" smtClean="0">
                <a:latin typeface="Cambria" pitchFamily="18" charset="0"/>
                <a:ea typeface="Cambria" pitchFamily="18" charset="0"/>
              </a:rPr>
              <a:t>NITI </a:t>
            </a:r>
            <a:r>
              <a:rPr lang="en-US" sz="1600" dirty="0">
                <a:latin typeface="Cambria" pitchFamily="18" charset="0"/>
                <a:ea typeface="Cambria" pitchFamily="18" charset="0"/>
              </a:rPr>
              <a:t>Aayog </a:t>
            </a:r>
            <a:r>
              <a:rPr lang="en-US" sz="1600" dirty="0" smtClean="0">
                <a:latin typeface="Cambria" pitchFamily="18" charset="0"/>
                <a:ea typeface="Cambria" pitchFamily="18" charset="0"/>
              </a:rPr>
              <a:t>comprises:</a:t>
            </a:r>
            <a:endParaRPr lang="en-US" sz="1600" dirty="0">
              <a:latin typeface="Cambria" pitchFamily="18" charset="0"/>
              <a:ea typeface="Cambria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sz="1600" dirty="0">
                <a:latin typeface="Cambria" pitchFamily="18" charset="0"/>
                <a:ea typeface="Cambria" pitchFamily="18" charset="0"/>
              </a:rPr>
              <a:t>Chairperson – Prime Minister of India</a:t>
            </a:r>
          </a:p>
          <a:p>
            <a:pPr>
              <a:buFont typeface="Wingdings" pitchFamily="2" charset="2"/>
              <a:buChar char="§"/>
            </a:pPr>
            <a:r>
              <a:rPr lang="en-US" sz="1600" b="1" dirty="0">
                <a:latin typeface="Cambria" pitchFamily="18" charset="0"/>
                <a:ea typeface="Cambria" pitchFamily="18" charset="0"/>
              </a:rPr>
              <a:t>Governing Council</a:t>
            </a:r>
            <a:r>
              <a:rPr lang="en-US" sz="1600" dirty="0">
                <a:latin typeface="Cambria" pitchFamily="18" charset="0"/>
                <a:ea typeface="Cambria" pitchFamily="18" charset="0"/>
              </a:rPr>
              <a:t> - composed of Chief Ministers of all the States and lieutenant governors of Union Territories.</a:t>
            </a:r>
          </a:p>
          <a:p>
            <a:pPr>
              <a:buFont typeface="Wingdings" pitchFamily="2" charset="2"/>
              <a:buChar char="§"/>
            </a:pPr>
            <a:r>
              <a:rPr lang="en-US" sz="1600" b="1" dirty="0">
                <a:latin typeface="Cambria" pitchFamily="18" charset="0"/>
                <a:ea typeface="Cambria" pitchFamily="18" charset="0"/>
              </a:rPr>
              <a:t>Regional Council </a:t>
            </a:r>
            <a:r>
              <a:rPr lang="en-US" sz="1600" dirty="0">
                <a:latin typeface="Cambria" pitchFamily="18" charset="0"/>
                <a:ea typeface="Cambria" pitchFamily="18" charset="0"/>
              </a:rPr>
              <a:t>– formed to address specific issues and contingencies impacting more than one state or region.</a:t>
            </a:r>
          </a:p>
          <a:p>
            <a:pPr>
              <a:buFont typeface="Wingdings" pitchFamily="2" charset="2"/>
              <a:buChar char="§"/>
            </a:pPr>
            <a:r>
              <a:rPr lang="en-US" sz="1600" dirty="0">
                <a:latin typeface="Cambria" pitchFamily="18" charset="0"/>
                <a:ea typeface="Cambria" pitchFamily="18" charset="0"/>
              </a:rPr>
              <a:t>Full-time organizational framework composed of a Vice-Chairperson, four full-time members, two part-time members, four ex-officio members of the Union Council of Ministers, a CEO.</a:t>
            </a:r>
          </a:p>
          <a:p>
            <a:pPr>
              <a:buFont typeface="Wingdings" pitchFamily="2" charset="2"/>
              <a:buChar char="§"/>
            </a:pPr>
            <a:r>
              <a:rPr lang="en-US" sz="1600" dirty="0">
                <a:latin typeface="Cambria" pitchFamily="18" charset="0"/>
                <a:ea typeface="Cambria" pitchFamily="18" charset="0"/>
              </a:rPr>
              <a:t>Experts and specialists in various fields.</a:t>
            </a:r>
            <a:endParaRPr lang="en-IN" sz="1600" dirty="0">
              <a:latin typeface="Cambria" pitchFamily="18" charset="0"/>
              <a:ea typeface="Cambria" pitchFamily="18" charset="0"/>
            </a:endParaRPr>
          </a:p>
        </p:txBody>
      </p:sp>
      <p:pic>
        <p:nvPicPr>
          <p:cNvPr id="4" name="Picture 2" descr="National Institution for Transforming India (NITI) Aayog ...">
            <a:extLst>
              <a:ext uri="{FF2B5EF4-FFF2-40B4-BE49-F238E27FC236}">
                <a16:creationId xmlns="" xmlns:a16="http://schemas.microsoft.com/office/drawing/2014/main" id="{45FA6D2E-864A-406F-9FA0-361D86D730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8027" y="4466916"/>
            <a:ext cx="4101530" cy="22185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4518611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5EC6EB9-ED1A-485F-A5C6-61321AB458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latin typeface="Cambria" panose="02040503050406030204" pitchFamily="18" charset="0"/>
                <a:ea typeface="Cambria" panose="02040503050406030204" pitchFamily="18" charset="0"/>
              </a:rPr>
              <a:t>Functions of NITI Aayog</a:t>
            </a:r>
            <a:endParaRPr lang="en-IN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F8703998-F199-4FEB-8C3E-18494F42F6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sz="2000" dirty="0">
                <a:latin typeface="Cambria" pitchFamily="18" charset="0"/>
                <a:ea typeface="Cambria" pitchFamily="18" charset="0"/>
              </a:rPr>
              <a:t>To </a:t>
            </a:r>
            <a:r>
              <a:rPr lang="en-IN" sz="2000" dirty="0">
                <a:latin typeface="Cambria" pitchFamily="18" charset="0"/>
                <a:ea typeface="Cambria" pitchFamily="18" charset="0"/>
              </a:rPr>
              <a:t>foster cooperative federalism and to evolve a national consensus on developmental goals.</a:t>
            </a:r>
          </a:p>
          <a:p>
            <a:pPr>
              <a:buFont typeface="Wingdings" pitchFamily="2" charset="2"/>
              <a:buChar char="§"/>
            </a:pPr>
            <a:r>
              <a:rPr lang="en-IN" sz="2000" dirty="0">
                <a:latin typeface="Cambria" pitchFamily="18" charset="0"/>
                <a:ea typeface="Cambria" pitchFamily="18" charset="0"/>
              </a:rPr>
              <a:t>Conflict Resolution: to act as a platform for resolution of cross-sectoral issues between Center and State Governments.</a:t>
            </a:r>
          </a:p>
          <a:p>
            <a:pPr>
              <a:buFont typeface="Wingdings" pitchFamily="2" charset="2"/>
              <a:buChar char="§"/>
            </a:pPr>
            <a:r>
              <a:rPr lang="en-IN" sz="2000" dirty="0">
                <a:latin typeface="Cambria" pitchFamily="18" charset="0"/>
                <a:ea typeface="Cambria" pitchFamily="18" charset="0"/>
              </a:rPr>
              <a:t>To act as a Knowledge and Innovation hub. </a:t>
            </a:r>
          </a:p>
          <a:p>
            <a:pPr>
              <a:buFont typeface="Wingdings" pitchFamily="2" charset="2"/>
              <a:buChar char="§"/>
            </a:pPr>
            <a:r>
              <a:rPr lang="en-IN" sz="2000" dirty="0">
                <a:latin typeface="Cambria" pitchFamily="18" charset="0"/>
                <a:ea typeface="Cambria" pitchFamily="18" charset="0"/>
              </a:rPr>
              <a:t>Vision and Scenario Planning: To design the medium and long term strategic frameworks of the big picture vision of India’s Future.</a:t>
            </a:r>
          </a:p>
          <a:p>
            <a:pPr>
              <a:buFont typeface="Wingdings" pitchFamily="2" charset="2"/>
              <a:buChar char="§"/>
            </a:pPr>
            <a:r>
              <a:rPr lang="en-IN" sz="2000" dirty="0">
                <a:latin typeface="Cambria" pitchFamily="18" charset="0"/>
                <a:ea typeface="Cambria" pitchFamily="18" charset="0"/>
              </a:rPr>
              <a:t>Capacity Building</a:t>
            </a:r>
          </a:p>
          <a:p>
            <a:pPr>
              <a:buFont typeface="Wingdings" pitchFamily="2" charset="2"/>
              <a:buChar char="§"/>
            </a:pPr>
            <a:r>
              <a:rPr lang="en-IN" sz="2000" dirty="0">
                <a:latin typeface="Cambria" pitchFamily="18" charset="0"/>
                <a:ea typeface="Cambria" pitchFamily="18" charset="0"/>
              </a:rPr>
              <a:t>Decentralised Planning</a:t>
            </a:r>
          </a:p>
          <a:p>
            <a:endParaRPr lang="en-IN" sz="1600" dirty="0">
              <a:latin typeface="Palatino Linotype" panose="02040502050505030304" pitchFamily="18" charset="0"/>
            </a:endParaRPr>
          </a:p>
          <a:p>
            <a:endParaRPr lang="en-IN" sz="1600" dirty="0">
              <a:latin typeface="Palatino Linotype" panose="02040502050505030304" pitchFamily="18" charset="0"/>
            </a:endParaRPr>
          </a:p>
          <a:p>
            <a:endParaRPr lang="en-IN" sz="1600" dirty="0"/>
          </a:p>
          <a:p>
            <a:endParaRPr lang="en-IN" dirty="0"/>
          </a:p>
        </p:txBody>
      </p:sp>
      <p:pic>
        <p:nvPicPr>
          <p:cNvPr id="3074" name="Picture 2" descr="NITI Aayog signs SOI with MSDF to document Systemic Transformation ...">
            <a:extLst>
              <a:ext uri="{FF2B5EF4-FFF2-40B4-BE49-F238E27FC236}">
                <a16:creationId xmlns="" xmlns:a16="http://schemas.microsoft.com/office/drawing/2014/main" id="{32B4D608-E4D7-465A-ACDC-4C4A5AE9FE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7967" y="4510496"/>
            <a:ext cx="3286226" cy="218834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9026702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197</TotalTime>
  <Words>481</Words>
  <Application>Microsoft Office PowerPoint</Application>
  <PresentationFormat>Custom</PresentationFormat>
  <Paragraphs>117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Role of Finance Commissions and NITI Aayog </vt:lpstr>
      <vt:lpstr>Federal ensemble of India comprises:  </vt:lpstr>
      <vt:lpstr>Division of Taxes between Union and States (major taxes) </vt:lpstr>
      <vt:lpstr>Intergovernmental Institutions </vt:lpstr>
      <vt:lpstr>Horizontal Distribution (for States)</vt:lpstr>
      <vt:lpstr>Finance Commission and Its mandate</vt:lpstr>
      <vt:lpstr>Key Recommendations of  the 15th Finance Commission</vt:lpstr>
      <vt:lpstr>NITI Aayog and its structure</vt:lpstr>
      <vt:lpstr>Functions of NITI Aayog</vt:lpstr>
      <vt:lpstr>Achievements of NITI Aayog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Role of Finance Commissions and NITI Aayog</dc:title>
  <dc:creator>Varshith Reddy</dc:creator>
  <cp:lastModifiedBy>A.k Nath</cp:lastModifiedBy>
  <cp:revision>27</cp:revision>
  <dcterms:created xsi:type="dcterms:W3CDTF">2020-06-05T14:20:51Z</dcterms:created>
  <dcterms:modified xsi:type="dcterms:W3CDTF">2021-09-27T05:32:06Z</dcterms:modified>
</cp:coreProperties>
</file>