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handoutMasterIdLst>
    <p:handoutMasterId r:id="rId25"/>
  </p:handoutMasterIdLst>
  <p:sldIdLst>
    <p:sldId id="256" r:id="rId5"/>
    <p:sldId id="271" r:id="rId6"/>
    <p:sldId id="286" r:id="rId7"/>
    <p:sldId id="289" r:id="rId8"/>
    <p:sldId id="287" r:id="rId9"/>
    <p:sldId id="288" r:id="rId10"/>
    <p:sldId id="290" r:id="rId11"/>
    <p:sldId id="291" r:id="rId12"/>
    <p:sldId id="292" r:id="rId13"/>
    <p:sldId id="293" r:id="rId14"/>
    <p:sldId id="294" r:id="rId15"/>
    <p:sldId id="295" r:id="rId16"/>
    <p:sldId id="298" r:id="rId17"/>
    <p:sldId id="299" r:id="rId18"/>
    <p:sldId id="300" r:id="rId19"/>
    <p:sldId id="301" r:id="rId20"/>
    <p:sldId id="302" r:id="rId21"/>
    <p:sldId id="296" r:id="rId22"/>
    <p:sldId id="26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8000"/>
    <a:srgbClr val="3333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58" autoAdjust="0"/>
    <p:restoredTop sz="94660" autoAdjust="0"/>
  </p:normalViewPr>
  <p:slideViewPr>
    <p:cSldViewPr snapToGrid="0" showGuides="1">
      <p:cViewPr>
        <p:scale>
          <a:sx n="66" d="100"/>
          <a:sy n="66" d="100"/>
        </p:scale>
        <p:origin x="-810" y="21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58" d="100"/>
          <a:sy n="58" d="100"/>
        </p:scale>
        <p:origin x="1974" y="9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CEAAF3-9831-450B-8D59-2C09DB96C8FC}" type="datetimeFigureOut">
              <a:rPr lang="en-US"/>
              <a:pPr/>
              <a:t>9/22/2021</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834459-7356-44BF-850D-8B30C4FB3B6B}" type="slidenum">
              <a:rPr/>
              <a:pPr/>
              <a:t>‹#›</a:t>
            </a:fld>
            <a:endParaRPr/>
          </a:p>
        </p:txBody>
      </p:sp>
    </p:spTree>
    <p:extLst>
      <p:ext uri="{BB962C8B-B14F-4D97-AF65-F5344CB8AC3E}">
        <p14:creationId xmlns:p14="http://schemas.microsoft.com/office/powerpoint/2010/main" xmlns=""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0CD79-FC16-4410-AB61-17F26E6D3BC8}" type="datetimeFigureOut">
              <a:rPr lang="en-US"/>
              <a:pPr/>
              <a:t>9/22/2021</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3C37BE-C303-496D-B5CD-85F2937540FC}" type="slidenum">
              <a:rPr/>
              <a:pPr/>
              <a:t>‹#›</a:t>
            </a:fld>
            <a:endParaRPr/>
          </a:p>
        </p:txBody>
      </p:sp>
    </p:spTree>
    <p:extLst>
      <p:ext uri="{BB962C8B-B14F-4D97-AF65-F5344CB8AC3E}">
        <p14:creationId xmlns:p14="http://schemas.microsoft.com/office/powerpoint/2010/main" xmlns=""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latin typeface="Arial" pitchFamily="34" charset="0"/>
                <a:cs typeface="Arial" pitchFamily="34" charset="0"/>
              </a:rPr>
              <a:t>NOTE:</a:t>
            </a:r>
          </a:p>
          <a:p>
            <a:r>
              <a:rPr lang="en-US" i="1" dirty="0">
                <a:latin typeface="Arial" pitchFamily="34" charset="0"/>
                <a:cs typeface="Arial" pitchFamily="34" charset="0"/>
              </a:rPr>
              <a:t>To change the  image on this slide, select the picture and delete it. Then click the Pictures icon in the placeholder to insert your own image.</a:t>
            </a:r>
          </a:p>
        </p:txBody>
      </p:sp>
      <p:sp>
        <p:nvSpPr>
          <p:cNvPr id="4" name="Slide Number Placeholder 3"/>
          <p:cNvSpPr>
            <a:spLocks noGrp="1"/>
          </p:cNvSpPr>
          <p:nvPr>
            <p:ph type="sldNum" sz="quarter" idx="10"/>
          </p:nvPr>
        </p:nvSpPr>
        <p:spPr/>
        <p:txBody>
          <a:bodyPr/>
          <a:lstStyle/>
          <a:p>
            <a:fld id="{0A3C37BE-C303-496D-B5CD-85F2937540FC}" type="slidenum">
              <a:rPr lang="en-US" smtClean="0"/>
              <a:pPr/>
              <a:t>1</a:t>
            </a:fld>
            <a:endParaRPr lang="en-US"/>
          </a:p>
        </p:txBody>
      </p:sp>
    </p:spTree>
    <p:extLst>
      <p:ext uri="{BB962C8B-B14F-4D97-AF65-F5344CB8AC3E}">
        <p14:creationId xmlns:p14="http://schemas.microsoft.com/office/powerpoint/2010/main" xmlns="" val="2406150269"/>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Picture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xmlns="">
                  <a14:imgLayer r:embed="rId3">
                    <a14:imgEffect>
                      <a14:saturation sat="30000"/>
                    </a14:imgEffect>
                  </a14:imgLayer>
                </a14:imgProps>
              </a:ext>
              <a:ext uri="{28A0092B-C50C-407E-A947-70E740481C1C}">
                <a14:useLocalDpi xmlns:a14="http://schemas.microsoft.com/office/drawing/2010/main" xmlns="" val="0"/>
              </a:ext>
            </a:extLst>
          </a:blip>
          <a:srcRect/>
          <a:stretch/>
        </p:blipFill>
        <p:spPr>
          <a:xfrm>
            <a:off x="1324445" y="0"/>
            <a:ext cx="1747524" cy="2292094"/>
          </a:xfrm>
          <a:prstGeom prst="rect">
            <a:avLst/>
          </a:prstGeom>
        </p:spPr>
      </p:pic>
      <p:sp>
        <p:nvSpPr>
          <p:cNvPr id="2" name="Title 1"/>
          <p:cNvSpPr>
            <a:spLocks noGrp="1"/>
          </p:cNvSpPr>
          <p:nvPr>
            <p:ph type="ctrTitle"/>
          </p:nvPr>
        </p:nvSpPr>
        <p:spPr>
          <a:xfrm>
            <a:off x="1104900" y="2292094"/>
            <a:ext cx="10096500" cy="2219691"/>
          </a:xfrm>
        </p:spPr>
        <p:txBody>
          <a:bodyPr anchor="ctr">
            <a:normAutofit/>
          </a:bodyPr>
          <a:lstStyle>
            <a:lvl1pPr algn="l">
              <a:defRPr sz="4400" cap="all" baseline="0"/>
            </a:lvl1pPr>
          </a:lstStyle>
          <a:p>
            <a:r>
              <a:rPr lang="en-US" smtClean="0"/>
              <a:t>Click to edit Master title style</a:t>
            </a:r>
            <a:endParaRPr/>
          </a:p>
        </p:txBody>
      </p:sp>
      <p:sp>
        <p:nvSpPr>
          <p:cNvPr id="3" name="Subtitle 2"/>
          <p:cNvSpPr>
            <a:spLocks noGrp="1"/>
          </p:cNvSpPr>
          <p:nvPr>
            <p:ph type="subTitle" idx="1"/>
          </p:nvPr>
        </p:nvSpPr>
        <p:spPr>
          <a:xfrm>
            <a:off x="1104898" y="4511784"/>
            <a:ext cx="10096501"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Date Placeholder 3"/>
          <p:cNvSpPr>
            <a:spLocks noGrp="1"/>
          </p:cNvSpPr>
          <p:nvPr>
            <p:ph type="dt" sz="half" idx="10"/>
          </p:nvPr>
        </p:nvSpPr>
        <p:spPr/>
        <p:txBody>
          <a:bodyPr/>
          <a:lstStyle>
            <a:lvl1pPr>
              <a:defRPr baseline="0">
                <a:solidFill>
                  <a:schemeClr val="tx1">
                    <a:lumMod val="20000"/>
                    <a:lumOff val="80000"/>
                  </a:schemeClr>
                </a:solidFill>
              </a:defRPr>
            </a:lvl1pPr>
          </a:lstStyle>
          <a:p>
            <a:fld id="{402B9795-92DC-40DC-A1CA-9A4B349D7824}" type="datetimeFigureOut">
              <a:rPr lang="en-US" smtClean="0"/>
              <a:pPr/>
              <a:t>9/22/2021</a:t>
            </a:fld>
            <a:endParaRPr lang="en-US" dirty="0"/>
          </a:p>
        </p:txBody>
      </p:sp>
      <p:sp>
        <p:nvSpPr>
          <p:cNvPr id="5" name="Footer Placeholder 4"/>
          <p:cNvSpPr>
            <a:spLocks noGrp="1"/>
          </p:cNvSpPr>
          <p:nvPr>
            <p:ph type="ftr" sz="quarter" idx="11"/>
          </p:nvPr>
        </p:nvSpPr>
        <p:spPr/>
        <p:txBody>
          <a:bodyPr/>
          <a:lstStyle>
            <a:lvl1pPr>
              <a:defRPr baseline="0">
                <a:solidFill>
                  <a:schemeClr val="tx1">
                    <a:lumMod val="20000"/>
                    <a:lumOff val="80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baseline="0">
                <a:solidFill>
                  <a:schemeClr val="tx1">
                    <a:lumMod val="20000"/>
                    <a:lumOff val="80000"/>
                  </a:schemeClr>
                </a:solidFill>
              </a:defRPr>
            </a:lvl1pPr>
          </a:lstStyle>
          <a:p>
            <a:fld id="{0FF54DE5-C571-48E8-A5BC-B369434E2F44}" type="slidenum">
              <a:rPr lang="en-US" smtClean="0"/>
              <a:pPr/>
              <a:t>‹#›</a:t>
            </a:fld>
            <a:endParaRPr lang="en-US"/>
          </a:p>
        </p:txBody>
      </p:sp>
    </p:spTree>
    <p:extLst>
      <p:ext uri="{BB962C8B-B14F-4D97-AF65-F5344CB8AC3E}">
        <p14:creationId xmlns:p14="http://schemas.microsoft.com/office/powerpoint/2010/main" xmlns="" val="16597565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smtClean="0"/>
              <a:t>Click to edit Master title style</a:t>
            </a:r>
            <a:endParaRPr/>
          </a:p>
        </p:txBody>
      </p:sp>
      <p:sp>
        <p:nvSpPr>
          <p:cNvPr id="4" name="Text Placeholder 3"/>
          <p:cNvSpPr>
            <a:spLocks noGrp="1"/>
          </p:cNvSpPr>
          <p:nvPr>
            <p:ph type="body" sz="half" idx="2"/>
          </p:nvPr>
        </p:nvSpPr>
        <p:spPr>
          <a:xfrm>
            <a:off x="1104900" y="1600200"/>
            <a:ext cx="3396996"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4654671" y="1600199"/>
            <a:ext cx="6430912" cy="4572001"/>
          </a:xfrm>
        </p:spPr>
        <p:txBody>
          <a:bodyPr tIns="118872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5" name="Date Placeholder 4"/>
          <p:cNvSpPr>
            <a:spLocks noGrp="1"/>
          </p:cNvSpPr>
          <p:nvPr>
            <p:ph type="dt" sz="half" idx="10"/>
          </p:nvPr>
        </p:nvSpPr>
        <p:spPr/>
        <p:txBody>
          <a:bodyPr/>
          <a:lstStyle/>
          <a:p>
            <a:fld id="{402B9795-92DC-40DC-A1CA-9A4B349D7824}" type="datetimeFigureOut">
              <a:rPr lang="en-US"/>
              <a:pPr/>
              <a:t>9/22/2021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76963709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pPr/>
              <a:t>9/22/2021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201207670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65125"/>
            <a:ext cx="1714500" cy="58118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04900" y="365125"/>
            <a:ext cx="8098896"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pPr/>
              <a:t>9/22/2021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pPr/>
              <a:t>‹#›</a:t>
            </a:fld>
            <a:endParaRPr/>
          </a:p>
        </p:txBody>
      </p:sp>
      <p:grpSp>
        <p:nvGrpSpPr>
          <p:cNvPr id="7" name="Group 6"/>
          <p:cNvGrpSpPr/>
          <p:nvPr/>
        </p:nvGrpSpPr>
        <p:grpSpPr>
          <a:xfrm rot="5400000">
            <a:off x="6514047" y="3228843"/>
            <a:ext cx="5632704" cy="84403"/>
            <a:chOff x="1073150" y="1219201"/>
            <a:chExt cx="10058400" cy="63125"/>
          </a:xfrm>
        </p:grpSpPr>
        <p:cxnSp>
          <p:nvCxnSpPr>
            <p:cNvPr id="8" name="Straight Connector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44592712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pPr/>
              <a:t>9/22/2021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378687682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1104900" y="2292094"/>
            <a:ext cx="5734050" cy="2219691"/>
          </a:xfrm>
        </p:spPr>
        <p:txBody>
          <a:bodyPr anchor="ctr">
            <a:normAutofit/>
          </a:bodyPr>
          <a:lstStyle>
            <a:lvl1pPr algn="l">
              <a:defRPr sz="4400" cap="all" baseline="0"/>
            </a:lvl1pPr>
          </a:lstStyle>
          <a:p>
            <a:r>
              <a:rPr lang="en-US" smtClean="0"/>
              <a:t>Click to edit Master title style</a:t>
            </a:r>
            <a:endParaRPr/>
          </a:p>
        </p:txBody>
      </p:sp>
      <p:sp>
        <p:nvSpPr>
          <p:cNvPr id="3" name="Subtitle 2"/>
          <p:cNvSpPr>
            <a:spLocks noGrp="1"/>
          </p:cNvSpPr>
          <p:nvPr>
            <p:ph type="subTitle" idx="1"/>
          </p:nvPr>
        </p:nvSpPr>
        <p:spPr>
          <a:xfrm>
            <a:off x="1104900" y="4511784"/>
            <a:ext cx="5734050"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sp>
        <p:nvSpPr>
          <p:cNvPr id="11" name="Picture Placeholder 10" descr="An empty placeholder to add an image. Click on the placeholder and select the image that you wish to add."/>
          <p:cNvSpPr>
            <a:spLocks noGrp="1"/>
          </p:cNvSpPr>
          <p:nvPr>
            <p:ph type="pic" sz="quarter" idx="13"/>
          </p:nvPr>
        </p:nvSpPr>
        <p:spPr>
          <a:xfrm>
            <a:off x="6981063" y="1310656"/>
            <a:ext cx="5210937" cy="4208604"/>
          </a:xfrm>
          <a:solidFill>
            <a:schemeClr val="tx1">
              <a:lumMod val="20000"/>
              <a:lumOff val="80000"/>
            </a:schemeClr>
          </a:solidFill>
        </p:spPr>
        <p:txBody>
          <a:bodyPr tIns="1005840"/>
          <a:lstStyle>
            <a:lvl1pPr marL="0" indent="0" algn="ctr">
              <a:buNone/>
              <a:defRPr/>
            </a:lvl1pPr>
          </a:lstStyle>
          <a:p>
            <a:r>
              <a:rPr lang="en-US" smtClean="0"/>
              <a:t>Click icon to add picture</a:t>
            </a:r>
            <a:endParaRPr/>
          </a:p>
        </p:txBody>
      </p:sp>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4" name="Group 13"/>
          <p:cNvGrpSpPr/>
          <p:nvPr/>
        </p:nvGrpSpPr>
        <p:grpSpPr>
          <a:xfrm>
            <a:off x="0" y="1143000"/>
            <a:ext cx="12192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xmlns="">
                  <a14:imgLayer r:embed="rId3">
                    <a14:imgEffect>
                      <a14:saturation sat="30000"/>
                    </a14:imgEffect>
                  </a14:imgLayer>
                </a14:imgProps>
              </a:ext>
              <a:ext uri="{28A0092B-C50C-407E-A947-70E740481C1C}">
                <a14:useLocalDpi xmlns:a14="http://schemas.microsoft.com/office/drawing/2010/main" xmlns="" val="0"/>
              </a:ext>
            </a:extLst>
          </a:blip>
          <a:srcRect/>
          <a:stretch/>
        </p:blipFill>
        <p:spPr>
          <a:xfrm>
            <a:off x="1325880" y="0"/>
            <a:ext cx="1747524" cy="2292094"/>
          </a:xfrm>
          <a:prstGeom prst="rect">
            <a:avLst/>
          </a:prstGeom>
        </p:spPr>
      </p:pic>
      <p:grpSp>
        <p:nvGrpSpPr>
          <p:cNvPr id="13" name="Group 12"/>
          <p:cNvGrpSpPr/>
          <p:nvPr/>
        </p:nvGrpSpPr>
        <p:grpSpPr>
          <a:xfrm rot="10800000">
            <a:off x="0" y="5645510"/>
            <a:ext cx="12192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xmlns="" val="26739436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2514600"/>
            <a:ext cx="12192000" cy="3194035"/>
            <a:chOff x="647402" y="2514600"/>
            <a:chExt cx="10838688" cy="3194035"/>
          </a:xfrm>
        </p:grpSpPr>
        <p:grpSp>
          <p:nvGrpSpPr>
            <p:cNvPr id="9" name="Group 8"/>
            <p:cNvGrpSpPr/>
            <p:nvPr/>
          </p:nvGrpSpPr>
          <p:grpSpPr>
            <a:xfrm>
              <a:off x="647402" y="2514600"/>
              <a:ext cx="10838688" cy="63125"/>
              <a:chOff x="507492" y="1501519"/>
              <a:chExt cx="8129016" cy="63125"/>
            </a:xfrm>
          </p:grpSpPr>
          <p:cxnSp>
            <p:nvCxnSpPr>
              <p:cNvPr id="14" name="Straight Connector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rot="10800000">
              <a:off x="647402" y="5645510"/>
              <a:ext cx="10838688" cy="63125"/>
              <a:chOff x="507492" y="1501519"/>
              <a:chExt cx="8129016" cy="63125"/>
            </a:xfrm>
          </p:grpSpPr>
          <p:cxnSp>
            <p:nvCxnSpPr>
              <p:cNvPr id="12" name="Straight Connector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pic>
        <p:nvPicPr>
          <p:cNvPr id="7" name="Picture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1325880" y="0"/>
            <a:ext cx="1783188" cy="2971806"/>
          </a:xfrm>
          <a:prstGeom prst="rect">
            <a:avLst/>
          </a:prstGeom>
        </p:spPr>
      </p:pic>
      <p:sp>
        <p:nvSpPr>
          <p:cNvPr id="2" name="Title 1"/>
          <p:cNvSpPr>
            <a:spLocks noGrp="1"/>
          </p:cNvSpPr>
          <p:nvPr>
            <p:ph type="title"/>
          </p:nvPr>
        </p:nvSpPr>
        <p:spPr>
          <a:xfrm>
            <a:off x="1104899" y="2971806"/>
            <a:ext cx="10071099" cy="1684150"/>
          </a:xfrm>
        </p:spPr>
        <p:txBody>
          <a:bodyPr anchor="ctr">
            <a:normAutofit/>
          </a:bodyPr>
          <a:lstStyle>
            <a:lvl1pPr>
              <a:defRPr sz="4400" cap="all"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1104899" y="4655956"/>
            <a:ext cx="10071099" cy="509750"/>
          </a:xfrm>
        </p:spPr>
        <p:txBody>
          <a:bodyPr>
            <a:normAutofit/>
          </a:bodyPr>
          <a:lstStyle>
            <a:lvl1pPr marL="0" indent="0">
              <a:spcBef>
                <a:spcPts val="0"/>
              </a:spcBef>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2B9795-92DC-40DC-A1CA-9A4B349D7824}" type="datetimeFigureOut">
              <a:rPr lang="en-US"/>
              <a:pPr/>
              <a:t>9/22/2021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36026788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04900" y="1600200"/>
            <a:ext cx="4914900" cy="4571999"/>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172200" y="1600200"/>
            <a:ext cx="4914900" cy="4571999"/>
          </a:xfrm>
        </p:spPr>
        <p:txBody>
          <a:bodyPr/>
          <a:lstStyle>
            <a:lvl5pPr>
              <a:defRPr/>
            </a:lvl5pPr>
            <a:lvl6pPr>
              <a:defRPr/>
            </a:lvl6pPr>
            <a:lvl7pPr>
              <a:defRPr/>
            </a:lvl7pPr>
            <a:lvl8pPr>
              <a:defRPr/>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02B9795-92DC-40DC-A1CA-9A4B349D7824}" type="datetimeFigureOut">
              <a:rPr lang="en-US"/>
              <a:pPr/>
              <a:t>9/22/2021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35277910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Text Placeholder 2"/>
          <p:cNvSpPr>
            <a:spLocks noGrp="1"/>
          </p:cNvSpPr>
          <p:nvPr>
            <p:ph type="body" idx="1"/>
          </p:nvPr>
        </p:nvSpPr>
        <p:spPr>
          <a:xfrm>
            <a:off x="110490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4900" y="2424112"/>
            <a:ext cx="4919472" cy="37480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16611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66110" y="2424112"/>
            <a:ext cx="4919472" cy="37480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02B9795-92DC-40DC-A1CA-9A4B349D7824}" type="datetimeFigureOut">
              <a:rPr lang="en-US"/>
              <a:pPr/>
              <a:t>9/22/2021</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397101610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02B9795-92DC-40DC-A1CA-9A4B349D7824}" type="datetimeFigureOut">
              <a:rPr lang="en-US"/>
              <a:pPr/>
              <a:t>9/22/2021</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17581115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2B9795-92DC-40DC-A1CA-9A4B349D7824}" type="datetimeFigureOut">
              <a:rPr lang="en-US"/>
              <a:pPr/>
              <a:t>9/22/2021</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30241692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smtClean="0"/>
              <a:t>Click to edit Master title style</a:t>
            </a:r>
            <a:endParaRPr/>
          </a:p>
        </p:txBody>
      </p:sp>
      <p:sp>
        <p:nvSpPr>
          <p:cNvPr id="4" name="Text Placeholder 3"/>
          <p:cNvSpPr>
            <a:spLocks noGrp="1"/>
          </p:cNvSpPr>
          <p:nvPr>
            <p:ph type="body" sz="half" idx="2"/>
          </p:nvPr>
        </p:nvSpPr>
        <p:spPr>
          <a:xfrm>
            <a:off x="1104900" y="1600200"/>
            <a:ext cx="4384548"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3" name="Content Placeholder 2"/>
          <p:cNvSpPr>
            <a:spLocks noGrp="1"/>
          </p:cNvSpPr>
          <p:nvPr>
            <p:ph idx="1"/>
          </p:nvPr>
        </p:nvSpPr>
        <p:spPr>
          <a:xfrm>
            <a:off x="5641848" y="1600199"/>
            <a:ext cx="5445252" cy="4572001"/>
          </a:xfrm>
        </p:spPr>
        <p:txBody>
          <a:bodyPr>
            <a:normAutofit/>
          </a:bodyPr>
          <a:lstStyle>
            <a:lvl1pPr>
              <a:defRPr sz="20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02B9795-92DC-40DC-A1CA-9A4B349D7824}" type="datetimeFigureOut">
              <a:rPr lang="en-US"/>
              <a:pPr/>
              <a:t>9/22/2021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p14="http://schemas.microsoft.com/office/powerpoint/2010/main" xmlns="" val="37697646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a:defRPr sz="1200" baseline="0">
                <a:solidFill>
                  <a:schemeClr val="tx1">
                    <a:lumMod val="75000"/>
                  </a:schemeClr>
                </a:solidFill>
              </a:defRPr>
            </a:lvl1pPr>
          </a:lstStyle>
          <a:p>
            <a:fld id="{402B9795-92DC-40DC-A1CA-9A4B349D7824}" type="datetimeFigureOut">
              <a:rPr lang="en-US" smtClean="0"/>
              <a:pPr/>
              <a:t>9/22/2021</a:t>
            </a:fld>
            <a:endParaRPr lang="en-US"/>
          </a:p>
        </p:txBody>
      </p:sp>
      <p:sp>
        <p:nvSpPr>
          <p:cNvPr id="5" name="Footer Placeholder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a:defRPr sz="1200" baseline="0">
                <a:solidFill>
                  <a:schemeClr val="tx1">
                    <a:lumMod val="75000"/>
                  </a:schemeClr>
                </a:solidFill>
              </a:defRPr>
            </a:lvl1pPr>
          </a:lstStyle>
          <a:p>
            <a:endParaRPr lang="en-US"/>
          </a:p>
        </p:txBody>
      </p:sp>
      <p:sp>
        <p:nvSpPr>
          <p:cNvPr id="6" name="Slide Number Placeholder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r">
              <a:defRPr sz="1200" baseline="0">
                <a:solidFill>
                  <a:schemeClr val="tx1">
                    <a:lumMod val="75000"/>
                  </a:schemeClr>
                </a:solidFill>
              </a:defRPr>
            </a:lvl1pPr>
          </a:lstStyle>
          <a:p>
            <a:fld id="{0FF54DE5-C571-48E8-A5BC-B369434E2F44}" type="slidenum">
              <a:rPr lang="en-US" smtClean="0"/>
              <a:pPr/>
              <a:t>‹#›</a:t>
            </a:fld>
            <a:endParaRPr lang="en-US"/>
          </a:p>
        </p:txBody>
      </p:sp>
      <p:grpSp>
        <p:nvGrpSpPr>
          <p:cNvPr id="15" name="Group 14"/>
          <p:cNvGrpSpPr/>
          <p:nvPr/>
        </p:nvGrpSpPr>
        <p:grpSpPr>
          <a:xfrm>
            <a:off x="1103376" y="1219201"/>
            <a:ext cx="9985248" cy="84403"/>
            <a:chOff x="1073150" y="1219201"/>
            <a:chExt cx="10058400" cy="63125"/>
          </a:xfrm>
        </p:grpSpPr>
        <p:cxnSp>
          <p:nvCxnSpPr>
            <p:cNvPr id="13" name="Straight Connector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chor="ctr">
            <a:normAutofit/>
          </a:bodyPr>
          <a:lstStyle/>
          <a:p>
            <a:r>
              <a:rPr lang="en-US" sz="2800" b="1" dirty="0" smtClean="0"/>
              <a:t>Role of Street vendors in URBAN LAND SCAPE MANAGEMENT </a:t>
            </a:r>
            <a:endParaRPr lang="en-US" sz="2800" b="1" dirty="0"/>
          </a:p>
        </p:txBody>
      </p:sp>
      <p:sp>
        <p:nvSpPr>
          <p:cNvPr id="7" name="Subtitle 6"/>
          <p:cNvSpPr>
            <a:spLocks noGrp="1"/>
          </p:cNvSpPr>
          <p:nvPr>
            <p:ph type="subTitle" idx="1"/>
          </p:nvPr>
        </p:nvSpPr>
        <p:spPr/>
        <p:txBody>
          <a:bodyPr>
            <a:normAutofit/>
          </a:bodyPr>
          <a:lstStyle/>
          <a:p>
            <a:r>
              <a:rPr lang="en-US" sz="2800" dirty="0" err="1" smtClean="0"/>
              <a:t>Amit</a:t>
            </a:r>
            <a:r>
              <a:rPr lang="en-US" sz="2800" dirty="0" smtClean="0"/>
              <a:t> Kumar Singh</a:t>
            </a:r>
            <a:endParaRPr lang="en-US" sz="2800" dirty="0"/>
          </a:p>
        </p:txBody>
      </p:sp>
      <p:pic>
        <p:nvPicPr>
          <p:cNvPr id="23554" name="Picture 2" descr="https://streetnet.org.za/wp-content/uploads/29828373455_82ec1aab35_w-1.jpg"/>
          <p:cNvPicPr>
            <a:picLocks noGrp="1" noChangeAspect="1" noChangeArrowheads="1"/>
          </p:cNvPicPr>
          <p:nvPr>
            <p:ph type="pic" sz="quarter" idx="13"/>
          </p:nvPr>
        </p:nvPicPr>
        <p:blipFill>
          <a:blip r:embed="rId3" cstate="print"/>
          <a:srcRect l="8681" r="8681"/>
          <a:stretch>
            <a:fillRect/>
          </a:stretch>
        </p:blipFill>
        <p:spPr bwMode="auto">
          <a:xfrm>
            <a:off x="6816437" y="1296801"/>
            <a:ext cx="5278586" cy="426324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165213399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rgbClr val="C00000"/>
                </a:solidFill>
              </a:rPr>
              <a:t>Major directions of SC verdict</a:t>
            </a:r>
            <a:endParaRPr lang="en-US" sz="3200" b="1" dirty="0">
              <a:solidFill>
                <a:srgbClr val="C00000"/>
              </a:solidFill>
            </a:endParaRPr>
          </a:p>
        </p:txBody>
      </p:sp>
      <p:sp>
        <p:nvSpPr>
          <p:cNvPr id="3" name="Content Placeholder 2"/>
          <p:cNvSpPr>
            <a:spLocks noGrp="1"/>
          </p:cNvSpPr>
          <p:nvPr>
            <p:ph idx="1"/>
          </p:nvPr>
        </p:nvSpPr>
        <p:spPr/>
        <p:txBody>
          <a:bodyPr>
            <a:normAutofit fontScale="92500" lnSpcReduction="10000"/>
          </a:bodyPr>
          <a:lstStyle/>
          <a:p>
            <a:r>
              <a:rPr lang="en-US" dirty="0" smtClean="0"/>
              <a:t>Every ULB shall form TVC </a:t>
            </a:r>
          </a:p>
          <a:p>
            <a:r>
              <a:rPr lang="en-US" dirty="0" smtClean="0"/>
              <a:t>Every TVC with 40% SVs ( 30% are Women) </a:t>
            </a:r>
          </a:p>
          <a:p>
            <a:r>
              <a:rPr lang="en-US" dirty="0" smtClean="0"/>
              <a:t>TVC shall function as per NSV Policy 2009 </a:t>
            </a:r>
          </a:p>
          <a:p>
            <a:r>
              <a:rPr lang="en-US" dirty="0" smtClean="0"/>
              <a:t>TVC shall demarcate ULB into Vending Zones </a:t>
            </a:r>
          </a:p>
          <a:p>
            <a:r>
              <a:rPr lang="en-US" dirty="0" smtClean="0"/>
              <a:t>TVC shall conduct survey and register SVs </a:t>
            </a:r>
          </a:p>
          <a:p>
            <a:r>
              <a:rPr lang="en-US" dirty="0" smtClean="0"/>
              <a:t>Registration shall be completed in 4 months </a:t>
            </a:r>
          </a:p>
          <a:p>
            <a:r>
              <a:rPr lang="en-US" dirty="0" smtClean="0"/>
              <a:t>TVC shall meet once in a month compulsory </a:t>
            </a:r>
          </a:p>
          <a:p>
            <a:r>
              <a:rPr lang="en-US" dirty="0" smtClean="0"/>
              <a:t>All SVs shall be free to approach HC benches for </a:t>
            </a:r>
            <a:r>
              <a:rPr lang="en-US" dirty="0" err="1" smtClean="0"/>
              <a:t>redressal</a:t>
            </a:r>
            <a:r>
              <a:rPr lang="en-US" dirty="0" smtClean="0"/>
              <a:t> of their grievance </a:t>
            </a:r>
          </a:p>
          <a:p>
            <a:r>
              <a:rPr lang="en-US" dirty="0" smtClean="0"/>
              <a:t>High Court shall form a bench to deal SV cases </a:t>
            </a:r>
          </a:p>
          <a:p>
            <a:r>
              <a:rPr lang="en-US" dirty="0" smtClean="0"/>
              <a:t>All ULBs shall implement NSVP 2009 for SVs</a:t>
            </a:r>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rgbClr val="C00000"/>
                </a:solidFill>
              </a:rPr>
              <a:t>Recognition of Street Vendors</a:t>
            </a:r>
            <a:endParaRPr lang="en-US" sz="3200" b="1" dirty="0">
              <a:solidFill>
                <a:srgbClr val="C00000"/>
              </a:solidFill>
            </a:endParaRPr>
          </a:p>
        </p:txBody>
      </p:sp>
      <p:sp>
        <p:nvSpPr>
          <p:cNvPr id="3" name="Content Placeholder 2"/>
          <p:cNvSpPr>
            <a:spLocks noGrp="1"/>
          </p:cNvSpPr>
          <p:nvPr>
            <p:ph idx="1"/>
          </p:nvPr>
        </p:nvSpPr>
        <p:spPr/>
        <p:txBody>
          <a:bodyPr>
            <a:normAutofit/>
          </a:bodyPr>
          <a:lstStyle/>
          <a:p>
            <a:pPr algn="just"/>
            <a:r>
              <a:rPr lang="en-US" sz="2400" dirty="0" smtClean="0">
                <a:latin typeface="Bahnschrift Light SemiCondensed" pitchFamily="34" charset="0"/>
              </a:rPr>
              <a:t>In 2000 National Hawkers Federation(NHF) was formed to bring justice to the hawking community of India, with a membership of 550 independent hawkers unions / associations / organizations along with 11 Central Trade Union affiliated unions.</a:t>
            </a:r>
          </a:p>
          <a:p>
            <a:pPr algn="just"/>
            <a:r>
              <a:rPr lang="en-US" sz="2400" dirty="0" smtClean="0">
                <a:latin typeface="Bahnschrift Light SemiCondensed" pitchFamily="34" charset="0"/>
              </a:rPr>
              <a:t>Relentless movement &amp; advocacy leads to undertake 1st hawkers policy in 2004.</a:t>
            </a:r>
          </a:p>
          <a:p>
            <a:pPr algn="just"/>
            <a:r>
              <a:rPr lang="en-US" sz="2400" dirty="0" smtClean="0">
                <a:latin typeface="Bahnschrift Light SemiCondensed" pitchFamily="34" charset="0"/>
              </a:rPr>
              <a:t>Later in 2009, a Bill (The Street Vendors (Protection of livelihood and regularization of Hawking) Act, 2009 was drafted undertaken with a greater mobility and justice to the hawking communities.</a:t>
            </a:r>
            <a:endParaRPr lang="en-US" sz="2400" dirty="0">
              <a:latin typeface="Bahnschrift Light SemiCondensed" pitchFamily="34" charset="0"/>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Salient features of 2009 Act</a:t>
            </a:r>
            <a:endParaRPr lang="en-US" b="1" dirty="0">
              <a:solidFill>
                <a:srgbClr val="C00000"/>
              </a:solidFill>
            </a:endParaRPr>
          </a:p>
        </p:txBody>
      </p:sp>
      <p:sp>
        <p:nvSpPr>
          <p:cNvPr id="3" name="Content Placeholder 2"/>
          <p:cNvSpPr>
            <a:spLocks noGrp="1"/>
          </p:cNvSpPr>
          <p:nvPr>
            <p:ph idx="1"/>
          </p:nvPr>
        </p:nvSpPr>
        <p:spPr>
          <a:xfrm>
            <a:off x="1104900" y="1422400"/>
            <a:ext cx="9982200" cy="5435600"/>
          </a:xfrm>
        </p:spPr>
        <p:txBody>
          <a:bodyPr>
            <a:normAutofit fontScale="92500" lnSpcReduction="10000"/>
          </a:bodyPr>
          <a:lstStyle/>
          <a:p>
            <a:pPr algn="just"/>
            <a:r>
              <a:rPr lang="en-US" sz="2400" dirty="0" smtClean="0">
                <a:latin typeface="Bahnschrift Light SemiCondensed" pitchFamily="34" charset="0"/>
              </a:rPr>
              <a:t>Protection of livelihood and regularization of hawking.</a:t>
            </a:r>
          </a:p>
          <a:p>
            <a:pPr algn="just"/>
            <a:r>
              <a:rPr lang="en-US" sz="2400" dirty="0" smtClean="0">
                <a:latin typeface="Bahnschrift Light SemiCondensed" pitchFamily="34" charset="0"/>
              </a:rPr>
              <a:t>The Act provides for designating Vending and Non- Vending Zones </a:t>
            </a:r>
          </a:p>
          <a:p>
            <a:pPr algn="just"/>
            <a:r>
              <a:rPr lang="en-US" sz="2400" dirty="0" smtClean="0">
                <a:latin typeface="Bahnschrift Light SemiCondensed" pitchFamily="34" charset="0"/>
              </a:rPr>
              <a:t>It states maximum number of street vendors who can be accommodated in any vending zone. If number exceeds, draw of lots </a:t>
            </a:r>
          </a:p>
          <a:p>
            <a:pPr algn="just"/>
            <a:r>
              <a:rPr lang="en-US" sz="2400" dirty="0" smtClean="0">
                <a:latin typeface="Bahnschrift Light SemiCondensed" pitchFamily="34" charset="0"/>
              </a:rPr>
              <a:t> A maximum of 2.5 % of a city’s population could be accommodated in the vending zones, depending on the holding capacity. </a:t>
            </a:r>
          </a:p>
          <a:p>
            <a:pPr algn="just"/>
            <a:r>
              <a:rPr lang="en-US" sz="2400" dirty="0" smtClean="0">
                <a:latin typeface="Bahnschrift Light SemiCondensed" pitchFamily="34" charset="0"/>
              </a:rPr>
              <a:t>Recognizing that every city and every street is different, the Policy calls for participation of street vendors in policy-making through </a:t>
            </a:r>
            <a:r>
              <a:rPr lang="en-US" sz="2400" b="1" dirty="0" smtClean="0">
                <a:latin typeface="Bahnschrift Light SemiCondensed" pitchFamily="34" charset="0"/>
              </a:rPr>
              <a:t>Town and Ward Vending Committees</a:t>
            </a:r>
            <a:r>
              <a:rPr lang="en-US" sz="2400" dirty="0" smtClean="0">
                <a:latin typeface="Bahnschrift Light SemiCondensed" pitchFamily="34" charset="0"/>
              </a:rPr>
              <a:t>, calling for local solutions to local problems.</a:t>
            </a:r>
          </a:p>
          <a:p>
            <a:pPr algn="just"/>
            <a:r>
              <a:rPr lang="en-US" sz="2400" dirty="0" smtClean="0">
                <a:latin typeface="Bahnschrift Light SemiCondensed" pitchFamily="34" charset="0"/>
              </a:rPr>
              <a:t>Beautification and clean up programs undertaken by the states or towns should actively involve street vendors in a positive way as a part of the beautification </a:t>
            </a:r>
            <a:r>
              <a:rPr lang="en-US" sz="2400" dirty="0" err="1" smtClean="0">
                <a:latin typeface="Bahnschrift Light SemiCondensed" pitchFamily="34" charset="0"/>
              </a:rPr>
              <a:t>programme</a:t>
            </a:r>
            <a:r>
              <a:rPr lang="en-US" sz="2400" dirty="0" smtClean="0">
                <a:latin typeface="Bahnschrift Light SemiCondensed" pitchFamily="34" charset="0"/>
              </a:rPr>
              <a:t>.</a:t>
            </a:r>
          </a:p>
          <a:p>
            <a:pPr algn="just"/>
            <a:r>
              <a:rPr lang="en-US" sz="2400" dirty="0" smtClean="0">
                <a:latin typeface="Bahnschrift Light SemiCondensed" pitchFamily="34" charset="0"/>
              </a:rPr>
              <a:t>The Act also states that the plan for street vending will contain consequential changes needed in the existing master plan, development plan, zonal plan, layout plan etc. for accommodating street vendors in the designated vending zones.</a:t>
            </a:r>
          </a:p>
          <a:p>
            <a:pPr algn="just"/>
            <a:endParaRPr lang="en-US" sz="2400" dirty="0">
              <a:latin typeface="Bahnschrift Light SemiCondensed" pitchFamily="34" charset="0"/>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Spatial Planning norms - demarcation of vending zones</a:t>
            </a:r>
            <a:endParaRPr lang="en-US" b="1" dirty="0">
              <a:solidFill>
                <a:srgbClr val="C00000"/>
              </a:solidFill>
            </a:endParaRPr>
          </a:p>
        </p:txBody>
      </p:sp>
      <p:sp>
        <p:nvSpPr>
          <p:cNvPr id="3" name="Content Placeholder 2"/>
          <p:cNvSpPr>
            <a:spLocks noGrp="1"/>
          </p:cNvSpPr>
          <p:nvPr>
            <p:ph idx="1"/>
          </p:nvPr>
        </p:nvSpPr>
        <p:spPr>
          <a:xfrm>
            <a:off x="1104900" y="1480457"/>
            <a:ext cx="9982200" cy="4691743"/>
          </a:xfrm>
        </p:spPr>
        <p:txBody>
          <a:bodyPr>
            <a:normAutofit/>
          </a:bodyPr>
          <a:lstStyle/>
          <a:p>
            <a:pPr>
              <a:buNone/>
            </a:pPr>
            <a:r>
              <a:rPr lang="en-US" sz="2400" dirty="0" smtClean="0"/>
              <a:t>The demarcation of hawking zones should be city/town specific.</a:t>
            </a:r>
          </a:p>
          <a:p>
            <a:r>
              <a:rPr lang="en-US" sz="2400" dirty="0" smtClean="0"/>
              <a:t>It should take into account the natural propensity of the Street vendors to locate in certain places at certain times in response to patterns of demand for their goods/services</a:t>
            </a:r>
          </a:p>
          <a:p>
            <a:r>
              <a:rPr lang="en-US" sz="2400" dirty="0" smtClean="0"/>
              <a:t>City authorities should provide sufficient spaces, designated as ‘vendors markets’ in layout plans at locations.</a:t>
            </a:r>
          </a:p>
          <a:p>
            <a:r>
              <a:rPr lang="en-US" sz="2400" dirty="0" smtClean="0"/>
              <a:t>Mobile urban vending should be permitted in all areas even outside the designated vendors’ markets, unless designated as ‘no-vending zone’ through a participatory process.</a:t>
            </a:r>
          </a:p>
          <a:p>
            <a:r>
              <a:rPr lang="en-US" sz="2400" dirty="0" smtClean="0"/>
              <a:t>With the growth of city/town every new area should have adequate provisions for Street vendors.</a:t>
            </a:r>
            <a:endParaRPr lang="en-US" sz="2400"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Town</a:t>
            </a:r>
            <a:r>
              <a:rPr lang="en-US" dirty="0" smtClean="0"/>
              <a:t> </a:t>
            </a:r>
            <a:r>
              <a:rPr lang="en-US" b="1" dirty="0" smtClean="0">
                <a:solidFill>
                  <a:srgbClr val="C00000"/>
                </a:solidFill>
              </a:rPr>
              <a:t>Vending Committee</a:t>
            </a:r>
            <a:endParaRPr lang="en-US" b="1" dirty="0">
              <a:solidFill>
                <a:srgbClr val="C00000"/>
              </a:solidFill>
            </a:endParaRPr>
          </a:p>
        </p:txBody>
      </p:sp>
      <p:sp>
        <p:nvSpPr>
          <p:cNvPr id="3" name="Content Placeholder 2"/>
          <p:cNvSpPr>
            <a:spLocks noGrp="1"/>
          </p:cNvSpPr>
          <p:nvPr>
            <p:ph idx="1"/>
          </p:nvPr>
        </p:nvSpPr>
        <p:spPr/>
        <p:txBody>
          <a:bodyPr>
            <a:normAutofit lnSpcReduction="10000"/>
          </a:bodyPr>
          <a:lstStyle/>
          <a:p>
            <a:pPr>
              <a:buNone/>
            </a:pPr>
            <a:r>
              <a:rPr lang="en-US" dirty="0" smtClean="0"/>
              <a:t>	</a:t>
            </a:r>
            <a:r>
              <a:rPr lang="en-US" sz="2400" dirty="0" smtClean="0"/>
              <a:t>The 2009 policy greatly clarifies the composition, duties and functions of the Town Vending Committees.  Town Vending Committee to be headed by the Municipal Commissioner with representation of </a:t>
            </a:r>
          </a:p>
          <a:p>
            <a:r>
              <a:rPr lang="en-US" sz="2400" dirty="0" smtClean="0"/>
              <a:t>40% of members from Street vending community </a:t>
            </a:r>
          </a:p>
          <a:p>
            <a:r>
              <a:rPr lang="en-US" sz="2400" dirty="0" smtClean="0"/>
              <a:t>20% from ULB and other </a:t>
            </a:r>
            <a:r>
              <a:rPr lang="en-US" sz="2400" dirty="0" err="1" smtClean="0"/>
              <a:t>Govt</a:t>
            </a:r>
            <a:r>
              <a:rPr lang="en-US" sz="2400" dirty="0" smtClean="0"/>
              <a:t> Departments (local authority, planning authority and Revenue) </a:t>
            </a:r>
          </a:p>
          <a:p>
            <a:r>
              <a:rPr lang="en-US" sz="2400" dirty="0" smtClean="0"/>
              <a:t>10% from Police Department. </a:t>
            </a:r>
          </a:p>
          <a:p>
            <a:r>
              <a:rPr lang="en-US" sz="2400" dirty="0" smtClean="0"/>
              <a:t>10% representatives from Banks and LIC </a:t>
            </a:r>
          </a:p>
          <a:p>
            <a:r>
              <a:rPr lang="en-US" sz="2400" dirty="0" smtClean="0"/>
              <a:t>10% elected members of ULB ( Area/Ward </a:t>
            </a:r>
            <a:r>
              <a:rPr lang="en-US" sz="2400" dirty="0" err="1" smtClean="0"/>
              <a:t>Sabha</a:t>
            </a:r>
            <a:r>
              <a:rPr lang="en-US" sz="2400" dirty="0" smtClean="0"/>
              <a:t> representatives Or CBOs) 10% from NGOs, Professional groups ( lawyers, doctor, town planners, architects</a:t>
            </a:r>
            <a:endParaRPr lang="en-US" sz="2400"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Functioning of Town</a:t>
            </a:r>
            <a:r>
              <a:rPr lang="en-US" dirty="0" smtClean="0"/>
              <a:t> </a:t>
            </a:r>
            <a:r>
              <a:rPr lang="en-US" b="1" dirty="0" smtClean="0">
                <a:solidFill>
                  <a:srgbClr val="C00000"/>
                </a:solidFill>
              </a:rPr>
              <a:t>Vending Committee</a:t>
            </a:r>
            <a:endParaRPr lang="en-US" dirty="0"/>
          </a:p>
        </p:txBody>
      </p:sp>
      <p:sp>
        <p:nvSpPr>
          <p:cNvPr id="3" name="Content Placeholder 2"/>
          <p:cNvSpPr>
            <a:spLocks noGrp="1"/>
          </p:cNvSpPr>
          <p:nvPr>
            <p:ph idx="1"/>
          </p:nvPr>
        </p:nvSpPr>
        <p:spPr/>
        <p:txBody>
          <a:bodyPr>
            <a:normAutofit lnSpcReduction="10000"/>
          </a:bodyPr>
          <a:lstStyle/>
          <a:p>
            <a:pPr algn="just"/>
            <a:r>
              <a:rPr lang="en-US" dirty="0" smtClean="0"/>
              <a:t>Registration of street vendors through photo census, registration, new entrants, ID cards, registration fee and process </a:t>
            </a:r>
          </a:p>
          <a:p>
            <a:pPr algn="just"/>
            <a:r>
              <a:rPr lang="en-US" dirty="0" smtClean="0"/>
              <a:t>Collection of revenue - registration fee, Monthly maintenance charges, fines and others •Recommending to the ULB for demarcation of vending Zones </a:t>
            </a:r>
          </a:p>
          <a:p>
            <a:pPr algn="just"/>
            <a:r>
              <a:rPr lang="en-US" dirty="0" smtClean="0"/>
              <a:t>Eviction, relocation and Confiscation </a:t>
            </a:r>
          </a:p>
          <a:p>
            <a:pPr algn="just"/>
            <a:r>
              <a:rPr lang="en-US" dirty="0" smtClean="0"/>
              <a:t>Promotional measures ( Public Health and Hygiene, Education and skill trainings, Credit and insurance, Social security, allotment of space, stationery stalls, rehabilitation of child vendors etc.,) </a:t>
            </a:r>
          </a:p>
          <a:p>
            <a:pPr algn="just"/>
            <a:r>
              <a:rPr lang="en-US" dirty="0" smtClean="0"/>
              <a:t>Maintenance of records</a:t>
            </a:r>
          </a:p>
          <a:p>
            <a:pPr algn="just"/>
            <a:r>
              <a:rPr lang="en-US" dirty="0" smtClean="0"/>
              <a:t>The Committee should ensure that provisions for space for vendors’ markets are pragmatic, consistent with formation of natural markets, sufficient for existing demand for vendor’s goods and services, as well as likely increase in line with anticipated population growth.</a:t>
            </a:r>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Bhubaneswar Model of Integrating Vendors into City Plans</a:t>
            </a:r>
            <a:endParaRPr lang="en-US" dirty="0">
              <a:solidFill>
                <a:srgbClr val="C00000"/>
              </a:solidFill>
            </a:endParaRPr>
          </a:p>
        </p:txBody>
      </p:sp>
      <p:pic>
        <p:nvPicPr>
          <p:cNvPr id="38914" name="Picture 2"/>
          <p:cNvPicPr>
            <a:picLocks noGrp="1" noChangeAspect="1" noChangeArrowheads="1"/>
          </p:cNvPicPr>
          <p:nvPr>
            <p:ph idx="1"/>
          </p:nvPr>
        </p:nvPicPr>
        <p:blipFill>
          <a:blip r:embed="rId2" cstate="print"/>
          <a:srcRect l="17595" r="1816"/>
          <a:stretch>
            <a:fillRect/>
          </a:stretch>
        </p:blipFill>
        <p:spPr bwMode="auto">
          <a:xfrm>
            <a:off x="4104976" y="2161269"/>
            <a:ext cx="7027481" cy="42540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1146629" y="1277258"/>
            <a:ext cx="9942285" cy="707886"/>
          </a:xfrm>
          <a:prstGeom prst="rect">
            <a:avLst/>
          </a:prstGeom>
          <a:noFill/>
        </p:spPr>
        <p:txBody>
          <a:bodyPr wrap="square" rtlCol="0">
            <a:spAutoFit/>
          </a:bodyPr>
          <a:lstStyle/>
          <a:p>
            <a:pPr algn="ctr"/>
            <a:r>
              <a:rPr lang="en-US" sz="2000" b="1" dirty="0" smtClean="0"/>
              <a:t>Bhubaneswar Model of Integrating Vendors into City Plans – A Unique Public Private Partnership Model</a:t>
            </a:r>
            <a:endParaRPr lang="en-US" sz="2000" b="1" dirty="0"/>
          </a:p>
        </p:txBody>
      </p:sp>
      <p:sp>
        <p:nvSpPr>
          <p:cNvPr id="6" name="TextBox 5"/>
          <p:cNvSpPr txBox="1"/>
          <p:nvPr/>
        </p:nvSpPr>
        <p:spPr>
          <a:xfrm>
            <a:off x="1161143" y="2133599"/>
            <a:ext cx="2830285" cy="4154984"/>
          </a:xfrm>
          <a:prstGeom prst="rect">
            <a:avLst/>
          </a:prstGeom>
          <a:noFill/>
        </p:spPr>
        <p:txBody>
          <a:bodyPr wrap="square" rtlCol="0">
            <a:spAutoFit/>
          </a:bodyPr>
          <a:lstStyle/>
          <a:p>
            <a:pPr algn="just"/>
            <a:r>
              <a:rPr lang="en-US" sz="2200" dirty="0" smtClean="0"/>
              <a:t>Bhubaneswar is among the first cities in India to acknowledge street vendors as an integral part of the city and to manage and support them through a complex public, private, and community partnership model</a:t>
            </a:r>
            <a:endParaRPr lang="en-US" sz="2200"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Bhubaneswar Model of Integrating Vendors into City Plans</a:t>
            </a:r>
            <a:endParaRPr lang="en-US" dirty="0"/>
          </a:p>
        </p:txBody>
      </p:sp>
      <p:sp>
        <p:nvSpPr>
          <p:cNvPr id="3" name="Content Placeholder 2"/>
          <p:cNvSpPr>
            <a:spLocks noGrp="1"/>
          </p:cNvSpPr>
          <p:nvPr>
            <p:ph idx="1"/>
          </p:nvPr>
        </p:nvSpPr>
        <p:spPr/>
        <p:txBody>
          <a:bodyPr>
            <a:normAutofit/>
          </a:bodyPr>
          <a:lstStyle/>
          <a:p>
            <a:pPr>
              <a:buNone/>
            </a:pPr>
            <a:r>
              <a:rPr lang="en-US" b="1" dirty="0" smtClean="0">
                <a:solidFill>
                  <a:srgbClr val="C00000"/>
                </a:solidFill>
              </a:rPr>
              <a:t>Success Factors</a:t>
            </a:r>
          </a:p>
          <a:p>
            <a:pPr marL="536575" indent="-173038">
              <a:lnSpc>
                <a:spcPct val="110000"/>
              </a:lnSpc>
              <a:spcBef>
                <a:spcPts val="600"/>
              </a:spcBef>
            </a:pPr>
            <a:r>
              <a:rPr lang="en-US" dirty="0" smtClean="0"/>
              <a:t>Political Will – Acknowledgement of vending as legitimate Profession</a:t>
            </a:r>
          </a:p>
          <a:p>
            <a:pPr marL="536575" indent="-173038">
              <a:lnSpc>
                <a:spcPct val="110000"/>
              </a:lnSpc>
              <a:spcBef>
                <a:spcPts val="600"/>
              </a:spcBef>
            </a:pPr>
            <a:r>
              <a:rPr lang="en-US" dirty="0" smtClean="0"/>
              <a:t>Able leadership from Vendors side</a:t>
            </a:r>
          </a:p>
          <a:p>
            <a:pPr marL="536575" indent="-173038">
              <a:lnSpc>
                <a:spcPct val="110000"/>
              </a:lnSpc>
              <a:spcBef>
                <a:spcPts val="600"/>
              </a:spcBef>
            </a:pPr>
            <a:r>
              <a:rPr lang="en-US" dirty="0" smtClean="0"/>
              <a:t>Social Dialogue, Consensus building and allowing multiple voices in debates</a:t>
            </a:r>
          </a:p>
          <a:p>
            <a:pPr marL="536575" indent="-173038">
              <a:lnSpc>
                <a:spcPct val="110000"/>
              </a:lnSpc>
              <a:spcBef>
                <a:spcPts val="600"/>
              </a:spcBef>
            </a:pPr>
            <a:r>
              <a:rPr lang="en-US" dirty="0" smtClean="0"/>
              <a:t>Effective Partnership among Local body, Vendors and Private Partners</a:t>
            </a:r>
          </a:p>
          <a:p>
            <a:pPr>
              <a:buNone/>
            </a:pPr>
            <a:r>
              <a:rPr lang="en-US" b="1" dirty="0" smtClean="0">
                <a:solidFill>
                  <a:srgbClr val="C00000"/>
                </a:solidFill>
              </a:rPr>
              <a:t>A Three Phase Approach</a:t>
            </a:r>
          </a:p>
          <a:p>
            <a:r>
              <a:rPr lang="en-US" dirty="0" smtClean="0"/>
              <a:t>Phase I: – Mapping of vendors’ spatial distribution jointly by Town Authorities and Vendors  Associations</a:t>
            </a:r>
          </a:p>
          <a:p>
            <a:r>
              <a:rPr lang="en-US" dirty="0" smtClean="0"/>
              <a:t>Phase 2:  -  Six Month Probation period – only bamboo structures permitted</a:t>
            </a:r>
          </a:p>
          <a:p>
            <a:r>
              <a:rPr lang="en-US" dirty="0" smtClean="0"/>
              <a:t>Phase 3: Issue of permits and construction of Iron Kiosks in partnerships with private sector</a:t>
            </a:r>
          </a:p>
          <a:p>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Way Ahead</a:t>
            </a:r>
            <a:endParaRPr lang="en-US" b="1" dirty="0">
              <a:solidFill>
                <a:srgbClr val="C00000"/>
              </a:solidFill>
            </a:endParaRPr>
          </a:p>
        </p:txBody>
      </p:sp>
      <p:sp>
        <p:nvSpPr>
          <p:cNvPr id="3" name="Content Placeholder 2"/>
          <p:cNvSpPr>
            <a:spLocks noGrp="1"/>
          </p:cNvSpPr>
          <p:nvPr>
            <p:ph idx="1"/>
          </p:nvPr>
        </p:nvSpPr>
        <p:spPr/>
        <p:txBody>
          <a:bodyPr>
            <a:normAutofit/>
          </a:bodyPr>
          <a:lstStyle/>
          <a:p>
            <a:pPr algn="just"/>
            <a:r>
              <a:rPr lang="en-US" sz="2400" dirty="0" smtClean="0">
                <a:latin typeface="Bahnschrift Light SemiCondensed" pitchFamily="34" charset="0"/>
              </a:rPr>
              <a:t>Street vendors are an integral part of urban economies </a:t>
            </a:r>
          </a:p>
          <a:p>
            <a:pPr algn="just"/>
            <a:r>
              <a:rPr lang="en-US" sz="2400" dirty="0" smtClean="0">
                <a:latin typeface="Bahnschrift Light SemiCondensed" pitchFamily="34" charset="0"/>
              </a:rPr>
              <a:t>They offer easy access to a wide range of goods and services in public spaces </a:t>
            </a:r>
          </a:p>
          <a:p>
            <a:pPr algn="just"/>
            <a:r>
              <a:rPr lang="en-US" sz="2400" dirty="0" smtClean="0">
                <a:latin typeface="Bahnschrift Light SemiCondensed" pitchFamily="34" charset="0"/>
              </a:rPr>
              <a:t>They sell everything from fresh vegetables to prepared foods, from building materials to garments and crafts, from consumer electronics to auto repairs to haircuts. </a:t>
            </a:r>
          </a:p>
          <a:p>
            <a:pPr algn="just"/>
            <a:r>
              <a:rPr lang="en-US" sz="2400" dirty="0" smtClean="0">
                <a:latin typeface="Bahnschrift Light SemiCondensed" pitchFamily="34" charset="0"/>
              </a:rPr>
              <a:t>They provide the main source of income for their households, bringing food to their families and paying school fees for their children </a:t>
            </a:r>
          </a:p>
          <a:p>
            <a:pPr algn="just"/>
            <a:r>
              <a:rPr lang="en-US" sz="2400" dirty="0" smtClean="0">
                <a:latin typeface="Bahnschrift Light SemiCondensed" pitchFamily="34" charset="0"/>
              </a:rPr>
              <a:t>They create jobs, not only for themselves but for porters, security guards, transport operators, storage providers, and others. </a:t>
            </a:r>
          </a:p>
          <a:p>
            <a:pPr algn="just"/>
            <a:r>
              <a:rPr lang="en-US" sz="2400" dirty="0" smtClean="0">
                <a:latin typeface="Bahnschrift Light SemiCondensed" pitchFamily="34" charset="0"/>
              </a:rPr>
              <a:t>Street trade also adds vibrancy to urban life</a:t>
            </a: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Text Placeholder 3"/>
          <p:cNvSpPr>
            <a:spLocks noGrp="1"/>
          </p:cNvSpPr>
          <p:nvPr>
            <p:ph type="body" sz="half" idx="2"/>
          </p:nvPr>
        </p:nvSpPr>
        <p:spPr>
          <a:xfrm>
            <a:off x="1104900" y="1600200"/>
            <a:ext cx="9978736" cy="4572000"/>
          </a:xfrm>
        </p:spPr>
        <p:txBody>
          <a:bodyPr>
            <a:normAutofit/>
          </a:bodyPr>
          <a:lstStyle/>
          <a:p>
            <a:pPr algn="ctr"/>
            <a:endParaRPr lang="en-US" sz="8800" b="1" dirty="0" smtClean="0"/>
          </a:p>
          <a:p>
            <a:pPr algn="ctr"/>
            <a:r>
              <a:rPr lang="en-US" sz="8800" b="1" dirty="0" smtClean="0"/>
              <a:t>Thank You</a:t>
            </a:r>
            <a:endParaRPr lang="en-US" sz="8800" b="1" dirty="0"/>
          </a:p>
        </p:txBody>
      </p:sp>
    </p:spTree>
    <p:extLst>
      <p:ext uri="{BB962C8B-B14F-4D97-AF65-F5344CB8AC3E}">
        <p14:creationId xmlns:p14="http://schemas.microsoft.com/office/powerpoint/2010/main" xmlns="" val="31970234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Street Vendors</a:t>
            </a:r>
            <a:endParaRPr lang="en-US" b="1" dirty="0">
              <a:solidFill>
                <a:srgbClr val="C00000"/>
              </a:solidFill>
            </a:endParaRPr>
          </a:p>
        </p:txBody>
      </p:sp>
      <p:sp>
        <p:nvSpPr>
          <p:cNvPr id="3" name="Content Placeholder 2"/>
          <p:cNvSpPr>
            <a:spLocks noGrp="1"/>
          </p:cNvSpPr>
          <p:nvPr>
            <p:ph idx="1"/>
          </p:nvPr>
        </p:nvSpPr>
        <p:spPr>
          <a:xfrm>
            <a:off x="1104900" y="1399308"/>
            <a:ext cx="6085609" cy="5458691"/>
          </a:xfrm>
        </p:spPr>
        <p:txBody>
          <a:bodyPr>
            <a:normAutofit/>
          </a:bodyPr>
          <a:lstStyle/>
          <a:p>
            <a:pPr marL="0" indent="0" algn="just">
              <a:buNone/>
            </a:pPr>
            <a:r>
              <a:rPr lang="en-US" sz="2400" dirty="0" smtClean="0"/>
              <a:t>According to </a:t>
            </a:r>
            <a:r>
              <a:rPr lang="en-US" sz="2400" b="1" dirty="0" smtClean="0"/>
              <a:t>Street Vendors (Protection of livelihood and Regulations of Street Vendors) Act 2014, </a:t>
            </a:r>
          </a:p>
          <a:p>
            <a:pPr marL="0" indent="0" algn="just">
              <a:buNone/>
            </a:pPr>
            <a:r>
              <a:rPr lang="en-US" sz="2400" b="1" dirty="0" smtClean="0">
                <a:solidFill>
                  <a:srgbClr val="FF0000"/>
                </a:solidFill>
              </a:rPr>
              <a:t>“Street Vendor” </a:t>
            </a:r>
            <a:r>
              <a:rPr lang="en-US" sz="2400" dirty="0" smtClean="0"/>
              <a:t>means </a:t>
            </a:r>
            <a:r>
              <a:rPr lang="en-US" sz="2400" b="1" dirty="0" smtClean="0"/>
              <a:t>a person engaged in vending of articles, goods, wares, food items or merchandise of everyday use or offering services to the general public, in a street, lane, sidewalk, footpath, pavement, public park or any other public place or private area</a:t>
            </a:r>
            <a:r>
              <a:rPr lang="en-US" sz="2400" dirty="0" smtClean="0"/>
              <a:t>, from a </a:t>
            </a:r>
            <a:r>
              <a:rPr lang="en-US" sz="2400" b="1" dirty="0" smtClean="0"/>
              <a:t>temporary built up structure or by moving from place to place</a:t>
            </a:r>
            <a:r>
              <a:rPr lang="en-US" sz="2400" dirty="0" smtClean="0"/>
              <a:t> and includes hawker, peddler, squatter and all other synonymous terms which may be local or region specific. </a:t>
            </a:r>
          </a:p>
          <a:p>
            <a:pPr marL="0" indent="0" algn="just">
              <a:buNone/>
            </a:pPr>
            <a:endParaRPr lang="en-US" sz="2400" dirty="0" smtClean="0"/>
          </a:p>
        </p:txBody>
      </p:sp>
      <p:pic>
        <p:nvPicPr>
          <p:cNvPr id="21506" name="Picture 2" descr="Street markets of India (1st series) | India photography, Desi street food,  Rural photography"/>
          <p:cNvPicPr>
            <a:picLocks noChangeAspect="1" noChangeArrowheads="1"/>
          </p:cNvPicPr>
          <p:nvPr/>
        </p:nvPicPr>
        <p:blipFill>
          <a:blip r:embed="rId2" cstate="print"/>
          <a:srcRect/>
          <a:stretch>
            <a:fillRect/>
          </a:stretch>
        </p:blipFill>
        <p:spPr bwMode="auto">
          <a:xfrm>
            <a:off x="8026819" y="1451430"/>
            <a:ext cx="3076610" cy="47952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Introduction</a:t>
            </a:r>
            <a:endParaRPr lang="en-US" dirty="0"/>
          </a:p>
        </p:txBody>
      </p:sp>
      <p:sp>
        <p:nvSpPr>
          <p:cNvPr id="3" name="Content Placeholder 2"/>
          <p:cNvSpPr>
            <a:spLocks noGrp="1"/>
          </p:cNvSpPr>
          <p:nvPr>
            <p:ph idx="1"/>
          </p:nvPr>
        </p:nvSpPr>
        <p:spPr>
          <a:xfrm>
            <a:off x="1104900" y="1600200"/>
            <a:ext cx="5545282" cy="5257800"/>
          </a:xfrm>
        </p:spPr>
        <p:txBody>
          <a:bodyPr>
            <a:normAutofit fontScale="92500"/>
          </a:bodyPr>
          <a:lstStyle/>
          <a:p>
            <a:pPr algn="just"/>
            <a:r>
              <a:rPr lang="en-US" sz="2400" b="1" dirty="0" smtClean="0">
                <a:solidFill>
                  <a:schemeClr val="tx1">
                    <a:lumMod val="85000"/>
                    <a:lumOff val="15000"/>
                  </a:schemeClr>
                </a:solidFill>
                <a:latin typeface="Bahnschrift Light" pitchFamily="34" charset="0"/>
              </a:rPr>
              <a:t>Street vending is a vibrant sector of the urban informal economy, 2.5% population of urban area consists of Street Vendors .</a:t>
            </a:r>
          </a:p>
          <a:p>
            <a:pPr algn="just"/>
            <a:r>
              <a:rPr lang="en-US" sz="2400" b="1" dirty="0" smtClean="0">
                <a:solidFill>
                  <a:schemeClr val="tx1">
                    <a:lumMod val="85000"/>
                    <a:lumOff val="15000"/>
                  </a:schemeClr>
                </a:solidFill>
                <a:latin typeface="Bahnschrift Light" pitchFamily="34" charset="0"/>
              </a:rPr>
              <a:t>Survival of street vending is not only important for the livelihood of the street vendors but also for the extended livelihood support they provide to vast population connected with marginalized small trade activities like small scale traders, home based workers, small manufactures, marginalized farmers etc.</a:t>
            </a:r>
          </a:p>
          <a:p>
            <a:pPr algn="just"/>
            <a:r>
              <a:rPr lang="en-US" sz="2400" b="1" dirty="0" smtClean="0">
                <a:solidFill>
                  <a:schemeClr val="tx1">
                    <a:lumMod val="85000"/>
                    <a:lumOff val="15000"/>
                  </a:schemeClr>
                </a:solidFill>
                <a:latin typeface="Bahnschrift Light" pitchFamily="34" charset="0"/>
              </a:rPr>
              <a:t>Street vending provides entrepreneurial opportunities to people who cannot afford to buy or rent fixed premises.</a:t>
            </a:r>
          </a:p>
        </p:txBody>
      </p:sp>
      <p:pic>
        <p:nvPicPr>
          <p:cNvPr id="54274" name="Picture 2" descr="Mumbai: 16,000 hawkers get BMC certification - news"/>
          <p:cNvPicPr>
            <a:picLocks noChangeAspect="1" noChangeArrowheads="1"/>
          </p:cNvPicPr>
          <p:nvPr/>
        </p:nvPicPr>
        <p:blipFill>
          <a:blip r:embed="rId2" cstate="print"/>
          <a:srcRect/>
          <a:stretch>
            <a:fillRect/>
          </a:stretch>
        </p:blipFill>
        <p:spPr bwMode="auto">
          <a:xfrm>
            <a:off x="7617430" y="1546905"/>
            <a:ext cx="3510945" cy="26332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4276" name="Picture 4" descr="Pin on Street food"/>
          <p:cNvPicPr>
            <a:picLocks noChangeAspect="1" noChangeArrowheads="1"/>
          </p:cNvPicPr>
          <p:nvPr/>
        </p:nvPicPr>
        <p:blipFill>
          <a:blip r:embed="rId3" cstate="print"/>
          <a:srcRect/>
          <a:stretch>
            <a:fillRect/>
          </a:stretch>
        </p:blipFill>
        <p:spPr bwMode="auto">
          <a:xfrm>
            <a:off x="7615918" y="4266747"/>
            <a:ext cx="3487509" cy="23232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Introduction………..</a:t>
            </a:r>
            <a:endParaRPr lang="en-US" dirty="0"/>
          </a:p>
        </p:txBody>
      </p:sp>
      <p:sp>
        <p:nvSpPr>
          <p:cNvPr id="3" name="Content Placeholder 2"/>
          <p:cNvSpPr>
            <a:spLocks noGrp="1"/>
          </p:cNvSpPr>
          <p:nvPr>
            <p:ph idx="1"/>
          </p:nvPr>
        </p:nvSpPr>
        <p:spPr>
          <a:xfrm>
            <a:off x="1104900" y="1600200"/>
            <a:ext cx="5808518" cy="5257800"/>
          </a:xfrm>
        </p:spPr>
        <p:txBody>
          <a:bodyPr>
            <a:normAutofit lnSpcReduction="10000"/>
          </a:bodyPr>
          <a:lstStyle/>
          <a:p>
            <a:pPr algn="just"/>
            <a:r>
              <a:rPr lang="en-US" sz="2400" b="1" dirty="0" smtClean="0">
                <a:solidFill>
                  <a:schemeClr val="tx1">
                    <a:lumMod val="85000"/>
                    <a:lumOff val="15000"/>
                  </a:schemeClr>
                </a:solidFill>
                <a:latin typeface="Bahnschrift Light SemiCondensed" pitchFamily="34" charset="0"/>
              </a:rPr>
              <a:t>Provides Affordable Goods: </a:t>
            </a:r>
            <a:r>
              <a:rPr lang="en-US" sz="2400" dirty="0" smtClean="0">
                <a:solidFill>
                  <a:schemeClr val="tx1">
                    <a:lumMod val="85000"/>
                    <a:lumOff val="15000"/>
                  </a:schemeClr>
                </a:solidFill>
                <a:latin typeface="Bahnschrift Light SemiCondensed" pitchFamily="34" charset="0"/>
              </a:rPr>
              <a:t>In addition to that, street vendors are the only retail source for 77% urban poor population who does not have the financial capacity to buy their food, clothes and other products from established shops.</a:t>
            </a:r>
          </a:p>
          <a:p>
            <a:pPr algn="just"/>
            <a:r>
              <a:rPr lang="en-US" sz="2400" b="1" dirty="0" smtClean="0">
                <a:solidFill>
                  <a:schemeClr val="tx1">
                    <a:lumMod val="85000"/>
                    <a:lumOff val="15000"/>
                  </a:schemeClr>
                </a:solidFill>
                <a:latin typeface="Bahnschrift Light SemiCondensed" pitchFamily="34" charset="0"/>
              </a:rPr>
              <a:t>Affordable foods to Urban Poor: </a:t>
            </a:r>
            <a:r>
              <a:rPr lang="en-US" sz="2400" dirty="0" smtClean="0">
                <a:solidFill>
                  <a:schemeClr val="tx1">
                    <a:lumMod val="85000"/>
                    <a:lumOff val="15000"/>
                  </a:schemeClr>
                </a:solidFill>
                <a:latin typeface="Bahnschrift Light SemiCondensed" pitchFamily="34" charset="0"/>
              </a:rPr>
              <a:t>As per WHO and FAO food hawkers provide 1000 kilocalorie food value within the range of RS.7 to RS. 10 with a choice of more than 300 type of food. Food vendors play a very important role in food security and they helps to preserve indigenous traditional food.</a:t>
            </a:r>
          </a:p>
          <a:p>
            <a:pPr algn="just"/>
            <a:r>
              <a:rPr lang="en-US" sz="2400" b="1" dirty="0" smtClean="0">
                <a:latin typeface="Bahnschrift Light SemiCondensed" pitchFamily="34" charset="0"/>
              </a:rPr>
              <a:t>Provides social safety-net: </a:t>
            </a:r>
            <a:r>
              <a:rPr lang="en-US" sz="2400" dirty="0" smtClean="0">
                <a:latin typeface="Bahnschrift Light SemiCondensed" pitchFamily="34" charset="0"/>
              </a:rPr>
              <a:t>Street vending is laboratory for entrepreneurship, family business and social interaction</a:t>
            </a:r>
            <a:endParaRPr lang="en-US" sz="2400" dirty="0">
              <a:solidFill>
                <a:schemeClr val="tx1">
                  <a:lumMod val="85000"/>
                  <a:lumOff val="15000"/>
                </a:schemeClr>
              </a:solidFill>
              <a:latin typeface="Bahnschrift Light SemiCondensed" pitchFamily="34" charset="0"/>
            </a:endParaRPr>
          </a:p>
        </p:txBody>
      </p:sp>
      <p:pic>
        <p:nvPicPr>
          <p:cNvPr id="39938" name="Picture 2"/>
          <p:cNvPicPr>
            <a:picLocks noChangeAspect="1" noChangeArrowheads="1"/>
          </p:cNvPicPr>
          <p:nvPr/>
        </p:nvPicPr>
        <p:blipFill>
          <a:blip r:embed="rId2" cstate="print"/>
          <a:srcRect/>
          <a:stretch>
            <a:fillRect/>
          </a:stretch>
        </p:blipFill>
        <p:spPr bwMode="auto">
          <a:xfrm>
            <a:off x="8606971" y="1584552"/>
            <a:ext cx="2366964" cy="17383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9940" name="Picture 4" descr="Indian street vendor editorial stock image. Image of male - 20091384"/>
          <p:cNvPicPr>
            <a:picLocks noChangeAspect="1" noChangeArrowheads="1"/>
          </p:cNvPicPr>
          <p:nvPr/>
        </p:nvPicPr>
        <p:blipFill>
          <a:blip r:embed="rId3" cstate="print"/>
          <a:srcRect r="7902"/>
          <a:stretch>
            <a:fillRect/>
          </a:stretch>
        </p:blipFill>
        <p:spPr bwMode="auto">
          <a:xfrm>
            <a:off x="8621486" y="3454400"/>
            <a:ext cx="2336800" cy="300445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Economic Importance of Street Vendors in India</a:t>
            </a:r>
            <a:endParaRPr lang="en-US" b="1" dirty="0">
              <a:solidFill>
                <a:srgbClr val="C00000"/>
              </a:solidFill>
            </a:endParaRPr>
          </a:p>
        </p:txBody>
      </p:sp>
      <p:sp>
        <p:nvSpPr>
          <p:cNvPr id="3" name="Content Placeholder 2"/>
          <p:cNvSpPr>
            <a:spLocks noGrp="1"/>
          </p:cNvSpPr>
          <p:nvPr>
            <p:ph idx="1"/>
          </p:nvPr>
        </p:nvSpPr>
        <p:spPr>
          <a:xfrm>
            <a:off x="883227" y="1470890"/>
            <a:ext cx="10133116" cy="5387109"/>
          </a:xfrm>
        </p:spPr>
        <p:txBody>
          <a:bodyPr>
            <a:noAutofit/>
          </a:bodyPr>
          <a:lstStyle/>
          <a:p>
            <a:pPr algn="just"/>
            <a:r>
              <a:rPr lang="en-US" sz="2800" b="1" dirty="0" smtClean="0">
                <a:latin typeface="Bahnschrift Light SemiCondensed" pitchFamily="34" charset="0"/>
              </a:rPr>
              <a:t>Employment for vulnerable: </a:t>
            </a:r>
            <a:r>
              <a:rPr lang="en-US" sz="2800" dirty="0" smtClean="0">
                <a:latin typeface="Bahnschrift Light SemiCondensed" pitchFamily="34" charset="0"/>
              </a:rPr>
              <a:t>93% workforce in India is unorganized workers which generates 65% of the GDP and the street vending are the second largest workforce in informal workers besides Agricultural workers.</a:t>
            </a:r>
          </a:p>
          <a:p>
            <a:pPr algn="just"/>
            <a:r>
              <a:rPr lang="en-US" sz="2800" dirty="0" smtClean="0">
                <a:latin typeface="Bahnschrift Light SemiCondensed" pitchFamily="34" charset="0"/>
              </a:rPr>
              <a:t>In India, street vending makes up 11 per cent of total (non-agricultural) urban employment, and 14 per cent of total (non-agricultural) urban informal employment.</a:t>
            </a:r>
          </a:p>
          <a:p>
            <a:pPr algn="just"/>
            <a:r>
              <a:rPr lang="en-US" sz="2800" dirty="0" smtClean="0">
                <a:latin typeface="Bahnschrift Light SemiCondensed" pitchFamily="34" charset="0"/>
              </a:rPr>
              <a:t>Strength – 4 </a:t>
            </a:r>
            <a:r>
              <a:rPr lang="en-US" sz="2800" dirty="0" err="1" smtClean="0">
                <a:latin typeface="Bahnschrift Light SemiCondensed" pitchFamily="34" charset="0"/>
              </a:rPr>
              <a:t>Crore</a:t>
            </a:r>
            <a:r>
              <a:rPr lang="en-US" sz="2800" dirty="0" smtClean="0">
                <a:latin typeface="Bahnschrift Light SemiCondensed" pitchFamily="34" charset="0"/>
              </a:rPr>
              <a:t> including Urban, Rural, Rail, Hut, Weekly Market, </a:t>
            </a:r>
            <a:r>
              <a:rPr lang="en-US" sz="2800" dirty="0" err="1" smtClean="0">
                <a:latin typeface="Bahnschrift Light SemiCondensed" pitchFamily="34" charset="0"/>
              </a:rPr>
              <a:t>phare-wala</a:t>
            </a:r>
            <a:r>
              <a:rPr lang="en-US" sz="2800" dirty="0" smtClean="0">
                <a:latin typeface="Bahnschrift Light SemiCondensed" pitchFamily="34" charset="0"/>
              </a:rPr>
              <a:t> and other hawkers. Selling – products of small, tiny, home-based producers window of the low circuit economy, selling 80% produces of agricultural products </a:t>
            </a: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Economic Importance of Street Vendors in India…….</a:t>
            </a:r>
            <a:endParaRPr lang="en-US" dirty="0"/>
          </a:p>
        </p:txBody>
      </p:sp>
      <p:sp>
        <p:nvSpPr>
          <p:cNvPr id="3" name="Content Placeholder 2"/>
          <p:cNvSpPr>
            <a:spLocks noGrp="1"/>
          </p:cNvSpPr>
          <p:nvPr>
            <p:ph idx="1"/>
          </p:nvPr>
        </p:nvSpPr>
        <p:spPr>
          <a:xfrm>
            <a:off x="1104900" y="1600200"/>
            <a:ext cx="6016336" cy="5257800"/>
          </a:xfrm>
        </p:spPr>
        <p:txBody>
          <a:bodyPr>
            <a:normAutofit lnSpcReduction="10000"/>
          </a:bodyPr>
          <a:lstStyle/>
          <a:p>
            <a:pPr lvl="0" algn="just"/>
            <a:r>
              <a:rPr lang="en-US" sz="2600" dirty="0" smtClean="0"/>
              <a:t>Street vendors contribute directly to the overall level of economic activity, and to the provision of goods and services; </a:t>
            </a:r>
          </a:p>
          <a:p>
            <a:pPr algn="just"/>
            <a:r>
              <a:rPr lang="en-US" sz="2600" dirty="0" smtClean="0"/>
              <a:t>Total 10 </a:t>
            </a:r>
            <a:r>
              <a:rPr lang="en-US" sz="2600" dirty="0" err="1" smtClean="0"/>
              <a:t>crore</a:t>
            </a:r>
            <a:r>
              <a:rPr lang="en-US" sz="2600" dirty="0" smtClean="0"/>
              <a:t> people depending on this sector including vendors family members and producers </a:t>
            </a:r>
          </a:p>
          <a:p>
            <a:pPr algn="just"/>
            <a:r>
              <a:rPr lang="en-US" sz="2600" dirty="0" smtClean="0"/>
              <a:t>Turnover – 800 </a:t>
            </a:r>
            <a:r>
              <a:rPr lang="en-US" sz="2600" dirty="0" err="1" smtClean="0"/>
              <a:t>crore</a:t>
            </a:r>
            <a:r>
              <a:rPr lang="en-US" sz="2600" dirty="0" smtClean="0"/>
              <a:t>/day Business – Applying tradition business acumen of India Social Protection – Still Largely Unprotected Serves – mostly the urban &amp; rural poor</a:t>
            </a:r>
          </a:p>
          <a:p>
            <a:pPr lvl="0" algn="just"/>
            <a:r>
              <a:rPr lang="en-US" sz="2600" dirty="0" smtClean="0"/>
              <a:t>Street vending is an actual or potential source of government tax revenues; </a:t>
            </a:r>
          </a:p>
          <a:p>
            <a:pPr algn="just"/>
            <a:endParaRPr lang="en-US" dirty="0" smtClean="0"/>
          </a:p>
          <a:p>
            <a:endParaRPr lang="en-US" dirty="0"/>
          </a:p>
        </p:txBody>
      </p:sp>
      <p:pic>
        <p:nvPicPr>
          <p:cNvPr id="52226" name="Picture 2" descr="Ethnic woman selling bracelets dressed in colorful saree at busy Stock  Photo - Alamy"/>
          <p:cNvPicPr>
            <a:picLocks noChangeAspect="1" noChangeArrowheads="1"/>
          </p:cNvPicPr>
          <p:nvPr/>
        </p:nvPicPr>
        <p:blipFill>
          <a:blip r:embed="rId2" cstate="print"/>
          <a:srcRect b="5947"/>
          <a:stretch>
            <a:fillRect/>
          </a:stretch>
        </p:blipFill>
        <p:spPr bwMode="auto">
          <a:xfrm flipH="1">
            <a:off x="7751082" y="1553029"/>
            <a:ext cx="3268940" cy="493485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Problems due to Street Vendors</a:t>
            </a:r>
            <a:endParaRPr lang="en-US" b="1" dirty="0">
              <a:solidFill>
                <a:srgbClr val="C00000"/>
              </a:solidFill>
            </a:endParaRPr>
          </a:p>
        </p:txBody>
      </p:sp>
      <p:sp>
        <p:nvSpPr>
          <p:cNvPr id="3" name="Content Placeholder 2"/>
          <p:cNvSpPr>
            <a:spLocks noGrp="1"/>
          </p:cNvSpPr>
          <p:nvPr>
            <p:ph idx="1"/>
          </p:nvPr>
        </p:nvSpPr>
        <p:spPr/>
        <p:txBody>
          <a:bodyPr>
            <a:normAutofit lnSpcReduction="10000"/>
          </a:bodyPr>
          <a:lstStyle/>
          <a:p>
            <a:r>
              <a:rPr lang="en-US" dirty="0" smtClean="0"/>
              <a:t>Vehicular and pedestrian congestion, </a:t>
            </a:r>
          </a:p>
          <a:p>
            <a:r>
              <a:rPr lang="en-US" dirty="0" smtClean="0"/>
              <a:t>Street vendors may cause traffic accidents </a:t>
            </a:r>
          </a:p>
          <a:p>
            <a:r>
              <a:rPr lang="en-US" dirty="0" smtClean="0"/>
              <a:t>Lack of Parking Space</a:t>
            </a:r>
          </a:p>
          <a:p>
            <a:r>
              <a:rPr lang="en-US" dirty="0" smtClean="0"/>
              <a:t>Littering in public space</a:t>
            </a:r>
          </a:p>
          <a:p>
            <a:r>
              <a:rPr lang="en-US" dirty="0" smtClean="0"/>
              <a:t>Law and Order Issues</a:t>
            </a:r>
          </a:p>
          <a:p>
            <a:r>
              <a:rPr lang="en-US" dirty="0" smtClean="0"/>
              <a:t>Increase the levels of vehicle-generated air pollution,</a:t>
            </a:r>
          </a:p>
          <a:p>
            <a:r>
              <a:rPr lang="en-US" dirty="0" smtClean="0"/>
              <a:t>Street vendors do not pay taxes on their earnings, and to charge sales or value added taxes to their customers</a:t>
            </a:r>
          </a:p>
          <a:p>
            <a:r>
              <a:rPr lang="en-US" dirty="0" smtClean="0"/>
              <a:t>Street vendors of food and drink pose major public health problems;</a:t>
            </a:r>
          </a:p>
          <a:p>
            <a:r>
              <a:rPr lang="en-US" dirty="0" smtClean="0"/>
              <a:t>Less professional, committed and responsible than general shopkeepers</a:t>
            </a:r>
          </a:p>
          <a:p>
            <a:endParaRPr lang="en-US" dirty="0" smtClean="0"/>
          </a:p>
          <a:p>
            <a:endParaRPr lang="en-US" dirty="0" smtClean="0"/>
          </a:p>
          <a:p>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Problems of Street Vendors</a:t>
            </a:r>
            <a:endParaRPr lang="en-US" b="1" dirty="0">
              <a:solidFill>
                <a:srgbClr val="C00000"/>
              </a:solidFill>
            </a:endParaRPr>
          </a:p>
        </p:txBody>
      </p:sp>
      <p:sp>
        <p:nvSpPr>
          <p:cNvPr id="3" name="Content Placeholder 2"/>
          <p:cNvSpPr>
            <a:spLocks noGrp="1"/>
          </p:cNvSpPr>
          <p:nvPr>
            <p:ph idx="1"/>
          </p:nvPr>
        </p:nvSpPr>
        <p:spPr>
          <a:xfrm>
            <a:off x="1104899" y="1600200"/>
            <a:ext cx="9911443" cy="4572000"/>
          </a:xfrm>
        </p:spPr>
        <p:txBody>
          <a:bodyPr>
            <a:normAutofit lnSpcReduction="10000"/>
          </a:bodyPr>
          <a:lstStyle/>
          <a:p>
            <a:pPr algn="just"/>
            <a:r>
              <a:rPr lang="en-US" dirty="0" smtClean="0"/>
              <a:t>Viewed as illegal activity in many cities across the world</a:t>
            </a:r>
          </a:p>
          <a:p>
            <a:pPr algn="just"/>
            <a:r>
              <a:rPr lang="en-US" dirty="0" smtClean="0"/>
              <a:t>Lack of a fixed and secure workplace in the city and the threat of evictions and relocations from vending sites</a:t>
            </a:r>
          </a:p>
          <a:p>
            <a:pPr algn="just"/>
            <a:r>
              <a:rPr lang="en-US" dirty="0" smtClean="0"/>
              <a:t>The government does not recognize the contribution of street vendors towards economic and social wellbeing of urban population.</a:t>
            </a:r>
          </a:p>
          <a:p>
            <a:pPr algn="just"/>
            <a:r>
              <a:rPr lang="en-US" dirty="0" smtClean="0"/>
              <a:t>Street vendors are usually associated with infringement of public spaces, causes traffic congestion, inadequate hygiene, and poor waste disposal.</a:t>
            </a:r>
          </a:p>
          <a:p>
            <a:pPr algn="just"/>
            <a:r>
              <a:rPr lang="en-US" dirty="0" smtClean="0"/>
              <a:t>They are compulsory forced to pay 15 to 20 percent of their daily income as inducements to local police.</a:t>
            </a:r>
          </a:p>
          <a:p>
            <a:pPr algn="just"/>
            <a:r>
              <a:rPr lang="en-US" dirty="0" smtClean="0"/>
              <a:t>Lack of workplace Amenities and urban Infrastructure (</a:t>
            </a:r>
            <a:r>
              <a:rPr lang="en-US" dirty="0" err="1" smtClean="0"/>
              <a:t>eg</a:t>
            </a:r>
            <a:r>
              <a:rPr lang="en-US" dirty="0" smtClean="0"/>
              <a:t>: shelter, street drainage, water and toilets, or storage)</a:t>
            </a:r>
          </a:p>
          <a:p>
            <a:pPr algn="just"/>
            <a:r>
              <a:rPr lang="en-US" dirty="0" smtClean="0"/>
              <a:t>Lack of capital/high interest rates</a:t>
            </a:r>
          </a:p>
          <a:p>
            <a:pPr algn="just"/>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rgbClr val="C00000"/>
                </a:solidFill>
                <a:latin typeface="Bahnschrift Light SemiCondensed" pitchFamily="34" charset="0"/>
              </a:rPr>
              <a:t>Supreme Court Ruling (1989)on Street Vending</a:t>
            </a:r>
            <a:endParaRPr lang="en-US" sz="3200" b="1" dirty="0">
              <a:solidFill>
                <a:srgbClr val="C00000"/>
              </a:solidFill>
            </a:endParaRPr>
          </a:p>
        </p:txBody>
      </p:sp>
      <p:sp>
        <p:nvSpPr>
          <p:cNvPr id="3" name="Content Placeholder 2"/>
          <p:cNvSpPr>
            <a:spLocks noGrp="1"/>
          </p:cNvSpPr>
          <p:nvPr>
            <p:ph idx="1"/>
          </p:nvPr>
        </p:nvSpPr>
        <p:spPr/>
        <p:txBody>
          <a:bodyPr>
            <a:noAutofit/>
          </a:bodyPr>
          <a:lstStyle/>
          <a:p>
            <a:pPr algn="just"/>
            <a:r>
              <a:rPr lang="en-US" sz="2800" dirty="0" smtClean="0">
                <a:latin typeface="Bahnschrift Light SemiCondensed" pitchFamily="34" charset="0"/>
              </a:rPr>
              <a:t>“If properly regulated, according to the exigency of the circumstances, the small traders on the side walks can considerably add to the comfort and convenience of the general public, by making available ordinary articles of everyday use for a comparatively lesser price. </a:t>
            </a:r>
          </a:p>
          <a:p>
            <a:pPr algn="just"/>
            <a:r>
              <a:rPr lang="en-US" sz="2800" dirty="0" smtClean="0">
                <a:latin typeface="Bahnschrift Light SemiCondensed" pitchFamily="34" charset="0"/>
              </a:rPr>
              <a:t>An ordinary person, not very affluent, while hurrying towards his home after a day’s work, can pick up these articles without going out of his way to find a regular market. </a:t>
            </a:r>
          </a:p>
          <a:p>
            <a:pPr algn="just"/>
            <a:r>
              <a:rPr lang="en-US" sz="2800" dirty="0" smtClean="0">
                <a:latin typeface="Bahnschrift Light SemiCondensed" pitchFamily="34" charset="0"/>
              </a:rPr>
              <a:t>The right to carry on trade or business mentioned in Article 19 (1) g of the Constitution, on street pavements, if properly regulated, cannot be denied on the ground that the streets are meant exclusively for passing or re-passing and no other use." [</a:t>
            </a:r>
            <a:r>
              <a:rPr lang="en-US" sz="2800" dirty="0" err="1" smtClean="0">
                <a:latin typeface="Bahnschrift Light SemiCondensed" pitchFamily="34" charset="0"/>
              </a:rPr>
              <a:t>Sodan</a:t>
            </a:r>
            <a:r>
              <a:rPr lang="en-US" sz="2800" dirty="0" smtClean="0">
                <a:latin typeface="Bahnschrift Light SemiCondensed" pitchFamily="34" charset="0"/>
              </a:rPr>
              <a:t> Singh &amp; Others versus New Delhi Municipal Council, 1989]</a:t>
            </a:r>
            <a:endParaRPr lang="en-US" sz="2800" dirty="0">
              <a:latin typeface="Bahnschrift Light SemiCondensed" pitchFamily="34" charset="0"/>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f03431380_win32">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Plantagenet Cherokee-Euphemia">
      <a:majorFont>
        <a:latin typeface="Plantagenet Cherokee"/>
        <a:ea typeface=""/>
        <a:cs typeface=""/>
      </a:majorFont>
      <a:minorFont>
        <a:latin typeface="Euphemia"/>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TF03431380.potx" id="{B573BD99-E105-4D2A-964B-B901A176567A}" vid="{B1D363B9-18DE-4874-9E2B-FD69B5C6548D}"/>
    </a:ext>
  </a:extLst>
</a:theme>
</file>

<file path=ppt/theme/theme2.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Props1.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2.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DDBB83-77C1-4099-A0AA-289882E745E2}">
  <ds:schemaRefs>
    <ds:schemaRef ds:uri="http://purl.org/dc/elements/1.1/"/>
    <ds:schemaRef ds:uri="http://schemas.microsoft.com/office/2006/metadata/properties"/>
    <ds:schemaRef ds:uri="4873beb7-5857-4685-be1f-d57550cc96cc"/>
    <ds:schemaRef ds:uri="http://schemas.openxmlformats.org/package/2006/metadata/core-properties"/>
    <ds:schemaRef ds:uri="http://purl.org/dc/term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1504</TotalTime>
  <Words>1740</Words>
  <Application>Microsoft Office PowerPoint</Application>
  <PresentationFormat>Custom</PresentationFormat>
  <Paragraphs>113</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tf03431380_win32</vt:lpstr>
      <vt:lpstr>Role of Street vendors in URBAN LAND SCAPE MANAGEMENT </vt:lpstr>
      <vt:lpstr>Street Vendors</vt:lpstr>
      <vt:lpstr>Introduction</vt:lpstr>
      <vt:lpstr>Introduction………..</vt:lpstr>
      <vt:lpstr>Economic Importance of Street Vendors in India</vt:lpstr>
      <vt:lpstr>Economic Importance of Street Vendors in India…….</vt:lpstr>
      <vt:lpstr>Problems due to Street Vendors</vt:lpstr>
      <vt:lpstr>Problems of Street Vendors</vt:lpstr>
      <vt:lpstr>Supreme Court Ruling (1989)on Street Vending</vt:lpstr>
      <vt:lpstr>Major directions of SC verdict</vt:lpstr>
      <vt:lpstr>Recognition of Street Vendors</vt:lpstr>
      <vt:lpstr>Salient features of 2009 Act</vt:lpstr>
      <vt:lpstr>Spatial Planning norms - demarcation of vending zones</vt:lpstr>
      <vt:lpstr>Town Vending Committee</vt:lpstr>
      <vt:lpstr>Functioning of Town Vending Committee</vt:lpstr>
      <vt:lpstr>Bhubaneswar Model of Integrating Vendors into City Plans</vt:lpstr>
      <vt:lpstr>Bhubaneswar Model of Integrating Vendors into City Plans</vt:lpstr>
      <vt:lpstr>Way Ahead</vt:lpstr>
      <vt:lpstr>Slide 19</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With Picture Layout</dc:title>
  <dc:creator>abcd</dc:creator>
  <cp:lastModifiedBy>Piyush</cp:lastModifiedBy>
  <cp:revision>138</cp:revision>
  <dcterms:created xsi:type="dcterms:W3CDTF">2021-01-03T10:34:55Z</dcterms:created>
  <dcterms:modified xsi:type="dcterms:W3CDTF">2021-09-22T07:13:04Z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