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handoutMasterIdLst>
    <p:handoutMasterId r:id="rId18"/>
  </p:handoutMasterIdLst>
  <p:sldIdLst>
    <p:sldId id="256" r:id="rId5"/>
    <p:sldId id="271" r:id="rId6"/>
    <p:sldId id="303" r:id="rId7"/>
    <p:sldId id="305" r:id="rId8"/>
    <p:sldId id="306" r:id="rId9"/>
    <p:sldId id="307" r:id="rId10"/>
    <p:sldId id="286" r:id="rId11"/>
    <p:sldId id="304" r:id="rId12"/>
    <p:sldId id="310" r:id="rId13"/>
    <p:sldId id="308" r:id="rId14"/>
    <p:sldId id="309" r:id="rId15"/>
    <p:sldId id="26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FFFF00"/>
    <a:srgbClr val="008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58" autoAdjust="0"/>
    <p:restoredTop sz="94660" autoAdjust="0"/>
  </p:normalViewPr>
  <p:slideViewPr>
    <p:cSldViewPr snapToGrid="0" showGuides="1">
      <p:cViewPr>
        <p:scale>
          <a:sx n="66" d="100"/>
          <a:sy n="66" d="100"/>
        </p:scale>
        <p:origin x="-810"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58" d="100"/>
          <a:sy n="58" d="100"/>
        </p:scale>
        <p:origin x="1974" y="9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pPr/>
              <a:t>9/22/2021</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pPr/>
              <a:t>‹#›</a:t>
            </a:fld>
            <a:endParaRPr/>
          </a:p>
        </p:txBody>
      </p:sp>
    </p:spTree>
    <p:extLst>
      <p:ext uri="{BB962C8B-B14F-4D97-AF65-F5344CB8AC3E}">
        <p14:creationId xmlns=""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pPr/>
              <a:t>9/22/2021</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pPr/>
              <a:t>‹#›</a:t>
            </a:fld>
            <a:endParaRPr/>
          </a:p>
        </p:txBody>
      </p:sp>
    </p:spTree>
    <p:extLst>
      <p:ext uri="{BB962C8B-B14F-4D97-AF65-F5344CB8AC3E}">
        <p14:creationId xmlns=""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latin typeface="Arial" pitchFamily="34" charset="0"/>
                <a:cs typeface="Arial" pitchFamily="34" charset="0"/>
              </a:rPr>
              <a:t>NOTE:</a:t>
            </a:r>
          </a:p>
          <a:p>
            <a:r>
              <a:rPr lang="en-US" i="1" dirty="0">
                <a:latin typeface="Arial" pitchFamily="34" charset="0"/>
                <a:cs typeface="Arial" pitchFamily="34" charset="0"/>
              </a:rPr>
              <a:t>To change the  image on this slide, select the picture and delete it. Then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pPr/>
              <a:t>1</a:t>
            </a:fld>
            <a:endParaRPr lang="en-US"/>
          </a:p>
        </p:txBody>
      </p:sp>
    </p:spTree>
    <p:extLst>
      <p:ext uri="{BB962C8B-B14F-4D97-AF65-F5344CB8AC3E}">
        <p14:creationId xmlns="" xmlns:p14="http://schemas.microsoft.com/office/powerpoint/2010/main" val="2406150269"/>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 xmlns:a14="http://schemas.microsoft.com/office/drawing/2010/main">
                  <a14:imgLayer r:embed="rId3">
                    <a14:imgEffect>
                      <a14:saturation sat="30000"/>
                    </a14:imgEffect>
                  </a14:imgLayer>
                </a14:imgProps>
              </a:ext>
              <a:ext uri="{28A0092B-C50C-407E-A947-70E740481C1C}">
                <a14:useLocalDpi xmlns="" xmlns:a14="http://schemas.microsoft.com/office/drawing/2010/main" val="0"/>
              </a:ext>
            </a:extLst>
          </a:blip>
          <a:srcRect/>
          <a:stretch/>
        </p:blipFill>
        <p:spPr>
          <a:xfrm>
            <a:off x="1324445" y="0"/>
            <a:ext cx="1747524" cy="2292094"/>
          </a:xfrm>
          <a:prstGeom prst="rect">
            <a:avLst/>
          </a:prstGeom>
        </p:spPr>
      </p:pic>
      <p:sp>
        <p:nvSpPr>
          <p:cNvPr id="2" name="Title 1"/>
          <p:cNvSpPr>
            <a:spLocks noGrp="1"/>
          </p:cNvSpPr>
          <p:nvPr>
            <p:ph type="ctrTitle"/>
          </p:nvPr>
        </p:nvSpPr>
        <p:spPr>
          <a:xfrm>
            <a:off x="1104900" y="2292094"/>
            <a:ext cx="10096500"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1104898" y="4511784"/>
            <a:ext cx="10096501"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fld id="{402B9795-92DC-40DC-A1CA-9A4B349D7824}" type="datetimeFigureOut">
              <a:rPr lang="en-US" smtClean="0"/>
              <a:pPr/>
              <a:t>9/22/2021</a:t>
            </a:fld>
            <a:endParaRPr lang="en-US" dirty="0"/>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0FF54DE5-C571-48E8-A5BC-B369434E2F44}" type="slidenum">
              <a:rPr lang="en-US" smtClean="0"/>
              <a:pPr/>
              <a:t>‹#›</a:t>
            </a:fld>
            <a:endParaRPr lang="en-US"/>
          </a:p>
        </p:txBody>
      </p:sp>
    </p:spTree>
    <p:extLst>
      <p:ext uri="{BB962C8B-B14F-4D97-AF65-F5344CB8AC3E}">
        <p14:creationId xmlns="" xmlns:p14="http://schemas.microsoft.com/office/powerpoint/2010/main" val="16597565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smtClean="0"/>
              <a:t>Click to edit Master title style</a:t>
            </a:r>
            <a:endParaRPr/>
          </a:p>
        </p:txBody>
      </p:sp>
      <p:sp>
        <p:nvSpPr>
          <p:cNvPr id="4" name="Text Placeholder 3"/>
          <p:cNvSpPr>
            <a:spLocks noGrp="1"/>
          </p:cNvSpPr>
          <p:nvPr>
            <p:ph type="body" sz="half" idx="2"/>
          </p:nvPr>
        </p:nvSpPr>
        <p:spPr>
          <a:xfrm>
            <a:off x="1104900" y="1600200"/>
            <a:ext cx="3396996"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654671" y="1600199"/>
            <a:ext cx="6430912" cy="4572001"/>
          </a:xfrm>
        </p:spPr>
        <p:txBody>
          <a:bodyPr tIns="1188720">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 name="Date Placeholder 4"/>
          <p:cNvSpPr>
            <a:spLocks noGrp="1"/>
          </p:cNvSpPr>
          <p:nvPr>
            <p:ph type="dt" sz="half" idx="10"/>
          </p:nvPr>
        </p:nvSpPr>
        <p:spPr/>
        <p:txBody>
          <a:bodyPr/>
          <a:lstStyle/>
          <a:p>
            <a:fld id="{402B9795-92DC-40DC-A1CA-9A4B349D7824}" type="datetimeFigureOut">
              <a:rPr lang="en-US"/>
              <a:pPr/>
              <a:t>9/22/2021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76963709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201207670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65125"/>
            <a:ext cx="1714500" cy="58118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grpSp>
        <p:nvGrpSpPr>
          <p:cNvPr id="7" name="Group 6"/>
          <p:cNvGrpSpPr/>
          <p:nvPr/>
        </p:nvGrpSpPr>
        <p:grpSpPr>
          <a:xfrm rot="5400000">
            <a:off x="6514047" y="3228843"/>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44592712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78687682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rPr lang="en-US" smtClean="0"/>
              <a:t>Click to edit Master title style</a:t>
            </a:r>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r>
              <a:rPr lang="en-US" smtClean="0"/>
              <a:t>Click icon to add picture</a:t>
            </a:r>
            <a:endParaRPr/>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4" name="Group 13"/>
          <p:cNvGrpSpPr/>
          <p:nvPr/>
        </p:nvGrpSpPr>
        <p:grpSpPr>
          <a:xfrm>
            <a:off x="0" y="1143000"/>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 xmlns:a14="http://schemas.microsoft.com/office/drawing/2010/main">
                  <a14:imgLayer r:embed="rId3">
                    <a14:imgEffect>
                      <a14:saturation sat="30000"/>
                    </a14:imgEffect>
                  </a14:imgLayer>
                </a14:imgProps>
              </a:ext>
              <a:ext uri="{28A0092B-C50C-407E-A947-70E740481C1C}">
                <a14:useLocalDpi xmlns="" xmlns:a14="http://schemas.microsoft.com/office/drawing/2010/main" val="0"/>
              </a:ext>
            </a:extLst>
          </a:blip>
          <a:srcRect/>
          <a:stretch/>
        </p:blipFill>
        <p:spPr>
          <a:xfrm>
            <a:off x="1325880" y="0"/>
            <a:ext cx="1747524" cy="2292094"/>
          </a:xfrm>
          <a:prstGeom prst="rect">
            <a:avLst/>
          </a:prstGeom>
        </p:spPr>
      </p:pic>
      <p:grpSp>
        <p:nvGrpSpPr>
          <p:cNvPr id="13" name="Group 12"/>
          <p:cNvGrpSpPr/>
          <p:nvPr/>
        </p:nvGrpSpPr>
        <p:grpSpPr>
          <a:xfrm rot="10800000">
            <a:off x="0" y="5645510"/>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 xmlns:p14="http://schemas.microsoft.com/office/powerpoint/2010/main" val="26739436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0"/>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 xmlns:a14="http://schemas.microsoft.com/office/drawing/2010/main" val="0"/>
              </a:ext>
            </a:extLst>
          </a:blip>
          <a:stretch>
            <a:fillRect/>
          </a:stretch>
        </p:blipFill>
        <p:spPr>
          <a:xfrm>
            <a:off x="1325880" y="0"/>
            <a:ext cx="1783188" cy="2971806"/>
          </a:xfrm>
          <a:prstGeom prst="rect">
            <a:avLst/>
          </a:prstGeom>
        </p:spPr>
      </p:pic>
      <p:sp>
        <p:nvSpPr>
          <p:cNvPr id="2" name="Title 1"/>
          <p:cNvSpPr>
            <a:spLocks noGrp="1"/>
          </p:cNvSpPr>
          <p:nvPr>
            <p:ph type="title"/>
          </p:nvPr>
        </p:nvSpPr>
        <p:spPr>
          <a:xfrm>
            <a:off x="1104899" y="2971806"/>
            <a:ext cx="10071099" cy="1684150"/>
          </a:xfrm>
        </p:spPr>
        <p:txBody>
          <a:bodyPr anchor="ctr">
            <a:normAutofit/>
          </a:bodyPr>
          <a:lstStyle>
            <a:lvl1pPr>
              <a:defRPr sz="4400" cap="all"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1104899" y="4655956"/>
            <a:ext cx="10071099" cy="509750"/>
          </a:xfrm>
        </p:spPr>
        <p:txBody>
          <a:bodyPr>
            <a:normAutofit/>
          </a:bodyPr>
          <a:lstStyle>
            <a:lvl1pPr marL="0" indent="0">
              <a:spcBef>
                <a:spcPts val="0"/>
              </a:spcBef>
              <a:buNone/>
              <a:defRPr sz="1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2B9795-92DC-40DC-A1CA-9A4B349D7824}" type="datetimeFigureOut">
              <a:rPr lang="en-US"/>
              <a:pPr/>
              <a:t>9/22/2021</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60267880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04900" y="1600200"/>
            <a:ext cx="4914900" cy="4571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172200" y="1600200"/>
            <a:ext cx="4914900" cy="4571999"/>
          </a:xfrm>
        </p:spPr>
        <p:txBody>
          <a:bodyPr/>
          <a:lstStyle>
            <a:lvl5pPr>
              <a:defRPr/>
            </a:lvl5pPr>
            <a:lvl6pPr>
              <a:defRPr/>
            </a:lvl6pPr>
            <a:lvl7pPr>
              <a:defRPr/>
            </a:lvl7pPr>
            <a:lvl8pPr>
              <a:defRPr/>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pPr/>
              <a:t>9/22/2021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52779106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4900" y="2424112"/>
            <a:ext cx="4919472" cy="37480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166110" y="1600200"/>
            <a:ext cx="4919472" cy="823912"/>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66110" y="2424112"/>
            <a:ext cx="4919472" cy="37480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02B9795-92DC-40DC-A1CA-9A4B349D7824}" type="datetimeFigureOut">
              <a:rPr lang="en-US"/>
              <a:pPr/>
              <a:t>9/22/2021</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97101610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02B9795-92DC-40DC-A1CA-9A4B349D7824}" type="datetimeFigureOut">
              <a:rPr lang="en-US"/>
              <a:pPr/>
              <a:t>9/22/2021</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175811152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B9795-92DC-40DC-A1CA-9A4B349D7824}" type="datetimeFigureOut">
              <a:rPr lang="en-US"/>
              <a:pPr/>
              <a:t>9/22/2021</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02416926"/>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smtClean="0"/>
              <a:t>Click to edit Master title style</a:t>
            </a:r>
            <a:endParaRPr/>
          </a:p>
        </p:txBody>
      </p:sp>
      <p:sp>
        <p:nvSpPr>
          <p:cNvPr id="4" name="Text Placeholder 3"/>
          <p:cNvSpPr>
            <a:spLocks noGrp="1"/>
          </p:cNvSpPr>
          <p:nvPr>
            <p:ph type="body" sz="half" idx="2"/>
          </p:nvPr>
        </p:nvSpPr>
        <p:spPr>
          <a:xfrm>
            <a:off x="1104900" y="1600200"/>
            <a:ext cx="4384548" cy="4572000"/>
          </a:xfrm>
        </p:spPr>
        <p:txBody>
          <a:bodyPr>
            <a:normAutofit/>
          </a:bodyPr>
          <a:lstStyle>
            <a:lvl1pPr marL="0" indent="0">
              <a:spcBef>
                <a:spcPts val="12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3" name="Content Placeholder 2"/>
          <p:cNvSpPr>
            <a:spLocks noGrp="1"/>
          </p:cNvSpPr>
          <p:nvPr>
            <p:ph idx="1"/>
          </p:nvPr>
        </p:nvSpPr>
        <p:spPr>
          <a:xfrm>
            <a:off x="5641848" y="1600199"/>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pPr/>
              <a:t>9/22/2021</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0FF54DE5-C571-48E8-A5BC-B369434E2F44}" type="slidenum">
              <a:rPr/>
              <a:pPr/>
              <a:t>‹#›</a:t>
            </a:fld>
            <a:endParaRPr/>
          </a:p>
        </p:txBody>
      </p:sp>
    </p:spTree>
    <p:extLst>
      <p:ext uri="{BB962C8B-B14F-4D97-AF65-F5344CB8AC3E}">
        <p14:creationId xmlns="" xmlns:p14="http://schemas.microsoft.com/office/powerpoint/2010/main" val="376976468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a:defRPr sz="1200" baseline="0">
                <a:solidFill>
                  <a:schemeClr val="tx1">
                    <a:lumMod val="75000"/>
                  </a:schemeClr>
                </a:solidFill>
              </a:defRPr>
            </a:lvl1pPr>
          </a:lstStyle>
          <a:p>
            <a:fld id="{402B9795-92DC-40DC-A1CA-9A4B349D7824}" type="datetimeFigureOut">
              <a:rPr lang="en-US" smtClean="0"/>
              <a:pPr/>
              <a:t>9/22/2021</a:t>
            </a:fld>
            <a:endParaRPr lang="en-US"/>
          </a:p>
        </p:txBody>
      </p:sp>
      <p:sp>
        <p:nvSpPr>
          <p:cNvPr id="5" name="Footer Placeholder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a:defRPr sz="1200" baseline="0">
                <a:solidFill>
                  <a:schemeClr val="tx1">
                    <a:lumMod val="75000"/>
                  </a:schemeClr>
                </a:solidFill>
              </a:defRPr>
            </a:lvl1pPr>
          </a:lstStyle>
          <a:p>
            <a:endParaRPr lang="en-US"/>
          </a:p>
        </p:txBody>
      </p:sp>
      <p:sp>
        <p:nvSpPr>
          <p:cNvPr id="6" name="Slide Number Placeholder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a:defRPr sz="1200" baseline="0">
                <a:solidFill>
                  <a:schemeClr val="tx1">
                    <a:lumMod val="75000"/>
                  </a:schemeClr>
                </a:solidFill>
              </a:defRPr>
            </a:lvl1pPr>
          </a:lstStyle>
          <a:p>
            <a:fld id="{0FF54DE5-C571-48E8-A5BC-B369434E2F44}" type="slidenum">
              <a:rPr lang="en-US" smtClean="0"/>
              <a:pPr/>
              <a:t>‹#›</a:t>
            </a:fld>
            <a:endParaRPr lang="en-US"/>
          </a:p>
        </p:txBody>
      </p:sp>
      <p:grpSp>
        <p:nvGrpSpPr>
          <p:cNvPr id="15" name="Group 14"/>
          <p:cNvGrpSpPr/>
          <p:nvPr/>
        </p:nvGrpSpPr>
        <p:grpSpPr>
          <a:xfrm>
            <a:off x="1103376" y="1219201"/>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99886" y="2292094"/>
            <a:ext cx="5939064" cy="2219691"/>
          </a:xfrm>
        </p:spPr>
        <p:txBody>
          <a:bodyPr anchor="ctr">
            <a:normAutofit/>
          </a:bodyPr>
          <a:lstStyle/>
          <a:p>
            <a:r>
              <a:rPr lang="en-US" sz="2800" b="1" dirty="0" smtClean="0"/>
              <a:t>Role of community participation in ACHIEVING ZERO WASTE CITY</a:t>
            </a:r>
            <a:endParaRPr lang="en-US" sz="2800" b="1" dirty="0"/>
          </a:p>
        </p:txBody>
      </p:sp>
      <p:sp>
        <p:nvSpPr>
          <p:cNvPr id="7" name="Subtitle 6"/>
          <p:cNvSpPr>
            <a:spLocks noGrp="1"/>
          </p:cNvSpPr>
          <p:nvPr>
            <p:ph type="subTitle" idx="1"/>
          </p:nvPr>
        </p:nvSpPr>
        <p:spPr>
          <a:xfrm>
            <a:off x="943429" y="4511784"/>
            <a:ext cx="5895521" cy="955565"/>
          </a:xfrm>
        </p:spPr>
        <p:txBody>
          <a:bodyPr>
            <a:normAutofit/>
          </a:bodyPr>
          <a:lstStyle/>
          <a:p>
            <a:r>
              <a:rPr lang="en-US" sz="2800" dirty="0" err="1" smtClean="0"/>
              <a:t>Amit</a:t>
            </a:r>
            <a:r>
              <a:rPr lang="en-US" sz="2800" dirty="0" smtClean="0"/>
              <a:t> Kumar Singh</a:t>
            </a:r>
            <a:endParaRPr lang="en-US" sz="2800" dirty="0"/>
          </a:p>
        </p:txBody>
      </p:sp>
      <p:sp>
        <p:nvSpPr>
          <p:cNvPr id="5" name="Picture Placeholder 4"/>
          <p:cNvSpPr>
            <a:spLocks noGrp="1"/>
          </p:cNvSpPr>
          <p:nvPr>
            <p:ph type="pic" sz="quarter" idx="13"/>
          </p:nvPr>
        </p:nvSpPr>
        <p:spPr/>
      </p:sp>
      <p:pic>
        <p:nvPicPr>
          <p:cNvPr id="21508" name="Picture 4" descr="Solid Waste Management in India"/>
          <p:cNvPicPr>
            <a:picLocks noChangeAspect="1" noChangeArrowheads="1"/>
          </p:cNvPicPr>
          <p:nvPr/>
        </p:nvPicPr>
        <p:blipFill>
          <a:blip r:embed="rId3" cstate="print"/>
          <a:srcRect/>
          <a:stretch>
            <a:fillRect/>
          </a:stretch>
        </p:blipFill>
        <p:spPr bwMode="auto">
          <a:xfrm>
            <a:off x="6846662" y="1284514"/>
            <a:ext cx="5272768" cy="42599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 xmlns:p14="http://schemas.microsoft.com/office/powerpoint/2010/main" val="165213399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Engage the whole community</a:t>
            </a:r>
            <a:endParaRPr lang="en-US" dirty="0">
              <a:solidFill>
                <a:srgbClr val="C00000"/>
              </a:solidFill>
            </a:endParaRPr>
          </a:p>
        </p:txBody>
      </p:sp>
      <p:sp>
        <p:nvSpPr>
          <p:cNvPr id="3" name="Content Placeholder 2"/>
          <p:cNvSpPr>
            <a:spLocks noGrp="1"/>
          </p:cNvSpPr>
          <p:nvPr>
            <p:ph idx="1"/>
          </p:nvPr>
        </p:nvSpPr>
        <p:spPr>
          <a:xfrm>
            <a:off x="1104899" y="1436914"/>
            <a:ext cx="10201729" cy="4735286"/>
          </a:xfrm>
        </p:spPr>
        <p:txBody>
          <a:bodyPr>
            <a:normAutofit lnSpcReduction="10000"/>
          </a:bodyPr>
          <a:lstStyle/>
          <a:p>
            <a:r>
              <a:rPr lang="en-US" sz="2400" dirty="0" smtClean="0"/>
              <a:t>Zero waste is a </a:t>
            </a:r>
            <a:r>
              <a:rPr lang="en-US" sz="2400" dirty="0" smtClean="0">
                <a:solidFill>
                  <a:srgbClr val="FF0000"/>
                </a:solidFill>
              </a:rPr>
              <a:t>big challenge</a:t>
            </a:r>
          </a:p>
          <a:p>
            <a:r>
              <a:rPr lang="en-US" sz="2400" dirty="0" smtClean="0"/>
              <a:t>Not to leave Zero Waste to </a:t>
            </a:r>
            <a:r>
              <a:rPr lang="en-US" sz="2400" dirty="0" smtClean="0">
                <a:solidFill>
                  <a:srgbClr val="FF0000"/>
                </a:solidFill>
              </a:rPr>
              <a:t>“waste experts</a:t>
            </a:r>
            <a:r>
              <a:rPr lang="en-US" sz="2400" dirty="0" smtClean="0"/>
              <a:t>”.</a:t>
            </a:r>
          </a:p>
          <a:p>
            <a:r>
              <a:rPr lang="en-US" sz="2400" dirty="0" smtClean="0"/>
              <a:t>Everyone has a role to play. </a:t>
            </a:r>
          </a:p>
          <a:p>
            <a:r>
              <a:rPr lang="en-US" sz="2400" dirty="0" smtClean="0"/>
              <a:t>Citizens or communities need to take the leadership role in making their  </a:t>
            </a:r>
            <a:r>
              <a:rPr lang="en-US" sz="2400" dirty="0" err="1" smtClean="0"/>
              <a:t>neighbourhood</a:t>
            </a:r>
            <a:r>
              <a:rPr lang="en-US" sz="2400" dirty="0" smtClean="0"/>
              <a:t> a Zero Garbage Society.</a:t>
            </a:r>
          </a:p>
          <a:p>
            <a:pPr lvl="1">
              <a:buFont typeface="Wingdings" pitchFamily="2" charset="2"/>
              <a:buChar char="v"/>
            </a:pPr>
            <a:r>
              <a:rPr lang="en-US" sz="1900" dirty="0" smtClean="0"/>
              <a:t>Ensure almost 100% segregation of waste</a:t>
            </a:r>
          </a:p>
          <a:p>
            <a:pPr lvl="1">
              <a:buFont typeface="Wingdings" pitchFamily="2" charset="2"/>
              <a:buChar char="v"/>
            </a:pPr>
            <a:r>
              <a:rPr lang="en-US" sz="1900" dirty="0" smtClean="0"/>
              <a:t>Ensure almost 100% collection of waste</a:t>
            </a:r>
          </a:p>
          <a:p>
            <a:pPr lvl="1">
              <a:buFont typeface="Wingdings" pitchFamily="2" charset="2"/>
              <a:buChar char="v"/>
            </a:pPr>
            <a:r>
              <a:rPr lang="en-US" sz="1900" dirty="0" smtClean="0"/>
              <a:t>Maximize recycling of dry waste</a:t>
            </a:r>
          </a:p>
          <a:p>
            <a:pPr lvl="1">
              <a:buFont typeface="Wingdings" pitchFamily="2" charset="2"/>
              <a:buChar char="v"/>
            </a:pPr>
            <a:r>
              <a:rPr lang="en-US" sz="1900" dirty="0" smtClean="0"/>
              <a:t>Processing of waste locally within the society/ward</a:t>
            </a:r>
          </a:p>
          <a:p>
            <a:pPr lvl="1">
              <a:buFont typeface="Wingdings" pitchFamily="2" charset="2"/>
              <a:buChar char="v"/>
            </a:pPr>
            <a:r>
              <a:rPr lang="en-US" sz="1900" dirty="0" smtClean="0"/>
              <a:t>Minimal amount of waste sent outside the society</a:t>
            </a:r>
          </a:p>
          <a:p>
            <a:pPr lvl="1">
              <a:buFont typeface="Wingdings" pitchFamily="2" charset="2"/>
              <a:buChar char="v"/>
            </a:pPr>
            <a:r>
              <a:rPr lang="en-US" sz="1900" dirty="0" smtClean="0"/>
              <a:t>Peoples participation through awareness drive</a:t>
            </a:r>
          </a:p>
          <a:p>
            <a:pPr lvl="1">
              <a:buFont typeface="Wingdings" pitchFamily="2" charset="2"/>
              <a:buChar char="v"/>
            </a:pPr>
            <a:r>
              <a:rPr lang="en-US" sz="1900" dirty="0" smtClean="0"/>
              <a:t>Monitoring of collection and segregation level </a:t>
            </a:r>
          </a:p>
          <a:p>
            <a:pPr lvl="1"/>
            <a:endParaRPr lang="en-US" dirty="0" smtClean="0"/>
          </a:p>
          <a:p>
            <a:pPr lvl="1"/>
            <a:endParaRPr lang="en-US" dirty="0" smtClean="0"/>
          </a:p>
          <a:p>
            <a:endParaRPr lang="en-US" dirty="0" smtClean="0"/>
          </a:p>
          <a:p>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Benefits of Zero Waste</a:t>
            </a:r>
            <a:endParaRPr lang="en-US" dirty="0">
              <a:solidFill>
                <a:srgbClr val="C00000"/>
              </a:solidFill>
            </a:endParaRPr>
          </a:p>
        </p:txBody>
      </p:sp>
      <p:sp>
        <p:nvSpPr>
          <p:cNvPr id="3" name="Content Placeholder 2"/>
          <p:cNvSpPr>
            <a:spLocks noGrp="1"/>
          </p:cNvSpPr>
          <p:nvPr>
            <p:ph idx="1"/>
          </p:nvPr>
        </p:nvSpPr>
        <p:spPr/>
        <p:txBody>
          <a:bodyPr>
            <a:normAutofit/>
          </a:bodyPr>
          <a:lstStyle/>
          <a:p>
            <a:pPr algn="just">
              <a:buNone/>
            </a:pPr>
            <a:r>
              <a:rPr lang="en-US" dirty="0" smtClean="0"/>
              <a:t>	Zero waste protects the environment, benefits communities and supports a strong local economy.</a:t>
            </a:r>
          </a:p>
          <a:p>
            <a:pPr algn="just"/>
            <a:r>
              <a:rPr lang="en-US" b="1" dirty="0" smtClean="0">
                <a:solidFill>
                  <a:srgbClr val="C00000"/>
                </a:solidFill>
              </a:rPr>
              <a:t>Good for the Economy</a:t>
            </a:r>
            <a:r>
              <a:rPr lang="en-US" dirty="0" smtClean="0"/>
              <a:t>: - Reducing, reusing and recycling create 10 times more jobs than disposal, Reduction in transportation cost for Municipal Corporation</a:t>
            </a:r>
          </a:p>
          <a:p>
            <a:pPr algn="just"/>
            <a:r>
              <a:rPr lang="en-US" b="1" dirty="0" smtClean="0">
                <a:solidFill>
                  <a:srgbClr val="C00000"/>
                </a:solidFill>
              </a:rPr>
              <a:t>Good for the Environment</a:t>
            </a:r>
            <a:r>
              <a:rPr lang="en-US" b="1" dirty="0" smtClean="0"/>
              <a:t>:</a:t>
            </a:r>
            <a:r>
              <a:rPr lang="en-US" dirty="0" smtClean="0"/>
              <a:t> It takes 20 time less energy to make an aluminum can from recycled materials than raw materials.</a:t>
            </a:r>
          </a:p>
          <a:p>
            <a:pPr marL="711200" indent="-347663" algn="just">
              <a:buFont typeface="Wingdings" pitchFamily="2" charset="2"/>
              <a:buChar char="v"/>
            </a:pPr>
            <a:r>
              <a:rPr lang="en-US" dirty="0" smtClean="0"/>
              <a:t>Once Natural resources are used, the goods are simply dumped in a landfill or destroyed in an incinerator.</a:t>
            </a:r>
          </a:p>
          <a:p>
            <a:pPr marL="711200" indent="-347663" algn="just">
              <a:buFont typeface="Wingdings" pitchFamily="2" charset="2"/>
              <a:buChar char="v"/>
            </a:pPr>
            <a:r>
              <a:rPr lang="en-US" dirty="0" smtClean="0"/>
              <a:t>Extracting raw materials from natural spaces requires large amounts of energy and causes pollution,</a:t>
            </a:r>
          </a:p>
          <a:p>
            <a:pPr algn="just"/>
            <a:r>
              <a:rPr lang="en-US" b="1" dirty="0" smtClean="0">
                <a:solidFill>
                  <a:srgbClr val="C00000"/>
                </a:solidFill>
              </a:rPr>
              <a:t>Zero waste is good for the community: </a:t>
            </a:r>
            <a:r>
              <a:rPr lang="en-US" dirty="0" smtClean="0"/>
              <a:t>Reducing and reusing means people buy less and as products are made to last.</a:t>
            </a:r>
          </a:p>
          <a:p>
            <a:pPr>
              <a:buNone/>
            </a:pP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Text Placeholder 3"/>
          <p:cNvSpPr>
            <a:spLocks noGrp="1"/>
          </p:cNvSpPr>
          <p:nvPr>
            <p:ph type="body" sz="half" idx="2"/>
          </p:nvPr>
        </p:nvSpPr>
        <p:spPr>
          <a:xfrm>
            <a:off x="1104900" y="1600200"/>
            <a:ext cx="9978736" cy="4572000"/>
          </a:xfrm>
        </p:spPr>
        <p:txBody>
          <a:bodyPr>
            <a:normAutofit/>
          </a:bodyPr>
          <a:lstStyle/>
          <a:p>
            <a:pPr algn="ctr"/>
            <a:endParaRPr lang="en-US" sz="8800" b="1" dirty="0" smtClean="0"/>
          </a:p>
          <a:p>
            <a:pPr algn="ctr"/>
            <a:r>
              <a:rPr lang="en-US" sz="8800" b="1" dirty="0" smtClean="0"/>
              <a:t>Thank You</a:t>
            </a:r>
            <a:endParaRPr lang="en-US" sz="8800" b="1" dirty="0"/>
          </a:p>
        </p:txBody>
      </p:sp>
    </p:spTree>
    <p:extLst>
      <p:ext uri="{BB962C8B-B14F-4D97-AF65-F5344CB8AC3E}">
        <p14:creationId xmlns="" xmlns:p14="http://schemas.microsoft.com/office/powerpoint/2010/main" val="319702344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Introduction</a:t>
            </a:r>
            <a:endParaRPr lang="en-US" b="1" dirty="0">
              <a:solidFill>
                <a:srgbClr val="C00000"/>
              </a:solidFill>
            </a:endParaRPr>
          </a:p>
        </p:txBody>
      </p:sp>
      <p:sp>
        <p:nvSpPr>
          <p:cNvPr id="3" name="Content Placeholder 2"/>
          <p:cNvSpPr>
            <a:spLocks noGrp="1"/>
          </p:cNvSpPr>
          <p:nvPr>
            <p:ph idx="1"/>
          </p:nvPr>
        </p:nvSpPr>
        <p:spPr>
          <a:xfrm>
            <a:off x="1104900" y="1399308"/>
            <a:ext cx="6732814" cy="5458691"/>
          </a:xfrm>
        </p:spPr>
        <p:txBody>
          <a:bodyPr>
            <a:normAutofit/>
          </a:bodyPr>
          <a:lstStyle/>
          <a:p>
            <a:pPr marL="261938" indent="-261938" algn="just"/>
            <a:r>
              <a:rPr lang="en-US" sz="2400" dirty="0" smtClean="0"/>
              <a:t>Solid waste management (SWM) has become a major concern both to the natural environment and society.</a:t>
            </a:r>
          </a:p>
          <a:p>
            <a:pPr marL="261938" indent="-261938" algn="just"/>
            <a:r>
              <a:rPr lang="en-US" sz="2400" dirty="0" smtClean="0"/>
              <a:t>The rapid </a:t>
            </a:r>
            <a:r>
              <a:rPr lang="en-US" sz="2400" dirty="0" err="1" smtClean="0"/>
              <a:t>urbanisation</a:t>
            </a:r>
            <a:r>
              <a:rPr lang="en-US" sz="2400" dirty="0" smtClean="0"/>
              <a:t>, change in consumer habit, diversification in the quality and consumption of waste generated and space constraints for dumping site has worsened  the situation.</a:t>
            </a:r>
          </a:p>
          <a:p>
            <a:pPr marL="261938" indent="-261938" algn="just"/>
            <a:r>
              <a:rPr lang="en-US" sz="2400" dirty="0" smtClean="0"/>
              <a:t>In India, waste generation is expected to increase from the present 500 grams to 945 grams per capita.</a:t>
            </a:r>
          </a:p>
          <a:p>
            <a:pPr marL="261938" indent="-261938" algn="just"/>
            <a:r>
              <a:rPr lang="en-US" sz="2400" dirty="0" smtClean="0"/>
              <a:t>The estimated land requirement for disposal of such huge quantum of waste would be 169.6 sq. </a:t>
            </a:r>
            <a:r>
              <a:rPr lang="en-US" sz="2400" dirty="0" err="1" smtClean="0"/>
              <a:t>kms</a:t>
            </a:r>
            <a:r>
              <a:rPr lang="en-US" sz="2400" dirty="0" smtClean="0"/>
              <a:t> as compared to 20.2 sq. </a:t>
            </a:r>
            <a:r>
              <a:rPr lang="en-US" sz="2400" dirty="0" err="1" smtClean="0"/>
              <a:t>kms</a:t>
            </a:r>
            <a:r>
              <a:rPr lang="en-US" sz="2400" dirty="0" smtClean="0"/>
              <a:t> in 1997</a:t>
            </a:r>
          </a:p>
          <a:p>
            <a:pPr marL="261938" indent="-261938" algn="just"/>
            <a:endParaRPr lang="en-US" sz="2400" dirty="0" smtClean="0"/>
          </a:p>
          <a:p>
            <a:pPr marL="261938" indent="-261938" algn="just"/>
            <a:endParaRPr lang="en-US" sz="2400" dirty="0" smtClean="0"/>
          </a:p>
          <a:p>
            <a:pPr marL="0" indent="0" algn="just">
              <a:buNone/>
            </a:pPr>
            <a:endParaRPr lang="en-US" sz="2400" dirty="0" smtClean="0"/>
          </a:p>
        </p:txBody>
      </p:sp>
      <p:pic>
        <p:nvPicPr>
          <p:cNvPr id="19458" name="Picture 2" descr="Now you can sell, purchase solid waste online in Chennai- The New Indian  Express"/>
          <p:cNvPicPr>
            <a:picLocks noChangeAspect="1" noChangeArrowheads="1"/>
          </p:cNvPicPr>
          <p:nvPr/>
        </p:nvPicPr>
        <p:blipFill>
          <a:blip r:embed="rId2" cstate="print"/>
          <a:srcRect l="60099"/>
          <a:stretch>
            <a:fillRect/>
          </a:stretch>
        </p:blipFill>
        <p:spPr bwMode="auto">
          <a:xfrm>
            <a:off x="8125358" y="1560231"/>
            <a:ext cx="3036129" cy="50727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Fragile Waste Management System</a:t>
            </a:r>
            <a:endParaRPr lang="en-US" b="1" dirty="0">
              <a:solidFill>
                <a:srgbClr val="C00000"/>
              </a:solidFill>
            </a:endParaRPr>
          </a:p>
        </p:txBody>
      </p:sp>
      <p:sp>
        <p:nvSpPr>
          <p:cNvPr id="3" name="Content Placeholder 2"/>
          <p:cNvSpPr>
            <a:spLocks noGrp="1"/>
          </p:cNvSpPr>
          <p:nvPr>
            <p:ph idx="1"/>
          </p:nvPr>
        </p:nvSpPr>
        <p:spPr>
          <a:xfrm>
            <a:off x="1104900" y="1465943"/>
            <a:ext cx="6442529" cy="5392057"/>
          </a:xfrm>
        </p:spPr>
        <p:txBody>
          <a:bodyPr>
            <a:normAutofit lnSpcReduction="10000"/>
          </a:bodyPr>
          <a:lstStyle/>
          <a:p>
            <a:pPr algn="just"/>
            <a:r>
              <a:rPr lang="en-US" sz="2400" dirty="0" smtClean="0"/>
              <a:t>Waste has been treated as a burden and social problem and thus largely managed by “end-of-pipe” solutions such as landfill.</a:t>
            </a:r>
          </a:p>
          <a:p>
            <a:pPr algn="just"/>
            <a:r>
              <a:rPr lang="en-US" sz="2400" dirty="0" smtClean="0"/>
              <a:t>The traditional waste management system, which primarily relies on landfill, significantly pollutes our environment, and thus an improved and efficient waste management system is required.</a:t>
            </a:r>
          </a:p>
          <a:p>
            <a:pPr algn="just"/>
            <a:r>
              <a:rPr lang="en-US" sz="2400" dirty="0" smtClean="0"/>
              <a:t>Most ULBs lack adequate infrastructure and face various strategic and institutional weaknesses, such as poor institutional capacity, financial constraints, and a lack of political will</a:t>
            </a:r>
          </a:p>
          <a:p>
            <a:pPr algn="just"/>
            <a:r>
              <a:rPr lang="en-US" sz="2400" dirty="0" smtClean="0"/>
              <a:t>Need for innovative and sustainable solutions. </a:t>
            </a:r>
          </a:p>
        </p:txBody>
      </p:sp>
      <p:pic>
        <p:nvPicPr>
          <p:cNvPr id="44033" name="Picture 1" descr="D:\Participatory Governance\SWM\nationalherald_2018-10_1dc9e7f8-bdba-45db-ba06-72a6e80a92bf_98b0e58e_e70f_4a12_9dd9_fcdc1d8077e1.jpg"/>
          <p:cNvPicPr>
            <a:picLocks noChangeAspect="1" noChangeArrowheads="1"/>
          </p:cNvPicPr>
          <p:nvPr/>
        </p:nvPicPr>
        <p:blipFill>
          <a:blip r:embed="rId2" cstate="print"/>
          <a:srcRect/>
          <a:stretch>
            <a:fillRect/>
          </a:stretch>
        </p:blipFill>
        <p:spPr bwMode="auto">
          <a:xfrm>
            <a:off x="7906657" y="1573666"/>
            <a:ext cx="3312886" cy="21431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4035" name="Picture 3" descr="Chandigarh residents upset over 'poor garbage disposal' | Chandigarh News -  Times of India"/>
          <p:cNvPicPr>
            <a:picLocks noChangeAspect="1" noChangeArrowheads="1"/>
          </p:cNvPicPr>
          <p:nvPr/>
        </p:nvPicPr>
        <p:blipFill>
          <a:blip r:embed="rId3" cstate="print"/>
          <a:srcRect/>
          <a:stretch>
            <a:fillRect/>
          </a:stretch>
        </p:blipFill>
        <p:spPr bwMode="auto">
          <a:xfrm>
            <a:off x="7866743" y="4000500"/>
            <a:ext cx="3338286" cy="20285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Need for Zero Waste strategy</a:t>
            </a:r>
            <a:endParaRPr lang="en-US" b="1" dirty="0">
              <a:solidFill>
                <a:srgbClr val="C00000"/>
              </a:solidFill>
            </a:endParaRPr>
          </a:p>
        </p:txBody>
      </p:sp>
      <p:sp>
        <p:nvSpPr>
          <p:cNvPr id="3" name="Content Placeholder 2"/>
          <p:cNvSpPr>
            <a:spLocks noGrp="1"/>
          </p:cNvSpPr>
          <p:nvPr>
            <p:ph idx="1"/>
          </p:nvPr>
        </p:nvSpPr>
        <p:spPr>
          <a:xfrm>
            <a:off x="1104900" y="1600200"/>
            <a:ext cx="9982200" cy="5018314"/>
          </a:xfrm>
        </p:spPr>
        <p:txBody>
          <a:bodyPr>
            <a:normAutofit lnSpcReduction="10000"/>
          </a:bodyPr>
          <a:lstStyle/>
          <a:p>
            <a:pPr algn="just"/>
            <a:r>
              <a:rPr lang="en-US" sz="2400" b="1" dirty="0" smtClean="0">
                <a:solidFill>
                  <a:srgbClr val="C00000"/>
                </a:solidFill>
              </a:rPr>
              <a:t>Mahatma Gandhi </a:t>
            </a:r>
            <a:r>
              <a:rPr lang="en-US" sz="2400" dirty="0" smtClean="0"/>
              <a:t>said that, “</a:t>
            </a:r>
            <a:r>
              <a:rPr lang="en-US" sz="2400" dirty="0" smtClean="0">
                <a:solidFill>
                  <a:srgbClr val="0070C0"/>
                </a:solidFill>
              </a:rPr>
              <a:t>There is enough in the world for everyone's need, but not enough for everyone's greed</a:t>
            </a:r>
            <a:r>
              <a:rPr lang="en-US" sz="2400" dirty="0" smtClean="0"/>
              <a:t>.” </a:t>
            </a:r>
          </a:p>
          <a:p>
            <a:pPr algn="just"/>
            <a:r>
              <a:rPr lang="en-US" sz="2400" dirty="0" smtClean="0"/>
              <a:t>More recent scientific analysis indicates that we would </a:t>
            </a:r>
            <a:r>
              <a:rPr lang="en-US" sz="2400" dirty="0" smtClean="0">
                <a:solidFill>
                  <a:srgbClr val="0070C0"/>
                </a:solidFill>
              </a:rPr>
              <a:t>need several planets to provide the world’s population</a:t>
            </a:r>
            <a:r>
              <a:rPr lang="en-US" sz="2400" dirty="0" smtClean="0"/>
              <a:t> with the typical </a:t>
            </a:r>
            <a:r>
              <a:rPr lang="en-US" sz="2400" dirty="0" smtClean="0">
                <a:solidFill>
                  <a:srgbClr val="0070C0"/>
                </a:solidFill>
              </a:rPr>
              <a:t>European consumption patterns </a:t>
            </a:r>
            <a:r>
              <a:rPr lang="en-US" sz="2400" dirty="0" smtClean="0"/>
              <a:t>and several more if everyone consumed as much as the average American. </a:t>
            </a:r>
          </a:p>
          <a:p>
            <a:pPr algn="just"/>
            <a:r>
              <a:rPr lang="en-US" sz="2400" dirty="0" smtClean="0"/>
              <a:t>The </a:t>
            </a:r>
            <a:r>
              <a:rPr lang="en-US" sz="2400" dirty="0" smtClean="0">
                <a:solidFill>
                  <a:srgbClr val="FF0000"/>
                </a:solidFill>
              </a:rPr>
              <a:t>huge amount of waste </a:t>
            </a:r>
            <a:r>
              <a:rPr lang="en-US" sz="2400" dirty="0" smtClean="0"/>
              <a:t>is the evidence that </a:t>
            </a:r>
            <a:r>
              <a:rPr lang="en-US" sz="2400" dirty="0" smtClean="0">
                <a:solidFill>
                  <a:srgbClr val="FF0000"/>
                </a:solidFill>
              </a:rPr>
              <a:t>we are doing something wrong.</a:t>
            </a:r>
          </a:p>
          <a:p>
            <a:pPr algn="just"/>
            <a:r>
              <a:rPr lang="en-US" sz="2400" dirty="0" smtClean="0"/>
              <a:t>We have to design and manage products and processes systematically to eliminate the waste and materials, conserve and recover all resources and not burn or bury them.</a:t>
            </a:r>
          </a:p>
          <a:p>
            <a:pPr algn="just"/>
            <a:r>
              <a:rPr lang="en-US" sz="2400" dirty="0" smtClean="0"/>
              <a:t>Here a </a:t>
            </a:r>
            <a:r>
              <a:rPr lang="en-US" sz="2400" dirty="0" smtClean="0">
                <a:solidFill>
                  <a:srgbClr val="FF0000"/>
                </a:solidFill>
              </a:rPr>
              <a:t>Zero Waste Strategy </a:t>
            </a:r>
            <a:r>
              <a:rPr lang="en-US" sz="2400" dirty="0" smtClean="0"/>
              <a:t>can take an important step towards addressing the issue</a:t>
            </a:r>
          </a:p>
          <a:p>
            <a:pPr algn="just"/>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Concept of Zero Waste</a:t>
            </a:r>
            <a:endParaRPr lang="en-US" dirty="0">
              <a:solidFill>
                <a:srgbClr val="C00000"/>
              </a:solidFill>
            </a:endParaRPr>
          </a:p>
        </p:txBody>
      </p:sp>
      <p:sp>
        <p:nvSpPr>
          <p:cNvPr id="3" name="Content Placeholder 2"/>
          <p:cNvSpPr>
            <a:spLocks noGrp="1"/>
          </p:cNvSpPr>
          <p:nvPr>
            <p:ph idx="1"/>
          </p:nvPr>
        </p:nvSpPr>
        <p:spPr/>
        <p:txBody>
          <a:bodyPr/>
          <a:lstStyle/>
          <a:p>
            <a:pPr algn="just">
              <a:buNone/>
            </a:pPr>
            <a:r>
              <a:rPr lang="en-US" sz="2400" b="1" dirty="0" smtClean="0">
                <a:solidFill>
                  <a:srgbClr val="C00000"/>
                </a:solidFill>
              </a:rPr>
              <a:t>Zero Waste: </a:t>
            </a:r>
            <a:r>
              <a:rPr lang="en-US" sz="2400" dirty="0" smtClean="0"/>
              <a:t>The conservation of all resources by means of responsible production, consumption, reuse, and recovery of products, packaging, and materials without burning and with no discharges to land, water, or air that threaten the environment or human health.</a:t>
            </a:r>
          </a:p>
          <a:p>
            <a:pPr algn="r">
              <a:buNone/>
            </a:pPr>
            <a:r>
              <a:rPr lang="en-US" sz="2400" dirty="0" smtClean="0">
                <a:solidFill>
                  <a:srgbClr val="C00000"/>
                </a:solidFill>
              </a:rPr>
              <a:t>Zero Waste International Alliance</a:t>
            </a:r>
          </a:p>
          <a:p>
            <a:pPr algn="just"/>
            <a:r>
              <a:rPr lang="en-US" sz="2400" dirty="0" smtClean="0"/>
              <a:t>The </a:t>
            </a:r>
            <a:r>
              <a:rPr lang="en-US" sz="2400" b="1" dirty="0" smtClean="0">
                <a:solidFill>
                  <a:srgbClr val="C00000"/>
                </a:solidFill>
              </a:rPr>
              <a:t>Zero Waste strategy says no to incinerators</a:t>
            </a:r>
            <a:r>
              <a:rPr lang="en-US" sz="2400" dirty="0" smtClean="0"/>
              <a:t>, </a:t>
            </a:r>
            <a:r>
              <a:rPr lang="en-US" sz="2400" dirty="0" smtClean="0">
                <a:solidFill>
                  <a:srgbClr val="333399"/>
                </a:solidFill>
              </a:rPr>
              <a:t>no to mega-landfills</a:t>
            </a:r>
            <a:r>
              <a:rPr lang="en-US" sz="2400" dirty="0" smtClean="0"/>
              <a:t>, </a:t>
            </a:r>
            <a:r>
              <a:rPr lang="en-US" sz="2400" dirty="0" smtClean="0">
                <a:solidFill>
                  <a:schemeClr val="accent3">
                    <a:lumMod val="75000"/>
                  </a:schemeClr>
                </a:solidFill>
              </a:rPr>
              <a:t>no to the throwaway society </a:t>
            </a:r>
            <a:r>
              <a:rPr lang="en-US" sz="2400" dirty="0" smtClean="0"/>
              <a:t>and </a:t>
            </a:r>
            <a:r>
              <a:rPr lang="en-US" sz="2400" dirty="0" smtClean="0">
                <a:solidFill>
                  <a:schemeClr val="accent2">
                    <a:lumMod val="75000"/>
                  </a:schemeClr>
                </a:solidFill>
              </a:rPr>
              <a:t>yes to a sustainable society</a:t>
            </a:r>
          </a:p>
          <a:p>
            <a:r>
              <a:rPr lang="en-US" sz="2400" dirty="0" smtClean="0"/>
              <a:t>The </a:t>
            </a:r>
            <a:r>
              <a:rPr lang="en-US" sz="2400" b="1" dirty="0" smtClean="0">
                <a:solidFill>
                  <a:schemeClr val="accent2">
                    <a:lumMod val="75000"/>
                  </a:schemeClr>
                </a:solidFill>
              </a:rPr>
              <a:t>visionary concept of zero waste </a:t>
            </a:r>
            <a:r>
              <a:rPr lang="en-US" sz="2400" dirty="0" smtClean="0"/>
              <a:t>advocates a </a:t>
            </a:r>
            <a:r>
              <a:rPr lang="en-US" sz="2400" dirty="0" smtClean="0">
                <a:solidFill>
                  <a:schemeClr val="accent2">
                    <a:lumMod val="75000"/>
                  </a:schemeClr>
                </a:solidFill>
              </a:rPr>
              <a:t>systematic process of designing out waste</a:t>
            </a:r>
            <a:r>
              <a:rPr lang="en-US" sz="2400" dirty="0" smtClean="0"/>
              <a:t> and </a:t>
            </a:r>
            <a:r>
              <a:rPr lang="en-US" sz="2400" dirty="0" smtClean="0">
                <a:solidFill>
                  <a:schemeClr val="accent1">
                    <a:lumMod val="50000"/>
                  </a:schemeClr>
                </a:solidFill>
              </a:rPr>
              <a:t>recovering resources from waste</a:t>
            </a:r>
          </a:p>
          <a:p>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Objectives of Zero Waste</a:t>
            </a:r>
            <a:endParaRPr lang="en-US" dirty="0">
              <a:solidFill>
                <a:srgbClr val="C00000"/>
              </a:solidFill>
            </a:endParaRPr>
          </a:p>
        </p:txBody>
      </p:sp>
      <p:sp>
        <p:nvSpPr>
          <p:cNvPr id="3" name="Content Placeholder 2"/>
          <p:cNvSpPr>
            <a:spLocks noGrp="1"/>
          </p:cNvSpPr>
          <p:nvPr>
            <p:ph idx="1"/>
          </p:nvPr>
        </p:nvSpPr>
        <p:spPr/>
        <p:txBody>
          <a:bodyPr/>
          <a:lstStyle/>
          <a:p>
            <a:endParaRPr lang="en-US" dirty="0"/>
          </a:p>
        </p:txBody>
      </p:sp>
      <p:pic>
        <p:nvPicPr>
          <p:cNvPr id="36866" name="Picture 2" descr="D:\Participatory Governance\SWM\3.jpg"/>
          <p:cNvPicPr>
            <a:picLocks noChangeAspect="1" noChangeArrowheads="1"/>
          </p:cNvPicPr>
          <p:nvPr/>
        </p:nvPicPr>
        <p:blipFill>
          <a:blip r:embed="rId2" cstate="print"/>
          <a:srcRect l="10507" t="22470" r="5458"/>
          <a:stretch>
            <a:fillRect/>
          </a:stretch>
        </p:blipFill>
        <p:spPr bwMode="auto">
          <a:xfrm>
            <a:off x="1175657" y="1596572"/>
            <a:ext cx="6763658" cy="4792663"/>
          </a:xfrm>
          <a:prstGeom prst="rect">
            <a:avLst/>
          </a:prstGeom>
          <a:noFill/>
        </p:spPr>
      </p:pic>
      <p:sp>
        <p:nvSpPr>
          <p:cNvPr id="6" name="Rectangle 5"/>
          <p:cNvSpPr/>
          <p:nvPr/>
        </p:nvSpPr>
        <p:spPr>
          <a:xfrm>
            <a:off x="8040913" y="2256134"/>
            <a:ext cx="2975429" cy="3416320"/>
          </a:xfrm>
          <a:prstGeom prst="rect">
            <a:avLst/>
          </a:prstGeom>
        </p:spPr>
        <p:txBody>
          <a:bodyPr wrap="square">
            <a:spAutoFit/>
          </a:bodyPr>
          <a:lstStyle/>
          <a:p>
            <a:r>
              <a:rPr lang="en-US" sz="2400" dirty="0" smtClean="0"/>
              <a:t>Zero Waste” is a philosophy of eliminating the generation of materials that have no viable or economic option for end-of-use management.</a:t>
            </a:r>
            <a:endParaRPr lang="en-US" sz="24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Achieving Zero Waste</a:t>
            </a:r>
            <a:endParaRPr lang="en-US" dirty="0">
              <a:solidFill>
                <a:srgbClr val="C00000"/>
              </a:solidFill>
            </a:endParaRPr>
          </a:p>
        </p:txBody>
      </p:sp>
      <p:sp>
        <p:nvSpPr>
          <p:cNvPr id="3" name="Content Placeholder 2"/>
          <p:cNvSpPr>
            <a:spLocks noGrp="1"/>
          </p:cNvSpPr>
          <p:nvPr>
            <p:ph idx="1"/>
          </p:nvPr>
        </p:nvSpPr>
        <p:spPr>
          <a:xfrm>
            <a:off x="1104900" y="1600200"/>
            <a:ext cx="5545282" cy="5257800"/>
          </a:xfrm>
        </p:spPr>
        <p:txBody>
          <a:bodyPr>
            <a:normAutofit/>
          </a:bodyPr>
          <a:lstStyle/>
          <a:p>
            <a:pPr algn="just"/>
            <a:r>
              <a:rPr lang="en-US" sz="2400" dirty="0" smtClean="0"/>
              <a:t>The generation of waste can be lowered through a variety of options</a:t>
            </a:r>
          </a:p>
          <a:p>
            <a:pPr algn="just"/>
            <a:r>
              <a:rPr lang="en-US" sz="2400" dirty="0" smtClean="0"/>
              <a:t>The 3R principles are among the top three in the waste hierarchy and they are considered as the founding principles of sustainable waste management system.</a:t>
            </a:r>
          </a:p>
          <a:p>
            <a:pPr algn="just"/>
            <a:r>
              <a:rPr lang="en-US" sz="2400" dirty="0" smtClean="0"/>
              <a:t>But it is the Fourth ‘R’, which holds the key to sustainability.</a:t>
            </a:r>
            <a:endParaRPr lang="en-US" sz="2400" dirty="0"/>
          </a:p>
        </p:txBody>
      </p:sp>
      <p:sp>
        <p:nvSpPr>
          <p:cNvPr id="7" name="Pentagon 6"/>
          <p:cNvSpPr/>
          <p:nvPr/>
        </p:nvSpPr>
        <p:spPr>
          <a:xfrm>
            <a:off x="7242628" y="1712686"/>
            <a:ext cx="4005943" cy="5805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tx1">
                    <a:lumMod val="95000"/>
                    <a:lumOff val="5000"/>
                  </a:schemeClr>
                </a:solidFill>
              </a:rPr>
              <a:t>Reduce </a:t>
            </a:r>
            <a:endParaRPr lang="en-US" sz="3200" b="1" dirty="0">
              <a:solidFill>
                <a:schemeClr val="tx1">
                  <a:lumMod val="95000"/>
                  <a:lumOff val="5000"/>
                </a:schemeClr>
              </a:solidFill>
            </a:endParaRPr>
          </a:p>
        </p:txBody>
      </p:sp>
      <p:sp>
        <p:nvSpPr>
          <p:cNvPr id="8" name="Pentagon 7"/>
          <p:cNvSpPr/>
          <p:nvPr/>
        </p:nvSpPr>
        <p:spPr>
          <a:xfrm>
            <a:off x="7264399" y="2677885"/>
            <a:ext cx="4005943" cy="5805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tx1">
                    <a:lumMod val="95000"/>
                    <a:lumOff val="5000"/>
                  </a:schemeClr>
                </a:solidFill>
              </a:rPr>
              <a:t>Reuse</a:t>
            </a:r>
            <a:r>
              <a:rPr lang="en-US" sz="3600" b="1" dirty="0" smtClean="0">
                <a:solidFill>
                  <a:schemeClr val="tx1">
                    <a:lumMod val="95000"/>
                    <a:lumOff val="5000"/>
                  </a:schemeClr>
                </a:solidFill>
              </a:rPr>
              <a:t> </a:t>
            </a:r>
            <a:endParaRPr lang="en-US" sz="3600" b="1" dirty="0">
              <a:solidFill>
                <a:schemeClr val="tx1">
                  <a:lumMod val="95000"/>
                  <a:lumOff val="5000"/>
                </a:schemeClr>
              </a:solidFill>
            </a:endParaRPr>
          </a:p>
        </p:txBody>
      </p:sp>
      <p:sp>
        <p:nvSpPr>
          <p:cNvPr id="9" name="Pentagon 8"/>
          <p:cNvSpPr/>
          <p:nvPr/>
        </p:nvSpPr>
        <p:spPr>
          <a:xfrm>
            <a:off x="7264400" y="3766457"/>
            <a:ext cx="4005943" cy="5805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tx1">
                    <a:lumMod val="95000"/>
                    <a:lumOff val="5000"/>
                  </a:schemeClr>
                </a:solidFill>
              </a:rPr>
              <a:t>Recycle</a:t>
            </a:r>
            <a:endParaRPr lang="en-US" sz="3200" b="1" dirty="0">
              <a:solidFill>
                <a:schemeClr val="tx1">
                  <a:lumMod val="95000"/>
                  <a:lumOff val="5000"/>
                </a:schemeClr>
              </a:solidFill>
            </a:endParaRPr>
          </a:p>
        </p:txBody>
      </p:sp>
      <p:sp>
        <p:nvSpPr>
          <p:cNvPr id="10" name="Pentagon 9"/>
          <p:cNvSpPr/>
          <p:nvPr/>
        </p:nvSpPr>
        <p:spPr>
          <a:xfrm>
            <a:off x="7264400" y="4826000"/>
            <a:ext cx="4005943" cy="5805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b="1" dirty="0" smtClean="0">
                <a:solidFill>
                  <a:schemeClr val="tx1">
                    <a:lumMod val="95000"/>
                    <a:lumOff val="5000"/>
                  </a:schemeClr>
                </a:solidFill>
              </a:rPr>
              <a:t>R =?</a:t>
            </a:r>
            <a:endParaRPr lang="en-US" sz="3200" b="1" dirty="0">
              <a:solidFill>
                <a:schemeClr val="tx1">
                  <a:lumMod val="95000"/>
                  <a:lumOff val="5000"/>
                </a:schemeClr>
              </a:solidFil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rPr>
              <a:t>The Fourth R</a:t>
            </a:r>
            <a:endParaRPr lang="en-US" b="1" dirty="0">
              <a:solidFill>
                <a:srgbClr val="C00000"/>
              </a:solidFill>
            </a:endParaRPr>
          </a:p>
        </p:txBody>
      </p:sp>
      <p:sp>
        <p:nvSpPr>
          <p:cNvPr id="3" name="Content Placeholder 2"/>
          <p:cNvSpPr>
            <a:spLocks noGrp="1"/>
          </p:cNvSpPr>
          <p:nvPr>
            <p:ph idx="1"/>
          </p:nvPr>
        </p:nvSpPr>
        <p:spPr/>
        <p:txBody>
          <a:bodyPr/>
          <a:lstStyle/>
          <a:p>
            <a:r>
              <a:rPr lang="en-US" sz="2400" dirty="0" smtClean="0"/>
              <a:t>The </a:t>
            </a:r>
            <a:r>
              <a:rPr lang="en-US" sz="2400" b="1" dirty="0" smtClean="0">
                <a:solidFill>
                  <a:srgbClr val="C00000"/>
                </a:solidFill>
              </a:rPr>
              <a:t>Fourth R is Responsibility</a:t>
            </a:r>
            <a:r>
              <a:rPr lang="en-US" sz="2400" dirty="0" smtClean="0"/>
              <a:t>, which holds the key to sustainability. </a:t>
            </a:r>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sp>
        <p:nvSpPr>
          <p:cNvPr id="4" name="Pentagon 3"/>
          <p:cNvSpPr/>
          <p:nvPr/>
        </p:nvSpPr>
        <p:spPr>
          <a:xfrm>
            <a:off x="1393371" y="2278743"/>
            <a:ext cx="6415315" cy="5805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lumMod val="95000"/>
                    <a:lumOff val="5000"/>
                  </a:schemeClr>
                </a:solidFill>
              </a:rPr>
              <a:t>Individual Responsibility</a:t>
            </a:r>
            <a:endParaRPr lang="en-US" sz="2800" b="1" dirty="0">
              <a:solidFill>
                <a:schemeClr val="tx1">
                  <a:lumMod val="95000"/>
                  <a:lumOff val="5000"/>
                </a:schemeClr>
              </a:solidFill>
            </a:endParaRPr>
          </a:p>
        </p:txBody>
      </p:sp>
      <p:sp>
        <p:nvSpPr>
          <p:cNvPr id="5" name="Pentagon 4"/>
          <p:cNvSpPr/>
          <p:nvPr/>
        </p:nvSpPr>
        <p:spPr>
          <a:xfrm>
            <a:off x="1386114" y="3127828"/>
            <a:ext cx="6379029" cy="5805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lumMod val="95000"/>
                    <a:lumOff val="5000"/>
                  </a:schemeClr>
                </a:solidFill>
              </a:rPr>
              <a:t>Community Responsibility</a:t>
            </a:r>
            <a:r>
              <a:rPr lang="en-US" sz="2800" b="1" dirty="0" smtClean="0">
                <a:solidFill>
                  <a:schemeClr val="tx1">
                    <a:lumMod val="95000"/>
                    <a:lumOff val="5000"/>
                  </a:schemeClr>
                </a:solidFill>
              </a:rPr>
              <a:t> </a:t>
            </a:r>
            <a:endParaRPr lang="en-US" sz="2800" b="1" dirty="0">
              <a:solidFill>
                <a:schemeClr val="tx1">
                  <a:lumMod val="95000"/>
                  <a:lumOff val="5000"/>
                </a:schemeClr>
              </a:solidFill>
            </a:endParaRPr>
          </a:p>
        </p:txBody>
      </p:sp>
      <p:sp>
        <p:nvSpPr>
          <p:cNvPr id="6" name="Pentagon 5"/>
          <p:cNvSpPr/>
          <p:nvPr/>
        </p:nvSpPr>
        <p:spPr>
          <a:xfrm>
            <a:off x="1400628" y="4840514"/>
            <a:ext cx="6364515" cy="5805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lumMod val="95000"/>
                    <a:lumOff val="5000"/>
                  </a:schemeClr>
                </a:solidFill>
              </a:rPr>
              <a:t>Professional</a:t>
            </a:r>
            <a:r>
              <a:rPr lang="en-US" sz="2800" dirty="0" smtClean="0"/>
              <a:t> </a:t>
            </a:r>
            <a:r>
              <a:rPr lang="en-US" sz="2800" dirty="0" smtClean="0">
                <a:solidFill>
                  <a:schemeClr val="tx1">
                    <a:lumMod val="95000"/>
                    <a:lumOff val="5000"/>
                  </a:schemeClr>
                </a:solidFill>
              </a:rPr>
              <a:t>Responsibility</a:t>
            </a:r>
            <a:endParaRPr lang="en-US" sz="2800" b="1" dirty="0">
              <a:solidFill>
                <a:schemeClr val="tx1">
                  <a:lumMod val="95000"/>
                  <a:lumOff val="5000"/>
                </a:schemeClr>
              </a:solidFill>
            </a:endParaRPr>
          </a:p>
        </p:txBody>
      </p:sp>
      <p:sp>
        <p:nvSpPr>
          <p:cNvPr id="7" name="Pentagon 6"/>
          <p:cNvSpPr/>
          <p:nvPr/>
        </p:nvSpPr>
        <p:spPr>
          <a:xfrm>
            <a:off x="1429656" y="5624285"/>
            <a:ext cx="6291943" cy="5805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lumMod val="95000"/>
                    <a:lumOff val="5000"/>
                  </a:schemeClr>
                </a:solidFill>
              </a:rPr>
              <a:t>Political Responsibility</a:t>
            </a:r>
            <a:endParaRPr lang="en-US" sz="2800" b="1" dirty="0">
              <a:solidFill>
                <a:schemeClr val="tx1">
                  <a:lumMod val="95000"/>
                  <a:lumOff val="5000"/>
                </a:schemeClr>
              </a:solidFill>
            </a:endParaRPr>
          </a:p>
        </p:txBody>
      </p:sp>
      <p:sp>
        <p:nvSpPr>
          <p:cNvPr id="8" name="Pentagon 7"/>
          <p:cNvSpPr/>
          <p:nvPr/>
        </p:nvSpPr>
        <p:spPr>
          <a:xfrm>
            <a:off x="1378858" y="4049485"/>
            <a:ext cx="6364515" cy="580571"/>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solidFill>
                  <a:schemeClr val="tx1">
                    <a:lumMod val="95000"/>
                    <a:lumOff val="5000"/>
                  </a:schemeClr>
                </a:solidFill>
              </a:rPr>
              <a:t>Industrial</a:t>
            </a:r>
            <a:r>
              <a:rPr lang="en-US" sz="2800" dirty="0" smtClean="0"/>
              <a:t> </a:t>
            </a:r>
            <a:r>
              <a:rPr lang="en-US" sz="2800" dirty="0" smtClean="0">
                <a:solidFill>
                  <a:schemeClr val="tx1">
                    <a:lumMod val="95000"/>
                    <a:lumOff val="5000"/>
                  </a:schemeClr>
                </a:solidFill>
              </a:rPr>
              <a:t>Responsibility</a:t>
            </a:r>
            <a:endParaRPr lang="en-US" sz="2800" b="1" dirty="0">
              <a:solidFill>
                <a:schemeClr val="tx1">
                  <a:lumMod val="95000"/>
                  <a:lumOff val="5000"/>
                </a:schemeClr>
              </a:solidFill>
            </a:endParaRPr>
          </a:p>
        </p:txBody>
      </p:sp>
      <p:sp>
        <p:nvSpPr>
          <p:cNvPr id="9" name="Rectangle 8"/>
          <p:cNvSpPr/>
          <p:nvPr/>
        </p:nvSpPr>
        <p:spPr>
          <a:xfrm>
            <a:off x="8174195" y="2315420"/>
            <a:ext cx="3495292" cy="4339650"/>
          </a:xfrm>
          <a:prstGeom prst="rect">
            <a:avLst/>
          </a:prstGeom>
        </p:spPr>
        <p:txBody>
          <a:bodyPr wrap="square">
            <a:spAutoFit/>
          </a:bodyPr>
          <a:lstStyle/>
          <a:p>
            <a:pPr algn="ctr"/>
            <a:r>
              <a:rPr lang="en-US" sz="2000" b="1" dirty="0" smtClean="0">
                <a:solidFill>
                  <a:srgbClr val="C00000"/>
                </a:solidFill>
              </a:rPr>
              <a:t>We need every sector of the Society involved</a:t>
            </a:r>
          </a:p>
          <a:p>
            <a:pPr algn="ctr"/>
            <a:endParaRPr lang="en-US" b="1" dirty="0" smtClean="0">
              <a:solidFill>
                <a:srgbClr val="C00000"/>
              </a:solidFill>
            </a:endParaRPr>
          </a:p>
          <a:p>
            <a:pPr algn="ctr"/>
            <a:r>
              <a:rPr lang="en-US" sz="2000" dirty="0" smtClean="0"/>
              <a:t>We need community responsibility at the back end of the problem</a:t>
            </a:r>
          </a:p>
          <a:p>
            <a:pPr algn="ctr"/>
            <a:endParaRPr lang="en-US" sz="2000" dirty="0" smtClean="0"/>
          </a:p>
          <a:p>
            <a:pPr algn="ctr"/>
            <a:r>
              <a:rPr lang="en-US" sz="2000" dirty="0" smtClean="0"/>
              <a:t>Industrial entity must take responsibility for product design and manufacturing</a:t>
            </a:r>
          </a:p>
          <a:p>
            <a:pPr algn="ctr"/>
            <a:endParaRPr lang="en-US" sz="2000" dirty="0" smtClean="0"/>
          </a:p>
          <a:p>
            <a:pPr algn="ctr"/>
            <a:r>
              <a:rPr lang="en-US" sz="2000" dirty="0" smtClean="0"/>
              <a:t>Good political leadership to bring these two together</a:t>
            </a:r>
            <a:endParaRPr lang="en-US" sz="2000" b="1" dirty="0" smtClean="0">
              <a:solidFill>
                <a:srgbClr val="C00000"/>
              </a:solidFill>
            </a:endParaRPr>
          </a:p>
          <a:p>
            <a:pPr algn="ctr"/>
            <a:endParaRPr lang="en-US"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C00000"/>
                </a:solidFill>
                <a:latin typeface="Arial"/>
                <a:ea typeface="Times New Roman"/>
                <a:cs typeface="Times New Roman"/>
              </a:rPr>
              <a:t>Indian MSW Composition</a:t>
            </a:r>
            <a:endParaRPr lang="en-US" dirty="0">
              <a:solidFill>
                <a:srgbClr val="C00000"/>
              </a:solidFill>
            </a:endParaRPr>
          </a:p>
        </p:txBody>
      </p:sp>
      <p:graphicFrame>
        <p:nvGraphicFramePr>
          <p:cNvPr id="4" name="Content Placeholder 3"/>
          <p:cNvGraphicFramePr>
            <a:graphicFrameLocks noGrp="1"/>
          </p:cNvGraphicFramePr>
          <p:nvPr>
            <p:ph idx="1"/>
          </p:nvPr>
        </p:nvGraphicFramePr>
        <p:xfrm>
          <a:off x="4949371" y="1675657"/>
          <a:ext cx="6139542" cy="4702699"/>
        </p:xfrm>
        <a:graphic>
          <a:graphicData uri="http://schemas.openxmlformats.org/drawingml/2006/table">
            <a:tbl>
              <a:tblPr/>
              <a:tblGrid>
                <a:gridCol w="3281910"/>
                <a:gridCol w="2857632"/>
              </a:tblGrid>
              <a:tr h="435315">
                <a:tc gridSpan="2">
                  <a:txBody>
                    <a:bodyPr/>
                    <a:lstStyle/>
                    <a:p>
                      <a:pPr algn="ctr">
                        <a:lnSpc>
                          <a:spcPct val="115000"/>
                        </a:lnSpc>
                        <a:spcAft>
                          <a:spcPts val="0"/>
                        </a:spcAft>
                      </a:pPr>
                      <a:r>
                        <a:rPr lang="en-US" sz="2400" b="1" dirty="0" smtClean="0">
                          <a:solidFill>
                            <a:srgbClr val="0D0D0D"/>
                          </a:solidFill>
                          <a:latin typeface="Arial"/>
                          <a:ea typeface="Times New Roman"/>
                          <a:cs typeface="Times New Roman"/>
                        </a:rPr>
                        <a:t>Indian </a:t>
                      </a:r>
                      <a:r>
                        <a:rPr lang="en-US" sz="2400" b="1" dirty="0">
                          <a:solidFill>
                            <a:srgbClr val="0D0D0D"/>
                          </a:solidFill>
                          <a:latin typeface="Arial"/>
                          <a:ea typeface="Times New Roman"/>
                          <a:cs typeface="Times New Roman"/>
                        </a:rPr>
                        <a:t>MSW Composition</a:t>
                      </a:r>
                      <a:endParaRPr lang="en-US" sz="32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F79646"/>
                    </a:solidFill>
                  </a:tcPr>
                </a:tc>
                <a:tc hMerge="1">
                  <a:txBody>
                    <a:bodyPr/>
                    <a:lstStyle/>
                    <a:p>
                      <a:endParaRPr lang="en-US"/>
                    </a:p>
                  </a:txBody>
                  <a:tcPr/>
                </a:tc>
              </a:tr>
              <a:tr h="428267">
                <a:tc>
                  <a:txBody>
                    <a:bodyPr/>
                    <a:lstStyle/>
                    <a:p>
                      <a:pPr>
                        <a:lnSpc>
                          <a:spcPct val="115000"/>
                        </a:lnSpc>
                        <a:spcAft>
                          <a:spcPts val="0"/>
                        </a:spcAft>
                      </a:pPr>
                      <a:r>
                        <a:rPr lang="en-US" sz="2400" b="1">
                          <a:solidFill>
                            <a:srgbClr val="0D0D0D"/>
                          </a:solidFill>
                          <a:latin typeface="Arial"/>
                          <a:ea typeface="Times New Roman"/>
                          <a:cs typeface="Times New Roman"/>
                        </a:rPr>
                        <a:t>Description</a:t>
                      </a:r>
                      <a:endParaRPr lang="en-U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US" sz="2400" b="1">
                          <a:solidFill>
                            <a:srgbClr val="0D0D0D"/>
                          </a:solidFill>
                          <a:latin typeface="Arial"/>
                          <a:ea typeface="Times New Roman"/>
                          <a:cs typeface="Times New Roman"/>
                        </a:rPr>
                        <a:t>Percentage by weight</a:t>
                      </a:r>
                      <a:endParaRPr lang="en-US" sz="200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r>
              <a:tr h="428267">
                <a:tc>
                  <a:txBody>
                    <a:bodyPr/>
                    <a:lstStyle/>
                    <a:p>
                      <a:pPr>
                        <a:lnSpc>
                          <a:spcPct val="115000"/>
                        </a:lnSpc>
                        <a:spcAft>
                          <a:spcPts val="0"/>
                        </a:spcAft>
                      </a:pPr>
                      <a:r>
                        <a:rPr lang="en-US" sz="2400">
                          <a:solidFill>
                            <a:srgbClr val="0D0D0D"/>
                          </a:solidFill>
                          <a:latin typeface="Arial"/>
                          <a:ea typeface="Times New Roman"/>
                          <a:cs typeface="Times New Roman"/>
                        </a:rPr>
                        <a:t>Vegetable leaves</a:t>
                      </a:r>
                      <a:endParaRPr lang="en-U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US" sz="2400">
                          <a:solidFill>
                            <a:srgbClr val="0D0D0D"/>
                          </a:solidFill>
                          <a:latin typeface="Arial"/>
                          <a:ea typeface="Times New Roman"/>
                          <a:cs typeface="Times New Roman"/>
                        </a:rPr>
                        <a:t>40.15</a:t>
                      </a:r>
                      <a:endParaRPr lang="en-US" sz="200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4D0"/>
                    </a:solidFill>
                  </a:tcPr>
                </a:tc>
              </a:tr>
              <a:tr h="428267">
                <a:tc>
                  <a:txBody>
                    <a:bodyPr/>
                    <a:lstStyle/>
                    <a:p>
                      <a:pPr>
                        <a:lnSpc>
                          <a:spcPct val="115000"/>
                        </a:lnSpc>
                        <a:spcAft>
                          <a:spcPts val="0"/>
                        </a:spcAft>
                      </a:pPr>
                      <a:r>
                        <a:rPr lang="en-US" sz="2400">
                          <a:solidFill>
                            <a:srgbClr val="0D0D0D"/>
                          </a:solidFill>
                          <a:latin typeface="Arial"/>
                          <a:ea typeface="Times New Roman"/>
                          <a:cs typeface="Times New Roman"/>
                        </a:rPr>
                        <a:t>Grass</a:t>
                      </a:r>
                      <a:endParaRPr lang="en-U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US" sz="2400">
                          <a:solidFill>
                            <a:srgbClr val="0D0D0D"/>
                          </a:solidFill>
                          <a:latin typeface="Arial"/>
                          <a:ea typeface="Times New Roman"/>
                          <a:cs typeface="Times New Roman"/>
                        </a:rPr>
                        <a:t>3.80</a:t>
                      </a:r>
                      <a:endParaRPr lang="en-US" sz="200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r>
              <a:tr h="428267">
                <a:tc>
                  <a:txBody>
                    <a:bodyPr/>
                    <a:lstStyle/>
                    <a:p>
                      <a:pPr>
                        <a:lnSpc>
                          <a:spcPct val="115000"/>
                        </a:lnSpc>
                        <a:spcAft>
                          <a:spcPts val="0"/>
                        </a:spcAft>
                      </a:pPr>
                      <a:r>
                        <a:rPr lang="en-US" sz="2400">
                          <a:solidFill>
                            <a:srgbClr val="0D0D0D"/>
                          </a:solidFill>
                          <a:latin typeface="Arial"/>
                          <a:ea typeface="Times New Roman"/>
                          <a:cs typeface="Times New Roman"/>
                        </a:rPr>
                        <a:t>Paper</a:t>
                      </a:r>
                      <a:endParaRPr lang="en-U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US" sz="2400">
                          <a:solidFill>
                            <a:srgbClr val="0D0D0D"/>
                          </a:solidFill>
                          <a:latin typeface="Arial"/>
                          <a:ea typeface="Times New Roman"/>
                          <a:cs typeface="Times New Roman"/>
                        </a:rPr>
                        <a:t>0.81</a:t>
                      </a:r>
                      <a:endParaRPr lang="en-US" sz="200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4D0"/>
                    </a:solidFill>
                  </a:tcPr>
                </a:tc>
              </a:tr>
              <a:tr h="428267">
                <a:tc>
                  <a:txBody>
                    <a:bodyPr/>
                    <a:lstStyle/>
                    <a:p>
                      <a:pPr>
                        <a:lnSpc>
                          <a:spcPct val="115000"/>
                        </a:lnSpc>
                        <a:spcAft>
                          <a:spcPts val="0"/>
                        </a:spcAft>
                      </a:pPr>
                      <a:r>
                        <a:rPr lang="en-US" sz="2400">
                          <a:solidFill>
                            <a:srgbClr val="0D0D0D"/>
                          </a:solidFill>
                          <a:latin typeface="Arial"/>
                          <a:ea typeface="Times New Roman"/>
                          <a:cs typeface="Times New Roman"/>
                        </a:rPr>
                        <a:t>Plastic</a:t>
                      </a:r>
                      <a:endParaRPr lang="en-U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US" sz="2400">
                          <a:solidFill>
                            <a:srgbClr val="0D0D0D"/>
                          </a:solidFill>
                          <a:latin typeface="Arial"/>
                          <a:ea typeface="Times New Roman"/>
                          <a:cs typeface="Times New Roman"/>
                        </a:rPr>
                        <a:t>0.62</a:t>
                      </a:r>
                      <a:endParaRPr lang="en-US" sz="200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r>
              <a:tr h="428267">
                <a:tc>
                  <a:txBody>
                    <a:bodyPr/>
                    <a:lstStyle/>
                    <a:p>
                      <a:pPr>
                        <a:lnSpc>
                          <a:spcPct val="115000"/>
                        </a:lnSpc>
                        <a:spcAft>
                          <a:spcPts val="0"/>
                        </a:spcAft>
                      </a:pPr>
                      <a:r>
                        <a:rPr lang="en-US" sz="2400">
                          <a:solidFill>
                            <a:srgbClr val="0D0D0D"/>
                          </a:solidFill>
                          <a:latin typeface="Arial"/>
                          <a:ea typeface="Times New Roman"/>
                          <a:cs typeface="Times New Roman"/>
                        </a:rPr>
                        <a:t>Glass/ceramics</a:t>
                      </a:r>
                      <a:endParaRPr lang="en-U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US" sz="2400">
                          <a:solidFill>
                            <a:srgbClr val="0D0D0D"/>
                          </a:solidFill>
                          <a:latin typeface="Arial"/>
                          <a:ea typeface="Times New Roman"/>
                          <a:cs typeface="Times New Roman"/>
                        </a:rPr>
                        <a:t>0.44</a:t>
                      </a:r>
                      <a:endParaRPr lang="en-US" sz="200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4D0"/>
                    </a:solidFill>
                  </a:tcPr>
                </a:tc>
              </a:tr>
              <a:tr h="428267">
                <a:tc>
                  <a:txBody>
                    <a:bodyPr/>
                    <a:lstStyle/>
                    <a:p>
                      <a:pPr>
                        <a:lnSpc>
                          <a:spcPct val="115000"/>
                        </a:lnSpc>
                        <a:spcAft>
                          <a:spcPts val="0"/>
                        </a:spcAft>
                      </a:pPr>
                      <a:r>
                        <a:rPr lang="en-US" sz="2400">
                          <a:solidFill>
                            <a:srgbClr val="0D0D0D"/>
                          </a:solidFill>
                          <a:latin typeface="Arial"/>
                          <a:ea typeface="Times New Roman"/>
                          <a:cs typeface="Times New Roman"/>
                        </a:rPr>
                        <a:t>Metal</a:t>
                      </a:r>
                      <a:endParaRPr lang="en-U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US" sz="2400">
                          <a:solidFill>
                            <a:srgbClr val="0D0D0D"/>
                          </a:solidFill>
                          <a:latin typeface="Arial"/>
                          <a:ea typeface="Times New Roman"/>
                          <a:cs typeface="Times New Roman"/>
                        </a:rPr>
                        <a:t>0.64</a:t>
                      </a:r>
                      <a:endParaRPr lang="en-US" sz="200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r>
              <a:tr h="428267">
                <a:tc>
                  <a:txBody>
                    <a:bodyPr/>
                    <a:lstStyle/>
                    <a:p>
                      <a:pPr>
                        <a:lnSpc>
                          <a:spcPct val="115000"/>
                        </a:lnSpc>
                        <a:spcAft>
                          <a:spcPts val="0"/>
                        </a:spcAft>
                      </a:pPr>
                      <a:r>
                        <a:rPr lang="en-US" sz="2400">
                          <a:solidFill>
                            <a:srgbClr val="0D0D0D"/>
                          </a:solidFill>
                          <a:latin typeface="Arial"/>
                          <a:ea typeface="Times New Roman"/>
                          <a:cs typeface="Times New Roman"/>
                        </a:rPr>
                        <a:t>Stones/ashes</a:t>
                      </a:r>
                      <a:endParaRPr lang="en-US" sz="200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US" sz="2400">
                          <a:solidFill>
                            <a:srgbClr val="0D0D0D"/>
                          </a:solidFill>
                          <a:latin typeface="Arial"/>
                          <a:ea typeface="Times New Roman"/>
                          <a:cs typeface="Times New Roman"/>
                        </a:rPr>
                        <a:t>41.81</a:t>
                      </a:r>
                      <a:endParaRPr lang="en-US" sz="200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DE4D0"/>
                    </a:solidFill>
                  </a:tcPr>
                </a:tc>
              </a:tr>
              <a:tr h="428267">
                <a:tc>
                  <a:txBody>
                    <a:bodyPr/>
                    <a:lstStyle/>
                    <a:p>
                      <a:pPr>
                        <a:lnSpc>
                          <a:spcPct val="115000"/>
                        </a:lnSpc>
                        <a:spcAft>
                          <a:spcPts val="0"/>
                        </a:spcAft>
                      </a:pPr>
                      <a:r>
                        <a:rPr lang="en-US" sz="2400" dirty="0">
                          <a:solidFill>
                            <a:srgbClr val="0D0D0D"/>
                          </a:solidFill>
                          <a:latin typeface="Arial"/>
                          <a:ea typeface="Times New Roman"/>
                          <a:cs typeface="Times New Roman"/>
                        </a:rPr>
                        <a:t>Miscellaneous</a:t>
                      </a:r>
                      <a:endParaRPr lang="en-US" sz="2000" dirty="0">
                        <a:latin typeface="Calibri"/>
                        <a:ea typeface="Calibri"/>
                        <a:cs typeface="Times New Roman"/>
                      </a:endParaRPr>
                    </a:p>
                  </a:txBody>
                  <a:tcPr marL="68580" marR="68580" marT="0" marB="0">
                    <a:lnL w="127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79646"/>
                    </a:solidFill>
                  </a:tcPr>
                </a:tc>
                <a:tc>
                  <a:txBody>
                    <a:bodyPr/>
                    <a:lstStyle/>
                    <a:p>
                      <a:pPr algn="ctr">
                        <a:lnSpc>
                          <a:spcPct val="115000"/>
                        </a:lnSpc>
                        <a:spcAft>
                          <a:spcPts val="0"/>
                        </a:spcAft>
                      </a:pPr>
                      <a:r>
                        <a:rPr lang="en-US" sz="2400" dirty="0">
                          <a:solidFill>
                            <a:srgbClr val="0D0D0D"/>
                          </a:solidFill>
                          <a:latin typeface="Arial"/>
                          <a:ea typeface="Times New Roman"/>
                          <a:cs typeface="Times New Roman"/>
                        </a:rPr>
                        <a:t>11.73</a:t>
                      </a:r>
                      <a:endParaRPr lang="en-US" sz="2000" dirty="0">
                        <a:latin typeface="Calibri"/>
                        <a:ea typeface="Calibri"/>
                        <a:cs typeface="Times New Roman"/>
                      </a:endParaRPr>
                    </a:p>
                  </a:txBody>
                  <a:tcPr marL="68580" marR="68580" marT="0" marB="0">
                    <a:lnL w="381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BCAA2"/>
                    </a:solidFill>
                  </a:tcPr>
                </a:tc>
              </a:tr>
            </a:tbl>
          </a:graphicData>
        </a:graphic>
      </p:graphicFrame>
      <p:sp>
        <p:nvSpPr>
          <p:cNvPr id="5" name="Rectangle 4"/>
          <p:cNvSpPr/>
          <p:nvPr/>
        </p:nvSpPr>
        <p:spPr>
          <a:xfrm>
            <a:off x="957944" y="1485648"/>
            <a:ext cx="3788227" cy="4893647"/>
          </a:xfrm>
          <a:prstGeom prst="rect">
            <a:avLst/>
          </a:prstGeom>
        </p:spPr>
        <p:txBody>
          <a:bodyPr wrap="square">
            <a:spAutoFit/>
          </a:bodyPr>
          <a:lstStyle/>
          <a:p>
            <a:pPr marL="261938" indent="-261938" algn="just">
              <a:buFont typeface="Arial" pitchFamily="34" charset="0"/>
              <a:buChar char="•"/>
            </a:pPr>
            <a:r>
              <a:rPr lang="en-US" sz="2400" dirty="0" smtClean="0"/>
              <a:t>Municipal waste in Indian Municipal Solid waste tend to have a higher organic and ash/grit content, and also a higher moisture content. </a:t>
            </a:r>
          </a:p>
          <a:p>
            <a:pPr marL="261938" indent="-261938" algn="just">
              <a:buFont typeface="Arial" pitchFamily="34" charset="0"/>
              <a:buChar char="•"/>
            </a:pPr>
            <a:r>
              <a:rPr lang="en-US" sz="2400" dirty="0" smtClean="0"/>
              <a:t>It has been estimated that recyclable content in solid waste varies from 13 to 20% and compostable material is about 65 to 80%. </a:t>
            </a:r>
            <a:endParaRPr lang="en-US" sz="2400" dirty="0"/>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f03431380_win32">
  <a:themeElements>
    <a:clrScheme name="Custom 4">
      <a:dk1>
        <a:sysClr val="windowText" lastClr="000000"/>
      </a:dk1>
      <a:lt1>
        <a:sysClr val="window" lastClr="FFFFFF"/>
      </a:lt1>
      <a:dk2>
        <a:srgbClr val="4E5B6F"/>
      </a:dk2>
      <a:lt2>
        <a:srgbClr val="FFFF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Plantagenet Cherokee-Euphemia">
      <a:majorFont>
        <a:latin typeface="Plantagenet Cherokee"/>
        <a:ea typeface=""/>
        <a:cs typeface=""/>
      </a:majorFont>
      <a:minorFont>
        <a:latin typeface="Euphemia"/>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 xmlns:thm15="http://schemas.microsoft.com/office/thememl/2012/main" name="TF03431380.potx" id="{B573BD99-E105-4D2A-964B-B901A176567A}" vid="{B1D363B9-18DE-4874-9E2B-FD69B5C6548D}"/>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CDDBB83-77C1-4099-A0AA-289882E745E2}">
  <ds:schemaRefs>
    <ds:schemaRef ds:uri="http://purl.org/dc/elements/1.1/"/>
    <ds:schemaRef ds:uri="http://schemas.microsoft.com/office/2006/metadata/properties"/>
    <ds:schemaRef ds:uri="4873beb7-5857-4685-be1f-d57550cc96cc"/>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1E720F-F05D-4536-9C34-0CFCED65D3B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1701</TotalTime>
  <Words>719</Words>
  <Application>Microsoft Office PowerPoint</Application>
  <PresentationFormat>Custom</PresentationFormat>
  <Paragraphs>100</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tf03431380_win32</vt:lpstr>
      <vt:lpstr>Role of community participation in ACHIEVING ZERO WASTE CITY</vt:lpstr>
      <vt:lpstr>Introduction</vt:lpstr>
      <vt:lpstr>Fragile Waste Management System</vt:lpstr>
      <vt:lpstr>Need for Zero Waste strategy</vt:lpstr>
      <vt:lpstr>Concept of Zero Waste</vt:lpstr>
      <vt:lpstr>Objectives of Zero Waste</vt:lpstr>
      <vt:lpstr>Achieving Zero Waste</vt:lpstr>
      <vt:lpstr>The Fourth R</vt:lpstr>
      <vt:lpstr>Indian MSW Composition</vt:lpstr>
      <vt:lpstr>Engage the whole community</vt:lpstr>
      <vt:lpstr>Benefits of Zero Waste</vt:lpstr>
      <vt:lpstr>Slide 12</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With Picture Layout</dc:title>
  <dc:creator>abcd</dc:creator>
  <cp:lastModifiedBy>Piyush</cp:lastModifiedBy>
  <cp:revision>163</cp:revision>
  <dcterms:created xsi:type="dcterms:W3CDTF">2021-01-03T10:34:55Z</dcterms:created>
  <dcterms:modified xsi:type="dcterms:W3CDTF">2021-09-22T07:09:41Z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