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56" r:id="rId5"/>
    <p:sldId id="271" r:id="rId6"/>
    <p:sldId id="257" r:id="rId7"/>
    <p:sldId id="280" r:id="rId8"/>
    <p:sldId id="269" r:id="rId9"/>
    <p:sldId id="258" r:id="rId10"/>
    <p:sldId id="260" r:id="rId11"/>
    <p:sldId id="259" r:id="rId12"/>
    <p:sldId id="283" r:id="rId13"/>
    <p:sldId id="282" r:id="rId14"/>
    <p:sldId id="272" r:id="rId15"/>
    <p:sldId id="266" r:id="rId16"/>
    <p:sldId id="276" r:id="rId17"/>
    <p:sldId id="281" r:id="rId18"/>
    <p:sldId id="26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6" autoAdjust="0"/>
    <p:restoredTop sz="94660" autoAdjust="0"/>
  </p:normalViewPr>
  <p:slideViewPr>
    <p:cSldViewPr snapToGrid="0" showGuides="1">
      <p:cViewPr varScale="1">
        <p:scale>
          <a:sx n="64" d="100"/>
          <a:sy n="64" d="100"/>
        </p:scale>
        <p:origin x="-822"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pPr/>
              <a:t>9/22/2021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pPr/>
              <a:t>‹#›</a:t>
            </a:fld>
            <a:endParaRPr/>
          </a:p>
        </p:txBody>
      </p:sp>
    </p:spTree>
    <p:extLst>
      <p:ext uri="{BB962C8B-B14F-4D97-AF65-F5344CB8AC3E}">
        <p14:creationId xmlns:p14="http://schemas.microsoft.com/office/powerpoint/2010/main" xmlns=""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pPr/>
              <a:t>9/22/2021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pPr/>
              <a:t>‹#›</a:t>
            </a:fld>
            <a:endParaRPr/>
          </a:p>
        </p:txBody>
      </p:sp>
    </p:spTree>
    <p:extLst>
      <p:ext uri="{BB962C8B-B14F-4D97-AF65-F5344CB8AC3E}">
        <p14:creationId xmlns:p14="http://schemas.microsoft.com/office/powerpoint/2010/main" xmlns=""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pPr/>
              <a:t>1</a:t>
            </a:fld>
            <a:endParaRPr lang="en-US"/>
          </a:p>
        </p:txBody>
      </p:sp>
    </p:spTree>
    <p:extLst>
      <p:ext uri="{BB962C8B-B14F-4D97-AF65-F5344CB8AC3E}">
        <p14:creationId xmlns:p14="http://schemas.microsoft.com/office/powerpoint/2010/main" xmlns=""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9/22/2021</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p14="http://schemas.microsoft.com/office/powerpoint/2010/main" xmlns="" val="1659756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769637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20120767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459271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7868768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602678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5277910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pPr/>
              <a:t>9/22/2021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971016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pPr/>
              <a:t>9/22/2021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1758111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pPr/>
              <a:t>9/22/2021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024169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7697646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9/22/2021</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chor="ctr">
            <a:normAutofit/>
          </a:bodyPr>
          <a:lstStyle/>
          <a:p>
            <a:r>
              <a:rPr lang="en-US" sz="2800" b="1" dirty="0" smtClean="0"/>
              <a:t>Community Participation in Urban management and development</a:t>
            </a:r>
            <a:endParaRPr lang="en-US" sz="2800" b="1" dirty="0"/>
          </a:p>
        </p:txBody>
      </p:sp>
      <p:sp>
        <p:nvSpPr>
          <p:cNvPr id="7" name="Subtitle 6"/>
          <p:cNvSpPr>
            <a:spLocks noGrp="1"/>
          </p:cNvSpPr>
          <p:nvPr>
            <p:ph type="subTitle" idx="1"/>
          </p:nvPr>
        </p:nvSpPr>
        <p:spPr/>
        <p:txBody>
          <a:bodyPr>
            <a:normAutofit/>
          </a:bodyPr>
          <a:lstStyle/>
          <a:p>
            <a:r>
              <a:rPr lang="en-US" sz="2800" dirty="0" err="1" smtClean="0"/>
              <a:t>Amit</a:t>
            </a:r>
            <a:r>
              <a:rPr lang="en-US" sz="2800" dirty="0" smtClean="0"/>
              <a:t> Kumar Singh</a:t>
            </a:r>
            <a:endParaRPr lang="en-US" sz="2800" dirty="0"/>
          </a:p>
        </p:txBody>
      </p:sp>
      <p:pic>
        <p:nvPicPr>
          <p:cNvPr id="4" name="Picture Placeholder 3" descr="Open book on table, blurred shelves of books in background"/>
          <p:cNvPicPr>
            <a:picLocks noGrp="1" noChangeAspect="1"/>
          </p:cNvPicPr>
          <p:nvPr>
            <p:ph type="pic" sz="quarter" idx="13"/>
          </p:nvPr>
        </p:nvPicPr>
        <p:blipFill>
          <a:blip r:embed="rId3" cstate="print">
            <a:extLst>
              <a:ext uri="{28A0092B-C50C-407E-A947-70E740481C1C}">
                <a14:useLocalDpi xmlns:a14="http://schemas.microsoft.com/office/drawing/2010/main" xmlns="" val="0"/>
              </a:ext>
            </a:extLst>
          </a:blip>
          <a:srcRect l="8895" r="8895"/>
          <a:stretch>
            <a:fillRect/>
          </a:stretch>
        </p:blipFill>
        <p:spPr/>
      </p:pic>
    </p:spTree>
    <p:extLst>
      <p:ext uri="{BB962C8B-B14F-4D97-AF65-F5344CB8AC3E}">
        <p14:creationId xmlns:p14="http://schemas.microsoft.com/office/powerpoint/2010/main" xmlns="" val="16521339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Obstacles to People’s Participation</a:t>
            </a:r>
            <a:endParaRPr lang="en-US" b="1" dirty="0">
              <a:solidFill>
                <a:srgbClr val="C00000"/>
              </a:solidFill>
            </a:endParaRPr>
          </a:p>
        </p:txBody>
      </p:sp>
      <p:sp>
        <p:nvSpPr>
          <p:cNvPr id="5" name="Rectangle 4"/>
          <p:cNvSpPr/>
          <p:nvPr/>
        </p:nvSpPr>
        <p:spPr>
          <a:xfrm>
            <a:off x="1157287" y="1504950"/>
            <a:ext cx="10037186" cy="137679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25" indent="-2397125" algn="just"/>
            <a:r>
              <a:rPr lang="en-US" sz="2000" b="1" dirty="0" smtClean="0">
                <a:solidFill>
                  <a:srgbClr val="C00000"/>
                </a:solidFill>
              </a:rPr>
              <a:t>Structural Obstacles: </a:t>
            </a:r>
            <a:r>
              <a:rPr lang="en-US" sz="2000" dirty="0" smtClean="0">
                <a:solidFill>
                  <a:schemeClr val="tx1">
                    <a:lumMod val="95000"/>
                    <a:lumOff val="5000"/>
                  </a:schemeClr>
                </a:solidFill>
              </a:rPr>
              <a:t>Structural obstacles comprise of those factors which form the part of the </a:t>
            </a:r>
            <a:r>
              <a:rPr lang="en-US" sz="2000" dirty="0" err="1" smtClean="0">
                <a:solidFill>
                  <a:schemeClr val="tx1">
                    <a:lumMod val="95000"/>
                    <a:lumOff val="5000"/>
                  </a:schemeClr>
                </a:solidFill>
              </a:rPr>
              <a:t>centralised</a:t>
            </a:r>
            <a:r>
              <a:rPr lang="en-US" sz="2000" dirty="0" smtClean="0">
                <a:solidFill>
                  <a:schemeClr val="tx1">
                    <a:lumMod val="95000"/>
                    <a:lumOff val="5000"/>
                  </a:schemeClr>
                </a:solidFill>
              </a:rPr>
              <a:t> political systems and are not oriented towards people’’ participation. The other set comprises of administrative obstacles. </a:t>
            </a:r>
            <a:endParaRPr lang="en-US" sz="2000" b="1" dirty="0">
              <a:solidFill>
                <a:schemeClr val="tx1">
                  <a:lumMod val="95000"/>
                  <a:lumOff val="5000"/>
                </a:schemeClr>
              </a:solidFill>
            </a:endParaRPr>
          </a:p>
        </p:txBody>
      </p:sp>
      <p:sp>
        <p:nvSpPr>
          <p:cNvPr id="6" name="Rectangle 5"/>
          <p:cNvSpPr/>
          <p:nvPr/>
        </p:nvSpPr>
        <p:spPr>
          <a:xfrm>
            <a:off x="1157288" y="3195205"/>
            <a:ext cx="10037186" cy="137679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25" indent="-2397125" algn="just"/>
            <a:r>
              <a:rPr lang="en-US" sz="2000" b="1" dirty="0" smtClean="0">
                <a:solidFill>
                  <a:srgbClr val="C00000"/>
                </a:solidFill>
              </a:rPr>
              <a:t>Administrative Obstacles: </a:t>
            </a:r>
            <a:r>
              <a:rPr lang="en-US" sz="2000" dirty="0" smtClean="0">
                <a:solidFill>
                  <a:schemeClr val="tx1">
                    <a:lumMod val="95000"/>
                    <a:lumOff val="5000"/>
                  </a:schemeClr>
                </a:solidFill>
              </a:rPr>
              <a:t>The administrative structures are control oriented and hardly provide any significant space to local people to make their own decisions, control their resources etc. </a:t>
            </a:r>
            <a:endParaRPr lang="en-US" sz="2000" b="1" dirty="0">
              <a:solidFill>
                <a:schemeClr val="tx1">
                  <a:lumMod val="95000"/>
                  <a:lumOff val="5000"/>
                </a:schemeClr>
              </a:solidFill>
            </a:endParaRPr>
          </a:p>
        </p:txBody>
      </p:sp>
      <p:sp>
        <p:nvSpPr>
          <p:cNvPr id="7" name="Rectangle 6"/>
          <p:cNvSpPr/>
          <p:nvPr/>
        </p:nvSpPr>
        <p:spPr>
          <a:xfrm>
            <a:off x="1129579" y="4954731"/>
            <a:ext cx="10037186" cy="137679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25" indent="-2397125" algn="just"/>
            <a:r>
              <a:rPr lang="en-US" sz="2000" b="1" dirty="0" smtClean="0">
                <a:solidFill>
                  <a:srgbClr val="C00000"/>
                </a:solidFill>
              </a:rPr>
              <a:t>Social Obstacles: </a:t>
            </a:r>
            <a:r>
              <a:rPr lang="en-US" sz="2000" dirty="0" smtClean="0">
                <a:solidFill>
                  <a:schemeClr val="tx1">
                    <a:lumMod val="95000"/>
                    <a:lumOff val="5000"/>
                  </a:schemeClr>
                </a:solidFill>
              </a:rPr>
              <a:t>The social structure in stratified at various level. </a:t>
            </a:r>
            <a:r>
              <a:rPr lang="en-US" sz="2000" dirty="0" smtClean="0">
                <a:solidFill>
                  <a:sysClr val="windowText" lastClr="000000"/>
                </a:solidFill>
              </a:rPr>
              <a:t>Domination of the local elite, gender inequality etc are quite crucial to people’s participation</a:t>
            </a:r>
            <a:endParaRPr lang="en-US" sz="2000" b="1" dirty="0">
              <a:solidFill>
                <a:sysClr val="windowText" lastClr="000000"/>
              </a:solidFill>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Emergence of Participatory Approach</a:t>
            </a:r>
            <a:endParaRPr lang="en-US" b="1" dirty="0">
              <a:solidFill>
                <a:srgbClr val="C00000"/>
              </a:solidFill>
            </a:endParaRPr>
          </a:p>
        </p:txBody>
      </p:sp>
      <p:sp>
        <p:nvSpPr>
          <p:cNvPr id="3" name="Content Placeholder 2"/>
          <p:cNvSpPr>
            <a:spLocks noGrp="1"/>
          </p:cNvSpPr>
          <p:nvPr>
            <p:ph idx="1"/>
          </p:nvPr>
        </p:nvSpPr>
        <p:spPr/>
        <p:txBody>
          <a:bodyPr>
            <a:noAutofit/>
          </a:bodyPr>
          <a:lstStyle/>
          <a:p>
            <a:pPr algn="just"/>
            <a:r>
              <a:rPr lang="en-US" sz="2400" dirty="0" smtClean="0"/>
              <a:t>After 74</a:t>
            </a:r>
            <a:r>
              <a:rPr lang="en-US" sz="2400" baseline="30000" dirty="0" smtClean="0"/>
              <a:t>th</a:t>
            </a:r>
            <a:r>
              <a:rPr lang="en-US" sz="2400" dirty="0" smtClean="0"/>
              <a:t> Constitutional Amendment Act, Urban local government is situated at the crossing  point between the traditional vertical axis of power and public administration and the new horizontal axis of partnership between local government, private and civil sectors of society.</a:t>
            </a:r>
          </a:p>
          <a:p>
            <a:pPr algn="just"/>
            <a:r>
              <a:rPr lang="en-US" sz="2400" dirty="0" smtClean="0"/>
              <a:t>Empirical evidence suggests that the gap in the municipal resources is fairly wide and it is beyond the capacity of the public sector alone to meet the challenges of increasing requirements of municipal services in a fast growing </a:t>
            </a:r>
            <a:r>
              <a:rPr lang="en-US" sz="2400" dirty="0" err="1" smtClean="0"/>
              <a:t>urbanisation</a:t>
            </a:r>
            <a:r>
              <a:rPr lang="en-US" sz="2400" dirty="0" smtClean="0"/>
              <a:t>.</a:t>
            </a:r>
          </a:p>
          <a:p>
            <a:pPr algn="just"/>
            <a:r>
              <a:rPr lang="en-US" sz="2400" dirty="0" smtClean="0"/>
              <a:t>Owing to a wide </a:t>
            </a:r>
            <a:r>
              <a:rPr lang="en-US" sz="2400" dirty="0" err="1" smtClean="0"/>
              <a:t>mis</a:t>
            </a:r>
            <a:r>
              <a:rPr lang="en-US" sz="2400" dirty="0" smtClean="0"/>
              <a:t>-match between  municipal resources and expenditure requirements the participatory approach has emerged as a powerful tool  to combine resources of various stakeholders to provide a modicum of municipal services.</a:t>
            </a:r>
          </a:p>
          <a:p>
            <a:pPr>
              <a:buNone/>
            </a:pPr>
            <a:endParaRPr lang="en-US" sz="24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Emergence and Development of Community Participation in Urban India</a:t>
            </a:r>
            <a:endParaRPr lang="en-US" b="1" dirty="0">
              <a:solidFill>
                <a:srgbClr val="C00000"/>
              </a:solidFill>
            </a:endParaRPr>
          </a:p>
        </p:txBody>
      </p:sp>
      <p:sp>
        <p:nvSpPr>
          <p:cNvPr id="4" name="Text Placeholder 3"/>
          <p:cNvSpPr>
            <a:spLocks noGrp="1"/>
          </p:cNvSpPr>
          <p:nvPr>
            <p:ph type="body" sz="half" idx="2"/>
          </p:nvPr>
        </p:nvSpPr>
        <p:spPr>
          <a:xfrm>
            <a:off x="1174171" y="1503218"/>
            <a:ext cx="9826337" cy="4572000"/>
          </a:xfrm>
        </p:spPr>
        <p:txBody>
          <a:bodyPr>
            <a:noAutofit/>
          </a:bodyPr>
          <a:lstStyle/>
          <a:p>
            <a:pPr marL="342900" indent="-342900" algn="just">
              <a:buFont typeface="Wingdings" pitchFamily="2" charset="2"/>
              <a:buChar char="§"/>
            </a:pPr>
            <a:r>
              <a:rPr lang="en-US" sz="2400" b="1" dirty="0" smtClean="0"/>
              <a:t>Urban Community Development (UCD), </a:t>
            </a:r>
            <a:r>
              <a:rPr lang="en-US" sz="2400" dirty="0" smtClean="0"/>
              <a:t>1958 :- launched with assistance from the Ford Foundation, the purpose being to improve the quality of life of the poor in urban areas with the active involvement of the community.</a:t>
            </a:r>
          </a:p>
          <a:p>
            <a:pPr marL="342900" indent="-342900" algn="just">
              <a:buFont typeface="Wingdings" pitchFamily="2" charset="2"/>
              <a:buChar char="§"/>
            </a:pPr>
            <a:r>
              <a:rPr lang="en-US" sz="2400" b="1" dirty="0" smtClean="0"/>
              <a:t>7</a:t>
            </a:r>
            <a:r>
              <a:rPr lang="en-US" sz="2400" b="1" baseline="30000" dirty="0" smtClean="0"/>
              <a:t>th</a:t>
            </a:r>
            <a:r>
              <a:rPr lang="en-US" sz="2400" b="1" dirty="0" smtClean="0"/>
              <a:t> five year plan</a:t>
            </a:r>
            <a:r>
              <a:rPr lang="en-US" sz="2400" dirty="0" smtClean="0"/>
              <a:t>: Improving the living conditions of the slum dwellers.</a:t>
            </a:r>
          </a:p>
          <a:p>
            <a:pPr marL="342900" indent="-342900" algn="just">
              <a:buFont typeface="Wingdings" pitchFamily="2" charset="2"/>
              <a:buChar char="§"/>
            </a:pPr>
            <a:r>
              <a:rPr lang="en-US" sz="2400" b="1" dirty="0" smtClean="0"/>
              <a:t>Urban Basic Services for the Poor (UBSP)</a:t>
            </a:r>
            <a:r>
              <a:rPr lang="en-US" sz="2400" dirty="0" smtClean="0"/>
              <a:t>: 1985 The </a:t>
            </a:r>
            <a:r>
              <a:rPr lang="en-US" sz="2400" dirty="0" err="1" smtClean="0"/>
              <a:t>programme</a:t>
            </a:r>
            <a:r>
              <a:rPr lang="en-US" sz="2400" dirty="0" smtClean="0"/>
              <a:t> for the first time emphasized the idea of participation of the poor in the amelioration of their poverty. The </a:t>
            </a:r>
            <a:r>
              <a:rPr lang="en-US" sz="2400" dirty="0" err="1" smtClean="0"/>
              <a:t>programme</a:t>
            </a:r>
            <a:r>
              <a:rPr lang="en-US" sz="2400" dirty="0" smtClean="0"/>
              <a:t> aimed at improving and upgrading the quality of life of the urban poor, especially women and children by providing them better access to the basic services. The ULBs were given the overall responsibility for implementation of the </a:t>
            </a:r>
            <a:r>
              <a:rPr lang="en-US" sz="2400" dirty="0" err="1" smtClean="0"/>
              <a:t>programme</a:t>
            </a:r>
            <a:r>
              <a:rPr lang="en-US" sz="2400" dirty="0" smtClean="0"/>
              <a:t>.</a:t>
            </a:r>
          </a:p>
          <a:p>
            <a:pPr marL="342900" indent="-342900" algn="just">
              <a:buFont typeface="Wingdings" pitchFamily="2" charset="2"/>
              <a:buChar char="§"/>
            </a:pPr>
            <a:r>
              <a:rPr lang="en-US" sz="2400" dirty="0" smtClean="0"/>
              <a:t>Formation of Area </a:t>
            </a:r>
            <a:r>
              <a:rPr lang="en-US" sz="2400" dirty="0" err="1" smtClean="0"/>
              <a:t>Sabha</a:t>
            </a:r>
            <a:r>
              <a:rPr lang="en-US" sz="2400" dirty="0" smtClean="0"/>
              <a:t> under 74th Constitutional Amendment Act: </a:t>
            </a:r>
            <a:endParaRPr lang="en-US" sz="2400" dirty="0"/>
          </a:p>
        </p:txBody>
      </p:sp>
    </p:spTree>
    <p:extLst>
      <p:ext uri="{BB962C8B-B14F-4D97-AF65-F5344CB8AC3E}">
        <p14:creationId xmlns:p14="http://schemas.microsoft.com/office/powerpoint/2010/main" xmlns="" val="36835446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Emergence and Development of Community Participation in Urban India</a:t>
            </a:r>
            <a:endParaRPr lang="en-US" b="1" dirty="0">
              <a:solidFill>
                <a:srgbClr val="C00000"/>
              </a:solidFill>
            </a:endParaRPr>
          </a:p>
        </p:txBody>
      </p:sp>
      <p:sp>
        <p:nvSpPr>
          <p:cNvPr id="4" name="Text Placeholder 3"/>
          <p:cNvSpPr>
            <a:spLocks noGrp="1"/>
          </p:cNvSpPr>
          <p:nvPr>
            <p:ph type="body" sz="half" idx="2"/>
          </p:nvPr>
        </p:nvSpPr>
        <p:spPr>
          <a:xfrm>
            <a:off x="1174171" y="1503218"/>
            <a:ext cx="9826337" cy="4572000"/>
          </a:xfrm>
        </p:spPr>
        <p:txBody>
          <a:bodyPr>
            <a:noAutofit/>
          </a:bodyPr>
          <a:lstStyle/>
          <a:p>
            <a:pPr marL="342900" indent="-342900" algn="just">
              <a:buFont typeface="Wingdings" pitchFamily="2" charset="2"/>
              <a:buChar char="§"/>
            </a:pPr>
            <a:r>
              <a:rPr lang="en-US" sz="2400" dirty="0" smtClean="0"/>
              <a:t>Community Networking in the SJSRY </a:t>
            </a:r>
            <a:r>
              <a:rPr lang="en-US" sz="2400" dirty="0" err="1" smtClean="0"/>
              <a:t>Programme</a:t>
            </a:r>
            <a:endParaRPr lang="en-US" sz="2400" dirty="0" smtClean="0"/>
          </a:p>
          <a:p>
            <a:pPr marL="342900" indent="-342900" algn="just">
              <a:buFont typeface="Wingdings" pitchFamily="2" charset="2"/>
              <a:buChar char="§"/>
            </a:pPr>
            <a:r>
              <a:rPr lang="en-US" sz="2400" dirty="0" smtClean="0"/>
              <a:t>The Growing Significance of Community in Urban Renewal </a:t>
            </a:r>
            <a:r>
              <a:rPr lang="en-US" sz="2400" dirty="0" err="1" smtClean="0"/>
              <a:t>Programmes</a:t>
            </a:r>
            <a:r>
              <a:rPr lang="en-US" sz="2400" dirty="0" smtClean="0"/>
              <a:t> like JNNURM, RAY, etc.</a:t>
            </a:r>
          </a:p>
          <a:p>
            <a:pPr marL="342900" indent="-342900" algn="just">
              <a:buFont typeface="Wingdings" pitchFamily="2" charset="2"/>
              <a:buChar char="§"/>
            </a:pPr>
            <a:r>
              <a:rPr lang="en-US" sz="2400" dirty="0" smtClean="0"/>
              <a:t>Community Participation Law: the Model </a:t>
            </a:r>
            <a:r>
              <a:rPr lang="en-US" sz="2400" dirty="0" err="1" smtClean="0"/>
              <a:t>Nagara</a:t>
            </a:r>
            <a:r>
              <a:rPr lang="en-US" sz="2400" dirty="0" smtClean="0"/>
              <a:t> Raj Bill, 2008</a:t>
            </a:r>
          </a:p>
          <a:p>
            <a:pPr marL="342900" indent="-342900" algn="just">
              <a:buFont typeface="Wingdings" pitchFamily="2" charset="2"/>
              <a:buChar char="§"/>
            </a:pPr>
            <a:r>
              <a:rPr lang="en-US" sz="2400" dirty="0" smtClean="0"/>
              <a:t>City Development Plans</a:t>
            </a:r>
          </a:p>
          <a:p>
            <a:pPr marL="342900" indent="-342900" algn="just">
              <a:buFont typeface="Wingdings" pitchFamily="2" charset="2"/>
              <a:buChar char="§"/>
            </a:pPr>
            <a:r>
              <a:rPr lang="en-US" sz="2400" dirty="0" smtClean="0"/>
              <a:t>Public Disclosure Law (PDL)</a:t>
            </a:r>
          </a:p>
          <a:p>
            <a:pPr marL="342900" indent="-342900" algn="just">
              <a:buFont typeface="Wingdings" pitchFamily="2" charset="2"/>
              <a:buChar char="§"/>
            </a:pPr>
            <a:r>
              <a:rPr lang="en-US" sz="2400" dirty="0" smtClean="0"/>
              <a:t>Recently Urban Ministry has implemented several mandatory reforms like Jawaharlal Nehru National Urban Renewal Mission (JNNURM), AMRUT, NLUM, HFA, SBM (U), HRIDAY, SMART CITIES and others.</a:t>
            </a:r>
          </a:p>
          <a:p>
            <a:pPr marL="342900" indent="-342900" algn="just">
              <a:buFont typeface="Wingdings" pitchFamily="2" charset="2"/>
              <a:buChar char="§"/>
            </a:pPr>
            <a:endParaRPr lang="en-US" sz="2400" dirty="0" smtClean="0"/>
          </a:p>
          <a:p>
            <a:pPr marL="342900" indent="-342900" algn="just">
              <a:buFont typeface="Wingdings" pitchFamily="2" charset="2"/>
              <a:buChar char="§"/>
            </a:pPr>
            <a:endParaRPr lang="en-US" sz="2400" dirty="0" smtClean="0"/>
          </a:p>
        </p:txBody>
      </p:sp>
    </p:spTree>
    <p:extLst>
      <p:ext uri="{BB962C8B-B14F-4D97-AF65-F5344CB8AC3E}">
        <p14:creationId xmlns:p14="http://schemas.microsoft.com/office/powerpoint/2010/main" xmlns="" val="36835446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Limitations of Community Participation</a:t>
            </a:r>
            <a:endParaRPr lang="en-US" b="1" dirty="0">
              <a:solidFill>
                <a:srgbClr val="C00000"/>
              </a:solidFill>
            </a:endParaRPr>
          </a:p>
        </p:txBody>
      </p:sp>
      <p:sp>
        <p:nvSpPr>
          <p:cNvPr id="3" name="Content Placeholder 2"/>
          <p:cNvSpPr>
            <a:spLocks noGrp="1"/>
          </p:cNvSpPr>
          <p:nvPr>
            <p:ph sz="half" idx="1"/>
          </p:nvPr>
        </p:nvSpPr>
        <p:spPr>
          <a:xfrm>
            <a:off x="1104900" y="1600200"/>
            <a:ext cx="9978736" cy="4571999"/>
          </a:xfrm>
        </p:spPr>
        <p:txBody>
          <a:bodyPr>
            <a:noAutofit/>
          </a:bodyPr>
          <a:lstStyle/>
          <a:p>
            <a:r>
              <a:rPr lang="en-US" sz="1800" dirty="0" smtClean="0">
                <a:solidFill>
                  <a:schemeClr val="tx1">
                    <a:lumMod val="95000"/>
                    <a:lumOff val="5000"/>
                  </a:schemeClr>
                </a:solidFill>
              </a:rPr>
              <a:t>Participation costs time and money</a:t>
            </a:r>
          </a:p>
          <a:p>
            <a:r>
              <a:rPr lang="en-US" sz="1800" dirty="0" smtClean="0">
                <a:solidFill>
                  <a:schemeClr val="tx1">
                    <a:lumMod val="95000"/>
                    <a:lumOff val="5000"/>
                  </a:schemeClr>
                </a:solidFill>
              </a:rPr>
              <a:t>Participation can be a destabilizing </a:t>
            </a:r>
          </a:p>
          <a:p>
            <a:r>
              <a:rPr lang="en-US" sz="1800" dirty="0" smtClean="0"/>
              <a:t>The public has little knowledge about existing legal practices</a:t>
            </a:r>
          </a:p>
          <a:p>
            <a:r>
              <a:rPr lang="en-US" sz="1800" dirty="0" smtClean="0"/>
              <a:t>More education and training is required for Public/NGOs</a:t>
            </a:r>
          </a:p>
          <a:p>
            <a:r>
              <a:rPr lang="en-US" sz="1800" dirty="0" smtClean="0">
                <a:solidFill>
                  <a:schemeClr val="tx1">
                    <a:lumMod val="95000"/>
                    <a:lumOff val="5000"/>
                  </a:schemeClr>
                </a:solidFill>
              </a:rPr>
              <a:t>Participation can result in the shifting of the burden onto the poor</a:t>
            </a:r>
          </a:p>
          <a:p>
            <a:r>
              <a:rPr lang="en-US" sz="1800" dirty="0" smtClean="0">
                <a:solidFill>
                  <a:schemeClr val="tx1">
                    <a:lumMod val="95000"/>
                    <a:lumOff val="5000"/>
                  </a:schemeClr>
                </a:solidFill>
              </a:rPr>
              <a:t>Delayed start and initial slow progress in terms of achievement of physical as well as financial targets. </a:t>
            </a:r>
          </a:p>
          <a:p>
            <a:r>
              <a:rPr lang="en-US" sz="1800" dirty="0" smtClean="0">
                <a:solidFill>
                  <a:schemeClr val="tx1">
                    <a:lumMod val="95000"/>
                    <a:lumOff val="5000"/>
                  </a:schemeClr>
                </a:solidFill>
              </a:rPr>
              <a:t>Increased resource requirement in terms of material as well human to support participation. </a:t>
            </a:r>
          </a:p>
          <a:p>
            <a:r>
              <a:rPr lang="en-US" sz="1800" dirty="0" smtClean="0">
                <a:solidFill>
                  <a:schemeClr val="tx1">
                    <a:lumMod val="95000"/>
                    <a:lumOff val="5000"/>
                  </a:schemeClr>
                </a:solidFill>
              </a:rPr>
              <a:t>Process taking its own course and not moving in the expected lines. </a:t>
            </a:r>
          </a:p>
          <a:p>
            <a:r>
              <a:rPr lang="en-US" sz="1800" dirty="0" smtClean="0">
                <a:solidFill>
                  <a:schemeClr val="tx1">
                    <a:lumMod val="95000"/>
                    <a:lumOff val="5000"/>
                  </a:schemeClr>
                </a:solidFill>
              </a:rPr>
              <a:t>Relinquishing power and control is not easy. </a:t>
            </a:r>
          </a:p>
          <a:p>
            <a:r>
              <a:rPr lang="en-US" sz="1800" dirty="0" smtClean="0">
                <a:solidFill>
                  <a:schemeClr val="tx1">
                    <a:lumMod val="95000"/>
                    <a:lumOff val="5000"/>
                  </a:schemeClr>
                </a:solidFill>
              </a:rPr>
              <a:t>Increased expectation due to the involvement of the local people</a:t>
            </a:r>
            <a:endParaRPr lang="en-US" sz="1800" dirty="0">
              <a:solidFill>
                <a:schemeClr val="tx1">
                  <a:lumMod val="95000"/>
                  <a:lumOff val="5000"/>
                </a:schemeClr>
              </a:solidFill>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sz="half" idx="2"/>
          </p:nvPr>
        </p:nvSpPr>
        <p:spPr>
          <a:xfrm>
            <a:off x="1104900" y="1600200"/>
            <a:ext cx="9978736" cy="4572000"/>
          </a:xfrm>
        </p:spPr>
        <p:txBody>
          <a:bodyPr>
            <a:normAutofit/>
          </a:bodyPr>
          <a:lstStyle/>
          <a:p>
            <a:pPr algn="ctr"/>
            <a:endParaRPr lang="en-US" sz="8800" b="1" dirty="0" smtClean="0"/>
          </a:p>
          <a:p>
            <a:pPr algn="ctr"/>
            <a:r>
              <a:rPr lang="en-US" sz="8800" b="1" dirty="0" smtClean="0"/>
              <a:t>Thank You</a:t>
            </a:r>
            <a:endParaRPr lang="en-US" sz="8800" b="1" dirty="0"/>
          </a:p>
        </p:txBody>
      </p:sp>
    </p:spTree>
    <p:extLst>
      <p:ext uri="{BB962C8B-B14F-4D97-AF65-F5344CB8AC3E}">
        <p14:creationId xmlns:p14="http://schemas.microsoft.com/office/powerpoint/2010/main" xmlns="" val="31970234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a:t>
            </a:r>
            <a:endParaRPr lang="en-US" b="1" dirty="0">
              <a:solidFill>
                <a:srgbClr val="C00000"/>
              </a:solidFill>
            </a:endParaRPr>
          </a:p>
        </p:txBody>
      </p:sp>
      <p:sp>
        <p:nvSpPr>
          <p:cNvPr id="3" name="Content Placeholder 2"/>
          <p:cNvSpPr>
            <a:spLocks noGrp="1"/>
          </p:cNvSpPr>
          <p:nvPr>
            <p:ph idx="1"/>
          </p:nvPr>
        </p:nvSpPr>
        <p:spPr>
          <a:xfrm>
            <a:off x="1104900" y="1399308"/>
            <a:ext cx="9982200" cy="5458691"/>
          </a:xfrm>
        </p:spPr>
        <p:txBody>
          <a:bodyPr>
            <a:normAutofit/>
          </a:bodyPr>
          <a:lstStyle/>
          <a:p>
            <a:pPr algn="just">
              <a:buNone/>
            </a:pPr>
            <a:r>
              <a:rPr lang="en-US" sz="2100" dirty="0" smtClean="0"/>
              <a:t>	Urban governance refers to the process through which democratically elected local governments and the range of stakeholders in cities – such as business associations, unions, civil society and, of course, citizens – make decisions about how to plan, finance, and manage the urban realm.</a:t>
            </a:r>
          </a:p>
          <a:p>
            <a:pPr algn="just">
              <a:buNone/>
            </a:pPr>
            <a:r>
              <a:rPr lang="en-US" sz="2100" dirty="0" smtClean="0"/>
              <a:t>	According to Slack and </a:t>
            </a:r>
            <a:r>
              <a:rPr lang="en-US" sz="2100" dirty="0" err="1" smtClean="0"/>
              <a:t>Côté</a:t>
            </a:r>
            <a:r>
              <a:rPr lang="en-US" sz="2100" dirty="0" smtClean="0"/>
              <a:t> (2014:7), urban governance: </a:t>
            </a:r>
          </a:p>
          <a:p>
            <a:pPr marL="984250" indent="-984250" algn="just"/>
            <a:r>
              <a:rPr lang="en-US" sz="2100" dirty="0" smtClean="0"/>
              <a:t>Plays a critical role in shaping the physical and social character of urban regions; </a:t>
            </a:r>
          </a:p>
          <a:p>
            <a:pPr marL="984250" indent="-984250" algn="just"/>
            <a:r>
              <a:rPr lang="en-US" sz="2100" dirty="0" smtClean="0"/>
              <a:t>Influences the quantity and quality of local services and efficiency of delivery; </a:t>
            </a:r>
          </a:p>
          <a:p>
            <a:pPr marL="984250" indent="-984250" algn="just"/>
            <a:r>
              <a:rPr lang="en-US" sz="2100" dirty="0" smtClean="0"/>
              <a:t>Determines the sharing of costs and distribution of resources among different groups; and </a:t>
            </a:r>
          </a:p>
          <a:p>
            <a:pPr marL="984250" indent="-984250" algn="just"/>
            <a:r>
              <a:rPr lang="en-US" sz="2100" dirty="0" smtClean="0"/>
              <a:t>Affects residents’ ability to access local government and engage in decision-making, influencing local government accountability and responsiveness to citizen demands.</a:t>
            </a:r>
            <a:endParaRPr lang="en-US" sz="21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dirty="0" smtClean="0">
                <a:solidFill>
                  <a:srgbClr val="C00000"/>
                </a:solidFill>
              </a:rPr>
              <a:t>Urban Governance Stakeholders</a:t>
            </a:r>
            <a:endParaRPr lang="en-US" b="1" dirty="0">
              <a:solidFill>
                <a:srgbClr val="C00000"/>
              </a:solidFill>
            </a:endParaRPr>
          </a:p>
        </p:txBody>
      </p:sp>
      <p:sp>
        <p:nvSpPr>
          <p:cNvPr id="14" name="Content Placeholder 13"/>
          <p:cNvSpPr>
            <a:spLocks noGrp="1"/>
          </p:cNvSpPr>
          <p:nvPr>
            <p:ph idx="1"/>
          </p:nvPr>
        </p:nvSpPr>
        <p:spPr>
          <a:xfrm>
            <a:off x="1052648" y="1587136"/>
            <a:ext cx="5265025" cy="4813663"/>
          </a:xfrm>
        </p:spPr>
        <p:txBody>
          <a:bodyPr>
            <a:noAutofit/>
          </a:bodyPr>
          <a:lstStyle/>
          <a:p>
            <a:pPr algn="just"/>
            <a:r>
              <a:rPr lang="en-US" sz="2400" dirty="0" smtClean="0"/>
              <a:t>Urban governance concerned with a network of system of governance rather than government.</a:t>
            </a:r>
          </a:p>
          <a:p>
            <a:pPr algn="just"/>
            <a:r>
              <a:rPr lang="en-US" sz="2400" dirty="0" smtClean="0"/>
              <a:t>In this network of system which all three stakeholders; Local Government, Private Sector and other Civil Society Organizations interact in the decision making process in order to produce an efficient and effectively managed city.</a:t>
            </a:r>
          </a:p>
        </p:txBody>
      </p:sp>
      <p:grpSp>
        <p:nvGrpSpPr>
          <p:cNvPr id="9" name="Group 8"/>
          <p:cNvGrpSpPr/>
          <p:nvPr/>
        </p:nvGrpSpPr>
        <p:grpSpPr>
          <a:xfrm>
            <a:off x="6369498" y="1770218"/>
            <a:ext cx="5822502" cy="4048691"/>
            <a:chOff x="6286371" y="1576254"/>
            <a:chExt cx="5577461" cy="3516969"/>
          </a:xfrm>
        </p:grpSpPr>
        <p:sp>
          <p:nvSpPr>
            <p:cNvPr id="5" name="Rectangle 4"/>
            <p:cNvSpPr/>
            <p:nvPr/>
          </p:nvSpPr>
          <p:spPr>
            <a:xfrm>
              <a:off x="8218265" y="1576254"/>
              <a:ext cx="1928826" cy="42862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Local Government</a:t>
              </a:r>
              <a:endParaRPr lang="en-US"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 name="Isosceles Triangle 5"/>
            <p:cNvSpPr/>
            <p:nvPr/>
          </p:nvSpPr>
          <p:spPr>
            <a:xfrm>
              <a:off x="7353863" y="2107814"/>
              <a:ext cx="3643338" cy="250033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286371" y="4603880"/>
              <a:ext cx="1928826" cy="42862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Civil Society</a:t>
              </a:r>
              <a:endParaRPr lang="en-US"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8" name="Rectangle 7"/>
            <p:cNvSpPr/>
            <p:nvPr/>
          </p:nvSpPr>
          <p:spPr>
            <a:xfrm>
              <a:off x="9935006" y="4664595"/>
              <a:ext cx="1928826" cy="42862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Private Sector</a:t>
              </a:r>
              <a:endParaRPr lang="en-US"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grpSp>
    </p:spTree>
    <p:extLst>
      <p:ext uri="{BB962C8B-B14F-4D97-AF65-F5344CB8AC3E}">
        <p14:creationId xmlns:p14="http://schemas.microsoft.com/office/powerpoint/2010/main" xmlns="" val="16542553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Nature and Types of Participation</a:t>
            </a:r>
            <a:endParaRPr lang="en-US" b="1" dirty="0">
              <a:solidFill>
                <a:srgbClr val="C00000"/>
              </a:solidFill>
            </a:endParaRPr>
          </a:p>
        </p:txBody>
      </p:sp>
      <p:sp>
        <p:nvSpPr>
          <p:cNvPr id="3" name="Content Placeholder 2"/>
          <p:cNvSpPr>
            <a:spLocks noGrp="1"/>
          </p:cNvSpPr>
          <p:nvPr>
            <p:ph idx="1"/>
          </p:nvPr>
        </p:nvSpPr>
        <p:spPr/>
        <p:txBody>
          <a:bodyPr/>
          <a:lstStyle/>
          <a:p>
            <a:pPr>
              <a:buNone/>
            </a:pPr>
            <a:r>
              <a:rPr lang="en-US" dirty="0" smtClean="0"/>
              <a:t>				</a:t>
            </a:r>
            <a:endParaRPr lang="en-US" dirty="0"/>
          </a:p>
        </p:txBody>
      </p:sp>
      <p:sp>
        <p:nvSpPr>
          <p:cNvPr id="4" name="Rectangle 3"/>
          <p:cNvSpPr/>
          <p:nvPr/>
        </p:nvSpPr>
        <p:spPr>
          <a:xfrm>
            <a:off x="1136073" y="1496289"/>
            <a:ext cx="2147455" cy="18010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Popular Participation</a:t>
            </a:r>
            <a:endParaRPr lang="en-US" sz="2400" b="1" dirty="0"/>
          </a:p>
        </p:txBody>
      </p:sp>
      <p:sp>
        <p:nvSpPr>
          <p:cNvPr id="5" name="Content Placeholder 2"/>
          <p:cNvSpPr txBox="1">
            <a:spLocks/>
          </p:cNvSpPr>
          <p:nvPr/>
        </p:nvSpPr>
        <p:spPr>
          <a:xfrm>
            <a:off x="1063336" y="1600200"/>
            <a:ext cx="9982200" cy="4572000"/>
          </a:xfrm>
          <a:prstGeom prst="rect">
            <a:avLst/>
          </a:prstGeom>
        </p:spPr>
        <p:txBody>
          <a:bodyPr vert="horz" lIns="0" tIns="45720" rIns="0" bIns="45720" rtlCol="0">
            <a:normAutofit/>
          </a:bodyPr>
          <a:lstStyle/>
          <a:p>
            <a:pPr marL="2687638" lvl="0" algn="just">
              <a:lnSpc>
                <a:spcPct val="110000"/>
              </a:lnSpc>
              <a:spcBef>
                <a:spcPts val="600"/>
              </a:spcBef>
              <a:spcAft>
                <a:spcPts val="600"/>
              </a:spcAft>
            </a:pPr>
            <a:endParaRPr lang="en-US" sz="2000" dirty="0" smtClean="0"/>
          </a:p>
          <a:p>
            <a:pPr marL="2687638" lvl="0" algn="just">
              <a:lnSpc>
                <a:spcPct val="110000"/>
              </a:lnSpc>
              <a:spcBef>
                <a:spcPts val="600"/>
              </a:spcBef>
              <a:spcAft>
                <a:spcPts val="600"/>
              </a:spcAft>
            </a:pPr>
            <a:endParaRPr lang="en-US" sz="2000" dirty="0" smtClean="0"/>
          </a:p>
          <a:p>
            <a:pPr marL="2687638" lvl="0" algn="just">
              <a:lnSpc>
                <a:spcPct val="110000"/>
              </a:lnSpc>
              <a:spcBef>
                <a:spcPts val="600"/>
              </a:spcBef>
              <a:spcAft>
                <a:spcPts val="600"/>
              </a:spcAft>
            </a:pPr>
            <a:endParaRPr lang="en-US" sz="2000" dirty="0" smtClean="0"/>
          </a:p>
          <a:p>
            <a:pPr marL="2687638" lvl="0" algn="just">
              <a:lnSpc>
                <a:spcPct val="110000"/>
              </a:lnSpc>
              <a:spcBef>
                <a:spcPts val="600"/>
              </a:spcBef>
              <a:spcAft>
                <a:spcPts val="600"/>
              </a:spcAft>
            </a:pPr>
            <a:endParaRPr lang="en-US" sz="2000" dirty="0" smtClean="0"/>
          </a:p>
        </p:txBody>
      </p:sp>
      <p:sp>
        <p:nvSpPr>
          <p:cNvPr id="6" name="Rectangle 5"/>
          <p:cNvSpPr/>
          <p:nvPr/>
        </p:nvSpPr>
        <p:spPr>
          <a:xfrm>
            <a:off x="1149927" y="3796145"/>
            <a:ext cx="2092037" cy="1828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400" b="1" dirty="0" smtClean="0"/>
              <a:t>Community Participation</a:t>
            </a:r>
            <a:endParaRPr lang="en-US" sz="2400" b="1" dirty="0"/>
          </a:p>
        </p:txBody>
      </p:sp>
      <p:sp>
        <p:nvSpPr>
          <p:cNvPr id="7" name="Rectangle 6"/>
          <p:cNvSpPr/>
          <p:nvPr/>
        </p:nvSpPr>
        <p:spPr>
          <a:xfrm>
            <a:off x="3823855" y="1620982"/>
            <a:ext cx="7218218" cy="153785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just">
              <a:spcBef>
                <a:spcPts val="600"/>
              </a:spcBef>
              <a:spcAft>
                <a:spcPts val="600"/>
              </a:spcAft>
            </a:pPr>
            <a:endParaRPr lang="en-US" sz="2400" dirty="0" smtClean="0"/>
          </a:p>
          <a:p>
            <a:pPr marL="111125" lvl="0" algn="just">
              <a:spcBef>
                <a:spcPts val="600"/>
              </a:spcBef>
              <a:spcAft>
                <a:spcPts val="600"/>
              </a:spcAft>
            </a:pPr>
            <a:r>
              <a:rPr lang="en-US" sz="2200" b="1" dirty="0" smtClean="0">
                <a:solidFill>
                  <a:srgbClr val="C00000"/>
                </a:solidFill>
              </a:rPr>
              <a:t>Popular Participation </a:t>
            </a:r>
            <a:r>
              <a:rPr lang="en-US" sz="2200" dirty="0" smtClean="0"/>
              <a:t>is related to appropriate mechanisms (election, </a:t>
            </a:r>
            <a:r>
              <a:rPr lang="en-US" sz="2200" dirty="0" err="1" smtClean="0"/>
              <a:t>panchayati</a:t>
            </a:r>
            <a:r>
              <a:rPr lang="en-US" sz="2200" dirty="0" smtClean="0"/>
              <a:t> raj etc.) through which people are involved in political, economic and social life of a nation. </a:t>
            </a:r>
            <a:endParaRPr lang="en-US" sz="2200" b="1" dirty="0" smtClean="0">
              <a:solidFill>
                <a:schemeClr val="tx1">
                  <a:lumMod val="95000"/>
                  <a:lumOff val="5000"/>
                </a:schemeClr>
              </a:solidFill>
            </a:endParaRPr>
          </a:p>
          <a:p>
            <a:pPr algn="ctr"/>
            <a:endParaRPr lang="en-US" dirty="0"/>
          </a:p>
        </p:txBody>
      </p:sp>
      <p:sp>
        <p:nvSpPr>
          <p:cNvPr id="8" name="Rectangle 7"/>
          <p:cNvSpPr/>
          <p:nvPr/>
        </p:nvSpPr>
        <p:spPr>
          <a:xfrm>
            <a:off x="3823855" y="3879273"/>
            <a:ext cx="7218218" cy="163483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just">
              <a:spcBef>
                <a:spcPts val="600"/>
              </a:spcBef>
              <a:spcAft>
                <a:spcPts val="600"/>
              </a:spcAft>
            </a:pPr>
            <a:endParaRPr lang="en-US" sz="2400" dirty="0" smtClean="0"/>
          </a:p>
          <a:p>
            <a:pPr marL="111125" lvl="0" algn="just">
              <a:spcBef>
                <a:spcPts val="600"/>
              </a:spcBef>
              <a:spcAft>
                <a:spcPts val="600"/>
              </a:spcAft>
            </a:pPr>
            <a:r>
              <a:rPr lang="en-US" sz="2200" b="1" dirty="0" smtClean="0">
                <a:solidFill>
                  <a:srgbClr val="C00000"/>
                </a:solidFill>
              </a:rPr>
              <a:t>Community Participation </a:t>
            </a:r>
            <a:r>
              <a:rPr lang="en-US" sz="2400" dirty="0" smtClean="0"/>
              <a:t>connotes direct involvement of the people, especially the poorer and more disadvantaged sections of the population, in local development affairs. </a:t>
            </a:r>
            <a:endParaRPr lang="en-US" sz="2200" b="1" dirty="0" smtClean="0">
              <a:solidFill>
                <a:schemeClr val="tx1">
                  <a:lumMod val="95000"/>
                  <a:lumOff val="5000"/>
                </a:schemeClr>
              </a:solidFill>
            </a:endParaRPr>
          </a:p>
          <a:p>
            <a:pPr algn="ct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Defining Community Participation </a:t>
            </a:r>
            <a:endParaRPr lang="en-US" dirty="0"/>
          </a:p>
        </p:txBody>
      </p:sp>
      <p:sp>
        <p:nvSpPr>
          <p:cNvPr id="3" name="Content Placeholder 2"/>
          <p:cNvSpPr>
            <a:spLocks noGrp="1"/>
          </p:cNvSpPr>
          <p:nvPr>
            <p:ph idx="1"/>
          </p:nvPr>
        </p:nvSpPr>
        <p:spPr/>
        <p:txBody>
          <a:bodyPr/>
          <a:lstStyle/>
          <a:p>
            <a:pPr algn="just"/>
            <a:r>
              <a:rPr lang="en-US" dirty="0" smtClean="0"/>
              <a:t>Participatory urban governance, conceptually rooted in the logic of pluralism, it presupposes empowerment and participation of city residents in urban decision-making processes.</a:t>
            </a:r>
          </a:p>
          <a:p>
            <a:pPr algn="just"/>
            <a:r>
              <a:rPr lang="en-US" dirty="0" smtClean="0"/>
              <a:t>The realization that its institutional forms might be increasingly inadequate for the complex realities of modern society, which sometimes results in the disenfranchisement of less wealthy residents</a:t>
            </a:r>
          </a:p>
          <a:p>
            <a:pPr algn="just"/>
            <a:r>
              <a:rPr lang="en-US" dirty="0" smtClean="0"/>
              <a:t>This means giving a greater say and more power to all residents, especially to the impoverished and marginalized.</a:t>
            </a:r>
          </a:p>
          <a:p>
            <a:pPr algn="just"/>
            <a:r>
              <a:rPr lang="en-US" dirty="0" smtClean="0"/>
              <a:t>the logic of participatory governance and stakeholder theory, city residents as well as other stakeholders should participate in the management of a facility financed by their money and located in their space</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Purposes of Community participation</a:t>
            </a:r>
            <a:endParaRPr lang="en-US" b="1" dirty="0">
              <a:solidFill>
                <a:srgbClr val="C00000"/>
              </a:solidFill>
            </a:endParaRPr>
          </a:p>
        </p:txBody>
      </p:sp>
      <p:sp>
        <p:nvSpPr>
          <p:cNvPr id="4" name="Content Placeholder 3"/>
          <p:cNvSpPr>
            <a:spLocks noGrp="1"/>
          </p:cNvSpPr>
          <p:nvPr>
            <p:ph idx="1"/>
          </p:nvPr>
        </p:nvSpPr>
        <p:spPr/>
        <p:txBody>
          <a:bodyPr/>
          <a:lstStyle/>
          <a:p>
            <a:pPr algn="just"/>
            <a:r>
              <a:rPr lang="en-US" dirty="0" smtClean="0"/>
              <a:t>To involve citizens in planning and design decision making processes and, as a result, make it more likely they will work within established systems when seeking solutions to problems.</a:t>
            </a:r>
          </a:p>
          <a:p>
            <a:pPr algn="just"/>
            <a:r>
              <a:rPr lang="en-US" dirty="0" smtClean="0"/>
              <a:t>To provide citizens with a voice in planning and decision making in order to improve plans, decisions, service delivery, and </a:t>
            </a:r>
            <a:r>
              <a:rPr lang="en-US" dirty="0" err="1" smtClean="0"/>
              <a:t>overal</a:t>
            </a:r>
            <a:r>
              <a:rPr lang="en-US" dirty="0" smtClean="0"/>
              <a:t> quality of the </a:t>
            </a:r>
            <a:r>
              <a:rPr lang="en-US" dirty="0" err="1" smtClean="0"/>
              <a:t>enviroment</a:t>
            </a:r>
            <a:r>
              <a:rPr lang="en-US" dirty="0" smtClean="0"/>
              <a:t>.</a:t>
            </a:r>
          </a:p>
          <a:p>
            <a:pPr algn="just"/>
            <a:r>
              <a:rPr lang="en-US" dirty="0" smtClean="0"/>
              <a:t>To promote a sense of community by bringing together people who share common goals. </a:t>
            </a:r>
          </a:p>
          <a:p>
            <a:pPr algn="just"/>
            <a:r>
              <a:rPr lang="en-US" dirty="0" smtClean="0"/>
              <a:t>Participation should be active and directed, those who become involved should experience a sense of achievement. </a:t>
            </a:r>
          </a:p>
          <a:p>
            <a:pPr algn="just"/>
            <a:r>
              <a:rPr lang="en-US" dirty="0" smtClean="0"/>
              <a:t>Traditional planning procedures should be </a:t>
            </a:r>
            <a:r>
              <a:rPr lang="en-US" dirty="0" err="1" smtClean="0"/>
              <a:t>rexamined</a:t>
            </a:r>
            <a:r>
              <a:rPr lang="en-US" dirty="0" smtClean="0"/>
              <a:t> to ensure that participation achieves more than a simple affirmation of the designers or planners intentions.</a:t>
            </a:r>
            <a:endParaRPr lang="en-US" dirty="0"/>
          </a:p>
        </p:txBody>
      </p:sp>
    </p:spTree>
    <p:extLst>
      <p:ext uri="{BB962C8B-B14F-4D97-AF65-F5344CB8AC3E}">
        <p14:creationId xmlns:p14="http://schemas.microsoft.com/office/powerpoint/2010/main" xmlns="" val="40102786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Stages of Participation</a:t>
            </a:r>
            <a:endParaRPr lang="en-US" b="1" dirty="0">
              <a:solidFill>
                <a:srgbClr val="C00000"/>
              </a:solidFill>
            </a:endParaRPr>
          </a:p>
        </p:txBody>
      </p:sp>
      <p:sp>
        <p:nvSpPr>
          <p:cNvPr id="5" name="Content Placeholder 4"/>
          <p:cNvSpPr>
            <a:spLocks noGrp="1"/>
          </p:cNvSpPr>
          <p:nvPr>
            <p:ph idx="1"/>
          </p:nvPr>
        </p:nvSpPr>
        <p:spPr/>
        <p:txBody>
          <a:bodyPr>
            <a:normAutofit fontScale="92500" lnSpcReduction="20000"/>
          </a:bodyPr>
          <a:lstStyle/>
          <a:p>
            <a:pPr marL="0" indent="0" algn="just">
              <a:buNone/>
            </a:pPr>
            <a:r>
              <a:rPr lang="en-US" dirty="0" smtClean="0"/>
              <a:t>One way to characterize participation is to identify the stage or phase of the process in which citizen participation is sought. The following stages have been identified: </a:t>
            </a:r>
          </a:p>
          <a:p>
            <a:pPr algn="just"/>
            <a:r>
              <a:rPr lang="en-US" b="1" dirty="0" smtClean="0">
                <a:solidFill>
                  <a:srgbClr val="FF0000"/>
                </a:solidFill>
              </a:rPr>
              <a:t>Problem identification: </a:t>
            </a:r>
            <a:r>
              <a:rPr lang="en-US" dirty="0" smtClean="0"/>
              <a:t>investigation and discussion aimed at identifying the root cause or the most important aspect of a problem or issue. </a:t>
            </a:r>
          </a:p>
          <a:p>
            <a:pPr algn="just"/>
            <a:r>
              <a:rPr lang="en-US" b="1" dirty="0" smtClean="0">
                <a:solidFill>
                  <a:srgbClr val="FF0000"/>
                </a:solidFill>
              </a:rPr>
              <a:t>Problem analysis</a:t>
            </a:r>
            <a:r>
              <a:rPr lang="en-US" dirty="0" smtClean="0"/>
              <a:t>: analysis of the context and factors influencing the issue or problem, followed by the development of possible interventions and/or policies. </a:t>
            </a:r>
          </a:p>
          <a:p>
            <a:pPr algn="just"/>
            <a:r>
              <a:rPr lang="en-US" b="1" dirty="0" smtClean="0">
                <a:solidFill>
                  <a:srgbClr val="FF0000"/>
                </a:solidFill>
              </a:rPr>
              <a:t>Policy preparation: </a:t>
            </a:r>
            <a:r>
              <a:rPr lang="en-US" dirty="0" smtClean="0"/>
              <a:t>examining the feasibility of various policy options and identifying potential.</a:t>
            </a:r>
          </a:p>
          <a:p>
            <a:pPr algn="just"/>
            <a:r>
              <a:rPr lang="en-US" b="1" dirty="0" smtClean="0">
                <a:solidFill>
                  <a:srgbClr val="FF0000"/>
                </a:solidFill>
              </a:rPr>
              <a:t>Policy design: </a:t>
            </a:r>
            <a:r>
              <a:rPr lang="en-US" dirty="0" smtClean="0"/>
              <a:t>choosing the optimal policy option, followed by refining and concretization, so that it can be put into practice. </a:t>
            </a:r>
          </a:p>
          <a:p>
            <a:pPr algn="just"/>
            <a:r>
              <a:rPr lang="en-US" b="1" dirty="0" smtClean="0">
                <a:solidFill>
                  <a:srgbClr val="FF0000"/>
                </a:solidFill>
              </a:rPr>
              <a:t>Policy implementation: </a:t>
            </a:r>
            <a:r>
              <a:rPr lang="en-US" dirty="0" smtClean="0"/>
              <a:t>putting the chosen policy into practice. </a:t>
            </a:r>
          </a:p>
          <a:p>
            <a:pPr algn="just"/>
            <a:r>
              <a:rPr lang="en-US" b="1" dirty="0" smtClean="0">
                <a:solidFill>
                  <a:srgbClr val="FF0000"/>
                </a:solidFill>
              </a:rPr>
              <a:t>Monitoring, evaluation and follow-up: </a:t>
            </a:r>
            <a:r>
              <a:rPr lang="en-US" dirty="0" smtClean="0"/>
              <a:t>supervising implementation, gathering feedback on the effectiveness and efficiency of the chosen measures, and adjusting policies, plans and implementation in accordance with the feedback, in order to ensure sustainability.</a:t>
            </a:r>
            <a:endParaRPr lang="en-US" dirty="0"/>
          </a:p>
        </p:txBody>
      </p:sp>
    </p:spTree>
    <p:extLst>
      <p:ext uri="{BB962C8B-B14F-4D97-AF65-F5344CB8AC3E}">
        <p14:creationId xmlns:p14="http://schemas.microsoft.com/office/powerpoint/2010/main" xmlns="" val="42245094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Benefits of Community Participation</a:t>
            </a:r>
            <a:endParaRPr lang="en-US" b="1" dirty="0">
              <a:solidFill>
                <a:srgbClr val="C00000"/>
              </a:solidFill>
            </a:endParaRPr>
          </a:p>
        </p:txBody>
      </p:sp>
      <p:sp>
        <p:nvSpPr>
          <p:cNvPr id="3" name="Content Placeholder 2"/>
          <p:cNvSpPr>
            <a:spLocks noGrp="1"/>
          </p:cNvSpPr>
          <p:nvPr>
            <p:ph sz="half" idx="1"/>
          </p:nvPr>
        </p:nvSpPr>
        <p:spPr>
          <a:xfrm>
            <a:off x="1104899" y="1600200"/>
            <a:ext cx="10037717" cy="4571999"/>
          </a:xfrm>
        </p:spPr>
        <p:txBody>
          <a:bodyPr/>
          <a:lstStyle/>
          <a:p>
            <a:pPr>
              <a:buNone/>
            </a:pPr>
            <a:r>
              <a:rPr lang="en-US" dirty="0" smtClean="0"/>
              <a:t>There are five advantages to be gained from active community</a:t>
            </a:r>
          </a:p>
          <a:p>
            <a:pPr marL="514350" indent="-514350">
              <a:buFont typeface="+mj-lt"/>
              <a:buAutoNum type="romanLcPeriod"/>
            </a:pPr>
            <a:r>
              <a:rPr lang="en-US" dirty="0" smtClean="0"/>
              <a:t>The citizen can bring about desired change by expressing one’s desire, either individually or through a community group.</a:t>
            </a:r>
          </a:p>
          <a:p>
            <a:pPr marL="514350" indent="-514350">
              <a:buFont typeface="+mj-lt"/>
              <a:buAutoNum type="romanLcPeriod"/>
            </a:pPr>
            <a:r>
              <a:rPr lang="en-US" dirty="0" smtClean="0"/>
              <a:t>The individual learns how to make desired changes. </a:t>
            </a:r>
          </a:p>
          <a:p>
            <a:pPr marL="514350" indent="-514350">
              <a:buFont typeface="+mj-lt"/>
              <a:buAutoNum type="romanLcPeriod"/>
            </a:pPr>
            <a:r>
              <a:rPr lang="en-US" dirty="0" smtClean="0"/>
              <a:t>The citizen learns to understand and appreciate the individual needs and interests of all community groups.</a:t>
            </a:r>
          </a:p>
          <a:p>
            <a:pPr marL="514350" indent="-514350">
              <a:buFont typeface="+mj-lt"/>
              <a:buAutoNum type="romanLcPeriod"/>
            </a:pPr>
            <a:r>
              <a:rPr lang="en-US" dirty="0" smtClean="0"/>
              <a:t>The citizen learns how to resolve conflicting interests for the general welfare of the group. </a:t>
            </a:r>
          </a:p>
          <a:p>
            <a:pPr marL="514350" indent="-514350">
              <a:buFont typeface="+mj-lt"/>
              <a:buAutoNum type="romanLcPeriod"/>
            </a:pPr>
            <a:r>
              <a:rPr lang="en-US" dirty="0" smtClean="0"/>
              <a:t>The individual begins to understand group dynamics as it applies to mixed groups.</a:t>
            </a:r>
            <a:endParaRPr lang="en-US" dirty="0"/>
          </a:p>
        </p:txBody>
      </p:sp>
    </p:spTree>
    <p:extLst>
      <p:ext uri="{BB962C8B-B14F-4D97-AF65-F5344CB8AC3E}">
        <p14:creationId xmlns:p14="http://schemas.microsoft.com/office/powerpoint/2010/main" xmlns="" val="28537884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Process of Community Planning and Budgeting</a:t>
            </a:r>
            <a:endParaRPr lang="en-US" b="1" dirty="0">
              <a:solidFill>
                <a:srgbClr val="C00000"/>
              </a:solidFill>
            </a:endParaRPr>
          </a:p>
        </p:txBody>
      </p:sp>
      <p:sp>
        <p:nvSpPr>
          <p:cNvPr id="3" name="Content Placeholder 2"/>
          <p:cNvSpPr>
            <a:spLocks noGrp="1"/>
          </p:cNvSpPr>
          <p:nvPr>
            <p:ph sz="half" idx="1"/>
          </p:nvPr>
        </p:nvSpPr>
        <p:spPr>
          <a:xfrm>
            <a:off x="1104900" y="1600200"/>
            <a:ext cx="9964882" cy="4571999"/>
          </a:xfrm>
        </p:spPr>
        <p:txBody>
          <a:bodyPr>
            <a:normAutofit/>
          </a:bodyPr>
          <a:lstStyle/>
          <a:p>
            <a:pPr>
              <a:lnSpc>
                <a:spcPct val="100000"/>
              </a:lnSpc>
              <a:spcBef>
                <a:spcPts val="0"/>
              </a:spcBef>
            </a:pPr>
            <a:r>
              <a:rPr lang="en-US" i="1" dirty="0" smtClean="0"/>
              <a:t>Identify local needs, particularly of Urban Poor</a:t>
            </a:r>
          </a:p>
          <a:p>
            <a:pPr>
              <a:lnSpc>
                <a:spcPct val="100000"/>
              </a:lnSpc>
              <a:spcBef>
                <a:spcPts val="0"/>
              </a:spcBef>
            </a:pPr>
            <a:r>
              <a:rPr lang="en-US" i="1" dirty="0" smtClean="0"/>
              <a:t>Collect basic data</a:t>
            </a:r>
          </a:p>
          <a:p>
            <a:pPr>
              <a:lnSpc>
                <a:spcPct val="100000"/>
              </a:lnSpc>
              <a:spcBef>
                <a:spcPts val="0"/>
              </a:spcBef>
            </a:pPr>
            <a:r>
              <a:rPr lang="en-US" i="1" dirty="0" smtClean="0"/>
              <a:t>Mobilization of citizens on preparation objectives</a:t>
            </a:r>
          </a:p>
          <a:p>
            <a:pPr>
              <a:lnSpc>
                <a:spcPct val="100000"/>
              </a:lnSpc>
              <a:spcBef>
                <a:spcPts val="0"/>
              </a:spcBef>
            </a:pPr>
            <a:r>
              <a:rPr lang="en-US" i="1" dirty="0" smtClean="0"/>
              <a:t>Deciding the strategy</a:t>
            </a:r>
          </a:p>
          <a:p>
            <a:pPr>
              <a:lnSpc>
                <a:spcPct val="100000"/>
              </a:lnSpc>
              <a:spcBef>
                <a:spcPts val="0"/>
              </a:spcBef>
            </a:pPr>
            <a:r>
              <a:rPr lang="en-US" dirty="0" smtClean="0"/>
              <a:t>Prioritizing of listed out felt needs</a:t>
            </a:r>
          </a:p>
          <a:p>
            <a:pPr>
              <a:lnSpc>
                <a:spcPct val="100000"/>
              </a:lnSpc>
              <a:spcBef>
                <a:spcPts val="0"/>
              </a:spcBef>
            </a:pPr>
            <a:r>
              <a:rPr lang="en-US" i="1" dirty="0" smtClean="0"/>
              <a:t>Preparing the work plan</a:t>
            </a:r>
          </a:p>
          <a:p>
            <a:pPr>
              <a:lnSpc>
                <a:spcPct val="100000"/>
              </a:lnSpc>
              <a:spcBef>
                <a:spcPts val="0"/>
              </a:spcBef>
            </a:pPr>
            <a:r>
              <a:rPr lang="en-US" i="1" dirty="0" smtClean="0"/>
              <a:t>Preparing the budget for the work</a:t>
            </a:r>
          </a:p>
          <a:p>
            <a:pPr>
              <a:lnSpc>
                <a:spcPct val="100000"/>
              </a:lnSpc>
              <a:spcBef>
                <a:spcPts val="0"/>
              </a:spcBef>
            </a:pPr>
            <a:r>
              <a:rPr lang="en-US" dirty="0" smtClean="0"/>
              <a:t>Submission of area plan and budget </a:t>
            </a:r>
          </a:p>
          <a:p>
            <a:pPr>
              <a:lnSpc>
                <a:spcPct val="100000"/>
              </a:lnSpc>
              <a:spcBef>
                <a:spcPts val="0"/>
              </a:spcBef>
            </a:pPr>
            <a:r>
              <a:rPr lang="en-US" i="1" dirty="0" smtClean="0"/>
              <a:t>Discussion and review of the budget plan</a:t>
            </a:r>
          </a:p>
          <a:p>
            <a:pPr>
              <a:lnSpc>
                <a:spcPct val="100000"/>
              </a:lnSpc>
              <a:spcBef>
                <a:spcPts val="0"/>
              </a:spcBef>
            </a:pPr>
            <a:r>
              <a:rPr lang="en-US" dirty="0" smtClean="0"/>
              <a:t>Submission of the ward level plan and budget to the municipality</a:t>
            </a:r>
          </a:p>
          <a:p>
            <a:pPr>
              <a:lnSpc>
                <a:spcPct val="100000"/>
              </a:lnSpc>
              <a:spcBef>
                <a:spcPts val="0"/>
              </a:spcBef>
            </a:pPr>
            <a:r>
              <a:rPr lang="en-US" dirty="0" smtClean="0"/>
              <a:t>Prioritizing and finalizing the work plan</a:t>
            </a:r>
          </a:p>
          <a:p>
            <a:pPr>
              <a:lnSpc>
                <a:spcPct val="100000"/>
              </a:lnSpc>
              <a:spcBef>
                <a:spcPts val="0"/>
              </a:spcBef>
            </a:pPr>
            <a:r>
              <a:rPr lang="en-US" dirty="0" smtClean="0"/>
              <a:t>Approval/Disapproval of the work plan by the WC and AS</a:t>
            </a:r>
          </a:p>
          <a:p>
            <a:pPr>
              <a:lnSpc>
                <a:spcPct val="100000"/>
              </a:lnSpc>
              <a:spcBef>
                <a:spcPts val="0"/>
              </a:spcBef>
            </a:pPr>
            <a:r>
              <a:rPr lang="en-US" dirty="0" smtClean="0"/>
              <a:t>Finalization of city development plan and budget</a:t>
            </a:r>
          </a:p>
          <a:p>
            <a:pPr>
              <a:lnSpc>
                <a:spcPct val="100000"/>
              </a:lnSpc>
              <a:spcBef>
                <a:spcPts val="0"/>
              </a:spcBef>
            </a:pPr>
            <a:r>
              <a:rPr lang="en-US" dirty="0" smtClean="0"/>
              <a:t>Publishing and sharing of CDP with ward and area </a:t>
            </a:r>
            <a:r>
              <a:rPr lang="en-US" dirty="0" err="1" smtClean="0"/>
              <a:t>sabha</a:t>
            </a:r>
            <a:endParaRPr lang="en-US" i="1" dirty="0" smtClean="0"/>
          </a:p>
          <a:p>
            <a:endParaRPr lang="en-US" b="1" i="1" dirty="0" smtClean="0"/>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3431380_win32">
  <a:themeElements>
    <a:clrScheme name="Custom 3">
      <a:dk1>
        <a:sysClr val="windowText" lastClr="000000"/>
      </a:dk1>
      <a:lt1>
        <a:sysClr val="window" lastClr="FFFFFF"/>
      </a:lt1>
      <a:dk2>
        <a:srgbClr val="464646"/>
      </a:dk2>
      <a:lt2>
        <a:srgbClr val="FFFFFF"/>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lantagenet Cherokee-Euphemia">
      <a:majorFont>
        <a:latin typeface="Plantagenet Cherokee"/>
        <a:ea typeface=""/>
        <a:cs typeface=""/>
      </a:majorFont>
      <a:minorFont>
        <a:latin typeface="Euphemia"/>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954</TotalTime>
  <Words>1310</Words>
  <Application>Microsoft Office PowerPoint</Application>
  <PresentationFormat>Custom</PresentationFormat>
  <Paragraphs>102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tf03431380_win32</vt:lpstr>
      <vt:lpstr>Community Participation in Urban management and development</vt:lpstr>
      <vt:lpstr>Introduction</vt:lpstr>
      <vt:lpstr>Urban Governance Stakeholders</vt:lpstr>
      <vt:lpstr>Nature and Types of Participation</vt:lpstr>
      <vt:lpstr>Defining Community Participation </vt:lpstr>
      <vt:lpstr>Purposes of Community participation</vt:lpstr>
      <vt:lpstr>Stages of Participation</vt:lpstr>
      <vt:lpstr>Benefits of Community Participation</vt:lpstr>
      <vt:lpstr>Process of Community Planning and Budgeting</vt:lpstr>
      <vt:lpstr>Obstacles to People’s Participation</vt:lpstr>
      <vt:lpstr>Emergence of Participatory Approach</vt:lpstr>
      <vt:lpstr>Emergence and Development of Community Participation in Urban India</vt:lpstr>
      <vt:lpstr>Emergence and Development of Community Participation in Urban India</vt:lpstr>
      <vt:lpstr>Limitations of Community Participation</vt:lpstr>
      <vt:lpstr>Slide 15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abcd</dc:creator>
  <cp:lastModifiedBy>Piyush</cp:lastModifiedBy>
  <cp:revision>62</cp:revision>
  <dcterms:created xsi:type="dcterms:W3CDTF">2021-01-03T10:34:55Z</dcterms:created>
  <dcterms:modified xsi:type="dcterms:W3CDTF">2021-09-22T06:59:34Z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