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59" r:id="rId4"/>
    <p:sldId id="265" r:id="rId5"/>
    <p:sldId id="266" r:id="rId6"/>
    <p:sldId id="257" r:id="rId7"/>
    <p:sldId id="258" r:id="rId8"/>
    <p:sldId id="270" r:id="rId9"/>
    <p:sldId id="263" r:id="rId10"/>
    <p:sldId id="260" r:id="rId11"/>
    <p:sldId id="261" r:id="rId12"/>
    <p:sldId id="262" r:id="rId13"/>
    <p:sldId id="267"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56"/>
  </p:normalViewPr>
  <p:slideViewPr>
    <p:cSldViewPr snapToGrid="0" snapToObjects="1">
      <p:cViewPr varScale="1">
        <p:scale>
          <a:sx n="113" d="100"/>
          <a:sy n="113" d="100"/>
        </p:scale>
        <p:origin x="5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1/4/21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1/4/21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1/4/21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1/4/21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1/4/21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1/4/21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C43C-3CED-CB4C-80D6-109F44EBFF49}"/>
              </a:ext>
            </a:extLst>
          </p:cNvPr>
          <p:cNvSpPr>
            <a:spLocks noGrp="1"/>
          </p:cNvSpPr>
          <p:nvPr>
            <p:ph type="ctrTitle"/>
          </p:nvPr>
        </p:nvSpPr>
        <p:spPr/>
        <p:txBody>
          <a:bodyPr/>
          <a:lstStyle/>
          <a:p>
            <a:r>
              <a:rPr lang="en-US" dirty="0"/>
              <a:t>Data Analytics for Government Use</a:t>
            </a:r>
          </a:p>
        </p:txBody>
      </p:sp>
    </p:spTree>
    <p:extLst>
      <p:ext uri="{BB962C8B-B14F-4D97-AF65-F5344CB8AC3E}">
        <p14:creationId xmlns:p14="http://schemas.microsoft.com/office/powerpoint/2010/main" val="1673803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BCA7F1-A522-A749-8ED4-78D3FDF97DBE}"/>
              </a:ext>
            </a:extLst>
          </p:cNvPr>
          <p:cNvSpPr>
            <a:spLocks noGrp="1"/>
          </p:cNvSpPr>
          <p:nvPr>
            <p:ph idx="1"/>
          </p:nvPr>
        </p:nvSpPr>
        <p:spPr>
          <a:xfrm>
            <a:off x="1103312" y="722490"/>
            <a:ext cx="8946541" cy="5525910"/>
          </a:xfrm>
        </p:spPr>
        <p:txBody>
          <a:bodyPr>
            <a:normAutofit lnSpcReduction="10000"/>
          </a:bodyPr>
          <a:lstStyle/>
          <a:p>
            <a:pPr algn="just">
              <a:lnSpc>
                <a:spcPct val="150000"/>
              </a:lnSpc>
            </a:pPr>
            <a:r>
              <a:rPr lang="en-IN" dirty="0"/>
              <a:t>Due to data analytics, the growth and development of the worldwide education sector is expected to be enormous. The field of data analytics has huge potential and advantages to offer in education. Over the past many decades, most schools or educational institutions have usually followed the process of education, examination and promotion or demotion of students on a group level basis</a:t>
            </a:r>
          </a:p>
          <a:p>
            <a:pPr marL="0" indent="0" algn="just">
              <a:lnSpc>
                <a:spcPct val="150000"/>
              </a:lnSpc>
              <a:buNone/>
            </a:pPr>
            <a:endParaRPr lang="en-IN" dirty="0"/>
          </a:p>
          <a:p>
            <a:pPr algn="just">
              <a:lnSpc>
                <a:spcPct val="150000"/>
              </a:lnSpc>
            </a:pPr>
            <a:r>
              <a:rPr lang="en-IN" dirty="0"/>
              <a:t>Data for each student could be accumulated through various channels, such as their overall participation in class, interaction with fellow students or teachers, social interaction, levels of zeal or sobriety, etc.</a:t>
            </a:r>
            <a:endParaRPr lang="en-US" dirty="0"/>
          </a:p>
        </p:txBody>
      </p:sp>
    </p:spTree>
    <p:extLst>
      <p:ext uri="{BB962C8B-B14F-4D97-AF65-F5344CB8AC3E}">
        <p14:creationId xmlns:p14="http://schemas.microsoft.com/office/powerpoint/2010/main" val="1395401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932DD8-3207-B249-944C-8D6E5A788DB0}"/>
              </a:ext>
            </a:extLst>
          </p:cNvPr>
          <p:cNvSpPr>
            <a:spLocks noGrp="1"/>
          </p:cNvSpPr>
          <p:nvPr>
            <p:ph idx="1"/>
          </p:nvPr>
        </p:nvSpPr>
        <p:spPr>
          <a:xfrm>
            <a:off x="1092023" y="1059495"/>
            <a:ext cx="8946541" cy="5341305"/>
          </a:xfrm>
        </p:spPr>
        <p:txBody>
          <a:bodyPr>
            <a:normAutofit fontScale="92500" lnSpcReduction="20000"/>
          </a:bodyPr>
          <a:lstStyle/>
          <a:p>
            <a:pPr>
              <a:lnSpc>
                <a:spcPct val="150000"/>
              </a:lnSpc>
            </a:pPr>
            <a:r>
              <a:rPr lang="en-IN" dirty="0"/>
              <a:t>These activities could be monitored daily or on a regular basis to understand the student’s performance and then be used to </a:t>
            </a:r>
            <a:r>
              <a:rPr lang="en-IN" dirty="0" err="1"/>
              <a:t>strategise</a:t>
            </a:r>
            <a:r>
              <a:rPr lang="en-IN" dirty="0"/>
              <a:t> ways to improve it by specific operational decisions in the interest of the student’s growth. The acquired data could further help determine the student’s overall performance, academically as well as on extracurricular parameters.</a:t>
            </a:r>
          </a:p>
          <a:p>
            <a:pPr>
              <a:lnSpc>
                <a:spcPct val="150000"/>
              </a:lnSpc>
            </a:pPr>
            <a:endParaRPr lang="en-IN" dirty="0"/>
          </a:p>
          <a:p>
            <a:pPr>
              <a:lnSpc>
                <a:spcPct val="150000"/>
              </a:lnSpc>
            </a:pPr>
            <a:r>
              <a:rPr lang="en-IN" dirty="0"/>
              <a:t> Data and analytics could determine how students fare in the academia or how active they are in cultural or sports-related activities or how good their attendance patterns are. The conclusion drawn through the analysis of such data could eventually help the school predict and capitalise the best performing individuals, both in the academic, sports or arts-related fields.</a:t>
            </a:r>
            <a:endParaRPr lang="en-US" dirty="0"/>
          </a:p>
        </p:txBody>
      </p:sp>
    </p:spTree>
    <p:extLst>
      <p:ext uri="{BB962C8B-B14F-4D97-AF65-F5344CB8AC3E}">
        <p14:creationId xmlns:p14="http://schemas.microsoft.com/office/powerpoint/2010/main" val="2426188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BA2873-DAF7-0746-93E8-F4D116959E4E}"/>
              </a:ext>
            </a:extLst>
          </p:cNvPr>
          <p:cNvSpPr>
            <a:spLocks noGrp="1"/>
          </p:cNvSpPr>
          <p:nvPr>
            <p:ph idx="1"/>
          </p:nvPr>
        </p:nvSpPr>
        <p:spPr/>
        <p:txBody>
          <a:bodyPr/>
          <a:lstStyle/>
          <a:p>
            <a:pPr>
              <a:lnSpc>
                <a:spcPct val="150000"/>
              </a:lnSpc>
            </a:pPr>
            <a:r>
              <a:rPr lang="en-IN" dirty="0"/>
              <a:t>Data analytics would support in customising various courses for students with reference to their skills or aptitude</a:t>
            </a:r>
          </a:p>
          <a:p>
            <a:pPr>
              <a:lnSpc>
                <a:spcPct val="150000"/>
              </a:lnSpc>
            </a:pPr>
            <a:endParaRPr lang="en-IN" dirty="0"/>
          </a:p>
          <a:p>
            <a:pPr>
              <a:lnSpc>
                <a:spcPct val="150000"/>
              </a:lnSpc>
            </a:pPr>
            <a:r>
              <a:rPr lang="en-IN" dirty="0"/>
              <a:t>Due to data analytics, students will be able to opt for more and better options for education, and could conveniently manage classroom or e-learning through the Internet.</a:t>
            </a:r>
            <a:endParaRPr lang="en-US" dirty="0"/>
          </a:p>
        </p:txBody>
      </p:sp>
    </p:spTree>
    <p:extLst>
      <p:ext uri="{BB962C8B-B14F-4D97-AF65-F5344CB8AC3E}">
        <p14:creationId xmlns:p14="http://schemas.microsoft.com/office/powerpoint/2010/main" val="1565033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88D23-CE69-AC4C-A7ED-A7F5EAB77F30}"/>
              </a:ext>
            </a:extLst>
          </p:cNvPr>
          <p:cNvSpPr>
            <a:spLocks noGrp="1"/>
          </p:cNvSpPr>
          <p:nvPr>
            <p:ph type="title"/>
          </p:nvPr>
        </p:nvSpPr>
        <p:spPr/>
        <p:txBody>
          <a:bodyPr/>
          <a:lstStyle/>
          <a:p>
            <a:r>
              <a:rPr lang="en-US" dirty="0"/>
              <a:t>Poverty Alleviation</a:t>
            </a:r>
          </a:p>
        </p:txBody>
      </p:sp>
      <p:sp>
        <p:nvSpPr>
          <p:cNvPr id="3" name="Content Placeholder 2">
            <a:extLst>
              <a:ext uri="{FF2B5EF4-FFF2-40B4-BE49-F238E27FC236}">
                <a16:creationId xmlns:a16="http://schemas.microsoft.com/office/drawing/2014/main" id="{E0CD0FB8-E857-6545-B6C7-EC967958EB46}"/>
              </a:ext>
            </a:extLst>
          </p:cNvPr>
          <p:cNvSpPr>
            <a:spLocks noGrp="1"/>
          </p:cNvSpPr>
          <p:nvPr>
            <p:ph idx="1"/>
          </p:nvPr>
        </p:nvSpPr>
        <p:spPr/>
        <p:txBody>
          <a:bodyPr/>
          <a:lstStyle/>
          <a:p>
            <a:pPr lvl="1" algn="just">
              <a:lnSpc>
                <a:spcPct val="150000"/>
              </a:lnSpc>
            </a:pPr>
            <a:r>
              <a:rPr lang="en-IN" dirty="0"/>
              <a:t>Odisha government is banking on data analytics technology to ensure that the least served areas can benefit from Government Welfare schemes. Big Data also ensures people below the poverty line have access to food and other facilities.</a:t>
            </a:r>
          </a:p>
          <a:p>
            <a:pPr marL="0" indent="0">
              <a:buNone/>
            </a:pPr>
            <a:endParaRPr lang="en-US" dirty="0"/>
          </a:p>
        </p:txBody>
      </p:sp>
    </p:spTree>
    <p:extLst>
      <p:ext uri="{BB962C8B-B14F-4D97-AF65-F5344CB8AC3E}">
        <p14:creationId xmlns:p14="http://schemas.microsoft.com/office/powerpoint/2010/main" val="1991488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D3C9-49FF-6749-941B-668B15258C91}"/>
              </a:ext>
            </a:extLst>
          </p:cNvPr>
          <p:cNvSpPr>
            <a:spLocks noGrp="1"/>
          </p:cNvSpPr>
          <p:nvPr>
            <p:ph type="title"/>
          </p:nvPr>
        </p:nvSpPr>
        <p:spPr/>
        <p:txBody>
          <a:bodyPr/>
          <a:lstStyle/>
          <a:p>
            <a:r>
              <a:rPr lang="en-US" dirty="0"/>
              <a:t>Transport</a:t>
            </a:r>
          </a:p>
        </p:txBody>
      </p:sp>
      <p:sp>
        <p:nvSpPr>
          <p:cNvPr id="3" name="Content Placeholder 2">
            <a:extLst>
              <a:ext uri="{FF2B5EF4-FFF2-40B4-BE49-F238E27FC236}">
                <a16:creationId xmlns:a16="http://schemas.microsoft.com/office/drawing/2014/main" id="{15758E3C-8EC5-A34E-85A9-CBC9ADFF7D82}"/>
              </a:ext>
            </a:extLst>
          </p:cNvPr>
          <p:cNvSpPr>
            <a:spLocks noGrp="1"/>
          </p:cNvSpPr>
          <p:nvPr>
            <p:ph idx="1"/>
          </p:nvPr>
        </p:nvSpPr>
        <p:spPr/>
        <p:txBody>
          <a:bodyPr/>
          <a:lstStyle/>
          <a:p>
            <a:r>
              <a:rPr lang="en-IN" dirty="0"/>
              <a:t>Andhra Pradesh is employing big data and analytics to launch a real-time monitoring system to monitor the performance of each department in its government. The aim is to increase transparency in the day-to-day government’s functioning through big data.</a:t>
            </a:r>
          </a:p>
          <a:p>
            <a:r>
              <a:rPr lang="en-IN" dirty="0"/>
              <a:t>With data analytics, the state government is getting insights into the performance of its policies, </a:t>
            </a:r>
            <a:r>
              <a:rPr lang="en-IN" dirty="0" err="1"/>
              <a:t>analyze</a:t>
            </a:r>
            <a:r>
              <a:rPr lang="en-IN" dirty="0"/>
              <a:t> trends and predict the future behaviour of people and systems so that timely corrective measures could be taken.</a:t>
            </a:r>
          </a:p>
          <a:p>
            <a:r>
              <a:rPr lang="en-IN" dirty="0"/>
              <a:t>It plans on understanding citizens’ data, spending patterns of the government, consumption trends and the success of various government policies.</a:t>
            </a:r>
            <a:endParaRPr lang="en-US" dirty="0"/>
          </a:p>
        </p:txBody>
      </p:sp>
    </p:spTree>
    <p:extLst>
      <p:ext uri="{BB962C8B-B14F-4D97-AF65-F5344CB8AC3E}">
        <p14:creationId xmlns:p14="http://schemas.microsoft.com/office/powerpoint/2010/main" val="239695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175FB-E46D-364E-BFE7-7AC5CA884728}"/>
              </a:ext>
            </a:extLst>
          </p:cNvPr>
          <p:cNvSpPr>
            <a:spLocks noGrp="1"/>
          </p:cNvSpPr>
          <p:nvPr>
            <p:ph type="title"/>
          </p:nvPr>
        </p:nvSpPr>
        <p:spPr/>
        <p:txBody>
          <a:bodyPr/>
          <a:lstStyle/>
          <a:p>
            <a:r>
              <a:rPr lang="en-US" dirty="0"/>
              <a:t>Geotagging</a:t>
            </a:r>
          </a:p>
        </p:txBody>
      </p:sp>
      <p:sp>
        <p:nvSpPr>
          <p:cNvPr id="3" name="Content Placeholder 2">
            <a:extLst>
              <a:ext uri="{FF2B5EF4-FFF2-40B4-BE49-F238E27FC236}">
                <a16:creationId xmlns:a16="http://schemas.microsoft.com/office/drawing/2014/main" id="{A8666A35-F552-AF42-AE0C-0AD435663F78}"/>
              </a:ext>
            </a:extLst>
          </p:cNvPr>
          <p:cNvSpPr>
            <a:spLocks noGrp="1"/>
          </p:cNvSpPr>
          <p:nvPr>
            <p:ph idx="1"/>
          </p:nvPr>
        </p:nvSpPr>
        <p:spPr/>
        <p:txBody>
          <a:bodyPr>
            <a:normAutofit fontScale="92500"/>
          </a:bodyPr>
          <a:lstStyle/>
          <a:p>
            <a:pPr algn="just">
              <a:lnSpc>
                <a:spcPct val="170000"/>
              </a:lnSpc>
            </a:pPr>
            <a:r>
              <a:rPr lang="en-IN" dirty="0"/>
              <a:t>The Government is going to make use of big data to shell companies. Many companies that exist only on paper with the same address were found to be bogus transactions without commercial substance. The data consisting of coordinates of the registered companies will act as a key input for mining data in the ministry’s IT infrastructure called MCA21, to zero in on companies with a common address, common contact numbers, common directors and things like that. The objective is to identify many companies having the same address.</a:t>
            </a:r>
            <a:endParaRPr lang="en-US" dirty="0"/>
          </a:p>
        </p:txBody>
      </p:sp>
    </p:spTree>
    <p:extLst>
      <p:ext uri="{BB962C8B-B14F-4D97-AF65-F5344CB8AC3E}">
        <p14:creationId xmlns:p14="http://schemas.microsoft.com/office/powerpoint/2010/main" val="2639437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a:extLst>
              <a:ext uri="{FF2B5EF4-FFF2-40B4-BE49-F238E27FC236}">
                <a16:creationId xmlns:a16="http://schemas.microsoft.com/office/drawing/2014/main" id="{43A405CD-0100-464E-AAB0-170C5C0204E5}"/>
              </a:ext>
            </a:extLst>
          </p:cNvPr>
          <p:cNvSpPr/>
          <p:nvPr/>
        </p:nvSpPr>
        <p:spPr>
          <a:xfrm>
            <a:off x="395110" y="282221"/>
            <a:ext cx="6039557" cy="360115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Every action of ours today is governed by some or the other form of data </a:t>
            </a:r>
            <a:endParaRPr lang="en-US" dirty="0"/>
          </a:p>
        </p:txBody>
      </p:sp>
      <p:sp>
        <p:nvSpPr>
          <p:cNvPr id="5" name="Cloud 4">
            <a:extLst>
              <a:ext uri="{FF2B5EF4-FFF2-40B4-BE49-F238E27FC236}">
                <a16:creationId xmlns:a16="http://schemas.microsoft.com/office/drawing/2014/main" id="{3FD97843-E0EF-2249-A55D-451E1177DA41}"/>
              </a:ext>
            </a:extLst>
          </p:cNvPr>
          <p:cNvSpPr/>
          <p:nvPr/>
        </p:nvSpPr>
        <p:spPr>
          <a:xfrm>
            <a:off x="4967111" y="2641598"/>
            <a:ext cx="5960533" cy="307057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Government has been making use of data actively since 2017</a:t>
            </a:r>
          </a:p>
        </p:txBody>
      </p:sp>
    </p:spTree>
    <p:extLst>
      <p:ext uri="{BB962C8B-B14F-4D97-AF65-F5344CB8AC3E}">
        <p14:creationId xmlns:p14="http://schemas.microsoft.com/office/powerpoint/2010/main" val="3343137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E1BBA-2BDD-C245-8999-BC03A6B0AB33}"/>
              </a:ext>
            </a:extLst>
          </p:cNvPr>
          <p:cNvSpPr>
            <a:spLocks noGrp="1"/>
          </p:cNvSpPr>
          <p:nvPr>
            <p:ph type="title"/>
          </p:nvPr>
        </p:nvSpPr>
        <p:spPr/>
        <p:txBody>
          <a:bodyPr/>
          <a:lstStyle/>
          <a:p>
            <a:r>
              <a:rPr lang="en-US" dirty="0"/>
              <a:t>What is Data Analytics?</a:t>
            </a:r>
          </a:p>
        </p:txBody>
      </p:sp>
      <p:sp>
        <p:nvSpPr>
          <p:cNvPr id="3" name="Content Placeholder 2">
            <a:extLst>
              <a:ext uri="{FF2B5EF4-FFF2-40B4-BE49-F238E27FC236}">
                <a16:creationId xmlns:a16="http://schemas.microsoft.com/office/drawing/2014/main" id="{C3DE4DC6-0776-3E4A-8991-FA4ADD46DC00}"/>
              </a:ext>
            </a:extLst>
          </p:cNvPr>
          <p:cNvSpPr>
            <a:spLocks noGrp="1"/>
          </p:cNvSpPr>
          <p:nvPr>
            <p:ph idx="1"/>
          </p:nvPr>
        </p:nvSpPr>
        <p:spPr/>
        <p:txBody>
          <a:bodyPr/>
          <a:lstStyle/>
          <a:p>
            <a:pPr algn="just">
              <a:lnSpc>
                <a:spcPct val="200000"/>
              </a:lnSpc>
            </a:pPr>
            <a:r>
              <a:rPr lang="en-IN" b="1" i="1" dirty="0">
                <a:solidFill>
                  <a:schemeClr val="accent3"/>
                </a:solidFill>
              </a:rPr>
              <a:t>It is a process involving the analysis and processing of small or large amounts of complex or varied data by means of scientific or research-based principles, theories or hypothesis</a:t>
            </a:r>
          </a:p>
          <a:p>
            <a:pPr algn="just">
              <a:lnSpc>
                <a:spcPct val="200000"/>
              </a:lnSpc>
            </a:pPr>
            <a:r>
              <a:rPr lang="en-IN" b="1" i="1" dirty="0">
                <a:solidFill>
                  <a:schemeClr val="accent3"/>
                </a:solidFill>
              </a:rPr>
              <a:t>Data analytics has encouraged the successful analysis and depiction of data leading to the optimum usage of resources.</a:t>
            </a:r>
            <a:endParaRPr lang="en-US" b="1" i="1" dirty="0">
              <a:solidFill>
                <a:schemeClr val="accent3"/>
              </a:solidFill>
            </a:endParaRPr>
          </a:p>
        </p:txBody>
      </p:sp>
    </p:spTree>
    <p:extLst>
      <p:ext uri="{BB962C8B-B14F-4D97-AF65-F5344CB8AC3E}">
        <p14:creationId xmlns:p14="http://schemas.microsoft.com/office/powerpoint/2010/main" val="1462963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8AB8A-56FE-634F-B2A9-6B2F604E7F62}"/>
              </a:ext>
            </a:extLst>
          </p:cNvPr>
          <p:cNvSpPr>
            <a:spLocks noGrp="1"/>
          </p:cNvSpPr>
          <p:nvPr>
            <p:ph type="title"/>
          </p:nvPr>
        </p:nvSpPr>
        <p:spPr>
          <a:xfrm>
            <a:off x="646111" y="452717"/>
            <a:ext cx="9404723" cy="2538839"/>
          </a:xfrm>
        </p:spPr>
        <p:txBody>
          <a:bodyPr/>
          <a:lstStyle/>
          <a:p>
            <a:r>
              <a:rPr lang="en-US" sz="3200" dirty="0">
                <a:solidFill>
                  <a:schemeClr val="accent3"/>
                </a:solidFill>
              </a:rPr>
              <a:t>Some of the measures taken by our Government with the underlying technology as big data analytics to achieve results far better than the traditional analyzing techniques</a:t>
            </a:r>
          </a:p>
        </p:txBody>
      </p:sp>
      <p:sp>
        <p:nvSpPr>
          <p:cNvPr id="3" name="Content Placeholder 2">
            <a:extLst>
              <a:ext uri="{FF2B5EF4-FFF2-40B4-BE49-F238E27FC236}">
                <a16:creationId xmlns:a16="http://schemas.microsoft.com/office/drawing/2014/main" id="{E7EF31BE-0332-BE47-902A-0B8BF46B29CF}"/>
              </a:ext>
            </a:extLst>
          </p:cNvPr>
          <p:cNvSpPr>
            <a:spLocks noGrp="1"/>
          </p:cNvSpPr>
          <p:nvPr>
            <p:ph idx="1"/>
          </p:nvPr>
        </p:nvSpPr>
        <p:spPr>
          <a:xfrm>
            <a:off x="1103312" y="3104443"/>
            <a:ext cx="8946541" cy="3143955"/>
          </a:xfrm>
        </p:spPr>
        <p:txBody>
          <a:bodyPr/>
          <a:lstStyle/>
          <a:p>
            <a:r>
              <a:rPr lang="en-IN" dirty="0"/>
              <a:t>It </a:t>
            </a:r>
            <a:r>
              <a:rPr lang="en-IN" dirty="0" err="1"/>
              <a:t>analyzed</a:t>
            </a:r>
            <a:r>
              <a:rPr lang="en-IN" dirty="0"/>
              <a:t> data using certain data mining techniques to catch tax evaders in 2017</a:t>
            </a:r>
          </a:p>
          <a:p>
            <a:r>
              <a:rPr lang="en-IN" dirty="0"/>
              <a:t>The Indian government rolled out a platform completely based on big data analytics known as the Project Insight to make this happen</a:t>
            </a:r>
          </a:p>
          <a:p>
            <a:r>
              <a:rPr lang="en-IN" dirty="0"/>
              <a:t>Gathering the data and good flow throughout the country via GST was another scheme the government employed to have a proper look at how the trade is conducted. The entire data was cached via the Good and Services Tax Network.</a:t>
            </a:r>
          </a:p>
          <a:p>
            <a:pPr marL="0" indent="0">
              <a:buNone/>
            </a:pPr>
            <a:endParaRPr lang="en-US" dirty="0"/>
          </a:p>
        </p:txBody>
      </p:sp>
    </p:spTree>
    <p:extLst>
      <p:ext uri="{BB962C8B-B14F-4D97-AF65-F5344CB8AC3E}">
        <p14:creationId xmlns:p14="http://schemas.microsoft.com/office/powerpoint/2010/main" val="48870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8F52AD-F5EE-0142-8E1B-4CF35CCF0B89}"/>
              </a:ext>
            </a:extLst>
          </p:cNvPr>
          <p:cNvSpPr>
            <a:spLocks noGrp="1"/>
          </p:cNvSpPr>
          <p:nvPr>
            <p:ph idx="1"/>
          </p:nvPr>
        </p:nvSpPr>
        <p:spPr/>
        <p:txBody>
          <a:bodyPr/>
          <a:lstStyle/>
          <a:p>
            <a:pPr algn="just">
              <a:lnSpc>
                <a:spcPct val="150000"/>
              </a:lnSpc>
            </a:pPr>
            <a:r>
              <a:rPr lang="en-IN" dirty="0"/>
              <a:t>Even the government used analytics to ensure the agriculture is not left behind. The very idea of geotagging the entire agriculture infrastructure is a result of this only. The soil moisture level, controlling irrigations and selection of right inputs was also data-driven.</a:t>
            </a:r>
            <a:endParaRPr lang="en-US" dirty="0"/>
          </a:p>
        </p:txBody>
      </p:sp>
    </p:spTree>
    <p:extLst>
      <p:ext uri="{BB962C8B-B14F-4D97-AF65-F5344CB8AC3E}">
        <p14:creationId xmlns:p14="http://schemas.microsoft.com/office/powerpoint/2010/main" val="387644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97418-63A8-BD4E-9474-3F3362212518}"/>
              </a:ext>
            </a:extLst>
          </p:cNvPr>
          <p:cNvSpPr>
            <a:spLocks noGrp="1"/>
          </p:cNvSpPr>
          <p:nvPr>
            <p:ph type="title"/>
          </p:nvPr>
        </p:nvSpPr>
        <p:spPr/>
        <p:txBody>
          <a:bodyPr/>
          <a:lstStyle/>
          <a:p>
            <a:r>
              <a:rPr lang="en-US" dirty="0"/>
              <a:t>Healthcare</a:t>
            </a:r>
          </a:p>
        </p:txBody>
      </p:sp>
      <p:sp>
        <p:nvSpPr>
          <p:cNvPr id="3" name="Content Placeholder 2">
            <a:extLst>
              <a:ext uri="{FF2B5EF4-FFF2-40B4-BE49-F238E27FC236}">
                <a16:creationId xmlns:a16="http://schemas.microsoft.com/office/drawing/2014/main" id="{C37D27F6-1C94-C141-979D-D86A1F5D61A5}"/>
              </a:ext>
            </a:extLst>
          </p:cNvPr>
          <p:cNvSpPr>
            <a:spLocks noGrp="1"/>
          </p:cNvSpPr>
          <p:nvPr>
            <p:ph idx="1"/>
          </p:nvPr>
        </p:nvSpPr>
        <p:spPr>
          <a:xfrm>
            <a:off x="1103312" y="1388534"/>
            <a:ext cx="8946541" cy="4859866"/>
          </a:xfrm>
        </p:spPr>
        <p:txBody>
          <a:bodyPr>
            <a:normAutofit/>
          </a:bodyPr>
          <a:lstStyle/>
          <a:p>
            <a:pPr algn="just">
              <a:lnSpc>
                <a:spcPct val="150000"/>
              </a:lnSpc>
            </a:pPr>
            <a:r>
              <a:rPr lang="en-IN" dirty="0"/>
              <a:t>For government, unified data on patients can help identify patterns and </a:t>
            </a:r>
            <a:r>
              <a:rPr lang="en-IN" dirty="0" err="1"/>
              <a:t>analyze</a:t>
            </a:r>
            <a:r>
              <a:rPr lang="en-IN" dirty="0"/>
              <a:t> trends at regional, national, or disease-specific levels in a population. It can also help the government to develop health policy, interventions, programs for specific demographics prepare, and respond in healthcare emergencies.</a:t>
            </a:r>
          </a:p>
          <a:p>
            <a:pPr algn="just">
              <a:lnSpc>
                <a:spcPct val="150000"/>
              </a:lnSpc>
            </a:pPr>
            <a:r>
              <a:rPr lang="en-IN" dirty="0"/>
              <a:t>Healthcare analytics will allow illnesses to be discovered at an earlier onset. Consequently, treatment might be more effective and the disease better treatable. Treatment failures could be traced sooner and efficiently. </a:t>
            </a:r>
          </a:p>
        </p:txBody>
      </p:sp>
    </p:spTree>
    <p:extLst>
      <p:ext uri="{BB962C8B-B14F-4D97-AF65-F5344CB8AC3E}">
        <p14:creationId xmlns:p14="http://schemas.microsoft.com/office/powerpoint/2010/main" val="864585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583EEA-628D-604E-BB3D-807347DB1F5C}"/>
              </a:ext>
            </a:extLst>
          </p:cNvPr>
          <p:cNvSpPr>
            <a:spLocks noGrp="1"/>
          </p:cNvSpPr>
          <p:nvPr>
            <p:ph idx="1"/>
          </p:nvPr>
        </p:nvSpPr>
        <p:spPr>
          <a:xfrm>
            <a:off x="1103312" y="857956"/>
            <a:ext cx="8946541" cy="5390443"/>
          </a:xfrm>
        </p:spPr>
        <p:txBody>
          <a:bodyPr>
            <a:normAutofit/>
          </a:bodyPr>
          <a:lstStyle/>
          <a:p>
            <a:pPr algn="just">
              <a:lnSpc>
                <a:spcPct val="150000"/>
              </a:lnSpc>
            </a:pPr>
            <a:r>
              <a:rPr lang="en-IN" dirty="0"/>
              <a:t>Big data in healthcare can come from electronic health records, clinical decision support systems, government sources, laboratories, pharmacies, insurance companies, social media, smartphone apps, sensor-based health devices, diagnostic images, electronic medical records, doctor’s notes, and paper documents.</a:t>
            </a:r>
          </a:p>
          <a:p>
            <a:pPr marL="0" indent="0" algn="just">
              <a:lnSpc>
                <a:spcPct val="150000"/>
              </a:lnSpc>
              <a:buNone/>
            </a:pPr>
            <a:endParaRPr lang="en-IN" dirty="0"/>
          </a:p>
          <a:p>
            <a:pPr>
              <a:lnSpc>
                <a:spcPct val="150000"/>
              </a:lnSpc>
            </a:pPr>
            <a:r>
              <a:rPr lang="en-IN" dirty="0"/>
              <a:t>The major beneficial aspect of cloud computing data storage is that it enables healthcare professionals and citizens/patients to access their data at any time and place..</a:t>
            </a:r>
            <a:br>
              <a:rPr lang="en-IN" dirty="0"/>
            </a:br>
            <a:endParaRPr lang="en-US" dirty="0"/>
          </a:p>
        </p:txBody>
      </p:sp>
    </p:spTree>
    <p:extLst>
      <p:ext uri="{BB962C8B-B14F-4D97-AF65-F5344CB8AC3E}">
        <p14:creationId xmlns:p14="http://schemas.microsoft.com/office/powerpoint/2010/main" val="258789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47C800-A41B-9247-B7A9-25BD0ABBAFAD}"/>
              </a:ext>
            </a:extLst>
          </p:cNvPr>
          <p:cNvSpPr>
            <a:spLocks noGrp="1"/>
          </p:cNvSpPr>
          <p:nvPr>
            <p:ph idx="1"/>
          </p:nvPr>
        </p:nvSpPr>
        <p:spPr/>
        <p:txBody>
          <a:bodyPr/>
          <a:lstStyle/>
          <a:p>
            <a:pPr algn="just">
              <a:lnSpc>
                <a:spcPct val="150000"/>
              </a:lnSpc>
            </a:pPr>
            <a:r>
              <a:rPr lang="en-US" dirty="0"/>
              <a:t>With Data Analytics Indian Government can easily keep a track record of </a:t>
            </a:r>
            <a:r>
              <a:rPr lang="en-US" dirty="0" err="1"/>
              <a:t>Covid</a:t>
            </a:r>
            <a:r>
              <a:rPr lang="en-US" dirty="0"/>
              <a:t> Patients and the number of vaccines required to vaccinate the corona patients</a:t>
            </a:r>
          </a:p>
          <a:p>
            <a:pPr algn="just">
              <a:lnSpc>
                <a:spcPct val="150000"/>
              </a:lnSpc>
            </a:pPr>
            <a:r>
              <a:rPr lang="en-US" dirty="0"/>
              <a:t>Apart from the current pandemic control, data analytics will provide an edge to the Government to explore ways in keeping the healthcare sector more robust and sound in view of the burgeoning population</a:t>
            </a:r>
          </a:p>
        </p:txBody>
      </p:sp>
    </p:spTree>
    <p:extLst>
      <p:ext uri="{BB962C8B-B14F-4D97-AF65-F5344CB8AC3E}">
        <p14:creationId xmlns:p14="http://schemas.microsoft.com/office/powerpoint/2010/main" val="457491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B1942-9BFC-C440-A737-4D6A1A328C56}"/>
              </a:ext>
            </a:extLst>
          </p:cNvPr>
          <p:cNvSpPr>
            <a:spLocks noGrp="1"/>
          </p:cNvSpPr>
          <p:nvPr>
            <p:ph type="title"/>
          </p:nvPr>
        </p:nvSpPr>
        <p:spPr>
          <a:xfrm>
            <a:off x="646111" y="452718"/>
            <a:ext cx="9404723" cy="980971"/>
          </a:xfrm>
        </p:spPr>
        <p:txBody>
          <a:bodyPr/>
          <a:lstStyle/>
          <a:p>
            <a:r>
              <a:rPr lang="en-US" dirty="0"/>
              <a:t>Education</a:t>
            </a:r>
          </a:p>
        </p:txBody>
      </p:sp>
      <p:sp>
        <p:nvSpPr>
          <p:cNvPr id="3" name="Content Placeholder 2">
            <a:extLst>
              <a:ext uri="{FF2B5EF4-FFF2-40B4-BE49-F238E27FC236}">
                <a16:creationId xmlns:a16="http://schemas.microsoft.com/office/drawing/2014/main" id="{24F0A07B-82F0-E84D-9841-367174622D69}"/>
              </a:ext>
            </a:extLst>
          </p:cNvPr>
          <p:cNvSpPr>
            <a:spLocks noGrp="1"/>
          </p:cNvSpPr>
          <p:nvPr>
            <p:ph idx="1"/>
          </p:nvPr>
        </p:nvSpPr>
        <p:spPr>
          <a:xfrm>
            <a:off x="1103312" y="1275644"/>
            <a:ext cx="8946541" cy="4972755"/>
          </a:xfrm>
        </p:spPr>
        <p:txBody>
          <a:bodyPr/>
          <a:lstStyle/>
          <a:p>
            <a:pPr>
              <a:lnSpc>
                <a:spcPct val="150000"/>
              </a:lnSpc>
            </a:pPr>
            <a:r>
              <a:rPr lang="en-IN" dirty="0"/>
              <a:t>Governance has emerged as an important component to improve public education in India. Critical to improving governance is the manner in which education data is collected and used. Without reliable, timely and authentic data, planning and policy-making are adversely affected.</a:t>
            </a:r>
          </a:p>
          <a:p>
            <a:pPr marL="0" indent="0">
              <a:lnSpc>
                <a:spcPct val="150000"/>
              </a:lnSpc>
              <a:buNone/>
            </a:pPr>
            <a:endParaRPr lang="en-IN" dirty="0"/>
          </a:p>
          <a:p>
            <a:pPr>
              <a:lnSpc>
                <a:spcPct val="150000"/>
              </a:lnSpc>
            </a:pPr>
            <a:r>
              <a:rPr lang="en-IN" dirty="0"/>
              <a:t>Despite a lot of energy and investment having gone into building a school-based decentralised data system, there remain several methodological and administrative problems, resulting in unreliable or inadequate data.</a:t>
            </a:r>
            <a:endParaRPr lang="en-US" dirty="0"/>
          </a:p>
        </p:txBody>
      </p:sp>
    </p:spTree>
    <p:extLst>
      <p:ext uri="{BB962C8B-B14F-4D97-AF65-F5344CB8AC3E}">
        <p14:creationId xmlns:p14="http://schemas.microsoft.com/office/powerpoint/2010/main" val="12780007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TotalTime>
  <Words>1046</Words>
  <Application>Microsoft Macintosh PowerPoint</Application>
  <PresentationFormat>Widescreen</PresentationFormat>
  <Paragraphs>40</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 3</vt:lpstr>
      <vt:lpstr>Ion</vt:lpstr>
      <vt:lpstr>Data Analytics for Government Use</vt:lpstr>
      <vt:lpstr>PowerPoint Presentation</vt:lpstr>
      <vt:lpstr>What is Data Analytics?</vt:lpstr>
      <vt:lpstr>Some of the measures taken by our Government with the underlying technology as big data analytics to achieve results far better than the traditional analyzing techniques</vt:lpstr>
      <vt:lpstr>PowerPoint Presentation</vt:lpstr>
      <vt:lpstr>Healthcare</vt:lpstr>
      <vt:lpstr>PowerPoint Presentation</vt:lpstr>
      <vt:lpstr>PowerPoint Presentation</vt:lpstr>
      <vt:lpstr>Education</vt:lpstr>
      <vt:lpstr>PowerPoint Presentation</vt:lpstr>
      <vt:lpstr>PowerPoint Presentation</vt:lpstr>
      <vt:lpstr>PowerPoint Presentation</vt:lpstr>
      <vt:lpstr>Poverty Alleviation</vt:lpstr>
      <vt:lpstr>Transport</vt:lpstr>
      <vt:lpstr>Geotagging</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Analytics for Government Use</dc:title>
  <dc:creator>yumnajml@gmail.com</dc:creator>
  <cp:lastModifiedBy>Yumna Jamal</cp:lastModifiedBy>
  <cp:revision>3</cp:revision>
  <dcterms:created xsi:type="dcterms:W3CDTF">2021-01-04T17:36:08Z</dcterms:created>
  <dcterms:modified xsi:type="dcterms:W3CDTF">2021-01-04T18:06:02Z</dcterms:modified>
</cp:coreProperties>
</file>