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514" r:id="rId2"/>
    <p:sldId id="517" r:id="rId3"/>
    <p:sldId id="512" r:id="rId4"/>
    <p:sldId id="515" r:id="rId5"/>
    <p:sldId id="462" r:id="rId6"/>
    <p:sldId id="513" r:id="rId7"/>
    <p:sldId id="464" r:id="rId8"/>
    <p:sldId id="467" r:id="rId9"/>
    <p:sldId id="469" r:id="rId10"/>
    <p:sldId id="465" r:id="rId11"/>
    <p:sldId id="471" r:id="rId12"/>
    <p:sldId id="466" r:id="rId13"/>
    <p:sldId id="470" r:id="rId14"/>
    <p:sldId id="474" r:id="rId15"/>
    <p:sldId id="463" r:id="rId16"/>
    <p:sldId id="453" r:id="rId17"/>
    <p:sldId id="455" r:id="rId18"/>
    <p:sldId id="521" r:id="rId19"/>
    <p:sldId id="456" r:id="rId20"/>
    <p:sldId id="523" r:id="rId21"/>
    <p:sldId id="472" r:id="rId22"/>
    <p:sldId id="507" r:id="rId23"/>
    <p:sldId id="473" r:id="rId24"/>
    <p:sldId id="519" r:id="rId25"/>
    <p:sldId id="50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9" d="100"/>
          <a:sy n="89" d="100"/>
        </p:scale>
        <p:origin x="-846" y="1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FEFE5D-F28E-425D-B710-35F65DC9691E}" type="datetimeFigureOut">
              <a:rPr lang="en-US" smtClean="0"/>
              <a:pPr/>
              <a:t>1/5/2021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D5D666-951B-48EB-87FD-60AA1AE28DF5}" type="slidenum">
              <a:rPr lang="en-US" smtClean="0"/>
              <a:pPr/>
              <a:t>‹#›</a:t>
            </a:fld>
            <a:endParaRPr lang="en-US"/>
          </a:p>
        </p:txBody>
      </p:sp>
    </p:spTree>
    <p:extLst>
      <p:ext uri="{BB962C8B-B14F-4D97-AF65-F5344CB8AC3E}">
        <p14:creationId xmlns="" xmlns:p14="http://schemas.microsoft.com/office/powerpoint/2010/main" val="3224658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BCC44F-C5AC-45B6-8239-EF1D34AC5485}" type="datetimeFigureOut">
              <a:rPr lang="en-US" smtClean="0"/>
              <a:pPr/>
              <a:t>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DFFFFD-3B3E-4576-A5F0-2FC5AA489A90}" type="slidenum">
              <a:rPr lang="en-US" smtClean="0"/>
              <a:pPr/>
              <a:t>‹#›</a:t>
            </a:fld>
            <a:endParaRPr lang="en-US"/>
          </a:p>
        </p:txBody>
      </p:sp>
    </p:spTree>
    <p:extLst>
      <p:ext uri="{BB962C8B-B14F-4D97-AF65-F5344CB8AC3E}">
        <p14:creationId xmlns="" xmlns:p14="http://schemas.microsoft.com/office/powerpoint/2010/main" val="176518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BCC44F-C5AC-45B6-8239-EF1D34AC5485}" type="datetimeFigureOut">
              <a:rPr lang="en-US" smtClean="0"/>
              <a:pPr/>
              <a:t>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DFFFFD-3B3E-4576-A5F0-2FC5AA489A90}" type="slidenum">
              <a:rPr lang="en-US" smtClean="0"/>
              <a:pPr/>
              <a:t>‹#›</a:t>
            </a:fld>
            <a:endParaRPr lang="en-US"/>
          </a:p>
        </p:txBody>
      </p:sp>
    </p:spTree>
    <p:extLst>
      <p:ext uri="{BB962C8B-B14F-4D97-AF65-F5344CB8AC3E}">
        <p14:creationId xmlns="" xmlns:p14="http://schemas.microsoft.com/office/powerpoint/2010/main" val="621248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BCC44F-C5AC-45B6-8239-EF1D34AC5485}" type="datetimeFigureOut">
              <a:rPr lang="en-US" smtClean="0"/>
              <a:pPr/>
              <a:t>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DFFFFD-3B3E-4576-A5F0-2FC5AA489A90}" type="slidenum">
              <a:rPr lang="en-US" smtClean="0"/>
              <a:pPr/>
              <a:t>‹#›</a:t>
            </a:fld>
            <a:endParaRPr lang="en-US"/>
          </a:p>
        </p:txBody>
      </p:sp>
    </p:spTree>
    <p:extLst>
      <p:ext uri="{BB962C8B-B14F-4D97-AF65-F5344CB8AC3E}">
        <p14:creationId xmlns="" xmlns:p14="http://schemas.microsoft.com/office/powerpoint/2010/main" val="2269266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BCC44F-C5AC-45B6-8239-EF1D34AC5485}" type="datetimeFigureOut">
              <a:rPr lang="en-US" smtClean="0"/>
              <a:pPr/>
              <a:t>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DFFFFD-3B3E-4576-A5F0-2FC5AA489A90}" type="slidenum">
              <a:rPr lang="en-US" smtClean="0"/>
              <a:pPr/>
              <a:t>‹#›</a:t>
            </a:fld>
            <a:endParaRPr lang="en-US"/>
          </a:p>
        </p:txBody>
      </p:sp>
    </p:spTree>
    <p:extLst>
      <p:ext uri="{BB962C8B-B14F-4D97-AF65-F5344CB8AC3E}">
        <p14:creationId xmlns="" xmlns:p14="http://schemas.microsoft.com/office/powerpoint/2010/main" val="1308193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BCC44F-C5AC-45B6-8239-EF1D34AC5485}" type="datetimeFigureOut">
              <a:rPr lang="en-US" smtClean="0"/>
              <a:pPr/>
              <a:t>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DFFFFD-3B3E-4576-A5F0-2FC5AA489A90}" type="slidenum">
              <a:rPr lang="en-US" smtClean="0"/>
              <a:pPr/>
              <a:t>‹#›</a:t>
            </a:fld>
            <a:endParaRPr lang="en-US"/>
          </a:p>
        </p:txBody>
      </p:sp>
    </p:spTree>
    <p:extLst>
      <p:ext uri="{BB962C8B-B14F-4D97-AF65-F5344CB8AC3E}">
        <p14:creationId xmlns="" xmlns:p14="http://schemas.microsoft.com/office/powerpoint/2010/main" val="1500533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BCC44F-C5AC-45B6-8239-EF1D34AC5485}" type="datetimeFigureOut">
              <a:rPr lang="en-US" smtClean="0"/>
              <a:pPr/>
              <a:t>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DFFFFD-3B3E-4576-A5F0-2FC5AA489A90}" type="slidenum">
              <a:rPr lang="en-US" smtClean="0"/>
              <a:pPr/>
              <a:t>‹#›</a:t>
            </a:fld>
            <a:endParaRPr lang="en-US"/>
          </a:p>
        </p:txBody>
      </p:sp>
    </p:spTree>
    <p:extLst>
      <p:ext uri="{BB962C8B-B14F-4D97-AF65-F5344CB8AC3E}">
        <p14:creationId xmlns="" xmlns:p14="http://schemas.microsoft.com/office/powerpoint/2010/main" val="892156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BCC44F-C5AC-45B6-8239-EF1D34AC5485}" type="datetimeFigureOut">
              <a:rPr lang="en-US" smtClean="0"/>
              <a:pPr/>
              <a:t>1/5/2021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DFFFFD-3B3E-4576-A5F0-2FC5AA489A90}" type="slidenum">
              <a:rPr lang="en-US" smtClean="0"/>
              <a:pPr/>
              <a:t>‹#›</a:t>
            </a:fld>
            <a:endParaRPr lang="en-US"/>
          </a:p>
        </p:txBody>
      </p:sp>
    </p:spTree>
    <p:extLst>
      <p:ext uri="{BB962C8B-B14F-4D97-AF65-F5344CB8AC3E}">
        <p14:creationId xmlns="" xmlns:p14="http://schemas.microsoft.com/office/powerpoint/2010/main" val="1957861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BCC44F-C5AC-45B6-8239-EF1D34AC5485}" type="datetimeFigureOut">
              <a:rPr lang="en-US" smtClean="0"/>
              <a:pPr/>
              <a:t>1/5/2021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DFFFFD-3B3E-4576-A5F0-2FC5AA489A90}" type="slidenum">
              <a:rPr lang="en-US" smtClean="0"/>
              <a:pPr/>
              <a:t>‹#›</a:t>
            </a:fld>
            <a:endParaRPr lang="en-US"/>
          </a:p>
        </p:txBody>
      </p:sp>
    </p:spTree>
    <p:extLst>
      <p:ext uri="{BB962C8B-B14F-4D97-AF65-F5344CB8AC3E}">
        <p14:creationId xmlns="" xmlns:p14="http://schemas.microsoft.com/office/powerpoint/2010/main" val="1119173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BCC44F-C5AC-45B6-8239-EF1D34AC5485}" type="datetimeFigureOut">
              <a:rPr lang="en-US" smtClean="0"/>
              <a:pPr/>
              <a:t>1/5/2021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DFFFFD-3B3E-4576-A5F0-2FC5AA489A90}" type="slidenum">
              <a:rPr lang="en-US" smtClean="0"/>
              <a:pPr/>
              <a:t>‹#›</a:t>
            </a:fld>
            <a:endParaRPr lang="en-US"/>
          </a:p>
        </p:txBody>
      </p:sp>
    </p:spTree>
    <p:extLst>
      <p:ext uri="{BB962C8B-B14F-4D97-AF65-F5344CB8AC3E}">
        <p14:creationId xmlns="" xmlns:p14="http://schemas.microsoft.com/office/powerpoint/2010/main" val="26788358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BCC44F-C5AC-45B6-8239-EF1D34AC5485}" type="datetimeFigureOut">
              <a:rPr lang="en-US" smtClean="0"/>
              <a:pPr/>
              <a:t>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DFFFFD-3B3E-4576-A5F0-2FC5AA489A90}" type="slidenum">
              <a:rPr lang="en-US" smtClean="0"/>
              <a:pPr/>
              <a:t>‹#›</a:t>
            </a:fld>
            <a:endParaRPr lang="en-US"/>
          </a:p>
        </p:txBody>
      </p:sp>
    </p:spTree>
    <p:extLst>
      <p:ext uri="{BB962C8B-B14F-4D97-AF65-F5344CB8AC3E}">
        <p14:creationId xmlns="" xmlns:p14="http://schemas.microsoft.com/office/powerpoint/2010/main" val="526797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BCC44F-C5AC-45B6-8239-EF1D34AC5485}" type="datetimeFigureOut">
              <a:rPr lang="en-US" smtClean="0"/>
              <a:pPr/>
              <a:t>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DFFFFD-3B3E-4576-A5F0-2FC5AA489A90}" type="slidenum">
              <a:rPr lang="en-US" smtClean="0"/>
              <a:pPr/>
              <a:t>‹#›</a:t>
            </a:fld>
            <a:endParaRPr lang="en-US"/>
          </a:p>
        </p:txBody>
      </p:sp>
    </p:spTree>
    <p:extLst>
      <p:ext uri="{BB962C8B-B14F-4D97-AF65-F5344CB8AC3E}">
        <p14:creationId xmlns="" xmlns:p14="http://schemas.microsoft.com/office/powerpoint/2010/main" val="470170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BCC44F-C5AC-45B6-8239-EF1D34AC5485}" type="datetimeFigureOut">
              <a:rPr lang="en-US" smtClean="0"/>
              <a:pPr/>
              <a:t>1/5/2021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DFFFFD-3B3E-4576-A5F0-2FC5AA489A90}" type="slidenum">
              <a:rPr lang="en-US" smtClean="0"/>
              <a:pPr/>
              <a:t>‹#›</a:t>
            </a:fld>
            <a:endParaRPr lang="en-US"/>
          </a:p>
        </p:txBody>
      </p:sp>
    </p:spTree>
    <p:extLst>
      <p:ext uri="{BB962C8B-B14F-4D97-AF65-F5344CB8AC3E}">
        <p14:creationId xmlns="" xmlns:p14="http://schemas.microsoft.com/office/powerpoint/2010/main" val="302273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18" Type="http://schemas.openxmlformats.org/officeDocument/2006/relationships/image" Target="../media/image41.pn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35.png"/><Relationship Id="rId17" Type="http://schemas.openxmlformats.org/officeDocument/2006/relationships/image" Target="../media/image40.png"/><Relationship Id="rId2" Type="http://schemas.openxmlformats.org/officeDocument/2006/relationships/image" Target="../media/image25.png"/><Relationship Id="rId16" Type="http://schemas.openxmlformats.org/officeDocument/2006/relationships/image" Target="../media/image39.png"/><Relationship Id="rId1" Type="http://schemas.openxmlformats.org/officeDocument/2006/relationships/slideLayout" Target="../slideLayouts/slideLayout3.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5" Type="http://schemas.openxmlformats.org/officeDocument/2006/relationships/image" Target="../media/image3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 Id="rId14" Type="http://schemas.openxmlformats.org/officeDocument/2006/relationships/image" Target="../media/image37.png"/></Relationships>
</file>

<file path=ppt/slides/_rels/slide1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pn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png"/></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57.png"/></Relationships>
</file>

<file path=ppt/slides/_rels/slide18.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 6.jpg"/>
          <p:cNvPicPr>
            <a:picLocks noGrp="1" noChangeAspect="1"/>
          </p:cNvPicPr>
          <p:nvPr>
            <p:ph idx="1"/>
          </p:nvPr>
        </p:nvPicPr>
        <p:blipFill>
          <a:blip r:embed="rId2" cstate="print"/>
          <a:stretch>
            <a:fillRect/>
          </a:stretch>
        </p:blipFill>
        <p:spPr>
          <a:xfrm>
            <a:off x="498633" y="762000"/>
            <a:ext cx="8146733" cy="5364163"/>
          </a:xfr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Variety (Complexity) </a:t>
            </a:r>
            <a:endParaRPr lang="en-US" dirty="0"/>
          </a:p>
        </p:txBody>
      </p:sp>
      <p:sp>
        <p:nvSpPr>
          <p:cNvPr id="3" name="Content Placeholder 2"/>
          <p:cNvSpPr>
            <a:spLocks noGrp="1"/>
          </p:cNvSpPr>
          <p:nvPr>
            <p:ph idx="1"/>
          </p:nvPr>
        </p:nvSpPr>
        <p:spPr>
          <a:xfrm>
            <a:off x="124265" y="1707926"/>
            <a:ext cx="5285935" cy="4007074"/>
          </a:xfrm>
        </p:spPr>
        <p:txBody>
          <a:bodyPr>
            <a:normAutofit fontScale="55000" lnSpcReduction="20000"/>
          </a:bodyPr>
          <a:lstStyle/>
          <a:p>
            <a:r>
              <a:rPr lang="en-US" dirty="0"/>
              <a:t>Relational Data (Tables/Transaction/Legacy Data)</a:t>
            </a:r>
          </a:p>
          <a:p>
            <a:r>
              <a:rPr lang="en-US" dirty="0"/>
              <a:t>Text Data (Web)</a:t>
            </a:r>
          </a:p>
          <a:p>
            <a:r>
              <a:rPr lang="en-US" dirty="0"/>
              <a:t>Semi-structured Data (XML) </a:t>
            </a:r>
          </a:p>
          <a:p>
            <a:r>
              <a:rPr lang="en-US" dirty="0"/>
              <a:t>Graph Data</a:t>
            </a:r>
          </a:p>
          <a:p>
            <a:pPr lvl="1"/>
            <a:r>
              <a:rPr lang="en-US" dirty="0"/>
              <a:t>Social Network, Semantic Web (RDF), … </a:t>
            </a:r>
          </a:p>
          <a:p>
            <a:pPr marL="457200" lvl="1" indent="0">
              <a:buNone/>
            </a:pPr>
            <a:endParaRPr lang="en-US" dirty="0"/>
          </a:p>
          <a:p>
            <a:r>
              <a:rPr lang="en-US" dirty="0"/>
              <a:t>Streaming Data </a:t>
            </a:r>
          </a:p>
          <a:p>
            <a:pPr lvl="1"/>
            <a:r>
              <a:rPr lang="en-US" dirty="0"/>
              <a:t>You can only scan the data once</a:t>
            </a:r>
          </a:p>
          <a:p>
            <a:endParaRPr lang="en-US" dirty="0" smtClean="0"/>
          </a:p>
          <a:p>
            <a:r>
              <a:rPr lang="en-US" dirty="0" smtClean="0"/>
              <a:t>A single application can be generating/collecting many types of data  </a:t>
            </a:r>
          </a:p>
          <a:p>
            <a:endParaRPr lang="en-US" dirty="0"/>
          </a:p>
          <a:p>
            <a:r>
              <a:rPr lang="en-US" dirty="0" smtClean="0"/>
              <a:t>Big Public Data (online, weather, finance, </a:t>
            </a:r>
            <a:r>
              <a:rPr lang="en-US" dirty="0" err="1" smtClean="0"/>
              <a:t>etc</a:t>
            </a:r>
            <a:r>
              <a:rPr lang="en-US" dirty="0" smtClean="0"/>
              <a:t>)  </a:t>
            </a:r>
          </a:p>
          <a:p>
            <a:endParaRPr lang="en-US" dirty="0"/>
          </a:p>
          <a:p>
            <a:pPr marL="0" indent="0">
              <a:buNone/>
            </a:pPr>
            <a:endParaRPr lang="en-US" dirty="0"/>
          </a:p>
        </p:txBody>
      </p:sp>
      <p:pic>
        <p:nvPicPr>
          <p:cNvPr id="4" name="Picture 3"/>
          <p:cNvPicPr>
            <a:picLocks noChangeAspect="1"/>
          </p:cNvPicPr>
          <p:nvPr/>
        </p:nvPicPr>
        <p:blipFill>
          <a:blip r:embed="rId2" cstate="print"/>
          <a:stretch>
            <a:fillRect/>
          </a:stretch>
        </p:blipFill>
        <p:spPr>
          <a:xfrm>
            <a:off x="7283045" y="1860326"/>
            <a:ext cx="1127257" cy="1123499"/>
          </a:xfrm>
          <a:prstGeom prst="rect">
            <a:avLst/>
          </a:prstGeom>
        </p:spPr>
      </p:pic>
      <p:pic>
        <p:nvPicPr>
          <p:cNvPr id="5" name="Picture 4"/>
          <p:cNvPicPr>
            <a:picLocks noChangeAspect="1"/>
          </p:cNvPicPr>
          <p:nvPr/>
        </p:nvPicPr>
        <p:blipFill>
          <a:blip r:embed="rId3" cstate="print"/>
          <a:stretch>
            <a:fillRect/>
          </a:stretch>
        </p:blipFill>
        <p:spPr>
          <a:xfrm>
            <a:off x="5514535" y="1860326"/>
            <a:ext cx="1559504" cy="1169628"/>
          </a:xfrm>
          <a:prstGeom prst="rect">
            <a:avLst/>
          </a:prstGeom>
        </p:spPr>
      </p:pic>
      <p:pic>
        <p:nvPicPr>
          <p:cNvPr id="6" name="Picture 5"/>
          <p:cNvPicPr>
            <a:picLocks noChangeAspect="1"/>
          </p:cNvPicPr>
          <p:nvPr/>
        </p:nvPicPr>
        <p:blipFill>
          <a:blip r:embed="rId4" cstate="print"/>
          <a:stretch>
            <a:fillRect/>
          </a:stretch>
        </p:blipFill>
        <p:spPr>
          <a:xfrm>
            <a:off x="7457747" y="3311452"/>
            <a:ext cx="1175797" cy="900200"/>
          </a:xfrm>
          <a:prstGeom prst="rect">
            <a:avLst/>
          </a:prstGeom>
        </p:spPr>
      </p:pic>
      <p:pic>
        <p:nvPicPr>
          <p:cNvPr id="7" name="Picture 6"/>
          <p:cNvPicPr>
            <a:picLocks noChangeAspect="1"/>
          </p:cNvPicPr>
          <p:nvPr/>
        </p:nvPicPr>
        <p:blipFill>
          <a:blip r:embed="rId5" cstate="print"/>
          <a:stretch>
            <a:fillRect/>
          </a:stretch>
        </p:blipFill>
        <p:spPr>
          <a:xfrm>
            <a:off x="6841815" y="4400178"/>
            <a:ext cx="1791729" cy="1057446"/>
          </a:xfrm>
          <a:prstGeom prst="rect">
            <a:avLst/>
          </a:prstGeom>
        </p:spPr>
      </p:pic>
      <p:pic>
        <p:nvPicPr>
          <p:cNvPr id="8" name="Picture 7"/>
          <p:cNvPicPr>
            <a:picLocks noChangeAspect="1"/>
          </p:cNvPicPr>
          <p:nvPr/>
        </p:nvPicPr>
        <p:blipFill>
          <a:blip r:embed="rId6" cstate="print"/>
          <a:stretch>
            <a:fillRect/>
          </a:stretch>
        </p:blipFill>
        <p:spPr>
          <a:xfrm>
            <a:off x="5693535" y="3195705"/>
            <a:ext cx="1589510" cy="1204473"/>
          </a:xfrm>
          <a:prstGeom prst="rect">
            <a:avLst/>
          </a:prstGeom>
        </p:spPr>
      </p:pic>
      <p:pic>
        <p:nvPicPr>
          <p:cNvPr id="9" name="Picture 8"/>
          <p:cNvPicPr>
            <a:picLocks noChangeAspect="1"/>
          </p:cNvPicPr>
          <p:nvPr/>
        </p:nvPicPr>
        <p:blipFill>
          <a:blip r:embed="rId7" cstate="print"/>
          <a:stretch>
            <a:fillRect/>
          </a:stretch>
        </p:blipFill>
        <p:spPr>
          <a:xfrm>
            <a:off x="5314291" y="4616977"/>
            <a:ext cx="1527524" cy="1234326"/>
          </a:xfrm>
          <a:prstGeom prst="rect">
            <a:avLst/>
          </a:prstGeom>
        </p:spPr>
      </p:pic>
      <p:sp>
        <p:nvSpPr>
          <p:cNvPr id="10" name="Slide Number Placeholder 9"/>
          <p:cNvSpPr>
            <a:spLocks noGrp="1"/>
          </p:cNvSpPr>
          <p:nvPr>
            <p:ph type="sldNum" sz="quarter" idx="12"/>
          </p:nvPr>
        </p:nvSpPr>
        <p:spPr/>
        <p:txBody>
          <a:bodyPr/>
          <a:lstStyle/>
          <a:p>
            <a:fld id="{EBFB1032-EA64-7144-B003-9BCC9D94B503}" type="slidenum">
              <a:rPr lang="en-US" smtClean="0"/>
              <a:pPr/>
              <a:t>10</a:t>
            </a:fld>
            <a:endParaRPr lang="en-US" dirty="0"/>
          </a:p>
        </p:txBody>
      </p:sp>
      <p:sp>
        <p:nvSpPr>
          <p:cNvPr id="11" name="Rectangle 10"/>
          <p:cNvSpPr/>
          <p:nvPr/>
        </p:nvSpPr>
        <p:spPr>
          <a:xfrm>
            <a:off x="533400" y="5943600"/>
            <a:ext cx="4416252" cy="731263"/>
          </a:xfrm>
          <a:prstGeom prst="rect">
            <a:avLst/>
          </a:prstGeom>
          <a:solidFill>
            <a:srgbClr val="FDFFC5"/>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FF"/>
                </a:solidFill>
              </a:rPr>
              <a:t>To extract knowledge</a:t>
            </a:r>
            <a:r>
              <a:rPr lang="en-US" dirty="0" smtClean="0">
                <a:solidFill>
                  <a:srgbClr val="0000FF"/>
                </a:solidFill>
                <a:sym typeface="Wingdings"/>
              </a:rPr>
              <a:t> all these types of data need to linked together</a:t>
            </a:r>
            <a:endParaRPr lang="en-US" dirty="0">
              <a:solidFill>
                <a:srgbClr val="0000FF"/>
              </a:solidFill>
            </a:endParaRPr>
          </a:p>
        </p:txBody>
      </p:sp>
    </p:spTree>
    <p:extLst>
      <p:ext uri="{BB962C8B-B14F-4D97-AF65-F5344CB8AC3E}">
        <p14:creationId xmlns="" xmlns:p14="http://schemas.microsoft.com/office/powerpoint/2010/main" val="172854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469236" y="1"/>
            <a:ext cx="8229600" cy="6223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b="1" dirty="0" smtClean="0"/>
              <a:t>A Single View to the Customer</a:t>
            </a:r>
            <a:endParaRPr lang="en-US" sz="2800" b="1" dirty="0"/>
          </a:p>
        </p:txBody>
      </p:sp>
      <p:pic>
        <p:nvPicPr>
          <p:cNvPr id="8" name="Picture 7"/>
          <p:cNvPicPr>
            <a:picLocks noChangeAspect="1"/>
          </p:cNvPicPr>
          <p:nvPr/>
        </p:nvPicPr>
        <p:blipFill>
          <a:blip r:embed="rId2" cstate="print"/>
          <a:stretch>
            <a:fillRect/>
          </a:stretch>
        </p:blipFill>
        <p:spPr>
          <a:xfrm>
            <a:off x="3251200" y="1547802"/>
            <a:ext cx="2476500" cy="2476500"/>
          </a:xfrm>
          <a:prstGeom prst="rect">
            <a:avLst/>
          </a:prstGeom>
        </p:spPr>
      </p:pic>
      <p:sp>
        <p:nvSpPr>
          <p:cNvPr id="9" name="TextBox 8"/>
          <p:cNvSpPr txBox="1"/>
          <p:nvPr/>
        </p:nvSpPr>
        <p:spPr>
          <a:xfrm>
            <a:off x="3715223" y="3213734"/>
            <a:ext cx="1633781" cy="523220"/>
          </a:xfrm>
          <a:prstGeom prst="rect">
            <a:avLst/>
          </a:prstGeom>
          <a:noFill/>
        </p:spPr>
        <p:txBody>
          <a:bodyPr wrap="none" rtlCol="0">
            <a:spAutoFit/>
          </a:bodyPr>
          <a:lstStyle/>
          <a:p>
            <a:r>
              <a:rPr lang="en-US" sz="2800" b="1" dirty="0" smtClean="0">
                <a:solidFill>
                  <a:schemeClr val="bg1"/>
                </a:solidFill>
              </a:rPr>
              <a:t>Customer</a:t>
            </a:r>
            <a:endParaRPr lang="en-US" sz="2800" b="1" dirty="0">
              <a:solidFill>
                <a:schemeClr val="bg1"/>
              </a:solidFill>
            </a:endParaRPr>
          </a:p>
        </p:txBody>
      </p:sp>
      <p:pic>
        <p:nvPicPr>
          <p:cNvPr id="10" name="Picture 9"/>
          <p:cNvPicPr>
            <a:picLocks noChangeAspect="1"/>
          </p:cNvPicPr>
          <p:nvPr/>
        </p:nvPicPr>
        <p:blipFill>
          <a:blip r:embed="rId3" cstate="print"/>
          <a:stretch>
            <a:fillRect/>
          </a:stretch>
        </p:blipFill>
        <p:spPr>
          <a:xfrm>
            <a:off x="2518858" y="898484"/>
            <a:ext cx="730215" cy="275327"/>
          </a:xfrm>
          <a:prstGeom prst="rect">
            <a:avLst/>
          </a:prstGeom>
        </p:spPr>
      </p:pic>
      <p:pic>
        <p:nvPicPr>
          <p:cNvPr id="11" name="Picture 10"/>
          <p:cNvPicPr>
            <a:picLocks noChangeAspect="1"/>
          </p:cNvPicPr>
          <p:nvPr/>
        </p:nvPicPr>
        <p:blipFill>
          <a:blip r:embed="rId4" cstate="print"/>
          <a:stretch>
            <a:fillRect/>
          </a:stretch>
        </p:blipFill>
        <p:spPr>
          <a:xfrm>
            <a:off x="1306786" y="1461563"/>
            <a:ext cx="465656" cy="451878"/>
          </a:xfrm>
          <a:prstGeom prst="rect">
            <a:avLst/>
          </a:prstGeom>
        </p:spPr>
      </p:pic>
      <p:pic>
        <p:nvPicPr>
          <p:cNvPr id="12" name="Picture 11"/>
          <p:cNvPicPr>
            <a:picLocks noChangeAspect="1"/>
          </p:cNvPicPr>
          <p:nvPr/>
        </p:nvPicPr>
        <p:blipFill>
          <a:blip r:embed="rId5" cstate="print"/>
          <a:stretch>
            <a:fillRect/>
          </a:stretch>
        </p:blipFill>
        <p:spPr>
          <a:xfrm>
            <a:off x="1629972" y="1045124"/>
            <a:ext cx="790060" cy="342900"/>
          </a:xfrm>
          <a:prstGeom prst="rect">
            <a:avLst/>
          </a:prstGeom>
        </p:spPr>
      </p:pic>
      <p:sp>
        <p:nvSpPr>
          <p:cNvPr id="13" name="Oval 12"/>
          <p:cNvSpPr/>
          <p:nvPr/>
        </p:nvSpPr>
        <p:spPr>
          <a:xfrm>
            <a:off x="2293032" y="1476924"/>
            <a:ext cx="855133" cy="860802"/>
          </a:xfrm>
          <a:prstGeom prst="ellipse">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1050" dirty="0" smtClean="0"/>
              <a:t>Social Media</a:t>
            </a:r>
            <a:endParaRPr lang="en-US" sz="1050" dirty="0"/>
          </a:p>
        </p:txBody>
      </p:sp>
      <p:cxnSp>
        <p:nvCxnSpPr>
          <p:cNvPr id="14" name="Straight Connector 13"/>
          <p:cNvCxnSpPr/>
          <p:nvPr/>
        </p:nvCxnSpPr>
        <p:spPr>
          <a:xfrm flipH="1" flipV="1">
            <a:off x="2997200" y="2286000"/>
            <a:ext cx="939801" cy="8001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flipV="1">
            <a:off x="2476500" y="3491103"/>
            <a:ext cx="864756"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8" name="Oval 17"/>
          <p:cNvSpPr/>
          <p:nvPr/>
        </p:nvSpPr>
        <p:spPr>
          <a:xfrm>
            <a:off x="1628399" y="3022601"/>
            <a:ext cx="855133" cy="860802"/>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1050" dirty="0" smtClean="0"/>
              <a:t>Gaming</a:t>
            </a:r>
            <a:endParaRPr lang="en-US" sz="1050" dirty="0"/>
          </a:p>
        </p:txBody>
      </p:sp>
      <p:cxnSp>
        <p:nvCxnSpPr>
          <p:cNvPr id="19" name="Straight Connector 18"/>
          <p:cNvCxnSpPr>
            <a:endCxn id="10" idx="2"/>
          </p:cNvCxnSpPr>
          <p:nvPr/>
        </p:nvCxnSpPr>
        <p:spPr>
          <a:xfrm flipV="1">
            <a:off x="2794000" y="1173811"/>
            <a:ext cx="89966" cy="303113"/>
          </a:xfrm>
          <a:prstGeom prst="line">
            <a:avLst/>
          </a:prstGeom>
          <a:ln>
            <a:solidFill>
              <a:srgbClr val="A6A6A6"/>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a:stCxn id="13" idx="1"/>
          </p:cNvCxnSpPr>
          <p:nvPr/>
        </p:nvCxnSpPr>
        <p:spPr>
          <a:xfrm flipH="1" flipV="1">
            <a:off x="2146300" y="1326212"/>
            <a:ext cx="271963" cy="276774"/>
          </a:xfrm>
          <a:prstGeom prst="line">
            <a:avLst/>
          </a:prstGeom>
          <a:ln>
            <a:solidFill>
              <a:srgbClr val="A6A6A6"/>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endCxn id="13" idx="2"/>
          </p:cNvCxnSpPr>
          <p:nvPr/>
        </p:nvCxnSpPr>
        <p:spPr>
          <a:xfrm>
            <a:off x="1772442" y="1702863"/>
            <a:ext cx="520590" cy="204462"/>
          </a:xfrm>
          <a:prstGeom prst="line">
            <a:avLst/>
          </a:prstGeom>
          <a:ln>
            <a:solidFill>
              <a:srgbClr val="A6A6A6"/>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a:endCxn id="32" idx="6"/>
          </p:cNvCxnSpPr>
          <p:nvPr/>
        </p:nvCxnSpPr>
        <p:spPr>
          <a:xfrm flipH="1">
            <a:off x="3146396" y="4024302"/>
            <a:ext cx="676306" cy="9146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2" name="Oval 31"/>
          <p:cNvSpPr/>
          <p:nvPr/>
        </p:nvSpPr>
        <p:spPr>
          <a:xfrm>
            <a:off x="2291263" y="4508501"/>
            <a:ext cx="855133" cy="860802"/>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800" dirty="0" smtClean="0"/>
              <a:t>Entertain</a:t>
            </a:r>
            <a:endParaRPr lang="en-US" sz="800" dirty="0"/>
          </a:p>
        </p:txBody>
      </p:sp>
      <p:sp>
        <p:nvSpPr>
          <p:cNvPr id="39" name="Oval 38"/>
          <p:cNvSpPr/>
          <p:nvPr/>
        </p:nvSpPr>
        <p:spPr>
          <a:xfrm>
            <a:off x="5934727" y="1423463"/>
            <a:ext cx="855133" cy="860802"/>
          </a:xfrm>
          <a:prstGeom prst="ellipse">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n-US" sz="1000" dirty="0" smtClean="0"/>
              <a:t>Banking</a:t>
            </a:r>
          </a:p>
          <a:p>
            <a:pPr algn="ctr"/>
            <a:r>
              <a:rPr lang="en-US" sz="1000" dirty="0" smtClean="0"/>
              <a:t>Finance</a:t>
            </a:r>
            <a:endParaRPr lang="en-US" sz="1000" dirty="0"/>
          </a:p>
        </p:txBody>
      </p:sp>
      <p:cxnSp>
        <p:nvCxnSpPr>
          <p:cNvPr id="40" name="Straight Connector 39"/>
          <p:cNvCxnSpPr/>
          <p:nvPr/>
        </p:nvCxnSpPr>
        <p:spPr>
          <a:xfrm flipH="1">
            <a:off x="5152996" y="2183603"/>
            <a:ext cx="906962" cy="92789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1" name="Oval 40"/>
          <p:cNvSpPr/>
          <p:nvPr/>
        </p:nvSpPr>
        <p:spPr>
          <a:xfrm>
            <a:off x="6514694" y="3022601"/>
            <a:ext cx="855133" cy="860802"/>
          </a:xfrm>
          <a:prstGeom prst="ellipse">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n-US" sz="1050" dirty="0" smtClean="0"/>
          </a:p>
          <a:p>
            <a:pPr algn="ctr"/>
            <a:r>
              <a:rPr lang="en-US" sz="1050" dirty="0" smtClean="0"/>
              <a:t>Our</a:t>
            </a:r>
          </a:p>
          <a:p>
            <a:pPr algn="ctr"/>
            <a:r>
              <a:rPr lang="en-US" sz="1050" dirty="0" smtClean="0"/>
              <a:t>Known</a:t>
            </a:r>
          </a:p>
          <a:p>
            <a:pPr algn="ctr"/>
            <a:r>
              <a:rPr lang="en-US" sz="1050" dirty="0" smtClean="0"/>
              <a:t>History</a:t>
            </a:r>
          </a:p>
          <a:p>
            <a:pPr algn="ctr"/>
            <a:endParaRPr lang="en-US" sz="1050" dirty="0"/>
          </a:p>
        </p:txBody>
      </p:sp>
      <p:sp>
        <p:nvSpPr>
          <p:cNvPr id="42" name="Oval 41"/>
          <p:cNvSpPr/>
          <p:nvPr/>
        </p:nvSpPr>
        <p:spPr>
          <a:xfrm>
            <a:off x="5795027" y="4508501"/>
            <a:ext cx="855133" cy="860802"/>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900" dirty="0" smtClean="0"/>
              <a:t>Purchase</a:t>
            </a:r>
            <a:endParaRPr lang="en-US" sz="900" dirty="0"/>
          </a:p>
        </p:txBody>
      </p:sp>
      <p:cxnSp>
        <p:nvCxnSpPr>
          <p:cNvPr id="45" name="Straight Connector 44"/>
          <p:cNvCxnSpPr>
            <a:endCxn id="42" idx="2"/>
          </p:cNvCxnSpPr>
          <p:nvPr/>
        </p:nvCxnSpPr>
        <p:spPr>
          <a:xfrm>
            <a:off x="5152996" y="4024302"/>
            <a:ext cx="642031" cy="9146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flipH="1" flipV="1">
            <a:off x="5642049" y="3502407"/>
            <a:ext cx="864756"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52" name="Picture 51"/>
          <p:cNvPicPr>
            <a:picLocks noChangeAspect="1"/>
          </p:cNvPicPr>
          <p:nvPr/>
        </p:nvPicPr>
        <p:blipFill>
          <a:blip r:embed="rId6" cstate="print"/>
          <a:stretch>
            <a:fillRect/>
          </a:stretch>
        </p:blipFill>
        <p:spPr>
          <a:xfrm>
            <a:off x="685800" y="2780152"/>
            <a:ext cx="826566" cy="267849"/>
          </a:xfrm>
          <a:prstGeom prst="rect">
            <a:avLst/>
          </a:prstGeom>
        </p:spPr>
      </p:pic>
      <p:pic>
        <p:nvPicPr>
          <p:cNvPr id="53" name="Picture 52"/>
          <p:cNvPicPr>
            <a:picLocks noChangeAspect="1"/>
          </p:cNvPicPr>
          <p:nvPr/>
        </p:nvPicPr>
        <p:blipFill>
          <a:blip r:embed="rId7" cstate="print"/>
          <a:stretch>
            <a:fillRect/>
          </a:stretch>
        </p:blipFill>
        <p:spPr>
          <a:xfrm>
            <a:off x="435865" y="3264085"/>
            <a:ext cx="869486" cy="523497"/>
          </a:xfrm>
          <a:prstGeom prst="rect">
            <a:avLst/>
          </a:prstGeom>
        </p:spPr>
      </p:pic>
      <p:cxnSp>
        <p:nvCxnSpPr>
          <p:cNvPr id="54" name="Straight Connector 53"/>
          <p:cNvCxnSpPr/>
          <p:nvPr/>
        </p:nvCxnSpPr>
        <p:spPr>
          <a:xfrm>
            <a:off x="1109382" y="3059623"/>
            <a:ext cx="520590" cy="204462"/>
          </a:xfrm>
          <a:prstGeom prst="line">
            <a:avLst/>
          </a:prstGeom>
          <a:ln>
            <a:solidFill>
              <a:srgbClr val="A6A6A6"/>
            </a:solidFill>
          </a:ln>
        </p:spPr>
        <p:style>
          <a:lnRef idx="2">
            <a:schemeClr val="accent1"/>
          </a:lnRef>
          <a:fillRef idx="0">
            <a:schemeClr val="accent1"/>
          </a:fillRef>
          <a:effectRef idx="1">
            <a:schemeClr val="accent1"/>
          </a:effectRef>
          <a:fontRef idx="minor">
            <a:schemeClr val="tx1"/>
          </a:fontRef>
        </p:style>
      </p:cxnSp>
      <p:cxnSp>
        <p:nvCxnSpPr>
          <p:cNvPr id="55" name="Straight Connector 54"/>
          <p:cNvCxnSpPr>
            <a:endCxn id="18" idx="2"/>
          </p:cNvCxnSpPr>
          <p:nvPr/>
        </p:nvCxnSpPr>
        <p:spPr>
          <a:xfrm flipV="1">
            <a:off x="1134782" y="3453002"/>
            <a:ext cx="493617" cy="49406"/>
          </a:xfrm>
          <a:prstGeom prst="line">
            <a:avLst/>
          </a:prstGeom>
          <a:ln>
            <a:solidFill>
              <a:srgbClr val="A6A6A6"/>
            </a:solidFill>
          </a:ln>
        </p:spPr>
        <p:style>
          <a:lnRef idx="2">
            <a:schemeClr val="accent1"/>
          </a:lnRef>
          <a:fillRef idx="0">
            <a:schemeClr val="accent1"/>
          </a:fillRef>
          <a:effectRef idx="1">
            <a:schemeClr val="accent1"/>
          </a:effectRef>
          <a:fontRef idx="minor">
            <a:schemeClr val="tx1"/>
          </a:fontRef>
        </p:style>
      </p:cxnSp>
      <p:pic>
        <p:nvPicPr>
          <p:cNvPr id="59" name="Picture 58"/>
          <p:cNvPicPr>
            <a:picLocks noChangeAspect="1"/>
          </p:cNvPicPr>
          <p:nvPr/>
        </p:nvPicPr>
        <p:blipFill>
          <a:blip r:embed="rId8" cstate="print"/>
          <a:stretch>
            <a:fillRect/>
          </a:stretch>
        </p:blipFill>
        <p:spPr>
          <a:xfrm>
            <a:off x="1122223" y="4812398"/>
            <a:ext cx="653285" cy="303807"/>
          </a:xfrm>
          <a:prstGeom prst="rect">
            <a:avLst/>
          </a:prstGeom>
        </p:spPr>
      </p:pic>
      <p:pic>
        <p:nvPicPr>
          <p:cNvPr id="60" name="Picture 59"/>
          <p:cNvPicPr>
            <a:picLocks noChangeAspect="1"/>
          </p:cNvPicPr>
          <p:nvPr/>
        </p:nvPicPr>
        <p:blipFill>
          <a:blip r:embed="rId9" cstate="print"/>
          <a:stretch>
            <a:fillRect/>
          </a:stretch>
        </p:blipFill>
        <p:spPr>
          <a:xfrm>
            <a:off x="1165651" y="5259953"/>
            <a:ext cx="833731" cy="371097"/>
          </a:xfrm>
          <a:prstGeom prst="rect">
            <a:avLst/>
          </a:prstGeom>
        </p:spPr>
      </p:pic>
      <p:pic>
        <p:nvPicPr>
          <p:cNvPr id="61" name="Picture 60"/>
          <p:cNvPicPr>
            <a:picLocks noChangeAspect="1"/>
          </p:cNvPicPr>
          <p:nvPr/>
        </p:nvPicPr>
        <p:blipFill>
          <a:blip r:embed="rId10" cstate="print"/>
          <a:stretch>
            <a:fillRect/>
          </a:stretch>
        </p:blipFill>
        <p:spPr>
          <a:xfrm>
            <a:off x="2177182" y="5579577"/>
            <a:ext cx="540618" cy="419774"/>
          </a:xfrm>
          <a:prstGeom prst="rect">
            <a:avLst/>
          </a:prstGeom>
        </p:spPr>
      </p:pic>
      <p:cxnSp>
        <p:nvCxnSpPr>
          <p:cNvPr id="62" name="Straight Connector 61"/>
          <p:cNvCxnSpPr/>
          <p:nvPr/>
        </p:nvCxnSpPr>
        <p:spPr>
          <a:xfrm flipV="1">
            <a:off x="1760808" y="4923410"/>
            <a:ext cx="493617" cy="49406"/>
          </a:xfrm>
          <a:prstGeom prst="line">
            <a:avLst/>
          </a:prstGeom>
          <a:ln>
            <a:solidFill>
              <a:srgbClr val="A6A6A6"/>
            </a:solidFill>
          </a:ln>
        </p:spPr>
        <p:style>
          <a:lnRef idx="2">
            <a:schemeClr val="accent1"/>
          </a:lnRef>
          <a:fillRef idx="0">
            <a:schemeClr val="accent1"/>
          </a:fillRef>
          <a:effectRef idx="1">
            <a:schemeClr val="accent1"/>
          </a:effectRef>
          <a:fontRef idx="minor">
            <a:schemeClr val="tx1"/>
          </a:fontRef>
        </p:style>
      </p:cxnSp>
      <p:cxnSp>
        <p:nvCxnSpPr>
          <p:cNvPr id="63" name="Straight Connector 62"/>
          <p:cNvCxnSpPr>
            <a:stCxn id="60" idx="3"/>
          </p:cNvCxnSpPr>
          <p:nvPr/>
        </p:nvCxnSpPr>
        <p:spPr>
          <a:xfrm flipV="1">
            <a:off x="1999382" y="5206361"/>
            <a:ext cx="370916" cy="239141"/>
          </a:xfrm>
          <a:prstGeom prst="line">
            <a:avLst/>
          </a:prstGeom>
          <a:ln>
            <a:solidFill>
              <a:srgbClr val="A6A6A6"/>
            </a:solidFill>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flipV="1">
            <a:off x="2465484" y="5382003"/>
            <a:ext cx="215246" cy="182082"/>
          </a:xfrm>
          <a:prstGeom prst="line">
            <a:avLst/>
          </a:prstGeom>
          <a:ln>
            <a:solidFill>
              <a:srgbClr val="A6A6A6"/>
            </a:solidFill>
          </a:ln>
        </p:spPr>
        <p:style>
          <a:lnRef idx="2">
            <a:schemeClr val="accent1"/>
          </a:lnRef>
          <a:fillRef idx="0">
            <a:schemeClr val="accent1"/>
          </a:fillRef>
          <a:effectRef idx="1">
            <a:schemeClr val="accent1"/>
          </a:effectRef>
          <a:fontRef idx="minor">
            <a:schemeClr val="tx1"/>
          </a:fontRef>
        </p:style>
      </p:cxnSp>
      <p:pic>
        <p:nvPicPr>
          <p:cNvPr id="68" name="Picture 67"/>
          <p:cNvPicPr>
            <a:picLocks noChangeAspect="1"/>
          </p:cNvPicPr>
          <p:nvPr/>
        </p:nvPicPr>
        <p:blipFill>
          <a:blip r:embed="rId11" cstate="print"/>
          <a:stretch>
            <a:fillRect/>
          </a:stretch>
        </p:blipFill>
        <p:spPr>
          <a:xfrm>
            <a:off x="7962900" y="3048000"/>
            <a:ext cx="292100" cy="292100"/>
          </a:xfrm>
          <a:prstGeom prst="rect">
            <a:avLst/>
          </a:prstGeom>
        </p:spPr>
      </p:pic>
      <p:pic>
        <p:nvPicPr>
          <p:cNvPr id="69" name="Picture 68"/>
          <p:cNvPicPr>
            <a:picLocks noChangeAspect="1"/>
          </p:cNvPicPr>
          <p:nvPr/>
        </p:nvPicPr>
        <p:blipFill>
          <a:blip r:embed="rId12" cstate="print"/>
          <a:stretch>
            <a:fillRect/>
          </a:stretch>
        </p:blipFill>
        <p:spPr>
          <a:xfrm>
            <a:off x="7023100" y="1204508"/>
            <a:ext cx="845289" cy="155455"/>
          </a:xfrm>
          <a:prstGeom prst="rect">
            <a:avLst/>
          </a:prstGeom>
        </p:spPr>
      </p:pic>
      <p:pic>
        <p:nvPicPr>
          <p:cNvPr id="70" name="Picture 69"/>
          <p:cNvPicPr>
            <a:picLocks noChangeAspect="1"/>
          </p:cNvPicPr>
          <p:nvPr/>
        </p:nvPicPr>
        <p:blipFill>
          <a:blip r:embed="rId13" cstate="print"/>
          <a:stretch>
            <a:fillRect/>
          </a:stretch>
        </p:blipFill>
        <p:spPr>
          <a:xfrm>
            <a:off x="7339222" y="1391100"/>
            <a:ext cx="618067" cy="618067"/>
          </a:xfrm>
          <a:prstGeom prst="rect">
            <a:avLst/>
          </a:prstGeom>
        </p:spPr>
      </p:pic>
      <p:pic>
        <p:nvPicPr>
          <p:cNvPr id="71" name="Picture 70"/>
          <p:cNvPicPr>
            <a:picLocks noChangeAspect="1"/>
          </p:cNvPicPr>
          <p:nvPr/>
        </p:nvPicPr>
        <p:blipFill>
          <a:blip r:embed="rId14" cstate="print"/>
          <a:stretch>
            <a:fillRect/>
          </a:stretch>
        </p:blipFill>
        <p:spPr>
          <a:xfrm>
            <a:off x="6445697" y="869473"/>
            <a:ext cx="483863" cy="304338"/>
          </a:xfrm>
          <a:prstGeom prst="rect">
            <a:avLst/>
          </a:prstGeom>
        </p:spPr>
      </p:pic>
      <p:cxnSp>
        <p:nvCxnSpPr>
          <p:cNvPr id="72" name="Straight Connector 71"/>
          <p:cNvCxnSpPr>
            <a:endCxn id="71" idx="2"/>
          </p:cNvCxnSpPr>
          <p:nvPr/>
        </p:nvCxnSpPr>
        <p:spPr>
          <a:xfrm flipV="1">
            <a:off x="6529565" y="1173811"/>
            <a:ext cx="158064" cy="287752"/>
          </a:xfrm>
          <a:prstGeom prst="line">
            <a:avLst/>
          </a:prstGeom>
          <a:ln>
            <a:solidFill>
              <a:srgbClr val="A6A6A6"/>
            </a:solidFill>
          </a:ln>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flipV="1">
            <a:off x="6760997" y="1402411"/>
            <a:ext cx="427203" cy="287752"/>
          </a:xfrm>
          <a:prstGeom prst="line">
            <a:avLst/>
          </a:prstGeom>
          <a:ln>
            <a:solidFill>
              <a:srgbClr val="A6A6A6"/>
            </a:solidFill>
          </a:ln>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flipV="1">
            <a:off x="6815260" y="1700134"/>
            <a:ext cx="549362" cy="153730"/>
          </a:xfrm>
          <a:prstGeom prst="line">
            <a:avLst/>
          </a:prstGeom>
          <a:ln>
            <a:solidFill>
              <a:srgbClr val="A6A6A6"/>
            </a:solidFill>
          </a:ln>
        </p:spPr>
        <p:style>
          <a:lnRef idx="2">
            <a:schemeClr val="accent1"/>
          </a:lnRef>
          <a:fillRef idx="0">
            <a:schemeClr val="accent1"/>
          </a:fillRef>
          <a:effectRef idx="1">
            <a:schemeClr val="accent1"/>
          </a:effectRef>
          <a:fontRef idx="minor">
            <a:schemeClr val="tx1"/>
          </a:fontRef>
        </p:style>
      </p:cxnSp>
      <p:pic>
        <p:nvPicPr>
          <p:cNvPr id="79" name="Picture 78"/>
          <p:cNvPicPr>
            <a:picLocks noChangeAspect="1"/>
          </p:cNvPicPr>
          <p:nvPr/>
        </p:nvPicPr>
        <p:blipFill>
          <a:blip r:embed="rId15" cstate="print"/>
          <a:stretch>
            <a:fillRect/>
          </a:stretch>
        </p:blipFill>
        <p:spPr>
          <a:xfrm>
            <a:off x="6789860" y="5481262"/>
            <a:ext cx="825500" cy="299576"/>
          </a:xfrm>
          <a:prstGeom prst="rect">
            <a:avLst/>
          </a:prstGeom>
        </p:spPr>
      </p:pic>
      <p:pic>
        <p:nvPicPr>
          <p:cNvPr id="80" name="Picture 79"/>
          <p:cNvPicPr>
            <a:picLocks noChangeAspect="1"/>
          </p:cNvPicPr>
          <p:nvPr/>
        </p:nvPicPr>
        <p:blipFill>
          <a:blip r:embed="rId16" cstate="print"/>
          <a:stretch>
            <a:fillRect/>
          </a:stretch>
        </p:blipFill>
        <p:spPr>
          <a:xfrm>
            <a:off x="7086600" y="4847380"/>
            <a:ext cx="850900" cy="456859"/>
          </a:xfrm>
          <a:prstGeom prst="rect">
            <a:avLst/>
          </a:prstGeom>
        </p:spPr>
      </p:pic>
      <p:pic>
        <p:nvPicPr>
          <p:cNvPr id="81" name="Picture 80"/>
          <p:cNvPicPr>
            <a:picLocks noChangeAspect="1"/>
          </p:cNvPicPr>
          <p:nvPr/>
        </p:nvPicPr>
        <p:blipFill>
          <a:blip r:embed="rId17" cstate="print"/>
          <a:stretch>
            <a:fillRect/>
          </a:stretch>
        </p:blipFill>
        <p:spPr>
          <a:xfrm>
            <a:off x="6061728" y="5748219"/>
            <a:ext cx="720072" cy="384663"/>
          </a:xfrm>
          <a:prstGeom prst="rect">
            <a:avLst/>
          </a:prstGeom>
        </p:spPr>
      </p:pic>
      <p:cxnSp>
        <p:nvCxnSpPr>
          <p:cNvPr id="82" name="Straight Connector 81"/>
          <p:cNvCxnSpPr/>
          <p:nvPr/>
        </p:nvCxnSpPr>
        <p:spPr>
          <a:xfrm flipV="1">
            <a:off x="7395227" y="3225800"/>
            <a:ext cx="549362" cy="153730"/>
          </a:xfrm>
          <a:prstGeom prst="line">
            <a:avLst/>
          </a:prstGeom>
          <a:ln>
            <a:solidFill>
              <a:srgbClr val="A6A6A6"/>
            </a:solidFill>
          </a:ln>
        </p:spPr>
        <p:style>
          <a:lnRef idx="2">
            <a:schemeClr val="accent1"/>
          </a:lnRef>
          <a:fillRef idx="0">
            <a:schemeClr val="accent1"/>
          </a:fillRef>
          <a:effectRef idx="1">
            <a:schemeClr val="accent1"/>
          </a:effectRef>
          <a:fontRef idx="minor">
            <a:schemeClr val="tx1"/>
          </a:fontRef>
        </p:style>
      </p:cxnSp>
      <p:pic>
        <p:nvPicPr>
          <p:cNvPr id="83" name="Picture 82"/>
          <p:cNvPicPr>
            <a:picLocks noChangeAspect="1"/>
          </p:cNvPicPr>
          <p:nvPr/>
        </p:nvPicPr>
        <p:blipFill>
          <a:blip r:embed="rId18" cstate="print"/>
          <a:stretch>
            <a:fillRect/>
          </a:stretch>
        </p:blipFill>
        <p:spPr>
          <a:xfrm>
            <a:off x="7868389" y="3571359"/>
            <a:ext cx="524913" cy="250343"/>
          </a:xfrm>
          <a:prstGeom prst="rect">
            <a:avLst/>
          </a:prstGeom>
        </p:spPr>
      </p:pic>
      <p:cxnSp>
        <p:nvCxnSpPr>
          <p:cNvPr id="84" name="Straight Connector 83"/>
          <p:cNvCxnSpPr>
            <a:endCxn id="83" idx="1"/>
          </p:cNvCxnSpPr>
          <p:nvPr/>
        </p:nvCxnSpPr>
        <p:spPr>
          <a:xfrm>
            <a:off x="7413538" y="3571360"/>
            <a:ext cx="454851" cy="125171"/>
          </a:xfrm>
          <a:prstGeom prst="line">
            <a:avLst/>
          </a:prstGeom>
          <a:ln>
            <a:solidFill>
              <a:srgbClr val="A6A6A6"/>
            </a:solidFill>
          </a:ln>
        </p:spPr>
        <p:style>
          <a:lnRef idx="2">
            <a:schemeClr val="accent1"/>
          </a:lnRef>
          <a:fillRef idx="0">
            <a:schemeClr val="accent1"/>
          </a:fillRef>
          <a:effectRef idx="1">
            <a:schemeClr val="accent1"/>
          </a:effectRef>
          <a:fontRef idx="minor">
            <a:schemeClr val="tx1"/>
          </a:fontRef>
        </p:style>
      </p:cxnSp>
      <p:cxnSp>
        <p:nvCxnSpPr>
          <p:cNvPr id="87" name="Straight Connector 86"/>
          <p:cNvCxnSpPr/>
          <p:nvPr/>
        </p:nvCxnSpPr>
        <p:spPr>
          <a:xfrm>
            <a:off x="6654879" y="4900670"/>
            <a:ext cx="549362" cy="127891"/>
          </a:xfrm>
          <a:prstGeom prst="line">
            <a:avLst/>
          </a:prstGeom>
          <a:ln>
            <a:solidFill>
              <a:srgbClr val="A6A6A6"/>
            </a:solidFill>
          </a:ln>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a:off x="6565979" y="5281670"/>
            <a:ext cx="549362" cy="127891"/>
          </a:xfrm>
          <a:prstGeom prst="line">
            <a:avLst/>
          </a:prstGeom>
          <a:ln>
            <a:solidFill>
              <a:srgbClr val="A6A6A6"/>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2697110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Velocity (Speed)</a:t>
            </a:r>
            <a:r>
              <a:rPr lang="en-US" dirty="0">
                <a:solidFill>
                  <a:srgbClr val="0000FF"/>
                </a:solidFill>
              </a:rPr>
              <a:t/>
            </a:r>
            <a:br>
              <a:rPr lang="en-US" dirty="0">
                <a:solidFill>
                  <a:srgbClr val="0000FF"/>
                </a:solidFill>
              </a:rPr>
            </a:br>
            <a:endParaRPr lang="en-US" dirty="0"/>
          </a:p>
        </p:txBody>
      </p:sp>
      <p:sp>
        <p:nvSpPr>
          <p:cNvPr id="3" name="Content Placeholder 2"/>
          <p:cNvSpPr>
            <a:spLocks noGrp="1"/>
          </p:cNvSpPr>
          <p:nvPr>
            <p:ph idx="1"/>
          </p:nvPr>
        </p:nvSpPr>
        <p:spPr>
          <a:xfrm>
            <a:off x="466244" y="1768251"/>
            <a:ext cx="8231609" cy="4297270"/>
          </a:xfrm>
        </p:spPr>
        <p:txBody>
          <a:bodyPr>
            <a:normAutofit lnSpcReduction="10000"/>
          </a:bodyPr>
          <a:lstStyle/>
          <a:p>
            <a:r>
              <a:rPr lang="en-US" dirty="0" smtClean="0"/>
              <a:t>Data is begin generated fast and need to be processed fast</a:t>
            </a:r>
          </a:p>
          <a:p>
            <a:r>
              <a:rPr lang="en-US" dirty="0" smtClean="0"/>
              <a:t>Online Data Analytics</a:t>
            </a:r>
          </a:p>
          <a:p>
            <a:r>
              <a:rPr lang="en-US" dirty="0" smtClean="0"/>
              <a:t>Late decisions </a:t>
            </a:r>
            <a:r>
              <a:rPr lang="en-US" dirty="0" smtClean="0">
                <a:sym typeface="Wingdings"/>
              </a:rPr>
              <a:t> missing opportunities</a:t>
            </a:r>
          </a:p>
          <a:p>
            <a:r>
              <a:rPr lang="en-US" b="1" dirty="0" smtClean="0">
                <a:solidFill>
                  <a:srgbClr val="800000"/>
                </a:solidFill>
                <a:sym typeface="Wingdings"/>
              </a:rPr>
              <a:t>Examples</a:t>
            </a:r>
            <a:endParaRPr lang="en-US" b="1" dirty="0">
              <a:solidFill>
                <a:srgbClr val="800000"/>
              </a:solidFill>
              <a:sym typeface="Wingdings"/>
            </a:endParaRPr>
          </a:p>
          <a:p>
            <a:pPr lvl="1"/>
            <a:r>
              <a:rPr lang="en-US" sz="1900" b="1" dirty="0" smtClean="0">
                <a:solidFill>
                  <a:srgbClr val="0000FF"/>
                </a:solidFill>
                <a:sym typeface="Wingdings"/>
              </a:rPr>
              <a:t>E-Promotions: </a:t>
            </a:r>
            <a:r>
              <a:rPr lang="en-US" sz="1900" dirty="0" smtClean="0">
                <a:sym typeface="Wingdings"/>
              </a:rPr>
              <a:t>Based on your current location, your purchase history, what you like  send promotions right now for store next to you</a:t>
            </a:r>
          </a:p>
          <a:p>
            <a:pPr lvl="1"/>
            <a:endParaRPr lang="en-US" sz="1900" dirty="0" smtClean="0">
              <a:sym typeface="Wingdings"/>
            </a:endParaRPr>
          </a:p>
          <a:p>
            <a:pPr lvl="1"/>
            <a:r>
              <a:rPr lang="en-US" sz="1900" b="1" dirty="0" smtClean="0">
                <a:solidFill>
                  <a:srgbClr val="0000FF"/>
                </a:solidFill>
                <a:sym typeface="Wingdings"/>
              </a:rPr>
              <a:t>Healthcare monitoring: </a:t>
            </a:r>
            <a:r>
              <a:rPr lang="en-US" sz="1900" dirty="0" smtClean="0">
                <a:sym typeface="Wingdings"/>
              </a:rPr>
              <a:t>sensors monitoring your activities and body   any abnormal measurements require immediate reaction</a:t>
            </a:r>
            <a:endParaRPr lang="en-US" sz="1900" dirty="0"/>
          </a:p>
        </p:txBody>
      </p:sp>
      <p:pic>
        <p:nvPicPr>
          <p:cNvPr id="4" name="Picture 3"/>
          <p:cNvPicPr>
            <a:picLocks noChangeAspect="1"/>
          </p:cNvPicPr>
          <p:nvPr/>
        </p:nvPicPr>
        <p:blipFill>
          <a:blip r:embed="rId2" cstate="print"/>
          <a:stretch>
            <a:fillRect/>
          </a:stretch>
        </p:blipFill>
        <p:spPr>
          <a:xfrm>
            <a:off x="7543800" y="2295602"/>
            <a:ext cx="1263656" cy="1385576"/>
          </a:xfrm>
          <a:prstGeom prst="rect">
            <a:avLst/>
          </a:prstGeom>
        </p:spPr>
      </p:pic>
      <p:sp>
        <p:nvSpPr>
          <p:cNvPr id="5" name="Slide Number Placeholder 4"/>
          <p:cNvSpPr>
            <a:spLocks noGrp="1"/>
          </p:cNvSpPr>
          <p:nvPr>
            <p:ph type="sldNum" sz="quarter" idx="12"/>
          </p:nvPr>
        </p:nvSpPr>
        <p:spPr/>
        <p:txBody>
          <a:bodyPr/>
          <a:lstStyle/>
          <a:p>
            <a:fld id="{EBFB1032-EA64-7144-B003-9BCC9D94B503}" type="slidenum">
              <a:rPr lang="en-US" smtClean="0"/>
              <a:pPr/>
              <a:t>12</a:t>
            </a:fld>
            <a:endParaRPr lang="en-US" dirty="0"/>
          </a:p>
        </p:txBody>
      </p:sp>
    </p:spTree>
    <p:extLst>
      <p:ext uri="{BB962C8B-B14F-4D97-AF65-F5344CB8AC3E}">
        <p14:creationId xmlns="" xmlns:p14="http://schemas.microsoft.com/office/powerpoint/2010/main" val="3257734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checkerboard(across)">
                                      <p:cBhvr>
                                        <p:cTn id="7" dur="500"/>
                                        <p:tgtEl>
                                          <p:spTgt spid="3">
                                            <p:txEl>
                                              <p:pRg st="3" end="3"/>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checkerboard(across)">
                                      <p:cBhvr>
                                        <p:cTn id="10" dur="500"/>
                                        <p:tgtEl>
                                          <p:spTgt spid="3">
                                            <p:txEl>
                                              <p:pRg st="4" end="4"/>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checkerboard(across)">
                                      <p:cBhvr>
                                        <p:cTn id="1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Real-time/Fast Data</a:t>
            </a:r>
            <a:endParaRPr lang="en-US" dirty="0"/>
          </a:p>
        </p:txBody>
      </p:sp>
      <p:grpSp>
        <p:nvGrpSpPr>
          <p:cNvPr id="4" name="Group 3"/>
          <p:cNvGrpSpPr/>
          <p:nvPr/>
        </p:nvGrpSpPr>
        <p:grpSpPr>
          <a:xfrm>
            <a:off x="320661" y="1694798"/>
            <a:ext cx="2724724" cy="2202150"/>
            <a:chOff x="320661" y="1694798"/>
            <a:chExt cx="2724724" cy="2202150"/>
          </a:xfrm>
        </p:grpSpPr>
        <p:pic>
          <p:nvPicPr>
            <p:cNvPr id="9" name="Picture 8" descr="Screen shot 2013-01-13 at 5.24.36 PM.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29973" y="1694798"/>
              <a:ext cx="1092761" cy="1806907"/>
            </a:xfrm>
            <a:prstGeom prst="rect">
              <a:avLst/>
            </a:prstGeom>
          </p:spPr>
        </p:pic>
        <p:sp>
          <p:nvSpPr>
            <p:cNvPr id="18" name="TextBox 17"/>
            <p:cNvSpPr txBox="1"/>
            <p:nvPr/>
          </p:nvSpPr>
          <p:spPr>
            <a:xfrm>
              <a:off x="320661" y="3312172"/>
              <a:ext cx="2724724" cy="584776"/>
            </a:xfrm>
            <a:prstGeom prst="rect">
              <a:avLst/>
            </a:prstGeom>
            <a:noFill/>
          </p:spPr>
          <p:txBody>
            <a:bodyPr wrap="none" rtlCol="0">
              <a:spAutoFit/>
            </a:bodyPr>
            <a:lstStyle/>
            <a:p>
              <a:r>
                <a:rPr lang="en-US" sz="1600" b="1" dirty="0" smtClean="0">
                  <a:solidFill>
                    <a:srgbClr val="800000"/>
                  </a:solidFill>
                </a:rPr>
                <a:t>Social media and networks</a:t>
              </a:r>
            </a:p>
            <a:p>
              <a:r>
                <a:rPr lang="en-US" sz="1600" dirty="0" smtClean="0"/>
                <a:t>(all of us are generating data)</a:t>
              </a:r>
              <a:endParaRPr lang="en-US" sz="1600" dirty="0"/>
            </a:p>
          </p:txBody>
        </p:sp>
      </p:grpSp>
      <p:grpSp>
        <p:nvGrpSpPr>
          <p:cNvPr id="7" name="Group 6"/>
          <p:cNvGrpSpPr/>
          <p:nvPr/>
        </p:nvGrpSpPr>
        <p:grpSpPr>
          <a:xfrm>
            <a:off x="3047431" y="1677257"/>
            <a:ext cx="2791218" cy="2266489"/>
            <a:chOff x="3047431" y="1677257"/>
            <a:chExt cx="2791218" cy="2266489"/>
          </a:xfrm>
        </p:grpSpPr>
        <p:pic>
          <p:nvPicPr>
            <p:cNvPr id="5" name="Picture 4"/>
            <p:cNvPicPr>
              <a:picLocks noChangeAspect="1"/>
            </p:cNvPicPr>
            <p:nvPr/>
          </p:nvPicPr>
          <p:blipFill>
            <a:blip r:embed="rId3" cstate="print"/>
            <a:stretch>
              <a:fillRect/>
            </a:stretch>
          </p:blipFill>
          <p:spPr>
            <a:xfrm>
              <a:off x="4641644" y="1868931"/>
              <a:ext cx="994591" cy="671289"/>
            </a:xfrm>
            <a:prstGeom prst="rect">
              <a:avLst/>
            </a:prstGeom>
          </p:spPr>
        </p:pic>
        <p:pic>
          <p:nvPicPr>
            <p:cNvPr id="6" name="Picture 5"/>
            <p:cNvPicPr>
              <a:picLocks noChangeAspect="1"/>
            </p:cNvPicPr>
            <p:nvPr/>
          </p:nvPicPr>
          <p:blipFill>
            <a:blip r:embed="rId4" cstate="print"/>
            <a:stretch>
              <a:fillRect/>
            </a:stretch>
          </p:blipFill>
          <p:spPr>
            <a:xfrm>
              <a:off x="3841011" y="1868931"/>
              <a:ext cx="800633" cy="671289"/>
            </a:xfrm>
            <a:prstGeom prst="rect">
              <a:avLst/>
            </a:prstGeom>
          </p:spPr>
        </p:pic>
        <p:pic>
          <p:nvPicPr>
            <p:cNvPr id="10" name="Picture 9"/>
            <p:cNvPicPr>
              <a:picLocks noChangeAspect="1"/>
            </p:cNvPicPr>
            <p:nvPr/>
          </p:nvPicPr>
          <p:blipFill>
            <a:blip r:embed="rId5" cstate="print"/>
            <a:stretch>
              <a:fillRect/>
            </a:stretch>
          </p:blipFill>
          <p:spPr>
            <a:xfrm>
              <a:off x="4651715" y="2540220"/>
              <a:ext cx="984520" cy="747822"/>
            </a:xfrm>
            <a:prstGeom prst="rect">
              <a:avLst/>
            </a:prstGeom>
          </p:spPr>
        </p:pic>
        <p:pic>
          <p:nvPicPr>
            <p:cNvPr id="11" name="Picture 10"/>
            <p:cNvPicPr>
              <a:picLocks noChangeAspect="1"/>
            </p:cNvPicPr>
            <p:nvPr/>
          </p:nvPicPr>
          <p:blipFill>
            <a:blip r:embed="rId6" cstate="print"/>
            <a:stretch>
              <a:fillRect/>
            </a:stretch>
          </p:blipFill>
          <p:spPr>
            <a:xfrm>
              <a:off x="3047431" y="1677257"/>
              <a:ext cx="691475" cy="968065"/>
            </a:xfrm>
            <a:prstGeom prst="rect">
              <a:avLst/>
            </a:prstGeom>
          </p:spPr>
        </p:pic>
        <p:pic>
          <p:nvPicPr>
            <p:cNvPr id="12" name="Picture 11"/>
            <p:cNvPicPr>
              <a:picLocks noChangeAspect="1"/>
            </p:cNvPicPr>
            <p:nvPr/>
          </p:nvPicPr>
          <p:blipFill>
            <a:blip r:embed="rId7" cstate="print"/>
            <a:stretch>
              <a:fillRect/>
            </a:stretch>
          </p:blipFill>
          <p:spPr>
            <a:xfrm>
              <a:off x="3492577" y="2540220"/>
              <a:ext cx="1149067" cy="747822"/>
            </a:xfrm>
            <a:prstGeom prst="rect">
              <a:avLst/>
            </a:prstGeom>
          </p:spPr>
        </p:pic>
        <p:sp>
          <p:nvSpPr>
            <p:cNvPr id="19" name="TextBox 18"/>
            <p:cNvSpPr txBox="1"/>
            <p:nvPr/>
          </p:nvSpPr>
          <p:spPr>
            <a:xfrm>
              <a:off x="3289353" y="3358970"/>
              <a:ext cx="2549296" cy="584776"/>
            </a:xfrm>
            <a:prstGeom prst="rect">
              <a:avLst/>
            </a:prstGeom>
            <a:noFill/>
          </p:spPr>
          <p:txBody>
            <a:bodyPr wrap="none" rtlCol="0">
              <a:spAutoFit/>
            </a:bodyPr>
            <a:lstStyle/>
            <a:p>
              <a:r>
                <a:rPr lang="en-US" sz="1600" b="1" dirty="0" smtClean="0">
                  <a:solidFill>
                    <a:srgbClr val="800000"/>
                  </a:solidFill>
                </a:rPr>
                <a:t>Scientific instruments</a:t>
              </a:r>
            </a:p>
            <a:p>
              <a:r>
                <a:rPr lang="en-US" sz="1600" dirty="0" smtClean="0"/>
                <a:t>(collecting all sorts of data) </a:t>
              </a:r>
              <a:endParaRPr lang="en-US" sz="1600" dirty="0"/>
            </a:p>
          </p:txBody>
        </p:sp>
      </p:grpSp>
      <p:grpSp>
        <p:nvGrpSpPr>
          <p:cNvPr id="8" name="Group 7"/>
          <p:cNvGrpSpPr/>
          <p:nvPr/>
        </p:nvGrpSpPr>
        <p:grpSpPr>
          <a:xfrm>
            <a:off x="6115278" y="1765168"/>
            <a:ext cx="2957260" cy="1359828"/>
            <a:chOff x="6115278" y="1765168"/>
            <a:chExt cx="2957260" cy="1359828"/>
          </a:xfrm>
        </p:grpSpPr>
        <p:pic>
          <p:nvPicPr>
            <p:cNvPr id="16" name="Picture 15"/>
            <p:cNvPicPr>
              <a:picLocks noChangeAspect="1"/>
            </p:cNvPicPr>
            <p:nvPr/>
          </p:nvPicPr>
          <p:blipFill>
            <a:blip r:embed="rId8" cstate="print"/>
            <a:stretch>
              <a:fillRect/>
            </a:stretch>
          </p:blipFill>
          <p:spPr>
            <a:xfrm>
              <a:off x="7575339" y="1765168"/>
              <a:ext cx="797063" cy="797063"/>
            </a:xfrm>
            <a:prstGeom prst="rect">
              <a:avLst/>
            </a:prstGeom>
          </p:spPr>
        </p:pic>
        <p:pic>
          <p:nvPicPr>
            <p:cNvPr id="17" name="Picture 16"/>
            <p:cNvPicPr>
              <a:picLocks noChangeAspect="1"/>
            </p:cNvPicPr>
            <p:nvPr/>
          </p:nvPicPr>
          <p:blipFill>
            <a:blip r:embed="rId9" cstate="print"/>
            <a:stretch>
              <a:fillRect/>
            </a:stretch>
          </p:blipFill>
          <p:spPr>
            <a:xfrm>
              <a:off x="6697879" y="1766568"/>
              <a:ext cx="877460" cy="795663"/>
            </a:xfrm>
            <a:prstGeom prst="rect">
              <a:avLst/>
            </a:prstGeom>
          </p:spPr>
        </p:pic>
        <p:sp>
          <p:nvSpPr>
            <p:cNvPr id="20" name="TextBox 19"/>
            <p:cNvSpPr txBox="1"/>
            <p:nvPr/>
          </p:nvSpPr>
          <p:spPr>
            <a:xfrm>
              <a:off x="6115278" y="2540220"/>
              <a:ext cx="2957260" cy="584776"/>
            </a:xfrm>
            <a:prstGeom prst="rect">
              <a:avLst/>
            </a:prstGeom>
            <a:noFill/>
          </p:spPr>
          <p:txBody>
            <a:bodyPr wrap="none" rtlCol="0">
              <a:spAutoFit/>
            </a:bodyPr>
            <a:lstStyle/>
            <a:p>
              <a:r>
                <a:rPr lang="en-US" sz="1600" b="1" dirty="0" smtClean="0">
                  <a:solidFill>
                    <a:srgbClr val="800000"/>
                  </a:solidFill>
                </a:rPr>
                <a:t>Mobile devices </a:t>
              </a:r>
            </a:p>
            <a:p>
              <a:r>
                <a:rPr lang="en-US" sz="1600" dirty="0" smtClean="0"/>
                <a:t>(tracking all objects all the time)</a:t>
              </a:r>
              <a:endParaRPr lang="en-US" sz="1600" dirty="0"/>
            </a:p>
          </p:txBody>
        </p:sp>
      </p:grpSp>
      <p:grpSp>
        <p:nvGrpSpPr>
          <p:cNvPr id="15" name="Group 14"/>
          <p:cNvGrpSpPr/>
          <p:nvPr/>
        </p:nvGrpSpPr>
        <p:grpSpPr>
          <a:xfrm>
            <a:off x="5859696" y="3469326"/>
            <a:ext cx="3161506" cy="1228153"/>
            <a:chOff x="5859696" y="3469326"/>
            <a:chExt cx="3161506" cy="1228153"/>
          </a:xfrm>
        </p:grpSpPr>
        <p:pic>
          <p:nvPicPr>
            <p:cNvPr id="13" name="Picture 12"/>
            <p:cNvPicPr>
              <a:picLocks noChangeAspect="1"/>
            </p:cNvPicPr>
            <p:nvPr/>
          </p:nvPicPr>
          <p:blipFill>
            <a:blip r:embed="rId10" cstate="print"/>
            <a:stretch>
              <a:fillRect/>
            </a:stretch>
          </p:blipFill>
          <p:spPr>
            <a:xfrm>
              <a:off x="6369098" y="3501410"/>
              <a:ext cx="984502" cy="640989"/>
            </a:xfrm>
            <a:prstGeom prst="rect">
              <a:avLst/>
            </a:prstGeom>
          </p:spPr>
        </p:pic>
        <p:pic>
          <p:nvPicPr>
            <p:cNvPr id="14" name="Picture 13"/>
            <p:cNvPicPr>
              <a:picLocks noChangeAspect="1"/>
            </p:cNvPicPr>
            <p:nvPr/>
          </p:nvPicPr>
          <p:blipFill>
            <a:blip r:embed="rId11" cstate="print"/>
            <a:stretch>
              <a:fillRect/>
            </a:stretch>
          </p:blipFill>
          <p:spPr>
            <a:xfrm>
              <a:off x="7353600" y="3469326"/>
              <a:ext cx="1143056" cy="643377"/>
            </a:xfrm>
            <a:prstGeom prst="rect">
              <a:avLst/>
            </a:prstGeom>
          </p:spPr>
        </p:pic>
        <p:sp>
          <p:nvSpPr>
            <p:cNvPr id="21" name="TextBox 20"/>
            <p:cNvSpPr txBox="1"/>
            <p:nvPr/>
          </p:nvSpPr>
          <p:spPr>
            <a:xfrm>
              <a:off x="5859696" y="4112703"/>
              <a:ext cx="3161506" cy="584776"/>
            </a:xfrm>
            <a:prstGeom prst="rect">
              <a:avLst/>
            </a:prstGeom>
            <a:noFill/>
          </p:spPr>
          <p:txBody>
            <a:bodyPr wrap="square" rtlCol="0">
              <a:spAutoFit/>
            </a:bodyPr>
            <a:lstStyle/>
            <a:p>
              <a:r>
                <a:rPr lang="en-US" sz="1600" b="1" dirty="0" smtClean="0">
                  <a:solidFill>
                    <a:srgbClr val="800000"/>
                  </a:solidFill>
                </a:rPr>
                <a:t>Sensor technology and networks</a:t>
              </a:r>
            </a:p>
            <a:p>
              <a:r>
                <a:rPr lang="en-US" sz="1600" dirty="0" smtClean="0"/>
                <a:t>(measuring all kinds of data) </a:t>
              </a:r>
              <a:endParaRPr lang="en-US" sz="1600" dirty="0"/>
            </a:p>
          </p:txBody>
        </p:sp>
      </p:grpSp>
      <p:sp>
        <p:nvSpPr>
          <p:cNvPr id="22" name="Content Placeholder 2"/>
          <p:cNvSpPr>
            <a:spLocks noGrp="1"/>
          </p:cNvSpPr>
          <p:nvPr>
            <p:ph idx="1"/>
          </p:nvPr>
        </p:nvSpPr>
        <p:spPr>
          <a:xfrm>
            <a:off x="425331" y="4985478"/>
            <a:ext cx="8071325" cy="1329316"/>
          </a:xfrm>
        </p:spPr>
        <p:txBody>
          <a:bodyPr>
            <a:normAutofit fontScale="55000" lnSpcReduction="20000"/>
          </a:bodyPr>
          <a:lstStyle/>
          <a:p>
            <a:pPr>
              <a:lnSpc>
                <a:spcPct val="120000"/>
              </a:lnSpc>
            </a:pPr>
            <a:r>
              <a:rPr lang="en-US" dirty="0" smtClean="0"/>
              <a:t>The </a:t>
            </a:r>
            <a:r>
              <a:rPr lang="en-US" dirty="0"/>
              <a:t>progress and innovation </a:t>
            </a:r>
            <a:r>
              <a:rPr lang="en-US" dirty="0" smtClean="0"/>
              <a:t>is </a:t>
            </a:r>
            <a:r>
              <a:rPr lang="en-US" dirty="0"/>
              <a:t>no longer hindered by </a:t>
            </a:r>
            <a:r>
              <a:rPr lang="en-US" dirty="0" smtClean="0"/>
              <a:t>the </a:t>
            </a:r>
            <a:r>
              <a:rPr lang="en-US" dirty="0"/>
              <a:t>ability to collect </a:t>
            </a:r>
            <a:r>
              <a:rPr lang="en-US" dirty="0" smtClean="0"/>
              <a:t>data</a:t>
            </a:r>
          </a:p>
          <a:p>
            <a:pPr>
              <a:lnSpc>
                <a:spcPct val="120000"/>
              </a:lnSpc>
            </a:pPr>
            <a:r>
              <a:rPr lang="en-US" dirty="0" smtClean="0"/>
              <a:t>But, </a:t>
            </a:r>
            <a:r>
              <a:rPr lang="en-US" dirty="0"/>
              <a:t>by </a:t>
            </a:r>
            <a:r>
              <a:rPr lang="en-US" dirty="0" smtClean="0"/>
              <a:t>the </a:t>
            </a:r>
            <a:r>
              <a:rPr lang="en-US" dirty="0"/>
              <a:t>ability to manage, analyze</a:t>
            </a:r>
            <a:r>
              <a:rPr lang="en-US" dirty="0" smtClean="0"/>
              <a:t>, summarize</a:t>
            </a:r>
            <a:r>
              <a:rPr lang="en-US" dirty="0"/>
              <a:t>, visualize, and discover knowledge from the collected data in a timely manner and in a </a:t>
            </a:r>
            <a:r>
              <a:rPr lang="en-US" dirty="0" smtClean="0"/>
              <a:t>scalable fashion</a:t>
            </a:r>
            <a:endParaRPr lang="en-US" dirty="0"/>
          </a:p>
        </p:txBody>
      </p:sp>
      <p:sp>
        <p:nvSpPr>
          <p:cNvPr id="3" name="Slide Number Placeholder 2"/>
          <p:cNvSpPr>
            <a:spLocks noGrp="1"/>
          </p:cNvSpPr>
          <p:nvPr>
            <p:ph type="sldNum" sz="quarter" idx="12"/>
          </p:nvPr>
        </p:nvSpPr>
        <p:spPr/>
        <p:txBody>
          <a:bodyPr/>
          <a:lstStyle/>
          <a:p>
            <a:fld id="{EBFB1032-EA64-7144-B003-9BCC9D94B503}" type="slidenum">
              <a:rPr lang="en-US" smtClean="0"/>
              <a:pPr/>
              <a:t>13</a:t>
            </a:fld>
            <a:endParaRPr lang="en-US" dirty="0"/>
          </a:p>
        </p:txBody>
      </p:sp>
    </p:spTree>
    <p:extLst>
      <p:ext uri="{BB962C8B-B14F-4D97-AF65-F5344CB8AC3E}">
        <p14:creationId xmlns="" xmlns:p14="http://schemas.microsoft.com/office/powerpoint/2010/main" val="2482602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heckerboard(across)">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checkerboard(across)">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animEffect transition="in" filter="dissolve">
                                      <p:cBhvr>
                                        <p:cTn id="27" dur="500"/>
                                        <p:tgtEl>
                                          <p:spTgt spid="22">
                                            <p:txEl>
                                              <p:pRg st="0" end="0"/>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22">
                                            <p:txEl>
                                              <p:pRg st="1" end="1"/>
                                            </p:txEl>
                                          </p:spTgt>
                                        </p:tgtEl>
                                        <p:attrNameLst>
                                          <p:attrName>style.visibility</p:attrName>
                                        </p:attrNameLst>
                                      </p:cBhvr>
                                      <p:to>
                                        <p:strVal val="visible"/>
                                      </p:to>
                                    </p:set>
                                    <p:animEffect transition="in" filter="dissolve">
                                      <p:cBhvr>
                                        <p:cTn id="30" dur="500"/>
                                        <p:tgtEl>
                                          <p:spTgt spid="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print"/>
          <a:stretch>
            <a:fillRect/>
          </a:stretch>
        </p:blipFill>
        <p:spPr>
          <a:xfrm>
            <a:off x="3251200" y="1803399"/>
            <a:ext cx="2476500" cy="2476500"/>
          </a:xfrm>
          <a:prstGeom prst="rect">
            <a:avLst/>
          </a:prstGeom>
        </p:spPr>
      </p:pic>
      <p:sp>
        <p:nvSpPr>
          <p:cNvPr id="7" name="Title 1"/>
          <p:cNvSpPr txBox="1">
            <a:spLocks/>
          </p:cNvSpPr>
          <p:nvPr/>
        </p:nvSpPr>
        <p:spPr>
          <a:xfrm>
            <a:off x="469236" y="368300"/>
            <a:ext cx="8229600" cy="6223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b="1" dirty="0" smtClean="0"/>
              <a:t>Real-Time Analytics/Decision Requirement</a:t>
            </a:r>
            <a:endParaRPr lang="en-US" sz="2800" b="1" dirty="0"/>
          </a:p>
        </p:txBody>
      </p:sp>
      <p:sp>
        <p:nvSpPr>
          <p:cNvPr id="8" name="Cloud 7"/>
          <p:cNvSpPr/>
          <p:nvPr/>
        </p:nvSpPr>
        <p:spPr>
          <a:xfrm>
            <a:off x="1701800" y="1371599"/>
            <a:ext cx="2222500" cy="1790700"/>
          </a:xfrm>
          <a:prstGeom prst="cloud">
            <a:avLst/>
          </a:prstGeom>
          <a:solidFill>
            <a:schemeClr val="bg1">
              <a:lumMod val="85000"/>
            </a:schemeClr>
          </a:solidFill>
          <a:ln>
            <a:solidFill>
              <a:srgbClr val="A6A6A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Cloud 9"/>
          <p:cNvSpPr/>
          <p:nvPr/>
        </p:nvSpPr>
        <p:spPr>
          <a:xfrm>
            <a:off x="5201108" y="1358899"/>
            <a:ext cx="2222500" cy="1790700"/>
          </a:xfrm>
          <a:prstGeom prst="cloud">
            <a:avLst/>
          </a:prstGeom>
          <a:solidFill>
            <a:schemeClr val="bg1">
              <a:lumMod val="85000"/>
            </a:schemeClr>
          </a:solidFill>
          <a:ln>
            <a:solidFill>
              <a:srgbClr val="A6A6A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Cloud 10"/>
          <p:cNvSpPr/>
          <p:nvPr/>
        </p:nvSpPr>
        <p:spPr>
          <a:xfrm>
            <a:off x="5880100" y="3132781"/>
            <a:ext cx="2222500" cy="1790700"/>
          </a:xfrm>
          <a:prstGeom prst="cloud">
            <a:avLst/>
          </a:prstGeom>
          <a:solidFill>
            <a:schemeClr val="bg1">
              <a:lumMod val="8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3715223" y="3469331"/>
            <a:ext cx="1633781" cy="523220"/>
          </a:xfrm>
          <a:prstGeom prst="rect">
            <a:avLst/>
          </a:prstGeom>
          <a:noFill/>
        </p:spPr>
        <p:txBody>
          <a:bodyPr wrap="none" rtlCol="0">
            <a:spAutoFit/>
          </a:bodyPr>
          <a:lstStyle/>
          <a:p>
            <a:r>
              <a:rPr lang="en-US" sz="2800" b="1" dirty="0" smtClean="0">
                <a:solidFill>
                  <a:schemeClr val="bg1"/>
                </a:solidFill>
              </a:rPr>
              <a:t>Customer</a:t>
            </a:r>
            <a:endParaRPr lang="en-US" sz="2800" b="1" dirty="0">
              <a:solidFill>
                <a:schemeClr val="bg1"/>
              </a:solidFill>
            </a:endParaRPr>
          </a:p>
        </p:txBody>
      </p:sp>
      <p:sp>
        <p:nvSpPr>
          <p:cNvPr id="14" name="Cloud 13"/>
          <p:cNvSpPr/>
          <p:nvPr/>
        </p:nvSpPr>
        <p:spPr>
          <a:xfrm>
            <a:off x="4203700" y="2031999"/>
            <a:ext cx="635000" cy="459264"/>
          </a:xfrm>
          <a:prstGeom prst="cloud">
            <a:avLst/>
          </a:prstGeom>
          <a:solidFill>
            <a:schemeClr val="bg1">
              <a:lumMod val="8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4203700" y="2083831"/>
            <a:ext cx="629706" cy="369332"/>
          </a:xfrm>
          <a:prstGeom prst="rect">
            <a:avLst/>
          </a:prstGeom>
          <a:noFill/>
        </p:spPr>
        <p:txBody>
          <a:bodyPr wrap="none" rtlCol="0">
            <a:spAutoFit/>
          </a:bodyPr>
          <a:lstStyle/>
          <a:p>
            <a:pPr algn="ctr"/>
            <a:r>
              <a:rPr lang="en-US" sz="900" b="1" dirty="0" smtClean="0"/>
              <a:t>Influence</a:t>
            </a:r>
          </a:p>
          <a:p>
            <a:pPr algn="ctr"/>
            <a:r>
              <a:rPr lang="en-US" sz="900" b="1" dirty="0" smtClean="0"/>
              <a:t>Behavior</a:t>
            </a:r>
            <a:endParaRPr lang="en-US" sz="900" b="1" dirty="0"/>
          </a:p>
        </p:txBody>
      </p:sp>
      <p:sp>
        <p:nvSpPr>
          <p:cNvPr id="16" name="Cloud 15"/>
          <p:cNvSpPr/>
          <p:nvPr/>
        </p:nvSpPr>
        <p:spPr>
          <a:xfrm>
            <a:off x="3378200" y="4365603"/>
            <a:ext cx="2222500" cy="1790700"/>
          </a:xfrm>
          <a:prstGeom prst="cloud">
            <a:avLst/>
          </a:prstGeom>
          <a:solidFill>
            <a:schemeClr val="bg1">
              <a:lumMod val="85000"/>
            </a:schemeClr>
          </a:solidFill>
          <a:ln>
            <a:solidFill>
              <a:srgbClr val="A6A6A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1872268" y="1663699"/>
            <a:ext cx="1780656" cy="1077218"/>
          </a:xfrm>
          <a:prstGeom prst="rect">
            <a:avLst/>
          </a:prstGeom>
          <a:noFill/>
        </p:spPr>
        <p:txBody>
          <a:bodyPr wrap="none" rtlCol="0">
            <a:spAutoFit/>
          </a:bodyPr>
          <a:lstStyle/>
          <a:p>
            <a:pPr algn="ctr"/>
            <a:r>
              <a:rPr lang="en-US" sz="1600" b="1" dirty="0" smtClean="0"/>
              <a:t>Product </a:t>
            </a:r>
          </a:p>
          <a:p>
            <a:pPr algn="ctr"/>
            <a:r>
              <a:rPr lang="en-US" sz="1600" b="1" dirty="0" smtClean="0"/>
              <a:t>Recommendations </a:t>
            </a:r>
          </a:p>
          <a:p>
            <a:pPr algn="ctr"/>
            <a:r>
              <a:rPr lang="en-US" sz="1600" b="1" dirty="0"/>
              <a:t>t</a:t>
            </a:r>
            <a:r>
              <a:rPr lang="en-US" sz="1600" b="1" dirty="0" smtClean="0"/>
              <a:t>hat are </a:t>
            </a:r>
            <a:r>
              <a:rPr lang="en-US" sz="1600" b="1" i="1" u="sng" dirty="0" smtClean="0"/>
              <a:t>Relevant</a:t>
            </a:r>
            <a:r>
              <a:rPr lang="en-US" sz="1600" b="1" dirty="0" smtClean="0"/>
              <a:t> </a:t>
            </a:r>
          </a:p>
          <a:p>
            <a:pPr algn="ctr"/>
            <a:r>
              <a:rPr lang="en-US" sz="1600" b="1" dirty="0" smtClean="0"/>
              <a:t>&amp; </a:t>
            </a:r>
            <a:r>
              <a:rPr lang="en-US" sz="1600" b="1" i="1" u="sng" dirty="0" smtClean="0"/>
              <a:t>Compelling</a:t>
            </a:r>
            <a:r>
              <a:rPr lang="en-US" sz="1600" b="1" dirty="0" smtClean="0"/>
              <a:t> </a:t>
            </a:r>
          </a:p>
        </p:txBody>
      </p:sp>
      <p:sp>
        <p:nvSpPr>
          <p:cNvPr id="18" name="TextBox 17"/>
          <p:cNvSpPr txBox="1"/>
          <p:nvPr/>
        </p:nvSpPr>
        <p:spPr>
          <a:xfrm>
            <a:off x="6176824" y="3372364"/>
            <a:ext cx="1679166" cy="1323439"/>
          </a:xfrm>
          <a:prstGeom prst="rect">
            <a:avLst/>
          </a:prstGeom>
          <a:noFill/>
        </p:spPr>
        <p:txBody>
          <a:bodyPr wrap="none" rtlCol="0">
            <a:spAutoFit/>
          </a:bodyPr>
          <a:lstStyle/>
          <a:p>
            <a:pPr algn="ctr"/>
            <a:r>
              <a:rPr lang="en-US" sz="1600" b="1" dirty="0" smtClean="0"/>
              <a:t>Friend Invitations </a:t>
            </a:r>
          </a:p>
          <a:p>
            <a:pPr algn="ctr"/>
            <a:r>
              <a:rPr lang="en-US" sz="1600" b="1" dirty="0" smtClean="0"/>
              <a:t>to join a </a:t>
            </a:r>
          </a:p>
          <a:p>
            <a:pPr algn="ctr"/>
            <a:r>
              <a:rPr lang="en-US" sz="1600" b="1" dirty="0" smtClean="0"/>
              <a:t>Game or Activity</a:t>
            </a:r>
          </a:p>
          <a:p>
            <a:pPr algn="ctr"/>
            <a:r>
              <a:rPr lang="en-US" sz="1600" b="1" dirty="0"/>
              <a:t>t</a:t>
            </a:r>
            <a:r>
              <a:rPr lang="en-US" sz="1600" b="1" dirty="0" smtClean="0"/>
              <a:t>hat expands</a:t>
            </a:r>
          </a:p>
          <a:p>
            <a:pPr algn="ctr"/>
            <a:r>
              <a:rPr lang="en-US" sz="1600" b="1" dirty="0" smtClean="0"/>
              <a:t>business </a:t>
            </a:r>
          </a:p>
        </p:txBody>
      </p:sp>
      <p:sp>
        <p:nvSpPr>
          <p:cNvPr id="19" name="TextBox 18"/>
          <p:cNvSpPr txBox="1"/>
          <p:nvPr/>
        </p:nvSpPr>
        <p:spPr>
          <a:xfrm>
            <a:off x="3607913" y="4797571"/>
            <a:ext cx="1800493" cy="1077218"/>
          </a:xfrm>
          <a:prstGeom prst="rect">
            <a:avLst/>
          </a:prstGeom>
          <a:noFill/>
        </p:spPr>
        <p:txBody>
          <a:bodyPr wrap="none" rtlCol="0">
            <a:spAutoFit/>
          </a:bodyPr>
          <a:lstStyle/>
          <a:p>
            <a:pPr algn="ctr"/>
            <a:r>
              <a:rPr lang="en-US" sz="1600" b="1" dirty="0" smtClean="0"/>
              <a:t>Preventing Fraud  </a:t>
            </a:r>
          </a:p>
          <a:p>
            <a:pPr algn="ctr"/>
            <a:r>
              <a:rPr lang="en-US" sz="1600" b="1" dirty="0" smtClean="0"/>
              <a:t> as it is </a:t>
            </a:r>
            <a:r>
              <a:rPr lang="en-US" sz="1600" b="1" i="1" u="sng" dirty="0" smtClean="0"/>
              <a:t>Occurring </a:t>
            </a:r>
          </a:p>
          <a:p>
            <a:pPr algn="ctr"/>
            <a:r>
              <a:rPr lang="en-US" sz="1600" b="1" dirty="0" smtClean="0"/>
              <a:t>&amp; preventing more</a:t>
            </a:r>
          </a:p>
          <a:p>
            <a:pPr algn="ctr"/>
            <a:r>
              <a:rPr lang="en-US" sz="1600" b="1" dirty="0" smtClean="0"/>
              <a:t>proactively </a:t>
            </a:r>
          </a:p>
        </p:txBody>
      </p:sp>
      <p:sp>
        <p:nvSpPr>
          <p:cNvPr id="21" name="TextBox 20"/>
          <p:cNvSpPr txBox="1"/>
          <p:nvPr/>
        </p:nvSpPr>
        <p:spPr>
          <a:xfrm>
            <a:off x="5212308" y="1848364"/>
            <a:ext cx="2276785" cy="1077218"/>
          </a:xfrm>
          <a:prstGeom prst="rect">
            <a:avLst/>
          </a:prstGeom>
          <a:noFill/>
        </p:spPr>
        <p:txBody>
          <a:bodyPr wrap="none" rtlCol="0">
            <a:spAutoFit/>
          </a:bodyPr>
          <a:lstStyle/>
          <a:p>
            <a:pPr algn="ctr"/>
            <a:r>
              <a:rPr lang="en-US" sz="1600" b="1" dirty="0" smtClean="0"/>
              <a:t>Learning why Customers </a:t>
            </a:r>
          </a:p>
          <a:p>
            <a:pPr algn="ctr"/>
            <a:r>
              <a:rPr lang="en-US" sz="1600" b="1" dirty="0" smtClean="0"/>
              <a:t>Switch to competitors</a:t>
            </a:r>
          </a:p>
          <a:p>
            <a:pPr algn="ctr"/>
            <a:r>
              <a:rPr lang="en-US" sz="1600" b="1" dirty="0" smtClean="0"/>
              <a:t> and their offers; in</a:t>
            </a:r>
          </a:p>
          <a:p>
            <a:pPr algn="ctr"/>
            <a:r>
              <a:rPr lang="en-US" sz="1600" b="1" dirty="0" smtClean="0"/>
              <a:t> time to Counter </a:t>
            </a:r>
          </a:p>
        </p:txBody>
      </p:sp>
      <p:sp>
        <p:nvSpPr>
          <p:cNvPr id="23" name="Cloud 22"/>
          <p:cNvSpPr/>
          <p:nvPr/>
        </p:nvSpPr>
        <p:spPr>
          <a:xfrm>
            <a:off x="901700" y="3448049"/>
            <a:ext cx="2222500" cy="1790700"/>
          </a:xfrm>
          <a:prstGeom prst="cloud">
            <a:avLst/>
          </a:prstGeom>
          <a:solidFill>
            <a:schemeClr val="bg1">
              <a:lumMod val="85000"/>
            </a:schemeClr>
          </a:solidFill>
          <a:ln>
            <a:solidFill>
              <a:srgbClr val="A6A6A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1143548" y="3702217"/>
            <a:ext cx="1776247" cy="1323439"/>
          </a:xfrm>
          <a:prstGeom prst="rect">
            <a:avLst/>
          </a:prstGeom>
          <a:noFill/>
        </p:spPr>
        <p:txBody>
          <a:bodyPr wrap="none" rtlCol="0">
            <a:spAutoFit/>
          </a:bodyPr>
          <a:lstStyle/>
          <a:p>
            <a:pPr algn="ctr"/>
            <a:r>
              <a:rPr lang="en-US" sz="1600" b="1" dirty="0" smtClean="0"/>
              <a:t>Improving the</a:t>
            </a:r>
          </a:p>
          <a:p>
            <a:pPr algn="ctr"/>
            <a:r>
              <a:rPr lang="en-US" sz="1600" b="1" dirty="0" smtClean="0"/>
              <a:t>Marketing </a:t>
            </a:r>
          </a:p>
          <a:p>
            <a:pPr algn="ctr"/>
            <a:r>
              <a:rPr lang="en-US" sz="1600" b="1" dirty="0" smtClean="0"/>
              <a:t>Effectiveness of a </a:t>
            </a:r>
          </a:p>
          <a:p>
            <a:pPr algn="ctr"/>
            <a:r>
              <a:rPr lang="en-US" sz="1600" b="1" dirty="0" smtClean="0"/>
              <a:t>Promotion while it</a:t>
            </a:r>
          </a:p>
          <a:p>
            <a:pPr algn="ctr"/>
            <a:r>
              <a:rPr lang="en-US" sz="1600" b="1" dirty="0" smtClean="0"/>
              <a:t>is still in Play  </a:t>
            </a:r>
          </a:p>
        </p:txBody>
      </p:sp>
    </p:spTree>
    <p:extLst>
      <p:ext uri="{BB962C8B-B14F-4D97-AF65-F5344CB8AC3E}">
        <p14:creationId xmlns="" xmlns:p14="http://schemas.microsoft.com/office/powerpoint/2010/main" val="37822571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Make it 4V’s</a:t>
            </a:r>
            <a:endParaRPr lang="en-US" dirty="0"/>
          </a:p>
        </p:txBody>
      </p:sp>
      <p:sp>
        <p:nvSpPr>
          <p:cNvPr id="4" name="Slide Number Placeholder 3"/>
          <p:cNvSpPr>
            <a:spLocks noGrp="1"/>
          </p:cNvSpPr>
          <p:nvPr>
            <p:ph type="sldNum" sz="quarter" idx="12"/>
          </p:nvPr>
        </p:nvSpPr>
        <p:spPr/>
        <p:txBody>
          <a:bodyPr/>
          <a:lstStyle/>
          <a:p>
            <a:fld id="{EBFB1032-EA64-7144-B003-9BCC9D94B503}" type="slidenum">
              <a:rPr lang="en-US" smtClean="0"/>
              <a:pPr/>
              <a:t>15</a:t>
            </a:fld>
            <a:endParaRPr lang="en-US" dirty="0"/>
          </a:p>
        </p:txBody>
      </p:sp>
      <p:pic>
        <p:nvPicPr>
          <p:cNvPr id="5" name="Picture 4"/>
          <p:cNvPicPr>
            <a:picLocks noChangeAspect="1"/>
          </p:cNvPicPr>
          <p:nvPr/>
        </p:nvPicPr>
        <p:blipFill>
          <a:blip r:embed="rId2" cstate="print"/>
          <a:stretch>
            <a:fillRect/>
          </a:stretch>
        </p:blipFill>
        <p:spPr>
          <a:xfrm>
            <a:off x="1000633" y="1948548"/>
            <a:ext cx="7012956" cy="3584037"/>
          </a:xfrm>
          <a:prstGeom prst="rect">
            <a:avLst/>
          </a:prstGeom>
        </p:spPr>
      </p:pic>
    </p:spTree>
    <p:extLst>
      <p:ext uri="{BB962C8B-B14F-4D97-AF65-F5344CB8AC3E}">
        <p14:creationId xmlns="" xmlns:p14="http://schemas.microsoft.com/office/powerpoint/2010/main" val="34930379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Harnessing Big Data</a:t>
            </a:r>
            <a:endParaRPr lang="en-US" dirty="0"/>
          </a:p>
        </p:txBody>
      </p:sp>
      <p:pic>
        <p:nvPicPr>
          <p:cNvPr id="4" name="Picture 3"/>
          <p:cNvPicPr>
            <a:picLocks noChangeAspect="1"/>
          </p:cNvPicPr>
          <p:nvPr/>
        </p:nvPicPr>
        <p:blipFill>
          <a:blip r:embed="rId2" cstate="print"/>
          <a:stretch>
            <a:fillRect/>
          </a:stretch>
        </p:blipFill>
        <p:spPr>
          <a:xfrm>
            <a:off x="2021832" y="1711110"/>
            <a:ext cx="4636981" cy="2763951"/>
          </a:xfrm>
          <a:prstGeom prst="rect">
            <a:avLst/>
          </a:prstGeom>
          <a:ln>
            <a:solidFill>
              <a:schemeClr val="tx1"/>
            </a:solidFill>
          </a:ln>
        </p:spPr>
      </p:pic>
      <p:sp>
        <p:nvSpPr>
          <p:cNvPr id="5" name="Content Placeholder 2"/>
          <p:cNvSpPr>
            <a:spLocks noGrp="1"/>
          </p:cNvSpPr>
          <p:nvPr>
            <p:ph idx="1"/>
          </p:nvPr>
        </p:nvSpPr>
        <p:spPr>
          <a:xfrm>
            <a:off x="472808" y="4653113"/>
            <a:ext cx="8370002" cy="1637941"/>
          </a:xfrm>
        </p:spPr>
        <p:txBody>
          <a:bodyPr>
            <a:normAutofit/>
          </a:bodyPr>
          <a:lstStyle/>
          <a:p>
            <a:r>
              <a:rPr lang="en-US" sz="1800" b="1" dirty="0" smtClean="0">
                <a:solidFill>
                  <a:srgbClr val="0000FF"/>
                </a:solidFill>
              </a:rPr>
              <a:t>OLTP: </a:t>
            </a:r>
            <a:r>
              <a:rPr lang="en-US" sz="1800" dirty="0" smtClean="0"/>
              <a:t>Online Transaction Processing   (DBMSs)</a:t>
            </a:r>
          </a:p>
          <a:p>
            <a:r>
              <a:rPr lang="en-US" sz="1800" b="1" dirty="0" smtClean="0">
                <a:solidFill>
                  <a:srgbClr val="0000FF"/>
                </a:solidFill>
              </a:rPr>
              <a:t>OLAP: </a:t>
            </a:r>
            <a:r>
              <a:rPr lang="en-US" sz="1800" dirty="0" smtClean="0"/>
              <a:t>Online Analytical Processing   (Data Warehousing)</a:t>
            </a:r>
          </a:p>
          <a:p>
            <a:r>
              <a:rPr lang="en-US" sz="1800" b="1" dirty="0" smtClean="0">
                <a:solidFill>
                  <a:srgbClr val="0000FF"/>
                </a:solidFill>
              </a:rPr>
              <a:t>RTAP: </a:t>
            </a:r>
            <a:r>
              <a:rPr lang="en-US" sz="1800" dirty="0" smtClean="0"/>
              <a:t>Real-Time Analytics Processing  (Big Data Architecture &amp; technology)</a:t>
            </a:r>
            <a:endParaRPr lang="en-US" sz="1800" dirty="0"/>
          </a:p>
        </p:txBody>
      </p:sp>
      <p:sp>
        <p:nvSpPr>
          <p:cNvPr id="3" name="Slide Number Placeholder 2"/>
          <p:cNvSpPr>
            <a:spLocks noGrp="1"/>
          </p:cNvSpPr>
          <p:nvPr>
            <p:ph type="sldNum" sz="quarter" idx="12"/>
          </p:nvPr>
        </p:nvSpPr>
        <p:spPr/>
        <p:txBody>
          <a:bodyPr/>
          <a:lstStyle/>
          <a:p>
            <a:fld id="{EBFB1032-EA64-7144-B003-9BCC9D94B503}" type="slidenum">
              <a:rPr lang="en-US" smtClean="0"/>
              <a:pPr/>
              <a:t>16</a:t>
            </a:fld>
            <a:endParaRPr lang="en-US" dirty="0"/>
          </a:p>
        </p:txBody>
      </p:sp>
    </p:spTree>
    <p:extLst>
      <p:ext uri="{BB962C8B-B14F-4D97-AF65-F5344CB8AC3E}">
        <p14:creationId xmlns="" xmlns:p14="http://schemas.microsoft.com/office/powerpoint/2010/main" val="3123709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heckerboard(across)">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dissolv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dissolve">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Model Has Changed…</a:t>
            </a:r>
            <a:endParaRPr lang="en-US" dirty="0"/>
          </a:p>
        </p:txBody>
      </p:sp>
      <p:sp>
        <p:nvSpPr>
          <p:cNvPr id="3" name="Content Placeholder 2"/>
          <p:cNvSpPr>
            <a:spLocks noGrp="1"/>
          </p:cNvSpPr>
          <p:nvPr>
            <p:ph idx="1"/>
          </p:nvPr>
        </p:nvSpPr>
        <p:spPr>
          <a:xfrm>
            <a:off x="567765" y="1801236"/>
            <a:ext cx="8144480" cy="691503"/>
          </a:xfrm>
        </p:spPr>
        <p:txBody>
          <a:bodyPr>
            <a:normAutofit fontScale="77500" lnSpcReduction="20000"/>
          </a:bodyPr>
          <a:lstStyle/>
          <a:p>
            <a:r>
              <a:rPr lang="en-US" b="1" dirty="0">
                <a:solidFill>
                  <a:srgbClr val="800000"/>
                </a:solidFill>
              </a:rPr>
              <a:t>The Model of Generating/Consuming Data has </a:t>
            </a:r>
            <a:r>
              <a:rPr lang="en-US" b="1" dirty="0" smtClean="0">
                <a:solidFill>
                  <a:srgbClr val="800000"/>
                </a:solidFill>
              </a:rPr>
              <a:t>Changed</a:t>
            </a:r>
            <a:endParaRPr lang="en-US" b="1" dirty="0">
              <a:solidFill>
                <a:srgbClr val="800000"/>
              </a:solidFill>
            </a:endParaRPr>
          </a:p>
        </p:txBody>
      </p:sp>
      <p:pic>
        <p:nvPicPr>
          <p:cNvPr id="4" name="Picture 3" descr="Screen shot 2013-01-13 at 5.46.48 PM.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09052" y="3190160"/>
            <a:ext cx="996168" cy="928795"/>
          </a:xfrm>
          <a:prstGeom prst="rect">
            <a:avLst/>
          </a:prstGeom>
        </p:spPr>
      </p:pic>
      <p:pic>
        <p:nvPicPr>
          <p:cNvPr id="5" name="Picture 4"/>
          <p:cNvPicPr>
            <a:picLocks noChangeAspect="1"/>
          </p:cNvPicPr>
          <p:nvPr/>
        </p:nvPicPr>
        <p:blipFill>
          <a:blip r:embed="rId3" cstate="print"/>
          <a:stretch>
            <a:fillRect/>
          </a:stretch>
        </p:blipFill>
        <p:spPr>
          <a:xfrm>
            <a:off x="1828960" y="3190160"/>
            <a:ext cx="889834" cy="889149"/>
          </a:xfrm>
          <a:prstGeom prst="rect">
            <a:avLst/>
          </a:prstGeom>
        </p:spPr>
      </p:pic>
      <p:sp>
        <p:nvSpPr>
          <p:cNvPr id="6" name="TextBox 5"/>
          <p:cNvSpPr txBox="1"/>
          <p:nvPr/>
        </p:nvSpPr>
        <p:spPr>
          <a:xfrm>
            <a:off x="413461" y="2729902"/>
            <a:ext cx="7814960" cy="369332"/>
          </a:xfrm>
          <a:prstGeom prst="rect">
            <a:avLst/>
          </a:prstGeom>
          <a:noFill/>
        </p:spPr>
        <p:txBody>
          <a:bodyPr wrap="none" rtlCol="0">
            <a:spAutoFit/>
          </a:bodyPr>
          <a:lstStyle/>
          <a:p>
            <a:r>
              <a:rPr lang="en-US" b="1" dirty="0" smtClean="0">
                <a:solidFill>
                  <a:srgbClr val="0000FF"/>
                </a:solidFill>
              </a:rPr>
              <a:t>Old Model: </a:t>
            </a:r>
            <a:r>
              <a:rPr lang="en-US" dirty="0" smtClean="0"/>
              <a:t>Few companies are generating data, all others are consuming data </a:t>
            </a:r>
            <a:endParaRPr lang="en-US" dirty="0"/>
          </a:p>
        </p:txBody>
      </p:sp>
      <p:pic>
        <p:nvPicPr>
          <p:cNvPr id="10" name="Picture 9"/>
          <p:cNvPicPr>
            <a:picLocks noChangeAspect="1"/>
          </p:cNvPicPr>
          <p:nvPr/>
        </p:nvPicPr>
        <p:blipFill>
          <a:blip r:embed="rId4" cstate="print"/>
          <a:stretch>
            <a:fillRect/>
          </a:stretch>
        </p:blipFill>
        <p:spPr>
          <a:xfrm>
            <a:off x="4872831" y="3099234"/>
            <a:ext cx="1251853" cy="929560"/>
          </a:xfrm>
          <a:prstGeom prst="rect">
            <a:avLst/>
          </a:prstGeom>
        </p:spPr>
      </p:pic>
      <p:sp>
        <p:nvSpPr>
          <p:cNvPr id="11" name="Right Arrow 10"/>
          <p:cNvSpPr/>
          <p:nvPr/>
        </p:nvSpPr>
        <p:spPr>
          <a:xfrm>
            <a:off x="2884299" y="3383003"/>
            <a:ext cx="1768562" cy="48667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3"/>
          <p:cNvGrpSpPr/>
          <p:nvPr/>
        </p:nvGrpSpPr>
        <p:grpSpPr>
          <a:xfrm>
            <a:off x="413460" y="4565868"/>
            <a:ext cx="7717177" cy="1381096"/>
            <a:chOff x="413460" y="4565868"/>
            <a:chExt cx="7717177" cy="1381096"/>
          </a:xfrm>
        </p:grpSpPr>
        <p:pic>
          <p:nvPicPr>
            <p:cNvPr id="8" name="Picture 7" descr="Screen shot 2013-01-13 at 5.50.25 PM.png"/>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567765" y="5032760"/>
              <a:ext cx="1317519" cy="914204"/>
            </a:xfrm>
            <a:prstGeom prst="rect">
              <a:avLst/>
            </a:prstGeom>
          </p:spPr>
        </p:pic>
        <p:sp>
          <p:nvSpPr>
            <p:cNvPr id="9" name="Rectangle 8"/>
            <p:cNvSpPr/>
            <p:nvPr/>
          </p:nvSpPr>
          <p:spPr>
            <a:xfrm>
              <a:off x="413460" y="4565868"/>
              <a:ext cx="7717177" cy="369332"/>
            </a:xfrm>
            <a:prstGeom prst="rect">
              <a:avLst/>
            </a:prstGeom>
          </p:spPr>
          <p:txBody>
            <a:bodyPr wrap="square">
              <a:spAutoFit/>
            </a:bodyPr>
            <a:lstStyle/>
            <a:p>
              <a:r>
                <a:rPr lang="en-US" b="1" dirty="0" smtClean="0">
                  <a:solidFill>
                    <a:srgbClr val="0000FF"/>
                  </a:solidFill>
                </a:rPr>
                <a:t>New Model: </a:t>
              </a:r>
              <a:r>
                <a:rPr lang="en-US" dirty="0" smtClean="0"/>
                <a:t>all of us are generating data, and all of us are consuming data </a:t>
              </a:r>
              <a:endParaRPr lang="en-US" dirty="0"/>
            </a:p>
          </p:txBody>
        </p:sp>
        <p:sp>
          <p:nvSpPr>
            <p:cNvPr id="12" name="Right Arrow 11"/>
            <p:cNvSpPr/>
            <p:nvPr/>
          </p:nvSpPr>
          <p:spPr>
            <a:xfrm>
              <a:off x="2277048" y="5185359"/>
              <a:ext cx="1768562" cy="48667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a:blip r:embed="rId4" cstate="print"/>
            <a:stretch>
              <a:fillRect/>
            </a:stretch>
          </p:blipFill>
          <p:spPr>
            <a:xfrm>
              <a:off x="4158754" y="4973409"/>
              <a:ext cx="1251853" cy="929560"/>
            </a:xfrm>
            <a:prstGeom prst="rect">
              <a:avLst/>
            </a:prstGeom>
          </p:spPr>
        </p:pic>
      </p:grpSp>
      <p:sp>
        <p:nvSpPr>
          <p:cNvPr id="7" name="Slide Number Placeholder 6"/>
          <p:cNvSpPr>
            <a:spLocks noGrp="1"/>
          </p:cNvSpPr>
          <p:nvPr>
            <p:ph type="sldNum" sz="quarter" idx="12"/>
          </p:nvPr>
        </p:nvSpPr>
        <p:spPr/>
        <p:txBody>
          <a:bodyPr/>
          <a:lstStyle/>
          <a:p>
            <a:fld id="{EBFB1032-EA64-7144-B003-9BCC9D94B503}" type="slidenum">
              <a:rPr lang="en-US" smtClean="0"/>
              <a:pPr/>
              <a:t>17</a:t>
            </a:fld>
            <a:endParaRPr lang="en-US" dirty="0"/>
          </a:p>
        </p:txBody>
      </p:sp>
    </p:spTree>
    <p:extLst>
      <p:ext uri="{BB962C8B-B14F-4D97-AF65-F5344CB8AC3E}">
        <p14:creationId xmlns="" xmlns:p14="http://schemas.microsoft.com/office/powerpoint/2010/main" val="1987093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heckerboard(across)">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 2.jpg"/>
          <p:cNvPicPr>
            <a:picLocks noGrp="1" noChangeAspect="1"/>
          </p:cNvPicPr>
          <p:nvPr>
            <p:ph idx="1"/>
          </p:nvPr>
        </p:nvPicPr>
        <p:blipFill>
          <a:blip r:embed="rId2" cstate="print"/>
          <a:stretch>
            <a:fillRect/>
          </a:stretch>
        </p:blipFill>
        <p:spPr>
          <a:xfrm>
            <a:off x="914400" y="381000"/>
            <a:ext cx="7135088" cy="4729070"/>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driving Big Data</a:t>
            </a:r>
            <a:endParaRPr lang="en-US" dirty="0"/>
          </a:p>
        </p:txBody>
      </p:sp>
      <p:pic>
        <p:nvPicPr>
          <p:cNvPr id="4" name="Picture 3"/>
          <p:cNvPicPr>
            <a:picLocks noChangeAspect="1"/>
          </p:cNvPicPr>
          <p:nvPr/>
        </p:nvPicPr>
        <p:blipFill>
          <a:blip r:embed="rId2" cstate="print"/>
          <a:stretch>
            <a:fillRect/>
          </a:stretch>
        </p:blipFill>
        <p:spPr>
          <a:xfrm>
            <a:off x="-40968" y="1945773"/>
            <a:ext cx="5170209" cy="3864239"/>
          </a:xfrm>
          <a:prstGeom prst="rect">
            <a:avLst/>
          </a:prstGeom>
        </p:spPr>
      </p:pic>
      <p:grpSp>
        <p:nvGrpSpPr>
          <p:cNvPr id="3" name="Group 2"/>
          <p:cNvGrpSpPr/>
          <p:nvPr/>
        </p:nvGrpSpPr>
        <p:grpSpPr>
          <a:xfrm>
            <a:off x="2206987" y="4191949"/>
            <a:ext cx="6692952" cy="1200329"/>
            <a:chOff x="2206987" y="4191949"/>
            <a:chExt cx="6692952" cy="1200329"/>
          </a:xfrm>
        </p:grpSpPr>
        <p:cxnSp>
          <p:nvCxnSpPr>
            <p:cNvPr id="6" name="Straight Arrow Connector 5"/>
            <p:cNvCxnSpPr/>
            <p:nvPr/>
          </p:nvCxnSpPr>
          <p:spPr>
            <a:xfrm flipH="1">
              <a:off x="2206987" y="4451385"/>
              <a:ext cx="318686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5393851" y="4191949"/>
              <a:ext cx="3506088" cy="1200329"/>
            </a:xfrm>
            <a:prstGeom prst="rect">
              <a:avLst/>
            </a:prstGeom>
            <a:solidFill>
              <a:schemeClr val="accent4">
                <a:lumMod val="20000"/>
                <a:lumOff val="80000"/>
              </a:schemeClr>
            </a:solidFill>
            <a:ln>
              <a:solidFill>
                <a:schemeClr val="tx1"/>
              </a:solidFill>
            </a:ln>
          </p:spPr>
          <p:txBody>
            <a:bodyPr wrap="none" rtlCol="0">
              <a:spAutoFit/>
            </a:bodyPr>
            <a:lstStyle/>
            <a:p>
              <a:r>
                <a:rPr lang="en-US" dirty="0" smtClean="0"/>
                <a:t>- Ad-hoc querying and reporting</a:t>
              </a:r>
            </a:p>
            <a:p>
              <a:r>
                <a:rPr lang="en-US" dirty="0" smtClean="0"/>
                <a:t>- Data mining techniques</a:t>
              </a:r>
            </a:p>
            <a:p>
              <a:r>
                <a:rPr lang="en-US" dirty="0" smtClean="0"/>
                <a:t>- Structured data, typical sources</a:t>
              </a:r>
            </a:p>
            <a:p>
              <a:r>
                <a:rPr lang="en-US" dirty="0" smtClean="0"/>
                <a:t>- Small to mid-size datasets</a:t>
              </a:r>
              <a:endParaRPr lang="en-US" dirty="0"/>
            </a:p>
          </p:txBody>
        </p:sp>
      </p:grpSp>
      <p:grpSp>
        <p:nvGrpSpPr>
          <p:cNvPr id="5" name="Group 4"/>
          <p:cNvGrpSpPr/>
          <p:nvPr/>
        </p:nvGrpSpPr>
        <p:grpSpPr>
          <a:xfrm>
            <a:off x="2034655" y="1960356"/>
            <a:ext cx="6530418" cy="1477328"/>
            <a:chOff x="2034655" y="1960356"/>
            <a:chExt cx="6530418" cy="1477328"/>
          </a:xfrm>
        </p:grpSpPr>
        <p:sp>
          <p:nvSpPr>
            <p:cNvPr id="11" name="TextBox 10"/>
            <p:cNvSpPr txBox="1"/>
            <p:nvPr/>
          </p:nvSpPr>
          <p:spPr>
            <a:xfrm>
              <a:off x="4508441" y="1960356"/>
              <a:ext cx="4056632" cy="1477328"/>
            </a:xfrm>
            <a:prstGeom prst="rect">
              <a:avLst/>
            </a:prstGeom>
            <a:solidFill>
              <a:schemeClr val="accent4">
                <a:lumMod val="20000"/>
                <a:lumOff val="80000"/>
              </a:schemeClr>
            </a:solidFill>
            <a:ln>
              <a:solidFill>
                <a:schemeClr val="tx1"/>
              </a:solidFill>
            </a:ln>
          </p:spPr>
          <p:txBody>
            <a:bodyPr wrap="none" rtlCol="0">
              <a:spAutoFit/>
            </a:bodyPr>
            <a:lstStyle/>
            <a:p>
              <a:r>
                <a:rPr lang="en-US" dirty="0" smtClean="0"/>
                <a:t>- Optimizations and predictive analytics</a:t>
              </a:r>
            </a:p>
            <a:p>
              <a:r>
                <a:rPr lang="en-US" dirty="0" smtClean="0"/>
                <a:t>- Complex statistical analysis</a:t>
              </a:r>
            </a:p>
            <a:p>
              <a:r>
                <a:rPr lang="en-US" dirty="0" smtClean="0"/>
                <a:t>- All types of data, and many sources</a:t>
              </a:r>
            </a:p>
            <a:p>
              <a:r>
                <a:rPr lang="en-US" dirty="0" smtClean="0"/>
                <a:t>- Very large datasets</a:t>
              </a:r>
            </a:p>
            <a:p>
              <a:r>
                <a:rPr lang="en-US" dirty="0" smtClean="0"/>
                <a:t>- More of a real-time </a:t>
              </a:r>
              <a:endParaRPr lang="en-US" dirty="0"/>
            </a:p>
          </p:txBody>
        </p:sp>
        <p:cxnSp>
          <p:nvCxnSpPr>
            <p:cNvPr id="12" name="Straight Arrow Connector 11"/>
            <p:cNvCxnSpPr/>
            <p:nvPr/>
          </p:nvCxnSpPr>
          <p:spPr>
            <a:xfrm flipH="1">
              <a:off x="2034655" y="2553402"/>
              <a:ext cx="2473786" cy="47790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15" name="Slide Number Placeholder 14"/>
          <p:cNvSpPr>
            <a:spLocks noGrp="1"/>
          </p:cNvSpPr>
          <p:nvPr>
            <p:ph type="sldNum" sz="quarter" idx="12"/>
          </p:nvPr>
        </p:nvSpPr>
        <p:spPr/>
        <p:txBody>
          <a:bodyPr/>
          <a:lstStyle/>
          <a:p>
            <a:fld id="{EBFB1032-EA64-7144-B003-9BCC9D94B503}" type="slidenum">
              <a:rPr lang="en-US" smtClean="0"/>
              <a:pPr/>
              <a:t>19</a:t>
            </a:fld>
            <a:endParaRPr lang="en-US" dirty="0"/>
          </a:p>
        </p:txBody>
      </p:sp>
    </p:spTree>
    <p:extLst>
      <p:ext uri="{BB962C8B-B14F-4D97-AF65-F5344CB8AC3E}">
        <p14:creationId xmlns="" xmlns:p14="http://schemas.microsoft.com/office/powerpoint/2010/main" val="1828764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 7.jpg"/>
          <p:cNvPicPr>
            <a:picLocks noGrp="1" noChangeAspect="1"/>
          </p:cNvPicPr>
          <p:nvPr>
            <p:ph idx="1"/>
          </p:nvPr>
        </p:nvPicPr>
        <p:blipFill>
          <a:blip r:embed="rId2" cstate="print"/>
          <a:stretch>
            <a:fillRect/>
          </a:stretch>
        </p:blipFill>
        <p:spPr>
          <a:xfrm>
            <a:off x="381000" y="685800"/>
            <a:ext cx="8087990" cy="6019800"/>
          </a:xfr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 5.jpg"/>
          <p:cNvPicPr>
            <a:picLocks noGrp="1" noChangeAspect="1"/>
          </p:cNvPicPr>
          <p:nvPr>
            <p:ph idx="1"/>
          </p:nvPr>
        </p:nvPicPr>
        <p:blipFill>
          <a:blip r:embed="rId2" cstate="print"/>
          <a:stretch>
            <a:fillRect/>
          </a:stretch>
        </p:blipFill>
        <p:spPr>
          <a:xfrm>
            <a:off x="685800" y="609600"/>
            <a:ext cx="7745264" cy="4544539"/>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5029200" y="3115746"/>
            <a:ext cx="3276600" cy="2167467"/>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sz="2400" b="1" dirty="0" smtClean="0"/>
          </a:p>
          <a:p>
            <a:pPr algn="ctr"/>
            <a:endParaRPr lang="en-US" sz="2400" b="1" dirty="0"/>
          </a:p>
          <a:p>
            <a:pPr algn="ctr"/>
            <a:r>
              <a:rPr lang="en-US" sz="2400" b="1" dirty="0" smtClean="0"/>
              <a:t>Big Data: </a:t>
            </a:r>
          </a:p>
          <a:p>
            <a:pPr algn="ctr"/>
            <a:r>
              <a:rPr lang="en-US" sz="2400" b="1" dirty="0" smtClean="0"/>
              <a:t>Batch Processing &amp; </a:t>
            </a:r>
          </a:p>
          <a:p>
            <a:pPr algn="ctr"/>
            <a:r>
              <a:rPr lang="en-US" sz="2400" b="1" dirty="0" smtClean="0"/>
              <a:t>Distributed Data Store</a:t>
            </a:r>
          </a:p>
          <a:p>
            <a:pPr algn="ctr"/>
            <a:r>
              <a:rPr lang="en-US" dirty="0" err="1" smtClean="0"/>
              <a:t>Hadoop</a:t>
            </a:r>
            <a:r>
              <a:rPr lang="en-US" dirty="0" smtClean="0"/>
              <a:t>/Spark; </a:t>
            </a:r>
            <a:r>
              <a:rPr lang="en-US" dirty="0" err="1" smtClean="0"/>
              <a:t>HBase</a:t>
            </a:r>
            <a:r>
              <a:rPr lang="en-US" dirty="0" smtClean="0"/>
              <a:t>/Cassandra</a:t>
            </a:r>
          </a:p>
          <a:p>
            <a:pPr algn="ctr"/>
            <a:endParaRPr lang="en-US" dirty="0"/>
          </a:p>
        </p:txBody>
      </p:sp>
      <p:sp>
        <p:nvSpPr>
          <p:cNvPr id="7" name="Rectangle 6"/>
          <p:cNvSpPr/>
          <p:nvPr/>
        </p:nvSpPr>
        <p:spPr>
          <a:xfrm>
            <a:off x="253991" y="2658546"/>
            <a:ext cx="2751667" cy="2167467"/>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000" b="1" dirty="0" smtClean="0"/>
              <a:t>BI Reporting</a:t>
            </a:r>
          </a:p>
          <a:p>
            <a:pPr algn="ctr"/>
            <a:r>
              <a:rPr lang="en-US" sz="2000" b="1" dirty="0" smtClean="0"/>
              <a:t>OLAP &amp; </a:t>
            </a:r>
          </a:p>
          <a:p>
            <a:pPr algn="ctr"/>
            <a:r>
              <a:rPr lang="en-US" sz="2000" b="1" dirty="0" err="1" smtClean="0"/>
              <a:t>Dataware</a:t>
            </a:r>
            <a:r>
              <a:rPr lang="en-US" sz="2000" b="1" dirty="0" smtClean="0"/>
              <a:t> house</a:t>
            </a:r>
          </a:p>
          <a:p>
            <a:pPr algn="ctr"/>
            <a:endParaRPr lang="en-US" sz="1100" dirty="0"/>
          </a:p>
          <a:p>
            <a:pPr algn="ctr"/>
            <a:r>
              <a:rPr lang="en-US" sz="1600" dirty="0" smtClean="0"/>
              <a:t>Business Objects, SAS, </a:t>
            </a:r>
            <a:r>
              <a:rPr lang="en-US" sz="1600" dirty="0" err="1" smtClean="0"/>
              <a:t>Informatica</a:t>
            </a:r>
            <a:r>
              <a:rPr lang="en-US" sz="1600" dirty="0" smtClean="0"/>
              <a:t>, </a:t>
            </a:r>
            <a:r>
              <a:rPr lang="en-US" sz="1600" dirty="0" err="1" smtClean="0"/>
              <a:t>Cognos</a:t>
            </a:r>
            <a:r>
              <a:rPr lang="en-US" sz="1600" dirty="0" smtClean="0"/>
              <a:t> other SQL Reporting Tools</a:t>
            </a:r>
            <a:endParaRPr lang="en-US" sz="1100" dirty="0"/>
          </a:p>
        </p:txBody>
      </p:sp>
      <p:sp>
        <p:nvSpPr>
          <p:cNvPr id="8" name="Rectangle 7"/>
          <p:cNvSpPr/>
          <p:nvPr/>
        </p:nvSpPr>
        <p:spPr>
          <a:xfrm>
            <a:off x="3208865" y="1308113"/>
            <a:ext cx="2810935" cy="2167467"/>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n-US" sz="2400" b="1" dirty="0" smtClean="0"/>
          </a:p>
          <a:p>
            <a:pPr algn="ctr"/>
            <a:r>
              <a:rPr lang="en-US" sz="2400" b="1" dirty="0" smtClean="0"/>
              <a:t>Interactive Business Intelligence &amp;  </a:t>
            </a:r>
          </a:p>
          <a:p>
            <a:pPr algn="ctr"/>
            <a:r>
              <a:rPr lang="en-US" sz="2400" b="1" dirty="0" smtClean="0"/>
              <a:t>In-memory RDBMS</a:t>
            </a:r>
          </a:p>
          <a:p>
            <a:endParaRPr lang="en-US" sz="2400" dirty="0" smtClean="0"/>
          </a:p>
          <a:p>
            <a:r>
              <a:rPr lang="en-US" dirty="0" smtClean="0"/>
              <a:t> </a:t>
            </a:r>
            <a:r>
              <a:rPr lang="en-US" dirty="0" err="1" smtClean="0"/>
              <a:t>QliqView</a:t>
            </a:r>
            <a:r>
              <a:rPr lang="en-US" dirty="0" smtClean="0"/>
              <a:t>, Tableau, HANA</a:t>
            </a:r>
          </a:p>
          <a:p>
            <a:pPr algn="ctr"/>
            <a:endParaRPr lang="en-US" sz="2400" b="1" dirty="0" smtClean="0"/>
          </a:p>
          <a:p>
            <a:pPr algn="ctr"/>
            <a:endParaRPr lang="en-US" dirty="0"/>
          </a:p>
        </p:txBody>
      </p:sp>
      <p:sp>
        <p:nvSpPr>
          <p:cNvPr id="9" name="Rectangle 8"/>
          <p:cNvSpPr/>
          <p:nvPr/>
        </p:nvSpPr>
        <p:spPr>
          <a:xfrm>
            <a:off x="6316131" y="1600213"/>
            <a:ext cx="2751667" cy="2167467"/>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US" sz="2400" b="1" dirty="0" smtClean="0"/>
          </a:p>
          <a:p>
            <a:pPr algn="ctr"/>
            <a:r>
              <a:rPr lang="en-US" sz="2400" b="1" dirty="0" smtClean="0"/>
              <a:t>Big Data:</a:t>
            </a:r>
          </a:p>
          <a:p>
            <a:pPr algn="ctr"/>
            <a:r>
              <a:rPr lang="en-US" sz="2400" b="1" dirty="0" smtClean="0"/>
              <a:t>Real Time &amp;</a:t>
            </a:r>
          </a:p>
          <a:p>
            <a:pPr algn="ctr"/>
            <a:r>
              <a:rPr lang="en-US" sz="2400" b="1" dirty="0" smtClean="0"/>
              <a:t>Single View</a:t>
            </a:r>
            <a:endParaRPr lang="en-US" sz="2400" b="1" dirty="0"/>
          </a:p>
          <a:p>
            <a:pPr algn="ctr"/>
            <a:endParaRPr lang="en-US" sz="2000" dirty="0" smtClean="0"/>
          </a:p>
          <a:p>
            <a:pPr algn="ctr"/>
            <a:r>
              <a:rPr lang="en-US" dirty="0" smtClean="0"/>
              <a:t>Graph Databases</a:t>
            </a:r>
          </a:p>
          <a:p>
            <a:pPr algn="ctr"/>
            <a:endParaRPr lang="en-US" dirty="0"/>
          </a:p>
        </p:txBody>
      </p:sp>
      <p:sp>
        <p:nvSpPr>
          <p:cNvPr id="10" name="Title 1"/>
          <p:cNvSpPr>
            <a:spLocks noGrp="1"/>
          </p:cNvSpPr>
          <p:nvPr>
            <p:ph type="title"/>
          </p:nvPr>
        </p:nvSpPr>
        <p:spPr>
          <a:xfrm>
            <a:off x="1380054" y="609618"/>
            <a:ext cx="7374479" cy="592666"/>
          </a:xfrm>
        </p:spPr>
        <p:txBody>
          <a:bodyPr>
            <a:noAutofit/>
          </a:bodyPr>
          <a:lstStyle/>
          <a:p>
            <a:r>
              <a:rPr lang="en-US" sz="2800" b="1" dirty="0" smtClean="0"/>
              <a:t>The Evolution </a:t>
            </a:r>
            <a:r>
              <a:rPr lang="en-US" sz="2800" dirty="0" smtClean="0"/>
              <a:t>of Business Intelligence</a:t>
            </a:r>
            <a:endParaRPr lang="en-US" sz="2800" b="1" dirty="0"/>
          </a:p>
        </p:txBody>
      </p:sp>
      <p:sp>
        <p:nvSpPr>
          <p:cNvPr id="11" name="TextBox 10"/>
          <p:cNvSpPr txBox="1"/>
          <p:nvPr/>
        </p:nvSpPr>
        <p:spPr>
          <a:xfrm>
            <a:off x="1174542" y="5350915"/>
            <a:ext cx="1010763" cy="461665"/>
          </a:xfrm>
          <a:prstGeom prst="rect">
            <a:avLst/>
          </a:prstGeom>
          <a:noFill/>
        </p:spPr>
        <p:txBody>
          <a:bodyPr wrap="none" rtlCol="0">
            <a:spAutoFit/>
          </a:bodyPr>
          <a:lstStyle/>
          <a:p>
            <a:r>
              <a:rPr lang="en-US" sz="2400" b="1" dirty="0" smtClean="0"/>
              <a:t>1990’s</a:t>
            </a:r>
            <a:endParaRPr lang="en-US" sz="2400" b="1" dirty="0"/>
          </a:p>
        </p:txBody>
      </p:sp>
      <p:sp>
        <p:nvSpPr>
          <p:cNvPr id="12" name="TextBox 11"/>
          <p:cNvSpPr txBox="1"/>
          <p:nvPr/>
        </p:nvSpPr>
        <p:spPr>
          <a:xfrm>
            <a:off x="4104009" y="5350918"/>
            <a:ext cx="1010763" cy="461665"/>
          </a:xfrm>
          <a:prstGeom prst="rect">
            <a:avLst/>
          </a:prstGeom>
          <a:noFill/>
        </p:spPr>
        <p:txBody>
          <a:bodyPr wrap="none" rtlCol="0">
            <a:spAutoFit/>
          </a:bodyPr>
          <a:lstStyle/>
          <a:p>
            <a:r>
              <a:rPr lang="en-US" sz="2400" b="1" dirty="0" smtClean="0"/>
              <a:t>2000’s</a:t>
            </a:r>
            <a:endParaRPr lang="en-US" sz="2400" b="1" dirty="0"/>
          </a:p>
        </p:txBody>
      </p:sp>
      <p:sp>
        <p:nvSpPr>
          <p:cNvPr id="13" name="TextBox 12"/>
          <p:cNvSpPr txBox="1"/>
          <p:nvPr/>
        </p:nvSpPr>
        <p:spPr>
          <a:xfrm>
            <a:off x="7063815" y="5350918"/>
            <a:ext cx="1010763" cy="461665"/>
          </a:xfrm>
          <a:prstGeom prst="rect">
            <a:avLst/>
          </a:prstGeom>
          <a:noFill/>
        </p:spPr>
        <p:txBody>
          <a:bodyPr wrap="none" rtlCol="0">
            <a:spAutoFit/>
          </a:bodyPr>
          <a:lstStyle/>
          <a:p>
            <a:r>
              <a:rPr lang="en-US" sz="2400" b="1" dirty="0" smtClean="0"/>
              <a:t>2010’s</a:t>
            </a:r>
            <a:endParaRPr lang="en-US" sz="2400" b="1" dirty="0"/>
          </a:p>
        </p:txBody>
      </p:sp>
      <p:cxnSp>
        <p:nvCxnSpPr>
          <p:cNvPr id="3" name="Straight Arrow Connector 2"/>
          <p:cNvCxnSpPr>
            <a:stCxn id="7" idx="0"/>
          </p:cNvCxnSpPr>
          <p:nvPr/>
        </p:nvCxnSpPr>
        <p:spPr>
          <a:xfrm flipV="1">
            <a:off x="1629825" y="1752600"/>
            <a:ext cx="1579040" cy="9059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1751613" y="1916668"/>
            <a:ext cx="762987" cy="369332"/>
          </a:xfrm>
          <a:prstGeom prst="rect">
            <a:avLst/>
          </a:prstGeom>
          <a:noFill/>
        </p:spPr>
        <p:txBody>
          <a:bodyPr wrap="none" rtlCol="0">
            <a:spAutoFit/>
          </a:bodyPr>
          <a:lstStyle/>
          <a:p>
            <a:r>
              <a:rPr lang="en-US" dirty="0" smtClean="0"/>
              <a:t>Speed</a:t>
            </a:r>
            <a:endParaRPr lang="en-US" dirty="0"/>
          </a:p>
        </p:txBody>
      </p:sp>
      <p:cxnSp>
        <p:nvCxnSpPr>
          <p:cNvPr id="17" name="Straight Arrow Connector 16"/>
          <p:cNvCxnSpPr>
            <a:stCxn id="7" idx="3"/>
            <a:endCxn id="14" idx="1"/>
          </p:cNvCxnSpPr>
          <p:nvPr/>
        </p:nvCxnSpPr>
        <p:spPr>
          <a:xfrm>
            <a:off x="3005658" y="3742280"/>
            <a:ext cx="2023542"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3429922" y="3927528"/>
            <a:ext cx="666731" cy="369332"/>
          </a:xfrm>
          <a:prstGeom prst="rect">
            <a:avLst/>
          </a:prstGeom>
          <a:noFill/>
        </p:spPr>
        <p:txBody>
          <a:bodyPr wrap="none" rtlCol="0">
            <a:spAutoFit/>
          </a:bodyPr>
          <a:lstStyle/>
          <a:p>
            <a:r>
              <a:rPr lang="en-US" dirty="0" smtClean="0"/>
              <a:t>Scale</a:t>
            </a:r>
            <a:endParaRPr lang="en-US" dirty="0"/>
          </a:p>
        </p:txBody>
      </p:sp>
      <p:cxnSp>
        <p:nvCxnSpPr>
          <p:cNvPr id="28" name="Straight Arrow Connector 27"/>
          <p:cNvCxnSpPr>
            <a:stCxn id="8" idx="3"/>
            <a:endCxn id="9" idx="1"/>
          </p:cNvCxnSpPr>
          <p:nvPr/>
        </p:nvCxnSpPr>
        <p:spPr>
          <a:xfrm>
            <a:off x="6019800" y="2391847"/>
            <a:ext cx="296331" cy="2921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a:stCxn id="14" idx="3"/>
          </p:cNvCxnSpPr>
          <p:nvPr/>
        </p:nvCxnSpPr>
        <p:spPr>
          <a:xfrm flipV="1">
            <a:off x="8305800" y="3767680"/>
            <a:ext cx="381000" cy="431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5962669" y="2124115"/>
            <a:ext cx="666731" cy="369332"/>
          </a:xfrm>
          <a:prstGeom prst="rect">
            <a:avLst/>
          </a:prstGeom>
          <a:noFill/>
        </p:spPr>
        <p:txBody>
          <a:bodyPr wrap="none" rtlCol="0">
            <a:spAutoFit/>
          </a:bodyPr>
          <a:lstStyle/>
          <a:p>
            <a:r>
              <a:rPr lang="en-US" dirty="0" smtClean="0"/>
              <a:t>Scale</a:t>
            </a:r>
            <a:endParaRPr lang="en-US" dirty="0"/>
          </a:p>
        </p:txBody>
      </p:sp>
      <p:sp>
        <p:nvSpPr>
          <p:cNvPr id="32" name="TextBox 31"/>
          <p:cNvSpPr txBox="1"/>
          <p:nvPr/>
        </p:nvSpPr>
        <p:spPr>
          <a:xfrm>
            <a:off x="8317511" y="3913214"/>
            <a:ext cx="762987" cy="369332"/>
          </a:xfrm>
          <a:prstGeom prst="rect">
            <a:avLst/>
          </a:prstGeom>
          <a:noFill/>
        </p:spPr>
        <p:txBody>
          <a:bodyPr wrap="none" rtlCol="0">
            <a:spAutoFit/>
          </a:bodyPr>
          <a:lstStyle/>
          <a:p>
            <a:r>
              <a:rPr lang="en-US" dirty="0" smtClean="0"/>
              <a:t>Speed</a:t>
            </a:r>
            <a:endParaRPr lang="en-US" dirty="0"/>
          </a:p>
        </p:txBody>
      </p:sp>
    </p:spTree>
    <p:extLst>
      <p:ext uri="{BB962C8B-B14F-4D97-AF65-F5344CB8AC3E}">
        <p14:creationId xmlns="" xmlns:p14="http://schemas.microsoft.com/office/powerpoint/2010/main" val="31689120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Big Data Analytics</a:t>
            </a:r>
            <a:endParaRPr lang="en-US" dirty="0"/>
          </a:p>
        </p:txBody>
      </p:sp>
      <p:sp>
        <p:nvSpPr>
          <p:cNvPr id="3" name="Content Placeholder 2"/>
          <p:cNvSpPr>
            <a:spLocks noGrp="1"/>
          </p:cNvSpPr>
          <p:nvPr>
            <p:ph idx="1"/>
          </p:nvPr>
        </p:nvSpPr>
        <p:spPr>
          <a:xfrm>
            <a:off x="312931" y="1870673"/>
            <a:ext cx="4398184" cy="4110022"/>
          </a:xfrm>
        </p:spPr>
        <p:txBody>
          <a:bodyPr>
            <a:noAutofit/>
          </a:bodyPr>
          <a:lstStyle/>
          <a:p>
            <a:r>
              <a:rPr lang="en-US" sz="2000" dirty="0"/>
              <a:t>Big data is more real-time in nature than traditional DW </a:t>
            </a:r>
            <a:r>
              <a:rPr lang="en-US" sz="2000" dirty="0" smtClean="0"/>
              <a:t>applications</a:t>
            </a:r>
            <a:endParaRPr lang="en-US" sz="2000" dirty="0"/>
          </a:p>
          <a:p>
            <a:r>
              <a:rPr lang="en-US" sz="2000" dirty="0"/>
              <a:t>Traditional DW architectures (e.g. </a:t>
            </a:r>
            <a:r>
              <a:rPr lang="en-US" sz="2000" dirty="0" err="1"/>
              <a:t>Exadata</a:t>
            </a:r>
            <a:r>
              <a:rPr lang="en-US" sz="2000" dirty="0"/>
              <a:t>, Teradata) are not well-suited for big data </a:t>
            </a:r>
            <a:r>
              <a:rPr lang="en-US" sz="2000" dirty="0" smtClean="0"/>
              <a:t>apps</a:t>
            </a:r>
            <a:endParaRPr lang="en-US" sz="2000" dirty="0"/>
          </a:p>
          <a:p>
            <a:r>
              <a:rPr lang="en-US" sz="2000" dirty="0"/>
              <a:t>Shared nothing, massively parallel processing, scale out architectures are well-suited for big data </a:t>
            </a:r>
            <a:r>
              <a:rPr lang="en-US" sz="2000" dirty="0" smtClean="0"/>
              <a:t>apps</a:t>
            </a:r>
            <a:endParaRPr lang="en-US" sz="2000" dirty="0"/>
          </a:p>
        </p:txBody>
      </p:sp>
      <p:pic>
        <p:nvPicPr>
          <p:cNvPr id="5" name="Picture 4" descr="Screen shot 2013-01-13 at 9.45.03 PM.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820358" y="1802401"/>
            <a:ext cx="3851882" cy="2812838"/>
          </a:xfrm>
          <a:prstGeom prst="rect">
            <a:avLst/>
          </a:prstGeom>
          <a:ln>
            <a:solidFill>
              <a:schemeClr val="tx1"/>
            </a:solidFill>
          </a:ln>
        </p:spPr>
      </p:pic>
      <p:sp>
        <p:nvSpPr>
          <p:cNvPr id="6" name="Slide Number Placeholder 5"/>
          <p:cNvSpPr>
            <a:spLocks noGrp="1"/>
          </p:cNvSpPr>
          <p:nvPr>
            <p:ph type="sldNum" sz="quarter" idx="12"/>
          </p:nvPr>
        </p:nvSpPr>
        <p:spPr/>
        <p:txBody>
          <a:bodyPr/>
          <a:lstStyle/>
          <a:p>
            <a:fld id="{EBFB1032-EA64-7144-B003-9BCC9D94B503}" type="slidenum">
              <a:rPr lang="en-US" smtClean="0"/>
              <a:pPr/>
              <a:t>22</a:t>
            </a:fld>
            <a:endParaRPr lang="en-US" dirty="0"/>
          </a:p>
        </p:txBody>
      </p:sp>
    </p:spTree>
    <p:extLst>
      <p:ext uri="{BB962C8B-B14F-4D97-AF65-F5344CB8AC3E}">
        <p14:creationId xmlns="" xmlns:p14="http://schemas.microsoft.com/office/powerpoint/2010/main" val="23173612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srcRect l="-3570" r="-3570"/>
          <a:stretch>
            <a:fillRect/>
          </a:stretch>
        </p:blipFill>
        <p:spPr>
          <a:xfrm>
            <a:off x="-304800" y="-76200"/>
            <a:ext cx="9802813" cy="7162800"/>
          </a:xfrm>
        </p:spPr>
      </p:pic>
    </p:spTree>
    <p:extLst>
      <p:ext uri="{BB962C8B-B14F-4D97-AF65-F5344CB8AC3E}">
        <p14:creationId xmlns="" xmlns:p14="http://schemas.microsoft.com/office/powerpoint/2010/main" val="28919426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 5.png"/>
          <p:cNvPicPr>
            <a:picLocks noGrp="1" noChangeAspect="1"/>
          </p:cNvPicPr>
          <p:nvPr>
            <p:ph idx="1"/>
          </p:nvPr>
        </p:nvPicPr>
        <p:blipFill>
          <a:blip r:embed="rId2" cstate="print"/>
          <a:stretch>
            <a:fillRect/>
          </a:stretch>
        </p:blipFill>
        <p:spPr>
          <a:xfrm>
            <a:off x="457200" y="457200"/>
            <a:ext cx="8229600" cy="5943600"/>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1: Data Analytics &amp; Data Mining</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Exploratory Data Analysis </a:t>
            </a:r>
          </a:p>
          <a:p>
            <a:r>
              <a:rPr lang="en-US" dirty="0" smtClean="0"/>
              <a:t>Linear Classification (Perceptron &amp; Logistic Regression)  </a:t>
            </a:r>
          </a:p>
          <a:p>
            <a:r>
              <a:rPr lang="en-US" dirty="0" smtClean="0"/>
              <a:t>Linear Regression </a:t>
            </a:r>
          </a:p>
          <a:p>
            <a:r>
              <a:rPr lang="en-US" dirty="0" smtClean="0"/>
              <a:t>C4.5 Decision Tree </a:t>
            </a:r>
          </a:p>
          <a:p>
            <a:r>
              <a:rPr lang="en-US" dirty="0" err="1" smtClean="0"/>
              <a:t>Apriori</a:t>
            </a:r>
            <a:endParaRPr lang="en-US" dirty="0" smtClean="0"/>
          </a:p>
          <a:p>
            <a:r>
              <a:rPr lang="en-US" dirty="0" smtClean="0"/>
              <a:t>K-means Clustering </a:t>
            </a:r>
          </a:p>
          <a:p>
            <a:r>
              <a:rPr lang="en-US" dirty="0" smtClean="0"/>
              <a:t>EM Algorithm </a:t>
            </a:r>
          </a:p>
          <a:p>
            <a:r>
              <a:rPr lang="en-US" dirty="0" smtClean="0"/>
              <a:t>PageRank &amp; HITS </a:t>
            </a:r>
          </a:p>
          <a:p>
            <a:r>
              <a:rPr lang="en-US" dirty="0" smtClean="0"/>
              <a:t>Collaborative Filtering </a:t>
            </a:r>
          </a:p>
        </p:txBody>
      </p:sp>
    </p:spTree>
    <p:extLst>
      <p:ext uri="{BB962C8B-B14F-4D97-AF65-F5344CB8AC3E}">
        <p14:creationId xmlns="" xmlns:p14="http://schemas.microsoft.com/office/powerpoint/2010/main" val="436304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ig-data-ppt-21-638.jpg"/>
          <p:cNvPicPr>
            <a:picLocks noGrp="1" noChangeAspect="1"/>
          </p:cNvPicPr>
          <p:nvPr>
            <p:ph idx="1"/>
          </p:nvPr>
        </p:nvPicPr>
        <p:blipFill>
          <a:blip r:embed="rId2" cstate="print"/>
          <a:stretch>
            <a:fillRect/>
          </a:stretch>
        </p:blipFill>
        <p:spPr>
          <a:xfrm>
            <a:off x="644396" y="717364"/>
            <a:ext cx="7813804" cy="5866477"/>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9.jpg"/>
          <p:cNvPicPr>
            <a:picLocks noGrp="1" noChangeAspect="1"/>
          </p:cNvPicPr>
          <p:nvPr>
            <p:ph idx="1"/>
          </p:nvPr>
        </p:nvPicPr>
        <p:blipFill>
          <a:blip r:embed="rId2" cstate="print"/>
          <a:stretch>
            <a:fillRect/>
          </a:stretch>
        </p:blipFill>
        <p:spPr>
          <a:xfrm>
            <a:off x="752475" y="609600"/>
            <a:ext cx="7639050" cy="5253831"/>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Data: 3V’s</a:t>
            </a:r>
            <a:endParaRPr lang="en-US" dirty="0"/>
          </a:p>
        </p:txBody>
      </p:sp>
      <p:pic>
        <p:nvPicPr>
          <p:cNvPr id="4" name="Picture 3"/>
          <p:cNvPicPr>
            <a:picLocks noChangeAspect="1"/>
          </p:cNvPicPr>
          <p:nvPr/>
        </p:nvPicPr>
        <p:blipFill>
          <a:blip r:embed="rId2" cstate="print"/>
          <a:stretch>
            <a:fillRect/>
          </a:stretch>
        </p:blipFill>
        <p:spPr>
          <a:xfrm>
            <a:off x="3367512" y="1904503"/>
            <a:ext cx="5380341" cy="3804147"/>
          </a:xfrm>
          <a:prstGeom prst="rect">
            <a:avLst/>
          </a:prstGeom>
        </p:spPr>
      </p:pic>
      <p:pic>
        <p:nvPicPr>
          <p:cNvPr id="5" name="Picture 4" descr="Screen shot 2013-01-13 at 4.45.17 PM.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96807" y="1795882"/>
            <a:ext cx="1962503" cy="2370395"/>
          </a:xfrm>
          <a:prstGeom prst="rect">
            <a:avLst/>
          </a:prstGeom>
        </p:spPr>
      </p:pic>
      <p:sp>
        <p:nvSpPr>
          <p:cNvPr id="3" name="Slide Number Placeholder 2"/>
          <p:cNvSpPr>
            <a:spLocks noGrp="1"/>
          </p:cNvSpPr>
          <p:nvPr>
            <p:ph type="sldNum" sz="quarter" idx="12"/>
          </p:nvPr>
        </p:nvSpPr>
        <p:spPr/>
        <p:txBody>
          <a:bodyPr/>
          <a:lstStyle/>
          <a:p>
            <a:fld id="{EBFB1032-EA64-7144-B003-9BCC9D94B503}" type="slidenum">
              <a:rPr lang="en-US" smtClean="0"/>
              <a:pPr/>
              <a:t>5</a:t>
            </a:fld>
            <a:endParaRPr lang="en-US" dirty="0"/>
          </a:p>
        </p:txBody>
      </p:sp>
      <p:pic>
        <p:nvPicPr>
          <p:cNvPr id="6" name="Picture 5"/>
          <p:cNvPicPr>
            <a:picLocks noChangeAspect="1"/>
          </p:cNvPicPr>
          <p:nvPr/>
        </p:nvPicPr>
        <p:blipFill>
          <a:blip r:embed="rId4" cstate="print"/>
          <a:stretch>
            <a:fillRect/>
          </a:stretch>
        </p:blipFill>
        <p:spPr>
          <a:xfrm>
            <a:off x="900113" y="4379033"/>
            <a:ext cx="2559729" cy="1777866"/>
          </a:xfrm>
          <a:prstGeom prst="rect">
            <a:avLst/>
          </a:prstGeom>
        </p:spPr>
      </p:pic>
    </p:spTree>
    <p:extLst>
      <p:ext uri="{BB962C8B-B14F-4D97-AF65-F5344CB8AC3E}">
        <p14:creationId xmlns="" xmlns:p14="http://schemas.microsoft.com/office/powerpoint/2010/main" val="24086076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4.png"/>
          <p:cNvPicPr>
            <a:picLocks noGrp="1" noChangeAspect="1"/>
          </p:cNvPicPr>
          <p:nvPr>
            <p:ph idx="1"/>
          </p:nvPr>
        </p:nvPicPr>
        <p:blipFill>
          <a:blip r:embed="rId2" cstate="print"/>
          <a:stretch>
            <a:fillRect/>
          </a:stretch>
        </p:blipFill>
        <p:spPr>
          <a:xfrm>
            <a:off x="265849" y="609600"/>
            <a:ext cx="8229600" cy="548640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Volume (Scale) </a:t>
            </a:r>
            <a:endParaRPr lang="en-US" dirty="0">
              <a:solidFill>
                <a:srgbClr val="0000FF"/>
              </a:solidFill>
            </a:endParaRPr>
          </a:p>
        </p:txBody>
      </p:sp>
      <p:sp>
        <p:nvSpPr>
          <p:cNvPr id="3" name="Content Placeholder 2"/>
          <p:cNvSpPr>
            <a:spLocks noGrp="1"/>
          </p:cNvSpPr>
          <p:nvPr>
            <p:ph idx="1"/>
          </p:nvPr>
        </p:nvSpPr>
        <p:spPr>
          <a:xfrm>
            <a:off x="627017" y="1956776"/>
            <a:ext cx="5030405" cy="1478238"/>
          </a:xfrm>
        </p:spPr>
        <p:txBody>
          <a:bodyPr>
            <a:normAutofit fontScale="70000" lnSpcReduction="20000"/>
          </a:bodyPr>
          <a:lstStyle/>
          <a:p>
            <a:r>
              <a:rPr lang="en-US" b="1" dirty="0" smtClean="0">
                <a:solidFill>
                  <a:srgbClr val="800000"/>
                </a:solidFill>
              </a:rPr>
              <a:t>Data Volume</a:t>
            </a:r>
          </a:p>
          <a:p>
            <a:pPr lvl="1"/>
            <a:r>
              <a:rPr lang="en-US" dirty="0" smtClean="0"/>
              <a:t>44x increase from 2009 2020</a:t>
            </a:r>
          </a:p>
          <a:p>
            <a:pPr lvl="1"/>
            <a:r>
              <a:rPr lang="en-US" dirty="0" smtClean="0"/>
              <a:t>From 0.8 </a:t>
            </a:r>
            <a:r>
              <a:rPr lang="en-US" dirty="0" err="1" smtClean="0"/>
              <a:t>zettabytes</a:t>
            </a:r>
            <a:r>
              <a:rPr lang="en-US" dirty="0" smtClean="0"/>
              <a:t> to 35zb</a:t>
            </a:r>
          </a:p>
          <a:p>
            <a:r>
              <a:rPr lang="en-US" dirty="0" smtClean="0"/>
              <a:t>Data volume is increasing exponentially </a:t>
            </a:r>
            <a:endParaRPr lang="en-US" dirty="0"/>
          </a:p>
        </p:txBody>
      </p:sp>
      <p:pic>
        <p:nvPicPr>
          <p:cNvPr id="5" name="Picture 4" descr="Screen shot 2013-01-13 at 4.01.47 PM.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913224" y="3235328"/>
            <a:ext cx="2559546" cy="1632883"/>
          </a:xfrm>
          <a:prstGeom prst="rect">
            <a:avLst/>
          </a:prstGeom>
        </p:spPr>
      </p:pic>
      <p:pic>
        <p:nvPicPr>
          <p:cNvPr id="6" name="Picture 5"/>
          <p:cNvPicPr>
            <a:picLocks noChangeAspect="1"/>
          </p:cNvPicPr>
          <p:nvPr/>
        </p:nvPicPr>
        <p:blipFill>
          <a:blip r:embed="rId3" cstate="print"/>
          <a:stretch>
            <a:fillRect/>
          </a:stretch>
        </p:blipFill>
        <p:spPr>
          <a:xfrm>
            <a:off x="5913224" y="1956776"/>
            <a:ext cx="2332251" cy="1233073"/>
          </a:xfrm>
          <a:prstGeom prst="rect">
            <a:avLst/>
          </a:prstGeom>
        </p:spPr>
      </p:pic>
      <p:pic>
        <p:nvPicPr>
          <p:cNvPr id="8" name="Picture 7" descr="Screen shot 2013-01-13 at 4.07.57 PM.png"/>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55054" y="3775267"/>
            <a:ext cx="5546690" cy="596656"/>
          </a:xfrm>
          <a:prstGeom prst="rect">
            <a:avLst/>
          </a:prstGeom>
        </p:spPr>
      </p:pic>
      <p:sp>
        <p:nvSpPr>
          <p:cNvPr id="4" name="Slide Number Placeholder 3"/>
          <p:cNvSpPr>
            <a:spLocks noGrp="1"/>
          </p:cNvSpPr>
          <p:nvPr>
            <p:ph type="sldNum" sz="quarter" idx="12"/>
          </p:nvPr>
        </p:nvSpPr>
        <p:spPr/>
        <p:txBody>
          <a:bodyPr/>
          <a:lstStyle/>
          <a:p>
            <a:fld id="{EBFB1032-EA64-7144-B003-9BCC9D94B503}" type="slidenum">
              <a:rPr lang="en-US" smtClean="0"/>
              <a:pPr/>
              <a:t>7</a:t>
            </a:fld>
            <a:endParaRPr lang="en-US" dirty="0"/>
          </a:p>
        </p:txBody>
      </p:sp>
      <p:grpSp>
        <p:nvGrpSpPr>
          <p:cNvPr id="16" name="Group 15"/>
          <p:cNvGrpSpPr/>
          <p:nvPr/>
        </p:nvGrpSpPr>
        <p:grpSpPr>
          <a:xfrm>
            <a:off x="500318" y="4371924"/>
            <a:ext cx="5674607" cy="1814950"/>
            <a:chOff x="500318" y="4371924"/>
            <a:chExt cx="5674607" cy="1814950"/>
          </a:xfrm>
        </p:grpSpPr>
        <p:pic>
          <p:nvPicPr>
            <p:cNvPr id="7" name="Picture 6"/>
            <p:cNvPicPr>
              <a:picLocks noChangeAspect="1"/>
            </p:cNvPicPr>
            <p:nvPr/>
          </p:nvPicPr>
          <p:blipFill>
            <a:blip r:embed="rId5" cstate="print"/>
            <a:stretch>
              <a:fillRect/>
            </a:stretch>
          </p:blipFill>
          <p:spPr>
            <a:xfrm>
              <a:off x="500318" y="4371924"/>
              <a:ext cx="2419934" cy="1814950"/>
            </a:xfrm>
            <a:prstGeom prst="rect">
              <a:avLst/>
            </a:prstGeom>
            <a:ln>
              <a:solidFill>
                <a:schemeClr val="tx1"/>
              </a:solidFill>
            </a:ln>
          </p:spPr>
        </p:pic>
        <p:cxnSp>
          <p:nvCxnSpPr>
            <p:cNvPr id="10" name="Straight Arrow Connector 9"/>
            <p:cNvCxnSpPr/>
            <p:nvPr/>
          </p:nvCxnSpPr>
          <p:spPr>
            <a:xfrm flipV="1">
              <a:off x="4637546" y="4531910"/>
              <a:ext cx="1443220" cy="10006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flipV="1">
              <a:off x="2386124" y="5388258"/>
              <a:ext cx="1991643" cy="14432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3731074" y="5542207"/>
              <a:ext cx="2443851" cy="523220"/>
            </a:xfrm>
            <a:prstGeom prst="rect">
              <a:avLst/>
            </a:prstGeom>
            <a:noFill/>
          </p:spPr>
          <p:txBody>
            <a:bodyPr wrap="square" rtlCol="0">
              <a:spAutoFit/>
            </a:bodyPr>
            <a:lstStyle/>
            <a:p>
              <a:r>
                <a:rPr lang="en-US" sz="1400" i="1" dirty="0" smtClean="0">
                  <a:solidFill>
                    <a:srgbClr val="0000FF"/>
                  </a:solidFill>
                </a:rPr>
                <a:t>Exponential increase in collected/generated data</a:t>
              </a:r>
              <a:endParaRPr lang="en-US" sz="1400" i="1" dirty="0">
                <a:solidFill>
                  <a:srgbClr val="0000FF"/>
                </a:solidFill>
              </a:endParaRPr>
            </a:p>
          </p:txBody>
        </p:sp>
      </p:grpSp>
    </p:spTree>
    <p:extLst>
      <p:ext uri="{BB962C8B-B14F-4D97-AF65-F5344CB8AC3E}">
        <p14:creationId xmlns="" xmlns:p14="http://schemas.microsoft.com/office/powerpoint/2010/main" val="4125168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dissolv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0151"/>
            <a:ext cx="8229600" cy="4525963"/>
          </a:xfrm>
        </p:spPr>
        <p:txBody>
          <a:bodyPr/>
          <a:lstStyle/>
          <a:p>
            <a:pPr>
              <a:defRPr/>
            </a:pPr>
            <a:endParaRPr lang="en-US">
              <a:cs typeface="+mn-cs"/>
            </a:endParaRPr>
          </a:p>
        </p:txBody>
      </p:sp>
      <p:sp>
        <p:nvSpPr>
          <p:cNvPr id="12" name="Text Box 37"/>
          <p:cNvSpPr txBox="1">
            <a:spLocks noChangeArrowheads="1"/>
          </p:cNvSpPr>
          <p:nvPr/>
        </p:nvSpPr>
        <p:spPr bwMode="auto">
          <a:xfrm>
            <a:off x="773113" y="1358901"/>
            <a:ext cx="2825750" cy="733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7" rIns="91435" bIns="45717">
            <a:spAutoFit/>
          </a:bodyPr>
          <a:lstStyle>
            <a:lvl1pPr>
              <a:defRPr sz="2000" b="1">
                <a:solidFill>
                  <a:schemeClr val="tx1"/>
                </a:solidFill>
                <a:latin typeface="Arial" charset="0"/>
                <a:ea typeface="ＭＳ Ｐゴシック" charset="0"/>
                <a:cs typeface="ＭＳ Ｐゴシック" charset="0"/>
              </a:defRPr>
            </a:lvl1pPr>
            <a:lvl2pPr marL="742950" indent="-285750">
              <a:defRPr sz="2000" b="1">
                <a:solidFill>
                  <a:schemeClr val="tx1"/>
                </a:solidFill>
                <a:latin typeface="Arial" charset="0"/>
                <a:ea typeface="ＭＳ Ｐゴシック" charset="0"/>
              </a:defRPr>
            </a:lvl2pPr>
            <a:lvl3pPr marL="1143000" indent="-228600">
              <a:defRPr sz="2000" b="1">
                <a:solidFill>
                  <a:schemeClr val="tx1"/>
                </a:solidFill>
                <a:latin typeface="Arial" charset="0"/>
                <a:ea typeface="ＭＳ Ｐゴシック" charset="0"/>
              </a:defRPr>
            </a:lvl3pPr>
            <a:lvl4pPr marL="1600200" indent="-228600">
              <a:defRPr sz="2000" b="1">
                <a:solidFill>
                  <a:schemeClr val="tx1"/>
                </a:solidFill>
                <a:latin typeface="Arial" charset="0"/>
                <a:ea typeface="ＭＳ Ｐゴシック" charset="0"/>
              </a:defRPr>
            </a:lvl4pPr>
            <a:lvl5pPr marL="2057400" indent="-228600">
              <a:defRPr sz="2000" b="1">
                <a:solidFill>
                  <a:schemeClr val="tx1"/>
                </a:solidFill>
                <a:latin typeface="Arial" charset="0"/>
                <a:ea typeface="ＭＳ Ｐゴシック" charset="0"/>
              </a:defRPr>
            </a:lvl5pPr>
            <a:lvl6pPr marL="2514600" indent="-228600" eaLnBrk="0" fontAlgn="base" hangingPunct="0">
              <a:spcBef>
                <a:spcPct val="0"/>
              </a:spcBef>
              <a:spcAft>
                <a:spcPct val="0"/>
              </a:spcAft>
              <a:buClr>
                <a:schemeClr val="accent2"/>
              </a:buClr>
              <a:buFont typeface="Wingdings" charset="0"/>
              <a:buChar char="§"/>
              <a:defRPr sz="2000" b="1">
                <a:solidFill>
                  <a:schemeClr val="tx1"/>
                </a:solidFill>
                <a:latin typeface="Arial" charset="0"/>
                <a:ea typeface="ＭＳ Ｐゴシック" charset="0"/>
              </a:defRPr>
            </a:lvl6pPr>
            <a:lvl7pPr marL="2971800" indent="-228600" eaLnBrk="0" fontAlgn="base" hangingPunct="0">
              <a:spcBef>
                <a:spcPct val="0"/>
              </a:spcBef>
              <a:spcAft>
                <a:spcPct val="0"/>
              </a:spcAft>
              <a:buClr>
                <a:schemeClr val="accent2"/>
              </a:buClr>
              <a:buFont typeface="Wingdings" charset="0"/>
              <a:buChar char="§"/>
              <a:defRPr sz="2000" b="1">
                <a:solidFill>
                  <a:schemeClr val="tx1"/>
                </a:solidFill>
                <a:latin typeface="Arial" charset="0"/>
                <a:ea typeface="ＭＳ Ｐゴシック" charset="0"/>
              </a:defRPr>
            </a:lvl7pPr>
            <a:lvl8pPr marL="3429000" indent="-228600" eaLnBrk="0" fontAlgn="base" hangingPunct="0">
              <a:spcBef>
                <a:spcPct val="0"/>
              </a:spcBef>
              <a:spcAft>
                <a:spcPct val="0"/>
              </a:spcAft>
              <a:buClr>
                <a:schemeClr val="accent2"/>
              </a:buClr>
              <a:buFont typeface="Wingdings" charset="0"/>
              <a:buChar char="§"/>
              <a:defRPr sz="2000" b="1">
                <a:solidFill>
                  <a:schemeClr val="tx1"/>
                </a:solidFill>
                <a:latin typeface="Arial" charset="0"/>
                <a:ea typeface="ＭＳ Ｐゴシック" charset="0"/>
              </a:defRPr>
            </a:lvl8pPr>
            <a:lvl9pPr marL="3886200" indent="-228600" eaLnBrk="0" fontAlgn="base" hangingPunct="0">
              <a:spcBef>
                <a:spcPct val="0"/>
              </a:spcBef>
              <a:spcAft>
                <a:spcPct val="0"/>
              </a:spcAft>
              <a:buClr>
                <a:schemeClr val="accent2"/>
              </a:buClr>
              <a:buFont typeface="Wingdings" charset="0"/>
              <a:buChar char="§"/>
              <a:defRPr sz="2000" b="1">
                <a:solidFill>
                  <a:schemeClr val="tx1"/>
                </a:solidFill>
                <a:latin typeface="Arial" charset="0"/>
                <a:ea typeface="ＭＳ Ｐゴシック" charset="0"/>
              </a:defRPr>
            </a:lvl9pPr>
          </a:lstStyle>
          <a:p>
            <a:pPr algn="ctr" eaLnBrk="1" fontAlgn="auto" hangingPunct="1">
              <a:lnSpc>
                <a:spcPct val="90000"/>
              </a:lnSpc>
              <a:spcBef>
                <a:spcPct val="50000"/>
              </a:spcBef>
              <a:spcAft>
                <a:spcPts val="0"/>
              </a:spcAft>
              <a:defRPr/>
            </a:pPr>
            <a:r>
              <a:rPr lang="en-US" sz="1800" i="1" kern="0" smtClean="0">
                <a:solidFill>
                  <a:srgbClr val="00A4DE"/>
                </a:solidFill>
              </a:rPr>
              <a:t>12+ TBs</a:t>
            </a:r>
            <a:r>
              <a:rPr lang="en-US" sz="1300" kern="0" smtClean="0">
                <a:solidFill>
                  <a:srgbClr val="000000"/>
                </a:solidFill>
              </a:rPr>
              <a:t> </a:t>
            </a:r>
            <a:br>
              <a:rPr lang="en-US" sz="1300" kern="0" smtClean="0">
                <a:solidFill>
                  <a:srgbClr val="000000"/>
                </a:solidFill>
              </a:rPr>
            </a:br>
            <a:r>
              <a:rPr lang="en-US" sz="1400" kern="0" smtClean="0">
                <a:solidFill>
                  <a:srgbClr val="075314"/>
                </a:solidFill>
              </a:rPr>
              <a:t>of tweet data </a:t>
            </a:r>
            <a:br>
              <a:rPr lang="en-US" sz="1400" kern="0" smtClean="0">
                <a:solidFill>
                  <a:srgbClr val="075314"/>
                </a:solidFill>
              </a:rPr>
            </a:br>
            <a:r>
              <a:rPr lang="en-US" sz="1400" kern="0" smtClean="0">
                <a:solidFill>
                  <a:srgbClr val="075314"/>
                </a:solidFill>
              </a:rPr>
              <a:t>every day</a:t>
            </a:r>
          </a:p>
        </p:txBody>
      </p:sp>
      <p:sp>
        <p:nvSpPr>
          <p:cNvPr id="13" name="Text Box 38"/>
          <p:cNvSpPr txBox="1">
            <a:spLocks noChangeArrowheads="1"/>
          </p:cNvSpPr>
          <p:nvPr/>
        </p:nvSpPr>
        <p:spPr bwMode="auto">
          <a:xfrm>
            <a:off x="2138363" y="4549776"/>
            <a:ext cx="1325562" cy="733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7" rIns="91435" bIns="45717">
            <a:spAutoFit/>
          </a:bodyPr>
          <a:lstStyle>
            <a:lvl1pPr>
              <a:defRPr sz="2000" b="1">
                <a:solidFill>
                  <a:schemeClr val="tx1"/>
                </a:solidFill>
                <a:latin typeface="Arial" charset="0"/>
                <a:ea typeface="ＭＳ Ｐゴシック" charset="0"/>
                <a:cs typeface="ＭＳ Ｐゴシック" charset="0"/>
              </a:defRPr>
            </a:lvl1pPr>
            <a:lvl2pPr marL="742950" indent="-285750">
              <a:defRPr sz="2000" b="1">
                <a:solidFill>
                  <a:schemeClr val="tx1"/>
                </a:solidFill>
                <a:latin typeface="Arial" charset="0"/>
                <a:ea typeface="ＭＳ Ｐゴシック" charset="0"/>
              </a:defRPr>
            </a:lvl2pPr>
            <a:lvl3pPr marL="1143000" indent="-228600">
              <a:defRPr sz="2000" b="1">
                <a:solidFill>
                  <a:schemeClr val="tx1"/>
                </a:solidFill>
                <a:latin typeface="Arial" charset="0"/>
                <a:ea typeface="ＭＳ Ｐゴシック" charset="0"/>
              </a:defRPr>
            </a:lvl3pPr>
            <a:lvl4pPr marL="1600200" indent="-228600">
              <a:defRPr sz="2000" b="1">
                <a:solidFill>
                  <a:schemeClr val="tx1"/>
                </a:solidFill>
                <a:latin typeface="Arial" charset="0"/>
                <a:ea typeface="ＭＳ Ｐゴシック" charset="0"/>
              </a:defRPr>
            </a:lvl4pPr>
            <a:lvl5pPr marL="2057400" indent="-228600">
              <a:defRPr sz="2000" b="1">
                <a:solidFill>
                  <a:schemeClr val="tx1"/>
                </a:solidFill>
                <a:latin typeface="Arial" charset="0"/>
                <a:ea typeface="ＭＳ Ｐゴシック" charset="0"/>
              </a:defRPr>
            </a:lvl5pPr>
            <a:lvl6pPr marL="2514600" indent="-228600" eaLnBrk="0" fontAlgn="base" hangingPunct="0">
              <a:spcBef>
                <a:spcPct val="0"/>
              </a:spcBef>
              <a:spcAft>
                <a:spcPct val="0"/>
              </a:spcAft>
              <a:buClr>
                <a:schemeClr val="accent2"/>
              </a:buClr>
              <a:buFont typeface="Wingdings" charset="0"/>
              <a:buChar char="§"/>
              <a:defRPr sz="2000" b="1">
                <a:solidFill>
                  <a:schemeClr val="tx1"/>
                </a:solidFill>
                <a:latin typeface="Arial" charset="0"/>
                <a:ea typeface="ＭＳ Ｐゴシック" charset="0"/>
              </a:defRPr>
            </a:lvl6pPr>
            <a:lvl7pPr marL="2971800" indent="-228600" eaLnBrk="0" fontAlgn="base" hangingPunct="0">
              <a:spcBef>
                <a:spcPct val="0"/>
              </a:spcBef>
              <a:spcAft>
                <a:spcPct val="0"/>
              </a:spcAft>
              <a:buClr>
                <a:schemeClr val="accent2"/>
              </a:buClr>
              <a:buFont typeface="Wingdings" charset="0"/>
              <a:buChar char="§"/>
              <a:defRPr sz="2000" b="1">
                <a:solidFill>
                  <a:schemeClr val="tx1"/>
                </a:solidFill>
                <a:latin typeface="Arial" charset="0"/>
                <a:ea typeface="ＭＳ Ｐゴシック" charset="0"/>
              </a:defRPr>
            </a:lvl7pPr>
            <a:lvl8pPr marL="3429000" indent="-228600" eaLnBrk="0" fontAlgn="base" hangingPunct="0">
              <a:spcBef>
                <a:spcPct val="0"/>
              </a:spcBef>
              <a:spcAft>
                <a:spcPct val="0"/>
              </a:spcAft>
              <a:buClr>
                <a:schemeClr val="accent2"/>
              </a:buClr>
              <a:buFont typeface="Wingdings" charset="0"/>
              <a:buChar char="§"/>
              <a:defRPr sz="2000" b="1">
                <a:solidFill>
                  <a:schemeClr val="tx1"/>
                </a:solidFill>
                <a:latin typeface="Arial" charset="0"/>
                <a:ea typeface="ＭＳ Ｐゴシック" charset="0"/>
              </a:defRPr>
            </a:lvl8pPr>
            <a:lvl9pPr marL="3886200" indent="-228600" eaLnBrk="0" fontAlgn="base" hangingPunct="0">
              <a:spcBef>
                <a:spcPct val="0"/>
              </a:spcBef>
              <a:spcAft>
                <a:spcPct val="0"/>
              </a:spcAft>
              <a:buClr>
                <a:schemeClr val="accent2"/>
              </a:buClr>
              <a:buFont typeface="Wingdings" charset="0"/>
              <a:buChar char="§"/>
              <a:defRPr sz="2000" b="1">
                <a:solidFill>
                  <a:schemeClr val="tx1"/>
                </a:solidFill>
                <a:latin typeface="Arial" charset="0"/>
                <a:ea typeface="ＭＳ Ｐゴシック" charset="0"/>
              </a:defRPr>
            </a:lvl9pPr>
          </a:lstStyle>
          <a:p>
            <a:pPr algn="ctr" eaLnBrk="1" fontAlgn="auto" hangingPunct="1">
              <a:lnSpc>
                <a:spcPct val="90000"/>
              </a:lnSpc>
              <a:spcBef>
                <a:spcPct val="50000"/>
              </a:spcBef>
              <a:spcAft>
                <a:spcPts val="0"/>
              </a:spcAft>
              <a:defRPr/>
            </a:pPr>
            <a:r>
              <a:rPr lang="en-US" sz="1800" i="1" kern="0" smtClean="0">
                <a:solidFill>
                  <a:srgbClr val="00A4DE"/>
                </a:solidFill>
              </a:rPr>
              <a:t>25+ TBs </a:t>
            </a:r>
            <a:r>
              <a:rPr lang="en-US" sz="1400" kern="0" smtClean="0">
                <a:solidFill>
                  <a:srgbClr val="075314"/>
                </a:solidFill>
              </a:rPr>
              <a:t>of</a:t>
            </a:r>
            <a:br>
              <a:rPr lang="en-US" sz="1400" kern="0" smtClean="0">
                <a:solidFill>
                  <a:srgbClr val="075314"/>
                </a:solidFill>
              </a:rPr>
            </a:br>
            <a:r>
              <a:rPr lang="en-US" sz="1400" kern="0" smtClean="0">
                <a:solidFill>
                  <a:srgbClr val="075314"/>
                </a:solidFill>
              </a:rPr>
              <a:t>log data every day</a:t>
            </a:r>
          </a:p>
        </p:txBody>
      </p:sp>
      <p:pic>
        <p:nvPicPr>
          <p:cNvPr id="17413" name="Picture 1"/>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50888" y="2036764"/>
            <a:ext cx="2784475" cy="25447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Rectangle 14"/>
          <p:cNvSpPr>
            <a:spLocks noChangeArrowheads="1"/>
          </p:cNvSpPr>
          <p:nvPr/>
        </p:nvSpPr>
        <p:spPr bwMode="auto">
          <a:xfrm rot="16200000">
            <a:off x="-189706" y="3556795"/>
            <a:ext cx="1470025" cy="5381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eaLnBrk="1" fontAlgn="auto" hangingPunct="1">
              <a:lnSpc>
                <a:spcPct val="90000"/>
              </a:lnSpc>
              <a:spcBef>
                <a:spcPct val="50000"/>
              </a:spcBef>
              <a:spcAft>
                <a:spcPts val="0"/>
              </a:spcAft>
              <a:defRPr/>
            </a:pPr>
            <a:r>
              <a:rPr lang="en-US" b="0" i="1" kern="0" dirty="0">
                <a:solidFill>
                  <a:srgbClr val="00A4DE"/>
                </a:solidFill>
                <a:cs typeface="+mn-cs"/>
              </a:rPr>
              <a:t>? TBs </a:t>
            </a:r>
            <a:r>
              <a:rPr lang="en-US" sz="1400" b="0" kern="0" dirty="0">
                <a:solidFill>
                  <a:srgbClr val="075314"/>
                </a:solidFill>
                <a:cs typeface="+mn-cs"/>
              </a:rPr>
              <a:t>of</a:t>
            </a:r>
            <a:br>
              <a:rPr lang="en-US" sz="1400" b="0" kern="0" dirty="0">
                <a:solidFill>
                  <a:srgbClr val="075314"/>
                </a:solidFill>
                <a:cs typeface="+mn-cs"/>
              </a:rPr>
            </a:br>
            <a:r>
              <a:rPr lang="en-US" sz="1400" b="0" kern="0" dirty="0">
                <a:solidFill>
                  <a:srgbClr val="075314"/>
                </a:solidFill>
                <a:cs typeface="+mn-cs"/>
              </a:rPr>
              <a:t>data every day</a:t>
            </a:r>
          </a:p>
        </p:txBody>
      </p:sp>
      <p:grpSp>
        <p:nvGrpSpPr>
          <p:cNvPr id="16" name="Group 15"/>
          <p:cNvGrpSpPr>
            <a:grpSpLocks/>
          </p:cNvGrpSpPr>
          <p:nvPr/>
        </p:nvGrpSpPr>
        <p:grpSpPr bwMode="auto">
          <a:xfrm>
            <a:off x="376238" y="4638676"/>
            <a:ext cx="1638300" cy="1509713"/>
            <a:chOff x="264585" y="4317999"/>
            <a:chExt cx="1842062" cy="2180183"/>
          </a:xfrm>
        </p:grpSpPr>
        <p:pic>
          <p:nvPicPr>
            <p:cNvPr id="17427" name="Picture 4"/>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64926" y="6117182"/>
              <a:ext cx="892629"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28" name="Picture 9"/>
            <p:cNvPicPr>
              <a:picLocks noChangeAspect="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64585" y="4317999"/>
              <a:ext cx="1842062" cy="17885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19" name="Trapezoid 18"/>
          <p:cNvSpPr/>
          <p:nvPr/>
        </p:nvSpPr>
        <p:spPr bwMode="auto">
          <a:xfrm rot="16200000">
            <a:off x="3103563" y="115888"/>
            <a:ext cx="5651500" cy="6334125"/>
          </a:xfrm>
          <a:prstGeom prst="trapezoid">
            <a:avLst>
              <a:gd name="adj" fmla="val 28745"/>
            </a:avLst>
          </a:prstGeom>
          <a:solidFill>
            <a:srgbClr val="7889FB">
              <a:alpha val="10000"/>
            </a:srgbClr>
          </a:solidFill>
          <a:ln w="9525" cap="flat" cmpd="sng" algn="ctr">
            <a:noFill/>
            <a:prstDash val="solid"/>
            <a:round/>
            <a:headEnd type="none" w="med" len="med"/>
            <a:tailEnd type="none" w="med" len="med"/>
          </a:ln>
          <a:effectLst/>
        </p:spPr>
        <p:txBody>
          <a:bodyPr lIns="92075" tIns="46038" rIns="92075" bIns="46038"/>
          <a:lstStyle/>
          <a:p>
            <a:pPr eaLnBrk="1" fontAlgn="auto" hangingPunct="1">
              <a:spcBef>
                <a:spcPct val="50000"/>
              </a:spcBef>
              <a:spcAft>
                <a:spcPts val="0"/>
              </a:spcAft>
              <a:defRPr/>
            </a:pPr>
            <a:endParaRPr lang="en-US" sz="1400" b="0" kern="0">
              <a:solidFill>
                <a:sysClr val="windowText" lastClr="000000"/>
              </a:solidFill>
              <a:latin typeface="Arial" pitchFamily="34" charset="0"/>
              <a:cs typeface="Arial" pitchFamily="34" charset="0"/>
            </a:endParaRPr>
          </a:p>
        </p:txBody>
      </p:sp>
      <p:grpSp>
        <p:nvGrpSpPr>
          <p:cNvPr id="20" name="Group 19"/>
          <p:cNvGrpSpPr>
            <a:grpSpLocks/>
          </p:cNvGrpSpPr>
          <p:nvPr/>
        </p:nvGrpSpPr>
        <p:grpSpPr bwMode="auto">
          <a:xfrm>
            <a:off x="3886200" y="627064"/>
            <a:ext cx="5337175" cy="5902325"/>
            <a:chOff x="3733800" y="742950"/>
            <a:chExt cx="5337175" cy="5902325"/>
          </a:xfrm>
        </p:grpSpPr>
        <p:grpSp>
          <p:nvGrpSpPr>
            <p:cNvPr id="17419" name="Group 11"/>
            <p:cNvGrpSpPr>
              <a:grpSpLocks/>
            </p:cNvGrpSpPr>
            <p:nvPr/>
          </p:nvGrpSpPr>
          <p:grpSpPr bwMode="auto">
            <a:xfrm>
              <a:off x="3744913" y="742950"/>
              <a:ext cx="5326062" cy="5704900"/>
              <a:chOff x="3744913" y="742950"/>
              <a:chExt cx="5326062" cy="5704900"/>
            </a:xfrm>
          </p:grpSpPr>
          <p:pic>
            <p:nvPicPr>
              <p:cNvPr id="17421" name="Picture 40" descr="mobile-internet"/>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rot="675222">
                <a:off x="7105650" y="858838"/>
                <a:ext cx="942975" cy="1265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22" name="Picture 1" descr="TrendsMontage"/>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3744913" y="1103313"/>
                <a:ext cx="4648200" cy="5192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423" name="Rectangle 4"/>
              <p:cNvSpPr>
                <a:spLocks noChangeArrowheads="1"/>
              </p:cNvSpPr>
              <p:nvPr/>
            </p:nvSpPr>
            <p:spPr bwMode="auto">
              <a:xfrm>
                <a:off x="7805738" y="4570413"/>
                <a:ext cx="1265237" cy="1877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lIns="228600" tIns="228600" rIns="228600" bIns="228600">
                <a:spAutoFit/>
              </a:bodyPr>
              <a:lstStyle/>
              <a:p>
                <a:pPr algn="r" eaLnBrk="1" hangingPunct="1"/>
                <a:r>
                  <a:rPr lang="en-US" i="1">
                    <a:solidFill>
                      <a:srgbClr val="00A4DE"/>
                    </a:solidFill>
                  </a:rPr>
                  <a:t>2+ billion</a:t>
                </a:r>
                <a:r>
                  <a:rPr lang="en-US" sz="1400">
                    <a:solidFill>
                      <a:srgbClr val="075314"/>
                    </a:solidFill>
                  </a:rPr>
                  <a:t> people on the Web by end 2011 </a:t>
                </a:r>
                <a:endParaRPr lang="en-US" b="0"/>
              </a:p>
            </p:txBody>
          </p:sp>
          <p:sp>
            <p:nvSpPr>
              <p:cNvPr id="17424" name="Rectangle 4"/>
              <p:cNvSpPr>
                <a:spLocks noChangeArrowheads="1"/>
              </p:cNvSpPr>
              <p:nvPr/>
            </p:nvSpPr>
            <p:spPr bwMode="auto">
              <a:xfrm>
                <a:off x="4297363" y="927631"/>
                <a:ext cx="1997075" cy="11695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lIns="228600" tIns="228600" rIns="228600" bIns="228600">
                <a:spAutoFit/>
              </a:bodyPr>
              <a:lstStyle/>
              <a:p>
                <a:pPr algn="ctr" eaLnBrk="1" hangingPunct="1"/>
                <a:r>
                  <a:rPr lang="en-US" i="1">
                    <a:solidFill>
                      <a:srgbClr val="00A4DE"/>
                    </a:solidFill>
                  </a:rPr>
                  <a:t>30 billion</a:t>
                </a:r>
                <a:r>
                  <a:rPr lang="en-US" sz="1400">
                    <a:solidFill>
                      <a:srgbClr val="075314"/>
                    </a:solidFill>
                  </a:rPr>
                  <a:t> RFID tags today</a:t>
                </a:r>
                <a:br>
                  <a:rPr lang="en-US" sz="1400">
                    <a:solidFill>
                      <a:srgbClr val="075314"/>
                    </a:solidFill>
                  </a:rPr>
                </a:br>
                <a:r>
                  <a:rPr lang="en-US" sz="1400">
                    <a:solidFill>
                      <a:srgbClr val="075314"/>
                    </a:solidFill>
                  </a:rPr>
                  <a:t> (1.3B in 2005)</a:t>
                </a:r>
                <a:endParaRPr lang="en-US" b="0"/>
              </a:p>
            </p:txBody>
          </p:sp>
          <p:sp>
            <p:nvSpPr>
              <p:cNvPr id="17425" name="Rectangle 4"/>
              <p:cNvSpPr>
                <a:spLocks noChangeArrowheads="1"/>
              </p:cNvSpPr>
              <p:nvPr/>
            </p:nvSpPr>
            <p:spPr bwMode="auto">
              <a:xfrm>
                <a:off x="7747000" y="742950"/>
                <a:ext cx="1323975" cy="1857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lIns="228600" tIns="228600" rIns="228600" bIns="228600">
                <a:spAutoFit/>
              </a:bodyPr>
              <a:lstStyle/>
              <a:p>
                <a:pPr algn="r" eaLnBrk="1" hangingPunct="1"/>
                <a:r>
                  <a:rPr lang="en-US" i="1">
                    <a:solidFill>
                      <a:srgbClr val="00A4DE"/>
                    </a:solidFill>
                  </a:rPr>
                  <a:t>4.6 billion</a:t>
                </a:r>
                <a:r>
                  <a:rPr lang="en-US" sz="1400">
                    <a:solidFill>
                      <a:srgbClr val="075314"/>
                    </a:solidFill>
                  </a:rPr>
                  <a:t> camera phones world wide</a:t>
                </a:r>
                <a:endParaRPr lang="en-US" b="0"/>
              </a:p>
            </p:txBody>
          </p:sp>
          <p:sp>
            <p:nvSpPr>
              <p:cNvPr id="17426" name="Rectangle 5"/>
              <p:cNvSpPr>
                <a:spLocks noChangeArrowheads="1"/>
              </p:cNvSpPr>
              <p:nvPr/>
            </p:nvSpPr>
            <p:spPr bwMode="auto">
              <a:xfrm>
                <a:off x="7696200" y="2609850"/>
                <a:ext cx="1374775" cy="22159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lIns="228600" tIns="228600" rIns="228600" bIns="228600">
                <a:spAutoFit/>
              </a:bodyPr>
              <a:lstStyle/>
              <a:p>
                <a:pPr algn="r" eaLnBrk="1" hangingPunct="1"/>
                <a:r>
                  <a:rPr lang="en-US" i="1">
                    <a:solidFill>
                      <a:srgbClr val="00A4DE"/>
                    </a:solidFill>
                  </a:rPr>
                  <a:t>100s of millions of GPS enabled</a:t>
                </a:r>
                <a:r>
                  <a:rPr lang="en-US" sz="1400">
                    <a:solidFill>
                      <a:srgbClr val="075314"/>
                    </a:solidFill>
                  </a:rPr>
                  <a:t> devices sold annually</a:t>
                </a:r>
                <a:endParaRPr lang="en-US" b="0"/>
              </a:p>
            </p:txBody>
          </p:sp>
        </p:grpSp>
        <p:sp>
          <p:nvSpPr>
            <p:cNvPr id="17420" name="Rectangle 4"/>
            <p:cNvSpPr>
              <a:spLocks noChangeArrowheads="1"/>
            </p:cNvSpPr>
            <p:nvPr/>
          </p:nvSpPr>
          <p:spPr bwMode="auto">
            <a:xfrm>
              <a:off x="3733800" y="5487988"/>
              <a:ext cx="2374900" cy="1157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6350">
                  <a:solidFill>
                    <a:srgbClr val="000000"/>
                  </a:solidFill>
                  <a:miter lim="800000"/>
                  <a:headEnd/>
                  <a:tailEnd/>
                </a14:hiddenLine>
              </a:ext>
            </a:extLst>
          </p:spPr>
          <p:txBody>
            <a:bodyPr lIns="228600" tIns="228600" rIns="228600" bIns="228600">
              <a:spAutoFit/>
            </a:bodyPr>
            <a:lstStyle/>
            <a:p>
              <a:pPr algn="ctr" eaLnBrk="1" hangingPunct="1"/>
              <a:r>
                <a:rPr lang="en-US" i="1">
                  <a:solidFill>
                    <a:srgbClr val="00A4DE"/>
                  </a:solidFill>
                </a:rPr>
                <a:t>76 million</a:t>
              </a:r>
              <a:r>
                <a:rPr lang="en-US" sz="1400">
                  <a:solidFill>
                    <a:srgbClr val="075314"/>
                  </a:solidFill>
                </a:rPr>
                <a:t> smart meters in 2009…</a:t>
              </a:r>
              <a:br>
                <a:rPr lang="en-US" sz="1400">
                  <a:solidFill>
                    <a:srgbClr val="075314"/>
                  </a:solidFill>
                </a:rPr>
              </a:br>
              <a:r>
                <a:rPr lang="en-US" sz="1400">
                  <a:solidFill>
                    <a:srgbClr val="075314"/>
                  </a:solidFill>
                </a:rPr>
                <a:t> 200M by 2014 </a:t>
              </a:r>
              <a:endParaRPr lang="en-US" b="0"/>
            </a:p>
          </p:txBody>
        </p:sp>
      </p:grpSp>
      <p:sp>
        <p:nvSpPr>
          <p:cNvPr id="29" name="Trapezoid 28"/>
          <p:cNvSpPr/>
          <p:nvPr/>
        </p:nvSpPr>
        <p:spPr bwMode="auto">
          <a:xfrm rot="16200000">
            <a:off x="3255963" y="268288"/>
            <a:ext cx="5651500" cy="6334125"/>
          </a:xfrm>
          <a:prstGeom prst="trapezoid">
            <a:avLst>
              <a:gd name="adj" fmla="val 28745"/>
            </a:avLst>
          </a:prstGeom>
          <a:solidFill>
            <a:schemeClr val="tx2">
              <a:alpha val="10000"/>
            </a:schemeClr>
          </a:solidFill>
          <a:ln w="9525" cap="flat" cmpd="sng" algn="ctr">
            <a:noFill/>
            <a:prstDash val="solid"/>
            <a:round/>
            <a:headEnd type="none" w="med" len="med"/>
            <a:tailEnd type="none" w="med" len="med"/>
          </a:ln>
          <a:effectLst/>
        </p:spPr>
        <p:txBody>
          <a:bodyPr lIns="92075" tIns="46038" rIns="92075" bIns="46038"/>
          <a:lstStyle/>
          <a:p>
            <a:pPr eaLnBrk="1" hangingPunct="1">
              <a:spcBef>
                <a:spcPct val="50000"/>
              </a:spcBef>
              <a:defRPr/>
            </a:pPr>
            <a:endParaRPr lang="en-US" sz="1400">
              <a:latin typeface="Arial" pitchFamily="34" charset="0"/>
              <a:cs typeface="Arial" pitchFamily="34" charset="0"/>
            </a:endParaRPr>
          </a:p>
        </p:txBody>
      </p:sp>
    </p:spTree>
    <p:extLst>
      <p:ext uri="{BB962C8B-B14F-4D97-AF65-F5344CB8AC3E}">
        <p14:creationId xmlns="" xmlns:p14="http://schemas.microsoft.com/office/powerpoint/2010/main" val="17626697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par>
                          <p:cTn id="15" fill="hold" nodeType="afterGroup">
                            <p:stCondLst>
                              <p:cond delay="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3000"/>
                                        <p:tgtEl>
                                          <p:spTgt spid="1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nodeType="click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left)">
                                      <p:cBhvr>
                                        <p:cTn id="28" dur="500"/>
                                        <p:tgtEl>
                                          <p:spTgt spid="29"/>
                                        </p:tgtEl>
                                      </p:cBhvr>
                                    </p:animEffect>
                                  </p:childTnLst>
                                </p:cTn>
                              </p:par>
                              <p:par>
                                <p:cTn id="29" presetID="22" presetClass="entr" presetSubtype="8"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a:solidFill>
                  <a:schemeClr val="tx1"/>
                </a:solidFill>
              </a:rPr>
              <a:t>The </a:t>
            </a:r>
            <a:r>
              <a:rPr lang="en-US" dirty="0" err="1">
                <a:solidFill>
                  <a:schemeClr val="tx1"/>
                </a:solidFill>
              </a:rPr>
              <a:t>Earthscope</a:t>
            </a:r>
            <a:endParaRPr lang="en-US" dirty="0"/>
          </a:p>
        </p:txBody>
      </p:sp>
      <p:sp>
        <p:nvSpPr>
          <p:cNvPr id="3" name="Content Placeholder 2"/>
          <p:cNvSpPr>
            <a:spLocks noGrp="1"/>
          </p:cNvSpPr>
          <p:nvPr>
            <p:ph idx="1"/>
          </p:nvPr>
        </p:nvSpPr>
        <p:spPr>
          <a:xfrm>
            <a:off x="76200" y="1447800"/>
            <a:ext cx="5410200" cy="4876800"/>
          </a:xfrm>
        </p:spPr>
        <p:txBody>
          <a:bodyPr rtlCol="0">
            <a:normAutofit fontScale="85000" lnSpcReduction="20000"/>
          </a:bodyPr>
          <a:lstStyle/>
          <a:p>
            <a:pPr marL="182880" indent="-182880" fontAlgn="auto">
              <a:spcAft>
                <a:spcPts val="0"/>
              </a:spcAft>
              <a:buFont typeface="Arial" pitchFamily="34" charset="0"/>
              <a:buChar char="•"/>
              <a:defRPr/>
            </a:pPr>
            <a:r>
              <a:rPr lang="en-US" dirty="0"/>
              <a:t>The </a:t>
            </a:r>
            <a:r>
              <a:rPr lang="en-US" dirty="0" err="1"/>
              <a:t>Earthscope</a:t>
            </a:r>
            <a:r>
              <a:rPr lang="en-US" dirty="0"/>
              <a:t> is the world's largest science project. Designed to track North America's geological evolution, this observatory records data over 3.8 million square miles, amassing 67 terabytes of data. It analyzes seismic slips in the San Andreas fault, sure, but also the plume of magma underneath Yellowstone and much, much more. (http://www.msnbc.msn.com/id/44363598/ns/technology_and_science-future_of_technology/#.TmetOdQ--</a:t>
            </a:r>
            <a:r>
              <a:rPr lang="en-US" dirty="0" smtClean="0"/>
              <a:t>uI)</a:t>
            </a:r>
            <a:endParaRPr lang="en-US" dirty="0"/>
          </a:p>
          <a:p>
            <a:pPr marL="182880" indent="-182880" fontAlgn="auto">
              <a:spcAft>
                <a:spcPts val="0"/>
              </a:spcAft>
              <a:buFont typeface="Arial" pitchFamily="34" charset="0"/>
              <a:buChar char="•"/>
              <a:defRPr/>
            </a:pPr>
            <a:endParaRPr lang="en-US" dirty="0"/>
          </a:p>
        </p:txBody>
      </p:sp>
      <p:sp>
        <p:nvSpPr>
          <p:cNvPr id="19460" name="Rectangle 1"/>
          <p:cNvSpPr>
            <a:spLocks noChangeArrowheads="1"/>
          </p:cNvSpPr>
          <p:nvPr/>
        </p:nvSpPr>
        <p:spPr bwMode="auto">
          <a:xfrm>
            <a:off x="0" y="-323850"/>
            <a:ext cx="441325" cy="647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t>1. </a:t>
            </a:r>
          </a:p>
          <a:p>
            <a:pPr eaLnBrk="0" hangingPunct="0"/>
            <a:r>
              <a:rPr lang="en-US"/>
              <a:t>  </a:t>
            </a:r>
          </a:p>
        </p:txBody>
      </p:sp>
      <p:pic>
        <p:nvPicPr>
          <p:cNvPr id="19461" name="Picture 2" descr="http://msnbcmedia3.msn.com/j/MSNBC/Components/Photo/_new/110901-Pop1Photo-hmed-0235p.grid-4x2.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791200" y="1828800"/>
            <a:ext cx="2933700" cy="3495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30933095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939</TotalTime>
  <Words>744</Words>
  <Application>Microsoft Office PowerPoint</Application>
  <PresentationFormat>On-screen Show (4:3)</PresentationFormat>
  <Paragraphs>163</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Slide 1</vt:lpstr>
      <vt:lpstr>Slide 2</vt:lpstr>
      <vt:lpstr>Slide 3</vt:lpstr>
      <vt:lpstr>Slide 4</vt:lpstr>
      <vt:lpstr>Big Data: 3V’s</vt:lpstr>
      <vt:lpstr>Slide 6</vt:lpstr>
      <vt:lpstr>Volume (Scale) </vt:lpstr>
      <vt:lpstr>Slide 8</vt:lpstr>
      <vt:lpstr>The Earthscope</vt:lpstr>
      <vt:lpstr>Variety (Complexity) </vt:lpstr>
      <vt:lpstr>Slide 11</vt:lpstr>
      <vt:lpstr>Velocity (Speed) </vt:lpstr>
      <vt:lpstr>Real-time/Fast Data</vt:lpstr>
      <vt:lpstr>Slide 14</vt:lpstr>
      <vt:lpstr>Some Make it 4V’s</vt:lpstr>
      <vt:lpstr>Harnessing Big Data</vt:lpstr>
      <vt:lpstr>The Model Has Changed…</vt:lpstr>
      <vt:lpstr>Slide 18</vt:lpstr>
      <vt:lpstr>What’s driving Big Data</vt:lpstr>
      <vt:lpstr>Slide 20</vt:lpstr>
      <vt:lpstr>The Evolution of Business Intelligence</vt:lpstr>
      <vt:lpstr>Big Data Analytics</vt:lpstr>
      <vt:lpstr>Slide 23</vt:lpstr>
      <vt:lpstr>Slide 24</vt:lpstr>
      <vt:lpstr>Topic 1: Data Analytics &amp; Data Mining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Jin</dc:creator>
  <cp:lastModifiedBy>surabhi</cp:lastModifiedBy>
  <cp:revision>55</cp:revision>
  <dcterms:created xsi:type="dcterms:W3CDTF">2012-01-12T20:50:20Z</dcterms:created>
  <dcterms:modified xsi:type="dcterms:W3CDTF">2021-01-05T11:27:03Z</dcterms:modified>
</cp:coreProperties>
</file>