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sldIdLst>
    <p:sldId id="307" r:id="rId2"/>
    <p:sldId id="310" r:id="rId3"/>
    <p:sldId id="319" r:id="rId4"/>
    <p:sldId id="328" r:id="rId5"/>
    <p:sldId id="320" r:id="rId6"/>
    <p:sldId id="347" r:id="rId7"/>
    <p:sldId id="348" r:id="rId8"/>
    <p:sldId id="322" r:id="rId9"/>
    <p:sldId id="327" r:id="rId10"/>
    <p:sldId id="346" r:id="rId11"/>
    <p:sldId id="323" r:id="rId12"/>
    <p:sldId id="325" r:id="rId13"/>
    <p:sldId id="345" r:id="rId14"/>
    <p:sldId id="344" r:id="rId15"/>
    <p:sldId id="336" r:id="rId16"/>
    <p:sldId id="326" r:id="rId17"/>
    <p:sldId id="315" r:id="rId18"/>
    <p:sldId id="329" r:id="rId19"/>
    <p:sldId id="333" r:id="rId20"/>
    <p:sldId id="334" r:id="rId21"/>
    <p:sldId id="331" r:id="rId22"/>
    <p:sldId id="330" r:id="rId23"/>
    <p:sldId id="335" r:id="rId24"/>
    <p:sldId id="338" r:id="rId25"/>
    <p:sldId id="340" r:id="rId26"/>
    <p:sldId id="342" r:id="rId27"/>
    <p:sldId id="339" r:id="rId28"/>
    <p:sldId id="341" r:id="rId29"/>
    <p:sldId id="337" r:id="rId30"/>
    <p:sldId id="332" r:id="rId31"/>
    <p:sldId id="317" r:id="rId32"/>
  </p:sldIdLst>
  <p:sldSz cx="24323675" cy="13716000"/>
  <p:notesSz cx="6858000" cy="9144000"/>
  <p:defaultTextStyle>
    <a:defPPr>
      <a:defRPr lang="en-US"/>
    </a:defPPr>
    <a:lvl1pPr marL="0" algn="l" defTabSz="1825175" rtl="0" eaLnBrk="1" latinLnBrk="0" hangingPunct="1">
      <a:defRPr sz="3600" kern="1200">
        <a:solidFill>
          <a:schemeClr val="tx1"/>
        </a:solidFill>
        <a:latin typeface="+mn-lt"/>
        <a:ea typeface="+mn-ea"/>
        <a:cs typeface="+mn-cs"/>
      </a:defRPr>
    </a:lvl1pPr>
    <a:lvl2pPr marL="912585" algn="l" defTabSz="1825175" rtl="0" eaLnBrk="1" latinLnBrk="0" hangingPunct="1">
      <a:defRPr sz="3600" kern="1200">
        <a:solidFill>
          <a:schemeClr val="tx1"/>
        </a:solidFill>
        <a:latin typeface="+mn-lt"/>
        <a:ea typeface="+mn-ea"/>
        <a:cs typeface="+mn-cs"/>
      </a:defRPr>
    </a:lvl2pPr>
    <a:lvl3pPr marL="1825175" algn="l" defTabSz="1825175" rtl="0" eaLnBrk="1" latinLnBrk="0" hangingPunct="1">
      <a:defRPr sz="3600" kern="1200">
        <a:solidFill>
          <a:schemeClr val="tx1"/>
        </a:solidFill>
        <a:latin typeface="+mn-lt"/>
        <a:ea typeface="+mn-ea"/>
        <a:cs typeface="+mn-cs"/>
      </a:defRPr>
    </a:lvl3pPr>
    <a:lvl4pPr marL="2737761" algn="l" defTabSz="1825175" rtl="0" eaLnBrk="1" latinLnBrk="0" hangingPunct="1">
      <a:defRPr sz="3600" kern="1200">
        <a:solidFill>
          <a:schemeClr val="tx1"/>
        </a:solidFill>
        <a:latin typeface="+mn-lt"/>
        <a:ea typeface="+mn-ea"/>
        <a:cs typeface="+mn-cs"/>
      </a:defRPr>
    </a:lvl4pPr>
    <a:lvl5pPr marL="3650346" algn="l" defTabSz="1825175" rtl="0" eaLnBrk="1" latinLnBrk="0" hangingPunct="1">
      <a:defRPr sz="3600" kern="1200">
        <a:solidFill>
          <a:schemeClr val="tx1"/>
        </a:solidFill>
        <a:latin typeface="+mn-lt"/>
        <a:ea typeface="+mn-ea"/>
        <a:cs typeface="+mn-cs"/>
      </a:defRPr>
    </a:lvl5pPr>
    <a:lvl6pPr marL="4562936" algn="l" defTabSz="1825175" rtl="0" eaLnBrk="1" latinLnBrk="0" hangingPunct="1">
      <a:defRPr sz="3600" kern="1200">
        <a:solidFill>
          <a:schemeClr val="tx1"/>
        </a:solidFill>
        <a:latin typeface="+mn-lt"/>
        <a:ea typeface="+mn-ea"/>
        <a:cs typeface="+mn-cs"/>
      </a:defRPr>
    </a:lvl6pPr>
    <a:lvl7pPr marL="5475521" algn="l" defTabSz="1825175" rtl="0" eaLnBrk="1" latinLnBrk="0" hangingPunct="1">
      <a:defRPr sz="3600" kern="1200">
        <a:solidFill>
          <a:schemeClr val="tx1"/>
        </a:solidFill>
        <a:latin typeface="+mn-lt"/>
        <a:ea typeface="+mn-ea"/>
        <a:cs typeface="+mn-cs"/>
      </a:defRPr>
    </a:lvl7pPr>
    <a:lvl8pPr marL="6388107" algn="l" defTabSz="1825175" rtl="0" eaLnBrk="1" latinLnBrk="0" hangingPunct="1">
      <a:defRPr sz="3600" kern="1200">
        <a:solidFill>
          <a:schemeClr val="tx1"/>
        </a:solidFill>
        <a:latin typeface="+mn-lt"/>
        <a:ea typeface="+mn-ea"/>
        <a:cs typeface="+mn-cs"/>
      </a:defRPr>
    </a:lvl8pPr>
    <a:lvl9pPr marL="7300695" algn="l" defTabSz="1825175" rtl="0" eaLnBrk="1" latinLnBrk="0" hangingPunct="1">
      <a:defRPr sz="3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190" autoAdjust="0"/>
  </p:normalViewPr>
  <p:slideViewPr>
    <p:cSldViewPr snapToGrid="0">
      <p:cViewPr varScale="1">
        <p:scale>
          <a:sx n="34" d="100"/>
          <a:sy n="34" d="100"/>
        </p:scale>
        <p:origin x="-762" y="-78"/>
      </p:cViewPr>
      <p:guideLst>
        <p:guide orient="horz" pos="4320"/>
        <p:guide pos="7661"/>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AB84C2-DB45-4D7E-9142-BF0784AC5BD9}" type="doc">
      <dgm:prSet loTypeId="urn:microsoft.com/office/officeart/2005/8/layout/vList2" loCatId="list" qsTypeId="urn:microsoft.com/office/officeart/2005/8/quickstyle/simple1" qsCatId="simple" csTypeId="urn:microsoft.com/office/officeart/2005/8/colors/accent1_1" csCatId="accent1"/>
      <dgm:spPr/>
      <dgm:t>
        <a:bodyPr/>
        <a:lstStyle/>
        <a:p>
          <a:endParaRPr lang="en-US"/>
        </a:p>
      </dgm:t>
    </dgm:pt>
    <dgm:pt modelId="{E7DC5813-166D-4315-AB69-E29D2C34498B}">
      <dgm:prSet/>
      <dgm:spPr/>
      <dgm:t>
        <a:bodyPr/>
        <a:lstStyle/>
        <a:p>
          <a:pPr rtl="0"/>
          <a:r>
            <a:rPr lang="en-US" dirty="0" smtClean="0"/>
            <a:t>Business Analytics is a scientific process that transforms data into insight that is used for fact-based or data-driven decision making.</a:t>
          </a:r>
          <a:endParaRPr lang="en-US" dirty="0"/>
        </a:p>
      </dgm:t>
    </dgm:pt>
    <dgm:pt modelId="{253ED7BD-2C89-47D8-B267-CF8046AC9D35}" type="parTrans" cxnId="{5DCAF86E-B472-46AB-8D98-367AF69919D7}">
      <dgm:prSet/>
      <dgm:spPr/>
      <dgm:t>
        <a:bodyPr/>
        <a:lstStyle/>
        <a:p>
          <a:endParaRPr lang="en-US"/>
        </a:p>
      </dgm:t>
    </dgm:pt>
    <dgm:pt modelId="{C2DC4AC5-D94A-4E0C-A471-D5DF64324516}" type="sibTrans" cxnId="{5DCAF86E-B472-46AB-8D98-367AF69919D7}">
      <dgm:prSet/>
      <dgm:spPr/>
      <dgm:t>
        <a:bodyPr/>
        <a:lstStyle/>
        <a:p>
          <a:endParaRPr lang="en-US"/>
        </a:p>
      </dgm:t>
    </dgm:pt>
    <dgm:pt modelId="{68B1C69C-B753-4EB2-884F-493737894798}">
      <dgm:prSet/>
      <dgm:spPr/>
      <dgm:t>
        <a:bodyPr/>
        <a:lstStyle/>
        <a:p>
          <a:pPr rtl="0"/>
          <a:r>
            <a:rPr lang="en-US" dirty="0" smtClean="0"/>
            <a:t>It uses tools such as reports and graphs (simple), optimization, data mining, and simulation (complex)</a:t>
          </a:r>
          <a:endParaRPr lang="en-US" dirty="0"/>
        </a:p>
      </dgm:t>
    </dgm:pt>
    <dgm:pt modelId="{EDCD3E28-7007-4995-897E-2B0F946125BE}" type="parTrans" cxnId="{AE104A9B-A5C3-4102-BE9A-CA9338F1A1B6}">
      <dgm:prSet/>
      <dgm:spPr/>
      <dgm:t>
        <a:bodyPr/>
        <a:lstStyle/>
        <a:p>
          <a:endParaRPr lang="en-US"/>
        </a:p>
      </dgm:t>
    </dgm:pt>
    <dgm:pt modelId="{B5494CA3-57AC-4C2E-8BEC-D4CB492DEEB7}" type="sibTrans" cxnId="{AE104A9B-A5C3-4102-BE9A-CA9338F1A1B6}">
      <dgm:prSet/>
      <dgm:spPr/>
      <dgm:t>
        <a:bodyPr/>
        <a:lstStyle/>
        <a:p>
          <a:endParaRPr lang="en-US"/>
        </a:p>
      </dgm:t>
    </dgm:pt>
    <dgm:pt modelId="{A55819FE-81FF-494E-B03F-C7ADA154FD52}" type="pres">
      <dgm:prSet presAssocID="{ACAB84C2-DB45-4D7E-9142-BF0784AC5BD9}" presName="linear" presStyleCnt="0">
        <dgm:presLayoutVars>
          <dgm:animLvl val="lvl"/>
          <dgm:resizeHandles val="exact"/>
        </dgm:presLayoutVars>
      </dgm:prSet>
      <dgm:spPr/>
      <dgm:t>
        <a:bodyPr/>
        <a:lstStyle/>
        <a:p>
          <a:endParaRPr lang="en-US"/>
        </a:p>
      </dgm:t>
    </dgm:pt>
    <dgm:pt modelId="{10BAE8C3-6691-4D1A-8E35-3B6AC4F21444}" type="pres">
      <dgm:prSet presAssocID="{E7DC5813-166D-4315-AB69-E29D2C34498B}" presName="parentText" presStyleLbl="node1" presStyleIdx="0" presStyleCnt="2">
        <dgm:presLayoutVars>
          <dgm:chMax val="0"/>
          <dgm:bulletEnabled val="1"/>
        </dgm:presLayoutVars>
      </dgm:prSet>
      <dgm:spPr/>
      <dgm:t>
        <a:bodyPr/>
        <a:lstStyle/>
        <a:p>
          <a:endParaRPr lang="en-US"/>
        </a:p>
      </dgm:t>
    </dgm:pt>
    <dgm:pt modelId="{E9BF4810-0DAF-4FC4-BD87-12968B54A839}" type="pres">
      <dgm:prSet presAssocID="{C2DC4AC5-D94A-4E0C-A471-D5DF64324516}" presName="spacer" presStyleCnt="0"/>
      <dgm:spPr/>
    </dgm:pt>
    <dgm:pt modelId="{01A2852C-796C-4DF7-839A-7088CEA33981}" type="pres">
      <dgm:prSet presAssocID="{68B1C69C-B753-4EB2-884F-493737894798}" presName="parentText" presStyleLbl="node1" presStyleIdx="1" presStyleCnt="2">
        <dgm:presLayoutVars>
          <dgm:chMax val="0"/>
          <dgm:bulletEnabled val="1"/>
        </dgm:presLayoutVars>
      </dgm:prSet>
      <dgm:spPr/>
      <dgm:t>
        <a:bodyPr/>
        <a:lstStyle/>
        <a:p>
          <a:endParaRPr lang="en-US"/>
        </a:p>
      </dgm:t>
    </dgm:pt>
  </dgm:ptLst>
  <dgm:cxnLst>
    <dgm:cxn modelId="{18B64B45-43AF-4EDF-B33B-5D6A2353CBE7}" type="presOf" srcId="{ACAB84C2-DB45-4D7E-9142-BF0784AC5BD9}" destId="{A55819FE-81FF-494E-B03F-C7ADA154FD52}" srcOrd="0" destOrd="0" presId="urn:microsoft.com/office/officeart/2005/8/layout/vList2"/>
    <dgm:cxn modelId="{54F9C6FC-9DED-4526-8CC7-FD943E937816}" type="presOf" srcId="{E7DC5813-166D-4315-AB69-E29D2C34498B}" destId="{10BAE8C3-6691-4D1A-8E35-3B6AC4F21444}" srcOrd="0" destOrd="0" presId="urn:microsoft.com/office/officeart/2005/8/layout/vList2"/>
    <dgm:cxn modelId="{5DCAF86E-B472-46AB-8D98-367AF69919D7}" srcId="{ACAB84C2-DB45-4D7E-9142-BF0784AC5BD9}" destId="{E7DC5813-166D-4315-AB69-E29D2C34498B}" srcOrd="0" destOrd="0" parTransId="{253ED7BD-2C89-47D8-B267-CF8046AC9D35}" sibTransId="{C2DC4AC5-D94A-4E0C-A471-D5DF64324516}"/>
    <dgm:cxn modelId="{106CFA92-ACA8-4363-8693-C748BF9F945D}" type="presOf" srcId="{68B1C69C-B753-4EB2-884F-493737894798}" destId="{01A2852C-796C-4DF7-839A-7088CEA33981}" srcOrd="0" destOrd="0" presId="urn:microsoft.com/office/officeart/2005/8/layout/vList2"/>
    <dgm:cxn modelId="{AE104A9B-A5C3-4102-BE9A-CA9338F1A1B6}" srcId="{ACAB84C2-DB45-4D7E-9142-BF0784AC5BD9}" destId="{68B1C69C-B753-4EB2-884F-493737894798}" srcOrd="1" destOrd="0" parTransId="{EDCD3E28-7007-4995-897E-2B0F946125BE}" sibTransId="{B5494CA3-57AC-4C2E-8BEC-D4CB492DEEB7}"/>
    <dgm:cxn modelId="{2B6F3D3E-4F2C-4D78-A6E6-15309DA44CD3}" type="presParOf" srcId="{A55819FE-81FF-494E-B03F-C7ADA154FD52}" destId="{10BAE8C3-6691-4D1A-8E35-3B6AC4F21444}" srcOrd="0" destOrd="0" presId="urn:microsoft.com/office/officeart/2005/8/layout/vList2"/>
    <dgm:cxn modelId="{383662CB-2F46-4EF7-80DD-A9472FA36C81}" type="presParOf" srcId="{A55819FE-81FF-494E-B03F-C7ADA154FD52}" destId="{E9BF4810-0DAF-4FC4-BD87-12968B54A839}" srcOrd="1" destOrd="0" presId="urn:microsoft.com/office/officeart/2005/8/layout/vList2"/>
    <dgm:cxn modelId="{BEB3C176-B9BF-43D3-9E93-327623CC1E95}" type="presParOf" srcId="{A55819FE-81FF-494E-B03F-C7ADA154FD52}" destId="{01A2852C-796C-4DF7-839A-7088CEA33981}"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BAE8C3-6691-4D1A-8E35-3B6AC4F21444}">
      <dsp:nvSpPr>
        <dsp:cNvPr id="0" name=""/>
        <dsp:cNvSpPr/>
      </dsp:nvSpPr>
      <dsp:spPr>
        <a:xfrm>
          <a:off x="0" y="904050"/>
          <a:ext cx="20675124" cy="3574350"/>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en-US" sz="6500" kern="1200" dirty="0" smtClean="0"/>
            <a:t>Business Analytics is a scientific process that transforms data into insight that is used for fact-based or data-driven decision making.</a:t>
          </a:r>
          <a:endParaRPr lang="en-US" sz="6500" kern="1200" dirty="0"/>
        </a:p>
      </dsp:txBody>
      <dsp:txXfrm>
        <a:off x="0" y="904050"/>
        <a:ext cx="20675124" cy="3574350"/>
      </dsp:txXfrm>
    </dsp:sp>
    <dsp:sp modelId="{01A2852C-796C-4DF7-839A-7088CEA33981}">
      <dsp:nvSpPr>
        <dsp:cNvPr id="0" name=""/>
        <dsp:cNvSpPr/>
      </dsp:nvSpPr>
      <dsp:spPr>
        <a:xfrm>
          <a:off x="0" y="4665600"/>
          <a:ext cx="20675124" cy="3574350"/>
        </a:xfrm>
        <a:prstGeom prst="roundRect">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l" defTabSz="2889250" rtl="0">
            <a:lnSpc>
              <a:spcPct val="90000"/>
            </a:lnSpc>
            <a:spcBef>
              <a:spcPct val="0"/>
            </a:spcBef>
            <a:spcAft>
              <a:spcPct val="35000"/>
            </a:spcAft>
          </a:pPr>
          <a:r>
            <a:rPr lang="en-US" sz="6500" kern="1200" dirty="0" smtClean="0"/>
            <a:t>It uses tools such as reports and graphs (simple), optimization, data mining, and simulation (complex)</a:t>
          </a:r>
          <a:endParaRPr lang="en-US" sz="6500" kern="1200" dirty="0"/>
        </a:p>
      </dsp:txBody>
      <dsp:txXfrm>
        <a:off x="0" y="4665600"/>
        <a:ext cx="20675124" cy="357435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32" name="Rectangle 31"/>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39" name="Rectangle 38"/>
          <p:cNvSpPr/>
          <p:nvPr/>
        </p:nvSpPr>
        <p:spPr>
          <a:xfrm>
            <a:off x="823446" y="1360954"/>
            <a:ext cx="121618"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0" name="Rectangle 39"/>
          <p:cNvSpPr/>
          <p:nvPr/>
        </p:nvSpPr>
        <p:spPr>
          <a:xfrm>
            <a:off x="715753"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41" name="Rectangle 40"/>
          <p:cNvSpPr/>
          <p:nvPr/>
        </p:nvSpPr>
        <p:spPr>
          <a:xfrm>
            <a:off x="66507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42" name="Rectangle 41"/>
          <p:cNvSpPr/>
          <p:nvPr/>
        </p:nvSpPr>
        <p:spPr>
          <a:xfrm>
            <a:off x="58991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8" name="Title 7"/>
          <p:cNvSpPr>
            <a:spLocks noGrp="1"/>
          </p:cNvSpPr>
          <p:nvPr>
            <p:ph type="ctrTitle"/>
          </p:nvPr>
        </p:nvSpPr>
        <p:spPr>
          <a:xfrm>
            <a:off x="2432367" y="8686800"/>
            <a:ext cx="20675124" cy="3950208"/>
          </a:xfrm>
        </p:spPr>
        <p:txBody>
          <a:bodyPr/>
          <a:lstStyle>
            <a:lvl1pPr marR="21736" algn="l">
              <a:defRPr sz="95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432367" y="5669280"/>
            <a:ext cx="20675124" cy="3017520"/>
          </a:xfrm>
        </p:spPr>
        <p:txBody>
          <a:bodyPr lIns="239098" tIns="108681" anchor="b"/>
          <a:lstStyle>
            <a:lvl1pPr marL="0" indent="0" algn="l">
              <a:spcBef>
                <a:spcPts val="0"/>
              </a:spcBef>
              <a:buNone/>
              <a:defRPr sz="4800">
                <a:solidFill>
                  <a:schemeClr val="tx1"/>
                </a:solidFill>
              </a:defRPr>
            </a:lvl1pPr>
            <a:lvl2pPr marL="1086810" indent="0" algn="ctr">
              <a:buNone/>
            </a:lvl2pPr>
            <a:lvl3pPr marL="2173620" indent="0" algn="ctr">
              <a:buNone/>
            </a:lvl3pPr>
            <a:lvl4pPr marL="3260430" indent="0" algn="ctr">
              <a:buNone/>
            </a:lvl4pPr>
            <a:lvl5pPr marL="4347240" indent="0" algn="ctr">
              <a:buNone/>
            </a:lvl5pPr>
            <a:lvl6pPr marL="5434051" indent="0" algn="ctr">
              <a:buNone/>
            </a:lvl6pPr>
            <a:lvl7pPr marL="6520861" indent="0" algn="ctr">
              <a:buNone/>
            </a:lvl7pPr>
            <a:lvl8pPr marL="7607671" indent="0" algn="ctr">
              <a:buNone/>
            </a:lvl8pPr>
            <a:lvl9pPr marL="8694481" indent="0" algn="ctr">
              <a:buNone/>
            </a:lvl9pPr>
            <a:extLst/>
          </a:lstStyle>
          <a:p>
            <a:r>
              <a:rPr kumimoji="0" lang="en-US" smtClean="0"/>
              <a:t>Click to edit Master subtitle style</a:t>
            </a:r>
            <a:endParaRPr kumimoji="0" lang="en-US"/>
          </a:p>
        </p:txBody>
      </p:sp>
      <p:sp>
        <p:nvSpPr>
          <p:cNvPr id="56" name="Rectangle 55"/>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5" name="Rectangle 64"/>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6" name="Rectangle 65"/>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67" name="Rectangle 66"/>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634664" y="549279"/>
            <a:ext cx="5270130" cy="11703050"/>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621579" y="549279"/>
            <a:ext cx="15607691" cy="1170305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12845348" y="2147776"/>
            <a:ext cx="11497182" cy="115824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5" name="Freeform 14"/>
          <p:cNvSpPr>
            <a:spLocks/>
          </p:cNvSpPr>
          <p:nvPr/>
        </p:nvSpPr>
        <p:spPr bwMode="auto">
          <a:xfrm>
            <a:off x="994775" y="0"/>
            <a:ext cx="14669049" cy="13230664"/>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3" name="Freeform 12"/>
          <p:cNvSpPr>
            <a:spLocks/>
          </p:cNvSpPr>
          <p:nvPr/>
        </p:nvSpPr>
        <p:spPr bwMode="auto">
          <a:xfrm rot="5236414">
            <a:off x="13227597" y="2574881"/>
            <a:ext cx="8229600" cy="3162078"/>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6" name="Freeform 15"/>
          <p:cNvSpPr>
            <a:spLocks/>
          </p:cNvSpPr>
          <p:nvPr/>
        </p:nvSpPr>
        <p:spPr bwMode="auto">
          <a:xfrm>
            <a:off x="15810389" y="0"/>
            <a:ext cx="7297103" cy="85344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7" name="Freeform 16"/>
          <p:cNvSpPr>
            <a:spLocks/>
          </p:cNvSpPr>
          <p:nvPr/>
        </p:nvSpPr>
        <p:spPr bwMode="auto">
          <a:xfrm>
            <a:off x="15810389" y="8534400"/>
            <a:ext cx="8513286" cy="2286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8" name="Freeform 17"/>
          <p:cNvSpPr>
            <a:spLocks/>
          </p:cNvSpPr>
          <p:nvPr/>
        </p:nvSpPr>
        <p:spPr bwMode="auto">
          <a:xfrm>
            <a:off x="15810389" y="0"/>
            <a:ext cx="3648551" cy="85344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19" name="Freeform 18"/>
          <p:cNvSpPr>
            <a:spLocks/>
          </p:cNvSpPr>
          <p:nvPr/>
        </p:nvSpPr>
        <p:spPr bwMode="auto">
          <a:xfrm>
            <a:off x="15823060" y="8493127"/>
            <a:ext cx="5561506" cy="5222874"/>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0" name="Freeform 19"/>
          <p:cNvSpPr>
            <a:spLocks/>
          </p:cNvSpPr>
          <p:nvPr/>
        </p:nvSpPr>
        <p:spPr bwMode="auto">
          <a:xfrm>
            <a:off x="15810389" y="8534400"/>
            <a:ext cx="4256643" cy="51816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1" name="Freeform 20"/>
          <p:cNvSpPr>
            <a:spLocks/>
          </p:cNvSpPr>
          <p:nvPr/>
        </p:nvSpPr>
        <p:spPr bwMode="auto">
          <a:xfrm>
            <a:off x="15810389" y="2743200"/>
            <a:ext cx="8513286" cy="57912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2" name="Freeform 21"/>
          <p:cNvSpPr>
            <a:spLocks/>
          </p:cNvSpPr>
          <p:nvPr/>
        </p:nvSpPr>
        <p:spPr bwMode="auto">
          <a:xfrm>
            <a:off x="15810389" y="3505200"/>
            <a:ext cx="8513286" cy="50292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3" name="Freeform 22"/>
          <p:cNvSpPr>
            <a:spLocks/>
          </p:cNvSpPr>
          <p:nvPr/>
        </p:nvSpPr>
        <p:spPr bwMode="auto">
          <a:xfrm>
            <a:off x="2635065" y="8534400"/>
            <a:ext cx="13175324" cy="51816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4" name="Freeform 23"/>
          <p:cNvSpPr>
            <a:spLocks/>
          </p:cNvSpPr>
          <p:nvPr/>
        </p:nvSpPr>
        <p:spPr bwMode="auto">
          <a:xfrm>
            <a:off x="1418881" y="8534400"/>
            <a:ext cx="14188810" cy="51816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5" name="Freeform 24"/>
          <p:cNvSpPr>
            <a:spLocks/>
          </p:cNvSpPr>
          <p:nvPr/>
        </p:nvSpPr>
        <p:spPr bwMode="auto">
          <a:xfrm>
            <a:off x="975777" y="4876800"/>
            <a:ext cx="14999600" cy="36576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6" name="Freeform 25"/>
          <p:cNvSpPr>
            <a:spLocks/>
          </p:cNvSpPr>
          <p:nvPr/>
        </p:nvSpPr>
        <p:spPr bwMode="auto">
          <a:xfrm>
            <a:off x="975777" y="4267200"/>
            <a:ext cx="14999600" cy="42672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27" name="Freeform 26"/>
          <p:cNvSpPr>
            <a:spLocks/>
          </p:cNvSpPr>
          <p:nvPr/>
        </p:nvSpPr>
        <p:spPr bwMode="auto">
          <a:xfrm>
            <a:off x="12161838" y="8534400"/>
            <a:ext cx="3648551" cy="51816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217362" tIns="108681" rIns="217362" bIns="108681" anchor="t" compatLnSpc="1"/>
          <a:lstStyle>
            <a:extLst/>
          </a:lstStyle>
          <a:p>
            <a:endParaRPr kumimoji="0" lang="en-US"/>
          </a:p>
        </p:txBody>
      </p:sp>
      <p:sp>
        <p:nvSpPr>
          <p:cNvPr id="3" name="Text Placeholder 2"/>
          <p:cNvSpPr>
            <a:spLocks noGrp="1"/>
          </p:cNvSpPr>
          <p:nvPr>
            <p:ph type="body" idx="1"/>
          </p:nvPr>
        </p:nvSpPr>
        <p:spPr>
          <a:xfrm>
            <a:off x="1880408" y="2703344"/>
            <a:ext cx="15210405" cy="1954972"/>
          </a:xfrm>
        </p:spPr>
        <p:txBody>
          <a:bodyPr lIns="195626" tIns="108681" bIns="0" anchor="t"/>
          <a:lstStyle>
            <a:lvl1pPr marL="130417" indent="0">
              <a:buNone/>
              <a:defRPr sz="4800">
                <a:solidFill>
                  <a:schemeClr val="tx1">
                    <a:tint val="75000"/>
                  </a:schemeClr>
                </a:solidFill>
              </a:defRPr>
            </a:lvl1pPr>
            <a:lvl2pPr>
              <a:buNone/>
              <a:defRPr sz="4300">
                <a:solidFill>
                  <a:schemeClr val="tx1">
                    <a:tint val="75000"/>
                  </a:schemeClr>
                </a:solidFill>
              </a:defRPr>
            </a:lvl2pPr>
            <a:lvl3pPr>
              <a:buNone/>
              <a:defRPr sz="3800">
                <a:solidFill>
                  <a:schemeClr val="tx1">
                    <a:tint val="75000"/>
                  </a:schemeClr>
                </a:solidFill>
              </a:defRPr>
            </a:lvl3pPr>
            <a:lvl4pPr>
              <a:buNone/>
              <a:defRPr sz="3300">
                <a:solidFill>
                  <a:schemeClr val="tx1">
                    <a:tint val="75000"/>
                  </a:schemeClr>
                </a:solidFill>
              </a:defRPr>
            </a:lvl4pPr>
            <a:lvl5pPr>
              <a:buNone/>
              <a:defRPr sz="33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7" name="Rectangle 6"/>
          <p:cNvSpPr/>
          <p:nvPr/>
        </p:nvSpPr>
        <p:spPr>
          <a:xfrm>
            <a:off x="966031" y="804529"/>
            <a:ext cx="22621018"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880408" y="1024128"/>
            <a:ext cx="21696718" cy="1554480"/>
          </a:xfrm>
        </p:spPr>
        <p:txBody>
          <a:bodyPr tIns="152153"/>
          <a:lstStyle>
            <a:lvl1pPr algn="l">
              <a:buNone/>
              <a:defRPr sz="9000" b="0" cap="none" spc="-357" baseline="0"/>
            </a:lvl1pPr>
            <a:extLst/>
          </a:lstStyle>
          <a:p>
            <a:r>
              <a:rPr kumimoji="0" lang="en-US" smtClean="0"/>
              <a:t>Click to edit Master title style</a:t>
            </a:r>
            <a:endParaRPr kumimoji="0" lang="en-US"/>
          </a:p>
        </p:txBody>
      </p:sp>
      <p:sp>
        <p:nvSpPr>
          <p:cNvPr id="8" name="Rectangle 7"/>
          <p:cNvSpPr/>
          <p:nvPr/>
        </p:nvSpPr>
        <p:spPr>
          <a:xfrm flipH="1">
            <a:off x="988317"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9" name="Rectangle 8"/>
          <p:cNvSpPr/>
          <p:nvPr/>
        </p:nvSpPr>
        <p:spPr>
          <a:xfrm flipH="1">
            <a:off x="1093579" y="1360954"/>
            <a:ext cx="72971"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0" name="Rectangle 9"/>
          <p:cNvSpPr/>
          <p:nvPr/>
        </p:nvSpPr>
        <p:spPr>
          <a:xfrm flipH="1">
            <a:off x="1192908"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flipH="1">
            <a:off x="1268060" y="1360954"/>
            <a:ext cx="24324"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1331306" y="1360954"/>
            <a:ext cx="97295" cy="73152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216184" y="1024128"/>
            <a:ext cx="21891308" cy="18288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235188"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2383539" y="3541003"/>
            <a:ext cx="10742956" cy="9051926"/>
          </a:xfrm>
        </p:spPr>
        <p:txBody>
          <a:bodyPr/>
          <a:lstStyle>
            <a:lvl1pPr>
              <a:defRPr sz="6700"/>
            </a:lvl1pPr>
            <a:lvl2pPr>
              <a:defRPr sz="5700"/>
            </a:lvl2pPr>
            <a:lvl3pPr>
              <a:defRPr sz="4800"/>
            </a:lvl3pPr>
            <a:lvl4pPr>
              <a:defRPr sz="4300"/>
            </a:lvl4pPr>
            <a:lvl5pPr>
              <a:defRPr sz="43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804531"/>
            <a:ext cx="23587049" cy="1772530"/>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 name="Title 1"/>
          <p:cNvSpPr>
            <a:spLocks noGrp="1"/>
          </p:cNvSpPr>
          <p:nvPr>
            <p:ph type="title"/>
          </p:nvPr>
        </p:nvSpPr>
        <p:spPr>
          <a:xfrm>
            <a:off x="1342867" y="1024128"/>
            <a:ext cx="20675124" cy="1828800"/>
          </a:xfrm>
        </p:spPr>
        <p:txBody>
          <a:bodyPr anchor="t"/>
          <a:lstStyle>
            <a:lvl1pPr>
              <a:defRPr sz="95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216184" y="3619500"/>
            <a:ext cx="10747181" cy="1279524"/>
          </a:xfrm>
        </p:spPr>
        <p:txBody>
          <a:bodyPr anchor="ctr"/>
          <a:lstStyle>
            <a:lvl1pPr marL="173890" indent="0" algn="l">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2356090" y="3619500"/>
            <a:ext cx="10751402" cy="1279524"/>
          </a:xfrm>
        </p:spPr>
        <p:txBody>
          <a:bodyPr anchor="ctr"/>
          <a:lstStyle>
            <a:lvl1pPr marL="173890" indent="0">
              <a:buNone/>
              <a:defRPr sz="5700" b="1">
                <a:solidFill>
                  <a:schemeClr val="accent2"/>
                </a:solidFill>
              </a:defRPr>
            </a:lvl1pPr>
            <a:lvl2pPr>
              <a:buNone/>
              <a:defRPr sz="4800" b="1"/>
            </a:lvl2pPr>
            <a:lvl3pPr>
              <a:buNone/>
              <a:defRPr sz="4300" b="1"/>
            </a:lvl3pPr>
            <a:lvl4pPr>
              <a:buNone/>
              <a:defRPr sz="3800" b="1"/>
            </a:lvl4pPr>
            <a:lvl5pPr>
              <a:buNone/>
              <a:defRPr sz="38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1216184" y="4918074"/>
            <a:ext cx="10747181"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12356090" y="4918074"/>
            <a:ext cx="10751402" cy="7918704"/>
          </a:xfrm>
        </p:spPr>
        <p:txBody>
          <a:bodyPr/>
          <a:lstStyle>
            <a:lvl1pPr>
              <a:defRPr sz="5700"/>
            </a:lvl1pPr>
            <a:lvl2pPr>
              <a:defRPr sz="4800"/>
            </a:lvl2pPr>
            <a:lvl3pPr>
              <a:defRPr sz="4300"/>
            </a:lvl3pPr>
            <a:lvl4pPr>
              <a:defRPr sz="3800"/>
            </a:lvl4pPr>
            <a:lvl5pPr>
              <a:defRPr sz="3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2B65CAD5-2566-48C6-A856-9BB5D02B1370}" type="slidenum">
              <a:rPr lang="en-US" smtClean="0"/>
              <a:pPr/>
              <a:t>‹#›</a:t>
            </a:fld>
            <a:endParaRPr lang="en-US"/>
          </a:p>
        </p:txBody>
      </p:sp>
      <p:sp>
        <p:nvSpPr>
          <p:cNvPr id="16" name="Rectangle 15"/>
          <p:cNvSpPr/>
          <p:nvPr/>
        </p:nvSpPr>
        <p:spPr>
          <a:xfrm>
            <a:off x="233528" y="1360954"/>
            <a:ext cx="121618"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7" name="Rectangle 16"/>
          <p:cNvSpPr/>
          <p:nvPr/>
        </p:nvSpPr>
        <p:spPr>
          <a:xfrm>
            <a:off x="125835"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8" name="Rectangle 17"/>
          <p:cNvSpPr/>
          <p:nvPr/>
        </p:nvSpPr>
        <p:spPr>
          <a:xfrm>
            <a:off x="7515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9" name="Rectangle 18"/>
          <p:cNvSpPr/>
          <p:nvPr/>
        </p:nvSpPr>
        <p:spPr>
          <a:xfrm>
            <a:off x="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0" name="Rectangle 19"/>
          <p:cNvSpPr/>
          <p:nvPr/>
        </p:nvSpPr>
        <p:spPr>
          <a:xfrm flipH="1">
            <a:off x="398399"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1" name="Rectangle 20"/>
          <p:cNvSpPr/>
          <p:nvPr/>
        </p:nvSpPr>
        <p:spPr>
          <a:xfrm flipH="1">
            <a:off x="503660" y="1360954"/>
            <a:ext cx="72971"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Rectangle 21"/>
          <p:cNvSpPr/>
          <p:nvPr/>
        </p:nvSpPr>
        <p:spPr>
          <a:xfrm flipH="1">
            <a:off x="602990"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29" name="Rectangle 28"/>
          <p:cNvSpPr/>
          <p:nvPr/>
        </p:nvSpPr>
        <p:spPr>
          <a:xfrm flipH="1">
            <a:off x="678142" y="1360954"/>
            <a:ext cx="24324"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30" name="Rectangle 29"/>
          <p:cNvSpPr/>
          <p:nvPr/>
        </p:nvSpPr>
        <p:spPr>
          <a:xfrm>
            <a:off x="741388" y="1360954"/>
            <a:ext cx="97295" cy="73152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432367" y="1024128"/>
            <a:ext cx="20675124" cy="1828800"/>
          </a:xfrm>
        </p:spPr>
        <p:txBody>
          <a:bodyPr/>
          <a:lstStyle>
            <a:lvl1pPr>
              <a:defRPr sz="95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4275" y="546100"/>
            <a:ext cx="21891308" cy="2324100"/>
          </a:xfrm>
        </p:spPr>
        <p:txBody>
          <a:bodyPr anchor="ctr"/>
          <a:lstStyle>
            <a:lvl1pPr algn="l">
              <a:buNone/>
              <a:defRPr sz="8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1824275" y="2870200"/>
            <a:ext cx="6689011" cy="9144000"/>
          </a:xfrm>
        </p:spPr>
        <p:txBody>
          <a:bodyPr/>
          <a:lstStyle>
            <a:lvl1pPr marL="130417" indent="0">
              <a:buNone/>
              <a:defRPr sz="4300"/>
            </a:lvl1pPr>
            <a:lvl2pPr>
              <a:buNone/>
              <a:defRPr sz="2900"/>
            </a:lvl2pPr>
            <a:lvl3pPr>
              <a:buNone/>
              <a:defRPr sz="2400"/>
            </a:lvl3pPr>
            <a:lvl4pPr>
              <a:buNone/>
              <a:defRPr sz="2100"/>
            </a:lvl4pPr>
            <a:lvl5pPr>
              <a:buNone/>
              <a:defRPr sz="21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21378" y="2870200"/>
            <a:ext cx="14594205" cy="9144000"/>
          </a:xfrm>
        </p:spPr>
        <p:txBody>
          <a:bodyPr/>
          <a:lstStyle>
            <a:lvl1pPr>
              <a:defRPr sz="7600"/>
            </a:lvl1pPr>
            <a:lvl2pPr>
              <a:defRPr sz="6700"/>
            </a:lvl2pPr>
            <a:lvl3pPr>
              <a:defRPr sz="5700"/>
            </a:lvl3pPr>
            <a:lvl4pPr>
              <a:defRPr sz="4800"/>
            </a:lvl4pPr>
            <a:lvl5pPr>
              <a:defRPr sz="4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F6CF9D8-A806-441F-A9C7-B5BC68B37B5C}" type="datetimeFigureOut">
              <a:rPr lang="en-US" smtClean="0"/>
              <a:pPr/>
              <a:t>9/21/2021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2B65CAD5-2566-48C6-A856-9BB5D02B137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978991" y="1"/>
            <a:ext cx="23350728" cy="3756074"/>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cxnSp>
        <p:nvCxnSpPr>
          <p:cNvPr id="9" name="Straight Connector 8"/>
          <p:cNvCxnSpPr/>
          <p:nvPr/>
        </p:nvCxnSpPr>
        <p:spPr>
          <a:xfrm flipV="1">
            <a:off x="966124" y="3770056"/>
            <a:ext cx="23362384"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22693194" y="2396002"/>
            <a:ext cx="265526" cy="341728"/>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2432368" y="882503"/>
            <a:ext cx="18242756" cy="1403498"/>
          </a:xfrm>
        </p:spPr>
        <p:txBody>
          <a:bodyPr anchor="b"/>
          <a:lstStyle>
            <a:lvl1pPr algn="l">
              <a:buNone/>
              <a:defRPr sz="5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978991" y="3787562"/>
            <a:ext cx="23350728" cy="9920288"/>
          </a:xfrm>
          <a:solidFill>
            <a:schemeClr val="bg2"/>
          </a:solidFill>
        </p:spPr>
        <p:txBody>
          <a:bodyPr/>
          <a:lstStyle>
            <a:lvl1pPr marL="0" indent="0">
              <a:buNone/>
              <a:defRPr sz="76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2432368" y="2300288"/>
            <a:ext cx="18242756" cy="1371600"/>
          </a:xfrm>
        </p:spPr>
        <p:txBody>
          <a:bodyPr/>
          <a:lstStyle>
            <a:lvl1pPr marL="65209" indent="0">
              <a:spcBef>
                <a:spcPts val="0"/>
              </a:spcBef>
              <a:buNone/>
              <a:defRPr sz="3300">
                <a:solidFill>
                  <a:srgbClr val="FFFFFF"/>
                </a:solidFill>
              </a:defRPr>
            </a:lvl1pPr>
            <a:lvl2pPr>
              <a:defRPr sz="2900"/>
            </a:lvl2pPr>
            <a:lvl3pPr>
              <a:defRPr sz="2400"/>
            </a:lvl3pPr>
            <a:lvl4pPr>
              <a:defRPr sz="2100"/>
            </a:lvl4pPr>
            <a:lvl5pPr>
              <a:defRPr sz="2100"/>
            </a:lvl5pPr>
            <a:extLst/>
          </a:lstStyle>
          <a:p>
            <a:pPr lvl="0" eaLnBrk="1" latinLnBrk="0" hangingPunct="1"/>
            <a:r>
              <a:rPr kumimoji="0" lang="en-US" smtClean="0"/>
              <a:t>Click to edit Master text styles</a:t>
            </a:r>
          </a:p>
        </p:txBody>
      </p:sp>
      <p:grpSp>
        <p:nvGrpSpPr>
          <p:cNvPr id="14" name="Group 13"/>
          <p:cNvGrpSpPr/>
          <p:nvPr/>
        </p:nvGrpSpPr>
        <p:grpSpPr>
          <a:xfrm rot="5400000">
            <a:off x="23098589" y="2700802"/>
            <a:ext cx="265526" cy="341728"/>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22175830" y="2907128"/>
            <a:ext cx="265526" cy="341728"/>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17229270" y="110999"/>
            <a:ext cx="5675524" cy="730250"/>
          </a:xfrm>
        </p:spPr>
        <p:txBody>
          <a:bodyPr/>
          <a:lstStyle>
            <a:extLst/>
          </a:lstStyle>
          <a:p>
            <a:fld id="{AF6CF9D8-A806-441F-A9C7-B5BC68B37B5C}" type="datetimeFigureOut">
              <a:rPr lang="en-US" smtClean="0"/>
              <a:pPr/>
              <a:t>9/21/2021</a:t>
            </a:fld>
            <a:endParaRPr lang="en-US"/>
          </a:p>
        </p:txBody>
      </p:sp>
      <p:sp>
        <p:nvSpPr>
          <p:cNvPr id="6" name="Footer Placeholder 5"/>
          <p:cNvSpPr>
            <a:spLocks noGrp="1"/>
          </p:cNvSpPr>
          <p:nvPr>
            <p:ph type="ftr" sz="quarter" idx="11"/>
          </p:nvPr>
        </p:nvSpPr>
        <p:spPr>
          <a:xfrm>
            <a:off x="2432368" y="110999"/>
            <a:ext cx="14796902" cy="730250"/>
          </a:xfrm>
        </p:spPr>
        <p:txBody>
          <a:bodyPr/>
          <a:lstStyle>
            <a:extLst/>
          </a:lstStyle>
          <a:p>
            <a:endParaRPr lang="en-US"/>
          </a:p>
        </p:txBody>
      </p:sp>
      <p:sp>
        <p:nvSpPr>
          <p:cNvPr id="7" name="Slide Number Placeholder 6"/>
          <p:cNvSpPr>
            <a:spLocks noGrp="1"/>
          </p:cNvSpPr>
          <p:nvPr>
            <p:ph type="sldNum" sz="quarter" idx="12"/>
          </p:nvPr>
        </p:nvSpPr>
        <p:spPr>
          <a:xfrm>
            <a:off x="22904794" y="110999"/>
            <a:ext cx="1216184" cy="730250"/>
          </a:xfrm>
        </p:spPr>
        <p:txBody>
          <a:bodyPr/>
          <a:lstStyle>
            <a:extLst/>
          </a:lstStyle>
          <a:p>
            <a:fld id="{2B65CAD5-2566-48C6-A856-9BB5D02B137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2"/>
            <a:ext cx="972947" cy="13708912"/>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8" name="Rectangle 7"/>
          <p:cNvSpPr/>
          <p:nvPr/>
        </p:nvSpPr>
        <p:spPr>
          <a:xfrm>
            <a:off x="679092" y="10094788"/>
            <a:ext cx="194589" cy="338328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9" name="Rectangle 8"/>
          <p:cNvSpPr/>
          <p:nvPr/>
        </p:nvSpPr>
        <p:spPr>
          <a:xfrm>
            <a:off x="679092" y="9593638"/>
            <a:ext cx="194589" cy="4572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0" name="Rectangle 9"/>
          <p:cNvSpPr/>
          <p:nvPr/>
        </p:nvSpPr>
        <p:spPr>
          <a:xfrm>
            <a:off x="679092" y="9275370"/>
            <a:ext cx="194589" cy="27432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1" name="Rectangle 10"/>
          <p:cNvSpPr/>
          <p:nvPr/>
        </p:nvSpPr>
        <p:spPr>
          <a:xfrm>
            <a:off x="679092" y="9085118"/>
            <a:ext cx="194589" cy="146304"/>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2" name="Rectangle 11"/>
          <p:cNvSpPr/>
          <p:nvPr/>
        </p:nvSpPr>
        <p:spPr>
          <a:xfrm>
            <a:off x="823446" y="1360954"/>
            <a:ext cx="121618"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5" name="Rectangle 14"/>
          <p:cNvSpPr/>
          <p:nvPr/>
        </p:nvSpPr>
        <p:spPr>
          <a:xfrm>
            <a:off x="715753" y="1360954"/>
            <a:ext cx="72971"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16" name="Rectangle 15"/>
          <p:cNvSpPr/>
          <p:nvPr/>
        </p:nvSpPr>
        <p:spPr>
          <a:xfrm>
            <a:off x="665070"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a:p>
        </p:txBody>
      </p:sp>
      <p:sp>
        <p:nvSpPr>
          <p:cNvPr id="17" name="Rectangle 16"/>
          <p:cNvSpPr/>
          <p:nvPr/>
        </p:nvSpPr>
        <p:spPr>
          <a:xfrm>
            <a:off x="589918" y="1360954"/>
            <a:ext cx="24324" cy="73152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lIns="217362" tIns="108681" rIns="217362" bIns="108681" anchor="ctr"/>
          <a:lstStyle>
            <a:extLst/>
          </a:lstStyle>
          <a:p>
            <a:pPr algn="ctr" eaLnBrk="1" latinLnBrk="0" hangingPunct="1"/>
            <a:endParaRPr kumimoji="0" lang="en-US" dirty="0"/>
          </a:p>
        </p:txBody>
      </p:sp>
      <p:sp>
        <p:nvSpPr>
          <p:cNvPr id="22" name="Title Placeholder 21"/>
          <p:cNvSpPr>
            <a:spLocks noGrp="1"/>
          </p:cNvSpPr>
          <p:nvPr>
            <p:ph type="title"/>
          </p:nvPr>
        </p:nvSpPr>
        <p:spPr>
          <a:xfrm>
            <a:off x="2432367" y="1024128"/>
            <a:ext cx="20675124" cy="1828800"/>
          </a:xfrm>
          <a:prstGeom prst="rect">
            <a:avLst/>
          </a:prstGeom>
        </p:spPr>
        <p:txBody>
          <a:bodyPr vert="horz" lIns="217362" tIns="108681" rIns="217362" bIns="108681"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2432367" y="3567120"/>
            <a:ext cx="20675124" cy="9144000"/>
          </a:xfrm>
          <a:prstGeom prst="rect">
            <a:avLst/>
          </a:prstGeom>
        </p:spPr>
        <p:txBody>
          <a:bodyPr vert="horz" lIns="217362" tIns="108681" rIns="217362" bIns="108681">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7229270" y="12833351"/>
            <a:ext cx="5675524" cy="730250"/>
          </a:xfrm>
          <a:prstGeom prst="rect">
            <a:avLst/>
          </a:prstGeom>
        </p:spPr>
        <p:txBody>
          <a:bodyPr vert="horz" lIns="217362" tIns="108681" rIns="217362" bIns="108681" anchor="b"/>
          <a:lstStyle>
            <a:lvl1pPr algn="l" eaLnBrk="1" latinLnBrk="0" hangingPunct="1">
              <a:defRPr kumimoji="0" sz="2600">
                <a:solidFill>
                  <a:schemeClr val="tx2"/>
                </a:solidFill>
              </a:defRPr>
            </a:lvl1pPr>
            <a:extLst/>
          </a:lstStyle>
          <a:p>
            <a:fld id="{AF6CF9D8-A806-441F-A9C7-B5BC68B37B5C}" type="datetimeFigureOut">
              <a:rPr lang="en-US" smtClean="0"/>
              <a:pPr/>
              <a:t>9/21/2021</a:t>
            </a:fld>
            <a:endParaRPr lang="en-US"/>
          </a:p>
        </p:txBody>
      </p:sp>
      <p:sp>
        <p:nvSpPr>
          <p:cNvPr id="3" name="Footer Placeholder 2"/>
          <p:cNvSpPr>
            <a:spLocks noGrp="1"/>
          </p:cNvSpPr>
          <p:nvPr>
            <p:ph type="ftr" sz="quarter" idx="3"/>
          </p:nvPr>
        </p:nvSpPr>
        <p:spPr>
          <a:xfrm>
            <a:off x="2432368" y="12833351"/>
            <a:ext cx="14796902" cy="730250"/>
          </a:xfrm>
          <a:prstGeom prst="rect">
            <a:avLst/>
          </a:prstGeom>
        </p:spPr>
        <p:txBody>
          <a:bodyPr vert="horz" lIns="217362" tIns="108681" rIns="217362" bIns="108681" anchor="b"/>
          <a:lstStyle>
            <a:lvl1pPr algn="r" eaLnBrk="1" latinLnBrk="0" hangingPunct="1">
              <a:defRPr kumimoji="0" sz="2600">
                <a:solidFill>
                  <a:schemeClr val="tx2"/>
                </a:solidFill>
              </a:defRPr>
            </a:lvl1pPr>
            <a:extLst/>
          </a:lstStyle>
          <a:p>
            <a:endParaRPr lang="en-US"/>
          </a:p>
        </p:txBody>
      </p:sp>
      <p:sp>
        <p:nvSpPr>
          <p:cNvPr id="23" name="Slide Number Placeholder 22"/>
          <p:cNvSpPr>
            <a:spLocks noGrp="1"/>
          </p:cNvSpPr>
          <p:nvPr>
            <p:ph type="sldNum" sz="quarter" idx="4"/>
          </p:nvPr>
        </p:nvSpPr>
        <p:spPr>
          <a:xfrm>
            <a:off x="22904794" y="12833351"/>
            <a:ext cx="1216184" cy="730250"/>
          </a:xfrm>
          <a:prstGeom prst="rect">
            <a:avLst/>
          </a:prstGeom>
        </p:spPr>
        <p:txBody>
          <a:bodyPr vert="horz" lIns="217362" tIns="108681" rIns="217362" bIns="108681" anchor="b"/>
          <a:lstStyle>
            <a:lvl1pPr algn="l" eaLnBrk="1" latinLnBrk="0" hangingPunct="1">
              <a:defRPr kumimoji="0" sz="2900">
                <a:solidFill>
                  <a:schemeClr val="tx2"/>
                </a:solidFill>
              </a:defRPr>
            </a:lvl1pPr>
            <a:extLst/>
          </a:lstStyle>
          <a:p>
            <a:fld id="{2B65CAD5-2566-48C6-A856-9BB5D02B137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xStyles>
    <p:titleStyle>
      <a:lvl1pPr algn="l" rtl="0" eaLnBrk="1" latinLnBrk="0" hangingPunct="1">
        <a:spcBef>
          <a:spcPct val="0"/>
        </a:spcBef>
        <a:buNone/>
        <a:defRPr kumimoji="0" sz="9500" kern="1200" spc="-238" baseline="0">
          <a:solidFill>
            <a:schemeClr val="tx2">
              <a:satMod val="200000"/>
            </a:schemeClr>
          </a:solidFill>
          <a:latin typeface="+mj-lt"/>
          <a:ea typeface="+mj-ea"/>
          <a:cs typeface="+mj-cs"/>
        </a:defRPr>
      </a:lvl1pPr>
      <a:extLst/>
    </p:titleStyle>
    <p:bodyStyle>
      <a:lvl1pPr marL="978129" indent="-815108" algn="l" rtl="0" eaLnBrk="1" latinLnBrk="0" hangingPunct="1">
        <a:spcBef>
          <a:spcPts val="1664"/>
        </a:spcBef>
        <a:buClr>
          <a:schemeClr val="tx2"/>
        </a:buClr>
        <a:buSzPct val="95000"/>
        <a:buFont typeface="Wingdings"/>
        <a:buChar char=""/>
        <a:defRPr kumimoji="0" sz="7100" kern="1200">
          <a:solidFill>
            <a:schemeClr val="tx1"/>
          </a:solidFill>
          <a:latin typeface="+mn-lt"/>
          <a:ea typeface="+mn-ea"/>
          <a:cs typeface="+mn-cs"/>
        </a:defRPr>
      </a:lvl1pPr>
      <a:lvl2pPr marL="1760632" indent="-679256" algn="l" rtl="0" eaLnBrk="1" latinLnBrk="0" hangingPunct="1">
        <a:spcBef>
          <a:spcPct val="20000"/>
        </a:spcBef>
        <a:buClr>
          <a:schemeClr val="accent2"/>
        </a:buClr>
        <a:buSzPct val="90000"/>
        <a:buFont typeface="Wingdings"/>
        <a:buChar char=""/>
        <a:defRPr kumimoji="0" sz="6200" kern="1200">
          <a:solidFill>
            <a:schemeClr val="tx1"/>
          </a:solidFill>
          <a:latin typeface="+mn-lt"/>
          <a:ea typeface="+mn-ea"/>
          <a:cs typeface="+mn-cs"/>
        </a:defRPr>
      </a:lvl2pPr>
      <a:lvl3pPr marL="2369246" indent="-543405" algn="l" rtl="0" eaLnBrk="1" latinLnBrk="0" hangingPunct="1">
        <a:spcBef>
          <a:spcPct val="20000"/>
        </a:spcBef>
        <a:buClr>
          <a:schemeClr val="accent2"/>
        </a:buClr>
        <a:buFont typeface="Wingdings 2"/>
        <a:buChar char=""/>
        <a:defRPr kumimoji="0" sz="5700" kern="1200">
          <a:solidFill>
            <a:schemeClr val="tx1"/>
          </a:solidFill>
          <a:latin typeface="+mn-lt"/>
          <a:ea typeface="+mn-ea"/>
          <a:cs typeface="+mn-cs"/>
        </a:defRPr>
      </a:lvl3pPr>
      <a:lvl4pPr marL="2999596" indent="-543405" algn="l" rtl="0" eaLnBrk="1" latinLnBrk="0" hangingPunct="1">
        <a:spcBef>
          <a:spcPct val="20000"/>
        </a:spcBef>
        <a:buClr>
          <a:schemeClr val="accent3"/>
        </a:buClr>
        <a:buFont typeface="Wingdings 3"/>
        <a:buChar char=""/>
        <a:defRPr kumimoji="0" sz="5200" kern="1200">
          <a:solidFill>
            <a:schemeClr val="tx1"/>
          </a:solidFill>
          <a:latin typeface="+mn-lt"/>
          <a:ea typeface="+mn-ea"/>
          <a:cs typeface="+mn-cs"/>
        </a:defRPr>
      </a:lvl4pPr>
      <a:lvl5pPr marL="3521265" indent="-499933" algn="l" rtl="0" eaLnBrk="1" latinLnBrk="0" hangingPunct="1">
        <a:spcBef>
          <a:spcPct val="20000"/>
        </a:spcBef>
        <a:buClr>
          <a:schemeClr val="accent3"/>
        </a:buClr>
        <a:buFont typeface="Wingdings 2"/>
        <a:buChar char=""/>
        <a:defRPr kumimoji="0" sz="4800" kern="1200">
          <a:solidFill>
            <a:schemeClr val="tx1"/>
          </a:solidFill>
          <a:latin typeface="+mn-lt"/>
          <a:ea typeface="+mn-ea"/>
          <a:cs typeface="+mn-cs"/>
        </a:defRPr>
      </a:lvl5pPr>
      <a:lvl6pPr marL="4064670" indent="-499933" algn="l" rtl="0" eaLnBrk="1" latinLnBrk="0" hangingPunct="1">
        <a:spcBef>
          <a:spcPct val="20000"/>
        </a:spcBef>
        <a:buClr>
          <a:schemeClr val="accent3"/>
        </a:buClr>
        <a:buFont typeface="Wingdings 2"/>
        <a:buChar char=""/>
        <a:defRPr kumimoji="0" sz="4300" kern="1200">
          <a:solidFill>
            <a:schemeClr val="tx1"/>
          </a:solidFill>
          <a:latin typeface="+mn-lt"/>
          <a:ea typeface="+mn-ea"/>
          <a:cs typeface="+mn-cs"/>
        </a:defRPr>
      </a:lvl6pPr>
      <a:lvl7pPr marL="452113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7pPr>
      <a:lvl8pPr marL="4977590"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8pPr>
      <a:lvl9pPr marL="5434051" indent="-434724" algn="l" rtl="0" eaLnBrk="1" latinLnBrk="0" hangingPunct="1">
        <a:spcBef>
          <a:spcPct val="20000"/>
        </a:spcBef>
        <a:buClr>
          <a:schemeClr val="accent4"/>
        </a:buClr>
        <a:buFont typeface="Wingdings 2"/>
        <a:buChar char=""/>
        <a:defRPr kumimoji="0" sz="38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1086810" algn="l" rtl="0" eaLnBrk="1" latinLnBrk="0" hangingPunct="1">
        <a:defRPr kumimoji="0" kern="1200">
          <a:solidFill>
            <a:schemeClr val="tx1"/>
          </a:solidFill>
          <a:latin typeface="+mn-lt"/>
          <a:ea typeface="+mn-ea"/>
          <a:cs typeface="+mn-cs"/>
        </a:defRPr>
      </a:lvl2pPr>
      <a:lvl3pPr marL="2173620" algn="l" rtl="0" eaLnBrk="1" latinLnBrk="0" hangingPunct="1">
        <a:defRPr kumimoji="0" kern="1200">
          <a:solidFill>
            <a:schemeClr val="tx1"/>
          </a:solidFill>
          <a:latin typeface="+mn-lt"/>
          <a:ea typeface="+mn-ea"/>
          <a:cs typeface="+mn-cs"/>
        </a:defRPr>
      </a:lvl3pPr>
      <a:lvl4pPr marL="3260430" algn="l" rtl="0" eaLnBrk="1" latinLnBrk="0" hangingPunct="1">
        <a:defRPr kumimoji="0" kern="1200">
          <a:solidFill>
            <a:schemeClr val="tx1"/>
          </a:solidFill>
          <a:latin typeface="+mn-lt"/>
          <a:ea typeface="+mn-ea"/>
          <a:cs typeface="+mn-cs"/>
        </a:defRPr>
      </a:lvl4pPr>
      <a:lvl5pPr marL="4347240" algn="l" rtl="0" eaLnBrk="1" latinLnBrk="0" hangingPunct="1">
        <a:defRPr kumimoji="0" kern="1200">
          <a:solidFill>
            <a:schemeClr val="tx1"/>
          </a:solidFill>
          <a:latin typeface="+mn-lt"/>
          <a:ea typeface="+mn-ea"/>
          <a:cs typeface="+mn-cs"/>
        </a:defRPr>
      </a:lvl5pPr>
      <a:lvl6pPr marL="5434051" algn="l" rtl="0" eaLnBrk="1" latinLnBrk="0" hangingPunct="1">
        <a:defRPr kumimoji="0" kern="1200">
          <a:solidFill>
            <a:schemeClr val="tx1"/>
          </a:solidFill>
          <a:latin typeface="+mn-lt"/>
          <a:ea typeface="+mn-ea"/>
          <a:cs typeface="+mn-cs"/>
        </a:defRPr>
      </a:lvl6pPr>
      <a:lvl7pPr marL="6520861" algn="l" rtl="0" eaLnBrk="1" latinLnBrk="0" hangingPunct="1">
        <a:defRPr kumimoji="0" kern="1200">
          <a:solidFill>
            <a:schemeClr val="tx1"/>
          </a:solidFill>
          <a:latin typeface="+mn-lt"/>
          <a:ea typeface="+mn-ea"/>
          <a:cs typeface="+mn-cs"/>
        </a:defRPr>
      </a:lvl7pPr>
      <a:lvl8pPr marL="7607671" algn="l" rtl="0" eaLnBrk="1" latinLnBrk="0" hangingPunct="1">
        <a:defRPr kumimoji="0" kern="1200">
          <a:solidFill>
            <a:schemeClr val="tx1"/>
          </a:solidFill>
          <a:latin typeface="+mn-lt"/>
          <a:ea typeface="+mn-ea"/>
          <a:cs typeface="+mn-cs"/>
        </a:defRPr>
      </a:lvl8pPr>
      <a:lvl9pPr marL="8694481"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analyticsindiamag.com/operation-clean-money-gets-a-big-data-boost-with-project-insight-implemented-to-catch-tax-evaders/"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internetlivestats.com/" TargetMode="External"/><Relationship Id="rId2" Type="http://schemas.openxmlformats.org/officeDocument/2006/relationships/hyperlink" Target="https://www.worldometers.info/about/" TargetMode="External"/><Relationship Id="rId1" Type="http://schemas.openxmlformats.org/officeDocument/2006/relationships/slideLayout" Target="../slideLayouts/slideLayout2.xml"/><Relationship Id="rId6" Type="http://schemas.openxmlformats.org/officeDocument/2006/relationships/hyperlink" Target="https://www.indiastat.com/" TargetMode="External"/><Relationship Id="rId5" Type="http://schemas.openxmlformats.org/officeDocument/2006/relationships/hyperlink" Target="https://data.gov.sg/group/technology" TargetMode="External"/><Relationship Id="rId4" Type="http://schemas.openxmlformats.org/officeDocument/2006/relationships/hyperlink" Target="https://datausa.io/"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818" y="332510"/>
            <a:ext cx="23686367" cy="2354164"/>
          </a:xfrm>
        </p:spPr>
        <p:txBody>
          <a:bodyPr>
            <a:normAutofit/>
          </a:bodyPr>
          <a:lstStyle/>
          <a:p>
            <a:r>
              <a:rPr lang="en-US" sz="8000" dirty="0" smtClean="0"/>
              <a:t>  Business Intelligence and Analytics </a:t>
            </a:r>
            <a:endParaRPr lang="en-US" sz="8000" dirty="0"/>
          </a:p>
        </p:txBody>
      </p:sp>
      <p:sp>
        <p:nvSpPr>
          <p:cNvPr id="7" name="TextBox 6"/>
          <p:cNvSpPr txBox="1"/>
          <p:nvPr/>
        </p:nvSpPr>
        <p:spPr>
          <a:xfrm>
            <a:off x="2715491" y="5680365"/>
            <a:ext cx="20809527" cy="2246733"/>
          </a:xfrm>
          <a:prstGeom prst="rect">
            <a:avLst/>
          </a:prstGeom>
          <a:noFill/>
        </p:spPr>
        <p:txBody>
          <a:bodyPr wrap="square" lIns="91407" tIns="45702" rIns="91407" bIns="45702" rtlCol="0">
            <a:spAutoFit/>
          </a:bodyPr>
          <a:lstStyle/>
          <a:p>
            <a:r>
              <a:rPr lang="en" sz="8000" spc="-238" dirty="0" smtClean="0">
                <a:solidFill>
                  <a:schemeClr val="tx2">
                    <a:satMod val="200000"/>
                  </a:schemeClr>
                </a:solidFill>
                <a:latin typeface="+mj-lt"/>
                <a:ea typeface="+mj-ea"/>
                <a:cs typeface="+mj-cs"/>
              </a:rPr>
              <a:t/>
            </a:r>
            <a:br>
              <a:rPr lang="en" sz="8000" spc="-238" dirty="0" smtClean="0">
                <a:solidFill>
                  <a:schemeClr val="tx2">
                    <a:satMod val="200000"/>
                  </a:schemeClr>
                </a:solidFill>
                <a:latin typeface="+mj-lt"/>
                <a:ea typeface="+mj-ea"/>
                <a:cs typeface="+mj-cs"/>
              </a:rPr>
            </a:br>
            <a:r>
              <a:rPr lang="en" sz="6000" spc="-238" dirty="0" smtClean="0">
                <a:solidFill>
                  <a:schemeClr val="tx2">
                    <a:satMod val="200000"/>
                  </a:schemeClr>
                </a:solidFill>
                <a:latin typeface="+mj-lt"/>
                <a:ea typeface="+mj-ea"/>
                <a:cs typeface="+mj-cs"/>
              </a:rPr>
              <a:t>Indian Institute of Public Administration,New Delhi</a:t>
            </a:r>
            <a:endParaRPr lang="en-US" sz="6000" spc="-238" dirty="0" smtClean="0">
              <a:solidFill>
                <a:schemeClr val="tx2">
                  <a:satMod val="200000"/>
                </a:schemeClr>
              </a:solidFill>
              <a:latin typeface="+mj-lt"/>
              <a:ea typeface="+mj-ea"/>
              <a:cs typeface="+mj-cs"/>
            </a:endParaRPr>
          </a:p>
        </p:txBody>
      </p:sp>
      <p:pic>
        <p:nvPicPr>
          <p:cNvPr id="8" name="Picture 4" descr="Home"/>
          <p:cNvPicPr>
            <a:picLocks noChangeAspect="1" noChangeArrowheads="1"/>
          </p:cNvPicPr>
          <p:nvPr/>
        </p:nvPicPr>
        <p:blipFill>
          <a:blip r:embed="rId2" cstate="print"/>
          <a:srcRect/>
          <a:stretch>
            <a:fillRect/>
          </a:stretch>
        </p:blipFill>
        <p:spPr bwMode="auto">
          <a:xfrm>
            <a:off x="21125394" y="0"/>
            <a:ext cx="2711514" cy="2493817"/>
          </a:xfrm>
          <a:prstGeom prst="ellipse">
            <a:avLst/>
          </a:prstGeom>
          <a:ln/>
        </p:spPr>
        <p:style>
          <a:lnRef idx="2">
            <a:schemeClr val="accent1"/>
          </a:lnRef>
          <a:fillRef idx="1">
            <a:schemeClr val="lt1"/>
          </a:fillRef>
          <a:effectRef idx="0">
            <a:schemeClr val="accent1"/>
          </a:effectRef>
          <a:fontRef idx="minor">
            <a:schemeClr val="dk1"/>
          </a:fontRef>
        </p:style>
      </p:pic>
      <p:sp>
        <p:nvSpPr>
          <p:cNvPr id="9" name="Rectangle 8"/>
          <p:cNvSpPr/>
          <p:nvPr/>
        </p:nvSpPr>
        <p:spPr>
          <a:xfrm>
            <a:off x="5818909" y="3808928"/>
            <a:ext cx="13244945" cy="3016174"/>
          </a:xfrm>
          <a:prstGeom prst="rect">
            <a:avLst/>
          </a:prstGeom>
        </p:spPr>
        <p:txBody>
          <a:bodyPr wrap="square" lIns="91407" tIns="45702" rIns="91407" bIns="45702">
            <a:spAutoFit/>
          </a:bodyPr>
          <a:lstStyle/>
          <a:p>
            <a:pPr algn="ctr">
              <a:spcBef>
                <a:spcPts val="599"/>
              </a:spcBef>
            </a:pPr>
            <a:r>
              <a:rPr lang="en-IN" sz="6000" spc="-238" dirty="0" smtClean="0">
                <a:solidFill>
                  <a:schemeClr val="tx2">
                    <a:satMod val="200000"/>
                  </a:schemeClr>
                </a:solidFill>
                <a:latin typeface="+mj-lt"/>
                <a:ea typeface="+mj-ea"/>
                <a:cs typeface="+mj-cs"/>
              </a:rPr>
              <a:t>Dr. </a:t>
            </a:r>
            <a:r>
              <a:rPr lang="en-IN" sz="6000" spc="-238" dirty="0" err="1" smtClean="0">
                <a:solidFill>
                  <a:schemeClr val="tx2">
                    <a:satMod val="200000"/>
                  </a:schemeClr>
                </a:solidFill>
                <a:latin typeface="+mj-lt"/>
                <a:ea typeface="+mj-ea"/>
                <a:cs typeface="+mj-cs"/>
              </a:rPr>
              <a:t>Surabhi</a:t>
            </a:r>
            <a:r>
              <a:rPr lang="en-IN" sz="6000" spc="-238" dirty="0" smtClean="0">
                <a:solidFill>
                  <a:schemeClr val="tx2">
                    <a:satMod val="200000"/>
                  </a:schemeClr>
                </a:solidFill>
                <a:latin typeface="+mj-lt"/>
                <a:ea typeface="+mj-ea"/>
                <a:cs typeface="+mj-cs"/>
              </a:rPr>
              <a:t> </a:t>
            </a:r>
            <a:r>
              <a:rPr lang="en-IN" sz="6000" spc="-238" dirty="0" err="1" smtClean="0">
                <a:solidFill>
                  <a:schemeClr val="tx2">
                    <a:satMod val="200000"/>
                  </a:schemeClr>
                </a:solidFill>
                <a:latin typeface="+mj-lt"/>
                <a:ea typeface="+mj-ea"/>
                <a:cs typeface="+mj-cs"/>
              </a:rPr>
              <a:t>Pandey</a:t>
            </a:r>
            <a:r>
              <a:rPr lang="en-IN" sz="6000" spc="-238" dirty="0" smtClean="0">
                <a:solidFill>
                  <a:schemeClr val="tx2">
                    <a:satMod val="200000"/>
                  </a:schemeClr>
                </a:solidFill>
                <a:latin typeface="+mj-lt"/>
                <a:ea typeface="+mj-ea"/>
                <a:cs typeface="+mj-cs"/>
              </a:rPr>
              <a:t> </a:t>
            </a:r>
          </a:p>
          <a:p>
            <a:pPr algn="ctr">
              <a:spcBef>
                <a:spcPts val="599"/>
              </a:spcBef>
            </a:pPr>
            <a:r>
              <a:rPr lang="en-IN" sz="6000" spc="-238" dirty="0" smtClean="0">
                <a:solidFill>
                  <a:schemeClr val="tx2">
                    <a:satMod val="200000"/>
                  </a:schemeClr>
                </a:solidFill>
                <a:latin typeface="+mj-lt"/>
                <a:ea typeface="+mj-ea"/>
                <a:cs typeface="+mj-cs"/>
              </a:rPr>
              <a:t>Assistant Professor</a:t>
            </a:r>
          </a:p>
          <a:p>
            <a:pPr algn="ctr">
              <a:spcBef>
                <a:spcPts val="599"/>
              </a:spcBef>
            </a:pPr>
            <a:r>
              <a:rPr lang="en-IN" sz="6000" spc="-238" dirty="0" smtClean="0">
                <a:solidFill>
                  <a:schemeClr val="tx2">
                    <a:satMod val="200000"/>
                  </a:schemeClr>
                </a:solidFill>
                <a:latin typeface="+mj-lt"/>
                <a:ea typeface="+mj-ea"/>
                <a:cs typeface="+mj-cs"/>
              </a:rPr>
              <a:t>(ICT &amp; e- Governance) </a:t>
            </a:r>
          </a:p>
        </p:txBody>
      </p:sp>
      <p:pic>
        <p:nvPicPr>
          <p:cNvPr id="1027" name="Picture 3"/>
          <p:cNvPicPr>
            <a:picLocks noChangeAspect="1" noChangeArrowheads="1"/>
          </p:cNvPicPr>
          <p:nvPr/>
        </p:nvPicPr>
        <p:blipFill>
          <a:blip r:embed="rId3" cstate="print"/>
          <a:srcRect/>
          <a:stretch>
            <a:fillRect/>
          </a:stretch>
        </p:blipFill>
        <p:spPr bwMode="auto">
          <a:xfrm>
            <a:off x="18061421" y="9874621"/>
            <a:ext cx="6262254" cy="384137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30" name="Picture 6"/>
          <p:cNvPicPr>
            <a:picLocks noChangeAspect="1" noChangeArrowheads="1"/>
          </p:cNvPicPr>
          <p:nvPr/>
        </p:nvPicPr>
        <p:blipFill>
          <a:blip r:embed="rId4" cstate="print"/>
          <a:srcRect/>
          <a:stretch>
            <a:fillRect/>
          </a:stretch>
        </p:blipFill>
        <p:spPr bwMode="auto">
          <a:xfrm>
            <a:off x="13268782" y="8534401"/>
            <a:ext cx="7235946" cy="365759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0" name="Picture 5"/>
          <p:cNvPicPr>
            <a:picLocks noChangeAspect="1" noChangeArrowheads="1"/>
          </p:cNvPicPr>
          <p:nvPr/>
        </p:nvPicPr>
        <p:blipFill>
          <a:blip r:embed="rId5" cstate="print"/>
          <a:srcRect l="7664" t="43897" r="66283" b="8176"/>
          <a:stretch>
            <a:fillRect/>
          </a:stretch>
        </p:blipFill>
        <p:spPr bwMode="auto">
          <a:xfrm>
            <a:off x="1025236" y="11125561"/>
            <a:ext cx="2547504" cy="25904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0255" y="553074"/>
            <a:ext cx="22633420" cy="2300962"/>
          </a:xfrm>
        </p:spPr>
        <p:txBody>
          <a:bodyPr/>
          <a:lstStyle/>
          <a:p>
            <a:r>
              <a:rPr lang="en-US" sz="7200" dirty="0" smtClean="0"/>
              <a:t>What is driving the adoption of analytics in government?</a:t>
            </a:r>
            <a:r>
              <a:rPr lang="en-US" sz="9600" dirty="0" smtClean="0"/>
              <a:t/>
            </a:r>
            <a:br>
              <a:rPr lang="en-US" sz="9600" dirty="0" smtClean="0"/>
            </a:br>
            <a:endParaRPr lang="en-US" dirty="0"/>
          </a:p>
        </p:txBody>
      </p:sp>
      <p:sp>
        <p:nvSpPr>
          <p:cNvPr id="3" name="Content Placeholder 2"/>
          <p:cNvSpPr>
            <a:spLocks noGrp="1"/>
          </p:cNvSpPr>
          <p:nvPr>
            <p:ph idx="1"/>
          </p:nvPr>
        </p:nvSpPr>
        <p:spPr/>
        <p:txBody>
          <a:bodyPr anchor="ctr"/>
          <a:lstStyle/>
          <a:p>
            <a:pPr algn="ctr">
              <a:buNone/>
            </a:pPr>
            <a:r>
              <a:rPr lang="en-US" dirty="0" smtClean="0"/>
              <a:t>Harnessing  data and integrating it into the public departments will enable the government to build analytical frameworks and design citizen-centric policies and services, thus digitally transforming the entire nation.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What is driving the adoption of analytics in government?</a:t>
            </a:r>
            <a:br>
              <a:rPr lang="en-US" sz="5400" dirty="0" smtClean="0"/>
            </a:br>
            <a:endParaRPr lang="en-US" sz="5400" dirty="0"/>
          </a:p>
        </p:txBody>
      </p:sp>
      <p:pic>
        <p:nvPicPr>
          <p:cNvPr id="3074" name="Picture 2"/>
          <p:cNvPicPr>
            <a:picLocks noGrp="1" noChangeAspect="1" noChangeArrowheads="1"/>
          </p:cNvPicPr>
          <p:nvPr>
            <p:ph idx="1"/>
          </p:nvPr>
        </p:nvPicPr>
        <p:blipFill>
          <a:blip r:embed="rId2" cstate="print"/>
          <a:srcRect/>
          <a:stretch>
            <a:fillRect/>
          </a:stretch>
        </p:blipFill>
        <p:spPr bwMode="auto">
          <a:xfrm>
            <a:off x="3325091" y="2770909"/>
            <a:ext cx="18565091" cy="1041005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2326" y="497656"/>
            <a:ext cx="22527491" cy="1828800"/>
          </a:xfrm>
        </p:spPr>
        <p:txBody>
          <a:bodyPr/>
          <a:lstStyle/>
          <a:p>
            <a:r>
              <a:rPr lang="en-US" sz="5400" dirty="0" smtClean="0"/>
              <a:t>Governments are turning to analytics to deliver better results</a:t>
            </a:r>
            <a:endParaRPr lang="en-US" sz="5400"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717964" y="1609731"/>
            <a:ext cx="20366181" cy="1172071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423564" y="387927"/>
            <a:ext cx="15900111" cy="13328073"/>
          </a:xfrm>
        </p:spPr>
        <p:txBody>
          <a:bodyPr>
            <a:normAutofit fontScale="55000" lnSpcReduction="20000"/>
          </a:bodyPr>
          <a:lstStyle/>
          <a:p>
            <a:r>
              <a:rPr lang="en-US" sz="8000" dirty="0" smtClean="0">
                <a:latin typeface="Times New Roman" pitchFamily="18" charset="0"/>
                <a:cs typeface="Times New Roman" pitchFamily="18" charset="0"/>
              </a:rPr>
              <a:t>It is very surprising to note that over 90% of the world's data today has been created merely in the last two years. </a:t>
            </a:r>
          </a:p>
          <a:p>
            <a:r>
              <a:rPr lang="en-US" sz="8000" dirty="0" smtClean="0">
                <a:latin typeface="Times New Roman" pitchFamily="18" charset="0"/>
                <a:cs typeface="Times New Roman" pitchFamily="18" charset="0"/>
              </a:rPr>
              <a:t>The India data center market size is projected to reach USD 1.5 billion by 2022 from USD 1.0 billion in 2018, growing CAGR of 11.4% during the forecast period (2018-2022).</a:t>
            </a:r>
          </a:p>
          <a:p>
            <a:r>
              <a:rPr lang="en-US" sz="8000" dirty="0" smtClean="0">
                <a:latin typeface="Times New Roman" pitchFamily="18" charset="0"/>
                <a:cs typeface="Times New Roman" pitchFamily="18" charset="0"/>
              </a:rPr>
              <a:t>2017 will always be remembered as a year that kick-started this big data journey</a:t>
            </a:r>
          </a:p>
          <a:p>
            <a:r>
              <a:rPr lang="en-US" sz="8000" dirty="0" smtClean="0">
                <a:latin typeface="Times New Roman" pitchFamily="18" charset="0"/>
                <a:cs typeface="Times New Roman" pitchFamily="18" charset="0"/>
              </a:rPr>
              <a:t>Demonetization or introduction of GST is all data-driven policies</a:t>
            </a:r>
          </a:p>
          <a:p>
            <a:r>
              <a:rPr lang="en-US" sz="8000" dirty="0" smtClean="0">
                <a:latin typeface="Times New Roman" pitchFamily="18" charset="0"/>
                <a:cs typeface="Times New Roman" pitchFamily="18" charset="0"/>
              </a:rPr>
              <a:t>The Indian Government launched a project called </a:t>
            </a:r>
            <a:r>
              <a:rPr lang="en-US" sz="8000" u="sng" dirty="0" smtClean="0">
                <a:latin typeface="Times New Roman" pitchFamily="18" charset="0"/>
                <a:cs typeface="Times New Roman" pitchFamily="18" charset="0"/>
                <a:hlinkClick r:id="rId2"/>
              </a:rPr>
              <a:t>Project insight</a:t>
            </a:r>
            <a:r>
              <a:rPr lang="en-US" sz="8000" dirty="0" smtClean="0">
                <a:latin typeface="Times New Roman" pitchFamily="18" charset="0"/>
                <a:cs typeface="Times New Roman" pitchFamily="18" charset="0"/>
              </a:rPr>
              <a:t> in 2017, to catch tax evaders. </a:t>
            </a:r>
          </a:p>
          <a:p>
            <a:r>
              <a:rPr lang="en-US" sz="8000" dirty="0" smtClean="0">
                <a:latin typeface="Times New Roman" pitchFamily="18" charset="0"/>
                <a:cs typeface="Times New Roman" pitchFamily="18" charset="0"/>
              </a:rPr>
              <a:t>Kerala Government is utilizing data analytics to analyze, monitor, and manage water distribution in the capital city, </a:t>
            </a:r>
          </a:p>
          <a:p>
            <a:r>
              <a:rPr lang="en-US" sz="8000" dirty="0" err="1" smtClean="0">
                <a:latin typeface="Times New Roman" pitchFamily="18" charset="0"/>
                <a:cs typeface="Times New Roman" pitchFamily="18" charset="0"/>
              </a:rPr>
              <a:t>Odisha</a:t>
            </a:r>
            <a:r>
              <a:rPr lang="en-US" sz="8000" dirty="0" smtClean="0">
                <a:latin typeface="Times New Roman" pitchFamily="18" charset="0"/>
                <a:cs typeface="Times New Roman" pitchFamily="18" charset="0"/>
              </a:rPr>
              <a:t> Government is banking on it to enable true penetration of Government Welfare Schemes, thereby ensuring access to food and other facilities to the least served areas.</a:t>
            </a:r>
          </a:p>
          <a:p>
            <a:r>
              <a:rPr lang="en-US" sz="8000" dirty="0" err="1" smtClean="0">
                <a:latin typeface="Times New Roman" pitchFamily="18" charset="0"/>
                <a:cs typeface="Times New Roman" pitchFamily="18" charset="0"/>
              </a:rPr>
              <a:t>Telangana</a:t>
            </a:r>
            <a:r>
              <a:rPr lang="en-US" sz="8000" dirty="0" smtClean="0">
                <a:latin typeface="Times New Roman" pitchFamily="18" charset="0"/>
                <a:cs typeface="Times New Roman" pitchFamily="18" charset="0"/>
              </a:rPr>
              <a:t> Government's </a:t>
            </a:r>
            <a:r>
              <a:rPr lang="en-US" sz="8000" dirty="0" err="1" smtClean="0">
                <a:latin typeface="Times New Roman" pitchFamily="18" charset="0"/>
                <a:cs typeface="Times New Roman" pitchFamily="18" charset="0"/>
              </a:rPr>
              <a:t>Aarogyasri</a:t>
            </a:r>
            <a:r>
              <a:rPr lang="en-US" sz="8000" dirty="0" smtClean="0">
                <a:latin typeface="Times New Roman" pitchFamily="18" charset="0"/>
                <a:cs typeface="Times New Roman" pitchFamily="18" charset="0"/>
              </a:rPr>
              <a:t> Health Care Trust has developed and deployed a data analytics model to monitor and identify disease trends, along with fund management,</a:t>
            </a:r>
          </a:p>
          <a:p>
            <a:endParaRPr lang="en-US" sz="8000" dirty="0" smtClean="0">
              <a:latin typeface="Times New Roman" pitchFamily="18" charset="0"/>
              <a:cs typeface="Times New Roman" pitchFamily="18" charset="0"/>
            </a:endParaRPr>
          </a:p>
          <a:p>
            <a:endParaRPr lang="en-US" dirty="0"/>
          </a:p>
        </p:txBody>
      </p:sp>
      <p:sp>
        <p:nvSpPr>
          <p:cNvPr id="5" name="Flowchart: Delay 4"/>
          <p:cNvSpPr/>
          <p:nvPr/>
        </p:nvSpPr>
        <p:spPr>
          <a:xfrm>
            <a:off x="997527" y="5929745"/>
            <a:ext cx="7232072" cy="7786255"/>
          </a:xfrm>
          <a:prstGeom prst="flowChartDelay">
            <a:avLst/>
          </a:prstGeom>
        </p:spPr>
        <p:style>
          <a:lnRef idx="1">
            <a:schemeClr val="accent5"/>
          </a:lnRef>
          <a:fillRef idx="2">
            <a:schemeClr val="accent5"/>
          </a:fillRef>
          <a:effectRef idx="1">
            <a:schemeClr val="accent5"/>
          </a:effectRef>
          <a:fontRef idx="minor">
            <a:schemeClr val="dk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sz="11500" b="1" dirty="0" smtClean="0">
                <a:ln w="50800"/>
                <a:solidFill>
                  <a:schemeClr val="bg1">
                    <a:shade val="50000"/>
                  </a:schemeClr>
                </a:solidFill>
              </a:rPr>
              <a:t>Facts </a:t>
            </a:r>
            <a:endParaRPr lang="en-US" sz="11500" b="1" dirty="0">
              <a:ln w="50800"/>
              <a:solidFill>
                <a:schemeClr val="bg1">
                  <a:shade val="50000"/>
                </a:schemeClr>
              </a:solidFill>
            </a:endParaRPr>
          </a:p>
        </p:txBody>
      </p:sp>
      <p:pic>
        <p:nvPicPr>
          <p:cNvPr id="6" name="Picture 2"/>
          <p:cNvPicPr>
            <a:picLocks noChangeAspect="1" noChangeArrowheads="1"/>
          </p:cNvPicPr>
          <p:nvPr/>
        </p:nvPicPr>
        <p:blipFill>
          <a:blip r:embed="rId3" cstate="print"/>
          <a:srcRect l="18938" t="21313" r="36978" b="16187"/>
          <a:stretch>
            <a:fillRect/>
          </a:stretch>
        </p:blipFill>
        <p:spPr bwMode="auto">
          <a:xfrm>
            <a:off x="0" y="0"/>
            <a:ext cx="8864391" cy="7869382"/>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Initiatives such as-</a:t>
            </a:r>
            <a:endParaRPr lang="en-US" dirty="0"/>
          </a:p>
        </p:txBody>
      </p:sp>
      <p:sp>
        <p:nvSpPr>
          <p:cNvPr id="3" name="Content Placeholder 2"/>
          <p:cNvSpPr>
            <a:spLocks noGrp="1"/>
          </p:cNvSpPr>
          <p:nvPr>
            <p:ph idx="1"/>
          </p:nvPr>
        </p:nvSpPr>
        <p:spPr/>
        <p:txBody>
          <a:bodyPr>
            <a:normAutofit/>
          </a:bodyPr>
          <a:lstStyle/>
          <a:p>
            <a:r>
              <a:rPr lang="en-US" dirty="0" smtClean="0"/>
              <a:t>Digital India, 100 smart cities mission, </a:t>
            </a:r>
            <a:r>
              <a:rPr lang="en-US" dirty="0" err="1" smtClean="0"/>
              <a:t>Aadhaar</a:t>
            </a:r>
            <a:r>
              <a:rPr lang="en-US" dirty="0" smtClean="0"/>
              <a:t>, and </a:t>
            </a:r>
            <a:r>
              <a:rPr lang="en-US" dirty="0" err="1" smtClean="0"/>
              <a:t>MyGov</a:t>
            </a:r>
            <a:r>
              <a:rPr lang="en-US" dirty="0" smtClean="0"/>
              <a:t> have been imagined to form a citizen-centric platform which enables citizens to connect with the government and contribute towards good governance.</a:t>
            </a:r>
            <a:br>
              <a:rPr lang="en-US" dirty="0" smtClean="0"/>
            </a:br>
            <a:r>
              <a:rPr lang="en-US" dirty="0" smtClean="0"/>
              <a:t/>
            </a:r>
            <a:br>
              <a:rPr lang="en-US" dirty="0" smtClean="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57749" y="1274618"/>
            <a:ext cx="20675124" cy="11270247"/>
          </a:xfrm>
        </p:spPr>
        <p:txBody>
          <a:bodyPr anchor="ctr">
            <a:normAutofit/>
          </a:bodyPr>
          <a:lstStyle/>
          <a:p>
            <a:pPr algn="ctr">
              <a:buNone/>
            </a:pPr>
            <a:r>
              <a:rPr lang="en-US" sz="5400" dirty="0" smtClean="0"/>
              <a:t>Data-driven governance involves using data to drive </a:t>
            </a:r>
          </a:p>
          <a:p>
            <a:pPr algn="ctr">
              <a:buNone/>
            </a:pPr>
            <a:r>
              <a:rPr lang="en-US" sz="5400" dirty="0" smtClean="0"/>
              <a:t>policy decisions,</a:t>
            </a:r>
          </a:p>
          <a:p>
            <a:pPr algn="ctr">
              <a:buNone/>
            </a:pPr>
            <a:r>
              <a:rPr lang="en-US" sz="5400" dirty="0" smtClean="0"/>
              <a:t> set goals and</a:t>
            </a:r>
          </a:p>
          <a:p>
            <a:pPr algn="ctr">
              <a:buNone/>
            </a:pPr>
            <a:r>
              <a:rPr lang="en-US" sz="5400" dirty="0" smtClean="0"/>
              <a:t> increase transparency</a:t>
            </a:r>
            <a:endParaRPr lang="en-US" sz="5400" dirty="0"/>
          </a:p>
        </p:txBody>
      </p:sp>
      <p:pic>
        <p:nvPicPr>
          <p:cNvPr id="4" name="Picture 3"/>
          <p:cNvPicPr>
            <a:picLocks noChangeAspect="1" noChangeArrowheads="1"/>
          </p:cNvPicPr>
          <p:nvPr/>
        </p:nvPicPr>
        <p:blipFill>
          <a:blip r:embed="rId2" cstate="print"/>
          <a:srcRect/>
          <a:stretch>
            <a:fillRect/>
          </a:stretch>
        </p:blipFill>
        <p:spPr bwMode="auto">
          <a:xfrm>
            <a:off x="19202400" y="692727"/>
            <a:ext cx="5121275" cy="125245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6291" y="608492"/>
            <a:ext cx="22139564" cy="1828800"/>
          </a:xfrm>
        </p:spPr>
        <p:txBody>
          <a:bodyPr/>
          <a:lstStyle/>
          <a:p>
            <a:r>
              <a:rPr lang="en-US" sz="4400" dirty="0" smtClean="0"/>
              <a:t>Analytics for improving citizen and organization services Improved decision making through deeper insight to needs, programs and budgets</a:t>
            </a:r>
            <a:endParaRPr lang="en-US" sz="4400" dirty="0"/>
          </a:p>
        </p:txBody>
      </p:sp>
      <p:pic>
        <p:nvPicPr>
          <p:cNvPr id="6146" name="Picture 2"/>
          <p:cNvPicPr>
            <a:picLocks noGrp="1" noChangeAspect="1" noChangeArrowheads="1"/>
          </p:cNvPicPr>
          <p:nvPr>
            <p:ph idx="1"/>
          </p:nvPr>
        </p:nvPicPr>
        <p:blipFill>
          <a:blip r:embed="rId2" cstate="print"/>
          <a:srcRect l="13401" t="22070" r="18344" b="15051"/>
          <a:stretch>
            <a:fillRect/>
          </a:stretch>
        </p:blipFill>
        <p:spPr bwMode="auto">
          <a:xfrm>
            <a:off x="1745674" y="2715492"/>
            <a:ext cx="17151927" cy="10446326"/>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a:stretch>
            <a:fillRect/>
          </a:stretch>
        </p:blipFill>
        <p:spPr bwMode="auto">
          <a:xfrm>
            <a:off x="19202400" y="2826327"/>
            <a:ext cx="5121275" cy="1003069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455" y="332509"/>
            <a:ext cx="21555781" cy="1828800"/>
          </a:xfrm>
        </p:spPr>
        <p:txBody>
          <a:bodyPr/>
          <a:lstStyle/>
          <a:p>
            <a:r>
              <a:rPr lang="en-US" dirty="0" smtClean="0"/>
              <a:t>Case Study</a:t>
            </a:r>
            <a:endParaRPr lang="en-US" dirty="0"/>
          </a:p>
        </p:txBody>
      </p:sp>
      <p:sp>
        <p:nvSpPr>
          <p:cNvPr id="7" name="TextBox 6"/>
          <p:cNvSpPr txBox="1"/>
          <p:nvPr/>
        </p:nvSpPr>
        <p:spPr>
          <a:xfrm>
            <a:off x="2770908" y="2521527"/>
            <a:ext cx="4682837" cy="1877437"/>
          </a:xfrm>
          <a:prstGeom prst="rect">
            <a:avLst/>
          </a:prstGeom>
          <a:noFill/>
        </p:spPr>
        <p:txBody>
          <a:bodyPr wrap="square" rtlCol="0">
            <a:spAutoFit/>
          </a:bodyPr>
          <a:lstStyle/>
          <a:p>
            <a:pPr algn="ctr"/>
            <a:r>
              <a:rPr lang="en-US" b="1" dirty="0" smtClean="0">
                <a:solidFill>
                  <a:schemeClr val="bg1"/>
                </a:solidFill>
                <a:latin typeface="Calibri" pitchFamily="34" charset="0"/>
                <a:cs typeface="Calibri" pitchFamily="34" charset="0"/>
              </a:rPr>
              <a:t>5. </a:t>
            </a:r>
            <a:r>
              <a:rPr lang="en-US" sz="4000" b="1" dirty="0" smtClean="0">
                <a:solidFill>
                  <a:schemeClr val="bg1"/>
                </a:solidFill>
                <a:latin typeface="Calibri" pitchFamily="34" charset="0"/>
                <a:cs typeface="Calibri" pitchFamily="34" charset="0"/>
              </a:rPr>
              <a:t>Data Analytics and Policy Making </a:t>
            </a:r>
            <a:endParaRPr lang="en-US" b="1" dirty="0" smtClean="0">
              <a:solidFill>
                <a:schemeClr val="bg1"/>
              </a:solidFill>
              <a:latin typeface="Calibri" pitchFamily="34" charset="0"/>
              <a:cs typeface="Calibri" pitchFamily="34" charset="0"/>
            </a:endParaRPr>
          </a:p>
          <a:p>
            <a:pPr lvl="0"/>
            <a:endParaRPr lang="en-US" b="1" dirty="0">
              <a:solidFill>
                <a:schemeClr val="bg1"/>
              </a:solidFill>
            </a:endParaRPr>
          </a:p>
        </p:txBody>
      </p:sp>
      <p:sp>
        <p:nvSpPr>
          <p:cNvPr id="8" name="TextBox 7"/>
          <p:cNvSpPr txBox="1"/>
          <p:nvPr/>
        </p:nvSpPr>
        <p:spPr>
          <a:xfrm>
            <a:off x="10210800" y="2424545"/>
            <a:ext cx="4682837" cy="1200329"/>
          </a:xfrm>
          <a:prstGeom prst="rect">
            <a:avLst/>
          </a:prstGeom>
          <a:noFill/>
        </p:spPr>
        <p:txBody>
          <a:bodyPr wrap="square" rtlCol="0">
            <a:spAutoFit/>
          </a:bodyPr>
          <a:lstStyle/>
          <a:p>
            <a:pPr lvl="0" algn="ctr"/>
            <a:r>
              <a:rPr lang="en-US" b="1" dirty="0" smtClean="0">
                <a:solidFill>
                  <a:schemeClr val="bg1"/>
                </a:solidFill>
              </a:rPr>
              <a:t>6. </a:t>
            </a:r>
            <a:r>
              <a:rPr lang="en-US" b="1" dirty="0" smtClean="0">
                <a:solidFill>
                  <a:schemeClr val="bg1"/>
                </a:solidFill>
                <a:latin typeface="Calibri" pitchFamily="34" charset="0"/>
                <a:cs typeface="Calibri" pitchFamily="34" charset="0"/>
              </a:rPr>
              <a:t>Business Intelligence and Governance </a:t>
            </a:r>
            <a:endParaRPr lang="en-US" b="1" dirty="0">
              <a:solidFill>
                <a:schemeClr val="bg1"/>
              </a:solidFill>
            </a:endParaRPr>
          </a:p>
        </p:txBody>
      </p:sp>
      <p:sp>
        <p:nvSpPr>
          <p:cNvPr id="9" name="TextBox 8"/>
          <p:cNvSpPr txBox="1"/>
          <p:nvPr/>
        </p:nvSpPr>
        <p:spPr>
          <a:xfrm>
            <a:off x="16916399" y="2369127"/>
            <a:ext cx="4682837" cy="1323439"/>
          </a:xfrm>
          <a:prstGeom prst="rect">
            <a:avLst/>
          </a:prstGeom>
          <a:noFill/>
        </p:spPr>
        <p:txBody>
          <a:bodyPr wrap="square" rtlCol="0">
            <a:spAutoFit/>
          </a:bodyPr>
          <a:lstStyle/>
          <a:p>
            <a:pPr lvl="0" algn="ctr"/>
            <a:r>
              <a:rPr lang="en-US" b="1" dirty="0" smtClean="0">
                <a:solidFill>
                  <a:schemeClr val="bg1"/>
                </a:solidFill>
              </a:rPr>
              <a:t>7. </a:t>
            </a:r>
            <a:r>
              <a:rPr lang="en-US" sz="4000" b="1" dirty="0" smtClean="0">
                <a:solidFill>
                  <a:schemeClr val="bg1"/>
                </a:solidFill>
                <a:latin typeface="Calibri" pitchFamily="34" charset="0"/>
                <a:cs typeface="Calibri" pitchFamily="34" charset="0"/>
              </a:rPr>
              <a:t>Key performance Indicators / Enablers </a:t>
            </a:r>
            <a:endParaRPr lang="en-US" b="1" dirty="0" smtClean="0">
              <a:solidFill>
                <a:schemeClr val="bg1"/>
              </a:solidFill>
            </a:endParaRPr>
          </a:p>
        </p:txBody>
      </p:sp>
      <p:pic>
        <p:nvPicPr>
          <p:cNvPr id="2050" name="Picture 2"/>
          <p:cNvPicPr>
            <a:picLocks noChangeAspect="1" noChangeArrowheads="1"/>
          </p:cNvPicPr>
          <p:nvPr/>
        </p:nvPicPr>
        <p:blipFill>
          <a:blip r:embed="rId2" cstate="print"/>
          <a:srcRect/>
          <a:stretch>
            <a:fillRect/>
          </a:stretch>
        </p:blipFill>
        <p:spPr bwMode="auto">
          <a:xfrm>
            <a:off x="18703636" y="2438400"/>
            <a:ext cx="5620039" cy="1127760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lum bright="-57000" contrast="-70000"/>
          </a:blip>
          <a:srcRect/>
          <a:stretch>
            <a:fillRect/>
          </a:stretch>
        </p:blipFill>
        <p:spPr bwMode="auto">
          <a:xfrm>
            <a:off x="1413164" y="2687782"/>
            <a:ext cx="16182109" cy="10548021"/>
          </a:xfrm>
          <a:prstGeom prst="rect">
            <a:avLst/>
          </a:prstGeom>
          <a:noFill/>
          <a:ln w="9525">
            <a:noFill/>
            <a:miter lim="800000"/>
            <a:headEnd/>
            <a:tailEnd/>
          </a:ln>
          <a:effectLst/>
        </p:spPr>
      </p:pic>
      <p:pic>
        <p:nvPicPr>
          <p:cNvPr id="2053" name="Picture 5" descr="coronavirus india cases: India may have 13 lakh confirmed ..."/>
          <p:cNvPicPr>
            <a:picLocks noChangeAspect="1" noChangeArrowheads="1"/>
          </p:cNvPicPr>
          <p:nvPr/>
        </p:nvPicPr>
        <p:blipFill>
          <a:blip r:embed="rId4" cstate="print">
            <a:lum bright="-28000" contrast="4000"/>
          </a:blip>
          <a:srcRect/>
          <a:stretch>
            <a:fillRect/>
          </a:stretch>
        </p:blipFill>
        <p:spPr bwMode="auto">
          <a:xfrm>
            <a:off x="1413164" y="2909455"/>
            <a:ext cx="15101453" cy="997527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32367" y="1136073"/>
            <a:ext cx="20675124" cy="11575047"/>
          </a:xfrm>
        </p:spPr>
        <p:txBody>
          <a:bodyPr anchor="ctr"/>
          <a:lstStyle/>
          <a:p>
            <a:pPr algn="ctr"/>
            <a:r>
              <a:rPr lang="en-US" dirty="0" smtClean="0"/>
              <a:t>How data analytics can help transform the face of Digital India for a better, smarter, and brighter tomorrow.</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4836" y="526473"/>
            <a:ext cx="21890182" cy="2326455"/>
          </a:xfrm>
        </p:spPr>
        <p:txBody>
          <a:bodyPr/>
          <a:lstStyle/>
          <a:p>
            <a:r>
              <a:rPr lang="en-US" sz="8000" dirty="0" smtClean="0"/>
              <a:t>Use case 2:Leveraging Data Analytics to catch tax Evaders  </a:t>
            </a:r>
            <a:endParaRPr lang="en-US" sz="8000" dirty="0"/>
          </a:p>
        </p:txBody>
      </p:sp>
      <p:pic>
        <p:nvPicPr>
          <p:cNvPr id="3074" name="Picture 2"/>
          <p:cNvPicPr>
            <a:picLocks noGrp="1" noChangeAspect="1" noChangeArrowheads="1"/>
          </p:cNvPicPr>
          <p:nvPr>
            <p:ph idx="1"/>
          </p:nvPr>
        </p:nvPicPr>
        <p:blipFill>
          <a:blip r:embed="rId2" cstate="print"/>
          <a:srcRect l="10063" t="29646" r="34210" b="7854"/>
          <a:stretch>
            <a:fillRect/>
          </a:stretch>
        </p:blipFill>
        <p:spPr bwMode="auto">
          <a:xfrm>
            <a:off x="979630" y="3418293"/>
            <a:ext cx="13983280" cy="10297707"/>
          </a:xfrm>
          <a:prstGeom prst="rect">
            <a:avLst/>
          </a:prstGeom>
          <a:noFill/>
          <a:ln w="9525">
            <a:noFill/>
            <a:miter lim="800000"/>
            <a:headEnd/>
            <a:tailEnd/>
          </a:ln>
          <a:effectLst/>
        </p:spPr>
      </p:pic>
      <p:sp>
        <p:nvSpPr>
          <p:cNvPr id="6" name="Rectangle 5"/>
          <p:cNvSpPr/>
          <p:nvPr/>
        </p:nvSpPr>
        <p:spPr>
          <a:xfrm>
            <a:off x="15018327" y="3380509"/>
            <a:ext cx="9305347" cy="1033549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400" dirty="0" smtClean="0"/>
              <a:t>For example, by analyzing historical data about the reaction of taxpayers on receiving tax notices can be summed up to predict their next move. Predictive analytics can also develop sophisticated risk profiles, analyze trends, flag potential audit issues and identify higher-risk cases for deeper investigation - potentially cutting off avenues for fraud even before they take place.</a:t>
            </a:r>
            <a:endParaRPr lang="en-US"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a:extLst>
              <a:ext uri="{FF2B5EF4-FFF2-40B4-BE49-F238E27FC236}">
                <a16:creationId xmlns="" xmlns:a16="http://schemas.microsoft.com/office/drawing/2014/main" id="{6DBA7B5A-04A5-4A7F-8577-797057EA9D5E}"/>
              </a:ext>
            </a:extLst>
          </p:cNvPr>
          <p:cNvSpPr/>
          <p:nvPr/>
        </p:nvSpPr>
        <p:spPr>
          <a:xfrm>
            <a:off x="19757629" y="4881795"/>
            <a:ext cx="1096821" cy="109954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82516" tIns="91259" rIns="182516" bIns="91259" rtlCol="0" anchor="ctr"/>
          <a:lstStyle/>
          <a:p>
            <a:pPr algn="ctr"/>
            <a:endParaRPr lang="en-US"/>
          </a:p>
        </p:txBody>
      </p:sp>
      <p:sp>
        <p:nvSpPr>
          <p:cNvPr id="78" name="TextBox 77">
            <a:extLst>
              <a:ext uri="{FF2B5EF4-FFF2-40B4-BE49-F238E27FC236}">
                <a16:creationId xmlns="" xmlns:a16="http://schemas.microsoft.com/office/drawing/2014/main" id="{4B47E0F5-768A-42E9-B449-AD617E3E9D0E}"/>
              </a:ext>
            </a:extLst>
          </p:cNvPr>
          <p:cNvSpPr txBox="1"/>
          <p:nvPr/>
        </p:nvSpPr>
        <p:spPr>
          <a:xfrm>
            <a:off x="1856509" y="7271125"/>
            <a:ext cx="5292436" cy="2646513"/>
          </a:xfrm>
          <a:prstGeom prst="rect">
            <a:avLst/>
          </a:prstGeom>
          <a:noFill/>
        </p:spPr>
        <p:txBody>
          <a:bodyPr wrap="square" lIns="182516" tIns="91259" rIns="182516" bIns="91259" rtlCol="0">
            <a:spAutoFit/>
          </a:bodyPr>
          <a:lstStyle/>
          <a:p>
            <a:pPr algn="ctr">
              <a:defRPr/>
            </a:pPr>
            <a:r>
              <a:rPr lang="en-IN" sz="8000" b="1" dirty="0" smtClean="0">
                <a:latin typeface="Calibri" pitchFamily="34" charset="0"/>
                <a:ea typeface="Noto Sans" panose="020B0502040504020204" pitchFamily="34"/>
                <a:cs typeface="Calibri" pitchFamily="34" charset="0"/>
              </a:rPr>
              <a:t>Learning path </a:t>
            </a:r>
            <a:endParaRPr lang="en-US" sz="8000" b="1" dirty="0">
              <a:latin typeface="Calibri" pitchFamily="34" charset="0"/>
              <a:ea typeface="Noto Sans" panose="020B0502040504020204" pitchFamily="34"/>
              <a:cs typeface="Calibri" pitchFamily="34" charset="0"/>
            </a:endParaRPr>
          </a:p>
        </p:txBody>
      </p:sp>
      <p:sp>
        <p:nvSpPr>
          <p:cNvPr id="43" name="TextBox 42">
            <a:extLst>
              <a:ext uri="{FF2B5EF4-FFF2-40B4-BE49-F238E27FC236}">
                <a16:creationId xmlns="" xmlns:a16="http://schemas.microsoft.com/office/drawing/2014/main" id="{8016977A-112F-4154-95F5-0608714FBFEE}"/>
              </a:ext>
            </a:extLst>
          </p:cNvPr>
          <p:cNvSpPr txBox="1"/>
          <p:nvPr/>
        </p:nvSpPr>
        <p:spPr>
          <a:xfrm>
            <a:off x="7581597" y="9539978"/>
            <a:ext cx="4028511" cy="3508287"/>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THE GOAL IS TO TURN DATA INTO INFORMATION, AND INFORMATION INTO INSIGHT.</a:t>
            </a:r>
            <a:endParaRPr lang="en-GB" b="1" dirty="0">
              <a:latin typeface="Calibri" pitchFamily="34" charset="0"/>
              <a:ea typeface="Noto Sans" panose="020B0502040504020204" pitchFamily="34"/>
              <a:cs typeface="Calibri" pitchFamily="34" charset="0"/>
            </a:endParaRPr>
          </a:p>
        </p:txBody>
      </p:sp>
      <p:sp>
        <p:nvSpPr>
          <p:cNvPr id="44" name="TextBox 43">
            <a:extLst>
              <a:ext uri="{FF2B5EF4-FFF2-40B4-BE49-F238E27FC236}">
                <a16:creationId xmlns="" xmlns:a16="http://schemas.microsoft.com/office/drawing/2014/main" id="{4B47E0F5-768A-42E9-B449-AD617E3E9D0E}"/>
              </a:ext>
            </a:extLst>
          </p:cNvPr>
          <p:cNvSpPr txBox="1"/>
          <p:nvPr/>
        </p:nvSpPr>
        <p:spPr>
          <a:xfrm>
            <a:off x="7709877" y="7381958"/>
            <a:ext cx="3691844"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Goal</a:t>
            </a:r>
          </a:p>
        </p:txBody>
      </p:sp>
      <p:sp>
        <p:nvSpPr>
          <p:cNvPr id="45" name="TextBox 44">
            <a:extLst>
              <a:ext uri="{FF2B5EF4-FFF2-40B4-BE49-F238E27FC236}">
                <a16:creationId xmlns="" xmlns:a16="http://schemas.microsoft.com/office/drawing/2014/main" id="{8016977A-112F-4154-95F5-0608714FBFEE}"/>
              </a:ext>
            </a:extLst>
          </p:cNvPr>
          <p:cNvSpPr txBox="1"/>
          <p:nvPr/>
        </p:nvSpPr>
        <p:spPr>
          <a:xfrm>
            <a:off x="13095584" y="10149579"/>
            <a:ext cx="4056344" cy="1846294"/>
          </a:xfrm>
          <a:prstGeom prst="rect">
            <a:avLst/>
          </a:prstGeom>
          <a:noFill/>
        </p:spPr>
        <p:txBody>
          <a:bodyPr wrap="square" lIns="182516" tIns="91259" rIns="182516" bIns="91259" rtlCol="0">
            <a:spAutoFit/>
          </a:bodyPr>
          <a:lstStyle/>
          <a:p>
            <a:pPr algn="ctr">
              <a:defRPr/>
            </a:pPr>
            <a:r>
              <a:rPr lang="en-US" b="1" dirty="0" smtClean="0">
                <a:latin typeface="Calibri" pitchFamily="34" charset="0"/>
                <a:cs typeface="Calibri" pitchFamily="34" charset="0"/>
              </a:rPr>
              <a:t>USE of ANALYTICS TO MAKE DECISIONS</a:t>
            </a:r>
            <a:endParaRPr lang="en-GB" b="1" dirty="0">
              <a:latin typeface="Calibri" pitchFamily="34" charset="0"/>
              <a:ea typeface="Noto Sans" panose="020B0502040504020204" pitchFamily="34"/>
              <a:cs typeface="Calibri" pitchFamily="34" charset="0"/>
            </a:endParaRPr>
          </a:p>
        </p:txBody>
      </p:sp>
      <p:sp>
        <p:nvSpPr>
          <p:cNvPr id="46" name="TextBox 45">
            <a:extLst>
              <a:ext uri="{FF2B5EF4-FFF2-40B4-BE49-F238E27FC236}">
                <a16:creationId xmlns="" xmlns:a16="http://schemas.microsoft.com/office/drawing/2014/main" id="{4B47E0F5-768A-42E9-B449-AD617E3E9D0E}"/>
              </a:ext>
            </a:extLst>
          </p:cNvPr>
          <p:cNvSpPr txBox="1"/>
          <p:nvPr/>
        </p:nvSpPr>
        <p:spPr>
          <a:xfrm>
            <a:off x="12385968" y="7381958"/>
            <a:ext cx="4793671"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Strategy</a:t>
            </a:r>
          </a:p>
        </p:txBody>
      </p:sp>
      <p:sp>
        <p:nvSpPr>
          <p:cNvPr id="47" name="TextBox 46">
            <a:extLst>
              <a:ext uri="{FF2B5EF4-FFF2-40B4-BE49-F238E27FC236}">
                <a16:creationId xmlns="" xmlns:a16="http://schemas.microsoft.com/office/drawing/2014/main" id="{8016977A-112F-4154-95F5-0608714FBFEE}"/>
              </a:ext>
            </a:extLst>
          </p:cNvPr>
          <p:cNvSpPr txBox="1"/>
          <p:nvPr/>
        </p:nvSpPr>
        <p:spPr>
          <a:xfrm>
            <a:off x="18516173" y="9207469"/>
            <a:ext cx="4925718" cy="2646513"/>
          </a:xfrm>
          <a:prstGeom prst="rect">
            <a:avLst/>
          </a:prstGeom>
          <a:noFill/>
        </p:spPr>
        <p:txBody>
          <a:bodyPr wrap="square" lIns="182516" tIns="91259" rIns="182516" bIns="91259" rtlCol="0">
            <a:spAutoFit/>
          </a:bodyPr>
          <a:lstStyle/>
          <a:p>
            <a:pPr algn="ctr">
              <a:defRPr/>
            </a:pPr>
            <a:r>
              <a:rPr lang="en-US" sz="3200" b="1" dirty="0" smtClean="0">
                <a:latin typeface="Calibri" pitchFamily="34" charset="0"/>
                <a:cs typeface="Calibri" pitchFamily="34" charset="0"/>
              </a:rPr>
              <a:t>HAVE A VISION FOR WHAT YOU ARE TRYING TO DO. USE DATA TO VALIDATE AND NAVIGATE THAT VISION.</a:t>
            </a:r>
            <a:endParaRPr lang="en-GB" sz="3200" b="1" dirty="0">
              <a:latin typeface="Calibri" pitchFamily="34" charset="0"/>
              <a:ea typeface="Noto Sans" panose="020B0502040504020204" pitchFamily="34"/>
              <a:cs typeface="Calibri" pitchFamily="34" charset="0"/>
            </a:endParaRPr>
          </a:p>
        </p:txBody>
      </p:sp>
      <p:sp>
        <p:nvSpPr>
          <p:cNvPr id="48" name="TextBox 47">
            <a:extLst>
              <a:ext uri="{FF2B5EF4-FFF2-40B4-BE49-F238E27FC236}">
                <a16:creationId xmlns="" xmlns:a16="http://schemas.microsoft.com/office/drawing/2014/main" id="{4B47E0F5-768A-42E9-B449-AD617E3E9D0E}"/>
              </a:ext>
            </a:extLst>
          </p:cNvPr>
          <p:cNvSpPr txBox="1"/>
          <p:nvPr/>
        </p:nvSpPr>
        <p:spPr>
          <a:xfrm>
            <a:off x="18427495" y="7381958"/>
            <a:ext cx="3970558" cy="1430795"/>
          </a:xfrm>
          <a:prstGeom prst="rect">
            <a:avLst/>
          </a:prstGeom>
          <a:noFill/>
        </p:spPr>
        <p:txBody>
          <a:bodyPr wrap="square" lIns="182516" tIns="91259" rIns="182516" bIns="91259" rtlCol="0">
            <a:spAutoFit/>
          </a:bodyPr>
          <a:lstStyle/>
          <a:p>
            <a:pPr lvl="0" algn="ctr">
              <a:defRPr/>
            </a:pPr>
            <a:r>
              <a:rPr lang="en-US" sz="8100" b="1" dirty="0">
                <a:latin typeface="Noto Sans" panose="020B0502040504020204" pitchFamily="34"/>
                <a:ea typeface="Noto Sans" panose="020B0502040504020204" pitchFamily="34"/>
                <a:cs typeface="Noto Sans" panose="020B0502040504020204" pitchFamily="34"/>
              </a:rPr>
              <a:t>Vision</a:t>
            </a:r>
          </a:p>
        </p:txBody>
      </p:sp>
      <p:grpSp>
        <p:nvGrpSpPr>
          <p:cNvPr id="2" name="Group 49"/>
          <p:cNvGrpSpPr/>
          <p:nvPr/>
        </p:nvGrpSpPr>
        <p:grpSpPr>
          <a:xfrm>
            <a:off x="2376402" y="3914960"/>
            <a:ext cx="3491400" cy="3039876"/>
            <a:chOff x="1111250" y="2736547"/>
            <a:chExt cx="3473207" cy="3016554"/>
          </a:xfrm>
        </p:grpSpPr>
        <p:sp>
          <p:nvSpPr>
            <p:cNvPr id="51" name="Freeform 50"/>
            <p:cNvSpPr>
              <a:spLocks/>
            </p:cNvSpPr>
            <p:nvPr/>
          </p:nvSpPr>
          <p:spPr bwMode="auto">
            <a:xfrm>
              <a:off x="1199068" y="3392988"/>
              <a:ext cx="3385389" cy="2360113"/>
            </a:xfrm>
            <a:custGeom>
              <a:avLst/>
              <a:gdLst>
                <a:gd name="T0" fmla="*/ 642 w 768"/>
                <a:gd name="T1" fmla="*/ 101 h 535"/>
                <a:gd name="T2" fmla="*/ 603 w 768"/>
                <a:gd name="T3" fmla="*/ 72 h 535"/>
                <a:gd name="T4" fmla="*/ 768 w 768"/>
                <a:gd name="T5" fmla="*/ 0 h 535"/>
                <a:gd name="T6" fmla="*/ 748 w 768"/>
                <a:gd name="T7" fmla="*/ 179 h 535"/>
                <a:gd name="T8" fmla="*/ 728 w 768"/>
                <a:gd name="T9" fmla="*/ 165 h 535"/>
                <a:gd name="T10" fmla="*/ 711 w 768"/>
                <a:gd name="T11" fmla="*/ 152 h 535"/>
                <a:gd name="T12" fmla="*/ 706 w 768"/>
                <a:gd name="T13" fmla="*/ 153 h 535"/>
                <a:gd name="T14" fmla="*/ 634 w 768"/>
                <a:gd name="T15" fmla="*/ 247 h 535"/>
                <a:gd name="T16" fmla="*/ 560 w 768"/>
                <a:gd name="T17" fmla="*/ 343 h 535"/>
                <a:gd name="T18" fmla="*/ 548 w 768"/>
                <a:gd name="T19" fmla="*/ 359 h 535"/>
                <a:gd name="T20" fmla="*/ 540 w 768"/>
                <a:gd name="T21" fmla="*/ 364 h 535"/>
                <a:gd name="T22" fmla="*/ 480 w 768"/>
                <a:gd name="T23" fmla="*/ 372 h 535"/>
                <a:gd name="T24" fmla="*/ 430 w 768"/>
                <a:gd name="T25" fmla="*/ 380 h 535"/>
                <a:gd name="T26" fmla="*/ 365 w 768"/>
                <a:gd name="T27" fmla="*/ 389 h 535"/>
                <a:gd name="T28" fmla="*/ 318 w 768"/>
                <a:gd name="T29" fmla="*/ 406 h 535"/>
                <a:gd name="T30" fmla="*/ 257 w 768"/>
                <a:gd name="T31" fmla="*/ 433 h 535"/>
                <a:gd name="T32" fmla="*/ 190 w 768"/>
                <a:gd name="T33" fmla="*/ 464 h 535"/>
                <a:gd name="T34" fmla="*/ 131 w 768"/>
                <a:gd name="T35" fmla="*/ 491 h 535"/>
                <a:gd name="T36" fmla="*/ 78 w 768"/>
                <a:gd name="T37" fmla="*/ 515 h 535"/>
                <a:gd name="T38" fmla="*/ 37 w 768"/>
                <a:gd name="T39" fmla="*/ 534 h 535"/>
                <a:gd name="T40" fmla="*/ 32 w 768"/>
                <a:gd name="T41" fmla="*/ 532 h 535"/>
                <a:gd name="T42" fmla="*/ 1 w 768"/>
                <a:gd name="T43" fmla="*/ 465 h 535"/>
                <a:gd name="T44" fmla="*/ 3 w 768"/>
                <a:gd name="T45" fmla="*/ 459 h 535"/>
                <a:gd name="T46" fmla="*/ 70 w 768"/>
                <a:gd name="T47" fmla="*/ 428 h 535"/>
                <a:gd name="T48" fmla="*/ 121 w 768"/>
                <a:gd name="T49" fmla="*/ 405 h 535"/>
                <a:gd name="T50" fmla="*/ 203 w 768"/>
                <a:gd name="T51" fmla="*/ 368 h 535"/>
                <a:gd name="T52" fmla="*/ 294 w 768"/>
                <a:gd name="T53" fmla="*/ 326 h 535"/>
                <a:gd name="T54" fmla="*/ 319 w 768"/>
                <a:gd name="T55" fmla="*/ 315 h 535"/>
                <a:gd name="T56" fmla="*/ 341 w 768"/>
                <a:gd name="T57" fmla="*/ 310 h 535"/>
                <a:gd name="T58" fmla="*/ 397 w 768"/>
                <a:gd name="T59" fmla="*/ 301 h 535"/>
                <a:gd name="T60" fmla="*/ 447 w 768"/>
                <a:gd name="T61" fmla="*/ 294 h 535"/>
                <a:gd name="T62" fmla="*/ 498 w 768"/>
                <a:gd name="T63" fmla="*/ 286 h 535"/>
                <a:gd name="T64" fmla="*/ 502 w 768"/>
                <a:gd name="T65" fmla="*/ 283 h 535"/>
                <a:gd name="T66" fmla="*/ 556 w 768"/>
                <a:gd name="T67" fmla="*/ 214 h 535"/>
                <a:gd name="T68" fmla="*/ 626 w 768"/>
                <a:gd name="T69" fmla="*/ 122 h 535"/>
                <a:gd name="T70" fmla="*/ 642 w 768"/>
                <a:gd name="T71" fmla="*/ 101 h 5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68" h="535">
                  <a:moveTo>
                    <a:pt x="642" y="101"/>
                  </a:moveTo>
                  <a:cubicBezTo>
                    <a:pt x="629" y="91"/>
                    <a:pt x="616" y="82"/>
                    <a:pt x="603" y="72"/>
                  </a:cubicBezTo>
                  <a:cubicBezTo>
                    <a:pt x="658" y="48"/>
                    <a:pt x="713" y="24"/>
                    <a:pt x="768" y="0"/>
                  </a:cubicBezTo>
                  <a:cubicBezTo>
                    <a:pt x="761" y="60"/>
                    <a:pt x="755" y="119"/>
                    <a:pt x="748" y="179"/>
                  </a:cubicBezTo>
                  <a:cubicBezTo>
                    <a:pt x="741" y="174"/>
                    <a:pt x="734" y="169"/>
                    <a:pt x="728" y="165"/>
                  </a:cubicBezTo>
                  <a:cubicBezTo>
                    <a:pt x="723" y="160"/>
                    <a:pt x="717" y="156"/>
                    <a:pt x="711" y="152"/>
                  </a:cubicBezTo>
                  <a:cubicBezTo>
                    <a:pt x="709" y="150"/>
                    <a:pt x="708" y="151"/>
                    <a:pt x="706" y="153"/>
                  </a:cubicBezTo>
                  <a:cubicBezTo>
                    <a:pt x="682" y="184"/>
                    <a:pt x="658" y="215"/>
                    <a:pt x="634" y="247"/>
                  </a:cubicBezTo>
                  <a:cubicBezTo>
                    <a:pt x="610" y="279"/>
                    <a:pt x="585" y="311"/>
                    <a:pt x="560" y="343"/>
                  </a:cubicBezTo>
                  <a:cubicBezTo>
                    <a:pt x="556" y="348"/>
                    <a:pt x="552" y="354"/>
                    <a:pt x="548" y="359"/>
                  </a:cubicBezTo>
                  <a:cubicBezTo>
                    <a:pt x="546" y="361"/>
                    <a:pt x="543" y="363"/>
                    <a:pt x="540" y="364"/>
                  </a:cubicBezTo>
                  <a:cubicBezTo>
                    <a:pt x="520" y="367"/>
                    <a:pt x="500" y="370"/>
                    <a:pt x="480" y="372"/>
                  </a:cubicBezTo>
                  <a:cubicBezTo>
                    <a:pt x="463" y="375"/>
                    <a:pt x="446" y="377"/>
                    <a:pt x="430" y="380"/>
                  </a:cubicBezTo>
                  <a:cubicBezTo>
                    <a:pt x="408" y="383"/>
                    <a:pt x="387" y="388"/>
                    <a:pt x="365" y="389"/>
                  </a:cubicBezTo>
                  <a:cubicBezTo>
                    <a:pt x="348" y="391"/>
                    <a:pt x="333" y="399"/>
                    <a:pt x="318" y="406"/>
                  </a:cubicBezTo>
                  <a:cubicBezTo>
                    <a:pt x="297" y="415"/>
                    <a:pt x="277" y="424"/>
                    <a:pt x="257" y="433"/>
                  </a:cubicBezTo>
                  <a:cubicBezTo>
                    <a:pt x="235" y="444"/>
                    <a:pt x="213" y="454"/>
                    <a:pt x="190" y="464"/>
                  </a:cubicBezTo>
                  <a:cubicBezTo>
                    <a:pt x="171" y="473"/>
                    <a:pt x="151" y="482"/>
                    <a:pt x="131" y="491"/>
                  </a:cubicBezTo>
                  <a:cubicBezTo>
                    <a:pt x="113" y="499"/>
                    <a:pt x="96" y="507"/>
                    <a:pt x="78" y="515"/>
                  </a:cubicBezTo>
                  <a:cubicBezTo>
                    <a:pt x="64" y="522"/>
                    <a:pt x="51" y="528"/>
                    <a:pt x="37" y="534"/>
                  </a:cubicBezTo>
                  <a:cubicBezTo>
                    <a:pt x="34" y="535"/>
                    <a:pt x="33" y="535"/>
                    <a:pt x="32" y="532"/>
                  </a:cubicBezTo>
                  <a:cubicBezTo>
                    <a:pt x="22" y="509"/>
                    <a:pt x="11" y="487"/>
                    <a:pt x="1" y="465"/>
                  </a:cubicBezTo>
                  <a:cubicBezTo>
                    <a:pt x="0" y="462"/>
                    <a:pt x="0" y="461"/>
                    <a:pt x="3" y="459"/>
                  </a:cubicBezTo>
                  <a:cubicBezTo>
                    <a:pt x="25" y="449"/>
                    <a:pt x="48" y="439"/>
                    <a:pt x="70" y="428"/>
                  </a:cubicBezTo>
                  <a:cubicBezTo>
                    <a:pt x="87" y="421"/>
                    <a:pt x="104" y="413"/>
                    <a:pt x="121" y="405"/>
                  </a:cubicBezTo>
                  <a:cubicBezTo>
                    <a:pt x="148" y="393"/>
                    <a:pt x="175" y="380"/>
                    <a:pt x="203" y="368"/>
                  </a:cubicBezTo>
                  <a:cubicBezTo>
                    <a:pt x="233" y="354"/>
                    <a:pt x="264" y="340"/>
                    <a:pt x="294" y="326"/>
                  </a:cubicBezTo>
                  <a:cubicBezTo>
                    <a:pt x="302" y="323"/>
                    <a:pt x="311" y="318"/>
                    <a:pt x="319" y="315"/>
                  </a:cubicBezTo>
                  <a:cubicBezTo>
                    <a:pt x="326" y="313"/>
                    <a:pt x="334" y="311"/>
                    <a:pt x="341" y="310"/>
                  </a:cubicBezTo>
                  <a:cubicBezTo>
                    <a:pt x="360" y="307"/>
                    <a:pt x="378" y="304"/>
                    <a:pt x="397" y="301"/>
                  </a:cubicBezTo>
                  <a:cubicBezTo>
                    <a:pt x="413" y="299"/>
                    <a:pt x="430" y="297"/>
                    <a:pt x="447" y="294"/>
                  </a:cubicBezTo>
                  <a:cubicBezTo>
                    <a:pt x="464" y="292"/>
                    <a:pt x="481" y="289"/>
                    <a:pt x="498" y="286"/>
                  </a:cubicBezTo>
                  <a:cubicBezTo>
                    <a:pt x="499" y="286"/>
                    <a:pt x="501" y="284"/>
                    <a:pt x="502" y="283"/>
                  </a:cubicBezTo>
                  <a:cubicBezTo>
                    <a:pt x="520" y="260"/>
                    <a:pt x="538" y="237"/>
                    <a:pt x="556" y="214"/>
                  </a:cubicBezTo>
                  <a:cubicBezTo>
                    <a:pt x="579" y="183"/>
                    <a:pt x="603" y="153"/>
                    <a:pt x="626" y="122"/>
                  </a:cubicBezTo>
                  <a:cubicBezTo>
                    <a:pt x="631" y="115"/>
                    <a:pt x="637" y="108"/>
                    <a:pt x="642" y="101"/>
                  </a:cubicBezTo>
                  <a:close/>
                </a:path>
              </a:pathLst>
            </a:custGeom>
            <a:solidFill>
              <a:schemeClr val="accent2"/>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51"/>
            <p:cNvSpPr>
              <a:spLocks/>
            </p:cNvSpPr>
            <p:nvPr/>
          </p:nvSpPr>
          <p:spPr bwMode="auto">
            <a:xfrm>
              <a:off x="2689782" y="2736547"/>
              <a:ext cx="1159199" cy="1918826"/>
            </a:xfrm>
            <a:custGeom>
              <a:avLst/>
              <a:gdLst>
                <a:gd name="T0" fmla="*/ 30 w 263"/>
                <a:gd name="T1" fmla="*/ 255 h 435"/>
                <a:gd name="T2" fmla="*/ 19 w 263"/>
                <a:gd name="T3" fmla="*/ 304 h 435"/>
                <a:gd name="T4" fmla="*/ 1 w 263"/>
                <a:gd name="T5" fmla="*/ 248 h 435"/>
                <a:gd name="T6" fmla="*/ 34 w 263"/>
                <a:gd name="T7" fmla="*/ 202 h 435"/>
                <a:gd name="T8" fmla="*/ 48 w 263"/>
                <a:gd name="T9" fmla="*/ 175 h 435"/>
                <a:gd name="T10" fmla="*/ 40 w 263"/>
                <a:gd name="T11" fmla="*/ 122 h 435"/>
                <a:gd name="T12" fmla="*/ 93 w 263"/>
                <a:gd name="T13" fmla="*/ 150 h 435"/>
                <a:gd name="T14" fmla="*/ 88 w 263"/>
                <a:gd name="T15" fmla="*/ 186 h 435"/>
                <a:gd name="T16" fmla="*/ 129 w 263"/>
                <a:gd name="T17" fmla="*/ 188 h 435"/>
                <a:gd name="T18" fmla="*/ 154 w 263"/>
                <a:gd name="T19" fmla="*/ 174 h 435"/>
                <a:gd name="T20" fmla="*/ 158 w 263"/>
                <a:gd name="T21" fmla="*/ 15 h 435"/>
                <a:gd name="T22" fmla="*/ 178 w 263"/>
                <a:gd name="T23" fmla="*/ 13 h 435"/>
                <a:gd name="T24" fmla="*/ 255 w 263"/>
                <a:gd name="T25" fmla="*/ 22 h 435"/>
                <a:gd name="T26" fmla="*/ 252 w 263"/>
                <a:gd name="T27" fmla="*/ 38 h 435"/>
                <a:gd name="T28" fmla="*/ 243 w 263"/>
                <a:gd name="T29" fmla="*/ 55 h 435"/>
                <a:gd name="T30" fmla="*/ 263 w 263"/>
                <a:gd name="T31" fmla="*/ 84 h 435"/>
                <a:gd name="T32" fmla="*/ 183 w 263"/>
                <a:gd name="T33" fmla="*/ 84 h 435"/>
                <a:gd name="T34" fmla="*/ 178 w 263"/>
                <a:gd name="T35" fmla="*/ 157 h 435"/>
                <a:gd name="T36" fmla="*/ 190 w 263"/>
                <a:gd name="T37" fmla="*/ 174 h 435"/>
                <a:gd name="T38" fmla="*/ 178 w 263"/>
                <a:gd name="T39" fmla="*/ 199 h 435"/>
                <a:gd name="T40" fmla="*/ 169 w 263"/>
                <a:gd name="T41" fmla="*/ 225 h 435"/>
                <a:gd name="T42" fmla="*/ 158 w 263"/>
                <a:gd name="T43" fmla="*/ 205 h 435"/>
                <a:gd name="T44" fmla="*/ 135 w 263"/>
                <a:gd name="T45" fmla="*/ 217 h 435"/>
                <a:gd name="T46" fmla="*/ 91 w 263"/>
                <a:gd name="T47" fmla="*/ 217 h 435"/>
                <a:gd name="T48" fmla="*/ 95 w 263"/>
                <a:gd name="T49" fmla="*/ 276 h 435"/>
                <a:gd name="T50" fmla="*/ 102 w 263"/>
                <a:gd name="T51" fmla="*/ 292 h 435"/>
                <a:gd name="T52" fmla="*/ 149 w 263"/>
                <a:gd name="T53" fmla="*/ 312 h 435"/>
                <a:gd name="T54" fmla="*/ 171 w 263"/>
                <a:gd name="T55" fmla="*/ 381 h 435"/>
                <a:gd name="T56" fmla="*/ 140 w 263"/>
                <a:gd name="T57" fmla="*/ 364 h 435"/>
                <a:gd name="T58" fmla="*/ 120 w 263"/>
                <a:gd name="T59" fmla="*/ 330 h 435"/>
                <a:gd name="T60" fmla="*/ 89 w 263"/>
                <a:gd name="T61" fmla="*/ 321 h 435"/>
                <a:gd name="T62" fmla="*/ 92 w 263"/>
                <a:gd name="T63" fmla="*/ 365 h 435"/>
                <a:gd name="T64" fmla="*/ 63 w 263"/>
                <a:gd name="T65" fmla="*/ 423 h 435"/>
                <a:gd name="T66" fmla="*/ 35 w 263"/>
                <a:gd name="T67" fmla="*/ 408 h 435"/>
                <a:gd name="T68" fmla="*/ 60 w 263"/>
                <a:gd name="T69" fmla="*/ 359 h 435"/>
                <a:gd name="T70" fmla="*/ 53 w 263"/>
                <a:gd name="T71" fmla="*/ 320 h 435"/>
                <a:gd name="T72" fmla="*/ 41 w 263"/>
                <a:gd name="T73" fmla="*/ 24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3" h="435">
                  <a:moveTo>
                    <a:pt x="40" y="239"/>
                  </a:moveTo>
                  <a:cubicBezTo>
                    <a:pt x="33" y="241"/>
                    <a:pt x="29" y="249"/>
                    <a:pt x="30" y="255"/>
                  </a:cubicBezTo>
                  <a:cubicBezTo>
                    <a:pt x="31" y="267"/>
                    <a:pt x="32" y="278"/>
                    <a:pt x="32" y="290"/>
                  </a:cubicBezTo>
                  <a:cubicBezTo>
                    <a:pt x="32" y="298"/>
                    <a:pt x="27" y="304"/>
                    <a:pt x="19" y="304"/>
                  </a:cubicBezTo>
                  <a:cubicBezTo>
                    <a:pt x="11" y="305"/>
                    <a:pt x="5" y="300"/>
                    <a:pt x="4" y="291"/>
                  </a:cubicBezTo>
                  <a:cubicBezTo>
                    <a:pt x="3" y="277"/>
                    <a:pt x="3" y="262"/>
                    <a:pt x="1" y="248"/>
                  </a:cubicBezTo>
                  <a:cubicBezTo>
                    <a:pt x="0" y="240"/>
                    <a:pt x="2" y="235"/>
                    <a:pt x="7" y="230"/>
                  </a:cubicBezTo>
                  <a:cubicBezTo>
                    <a:pt x="17" y="221"/>
                    <a:pt x="25" y="211"/>
                    <a:pt x="34" y="202"/>
                  </a:cubicBezTo>
                  <a:cubicBezTo>
                    <a:pt x="36" y="200"/>
                    <a:pt x="37" y="199"/>
                    <a:pt x="37" y="197"/>
                  </a:cubicBezTo>
                  <a:cubicBezTo>
                    <a:pt x="38" y="189"/>
                    <a:pt x="40" y="181"/>
                    <a:pt x="48" y="175"/>
                  </a:cubicBezTo>
                  <a:cubicBezTo>
                    <a:pt x="35" y="168"/>
                    <a:pt x="29" y="157"/>
                    <a:pt x="30" y="143"/>
                  </a:cubicBezTo>
                  <a:cubicBezTo>
                    <a:pt x="30" y="135"/>
                    <a:pt x="34" y="128"/>
                    <a:pt x="40" y="122"/>
                  </a:cubicBezTo>
                  <a:cubicBezTo>
                    <a:pt x="52" y="111"/>
                    <a:pt x="72" y="111"/>
                    <a:pt x="84" y="123"/>
                  </a:cubicBezTo>
                  <a:cubicBezTo>
                    <a:pt x="91" y="131"/>
                    <a:pt x="94" y="139"/>
                    <a:pt x="93" y="150"/>
                  </a:cubicBezTo>
                  <a:cubicBezTo>
                    <a:pt x="92" y="160"/>
                    <a:pt x="86" y="168"/>
                    <a:pt x="78" y="173"/>
                  </a:cubicBezTo>
                  <a:cubicBezTo>
                    <a:pt x="82" y="178"/>
                    <a:pt x="84" y="182"/>
                    <a:pt x="88" y="186"/>
                  </a:cubicBezTo>
                  <a:cubicBezTo>
                    <a:pt x="88" y="187"/>
                    <a:pt x="90" y="188"/>
                    <a:pt x="92" y="188"/>
                  </a:cubicBezTo>
                  <a:cubicBezTo>
                    <a:pt x="104" y="188"/>
                    <a:pt x="117" y="188"/>
                    <a:pt x="129" y="188"/>
                  </a:cubicBezTo>
                  <a:cubicBezTo>
                    <a:pt x="131" y="188"/>
                    <a:pt x="133" y="187"/>
                    <a:pt x="135" y="186"/>
                  </a:cubicBezTo>
                  <a:cubicBezTo>
                    <a:pt x="141" y="182"/>
                    <a:pt x="147" y="178"/>
                    <a:pt x="154" y="174"/>
                  </a:cubicBezTo>
                  <a:cubicBezTo>
                    <a:pt x="157" y="172"/>
                    <a:pt x="158" y="169"/>
                    <a:pt x="158" y="165"/>
                  </a:cubicBezTo>
                  <a:cubicBezTo>
                    <a:pt x="158" y="115"/>
                    <a:pt x="158" y="65"/>
                    <a:pt x="158" y="15"/>
                  </a:cubicBezTo>
                  <a:cubicBezTo>
                    <a:pt x="158" y="11"/>
                    <a:pt x="159" y="6"/>
                    <a:pt x="163" y="4"/>
                  </a:cubicBezTo>
                  <a:cubicBezTo>
                    <a:pt x="170" y="0"/>
                    <a:pt x="178" y="4"/>
                    <a:pt x="178" y="13"/>
                  </a:cubicBezTo>
                  <a:cubicBezTo>
                    <a:pt x="179" y="22"/>
                    <a:pt x="179" y="22"/>
                    <a:pt x="187" y="22"/>
                  </a:cubicBezTo>
                  <a:cubicBezTo>
                    <a:pt x="210" y="22"/>
                    <a:pt x="232" y="22"/>
                    <a:pt x="255" y="22"/>
                  </a:cubicBezTo>
                  <a:cubicBezTo>
                    <a:pt x="257" y="22"/>
                    <a:pt x="259" y="22"/>
                    <a:pt x="263" y="22"/>
                  </a:cubicBezTo>
                  <a:cubicBezTo>
                    <a:pt x="259" y="28"/>
                    <a:pt x="255" y="33"/>
                    <a:pt x="252" y="38"/>
                  </a:cubicBezTo>
                  <a:cubicBezTo>
                    <a:pt x="249" y="42"/>
                    <a:pt x="246" y="46"/>
                    <a:pt x="244" y="49"/>
                  </a:cubicBezTo>
                  <a:cubicBezTo>
                    <a:pt x="242" y="51"/>
                    <a:pt x="242" y="53"/>
                    <a:pt x="243" y="55"/>
                  </a:cubicBezTo>
                  <a:cubicBezTo>
                    <a:pt x="249" y="63"/>
                    <a:pt x="254" y="71"/>
                    <a:pt x="260" y="79"/>
                  </a:cubicBezTo>
                  <a:cubicBezTo>
                    <a:pt x="261" y="80"/>
                    <a:pt x="262" y="82"/>
                    <a:pt x="263" y="84"/>
                  </a:cubicBezTo>
                  <a:cubicBezTo>
                    <a:pt x="260" y="84"/>
                    <a:pt x="259" y="84"/>
                    <a:pt x="257" y="84"/>
                  </a:cubicBezTo>
                  <a:cubicBezTo>
                    <a:pt x="232" y="84"/>
                    <a:pt x="208" y="84"/>
                    <a:pt x="183" y="84"/>
                  </a:cubicBezTo>
                  <a:cubicBezTo>
                    <a:pt x="179" y="84"/>
                    <a:pt x="178" y="85"/>
                    <a:pt x="178" y="89"/>
                  </a:cubicBezTo>
                  <a:cubicBezTo>
                    <a:pt x="178" y="112"/>
                    <a:pt x="178" y="134"/>
                    <a:pt x="178" y="157"/>
                  </a:cubicBezTo>
                  <a:cubicBezTo>
                    <a:pt x="178" y="160"/>
                    <a:pt x="179" y="161"/>
                    <a:pt x="182" y="163"/>
                  </a:cubicBezTo>
                  <a:cubicBezTo>
                    <a:pt x="187" y="164"/>
                    <a:pt x="190" y="168"/>
                    <a:pt x="190" y="174"/>
                  </a:cubicBezTo>
                  <a:cubicBezTo>
                    <a:pt x="191" y="180"/>
                    <a:pt x="189" y="185"/>
                    <a:pt x="184" y="188"/>
                  </a:cubicBezTo>
                  <a:cubicBezTo>
                    <a:pt x="179" y="190"/>
                    <a:pt x="178" y="194"/>
                    <a:pt x="178" y="199"/>
                  </a:cubicBezTo>
                  <a:cubicBezTo>
                    <a:pt x="178" y="204"/>
                    <a:pt x="178" y="210"/>
                    <a:pt x="178" y="215"/>
                  </a:cubicBezTo>
                  <a:cubicBezTo>
                    <a:pt x="178" y="222"/>
                    <a:pt x="175" y="225"/>
                    <a:pt x="169" y="225"/>
                  </a:cubicBezTo>
                  <a:cubicBezTo>
                    <a:pt x="163" y="226"/>
                    <a:pt x="159" y="222"/>
                    <a:pt x="158" y="216"/>
                  </a:cubicBezTo>
                  <a:cubicBezTo>
                    <a:pt x="158" y="213"/>
                    <a:pt x="158" y="210"/>
                    <a:pt x="158" y="205"/>
                  </a:cubicBezTo>
                  <a:cubicBezTo>
                    <a:pt x="153" y="209"/>
                    <a:pt x="149" y="212"/>
                    <a:pt x="144" y="214"/>
                  </a:cubicBezTo>
                  <a:cubicBezTo>
                    <a:pt x="142" y="216"/>
                    <a:pt x="138" y="217"/>
                    <a:pt x="135" y="217"/>
                  </a:cubicBezTo>
                  <a:cubicBezTo>
                    <a:pt x="122" y="217"/>
                    <a:pt x="109" y="217"/>
                    <a:pt x="96" y="216"/>
                  </a:cubicBezTo>
                  <a:cubicBezTo>
                    <a:pt x="94" y="216"/>
                    <a:pt x="93" y="217"/>
                    <a:pt x="91" y="217"/>
                  </a:cubicBezTo>
                  <a:cubicBezTo>
                    <a:pt x="92" y="225"/>
                    <a:pt x="92" y="234"/>
                    <a:pt x="93" y="243"/>
                  </a:cubicBezTo>
                  <a:cubicBezTo>
                    <a:pt x="94" y="254"/>
                    <a:pt x="94" y="265"/>
                    <a:pt x="95" y="276"/>
                  </a:cubicBezTo>
                  <a:cubicBezTo>
                    <a:pt x="96" y="279"/>
                    <a:pt x="96" y="282"/>
                    <a:pt x="96" y="285"/>
                  </a:cubicBezTo>
                  <a:cubicBezTo>
                    <a:pt x="96" y="289"/>
                    <a:pt x="99" y="290"/>
                    <a:pt x="102" y="292"/>
                  </a:cubicBezTo>
                  <a:cubicBezTo>
                    <a:pt x="115" y="295"/>
                    <a:pt x="128" y="299"/>
                    <a:pt x="140" y="303"/>
                  </a:cubicBezTo>
                  <a:cubicBezTo>
                    <a:pt x="143" y="305"/>
                    <a:pt x="147" y="309"/>
                    <a:pt x="149" y="312"/>
                  </a:cubicBezTo>
                  <a:cubicBezTo>
                    <a:pt x="157" y="328"/>
                    <a:pt x="165" y="344"/>
                    <a:pt x="174" y="360"/>
                  </a:cubicBezTo>
                  <a:cubicBezTo>
                    <a:pt x="178" y="367"/>
                    <a:pt x="177" y="376"/>
                    <a:pt x="171" y="381"/>
                  </a:cubicBezTo>
                  <a:cubicBezTo>
                    <a:pt x="165" y="385"/>
                    <a:pt x="155" y="386"/>
                    <a:pt x="150" y="380"/>
                  </a:cubicBezTo>
                  <a:cubicBezTo>
                    <a:pt x="146" y="375"/>
                    <a:pt x="144" y="370"/>
                    <a:pt x="140" y="364"/>
                  </a:cubicBezTo>
                  <a:cubicBezTo>
                    <a:pt x="135" y="354"/>
                    <a:pt x="130" y="344"/>
                    <a:pt x="125" y="335"/>
                  </a:cubicBezTo>
                  <a:cubicBezTo>
                    <a:pt x="124" y="333"/>
                    <a:pt x="122" y="330"/>
                    <a:pt x="120" y="330"/>
                  </a:cubicBezTo>
                  <a:cubicBezTo>
                    <a:pt x="110" y="327"/>
                    <a:pt x="101" y="324"/>
                    <a:pt x="91" y="321"/>
                  </a:cubicBezTo>
                  <a:cubicBezTo>
                    <a:pt x="91" y="321"/>
                    <a:pt x="90" y="321"/>
                    <a:pt x="89" y="321"/>
                  </a:cubicBezTo>
                  <a:cubicBezTo>
                    <a:pt x="89" y="327"/>
                    <a:pt x="90" y="334"/>
                    <a:pt x="90" y="340"/>
                  </a:cubicBezTo>
                  <a:cubicBezTo>
                    <a:pt x="91" y="348"/>
                    <a:pt x="93" y="357"/>
                    <a:pt x="92" y="365"/>
                  </a:cubicBezTo>
                  <a:cubicBezTo>
                    <a:pt x="91" y="371"/>
                    <a:pt x="88" y="378"/>
                    <a:pt x="85" y="383"/>
                  </a:cubicBezTo>
                  <a:cubicBezTo>
                    <a:pt x="78" y="397"/>
                    <a:pt x="70" y="410"/>
                    <a:pt x="63" y="423"/>
                  </a:cubicBezTo>
                  <a:cubicBezTo>
                    <a:pt x="58" y="432"/>
                    <a:pt x="49" y="435"/>
                    <a:pt x="41" y="431"/>
                  </a:cubicBezTo>
                  <a:cubicBezTo>
                    <a:pt x="33" y="426"/>
                    <a:pt x="30" y="417"/>
                    <a:pt x="35" y="408"/>
                  </a:cubicBezTo>
                  <a:cubicBezTo>
                    <a:pt x="43" y="394"/>
                    <a:pt x="51" y="379"/>
                    <a:pt x="59" y="365"/>
                  </a:cubicBezTo>
                  <a:cubicBezTo>
                    <a:pt x="60" y="363"/>
                    <a:pt x="60" y="361"/>
                    <a:pt x="60" y="359"/>
                  </a:cubicBezTo>
                  <a:cubicBezTo>
                    <a:pt x="60" y="349"/>
                    <a:pt x="59" y="340"/>
                    <a:pt x="58" y="330"/>
                  </a:cubicBezTo>
                  <a:cubicBezTo>
                    <a:pt x="58" y="326"/>
                    <a:pt x="57" y="323"/>
                    <a:pt x="53" y="320"/>
                  </a:cubicBezTo>
                  <a:cubicBezTo>
                    <a:pt x="48" y="316"/>
                    <a:pt x="46" y="309"/>
                    <a:pt x="45" y="302"/>
                  </a:cubicBezTo>
                  <a:cubicBezTo>
                    <a:pt x="44" y="282"/>
                    <a:pt x="42" y="262"/>
                    <a:pt x="41" y="242"/>
                  </a:cubicBezTo>
                  <a:cubicBezTo>
                    <a:pt x="41" y="241"/>
                    <a:pt x="41" y="240"/>
                    <a:pt x="40" y="239"/>
                  </a:cubicBezTo>
                  <a:close/>
                </a:path>
              </a:pathLst>
            </a:custGeom>
            <a:solidFill>
              <a:schemeClr val="accent4"/>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52"/>
            <p:cNvSpPr>
              <a:spLocks/>
            </p:cNvSpPr>
            <p:nvPr/>
          </p:nvSpPr>
          <p:spPr bwMode="auto">
            <a:xfrm>
              <a:off x="1111250" y="4178960"/>
              <a:ext cx="656441" cy="1124072"/>
            </a:xfrm>
            <a:custGeom>
              <a:avLst/>
              <a:gdLst>
                <a:gd name="T0" fmla="*/ 72 w 149"/>
                <a:gd name="T1" fmla="*/ 163 h 255"/>
                <a:gd name="T2" fmla="*/ 74 w 149"/>
                <a:gd name="T3" fmla="*/ 182 h 255"/>
                <a:gd name="T4" fmla="*/ 75 w 149"/>
                <a:gd name="T5" fmla="*/ 198 h 255"/>
                <a:gd name="T6" fmla="*/ 71 w 149"/>
                <a:gd name="T7" fmla="*/ 211 h 255"/>
                <a:gd name="T8" fmla="*/ 54 w 149"/>
                <a:gd name="T9" fmla="*/ 244 h 255"/>
                <a:gd name="T10" fmla="*/ 35 w 149"/>
                <a:gd name="T11" fmla="*/ 250 h 255"/>
                <a:gd name="T12" fmla="*/ 33 w 149"/>
                <a:gd name="T13" fmla="*/ 232 h 255"/>
                <a:gd name="T14" fmla="*/ 49 w 149"/>
                <a:gd name="T15" fmla="*/ 199 h 255"/>
                <a:gd name="T16" fmla="*/ 51 w 149"/>
                <a:gd name="T17" fmla="*/ 193 h 255"/>
                <a:gd name="T18" fmla="*/ 48 w 149"/>
                <a:gd name="T19" fmla="*/ 170 h 255"/>
                <a:gd name="T20" fmla="*/ 45 w 149"/>
                <a:gd name="T21" fmla="*/ 165 h 255"/>
                <a:gd name="T22" fmla="*/ 37 w 149"/>
                <a:gd name="T23" fmla="*/ 149 h 255"/>
                <a:gd name="T24" fmla="*/ 33 w 149"/>
                <a:gd name="T25" fmla="*/ 106 h 255"/>
                <a:gd name="T26" fmla="*/ 32 w 149"/>
                <a:gd name="T27" fmla="*/ 101 h 255"/>
                <a:gd name="T28" fmla="*/ 24 w 149"/>
                <a:gd name="T29" fmla="*/ 116 h 255"/>
                <a:gd name="T30" fmla="*/ 27 w 149"/>
                <a:gd name="T31" fmla="*/ 141 h 255"/>
                <a:gd name="T32" fmla="*/ 11 w 149"/>
                <a:gd name="T33" fmla="*/ 152 h 255"/>
                <a:gd name="T34" fmla="*/ 5 w 149"/>
                <a:gd name="T35" fmla="*/ 141 h 255"/>
                <a:gd name="T36" fmla="*/ 2 w 149"/>
                <a:gd name="T37" fmla="*/ 114 h 255"/>
                <a:gd name="T38" fmla="*/ 9 w 149"/>
                <a:gd name="T39" fmla="*/ 91 h 255"/>
                <a:gd name="T40" fmla="*/ 27 w 149"/>
                <a:gd name="T41" fmla="*/ 72 h 255"/>
                <a:gd name="T42" fmla="*/ 29 w 149"/>
                <a:gd name="T43" fmla="*/ 68 h 255"/>
                <a:gd name="T44" fmla="*/ 36 w 149"/>
                <a:gd name="T45" fmla="*/ 51 h 255"/>
                <a:gd name="T46" fmla="*/ 22 w 149"/>
                <a:gd name="T47" fmla="*/ 23 h 255"/>
                <a:gd name="T48" fmla="*/ 34 w 149"/>
                <a:gd name="T49" fmla="*/ 7 h 255"/>
                <a:gd name="T50" fmla="*/ 68 w 149"/>
                <a:gd name="T51" fmla="*/ 16 h 255"/>
                <a:gd name="T52" fmla="*/ 60 w 149"/>
                <a:gd name="T53" fmla="*/ 48 h 255"/>
                <a:gd name="T54" fmla="*/ 68 w 149"/>
                <a:gd name="T55" fmla="*/ 59 h 255"/>
                <a:gd name="T56" fmla="*/ 71 w 149"/>
                <a:gd name="T57" fmla="*/ 60 h 255"/>
                <a:gd name="T58" fmla="*/ 100 w 149"/>
                <a:gd name="T59" fmla="*/ 60 h 255"/>
                <a:gd name="T60" fmla="*/ 105 w 149"/>
                <a:gd name="T61" fmla="*/ 58 h 255"/>
                <a:gd name="T62" fmla="*/ 129 w 149"/>
                <a:gd name="T63" fmla="*/ 40 h 255"/>
                <a:gd name="T64" fmla="*/ 146 w 149"/>
                <a:gd name="T65" fmla="*/ 42 h 255"/>
                <a:gd name="T66" fmla="*/ 143 w 149"/>
                <a:gd name="T67" fmla="*/ 58 h 255"/>
                <a:gd name="T68" fmla="*/ 112 w 149"/>
                <a:gd name="T69" fmla="*/ 80 h 255"/>
                <a:gd name="T70" fmla="*/ 106 w 149"/>
                <a:gd name="T71" fmla="*/ 82 h 255"/>
                <a:gd name="T72" fmla="*/ 77 w 149"/>
                <a:gd name="T73" fmla="*/ 82 h 255"/>
                <a:gd name="T74" fmla="*/ 71 w 149"/>
                <a:gd name="T75" fmla="*/ 82 h 255"/>
                <a:gd name="T76" fmla="*/ 73 w 149"/>
                <a:gd name="T77" fmla="*/ 105 h 255"/>
                <a:gd name="T78" fmla="*/ 76 w 149"/>
                <a:gd name="T79" fmla="*/ 133 h 255"/>
                <a:gd name="T80" fmla="*/ 82 w 149"/>
                <a:gd name="T81" fmla="*/ 141 h 255"/>
                <a:gd name="T82" fmla="*/ 109 w 149"/>
                <a:gd name="T83" fmla="*/ 149 h 255"/>
                <a:gd name="T84" fmla="*/ 118 w 149"/>
                <a:gd name="T85" fmla="*/ 155 h 255"/>
                <a:gd name="T86" fmla="*/ 140 w 149"/>
                <a:gd name="T87" fmla="*/ 193 h 255"/>
                <a:gd name="T88" fmla="*/ 135 w 149"/>
                <a:gd name="T89" fmla="*/ 210 h 255"/>
                <a:gd name="T90" fmla="*/ 118 w 149"/>
                <a:gd name="T91" fmla="*/ 205 h 255"/>
                <a:gd name="T92" fmla="*/ 101 w 149"/>
                <a:gd name="T93" fmla="*/ 174 h 255"/>
                <a:gd name="T94" fmla="*/ 97 w 149"/>
                <a:gd name="T95" fmla="*/ 171 h 255"/>
                <a:gd name="T96" fmla="*/ 72 w 149"/>
                <a:gd name="T97" fmla="*/ 163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9" h="255">
                  <a:moveTo>
                    <a:pt x="72" y="163"/>
                  </a:moveTo>
                  <a:cubicBezTo>
                    <a:pt x="72" y="170"/>
                    <a:pt x="73" y="176"/>
                    <a:pt x="74" y="182"/>
                  </a:cubicBezTo>
                  <a:cubicBezTo>
                    <a:pt x="74" y="187"/>
                    <a:pt x="76" y="193"/>
                    <a:pt x="75" y="198"/>
                  </a:cubicBezTo>
                  <a:cubicBezTo>
                    <a:pt x="75" y="203"/>
                    <a:pt x="73" y="207"/>
                    <a:pt x="71" y="211"/>
                  </a:cubicBezTo>
                  <a:cubicBezTo>
                    <a:pt x="66" y="222"/>
                    <a:pt x="60" y="233"/>
                    <a:pt x="54" y="244"/>
                  </a:cubicBezTo>
                  <a:cubicBezTo>
                    <a:pt x="50" y="252"/>
                    <a:pt x="42" y="255"/>
                    <a:pt x="35" y="250"/>
                  </a:cubicBezTo>
                  <a:cubicBezTo>
                    <a:pt x="30" y="246"/>
                    <a:pt x="29" y="239"/>
                    <a:pt x="33" y="232"/>
                  </a:cubicBezTo>
                  <a:cubicBezTo>
                    <a:pt x="38" y="221"/>
                    <a:pt x="44" y="210"/>
                    <a:pt x="49" y="199"/>
                  </a:cubicBezTo>
                  <a:cubicBezTo>
                    <a:pt x="50" y="197"/>
                    <a:pt x="51" y="195"/>
                    <a:pt x="51" y="193"/>
                  </a:cubicBezTo>
                  <a:cubicBezTo>
                    <a:pt x="50" y="185"/>
                    <a:pt x="49" y="177"/>
                    <a:pt x="48" y="170"/>
                  </a:cubicBezTo>
                  <a:cubicBezTo>
                    <a:pt x="48" y="168"/>
                    <a:pt x="47" y="166"/>
                    <a:pt x="45" y="165"/>
                  </a:cubicBezTo>
                  <a:cubicBezTo>
                    <a:pt x="40" y="161"/>
                    <a:pt x="38" y="155"/>
                    <a:pt x="37" y="149"/>
                  </a:cubicBezTo>
                  <a:cubicBezTo>
                    <a:pt x="36" y="134"/>
                    <a:pt x="35" y="120"/>
                    <a:pt x="33" y="106"/>
                  </a:cubicBezTo>
                  <a:cubicBezTo>
                    <a:pt x="33" y="105"/>
                    <a:pt x="32" y="103"/>
                    <a:pt x="32" y="101"/>
                  </a:cubicBezTo>
                  <a:cubicBezTo>
                    <a:pt x="27" y="105"/>
                    <a:pt x="23" y="109"/>
                    <a:pt x="24" y="116"/>
                  </a:cubicBezTo>
                  <a:cubicBezTo>
                    <a:pt x="26" y="124"/>
                    <a:pt x="26" y="132"/>
                    <a:pt x="27" y="141"/>
                  </a:cubicBezTo>
                  <a:cubicBezTo>
                    <a:pt x="28" y="150"/>
                    <a:pt x="20" y="155"/>
                    <a:pt x="11" y="152"/>
                  </a:cubicBezTo>
                  <a:cubicBezTo>
                    <a:pt x="7" y="150"/>
                    <a:pt x="5" y="146"/>
                    <a:pt x="5" y="141"/>
                  </a:cubicBezTo>
                  <a:cubicBezTo>
                    <a:pt x="4" y="132"/>
                    <a:pt x="4" y="123"/>
                    <a:pt x="2" y="114"/>
                  </a:cubicBezTo>
                  <a:cubicBezTo>
                    <a:pt x="0" y="104"/>
                    <a:pt x="3" y="98"/>
                    <a:pt x="9" y="91"/>
                  </a:cubicBezTo>
                  <a:cubicBezTo>
                    <a:pt x="16" y="85"/>
                    <a:pt x="21" y="79"/>
                    <a:pt x="27" y="72"/>
                  </a:cubicBezTo>
                  <a:cubicBezTo>
                    <a:pt x="28" y="71"/>
                    <a:pt x="29" y="69"/>
                    <a:pt x="29" y="68"/>
                  </a:cubicBezTo>
                  <a:cubicBezTo>
                    <a:pt x="29" y="61"/>
                    <a:pt x="32" y="56"/>
                    <a:pt x="36" y="51"/>
                  </a:cubicBezTo>
                  <a:cubicBezTo>
                    <a:pt x="26" y="45"/>
                    <a:pt x="20" y="36"/>
                    <a:pt x="22" y="23"/>
                  </a:cubicBezTo>
                  <a:cubicBezTo>
                    <a:pt x="24" y="16"/>
                    <a:pt x="28" y="10"/>
                    <a:pt x="34" y="7"/>
                  </a:cubicBezTo>
                  <a:cubicBezTo>
                    <a:pt x="45" y="0"/>
                    <a:pt x="62" y="4"/>
                    <a:pt x="68" y="16"/>
                  </a:cubicBezTo>
                  <a:cubicBezTo>
                    <a:pt x="75" y="29"/>
                    <a:pt x="71" y="43"/>
                    <a:pt x="60" y="48"/>
                  </a:cubicBezTo>
                  <a:cubicBezTo>
                    <a:pt x="62" y="52"/>
                    <a:pt x="65" y="56"/>
                    <a:pt x="68" y="59"/>
                  </a:cubicBezTo>
                  <a:cubicBezTo>
                    <a:pt x="69" y="60"/>
                    <a:pt x="70" y="60"/>
                    <a:pt x="71" y="60"/>
                  </a:cubicBezTo>
                  <a:cubicBezTo>
                    <a:pt x="81" y="60"/>
                    <a:pt x="90" y="60"/>
                    <a:pt x="100" y="60"/>
                  </a:cubicBezTo>
                  <a:cubicBezTo>
                    <a:pt x="101" y="60"/>
                    <a:pt x="103" y="59"/>
                    <a:pt x="105" y="58"/>
                  </a:cubicBezTo>
                  <a:cubicBezTo>
                    <a:pt x="113" y="52"/>
                    <a:pt x="121" y="46"/>
                    <a:pt x="129" y="40"/>
                  </a:cubicBezTo>
                  <a:cubicBezTo>
                    <a:pt x="135" y="36"/>
                    <a:pt x="142" y="37"/>
                    <a:pt x="146" y="42"/>
                  </a:cubicBezTo>
                  <a:cubicBezTo>
                    <a:pt x="149" y="46"/>
                    <a:pt x="149" y="54"/>
                    <a:pt x="143" y="58"/>
                  </a:cubicBezTo>
                  <a:cubicBezTo>
                    <a:pt x="132" y="65"/>
                    <a:pt x="122" y="73"/>
                    <a:pt x="112" y="80"/>
                  </a:cubicBezTo>
                  <a:cubicBezTo>
                    <a:pt x="110" y="81"/>
                    <a:pt x="108" y="82"/>
                    <a:pt x="106" y="82"/>
                  </a:cubicBezTo>
                  <a:cubicBezTo>
                    <a:pt x="96" y="82"/>
                    <a:pt x="87" y="82"/>
                    <a:pt x="77" y="82"/>
                  </a:cubicBezTo>
                  <a:cubicBezTo>
                    <a:pt x="76" y="82"/>
                    <a:pt x="74" y="82"/>
                    <a:pt x="71" y="82"/>
                  </a:cubicBezTo>
                  <a:cubicBezTo>
                    <a:pt x="72" y="90"/>
                    <a:pt x="73" y="98"/>
                    <a:pt x="73" y="105"/>
                  </a:cubicBezTo>
                  <a:cubicBezTo>
                    <a:pt x="74" y="114"/>
                    <a:pt x="75" y="124"/>
                    <a:pt x="76" y="133"/>
                  </a:cubicBezTo>
                  <a:cubicBezTo>
                    <a:pt x="77" y="137"/>
                    <a:pt x="77" y="140"/>
                    <a:pt x="82" y="141"/>
                  </a:cubicBezTo>
                  <a:cubicBezTo>
                    <a:pt x="91" y="143"/>
                    <a:pt x="100" y="146"/>
                    <a:pt x="109" y="149"/>
                  </a:cubicBezTo>
                  <a:cubicBezTo>
                    <a:pt x="112" y="150"/>
                    <a:pt x="116" y="152"/>
                    <a:pt x="118" y="155"/>
                  </a:cubicBezTo>
                  <a:cubicBezTo>
                    <a:pt x="125" y="168"/>
                    <a:pt x="132" y="181"/>
                    <a:pt x="140" y="193"/>
                  </a:cubicBezTo>
                  <a:cubicBezTo>
                    <a:pt x="143" y="200"/>
                    <a:pt x="141" y="207"/>
                    <a:pt x="135" y="210"/>
                  </a:cubicBezTo>
                  <a:cubicBezTo>
                    <a:pt x="129" y="214"/>
                    <a:pt x="122" y="212"/>
                    <a:pt x="118" y="205"/>
                  </a:cubicBezTo>
                  <a:cubicBezTo>
                    <a:pt x="112" y="195"/>
                    <a:pt x="107" y="185"/>
                    <a:pt x="101" y="174"/>
                  </a:cubicBezTo>
                  <a:cubicBezTo>
                    <a:pt x="100" y="173"/>
                    <a:pt x="99" y="171"/>
                    <a:pt x="97" y="171"/>
                  </a:cubicBezTo>
                  <a:cubicBezTo>
                    <a:pt x="89" y="168"/>
                    <a:pt x="81" y="166"/>
                    <a:pt x="72" y="163"/>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53"/>
            <p:cNvSpPr>
              <a:spLocks/>
            </p:cNvSpPr>
            <p:nvPr/>
          </p:nvSpPr>
          <p:spPr bwMode="auto">
            <a:xfrm>
              <a:off x="1837946" y="3856228"/>
              <a:ext cx="656441" cy="1121877"/>
            </a:xfrm>
            <a:custGeom>
              <a:avLst/>
              <a:gdLst>
                <a:gd name="T0" fmla="*/ 59 w 149"/>
                <a:gd name="T1" fmla="*/ 48 h 254"/>
                <a:gd name="T2" fmla="*/ 67 w 149"/>
                <a:gd name="T3" fmla="*/ 58 h 254"/>
                <a:gd name="T4" fmla="*/ 71 w 149"/>
                <a:gd name="T5" fmla="*/ 59 h 254"/>
                <a:gd name="T6" fmla="*/ 98 w 149"/>
                <a:gd name="T7" fmla="*/ 59 h 254"/>
                <a:gd name="T8" fmla="*/ 105 w 149"/>
                <a:gd name="T9" fmla="*/ 56 h 254"/>
                <a:gd name="T10" fmla="*/ 129 w 149"/>
                <a:gd name="T11" fmla="*/ 39 h 254"/>
                <a:gd name="T12" fmla="*/ 145 w 149"/>
                <a:gd name="T13" fmla="*/ 41 h 254"/>
                <a:gd name="T14" fmla="*/ 142 w 149"/>
                <a:gd name="T15" fmla="*/ 57 h 254"/>
                <a:gd name="T16" fmla="*/ 112 w 149"/>
                <a:gd name="T17" fmla="*/ 78 h 254"/>
                <a:gd name="T18" fmla="*/ 104 w 149"/>
                <a:gd name="T19" fmla="*/ 81 h 254"/>
                <a:gd name="T20" fmla="*/ 75 w 149"/>
                <a:gd name="T21" fmla="*/ 81 h 254"/>
                <a:gd name="T22" fmla="*/ 71 w 149"/>
                <a:gd name="T23" fmla="*/ 86 h 254"/>
                <a:gd name="T24" fmla="*/ 75 w 149"/>
                <a:gd name="T25" fmla="*/ 134 h 254"/>
                <a:gd name="T26" fmla="*/ 81 w 149"/>
                <a:gd name="T27" fmla="*/ 140 h 254"/>
                <a:gd name="T28" fmla="*/ 105 w 149"/>
                <a:gd name="T29" fmla="*/ 146 h 254"/>
                <a:gd name="T30" fmla="*/ 119 w 149"/>
                <a:gd name="T31" fmla="*/ 157 h 254"/>
                <a:gd name="T32" fmla="*/ 139 w 149"/>
                <a:gd name="T33" fmla="*/ 192 h 254"/>
                <a:gd name="T34" fmla="*/ 134 w 149"/>
                <a:gd name="T35" fmla="*/ 209 h 254"/>
                <a:gd name="T36" fmla="*/ 118 w 149"/>
                <a:gd name="T37" fmla="*/ 204 h 254"/>
                <a:gd name="T38" fmla="*/ 100 w 149"/>
                <a:gd name="T39" fmla="*/ 173 h 254"/>
                <a:gd name="T40" fmla="*/ 95 w 149"/>
                <a:gd name="T41" fmla="*/ 169 h 254"/>
                <a:gd name="T42" fmla="*/ 71 w 149"/>
                <a:gd name="T43" fmla="*/ 162 h 254"/>
                <a:gd name="T44" fmla="*/ 73 w 149"/>
                <a:gd name="T45" fmla="*/ 183 h 254"/>
                <a:gd name="T46" fmla="*/ 74 w 149"/>
                <a:gd name="T47" fmla="*/ 199 h 254"/>
                <a:gd name="T48" fmla="*/ 67 w 149"/>
                <a:gd name="T49" fmla="*/ 215 h 254"/>
                <a:gd name="T50" fmla="*/ 54 w 149"/>
                <a:gd name="T51" fmla="*/ 242 h 254"/>
                <a:gd name="T52" fmla="*/ 33 w 149"/>
                <a:gd name="T53" fmla="*/ 248 h 254"/>
                <a:gd name="T54" fmla="*/ 32 w 149"/>
                <a:gd name="T55" fmla="*/ 230 h 254"/>
                <a:gd name="T56" fmla="*/ 49 w 149"/>
                <a:gd name="T57" fmla="*/ 198 h 254"/>
                <a:gd name="T58" fmla="*/ 50 w 149"/>
                <a:gd name="T59" fmla="*/ 192 h 254"/>
                <a:gd name="T60" fmla="*/ 47 w 149"/>
                <a:gd name="T61" fmla="*/ 169 h 254"/>
                <a:gd name="T62" fmla="*/ 44 w 149"/>
                <a:gd name="T63" fmla="*/ 164 h 254"/>
                <a:gd name="T64" fmla="*/ 37 w 149"/>
                <a:gd name="T65" fmla="*/ 149 h 254"/>
                <a:gd name="T66" fmla="*/ 31 w 149"/>
                <a:gd name="T67" fmla="*/ 102 h 254"/>
                <a:gd name="T68" fmla="*/ 31 w 149"/>
                <a:gd name="T69" fmla="*/ 100 h 254"/>
                <a:gd name="T70" fmla="*/ 23 w 149"/>
                <a:gd name="T71" fmla="*/ 113 h 254"/>
                <a:gd name="T72" fmla="*/ 26 w 149"/>
                <a:gd name="T73" fmla="*/ 138 h 254"/>
                <a:gd name="T74" fmla="*/ 16 w 149"/>
                <a:gd name="T75" fmla="*/ 151 h 254"/>
                <a:gd name="T76" fmla="*/ 4 w 149"/>
                <a:gd name="T77" fmla="*/ 141 h 254"/>
                <a:gd name="T78" fmla="*/ 0 w 149"/>
                <a:gd name="T79" fmla="*/ 103 h 254"/>
                <a:gd name="T80" fmla="*/ 2 w 149"/>
                <a:gd name="T81" fmla="*/ 98 h 254"/>
                <a:gd name="T82" fmla="*/ 26 w 149"/>
                <a:gd name="T83" fmla="*/ 71 h 254"/>
                <a:gd name="T84" fmla="*/ 28 w 149"/>
                <a:gd name="T85" fmla="*/ 67 h 254"/>
                <a:gd name="T86" fmla="*/ 35 w 149"/>
                <a:gd name="T87" fmla="*/ 50 h 254"/>
                <a:gd name="T88" fmla="*/ 21 w 149"/>
                <a:gd name="T89" fmla="*/ 28 h 254"/>
                <a:gd name="T90" fmla="*/ 28 w 149"/>
                <a:gd name="T91" fmla="*/ 9 h 254"/>
                <a:gd name="T92" fmla="*/ 63 w 149"/>
                <a:gd name="T93" fmla="*/ 9 h 254"/>
                <a:gd name="T94" fmla="*/ 59 w 149"/>
                <a:gd name="T95" fmla="*/ 4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49" h="254">
                  <a:moveTo>
                    <a:pt x="59" y="48"/>
                  </a:moveTo>
                  <a:cubicBezTo>
                    <a:pt x="62" y="51"/>
                    <a:pt x="64" y="55"/>
                    <a:pt x="67" y="58"/>
                  </a:cubicBezTo>
                  <a:cubicBezTo>
                    <a:pt x="68" y="59"/>
                    <a:pt x="69" y="59"/>
                    <a:pt x="71" y="59"/>
                  </a:cubicBezTo>
                  <a:cubicBezTo>
                    <a:pt x="80" y="59"/>
                    <a:pt x="89" y="59"/>
                    <a:pt x="98" y="59"/>
                  </a:cubicBezTo>
                  <a:cubicBezTo>
                    <a:pt x="101" y="59"/>
                    <a:pt x="103" y="57"/>
                    <a:pt x="105" y="56"/>
                  </a:cubicBezTo>
                  <a:cubicBezTo>
                    <a:pt x="113" y="51"/>
                    <a:pt x="121" y="45"/>
                    <a:pt x="129" y="39"/>
                  </a:cubicBezTo>
                  <a:cubicBezTo>
                    <a:pt x="134" y="35"/>
                    <a:pt x="141" y="36"/>
                    <a:pt x="145" y="41"/>
                  </a:cubicBezTo>
                  <a:cubicBezTo>
                    <a:pt x="149" y="46"/>
                    <a:pt x="147" y="53"/>
                    <a:pt x="142" y="57"/>
                  </a:cubicBezTo>
                  <a:cubicBezTo>
                    <a:pt x="132" y="64"/>
                    <a:pt x="122" y="71"/>
                    <a:pt x="112" y="78"/>
                  </a:cubicBezTo>
                  <a:cubicBezTo>
                    <a:pt x="110" y="80"/>
                    <a:pt x="107" y="80"/>
                    <a:pt x="104" y="81"/>
                  </a:cubicBezTo>
                  <a:cubicBezTo>
                    <a:pt x="95" y="81"/>
                    <a:pt x="85" y="81"/>
                    <a:pt x="75" y="81"/>
                  </a:cubicBezTo>
                  <a:cubicBezTo>
                    <a:pt x="72" y="81"/>
                    <a:pt x="70" y="82"/>
                    <a:pt x="71" y="86"/>
                  </a:cubicBezTo>
                  <a:cubicBezTo>
                    <a:pt x="73" y="102"/>
                    <a:pt x="74" y="118"/>
                    <a:pt x="75" y="134"/>
                  </a:cubicBezTo>
                  <a:cubicBezTo>
                    <a:pt x="76" y="138"/>
                    <a:pt x="78" y="139"/>
                    <a:pt x="81" y="140"/>
                  </a:cubicBezTo>
                  <a:cubicBezTo>
                    <a:pt x="89" y="142"/>
                    <a:pt x="97" y="145"/>
                    <a:pt x="105" y="146"/>
                  </a:cubicBezTo>
                  <a:cubicBezTo>
                    <a:pt x="111" y="148"/>
                    <a:pt x="116" y="151"/>
                    <a:pt x="119" y="157"/>
                  </a:cubicBezTo>
                  <a:cubicBezTo>
                    <a:pt x="125" y="169"/>
                    <a:pt x="132" y="181"/>
                    <a:pt x="139" y="192"/>
                  </a:cubicBezTo>
                  <a:cubicBezTo>
                    <a:pt x="142" y="199"/>
                    <a:pt x="140" y="206"/>
                    <a:pt x="134" y="209"/>
                  </a:cubicBezTo>
                  <a:cubicBezTo>
                    <a:pt x="129" y="212"/>
                    <a:pt x="121" y="210"/>
                    <a:pt x="118" y="204"/>
                  </a:cubicBezTo>
                  <a:cubicBezTo>
                    <a:pt x="112" y="194"/>
                    <a:pt x="106" y="184"/>
                    <a:pt x="100" y="173"/>
                  </a:cubicBezTo>
                  <a:cubicBezTo>
                    <a:pt x="99" y="172"/>
                    <a:pt x="97" y="170"/>
                    <a:pt x="95" y="169"/>
                  </a:cubicBezTo>
                  <a:cubicBezTo>
                    <a:pt x="88" y="167"/>
                    <a:pt x="80" y="165"/>
                    <a:pt x="71" y="162"/>
                  </a:cubicBezTo>
                  <a:cubicBezTo>
                    <a:pt x="72" y="170"/>
                    <a:pt x="72" y="177"/>
                    <a:pt x="73" y="183"/>
                  </a:cubicBezTo>
                  <a:cubicBezTo>
                    <a:pt x="74" y="189"/>
                    <a:pt x="75" y="194"/>
                    <a:pt x="74" y="199"/>
                  </a:cubicBezTo>
                  <a:cubicBezTo>
                    <a:pt x="73" y="205"/>
                    <a:pt x="70" y="210"/>
                    <a:pt x="67" y="215"/>
                  </a:cubicBezTo>
                  <a:cubicBezTo>
                    <a:pt x="63" y="224"/>
                    <a:pt x="58" y="233"/>
                    <a:pt x="54" y="242"/>
                  </a:cubicBezTo>
                  <a:cubicBezTo>
                    <a:pt x="49" y="251"/>
                    <a:pt x="40" y="254"/>
                    <a:pt x="33" y="248"/>
                  </a:cubicBezTo>
                  <a:cubicBezTo>
                    <a:pt x="29" y="244"/>
                    <a:pt x="28" y="237"/>
                    <a:pt x="32" y="230"/>
                  </a:cubicBezTo>
                  <a:cubicBezTo>
                    <a:pt x="38" y="219"/>
                    <a:pt x="43" y="209"/>
                    <a:pt x="49" y="198"/>
                  </a:cubicBezTo>
                  <a:cubicBezTo>
                    <a:pt x="49" y="196"/>
                    <a:pt x="50" y="194"/>
                    <a:pt x="50" y="192"/>
                  </a:cubicBezTo>
                  <a:cubicBezTo>
                    <a:pt x="49" y="184"/>
                    <a:pt x="48" y="177"/>
                    <a:pt x="47" y="169"/>
                  </a:cubicBezTo>
                  <a:cubicBezTo>
                    <a:pt x="47" y="168"/>
                    <a:pt x="46" y="165"/>
                    <a:pt x="44" y="164"/>
                  </a:cubicBezTo>
                  <a:cubicBezTo>
                    <a:pt x="40" y="160"/>
                    <a:pt x="37" y="155"/>
                    <a:pt x="37" y="149"/>
                  </a:cubicBezTo>
                  <a:cubicBezTo>
                    <a:pt x="35" y="133"/>
                    <a:pt x="33" y="118"/>
                    <a:pt x="31" y="102"/>
                  </a:cubicBezTo>
                  <a:cubicBezTo>
                    <a:pt x="31" y="102"/>
                    <a:pt x="31" y="101"/>
                    <a:pt x="31" y="100"/>
                  </a:cubicBezTo>
                  <a:cubicBezTo>
                    <a:pt x="25" y="103"/>
                    <a:pt x="23" y="108"/>
                    <a:pt x="23" y="113"/>
                  </a:cubicBezTo>
                  <a:cubicBezTo>
                    <a:pt x="24" y="121"/>
                    <a:pt x="25" y="130"/>
                    <a:pt x="26" y="138"/>
                  </a:cubicBezTo>
                  <a:cubicBezTo>
                    <a:pt x="27" y="146"/>
                    <a:pt x="23" y="151"/>
                    <a:pt x="16" y="151"/>
                  </a:cubicBezTo>
                  <a:cubicBezTo>
                    <a:pt x="10" y="152"/>
                    <a:pt x="5" y="148"/>
                    <a:pt x="4" y="141"/>
                  </a:cubicBezTo>
                  <a:cubicBezTo>
                    <a:pt x="3" y="128"/>
                    <a:pt x="1" y="116"/>
                    <a:pt x="0" y="103"/>
                  </a:cubicBezTo>
                  <a:cubicBezTo>
                    <a:pt x="0" y="101"/>
                    <a:pt x="1" y="99"/>
                    <a:pt x="2" y="98"/>
                  </a:cubicBezTo>
                  <a:cubicBezTo>
                    <a:pt x="10" y="89"/>
                    <a:pt x="18" y="80"/>
                    <a:pt x="26" y="71"/>
                  </a:cubicBezTo>
                  <a:cubicBezTo>
                    <a:pt x="27" y="70"/>
                    <a:pt x="28" y="69"/>
                    <a:pt x="28" y="67"/>
                  </a:cubicBezTo>
                  <a:cubicBezTo>
                    <a:pt x="30" y="57"/>
                    <a:pt x="30" y="57"/>
                    <a:pt x="35" y="50"/>
                  </a:cubicBezTo>
                  <a:cubicBezTo>
                    <a:pt x="27" y="45"/>
                    <a:pt x="21" y="38"/>
                    <a:pt x="21" y="28"/>
                  </a:cubicBezTo>
                  <a:cubicBezTo>
                    <a:pt x="21" y="21"/>
                    <a:pt x="23" y="15"/>
                    <a:pt x="28" y="9"/>
                  </a:cubicBezTo>
                  <a:cubicBezTo>
                    <a:pt x="37" y="0"/>
                    <a:pt x="53" y="0"/>
                    <a:pt x="63" y="9"/>
                  </a:cubicBezTo>
                  <a:cubicBezTo>
                    <a:pt x="74" y="19"/>
                    <a:pt x="73" y="35"/>
                    <a:pt x="59" y="48"/>
                  </a:cubicBez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grpSp>
        <p:nvGrpSpPr>
          <p:cNvPr id="3" name="Group 54"/>
          <p:cNvGrpSpPr/>
          <p:nvPr/>
        </p:nvGrpSpPr>
        <p:grpSpPr>
          <a:xfrm>
            <a:off x="8038183" y="3824728"/>
            <a:ext cx="3095158" cy="3267196"/>
            <a:chOff x="5995988" y="2712903"/>
            <a:chExt cx="2457450" cy="2587625"/>
          </a:xfrm>
        </p:grpSpPr>
        <p:sp>
          <p:nvSpPr>
            <p:cNvPr id="56" name="Freeform 55"/>
            <p:cNvSpPr>
              <a:spLocks/>
            </p:cNvSpPr>
            <p:nvPr/>
          </p:nvSpPr>
          <p:spPr bwMode="auto">
            <a:xfrm>
              <a:off x="5995988" y="2712903"/>
              <a:ext cx="2457450" cy="2587625"/>
            </a:xfrm>
            <a:custGeom>
              <a:avLst/>
              <a:gdLst>
                <a:gd name="T0" fmla="*/ 707 w 771"/>
                <a:gd name="T1" fmla="*/ 219 h 812"/>
                <a:gd name="T2" fmla="*/ 760 w 771"/>
                <a:gd name="T3" fmla="*/ 369 h 812"/>
                <a:gd name="T4" fmla="*/ 685 w 771"/>
                <a:gd name="T5" fmla="*/ 634 h 812"/>
                <a:gd name="T6" fmla="*/ 197 w 771"/>
                <a:gd name="T7" fmla="*/ 707 h 812"/>
                <a:gd name="T8" fmla="*/ 97 w 771"/>
                <a:gd name="T9" fmla="*/ 220 h 812"/>
                <a:gd name="T10" fmla="*/ 594 w 771"/>
                <a:gd name="T11" fmla="*/ 106 h 812"/>
                <a:gd name="T12" fmla="*/ 552 w 771"/>
                <a:gd name="T13" fmla="*/ 147 h 812"/>
                <a:gd name="T14" fmla="*/ 509 w 771"/>
                <a:gd name="T15" fmla="*/ 128 h 812"/>
                <a:gd name="T16" fmla="*/ 454 w 771"/>
                <a:gd name="T17" fmla="*/ 113 h 812"/>
                <a:gd name="T18" fmla="*/ 372 w 771"/>
                <a:gd name="T19" fmla="*/ 110 h 812"/>
                <a:gd name="T20" fmla="*/ 241 w 771"/>
                <a:gd name="T21" fmla="*/ 155 h 812"/>
                <a:gd name="T22" fmla="*/ 147 w 771"/>
                <a:gd name="T23" fmla="*/ 249 h 812"/>
                <a:gd name="T24" fmla="*/ 115 w 771"/>
                <a:gd name="T25" fmla="*/ 317 h 812"/>
                <a:gd name="T26" fmla="*/ 103 w 771"/>
                <a:gd name="T27" fmla="*/ 366 h 812"/>
                <a:gd name="T28" fmla="*/ 102 w 771"/>
                <a:gd name="T29" fmla="*/ 450 h 812"/>
                <a:gd name="T30" fmla="*/ 124 w 771"/>
                <a:gd name="T31" fmla="*/ 528 h 812"/>
                <a:gd name="T32" fmla="*/ 209 w 771"/>
                <a:gd name="T33" fmla="*/ 643 h 812"/>
                <a:gd name="T34" fmla="*/ 295 w 771"/>
                <a:gd name="T35" fmla="*/ 694 h 812"/>
                <a:gd name="T36" fmla="*/ 357 w 771"/>
                <a:gd name="T37" fmla="*/ 710 h 812"/>
                <a:gd name="T38" fmla="*/ 439 w 771"/>
                <a:gd name="T39" fmla="*/ 711 h 812"/>
                <a:gd name="T40" fmla="*/ 512 w 771"/>
                <a:gd name="T41" fmla="*/ 693 h 812"/>
                <a:gd name="T42" fmla="*/ 585 w 771"/>
                <a:gd name="T43" fmla="*/ 652 h 812"/>
                <a:gd name="T44" fmla="*/ 644 w 771"/>
                <a:gd name="T45" fmla="*/ 592 h 812"/>
                <a:gd name="T46" fmla="*/ 677 w 771"/>
                <a:gd name="T47" fmla="*/ 536 h 812"/>
                <a:gd name="T48" fmla="*/ 696 w 771"/>
                <a:gd name="T49" fmla="*/ 482 h 812"/>
                <a:gd name="T50" fmla="*/ 704 w 771"/>
                <a:gd name="T51" fmla="*/ 432 h 812"/>
                <a:gd name="T52" fmla="*/ 702 w 771"/>
                <a:gd name="T53" fmla="*/ 374 h 812"/>
                <a:gd name="T54" fmla="*/ 695 w 771"/>
                <a:gd name="T55" fmla="*/ 334 h 812"/>
                <a:gd name="T56" fmla="*/ 666 w 771"/>
                <a:gd name="T57" fmla="*/ 264 h 812"/>
                <a:gd name="T58" fmla="*/ 667 w 771"/>
                <a:gd name="T59" fmla="*/ 258 h 812"/>
                <a:gd name="T60" fmla="*/ 703 w 771"/>
                <a:gd name="T61" fmla="*/ 222 h 812"/>
                <a:gd name="T62" fmla="*/ 707 w 771"/>
                <a:gd name="T63" fmla="*/ 219 h 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1" h="812">
                  <a:moveTo>
                    <a:pt x="707" y="219"/>
                  </a:moveTo>
                  <a:cubicBezTo>
                    <a:pt x="736" y="265"/>
                    <a:pt x="754" y="315"/>
                    <a:pt x="760" y="369"/>
                  </a:cubicBezTo>
                  <a:cubicBezTo>
                    <a:pt x="771" y="467"/>
                    <a:pt x="746" y="557"/>
                    <a:pt x="685" y="634"/>
                  </a:cubicBezTo>
                  <a:cubicBezTo>
                    <a:pt x="561" y="789"/>
                    <a:pt x="347" y="812"/>
                    <a:pt x="197" y="707"/>
                  </a:cubicBezTo>
                  <a:cubicBezTo>
                    <a:pt x="31" y="591"/>
                    <a:pt x="0" y="374"/>
                    <a:pt x="97" y="220"/>
                  </a:cubicBezTo>
                  <a:cubicBezTo>
                    <a:pt x="203" y="52"/>
                    <a:pt x="424" y="0"/>
                    <a:pt x="594" y="106"/>
                  </a:cubicBezTo>
                  <a:cubicBezTo>
                    <a:pt x="580" y="120"/>
                    <a:pt x="566" y="134"/>
                    <a:pt x="552" y="147"/>
                  </a:cubicBezTo>
                  <a:cubicBezTo>
                    <a:pt x="538" y="141"/>
                    <a:pt x="523" y="134"/>
                    <a:pt x="509" y="128"/>
                  </a:cubicBezTo>
                  <a:cubicBezTo>
                    <a:pt x="491" y="121"/>
                    <a:pt x="473" y="116"/>
                    <a:pt x="454" y="113"/>
                  </a:cubicBezTo>
                  <a:cubicBezTo>
                    <a:pt x="427" y="108"/>
                    <a:pt x="399" y="107"/>
                    <a:pt x="372" y="110"/>
                  </a:cubicBezTo>
                  <a:cubicBezTo>
                    <a:pt x="325" y="115"/>
                    <a:pt x="281" y="130"/>
                    <a:pt x="241" y="155"/>
                  </a:cubicBezTo>
                  <a:cubicBezTo>
                    <a:pt x="203" y="179"/>
                    <a:pt x="171" y="211"/>
                    <a:pt x="147" y="249"/>
                  </a:cubicBezTo>
                  <a:cubicBezTo>
                    <a:pt x="134" y="270"/>
                    <a:pt x="123" y="293"/>
                    <a:pt x="115" y="317"/>
                  </a:cubicBezTo>
                  <a:cubicBezTo>
                    <a:pt x="110" y="333"/>
                    <a:pt x="106" y="350"/>
                    <a:pt x="103" y="366"/>
                  </a:cubicBezTo>
                  <a:cubicBezTo>
                    <a:pt x="99" y="394"/>
                    <a:pt x="99" y="422"/>
                    <a:pt x="102" y="450"/>
                  </a:cubicBezTo>
                  <a:cubicBezTo>
                    <a:pt x="105" y="477"/>
                    <a:pt x="113" y="503"/>
                    <a:pt x="124" y="528"/>
                  </a:cubicBezTo>
                  <a:cubicBezTo>
                    <a:pt x="143" y="574"/>
                    <a:pt x="171" y="612"/>
                    <a:pt x="209" y="643"/>
                  </a:cubicBezTo>
                  <a:cubicBezTo>
                    <a:pt x="235" y="665"/>
                    <a:pt x="263" y="682"/>
                    <a:pt x="295" y="694"/>
                  </a:cubicBezTo>
                  <a:cubicBezTo>
                    <a:pt x="315" y="701"/>
                    <a:pt x="336" y="707"/>
                    <a:pt x="357" y="710"/>
                  </a:cubicBezTo>
                  <a:cubicBezTo>
                    <a:pt x="384" y="714"/>
                    <a:pt x="412" y="715"/>
                    <a:pt x="439" y="711"/>
                  </a:cubicBezTo>
                  <a:cubicBezTo>
                    <a:pt x="464" y="708"/>
                    <a:pt x="488" y="702"/>
                    <a:pt x="512" y="693"/>
                  </a:cubicBezTo>
                  <a:cubicBezTo>
                    <a:pt x="538" y="683"/>
                    <a:pt x="563" y="669"/>
                    <a:pt x="585" y="652"/>
                  </a:cubicBezTo>
                  <a:cubicBezTo>
                    <a:pt x="607" y="635"/>
                    <a:pt x="627" y="615"/>
                    <a:pt x="644" y="592"/>
                  </a:cubicBezTo>
                  <a:cubicBezTo>
                    <a:pt x="657" y="575"/>
                    <a:pt x="668" y="556"/>
                    <a:pt x="677" y="536"/>
                  </a:cubicBezTo>
                  <a:cubicBezTo>
                    <a:pt x="686" y="519"/>
                    <a:pt x="692" y="501"/>
                    <a:pt x="696" y="482"/>
                  </a:cubicBezTo>
                  <a:cubicBezTo>
                    <a:pt x="700" y="465"/>
                    <a:pt x="703" y="449"/>
                    <a:pt x="704" y="432"/>
                  </a:cubicBezTo>
                  <a:cubicBezTo>
                    <a:pt x="704" y="413"/>
                    <a:pt x="704" y="393"/>
                    <a:pt x="702" y="374"/>
                  </a:cubicBezTo>
                  <a:cubicBezTo>
                    <a:pt x="701" y="361"/>
                    <a:pt x="698" y="347"/>
                    <a:pt x="695" y="334"/>
                  </a:cubicBezTo>
                  <a:cubicBezTo>
                    <a:pt x="689" y="310"/>
                    <a:pt x="679" y="286"/>
                    <a:pt x="666" y="264"/>
                  </a:cubicBezTo>
                  <a:cubicBezTo>
                    <a:pt x="665" y="262"/>
                    <a:pt x="665" y="260"/>
                    <a:pt x="667" y="258"/>
                  </a:cubicBezTo>
                  <a:cubicBezTo>
                    <a:pt x="680" y="246"/>
                    <a:pt x="691" y="234"/>
                    <a:pt x="703" y="222"/>
                  </a:cubicBezTo>
                  <a:cubicBezTo>
                    <a:pt x="704" y="221"/>
                    <a:pt x="705" y="220"/>
                    <a:pt x="707"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57" name="Freeform 56"/>
            <p:cNvSpPr>
              <a:spLocks/>
            </p:cNvSpPr>
            <p:nvPr/>
          </p:nvSpPr>
          <p:spPr bwMode="auto">
            <a:xfrm>
              <a:off x="6515101" y="3270116"/>
              <a:ext cx="1450975" cy="1435100"/>
            </a:xfrm>
            <a:custGeom>
              <a:avLst/>
              <a:gdLst>
                <a:gd name="T0" fmla="*/ 350 w 455"/>
                <a:gd name="T1" fmla="*/ 54 h 450"/>
                <a:gd name="T2" fmla="*/ 311 w 455"/>
                <a:gd name="T3" fmla="*/ 93 h 450"/>
                <a:gd name="T4" fmla="*/ 305 w 455"/>
                <a:gd name="T5" fmla="*/ 94 h 450"/>
                <a:gd name="T6" fmla="*/ 262 w 455"/>
                <a:gd name="T7" fmla="*/ 81 h 450"/>
                <a:gd name="T8" fmla="*/ 210 w 455"/>
                <a:gd name="T9" fmla="*/ 82 h 450"/>
                <a:gd name="T10" fmla="*/ 148 w 455"/>
                <a:gd name="T11" fmla="*/ 109 h 450"/>
                <a:gd name="T12" fmla="*/ 103 w 455"/>
                <a:gd name="T13" fmla="*/ 160 h 450"/>
                <a:gd name="T14" fmla="*/ 84 w 455"/>
                <a:gd name="T15" fmla="*/ 216 h 450"/>
                <a:gd name="T16" fmla="*/ 90 w 455"/>
                <a:gd name="T17" fmla="*/ 283 h 450"/>
                <a:gd name="T18" fmla="*/ 154 w 455"/>
                <a:gd name="T19" fmla="*/ 367 h 450"/>
                <a:gd name="T20" fmla="*/ 225 w 455"/>
                <a:gd name="T21" fmla="*/ 392 h 450"/>
                <a:gd name="T22" fmla="*/ 302 w 455"/>
                <a:gd name="T23" fmla="*/ 379 h 450"/>
                <a:gd name="T24" fmla="*/ 364 w 455"/>
                <a:gd name="T25" fmla="*/ 330 h 450"/>
                <a:gd name="T26" fmla="*/ 391 w 455"/>
                <a:gd name="T27" fmla="*/ 273 h 450"/>
                <a:gd name="T28" fmla="*/ 395 w 455"/>
                <a:gd name="T29" fmla="*/ 223 h 450"/>
                <a:gd name="T30" fmla="*/ 380 w 455"/>
                <a:gd name="T31" fmla="*/ 167 h 450"/>
                <a:gd name="T32" fmla="*/ 422 w 455"/>
                <a:gd name="T33" fmla="*/ 125 h 450"/>
                <a:gd name="T34" fmla="*/ 453 w 455"/>
                <a:gd name="T35" fmla="*/ 242 h 450"/>
                <a:gd name="T36" fmla="*/ 418 w 455"/>
                <a:gd name="T37" fmla="*/ 354 h 450"/>
                <a:gd name="T38" fmla="*/ 235 w 455"/>
                <a:gd name="T39" fmla="*/ 450 h 450"/>
                <a:gd name="T40" fmla="*/ 85 w 455"/>
                <a:gd name="T41" fmla="*/ 385 h 450"/>
                <a:gd name="T42" fmla="*/ 95 w 455"/>
                <a:gd name="T43" fmla="*/ 78 h 450"/>
                <a:gd name="T44" fmla="*/ 350 w 455"/>
                <a:gd name="T45" fmla="*/ 54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55" h="450">
                  <a:moveTo>
                    <a:pt x="350" y="54"/>
                  </a:moveTo>
                  <a:cubicBezTo>
                    <a:pt x="337" y="67"/>
                    <a:pt x="324" y="80"/>
                    <a:pt x="311" y="93"/>
                  </a:cubicBezTo>
                  <a:cubicBezTo>
                    <a:pt x="310" y="94"/>
                    <a:pt x="307" y="95"/>
                    <a:pt x="305" y="94"/>
                  </a:cubicBezTo>
                  <a:cubicBezTo>
                    <a:pt x="292" y="87"/>
                    <a:pt x="277" y="83"/>
                    <a:pt x="262" y="81"/>
                  </a:cubicBezTo>
                  <a:cubicBezTo>
                    <a:pt x="244" y="79"/>
                    <a:pt x="227" y="79"/>
                    <a:pt x="210" y="82"/>
                  </a:cubicBezTo>
                  <a:cubicBezTo>
                    <a:pt x="187" y="87"/>
                    <a:pt x="166" y="96"/>
                    <a:pt x="148" y="109"/>
                  </a:cubicBezTo>
                  <a:cubicBezTo>
                    <a:pt x="129" y="123"/>
                    <a:pt x="114" y="140"/>
                    <a:pt x="103" y="160"/>
                  </a:cubicBezTo>
                  <a:cubicBezTo>
                    <a:pt x="93" y="178"/>
                    <a:pt x="87" y="196"/>
                    <a:pt x="84" y="216"/>
                  </a:cubicBezTo>
                  <a:cubicBezTo>
                    <a:pt x="81" y="239"/>
                    <a:pt x="83" y="261"/>
                    <a:pt x="90" y="283"/>
                  </a:cubicBezTo>
                  <a:cubicBezTo>
                    <a:pt x="101" y="319"/>
                    <a:pt x="123" y="347"/>
                    <a:pt x="154" y="367"/>
                  </a:cubicBezTo>
                  <a:cubicBezTo>
                    <a:pt x="176" y="381"/>
                    <a:pt x="199" y="389"/>
                    <a:pt x="225" y="392"/>
                  </a:cubicBezTo>
                  <a:cubicBezTo>
                    <a:pt x="252" y="394"/>
                    <a:pt x="277" y="390"/>
                    <a:pt x="302" y="379"/>
                  </a:cubicBezTo>
                  <a:cubicBezTo>
                    <a:pt x="327" y="368"/>
                    <a:pt x="348" y="352"/>
                    <a:pt x="364" y="330"/>
                  </a:cubicBezTo>
                  <a:cubicBezTo>
                    <a:pt x="377" y="313"/>
                    <a:pt x="386" y="294"/>
                    <a:pt x="391" y="273"/>
                  </a:cubicBezTo>
                  <a:cubicBezTo>
                    <a:pt x="395" y="256"/>
                    <a:pt x="397" y="240"/>
                    <a:pt x="395" y="223"/>
                  </a:cubicBezTo>
                  <a:cubicBezTo>
                    <a:pt x="394" y="204"/>
                    <a:pt x="389" y="185"/>
                    <a:pt x="380" y="167"/>
                  </a:cubicBezTo>
                  <a:cubicBezTo>
                    <a:pt x="394" y="153"/>
                    <a:pt x="408" y="139"/>
                    <a:pt x="422" y="125"/>
                  </a:cubicBezTo>
                  <a:cubicBezTo>
                    <a:pt x="444" y="161"/>
                    <a:pt x="455" y="200"/>
                    <a:pt x="453" y="242"/>
                  </a:cubicBezTo>
                  <a:cubicBezTo>
                    <a:pt x="452" y="283"/>
                    <a:pt x="441" y="320"/>
                    <a:pt x="418" y="354"/>
                  </a:cubicBezTo>
                  <a:cubicBezTo>
                    <a:pt x="374" y="418"/>
                    <a:pt x="312" y="450"/>
                    <a:pt x="235" y="450"/>
                  </a:cubicBezTo>
                  <a:cubicBezTo>
                    <a:pt x="176" y="450"/>
                    <a:pt x="125" y="427"/>
                    <a:pt x="85" y="385"/>
                  </a:cubicBezTo>
                  <a:cubicBezTo>
                    <a:pt x="0" y="295"/>
                    <a:pt x="6" y="160"/>
                    <a:pt x="95" y="78"/>
                  </a:cubicBezTo>
                  <a:cubicBezTo>
                    <a:pt x="179" y="0"/>
                    <a:pt x="293" y="14"/>
                    <a:pt x="350"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58" name="Freeform 57"/>
            <p:cNvSpPr>
              <a:spLocks/>
            </p:cNvSpPr>
            <p:nvPr/>
          </p:nvSpPr>
          <p:spPr bwMode="auto">
            <a:xfrm>
              <a:off x="7040563" y="2874828"/>
              <a:ext cx="1381125" cy="1384300"/>
            </a:xfrm>
            <a:custGeom>
              <a:avLst/>
              <a:gdLst>
                <a:gd name="T0" fmla="*/ 363 w 433"/>
                <a:gd name="T1" fmla="*/ 0 h 434"/>
                <a:gd name="T2" fmla="*/ 363 w 433"/>
                <a:gd name="T3" fmla="*/ 71 h 434"/>
                <a:gd name="T4" fmla="*/ 432 w 433"/>
                <a:gd name="T5" fmla="*/ 71 h 434"/>
                <a:gd name="T6" fmla="*/ 433 w 433"/>
                <a:gd name="T7" fmla="*/ 73 h 434"/>
                <a:gd name="T8" fmla="*/ 408 w 433"/>
                <a:gd name="T9" fmla="*/ 98 h 434"/>
                <a:gd name="T10" fmla="*/ 303 w 433"/>
                <a:gd name="T11" fmla="*/ 203 h 434"/>
                <a:gd name="T12" fmla="*/ 292 w 433"/>
                <a:gd name="T13" fmla="*/ 207 h 434"/>
                <a:gd name="T14" fmla="*/ 262 w 433"/>
                <a:gd name="T15" fmla="*/ 208 h 434"/>
                <a:gd name="T16" fmla="*/ 255 w 433"/>
                <a:gd name="T17" fmla="*/ 210 h 434"/>
                <a:gd name="T18" fmla="*/ 176 w 433"/>
                <a:gd name="T19" fmla="*/ 289 h 434"/>
                <a:gd name="T20" fmla="*/ 141 w 433"/>
                <a:gd name="T21" fmla="*/ 325 h 434"/>
                <a:gd name="T22" fmla="*/ 140 w 433"/>
                <a:gd name="T23" fmla="*/ 330 h 434"/>
                <a:gd name="T24" fmla="*/ 146 w 433"/>
                <a:gd name="T25" fmla="*/ 354 h 434"/>
                <a:gd name="T26" fmla="*/ 121 w 433"/>
                <a:gd name="T27" fmla="*/ 415 h 434"/>
                <a:gd name="T28" fmla="*/ 67 w 433"/>
                <a:gd name="T29" fmla="*/ 432 h 434"/>
                <a:gd name="T30" fmla="*/ 12 w 433"/>
                <a:gd name="T31" fmla="*/ 397 h 434"/>
                <a:gd name="T32" fmla="*/ 4 w 433"/>
                <a:gd name="T33" fmla="*/ 342 h 434"/>
                <a:gd name="T34" fmla="*/ 46 w 433"/>
                <a:gd name="T35" fmla="*/ 294 h 434"/>
                <a:gd name="T36" fmla="*/ 105 w 433"/>
                <a:gd name="T37" fmla="*/ 295 h 434"/>
                <a:gd name="T38" fmla="*/ 110 w 433"/>
                <a:gd name="T39" fmla="*/ 293 h 434"/>
                <a:gd name="T40" fmla="*/ 191 w 433"/>
                <a:gd name="T41" fmla="*/ 213 h 434"/>
                <a:gd name="T42" fmla="*/ 223 w 433"/>
                <a:gd name="T43" fmla="*/ 181 h 434"/>
                <a:gd name="T44" fmla="*/ 227 w 433"/>
                <a:gd name="T45" fmla="*/ 171 h 434"/>
                <a:gd name="T46" fmla="*/ 227 w 433"/>
                <a:gd name="T47" fmla="*/ 143 h 434"/>
                <a:gd name="T48" fmla="*/ 231 w 433"/>
                <a:gd name="T49" fmla="*/ 131 h 434"/>
                <a:gd name="T50" fmla="*/ 360 w 433"/>
                <a:gd name="T51" fmla="*/ 3 h 434"/>
                <a:gd name="T52" fmla="*/ 363 w 433"/>
                <a:gd name="T53"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3" h="434">
                  <a:moveTo>
                    <a:pt x="363" y="0"/>
                  </a:moveTo>
                  <a:cubicBezTo>
                    <a:pt x="363" y="24"/>
                    <a:pt x="363" y="47"/>
                    <a:pt x="363" y="71"/>
                  </a:cubicBezTo>
                  <a:cubicBezTo>
                    <a:pt x="386" y="71"/>
                    <a:pt x="409" y="71"/>
                    <a:pt x="432" y="71"/>
                  </a:cubicBezTo>
                  <a:cubicBezTo>
                    <a:pt x="432" y="72"/>
                    <a:pt x="432" y="73"/>
                    <a:pt x="433" y="73"/>
                  </a:cubicBezTo>
                  <a:cubicBezTo>
                    <a:pt x="424" y="81"/>
                    <a:pt x="416" y="90"/>
                    <a:pt x="408" y="98"/>
                  </a:cubicBezTo>
                  <a:cubicBezTo>
                    <a:pt x="373" y="133"/>
                    <a:pt x="338" y="168"/>
                    <a:pt x="303" y="203"/>
                  </a:cubicBezTo>
                  <a:cubicBezTo>
                    <a:pt x="300" y="206"/>
                    <a:pt x="297" y="208"/>
                    <a:pt x="292" y="207"/>
                  </a:cubicBezTo>
                  <a:cubicBezTo>
                    <a:pt x="282" y="207"/>
                    <a:pt x="272" y="207"/>
                    <a:pt x="262" y="208"/>
                  </a:cubicBezTo>
                  <a:cubicBezTo>
                    <a:pt x="260" y="208"/>
                    <a:pt x="256" y="209"/>
                    <a:pt x="255" y="210"/>
                  </a:cubicBezTo>
                  <a:cubicBezTo>
                    <a:pt x="228" y="237"/>
                    <a:pt x="202" y="263"/>
                    <a:pt x="176" y="289"/>
                  </a:cubicBezTo>
                  <a:cubicBezTo>
                    <a:pt x="164" y="301"/>
                    <a:pt x="152" y="313"/>
                    <a:pt x="141" y="325"/>
                  </a:cubicBezTo>
                  <a:cubicBezTo>
                    <a:pt x="140" y="326"/>
                    <a:pt x="139" y="328"/>
                    <a:pt x="140" y="330"/>
                  </a:cubicBezTo>
                  <a:cubicBezTo>
                    <a:pt x="143" y="338"/>
                    <a:pt x="145" y="346"/>
                    <a:pt x="146" y="354"/>
                  </a:cubicBezTo>
                  <a:cubicBezTo>
                    <a:pt x="148" y="379"/>
                    <a:pt x="139" y="399"/>
                    <a:pt x="121" y="415"/>
                  </a:cubicBezTo>
                  <a:cubicBezTo>
                    <a:pt x="105" y="428"/>
                    <a:pt x="87" y="434"/>
                    <a:pt x="67" y="432"/>
                  </a:cubicBezTo>
                  <a:cubicBezTo>
                    <a:pt x="43" y="429"/>
                    <a:pt x="25" y="417"/>
                    <a:pt x="12" y="397"/>
                  </a:cubicBezTo>
                  <a:cubicBezTo>
                    <a:pt x="2" y="380"/>
                    <a:pt x="0" y="361"/>
                    <a:pt x="4" y="342"/>
                  </a:cubicBezTo>
                  <a:cubicBezTo>
                    <a:pt x="10" y="320"/>
                    <a:pt x="24" y="303"/>
                    <a:pt x="46" y="294"/>
                  </a:cubicBezTo>
                  <a:cubicBezTo>
                    <a:pt x="66" y="285"/>
                    <a:pt x="86" y="286"/>
                    <a:pt x="105" y="295"/>
                  </a:cubicBezTo>
                  <a:cubicBezTo>
                    <a:pt x="107" y="295"/>
                    <a:pt x="109" y="294"/>
                    <a:pt x="110" y="293"/>
                  </a:cubicBezTo>
                  <a:cubicBezTo>
                    <a:pt x="137" y="267"/>
                    <a:pt x="164" y="240"/>
                    <a:pt x="191" y="213"/>
                  </a:cubicBezTo>
                  <a:cubicBezTo>
                    <a:pt x="202" y="202"/>
                    <a:pt x="212" y="191"/>
                    <a:pt x="223" y="181"/>
                  </a:cubicBezTo>
                  <a:cubicBezTo>
                    <a:pt x="226" y="178"/>
                    <a:pt x="227" y="175"/>
                    <a:pt x="227" y="171"/>
                  </a:cubicBezTo>
                  <a:cubicBezTo>
                    <a:pt x="227" y="162"/>
                    <a:pt x="227" y="152"/>
                    <a:pt x="227" y="143"/>
                  </a:cubicBezTo>
                  <a:cubicBezTo>
                    <a:pt x="226" y="138"/>
                    <a:pt x="228" y="135"/>
                    <a:pt x="231" y="131"/>
                  </a:cubicBezTo>
                  <a:cubicBezTo>
                    <a:pt x="274" y="88"/>
                    <a:pt x="317" y="45"/>
                    <a:pt x="360" y="3"/>
                  </a:cubicBezTo>
                  <a:cubicBezTo>
                    <a:pt x="361" y="2"/>
                    <a:pt x="362" y="1"/>
                    <a:pt x="363" y="0"/>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 name="Group 58"/>
          <p:cNvGrpSpPr/>
          <p:nvPr/>
        </p:nvGrpSpPr>
        <p:grpSpPr>
          <a:xfrm>
            <a:off x="13712768" y="3824728"/>
            <a:ext cx="2403684" cy="3059716"/>
            <a:chOff x="1941513" y="3575050"/>
            <a:chExt cx="1565275" cy="1987551"/>
          </a:xfrm>
        </p:grpSpPr>
        <p:sp>
          <p:nvSpPr>
            <p:cNvPr id="60" name="Freeform 59"/>
            <p:cNvSpPr>
              <a:spLocks noEditPoints="1"/>
            </p:cNvSpPr>
            <p:nvPr/>
          </p:nvSpPr>
          <p:spPr bwMode="auto">
            <a:xfrm>
              <a:off x="1995488" y="3575050"/>
              <a:ext cx="1511300" cy="1646238"/>
            </a:xfrm>
            <a:custGeom>
              <a:avLst/>
              <a:gdLst>
                <a:gd name="T0" fmla="*/ 356 w 473"/>
                <a:gd name="T1" fmla="*/ 7 h 516"/>
                <a:gd name="T2" fmla="*/ 338 w 473"/>
                <a:gd name="T3" fmla="*/ 24 h 516"/>
                <a:gd name="T4" fmla="*/ 325 w 473"/>
                <a:gd name="T5" fmla="*/ 49 h 516"/>
                <a:gd name="T6" fmla="*/ 328 w 473"/>
                <a:gd name="T7" fmla="*/ 55 h 516"/>
                <a:gd name="T8" fmla="*/ 416 w 473"/>
                <a:gd name="T9" fmla="*/ 140 h 516"/>
                <a:gd name="T10" fmla="*/ 464 w 473"/>
                <a:gd name="T11" fmla="*/ 211 h 516"/>
                <a:gd name="T12" fmla="*/ 468 w 473"/>
                <a:gd name="T13" fmla="*/ 219 h 516"/>
                <a:gd name="T14" fmla="*/ 456 w 473"/>
                <a:gd name="T15" fmla="*/ 245 h 516"/>
                <a:gd name="T16" fmla="*/ 448 w 473"/>
                <a:gd name="T17" fmla="*/ 254 h 516"/>
                <a:gd name="T18" fmla="*/ 433 w 473"/>
                <a:gd name="T19" fmla="*/ 268 h 516"/>
                <a:gd name="T20" fmla="*/ 390 w 473"/>
                <a:gd name="T21" fmla="*/ 261 h 516"/>
                <a:gd name="T22" fmla="*/ 354 w 473"/>
                <a:gd name="T23" fmla="*/ 239 h 516"/>
                <a:gd name="T24" fmla="*/ 338 w 473"/>
                <a:gd name="T25" fmla="*/ 233 h 516"/>
                <a:gd name="T26" fmla="*/ 323 w 473"/>
                <a:gd name="T27" fmla="*/ 235 h 516"/>
                <a:gd name="T28" fmla="*/ 291 w 473"/>
                <a:gd name="T29" fmla="*/ 245 h 516"/>
                <a:gd name="T30" fmla="*/ 254 w 473"/>
                <a:gd name="T31" fmla="*/ 233 h 516"/>
                <a:gd name="T32" fmla="*/ 252 w 473"/>
                <a:gd name="T33" fmla="*/ 232 h 516"/>
                <a:gd name="T34" fmla="*/ 251 w 473"/>
                <a:gd name="T35" fmla="*/ 232 h 516"/>
                <a:gd name="T36" fmla="*/ 250 w 473"/>
                <a:gd name="T37" fmla="*/ 254 h 516"/>
                <a:gd name="T38" fmla="*/ 271 w 473"/>
                <a:gd name="T39" fmla="*/ 305 h 516"/>
                <a:gd name="T40" fmla="*/ 317 w 473"/>
                <a:gd name="T41" fmla="*/ 366 h 516"/>
                <a:gd name="T42" fmla="*/ 340 w 473"/>
                <a:gd name="T43" fmla="*/ 403 h 516"/>
                <a:gd name="T44" fmla="*/ 358 w 473"/>
                <a:gd name="T45" fmla="*/ 481 h 516"/>
                <a:gd name="T46" fmla="*/ 353 w 473"/>
                <a:gd name="T47" fmla="*/ 516 h 516"/>
                <a:gd name="T48" fmla="*/ 347 w 473"/>
                <a:gd name="T49" fmla="*/ 516 h 516"/>
                <a:gd name="T50" fmla="*/ 34 w 473"/>
                <a:gd name="T51" fmla="*/ 516 h 516"/>
                <a:gd name="T52" fmla="*/ 27 w 473"/>
                <a:gd name="T53" fmla="*/ 510 h 516"/>
                <a:gd name="T54" fmla="*/ 17 w 473"/>
                <a:gd name="T55" fmla="*/ 467 h 516"/>
                <a:gd name="T56" fmla="*/ 9 w 473"/>
                <a:gd name="T57" fmla="*/ 427 h 516"/>
                <a:gd name="T58" fmla="*/ 2 w 473"/>
                <a:gd name="T59" fmla="*/ 315 h 516"/>
                <a:gd name="T60" fmla="*/ 10 w 473"/>
                <a:gd name="T61" fmla="*/ 254 h 516"/>
                <a:gd name="T62" fmla="*/ 50 w 473"/>
                <a:gd name="T63" fmla="*/ 156 h 516"/>
                <a:gd name="T64" fmla="*/ 193 w 473"/>
                <a:gd name="T65" fmla="*/ 49 h 516"/>
                <a:gd name="T66" fmla="*/ 236 w 473"/>
                <a:gd name="T67" fmla="*/ 37 h 516"/>
                <a:gd name="T68" fmla="*/ 261 w 473"/>
                <a:gd name="T69" fmla="*/ 32 h 516"/>
                <a:gd name="T70" fmla="*/ 265 w 473"/>
                <a:gd name="T71" fmla="*/ 30 h 516"/>
                <a:gd name="T72" fmla="*/ 330 w 473"/>
                <a:gd name="T73" fmla="*/ 3 h 516"/>
                <a:gd name="T74" fmla="*/ 356 w 473"/>
                <a:gd name="T75" fmla="*/ 7 h 516"/>
                <a:gd name="T76" fmla="*/ 309 w 473"/>
                <a:gd name="T77" fmla="*/ 126 h 516"/>
                <a:gd name="T78" fmla="*/ 312 w 473"/>
                <a:gd name="T79" fmla="*/ 124 h 516"/>
                <a:gd name="T80" fmla="*/ 333 w 473"/>
                <a:gd name="T81" fmla="*/ 127 h 516"/>
                <a:gd name="T82" fmla="*/ 341 w 473"/>
                <a:gd name="T83" fmla="*/ 132 h 516"/>
                <a:gd name="T84" fmla="*/ 352 w 473"/>
                <a:gd name="T85" fmla="*/ 129 h 516"/>
                <a:gd name="T86" fmla="*/ 350 w 473"/>
                <a:gd name="T87" fmla="*/ 119 h 516"/>
                <a:gd name="T88" fmla="*/ 344 w 473"/>
                <a:gd name="T89" fmla="*/ 114 h 516"/>
                <a:gd name="T90" fmla="*/ 309 w 473"/>
                <a:gd name="T91" fmla="*/ 12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3" h="516">
                  <a:moveTo>
                    <a:pt x="356" y="7"/>
                  </a:moveTo>
                  <a:cubicBezTo>
                    <a:pt x="349" y="13"/>
                    <a:pt x="343" y="18"/>
                    <a:pt x="338" y="24"/>
                  </a:cubicBezTo>
                  <a:cubicBezTo>
                    <a:pt x="331" y="31"/>
                    <a:pt x="327" y="40"/>
                    <a:pt x="325" y="49"/>
                  </a:cubicBezTo>
                  <a:cubicBezTo>
                    <a:pt x="324" y="52"/>
                    <a:pt x="325" y="54"/>
                    <a:pt x="328" y="55"/>
                  </a:cubicBezTo>
                  <a:cubicBezTo>
                    <a:pt x="361" y="79"/>
                    <a:pt x="390" y="108"/>
                    <a:pt x="416" y="140"/>
                  </a:cubicBezTo>
                  <a:cubicBezTo>
                    <a:pt x="435" y="162"/>
                    <a:pt x="451" y="185"/>
                    <a:pt x="464" y="211"/>
                  </a:cubicBezTo>
                  <a:cubicBezTo>
                    <a:pt x="465" y="214"/>
                    <a:pt x="467" y="216"/>
                    <a:pt x="468" y="219"/>
                  </a:cubicBezTo>
                  <a:cubicBezTo>
                    <a:pt x="473" y="231"/>
                    <a:pt x="469" y="240"/>
                    <a:pt x="456" y="245"/>
                  </a:cubicBezTo>
                  <a:cubicBezTo>
                    <a:pt x="452" y="247"/>
                    <a:pt x="449" y="249"/>
                    <a:pt x="448" y="254"/>
                  </a:cubicBezTo>
                  <a:cubicBezTo>
                    <a:pt x="447" y="263"/>
                    <a:pt x="440" y="266"/>
                    <a:pt x="433" y="268"/>
                  </a:cubicBezTo>
                  <a:cubicBezTo>
                    <a:pt x="418" y="273"/>
                    <a:pt x="403" y="269"/>
                    <a:pt x="390" y="261"/>
                  </a:cubicBezTo>
                  <a:cubicBezTo>
                    <a:pt x="378" y="254"/>
                    <a:pt x="366" y="246"/>
                    <a:pt x="354" y="239"/>
                  </a:cubicBezTo>
                  <a:cubicBezTo>
                    <a:pt x="349" y="236"/>
                    <a:pt x="344" y="233"/>
                    <a:pt x="338" y="233"/>
                  </a:cubicBezTo>
                  <a:cubicBezTo>
                    <a:pt x="334" y="232"/>
                    <a:pt x="328" y="233"/>
                    <a:pt x="323" y="235"/>
                  </a:cubicBezTo>
                  <a:cubicBezTo>
                    <a:pt x="313" y="240"/>
                    <a:pt x="302" y="244"/>
                    <a:pt x="291" y="245"/>
                  </a:cubicBezTo>
                  <a:cubicBezTo>
                    <a:pt x="277" y="246"/>
                    <a:pt x="265" y="241"/>
                    <a:pt x="254" y="233"/>
                  </a:cubicBezTo>
                  <a:cubicBezTo>
                    <a:pt x="253" y="233"/>
                    <a:pt x="253" y="232"/>
                    <a:pt x="252" y="232"/>
                  </a:cubicBezTo>
                  <a:cubicBezTo>
                    <a:pt x="252" y="232"/>
                    <a:pt x="252" y="232"/>
                    <a:pt x="251" y="232"/>
                  </a:cubicBezTo>
                  <a:cubicBezTo>
                    <a:pt x="249" y="239"/>
                    <a:pt x="249" y="246"/>
                    <a:pt x="250" y="254"/>
                  </a:cubicBezTo>
                  <a:cubicBezTo>
                    <a:pt x="252" y="273"/>
                    <a:pt x="260" y="290"/>
                    <a:pt x="271" y="305"/>
                  </a:cubicBezTo>
                  <a:cubicBezTo>
                    <a:pt x="286" y="326"/>
                    <a:pt x="302" y="346"/>
                    <a:pt x="317" y="366"/>
                  </a:cubicBezTo>
                  <a:cubicBezTo>
                    <a:pt x="325" y="378"/>
                    <a:pt x="333" y="391"/>
                    <a:pt x="340" y="403"/>
                  </a:cubicBezTo>
                  <a:cubicBezTo>
                    <a:pt x="354" y="427"/>
                    <a:pt x="359" y="453"/>
                    <a:pt x="358" y="481"/>
                  </a:cubicBezTo>
                  <a:cubicBezTo>
                    <a:pt x="358" y="492"/>
                    <a:pt x="355" y="504"/>
                    <a:pt x="353" y="516"/>
                  </a:cubicBezTo>
                  <a:cubicBezTo>
                    <a:pt x="350" y="516"/>
                    <a:pt x="349" y="516"/>
                    <a:pt x="347" y="516"/>
                  </a:cubicBezTo>
                  <a:cubicBezTo>
                    <a:pt x="243" y="516"/>
                    <a:pt x="138" y="516"/>
                    <a:pt x="34" y="516"/>
                  </a:cubicBezTo>
                  <a:cubicBezTo>
                    <a:pt x="30" y="516"/>
                    <a:pt x="28" y="515"/>
                    <a:pt x="27" y="510"/>
                  </a:cubicBezTo>
                  <a:cubicBezTo>
                    <a:pt x="24" y="496"/>
                    <a:pt x="20" y="482"/>
                    <a:pt x="17" y="467"/>
                  </a:cubicBezTo>
                  <a:cubicBezTo>
                    <a:pt x="14" y="454"/>
                    <a:pt x="11" y="440"/>
                    <a:pt x="9" y="427"/>
                  </a:cubicBezTo>
                  <a:cubicBezTo>
                    <a:pt x="3" y="390"/>
                    <a:pt x="0" y="353"/>
                    <a:pt x="2" y="315"/>
                  </a:cubicBezTo>
                  <a:cubicBezTo>
                    <a:pt x="3" y="295"/>
                    <a:pt x="5" y="274"/>
                    <a:pt x="10" y="254"/>
                  </a:cubicBezTo>
                  <a:cubicBezTo>
                    <a:pt x="17" y="219"/>
                    <a:pt x="30" y="186"/>
                    <a:pt x="50" y="156"/>
                  </a:cubicBezTo>
                  <a:cubicBezTo>
                    <a:pt x="59" y="143"/>
                    <a:pt x="106" y="84"/>
                    <a:pt x="193" y="49"/>
                  </a:cubicBezTo>
                  <a:cubicBezTo>
                    <a:pt x="207" y="44"/>
                    <a:pt x="221" y="41"/>
                    <a:pt x="236" y="37"/>
                  </a:cubicBezTo>
                  <a:cubicBezTo>
                    <a:pt x="244" y="35"/>
                    <a:pt x="253" y="34"/>
                    <a:pt x="261" y="32"/>
                  </a:cubicBezTo>
                  <a:cubicBezTo>
                    <a:pt x="262" y="32"/>
                    <a:pt x="264" y="31"/>
                    <a:pt x="265" y="30"/>
                  </a:cubicBezTo>
                  <a:cubicBezTo>
                    <a:pt x="282" y="9"/>
                    <a:pt x="304" y="0"/>
                    <a:pt x="330" y="3"/>
                  </a:cubicBezTo>
                  <a:cubicBezTo>
                    <a:pt x="338" y="4"/>
                    <a:pt x="346" y="6"/>
                    <a:pt x="356" y="7"/>
                  </a:cubicBezTo>
                  <a:close/>
                  <a:moveTo>
                    <a:pt x="309" y="126"/>
                  </a:moveTo>
                  <a:cubicBezTo>
                    <a:pt x="311" y="125"/>
                    <a:pt x="311" y="125"/>
                    <a:pt x="312" y="124"/>
                  </a:cubicBezTo>
                  <a:cubicBezTo>
                    <a:pt x="320" y="119"/>
                    <a:pt x="326" y="121"/>
                    <a:pt x="333" y="127"/>
                  </a:cubicBezTo>
                  <a:cubicBezTo>
                    <a:pt x="335" y="129"/>
                    <a:pt x="338" y="131"/>
                    <a:pt x="341" y="132"/>
                  </a:cubicBezTo>
                  <a:cubicBezTo>
                    <a:pt x="346" y="134"/>
                    <a:pt x="350" y="132"/>
                    <a:pt x="352" y="129"/>
                  </a:cubicBezTo>
                  <a:cubicBezTo>
                    <a:pt x="355" y="125"/>
                    <a:pt x="353" y="121"/>
                    <a:pt x="350" y="119"/>
                  </a:cubicBezTo>
                  <a:cubicBezTo>
                    <a:pt x="349" y="117"/>
                    <a:pt x="347" y="115"/>
                    <a:pt x="344" y="114"/>
                  </a:cubicBezTo>
                  <a:cubicBezTo>
                    <a:pt x="334" y="110"/>
                    <a:pt x="316" y="115"/>
                    <a:pt x="309" y="1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1" name="Freeform 60"/>
            <p:cNvSpPr>
              <a:spLocks/>
            </p:cNvSpPr>
            <p:nvPr/>
          </p:nvSpPr>
          <p:spPr bwMode="auto">
            <a:xfrm>
              <a:off x="1941513" y="5310188"/>
              <a:ext cx="1312863" cy="252413"/>
            </a:xfrm>
            <a:custGeom>
              <a:avLst/>
              <a:gdLst>
                <a:gd name="T0" fmla="*/ 0 w 411"/>
                <a:gd name="T1" fmla="*/ 0 h 79"/>
                <a:gd name="T2" fmla="*/ 411 w 411"/>
                <a:gd name="T3" fmla="*/ 0 h 79"/>
                <a:gd name="T4" fmla="*/ 411 w 411"/>
                <a:gd name="T5" fmla="*/ 4 h 79"/>
                <a:gd name="T6" fmla="*/ 411 w 411"/>
                <a:gd name="T7" fmla="*/ 69 h 79"/>
                <a:gd name="T8" fmla="*/ 402 w 411"/>
                <a:gd name="T9" fmla="*/ 79 h 79"/>
                <a:gd name="T10" fmla="*/ 282 w 411"/>
                <a:gd name="T11" fmla="*/ 79 h 79"/>
                <a:gd name="T12" fmla="*/ 6 w 411"/>
                <a:gd name="T13" fmla="*/ 79 h 79"/>
                <a:gd name="T14" fmla="*/ 0 w 411"/>
                <a:gd name="T15" fmla="*/ 79 h 79"/>
                <a:gd name="T16" fmla="*/ 0 w 411"/>
                <a:gd name="T17"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1" h="79">
                  <a:moveTo>
                    <a:pt x="0" y="0"/>
                  </a:moveTo>
                  <a:cubicBezTo>
                    <a:pt x="137" y="0"/>
                    <a:pt x="274" y="0"/>
                    <a:pt x="411" y="0"/>
                  </a:cubicBezTo>
                  <a:cubicBezTo>
                    <a:pt x="411" y="1"/>
                    <a:pt x="411" y="3"/>
                    <a:pt x="411" y="4"/>
                  </a:cubicBezTo>
                  <a:cubicBezTo>
                    <a:pt x="411" y="26"/>
                    <a:pt x="411" y="47"/>
                    <a:pt x="411" y="69"/>
                  </a:cubicBezTo>
                  <a:cubicBezTo>
                    <a:pt x="411" y="79"/>
                    <a:pt x="411" y="79"/>
                    <a:pt x="402" y="79"/>
                  </a:cubicBezTo>
                  <a:cubicBezTo>
                    <a:pt x="362" y="79"/>
                    <a:pt x="322" y="79"/>
                    <a:pt x="282" y="79"/>
                  </a:cubicBezTo>
                  <a:cubicBezTo>
                    <a:pt x="190" y="79"/>
                    <a:pt x="98" y="79"/>
                    <a:pt x="6" y="79"/>
                  </a:cubicBezTo>
                  <a:cubicBezTo>
                    <a:pt x="4" y="79"/>
                    <a:pt x="2" y="79"/>
                    <a:pt x="0" y="79"/>
                  </a:cubicBezTo>
                  <a:cubicBezTo>
                    <a:pt x="0" y="52"/>
                    <a:pt x="0" y="26"/>
                    <a:pt x="0" y="0"/>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62" name="Freeform 61"/>
            <p:cNvSpPr>
              <a:spLocks/>
            </p:cNvSpPr>
            <p:nvPr/>
          </p:nvSpPr>
          <p:spPr bwMode="auto">
            <a:xfrm>
              <a:off x="2982913" y="3925888"/>
              <a:ext cx="147638" cy="76200"/>
            </a:xfrm>
            <a:custGeom>
              <a:avLst/>
              <a:gdLst>
                <a:gd name="T0" fmla="*/ 0 w 46"/>
                <a:gd name="T1" fmla="*/ 16 h 24"/>
                <a:gd name="T2" fmla="*/ 35 w 46"/>
                <a:gd name="T3" fmla="*/ 4 h 24"/>
                <a:gd name="T4" fmla="*/ 41 w 46"/>
                <a:gd name="T5" fmla="*/ 9 h 24"/>
                <a:gd name="T6" fmla="*/ 43 w 46"/>
                <a:gd name="T7" fmla="*/ 19 h 24"/>
                <a:gd name="T8" fmla="*/ 32 w 46"/>
                <a:gd name="T9" fmla="*/ 22 h 24"/>
                <a:gd name="T10" fmla="*/ 24 w 46"/>
                <a:gd name="T11" fmla="*/ 17 h 24"/>
                <a:gd name="T12" fmla="*/ 3 w 46"/>
                <a:gd name="T13" fmla="*/ 14 h 24"/>
                <a:gd name="T14" fmla="*/ 0 w 46"/>
                <a:gd name="T15" fmla="*/ 16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24">
                  <a:moveTo>
                    <a:pt x="0" y="16"/>
                  </a:moveTo>
                  <a:cubicBezTo>
                    <a:pt x="7" y="5"/>
                    <a:pt x="25" y="0"/>
                    <a:pt x="35" y="4"/>
                  </a:cubicBezTo>
                  <a:cubicBezTo>
                    <a:pt x="38" y="5"/>
                    <a:pt x="40" y="7"/>
                    <a:pt x="41" y="9"/>
                  </a:cubicBezTo>
                  <a:cubicBezTo>
                    <a:pt x="44" y="11"/>
                    <a:pt x="46" y="15"/>
                    <a:pt x="43" y="19"/>
                  </a:cubicBezTo>
                  <a:cubicBezTo>
                    <a:pt x="41" y="22"/>
                    <a:pt x="37" y="24"/>
                    <a:pt x="32" y="22"/>
                  </a:cubicBezTo>
                  <a:cubicBezTo>
                    <a:pt x="29" y="21"/>
                    <a:pt x="26" y="19"/>
                    <a:pt x="24" y="17"/>
                  </a:cubicBezTo>
                  <a:cubicBezTo>
                    <a:pt x="17" y="11"/>
                    <a:pt x="11" y="9"/>
                    <a:pt x="3" y="14"/>
                  </a:cubicBezTo>
                  <a:cubicBezTo>
                    <a:pt x="2" y="15"/>
                    <a:pt x="2" y="15"/>
                    <a:pt x="0"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 name="Group 62"/>
          <p:cNvGrpSpPr/>
          <p:nvPr/>
        </p:nvGrpSpPr>
        <p:grpSpPr>
          <a:xfrm>
            <a:off x="18370280" y="4419725"/>
            <a:ext cx="3871518" cy="2029102"/>
            <a:chOff x="1282700" y="2735575"/>
            <a:chExt cx="3340100" cy="1746250"/>
          </a:xfrm>
        </p:grpSpPr>
        <p:sp>
          <p:nvSpPr>
            <p:cNvPr id="64" name="Freeform 5"/>
            <p:cNvSpPr>
              <a:spLocks noEditPoints="1"/>
            </p:cNvSpPr>
            <p:nvPr/>
          </p:nvSpPr>
          <p:spPr bwMode="auto">
            <a:xfrm>
              <a:off x="2359025" y="3007038"/>
              <a:ext cx="1190625" cy="1200150"/>
            </a:xfrm>
            <a:custGeom>
              <a:avLst/>
              <a:gdLst>
                <a:gd name="T0" fmla="*/ 2 w 374"/>
                <a:gd name="T1" fmla="*/ 188 h 376"/>
                <a:gd name="T2" fmla="*/ 180 w 374"/>
                <a:gd name="T3" fmla="*/ 4 h 376"/>
                <a:gd name="T4" fmla="*/ 371 w 374"/>
                <a:gd name="T5" fmla="*/ 182 h 376"/>
                <a:gd name="T6" fmla="*/ 193 w 374"/>
                <a:gd name="T7" fmla="*/ 373 h 376"/>
                <a:gd name="T8" fmla="*/ 2 w 374"/>
                <a:gd name="T9" fmla="*/ 188 h 376"/>
                <a:gd name="T10" fmla="*/ 72 w 374"/>
                <a:gd name="T11" fmla="*/ 145 h 376"/>
                <a:gd name="T12" fmla="*/ 143 w 374"/>
                <a:gd name="T13" fmla="*/ 303 h 376"/>
                <a:gd name="T14" fmla="*/ 298 w 374"/>
                <a:gd name="T15" fmla="*/ 238 h 376"/>
                <a:gd name="T16" fmla="*/ 243 w 374"/>
                <a:gd name="T17" fmla="*/ 80 h 376"/>
                <a:gd name="T18" fmla="*/ 155 w 374"/>
                <a:gd name="T19" fmla="*/ 70 h 376"/>
                <a:gd name="T20" fmla="*/ 120 w 374"/>
                <a:gd name="T21" fmla="*/ 87 h 376"/>
                <a:gd name="T22" fmla="*/ 163 w 374"/>
                <a:gd name="T23" fmla="*/ 95 h 376"/>
                <a:gd name="T24" fmla="*/ 189 w 374"/>
                <a:gd name="T25" fmla="*/ 131 h 376"/>
                <a:gd name="T26" fmla="*/ 155 w 374"/>
                <a:gd name="T27" fmla="*/ 199 h 376"/>
                <a:gd name="T28" fmla="*/ 121 w 374"/>
                <a:gd name="T29" fmla="*/ 202 h 376"/>
                <a:gd name="T30" fmla="*/ 72 w 374"/>
                <a:gd name="T31" fmla="*/ 145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4" h="376">
                  <a:moveTo>
                    <a:pt x="2" y="188"/>
                  </a:moveTo>
                  <a:cubicBezTo>
                    <a:pt x="1" y="86"/>
                    <a:pt x="85" y="6"/>
                    <a:pt x="180" y="4"/>
                  </a:cubicBezTo>
                  <a:cubicBezTo>
                    <a:pt x="289" y="0"/>
                    <a:pt x="369" y="88"/>
                    <a:pt x="371" y="182"/>
                  </a:cubicBezTo>
                  <a:cubicBezTo>
                    <a:pt x="374" y="291"/>
                    <a:pt x="286" y="370"/>
                    <a:pt x="193" y="373"/>
                  </a:cubicBezTo>
                  <a:cubicBezTo>
                    <a:pt x="85" y="376"/>
                    <a:pt x="0" y="288"/>
                    <a:pt x="2" y="188"/>
                  </a:cubicBezTo>
                  <a:close/>
                  <a:moveTo>
                    <a:pt x="72" y="145"/>
                  </a:moveTo>
                  <a:cubicBezTo>
                    <a:pt x="48" y="213"/>
                    <a:pt x="83" y="280"/>
                    <a:pt x="143" y="303"/>
                  </a:cubicBezTo>
                  <a:cubicBezTo>
                    <a:pt x="202" y="325"/>
                    <a:pt x="270" y="301"/>
                    <a:pt x="298" y="238"/>
                  </a:cubicBezTo>
                  <a:cubicBezTo>
                    <a:pt x="323" y="184"/>
                    <a:pt x="305" y="113"/>
                    <a:pt x="243" y="80"/>
                  </a:cubicBezTo>
                  <a:cubicBezTo>
                    <a:pt x="215" y="65"/>
                    <a:pt x="185" y="62"/>
                    <a:pt x="155" y="70"/>
                  </a:cubicBezTo>
                  <a:cubicBezTo>
                    <a:pt x="142" y="74"/>
                    <a:pt x="130" y="78"/>
                    <a:pt x="120" y="87"/>
                  </a:cubicBezTo>
                  <a:cubicBezTo>
                    <a:pt x="135" y="84"/>
                    <a:pt x="150" y="86"/>
                    <a:pt x="163" y="95"/>
                  </a:cubicBezTo>
                  <a:cubicBezTo>
                    <a:pt x="177" y="103"/>
                    <a:pt x="186" y="115"/>
                    <a:pt x="189" y="131"/>
                  </a:cubicBezTo>
                  <a:cubicBezTo>
                    <a:pt x="195" y="159"/>
                    <a:pt x="183" y="186"/>
                    <a:pt x="155" y="199"/>
                  </a:cubicBezTo>
                  <a:cubicBezTo>
                    <a:pt x="144" y="203"/>
                    <a:pt x="132" y="205"/>
                    <a:pt x="121" y="202"/>
                  </a:cubicBezTo>
                  <a:cubicBezTo>
                    <a:pt x="91" y="195"/>
                    <a:pt x="76" y="175"/>
                    <a:pt x="72" y="145"/>
                  </a:cubicBezTo>
                  <a:close/>
                </a:path>
              </a:pathLst>
            </a:custGeom>
            <a:solidFill>
              <a:schemeClr val="accent3">
                <a:lumMod val="60000"/>
                <a:lumOff val="4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5" name="Freeform 6"/>
            <p:cNvSpPr>
              <a:spLocks noEditPoints="1"/>
            </p:cNvSpPr>
            <p:nvPr/>
          </p:nvSpPr>
          <p:spPr bwMode="auto">
            <a:xfrm>
              <a:off x="1282700" y="2735575"/>
              <a:ext cx="3340100" cy="1746250"/>
            </a:xfrm>
            <a:custGeom>
              <a:avLst/>
              <a:gdLst>
                <a:gd name="T0" fmla="*/ 1039 w 1049"/>
                <a:gd name="T1" fmla="*/ 250 h 547"/>
                <a:gd name="T2" fmla="*/ 958 w 1049"/>
                <a:gd name="T3" fmla="*/ 170 h 547"/>
                <a:gd name="T4" fmla="*/ 852 w 1049"/>
                <a:gd name="T5" fmla="*/ 94 h 547"/>
                <a:gd name="T6" fmla="*/ 765 w 1049"/>
                <a:gd name="T7" fmla="*/ 49 h 547"/>
                <a:gd name="T8" fmla="*/ 697 w 1049"/>
                <a:gd name="T9" fmla="*/ 25 h 547"/>
                <a:gd name="T10" fmla="*/ 636 w 1049"/>
                <a:gd name="T11" fmla="*/ 11 h 547"/>
                <a:gd name="T12" fmla="*/ 557 w 1049"/>
                <a:gd name="T13" fmla="*/ 1 h 547"/>
                <a:gd name="T14" fmla="*/ 532 w 1049"/>
                <a:gd name="T15" fmla="*/ 0 h 547"/>
                <a:gd name="T16" fmla="*/ 525 w 1049"/>
                <a:gd name="T17" fmla="*/ 0 h 547"/>
                <a:gd name="T18" fmla="*/ 525 w 1049"/>
                <a:gd name="T19" fmla="*/ 0 h 547"/>
                <a:gd name="T20" fmla="*/ 517 w 1049"/>
                <a:gd name="T21" fmla="*/ 0 h 547"/>
                <a:gd name="T22" fmla="*/ 492 w 1049"/>
                <a:gd name="T23" fmla="*/ 1 h 547"/>
                <a:gd name="T24" fmla="*/ 413 w 1049"/>
                <a:gd name="T25" fmla="*/ 11 h 547"/>
                <a:gd name="T26" fmla="*/ 352 w 1049"/>
                <a:gd name="T27" fmla="*/ 25 h 547"/>
                <a:gd name="T28" fmla="*/ 284 w 1049"/>
                <a:gd name="T29" fmla="*/ 49 h 547"/>
                <a:gd name="T30" fmla="*/ 197 w 1049"/>
                <a:gd name="T31" fmla="*/ 94 h 547"/>
                <a:gd name="T32" fmla="*/ 91 w 1049"/>
                <a:gd name="T33" fmla="*/ 170 h 547"/>
                <a:gd name="T34" fmla="*/ 10 w 1049"/>
                <a:gd name="T35" fmla="*/ 250 h 547"/>
                <a:gd name="T36" fmla="*/ 10 w 1049"/>
                <a:gd name="T37" fmla="*/ 296 h 547"/>
                <a:gd name="T38" fmla="*/ 36 w 1049"/>
                <a:gd name="T39" fmla="*/ 325 h 547"/>
                <a:gd name="T40" fmla="*/ 138 w 1049"/>
                <a:gd name="T41" fmla="*/ 414 h 547"/>
                <a:gd name="T42" fmla="*/ 270 w 1049"/>
                <a:gd name="T43" fmla="*/ 491 h 547"/>
                <a:gd name="T44" fmla="*/ 347 w 1049"/>
                <a:gd name="T45" fmla="*/ 520 h 547"/>
                <a:gd name="T46" fmla="*/ 393 w 1049"/>
                <a:gd name="T47" fmla="*/ 532 h 547"/>
                <a:gd name="T48" fmla="*/ 450 w 1049"/>
                <a:gd name="T49" fmla="*/ 542 h 547"/>
                <a:gd name="T50" fmla="*/ 500 w 1049"/>
                <a:gd name="T51" fmla="*/ 546 h 547"/>
                <a:gd name="T52" fmla="*/ 525 w 1049"/>
                <a:gd name="T53" fmla="*/ 547 h 547"/>
                <a:gd name="T54" fmla="*/ 525 w 1049"/>
                <a:gd name="T55" fmla="*/ 547 h 547"/>
                <a:gd name="T56" fmla="*/ 549 w 1049"/>
                <a:gd name="T57" fmla="*/ 546 h 547"/>
                <a:gd name="T58" fmla="*/ 599 w 1049"/>
                <a:gd name="T59" fmla="*/ 542 h 547"/>
                <a:gd name="T60" fmla="*/ 656 w 1049"/>
                <a:gd name="T61" fmla="*/ 532 h 547"/>
                <a:gd name="T62" fmla="*/ 702 w 1049"/>
                <a:gd name="T63" fmla="*/ 520 h 547"/>
                <a:gd name="T64" fmla="*/ 779 w 1049"/>
                <a:gd name="T65" fmla="*/ 491 h 547"/>
                <a:gd name="T66" fmla="*/ 911 w 1049"/>
                <a:gd name="T67" fmla="*/ 414 h 547"/>
                <a:gd name="T68" fmla="*/ 1013 w 1049"/>
                <a:gd name="T69" fmla="*/ 325 h 547"/>
                <a:gd name="T70" fmla="*/ 1039 w 1049"/>
                <a:gd name="T71" fmla="*/ 296 h 547"/>
                <a:gd name="T72" fmla="*/ 1039 w 1049"/>
                <a:gd name="T73" fmla="*/ 250 h 547"/>
                <a:gd name="T74" fmla="*/ 86 w 1049"/>
                <a:gd name="T75" fmla="*/ 273 h 547"/>
                <a:gd name="T76" fmla="*/ 360 w 1049"/>
                <a:gd name="T77" fmla="*/ 98 h 547"/>
                <a:gd name="T78" fmla="*/ 286 w 1049"/>
                <a:gd name="T79" fmla="*/ 273 h 547"/>
                <a:gd name="T80" fmla="*/ 360 w 1049"/>
                <a:gd name="T81" fmla="*/ 448 h 547"/>
                <a:gd name="T82" fmla="*/ 86 w 1049"/>
                <a:gd name="T83" fmla="*/ 273 h 547"/>
                <a:gd name="T84" fmla="*/ 525 w 1049"/>
                <a:gd name="T85" fmla="*/ 458 h 547"/>
                <a:gd name="T86" fmla="*/ 525 w 1049"/>
                <a:gd name="T87" fmla="*/ 458 h 547"/>
                <a:gd name="T88" fmla="*/ 340 w 1049"/>
                <a:gd name="T89" fmla="*/ 273 h 547"/>
                <a:gd name="T90" fmla="*/ 518 w 1049"/>
                <a:gd name="T91" fmla="*/ 89 h 547"/>
                <a:gd name="T92" fmla="*/ 525 w 1049"/>
                <a:gd name="T93" fmla="*/ 89 h 547"/>
                <a:gd name="T94" fmla="*/ 525 w 1049"/>
                <a:gd name="T95" fmla="*/ 89 h 547"/>
                <a:gd name="T96" fmla="*/ 531 w 1049"/>
                <a:gd name="T97" fmla="*/ 89 h 547"/>
                <a:gd name="T98" fmla="*/ 709 w 1049"/>
                <a:gd name="T99" fmla="*/ 273 h 547"/>
                <a:gd name="T100" fmla="*/ 525 w 1049"/>
                <a:gd name="T101" fmla="*/ 458 h 547"/>
                <a:gd name="T102" fmla="*/ 689 w 1049"/>
                <a:gd name="T103" fmla="*/ 448 h 547"/>
                <a:gd name="T104" fmla="*/ 763 w 1049"/>
                <a:gd name="T105" fmla="*/ 273 h 547"/>
                <a:gd name="T106" fmla="*/ 689 w 1049"/>
                <a:gd name="T107" fmla="*/ 98 h 547"/>
                <a:gd name="T108" fmla="*/ 963 w 1049"/>
                <a:gd name="T109" fmla="*/ 273 h 547"/>
                <a:gd name="T110" fmla="*/ 689 w 1049"/>
                <a:gd name="T111" fmla="*/ 448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49" h="547">
                  <a:moveTo>
                    <a:pt x="1039" y="250"/>
                  </a:moveTo>
                  <a:cubicBezTo>
                    <a:pt x="1014" y="221"/>
                    <a:pt x="987" y="195"/>
                    <a:pt x="958" y="170"/>
                  </a:cubicBezTo>
                  <a:cubicBezTo>
                    <a:pt x="925" y="141"/>
                    <a:pt x="890" y="116"/>
                    <a:pt x="852" y="94"/>
                  </a:cubicBezTo>
                  <a:cubicBezTo>
                    <a:pt x="824" y="77"/>
                    <a:pt x="795" y="62"/>
                    <a:pt x="765" y="49"/>
                  </a:cubicBezTo>
                  <a:cubicBezTo>
                    <a:pt x="743" y="40"/>
                    <a:pt x="720" y="32"/>
                    <a:pt x="697" y="25"/>
                  </a:cubicBezTo>
                  <a:cubicBezTo>
                    <a:pt x="677" y="19"/>
                    <a:pt x="656" y="15"/>
                    <a:pt x="636" y="11"/>
                  </a:cubicBezTo>
                  <a:cubicBezTo>
                    <a:pt x="610" y="5"/>
                    <a:pt x="584" y="2"/>
                    <a:pt x="557" y="1"/>
                  </a:cubicBezTo>
                  <a:cubicBezTo>
                    <a:pt x="549" y="0"/>
                    <a:pt x="540" y="0"/>
                    <a:pt x="532" y="0"/>
                  </a:cubicBezTo>
                  <a:cubicBezTo>
                    <a:pt x="532" y="0"/>
                    <a:pt x="529" y="0"/>
                    <a:pt x="525" y="0"/>
                  </a:cubicBezTo>
                  <a:cubicBezTo>
                    <a:pt x="525" y="0"/>
                    <a:pt x="525" y="0"/>
                    <a:pt x="525" y="0"/>
                  </a:cubicBezTo>
                  <a:cubicBezTo>
                    <a:pt x="520" y="0"/>
                    <a:pt x="517" y="0"/>
                    <a:pt x="517" y="0"/>
                  </a:cubicBezTo>
                  <a:cubicBezTo>
                    <a:pt x="509" y="0"/>
                    <a:pt x="500" y="0"/>
                    <a:pt x="492" y="1"/>
                  </a:cubicBezTo>
                  <a:cubicBezTo>
                    <a:pt x="466" y="2"/>
                    <a:pt x="439" y="5"/>
                    <a:pt x="413" y="11"/>
                  </a:cubicBezTo>
                  <a:cubicBezTo>
                    <a:pt x="393" y="15"/>
                    <a:pt x="372" y="19"/>
                    <a:pt x="352" y="25"/>
                  </a:cubicBezTo>
                  <a:cubicBezTo>
                    <a:pt x="329" y="32"/>
                    <a:pt x="306" y="40"/>
                    <a:pt x="284" y="49"/>
                  </a:cubicBezTo>
                  <a:cubicBezTo>
                    <a:pt x="254" y="62"/>
                    <a:pt x="225" y="77"/>
                    <a:pt x="197" y="94"/>
                  </a:cubicBezTo>
                  <a:cubicBezTo>
                    <a:pt x="159" y="116"/>
                    <a:pt x="124" y="141"/>
                    <a:pt x="91" y="170"/>
                  </a:cubicBezTo>
                  <a:cubicBezTo>
                    <a:pt x="62" y="195"/>
                    <a:pt x="35" y="221"/>
                    <a:pt x="10" y="250"/>
                  </a:cubicBezTo>
                  <a:cubicBezTo>
                    <a:pt x="0" y="263"/>
                    <a:pt x="0" y="283"/>
                    <a:pt x="10" y="296"/>
                  </a:cubicBezTo>
                  <a:cubicBezTo>
                    <a:pt x="19" y="306"/>
                    <a:pt x="27" y="316"/>
                    <a:pt x="36" y="325"/>
                  </a:cubicBezTo>
                  <a:cubicBezTo>
                    <a:pt x="67" y="358"/>
                    <a:pt x="101" y="388"/>
                    <a:pt x="138" y="414"/>
                  </a:cubicBezTo>
                  <a:cubicBezTo>
                    <a:pt x="179" y="444"/>
                    <a:pt x="223" y="471"/>
                    <a:pt x="270" y="491"/>
                  </a:cubicBezTo>
                  <a:cubicBezTo>
                    <a:pt x="275" y="494"/>
                    <a:pt x="331" y="515"/>
                    <a:pt x="347" y="520"/>
                  </a:cubicBezTo>
                  <a:cubicBezTo>
                    <a:pt x="362" y="524"/>
                    <a:pt x="377" y="529"/>
                    <a:pt x="393" y="532"/>
                  </a:cubicBezTo>
                  <a:cubicBezTo>
                    <a:pt x="412" y="536"/>
                    <a:pt x="431" y="539"/>
                    <a:pt x="450" y="542"/>
                  </a:cubicBezTo>
                  <a:cubicBezTo>
                    <a:pt x="467" y="544"/>
                    <a:pt x="483" y="546"/>
                    <a:pt x="500" y="546"/>
                  </a:cubicBezTo>
                  <a:cubicBezTo>
                    <a:pt x="508" y="547"/>
                    <a:pt x="516" y="547"/>
                    <a:pt x="525" y="547"/>
                  </a:cubicBezTo>
                  <a:cubicBezTo>
                    <a:pt x="525" y="547"/>
                    <a:pt x="525" y="547"/>
                    <a:pt x="525" y="547"/>
                  </a:cubicBezTo>
                  <a:cubicBezTo>
                    <a:pt x="533" y="547"/>
                    <a:pt x="541" y="547"/>
                    <a:pt x="549" y="546"/>
                  </a:cubicBezTo>
                  <a:cubicBezTo>
                    <a:pt x="566" y="546"/>
                    <a:pt x="582" y="544"/>
                    <a:pt x="599" y="542"/>
                  </a:cubicBezTo>
                  <a:cubicBezTo>
                    <a:pt x="618" y="539"/>
                    <a:pt x="637" y="536"/>
                    <a:pt x="656" y="532"/>
                  </a:cubicBezTo>
                  <a:cubicBezTo>
                    <a:pt x="672" y="529"/>
                    <a:pt x="687" y="524"/>
                    <a:pt x="702" y="520"/>
                  </a:cubicBezTo>
                  <a:cubicBezTo>
                    <a:pt x="718" y="515"/>
                    <a:pt x="774" y="494"/>
                    <a:pt x="779" y="491"/>
                  </a:cubicBezTo>
                  <a:cubicBezTo>
                    <a:pt x="826" y="471"/>
                    <a:pt x="870" y="444"/>
                    <a:pt x="911" y="414"/>
                  </a:cubicBezTo>
                  <a:cubicBezTo>
                    <a:pt x="948" y="388"/>
                    <a:pt x="982" y="358"/>
                    <a:pt x="1013" y="325"/>
                  </a:cubicBezTo>
                  <a:cubicBezTo>
                    <a:pt x="1022" y="316"/>
                    <a:pt x="1031" y="306"/>
                    <a:pt x="1039" y="296"/>
                  </a:cubicBezTo>
                  <a:cubicBezTo>
                    <a:pt x="1049" y="283"/>
                    <a:pt x="1049" y="263"/>
                    <a:pt x="1039" y="250"/>
                  </a:cubicBezTo>
                  <a:close/>
                  <a:moveTo>
                    <a:pt x="86" y="273"/>
                  </a:moveTo>
                  <a:cubicBezTo>
                    <a:pt x="164" y="193"/>
                    <a:pt x="254" y="133"/>
                    <a:pt x="360" y="98"/>
                  </a:cubicBezTo>
                  <a:cubicBezTo>
                    <a:pt x="312" y="147"/>
                    <a:pt x="286" y="205"/>
                    <a:pt x="286" y="273"/>
                  </a:cubicBezTo>
                  <a:cubicBezTo>
                    <a:pt x="286" y="342"/>
                    <a:pt x="312" y="399"/>
                    <a:pt x="360" y="448"/>
                  </a:cubicBezTo>
                  <a:cubicBezTo>
                    <a:pt x="254" y="414"/>
                    <a:pt x="164" y="353"/>
                    <a:pt x="86" y="273"/>
                  </a:cubicBezTo>
                  <a:close/>
                  <a:moveTo>
                    <a:pt x="525" y="458"/>
                  </a:moveTo>
                  <a:cubicBezTo>
                    <a:pt x="525" y="458"/>
                    <a:pt x="525" y="458"/>
                    <a:pt x="525" y="458"/>
                  </a:cubicBezTo>
                  <a:cubicBezTo>
                    <a:pt x="420" y="458"/>
                    <a:pt x="338" y="371"/>
                    <a:pt x="340" y="273"/>
                  </a:cubicBezTo>
                  <a:cubicBezTo>
                    <a:pt x="339" y="171"/>
                    <a:pt x="423" y="91"/>
                    <a:pt x="518" y="89"/>
                  </a:cubicBezTo>
                  <a:cubicBezTo>
                    <a:pt x="520" y="89"/>
                    <a:pt x="522" y="89"/>
                    <a:pt x="525" y="89"/>
                  </a:cubicBezTo>
                  <a:cubicBezTo>
                    <a:pt x="525" y="89"/>
                    <a:pt x="525" y="89"/>
                    <a:pt x="525" y="89"/>
                  </a:cubicBezTo>
                  <a:cubicBezTo>
                    <a:pt x="527" y="89"/>
                    <a:pt x="529" y="89"/>
                    <a:pt x="531" y="89"/>
                  </a:cubicBezTo>
                  <a:cubicBezTo>
                    <a:pt x="626" y="91"/>
                    <a:pt x="710" y="171"/>
                    <a:pt x="709" y="273"/>
                  </a:cubicBezTo>
                  <a:cubicBezTo>
                    <a:pt x="711" y="371"/>
                    <a:pt x="629" y="458"/>
                    <a:pt x="525" y="458"/>
                  </a:cubicBezTo>
                  <a:close/>
                  <a:moveTo>
                    <a:pt x="689" y="448"/>
                  </a:moveTo>
                  <a:cubicBezTo>
                    <a:pt x="737" y="399"/>
                    <a:pt x="763" y="342"/>
                    <a:pt x="763" y="273"/>
                  </a:cubicBezTo>
                  <a:cubicBezTo>
                    <a:pt x="763" y="205"/>
                    <a:pt x="737" y="147"/>
                    <a:pt x="689" y="98"/>
                  </a:cubicBezTo>
                  <a:cubicBezTo>
                    <a:pt x="795" y="133"/>
                    <a:pt x="885" y="193"/>
                    <a:pt x="963" y="273"/>
                  </a:cubicBezTo>
                  <a:cubicBezTo>
                    <a:pt x="885" y="353"/>
                    <a:pt x="795" y="414"/>
                    <a:pt x="689" y="44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30" name="TextBox 29"/>
          <p:cNvSpPr txBox="1"/>
          <p:nvPr/>
        </p:nvSpPr>
        <p:spPr>
          <a:xfrm>
            <a:off x="2549236" y="10224655"/>
            <a:ext cx="4710546" cy="1754326"/>
          </a:xfrm>
          <a:prstGeom prst="rect">
            <a:avLst/>
          </a:prstGeom>
          <a:noFill/>
        </p:spPr>
        <p:txBody>
          <a:bodyPr wrap="square" rtlCol="0">
            <a:spAutoFit/>
          </a:bodyPr>
          <a:lstStyle/>
          <a:p>
            <a:r>
              <a:rPr lang="en-IN" b="1" dirty="0" smtClean="0">
                <a:latin typeface="Calibri" pitchFamily="34" charset="0"/>
                <a:cs typeface="Calibri" pitchFamily="34" charset="0"/>
              </a:rPr>
              <a:t>UP SKILLING FROM BASIC TO ADVANCE  CONCEPT OF BI </a:t>
            </a:r>
            <a:endParaRPr lang="en-US" b="1" dirty="0">
              <a:latin typeface="Calibri" pitchFamily="34" charset="0"/>
              <a:cs typeface="Calibri" pitchFamily="34" charset="0"/>
            </a:endParaRPr>
          </a:p>
        </p:txBody>
      </p:sp>
      <p:sp>
        <p:nvSpPr>
          <p:cNvPr id="32" name="TextBox 31"/>
          <p:cNvSpPr txBox="1"/>
          <p:nvPr/>
        </p:nvSpPr>
        <p:spPr>
          <a:xfrm>
            <a:off x="1440874" y="498765"/>
            <a:ext cx="11637818" cy="1554272"/>
          </a:xfrm>
          <a:prstGeom prst="rect">
            <a:avLst/>
          </a:prstGeom>
          <a:noFill/>
        </p:spPr>
        <p:txBody>
          <a:bodyPr wrap="square" rtlCol="0">
            <a:spAutoFit/>
          </a:bodyPr>
          <a:lstStyle/>
          <a:p>
            <a:pPr algn="ctr"/>
            <a:r>
              <a:rPr lang="en-IN" sz="9500" spc="-238" dirty="0" smtClean="0">
                <a:solidFill>
                  <a:schemeClr val="tx2">
                    <a:satMod val="200000"/>
                  </a:schemeClr>
                </a:solidFill>
                <a:latin typeface="+mj-lt"/>
                <a:ea typeface="+mj-ea"/>
                <a:cs typeface="+mj-cs"/>
              </a:rPr>
              <a:t>Learning Approach </a:t>
            </a:r>
            <a:endParaRPr lang="en-US" sz="9500" spc="-238" dirty="0" smtClean="0">
              <a:solidFill>
                <a:schemeClr val="tx2">
                  <a:satMod val="200000"/>
                </a:schemeClr>
              </a:solidFill>
              <a:latin typeface="+mj-lt"/>
              <a:ea typeface="+mj-ea"/>
              <a:cs typeface="+mj-cs"/>
            </a:endParaRPr>
          </a:p>
        </p:txBody>
      </p:sp>
    </p:spTree>
    <p:extLst>
      <p:ext uri="{BB962C8B-B14F-4D97-AF65-F5344CB8AC3E}">
        <p14:creationId xmlns="" xmlns:p14="http://schemas.microsoft.com/office/powerpoint/2010/main" val="11329104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Case 3: 100 Smart Cities  </a:t>
            </a:r>
            <a:endParaRPr lang="en-US" dirty="0"/>
          </a:p>
        </p:txBody>
      </p:sp>
      <p:pic>
        <p:nvPicPr>
          <p:cNvPr id="4099" name="Picture 3"/>
          <p:cNvPicPr>
            <a:picLocks noGrp="1" noChangeAspect="1" noChangeArrowheads="1"/>
          </p:cNvPicPr>
          <p:nvPr>
            <p:ph idx="1"/>
          </p:nvPr>
        </p:nvPicPr>
        <p:blipFill>
          <a:blip r:embed="rId2" cstate="print"/>
          <a:srcRect l="20429" t="20934" r="18024" b="7096"/>
          <a:stretch>
            <a:fillRect/>
          </a:stretch>
        </p:blipFill>
        <p:spPr bwMode="auto">
          <a:xfrm>
            <a:off x="1531145" y="3934691"/>
            <a:ext cx="12981273" cy="9060874"/>
          </a:xfrm>
          <a:prstGeom prst="rect">
            <a:avLst/>
          </a:prstGeom>
          <a:noFill/>
          <a:ln w="9525">
            <a:noFill/>
            <a:miter lim="800000"/>
            <a:headEnd/>
            <a:tailEnd/>
          </a:ln>
          <a:effectLst/>
        </p:spPr>
      </p:pic>
      <p:sp>
        <p:nvSpPr>
          <p:cNvPr id="7" name="Rectangle 6"/>
          <p:cNvSpPr/>
          <p:nvPr/>
        </p:nvSpPr>
        <p:spPr>
          <a:xfrm>
            <a:off x="14547273" y="4045527"/>
            <a:ext cx="9776402" cy="897774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000" dirty="0" smtClean="0">
                <a:latin typeface="Times New Roman" pitchFamily="18" charset="0"/>
                <a:cs typeface="Times New Roman" pitchFamily="18" charset="0"/>
              </a:rPr>
              <a:t>The Ministry of Housing and Urban Affairs, that is nodal authority for ‘Smart Cities Mission’, has asked each municipality of 100 smart cities to appoint departmental “data champions”, and push for “data alliances”. This is part of Smart Cities Mission’s “Data Maturity Assessment Framework”. The central government has taken this step to understand data and patterns at the city level, these projects will derive 2,000 to 6,000 terabytes (TB) of data from traffic systems, CCTV cameras, water flow sensors, and among others.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7964" y="1024128"/>
            <a:ext cx="21389527" cy="1828800"/>
          </a:xfrm>
        </p:spPr>
        <p:txBody>
          <a:bodyPr/>
          <a:lstStyle/>
          <a:p>
            <a:r>
              <a:rPr lang="en-US" sz="7200" dirty="0" smtClean="0"/>
              <a:t>Use Case 1: The Kerala Water Authority (KWA) </a:t>
            </a:r>
            <a:endParaRPr lang="en-US" sz="7200"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cstate="print"/>
          <a:srcRect l="8278" t="12311" r="4620" b="7008"/>
          <a:stretch>
            <a:fillRect/>
          </a:stretch>
        </p:blipFill>
        <p:spPr bwMode="auto">
          <a:xfrm>
            <a:off x="1634836" y="3408218"/>
            <a:ext cx="16600377" cy="9393383"/>
          </a:xfrm>
          <a:prstGeom prst="rect">
            <a:avLst/>
          </a:prstGeom>
          <a:noFill/>
          <a:ln w="9525">
            <a:noFill/>
            <a:miter lim="800000"/>
            <a:headEnd/>
            <a:tailEnd/>
          </a:ln>
          <a:effectLst/>
        </p:spPr>
      </p:pic>
      <p:sp>
        <p:nvSpPr>
          <p:cNvPr id="5" name="Rectangle 4"/>
          <p:cNvSpPr/>
          <p:nvPr/>
        </p:nvSpPr>
        <p:spPr>
          <a:xfrm>
            <a:off x="17179636" y="3435927"/>
            <a:ext cx="6368185" cy="9393381"/>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b="1" dirty="0" smtClean="0"/>
              <a:t>The Kerala Water Authority (KWA) of the Government of Kerala is using IBM’s Analytics and Mobility solutions to </a:t>
            </a:r>
            <a:r>
              <a:rPr lang="en-US" b="1" dirty="0" err="1" smtClean="0"/>
              <a:t>analyse</a:t>
            </a:r>
            <a:r>
              <a:rPr lang="en-US" b="1" dirty="0" smtClean="0"/>
              <a:t>, monitor and manage water distribution in its capital – </a:t>
            </a:r>
            <a:r>
              <a:rPr lang="en-US" b="1" dirty="0" err="1" smtClean="0"/>
              <a:t>Thiruvananthapuram</a:t>
            </a:r>
            <a:r>
              <a:rPr lang="en-US" b="1" dirty="0" smtClean="0"/>
              <a:t>.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2366" y="1024128"/>
            <a:ext cx="21535997" cy="1828800"/>
          </a:xfrm>
        </p:spPr>
        <p:txBody>
          <a:bodyPr/>
          <a:lstStyle/>
          <a:p>
            <a:r>
              <a:rPr lang="en-US" sz="7200" dirty="0" smtClean="0"/>
              <a:t>Use Case 1: The Kerala Water Authority (KWA) </a:t>
            </a:r>
            <a:endParaRPr lang="en-US" sz="7200" dirty="0"/>
          </a:p>
        </p:txBody>
      </p:sp>
      <p:sp>
        <p:nvSpPr>
          <p:cNvPr id="5" name="Content Placeholder 4"/>
          <p:cNvSpPr>
            <a:spLocks noGrp="1"/>
          </p:cNvSpPr>
          <p:nvPr>
            <p:ph idx="1"/>
          </p:nvPr>
        </p:nvSpPr>
        <p:spPr>
          <a:xfrm>
            <a:off x="2432367" y="3131127"/>
            <a:ext cx="20675124" cy="9579993"/>
          </a:xfrm>
        </p:spPr>
        <p:txBody>
          <a:bodyPr>
            <a:normAutofit fontScale="70000" lnSpcReduction="20000"/>
          </a:bodyPr>
          <a:lstStyle/>
          <a:p>
            <a:r>
              <a:rPr lang="en-US" dirty="0" smtClean="0"/>
              <a:t>The Kerala Water Authority (KWA) of the Government of Kerala is using IBM’s Analytics and Mobility solutions to </a:t>
            </a:r>
            <a:r>
              <a:rPr lang="en-US" dirty="0" err="1" smtClean="0"/>
              <a:t>analyse</a:t>
            </a:r>
            <a:r>
              <a:rPr lang="en-US" dirty="0" smtClean="0"/>
              <a:t>, monitor and manage water distribution in its capital – </a:t>
            </a:r>
            <a:r>
              <a:rPr lang="en-US" dirty="0" err="1" smtClean="0"/>
              <a:t>Thiruvananthapuram</a:t>
            </a:r>
            <a:r>
              <a:rPr lang="en-US" dirty="0" smtClean="0"/>
              <a:t>. </a:t>
            </a:r>
          </a:p>
          <a:p>
            <a:r>
              <a:rPr lang="en-US" dirty="0" smtClean="0"/>
              <a:t>Providing equitable water supply to all the households is a challenging task and due to various reasons such as bad pipelines and </a:t>
            </a:r>
            <a:r>
              <a:rPr lang="en-US" dirty="0" err="1" smtClean="0"/>
              <a:t>unauthorised</a:t>
            </a:r>
            <a:r>
              <a:rPr lang="en-US" dirty="0" smtClean="0"/>
              <a:t> use of water, water supply is not easily accessible to the city. With the help of the Big Data analytics system, the data monitored by IBM,</a:t>
            </a:r>
          </a:p>
          <a:p>
            <a:r>
              <a:rPr lang="en-US" dirty="0" smtClean="0"/>
              <a:t> KWA is tracking the water meters across the city. It resulted in improved revenue collection. With the Big Data solutions, KWA aims to achieve 100% success inequitable water supply with the ability to monitor and flag irregularities in water usage using sensors and intelligent meters.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455" y="1"/>
            <a:ext cx="22938220" cy="2852928"/>
          </a:xfrm>
        </p:spPr>
        <p:txBody>
          <a:bodyPr/>
          <a:lstStyle/>
          <a:p>
            <a:r>
              <a:rPr lang="en-US" sz="8000" dirty="0" smtClean="0"/>
              <a:t>Use case 4:</a:t>
            </a:r>
            <a:r>
              <a:rPr lang="en-US" sz="8000" b="1" dirty="0" smtClean="0"/>
              <a:t>Govt to conduct skill mapping of returned workers</a:t>
            </a:r>
            <a:r>
              <a:rPr lang="en-US" b="1" dirty="0" smtClean="0"/>
              <a:t/>
            </a:r>
            <a:br>
              <a:rPr lang="en-US" b="1" dirty="0" smtClean="0"/>
            </a:br>
            <a:endParaRPr lang="en-US" dirty="0"/>
          </a:p>
        </p:txBody>
      </p:sp>
      <p:pic>
        <p:nvPicPr>
          <p:cNvPr id="5122" name="Picture 2"/>
          <p:cNvPicPr>
            <a:picLocks noGrp="1" noChangeAspect="1" noChangeArrowheads="1"/>
          </p:cNvPicPr>
          <p:nvPr>
            <p:ph idx="1"/>
          </p:nvPr>
        </p:nvPicPr>
        <p:blipFill>
          <a:blip r:embed="rId2" cstate="print"/>
          <a:srcRect l="13188" t="17146" r="33145" b="13915"/>
          <a:stretch>
            <a:fillRect/>
          </a:stretch>
        </p:blipFill>
        <p:spPr bwMode="auto">
          <a:xfrm>
            <a:off x="1425952" y="3435927"/>
            <a:ext cx="12123794" cy="9531927"/>
          </a:xfrm>
          <a:prstGeom prst="rect">
            <a:avLst/>
          </a:prstGeom>
          <a:noFill/>
          <a:ln w="9525">
            <a:noFill/>
            <a:miter lim="800000"/>
            <a:headEnd/>
            <a:tailEnd/>
          </a:ln>
          <a:effectLst/>
        </p:spPr>
      </p:pic>
      <p:sp>
        <p:nvSpPr>
          <p:cNvPr id="5" name="Rectangle 4"/>
          <p:cNvSpPr/>
          <p:nvPr/>
        </p:nvSpPr>
        <p:spPr>
          <a:xfrm>
            <a:off x="13494328" y="3491345"/>
            <a:ext cx="10252364" cy="9531928"/>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4400" dirty="0" smtClean="0">
                <a:latin typeface="Times New Roman" pitchFamily="18" charset="0"/>
                <a:cs typeface="Times New Roman" pitchFamily="18" charset="0"/>
              </a:rPr>
              <a:t>With millions of migrant workers returning home, from other parts of India and from other countries, the union cabinet approved a scheme, SWADES or Skilled Workers Arrival Database for Employment Support to conduct a skill mapping exercise of these workers .</a:t>
            </a:r>
            <a:endParaRPr lang="en-US" sz="4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cstate="print"/>
          <a:srcRect t="12222" b="5581"/>
          <a:stretch>
            <a:fillRect/>
          </a:stretch>
        </p:blipFill>
        <p:spPr bwMode="auto">
          <a:xfrm>
            <a:off x="3934691" y="418766"/>
            <a:ext cx="15433964" cy="9335032"/>
          </a:xfrm>
          <a:prstGeom prst="rect">
            <a:avLst/>
          </a:prstGeom>
          <a:noFill/>
          <a:ln w="9525">
            <a:noFill/>
            <a:miter lim="800000"/>
            <a:headEnd/>
            <a:tailEnd/>
          </a:ln>
          <a:effectLst/>
        </p:spPr>
      </p:pic>
      <p:sp>
        <p:nvSpPr>
          <p:cNvPr id="5" name="Rectangle 4"/>
          <p:cNvSpPr/>
          <p:nvPr/>
        </p:nvSpPr>
        <p:spPr>
          <a:xfrm>
            <a:off x="3504767" y="10192619"/>
            <a:ext cx="17360178" cy="2585323"/>
          </a:xfrm>
          <a:prstGeom prst="rect">
            <a:avLst/>
          </a:prstGeom>
        </p:spPr>
        <p:txBody>
          <a:bodyPr wrap="square">
            <a:spAutoFit/>
          </a:bodyPr>
          <a:lstStyle/>
          <a:p>
            <a:r>
              <a:rPr lang="en-US" sz="5400" b="1" dirty="0" smtClean="0"/>
              <a:t>India’s think think-tank </a:t>
            </a:r>
            <a:r>
              <a:rPr lang="en-US" sz="5400" b="1" dirty="0" err="1" smtClean="0"/>
              <a:t>Niti</a:t>
            </a:r>
            <a:r>
              <a:rPr lang="en-US" sz="5400" b="1" dirty="0" smtClean="0"/>
              <a:t> </a:t>
            </a:r>
            <a:r>
              <a:rPr lang="en-US" sz="5400" b="1" dirty="0" err="1" smtClean="0"/>
              <a:t>Aayog</a:t>
            </a:r>
            <a:r>
              <a:rPr lang="en-US" sz="5400" b="1" dirty="0" smtClean="0"/>
              <a:t> will create a national data and analytics platform to all government data available to stakeholders in an easy format.</a:t>
            </a:r>
            <a:endParaRPr lang="en-US" sz="5400"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Mission of NADP </a:t>
            </a:r>
            <a:endParaRPr lang="en-US" dirty="0"/>
          </a:p>
        </p:txBody>
      </p:sp>
      <p:sp>
        <p:nvSpPr>
          <p:cNvPr id="3" name="Content Placeholder 2"/>
          <p:cNvSpPr>
            <a:spLocks noGrp="1"/>
          </p:cNvSpPr>
          <p:nvPr>
            <p:ph idx="1"/>
          </p:nvPr>
        </p:nvSpPr>
        <p:spPr/>
        <p:txBody>
          <a:bodyPr/>
          <a:lstStyle/>
          <a:p>
            <a:r>
              <a:rPr lang="en-US" b="1" dirty="0" smtClean="0"/>
              <a:t>Standardize data</a:t>
            </a:r>
            <a:r>
              <a:rPr lang="en-US" dirty="0" smtClean="0"/>
              <a:t> across multiple government sources.</a:t>
            </a:r>
          </a:p>
          <a:p>
            <a:r>
              <a:rPr lang="en-US" b="1" dirty="0" smtClean="0"/>
              <a:t>Provide flexible analytics </a:t>
            </a:r>
            <a:r>
              <a:rPr lang="en-US" dirty="0" smtClean="0"/>
              <a:t>and make it easily accessible in formats.</a:t>
            </a:r>
          </a:p>
          <a:p>
            <a:r>
              <a:rPr lang="en-US" b="1" dirty="0" smtClean="0"/>
              <a:t>Conducive</a:t>
            </a:r>
            <a:r>
              <a:rPr lang="en-US" dirty="0" smtClean="0"/>
              <a:t> for </a:t>
            </a:r>
            <a:r>
              <a:rPr lang="en-US" b="1" dirty="0" smtClean="0"/>
              <a:t>research, innovation, policy making</a:t>
            </a:r>
            <a:r>
              <a:rPr lang="en-US" dirty="0" smtClean="0"/>
              <a:t> and </a:t>
            </a:r>
            <a:r>
              <a:rPr lang="en-US" b="1" dirty="0" smtClean="0"/>
              <a:t>public consumption.</a:t>
            </a:r>
            <a:endParaRPr lang="en-US" dirty="0" smtClean="0"/>
          </a:p>
          <a:p>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7131" y="0"/>
            <a:ext cx="20675124" cy="1828800"/>
          </a:xfrm>
        </p:spPr>
        <p:txBody>
          <a:bodyPr/>
          <a:lstStyle/>
          <a:p>
            <a:r>
              <a:rPr lang="en-US" sz="8000" dirty="0" smtClean="0"/>
              <a:t>NDAP will provide access to data from multiple sectors in </a:t>
            </a:r>
            <a:r>
              <a:rPr lang="en-US" dirty="0" smtClean="0"/>
              <a:t>one place</a:t>
            </a:r>
            <a:endParaRPr lang="en-US" dirty="0"/>
          </a:p>
        </p:txBody>
      </p:sp>
      <p:pic>
        <p:nvPicPr>
          <p:cNvPr id="7170" name="Picture 2"/>
          <p:cNvPicPr>
            <a:picLocks noGrp="1" noChangeAspect="1" noChangeArrowheads="1"/>
          </p:cNvPicPr>
          <p:nvPr>
            <p:ph idx="1"/>
          </p:nvPr>
        </p:nvPicPr>
        <p:blipFill>
          <a:blip r:embed="rId2" cstate="print"/>
          <a:srcRect l="25540" t="31919" r="26117" b="11263"/>
          <a:stretch>
            <a:fillRect/>
          </a:stretch>
        </p:blipFill>
        <p:spPr bwMode="auto">
          <a:xfrm>
            <a:off x="1458238" y="3435927"/>
            <a:ext cx="13754053" cy="9836728"/>
          </a:xfrm>
          <a:prstGeom prst="rect">
            <a:avLst/>
          </a:prstGeom>
          <a:noFill/>
          <a:ln w="9525">
            <a:noFill/>
            <a:miter lim="800000"/>
            <a:headEnd/>
            <a:tailEnd/>
          </a:ln>
          <a:effectLst/>
        </p:spPr>
      </p:pic>
      <p:sp>
        <p:nvSpPr>
          <p:cNvPr id="5" name="Rectangle 4"/>
          <p:cNvSpPr/>
          <p:nvPr/>
        </p:nvSpPr>
        <p:spPr>
          <a:xfrm>
            <a:off x="15406255" y="4017818"/>
            <a:ext cx="8571490" cy="7571303"/>
          </a:xfrm>
          <a:prstGeom prst="rect">
            <a:avLst/>
          </a:prstGeom>
        </p:spPr>
        <p:txBody>
          <a:bodyPr wrap="square">
            <a:spAutoFit/>
          </a:bodyPr>
          <a:lstStyle/>
          <a:p>
            <a:r>
              <a:rPr lang="en-US" dirty="0" smtClean="0"/>
              <a:t> </a:t>
            </a:r>
            <a:r>
              <a:rPr lang="en-US" sz="5400" dirty="0" smtClean="0"/>
              <a:t>Data will be sourced from different Central and State Ministries and Departments. This will be presented using a common schema, with clear definitions and narratives to help the user navigate the differences between similar data from different sources.</a:t>
            </a:r>
            <a:endParaRPr lang="en-US" sz="5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1095" y="469946"/>
            <a:ext cx="22722580" cy="1828800"/>
          </a:xfrm>
        </p:spPr>
        <p:txBody>
          <a:bodyPr/>
          <a:lstStyle/>
          <a:p>
            <a:r>
              <a:rPr lang="en-US" sz="8000" dirty="0" smtClean="0"/>
              <a:t>National Data And Analytics Platform</a:t>
            </a:r>
            <a:r>
              <a:rPr lang="en-US" dirty="0" smtClean="0"/>
              <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dirty="0" smtClean="0"/>
              <a:t>On 23</a:t>
            </a:r>
            <a:r>
              <a:rPr lang="en-US" baseline="30000" dirty="0" smtClean="0"/>
              <a:t>rd</a:t>
            </a:r>
            <a:r>
              <a:rPr lang="en-US" dirty="0" smtClean="0"/>
              <a:t> January, 2020, NITI </a:t>
            </a:r>
            <a:r>
              <a:rPr lang="en-US" dirty="0" err="1" smtClean="0"/>
              <a:t>Aayog</a:t>
            </a:r>
            <a:r>
              <a:rPr lang="en-US" dirty="0" smtClean="0"/>
              <a:t> released its vision for the National Data and Analytics Platform (NDAP), with an </a:t>
            </a:r>
            <a:r>
              <a:rPr lang="en-US" b="1" dirty="0" smtClean="0"/>
              <a:t>aim to democratize access to public Government data</a:t>
            </a:r>
            <a:r>
              <a:rPr lang="en-US" dirty="0" smtClean="0"/>
              <a:t> through a world-class user experience.</a:t>
            </a:r>
          </a:p>
          <a:p>
            <a:r>
              <a:rPr lang="en-US" dirty="0" smtClean="0"/>
              <a:t>The first version of National Data and Analytics Platform is proposed to be released in 2021.</a:t>
            </a:r>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1580122768_Untitled666.jpg"/>
          <p:cNvPicPr>
            <a:picLocks noGrp="1" noChangeAspect="1"/>
          </p:cNvPicPr>
          <p:nvPr>
            <p:ph idx="1"/>
          </p:nvPr>
        </p:nvPicPr>
        <p:blipFill>
          <a:blip r:embed="rId2" cstate="print"/>
          <a:stretch>
            <a:fillRect/>
          </a:stretch>
        </p:blipFill>
        <p:spPr>
          <a:xfrm>
            <a:off x="1787208" y="471055"/>
            <a:ext cx="18368648" cy="13244945"/>
          </a:xfrm>
        </p:spPr>
      </p:pic>
      <p:sp>
        <p:nvSpPr>
          <p:cNvPr id="5" name="Rectangle 4"/>
          <p:cNvSpPr/>
          <p:nvPr/>
        </p:nvSpPr>
        <p:spPr>
          <a:xfrm>
            <a:off x="1745672" y="526473"/>
            <a:ext cx="12940146" cy="15240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r>
              <a:rPr lang="en-US" sz="6600" b="1" dirty="0" smtClean="0"/>
              <a:t>Key Features</a:t>
            </a:r>
            <a:endParaRPr lang="en-US" sz="66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Imp Links </a:t>
            </a:r>
            <a:endParaRPr lang="en-US" dirty="0"/>
          </a:p>
        </p:txBody>
      </p:sp>
      <p:sp>
        <p:nvSpPr>
          <p:cNvPr id="3" name="Content Placeholder 2"/>
          <p:cNvSpPr>
            <a:spLocks noGrp="1"/>
          </p:cNvSpPr>
          <p:nvPr>
            <p:ph idx="1"/>
          </p:nvPr>
        </p:nvSpPr>
        <p:spPr>
          <a:xfrm>
            <a:off x="2266112" y="3096065"/>
            <a:ext cx="20675124" cy="9144000"/>
          </a:xfrm>
        </p:spPr>
        <p:txBody>
          <a:bodyPr/>
          <a:lstStyle/>
          <a:p>
            <a:r>
              <a:rPr lang="en-US" dirty="0" smtClean="0">
                <a:hlinkClick r:id="rId2"/>
              </a:rPr>
              <a:t>https://www.worldometers.info/about/</a:t>
            </a:r>
            <a:endParaRPr lang="en-US" dirty="0" smtClean="0"/>
          </a:p>
          <a:p>
            <a:r>
              <a:rPr lang="en-US" dirty="0" smtClean="0">
                <a:hlinkClick r:id="rId3"/>
              </a:rPr>
              <a:t>https://www.internetlivestats.com/</a:t>
            </a:r>
            <a:endParaRPr lang="en-US" dirty="0" smtClean="0"/>
          </a:p>
          <a:p>
            <a:r>
              <a:rPr lang="en-US" dirty="0" smtClean="0">
                <a:hlinkClick r:id="rId4"/>
              </a:rPr>
              <a:t>https://datausa.io/</a:t>
            </a:r>
            <a:endParaRPr lang="en-US" dirty="0" smtClean="0"/>
          </a:p>
          <a:p>
            <a:r>
              <a:rPr lang="en-US" dirty="0" smtClean="0">
                <a:hlinkClick r:id="rId5"/>
              </a:rPr>
              <a:t>https://data.gov.sg/group/technology</a:t>
            </a:r>
            <a:endParaRPr lang="en-US" dirty="0" smtClean="0"/>
          </a:p>
          <a:p>
            <a:r>
              <a:rPr lang="en-US" dirty="0" smtClean="0">
                <a:hlinkClick r:id="rId6"/>
              </a:rPr>
              <a:t>https://www.indiastat.com/</a:t>
            </a:r>
            <a:endParaRPr lang="en-US" dirty="0" smtClean="0"/>
          </a:p>
          <a:p>
            <a:r>
              <a:rPr lang="en-US" dirty="0" smtClean="0"/>
              <a:t>https://data.gov.in/</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b="1" dirty="0" smtClean="0">
                <a:latin typeface="Arial" pitchFamily="34" charset="0"/>
                <a:cs typeface="Arial" pitchFamily="34" charset="0"/>
              </a:rPr>
              <a:t>Session 1: Overview of Business Intelligence and Analytics </a:t>
            </a:r>
            <a:r>
              <a:rPr lang="en-US" sz="6000" dirty="0" smtClean="0">
                <a:latin typeface="Arial" pitchFamily="34" charset="0"/>
                <a:cs typeface="Arial" pitchFamily="34" charset="0"/>
              </a:rPr>
              <a:t/>
            </a:r>
            <a:br>
              <a:rPr lang="en-US" sz="6000" dirty="0" smtClean="0">
                <a:latin typeface="Arial" pitchFamily="34" charset="0"/>
                <a:cs typeface="Arial" pitchFamily="34" charset="0"/>
              </a:rPr>
            </a:br>
            <a:r>
              <a:rPr lang="en-US" sz="6000" dirty="0" smtClean="0">
                <a:latin typeface="Arial" pitchFamily="34" charset="0"/>
                <a:cs typeface="Arial" pitchFamily="34" charset="0"/>
              </a:rPr>
              <a:t/>
            </a:r>
            <a:br>
              <a:rPr lang="en-US" sz="6000" dirty="0" smtClean="0">
                <a:latin typeface="Arial" pitchFamily="34" charset="0"/>
                <a:cs typeface="Arial" pitchFamily="34" charset="0"/>
              </a:rPr>
            </a:br>
            <a:endParaRPr lang="en-US" sz="6000" dirty="0">
              <a:latin typeface="Arial" pitchFamily="34" charset="0"/>
              <a:cs typeface="Arial" pitchFamily="34" charset="0"/>
            </a:endParaRPr>
          </a:p>
        </p:txBody>
      </p:sp>
      <p:sp>
        <p:nvSpPr>
          <p:cNvPr id="3" name="Content Placeholder 2"/>
          <p:cNvSpPr>
            <a:spLocks noGrp="1"/>
          </p:cNvSpPr>
          <p:nvPr>
            <p:ph idx="1"/>
          </p:nvPr>
        </p:nvSpPr>
        <p:spPr>
          <a:xfrm>
            <a:off x="2432367" y="2632364"/>
            <a:ext cx="20675124" cy="10078756"/>
          </a:xfrm>
        </p:spPr>
        <p:txBody>
          <a:bodyPr/>
          <a:lstStyle/>
          <a:p>
            <a:r>
              <a:rPr lang="en-US" dirty="0" smtClean="0"/>
              <a:t>Explain Business Intelligence and Analytics</a:t>
            </a:r>
          </a:p>
          <a:p>
            <a:r>
              <a:rPr lang="en-US" dirty="0" smtClean="0"/>
              <a:t>Types of Business Analytics</a:t>
            </a:r>
          </a:p>
          <a:p>
            <a:r>
              <a:rPr lang="en-US" dirty="0" smtClean="0"/>
              <a:t>Application of Business Analytics</a:t>
            </a:r>
          </a:p>
          <a:p>
            <a:r>
              <a:rPr lang="en-IN" dirty="0" smtClean="0"/>
              <a:t>Case Study Discussion </a:t>
            </a:r>
            <a:endParaRPr lang="en-US" dirty="0" smtClean="0"/>
          </a:p>
        </p:txBody>
      </p:sp>
      <p:pic>
        <p:nvPicPr>
          <p:cNvPr id="4" name="Picture 5"/>
          <p:cNvPicPr>
            <a:picLocks noChangeAspect="1" noChangeArrowheads="1"/>
          </p:cNvPicPr>
          <p:nvPr/>
        </p:nvPicPr>
        <p:blipFill>
          <a:blip r:embed="rId2" cstate="print"/>
          <a:srcRect l="7664" t="43897" r="66283" b="8176"/>
          <a:stretch>
            <a:fillRect/>
          </a:stretch>
        </p:blipFill>
        <p:spPr bwMode="auto">
          <a:xfrm>
            <a:off x="20640098" y="3075709"/>
            <a:ext cx="2547504" cy="25904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713" y="359110"/>
            <a:ext cx="20675124" cy="1828800"/>
          </a:xfrm>
        </p:spPr>
        <p:txBody>
          <a:bodyPr/>
          <a:lstStyle/>
          <a:p>
            <a:r>
              <a:rPr lang="en-US" dirty="0" smtClean="0"/>
              <a:t>Conclusion </a:t>
            </a:r>
            <a:endParaRPr lang="en-US" dirty="0"/>
          </a:p>
        </p:txBody>
      </p:sp>
      <p:sp>
        <p:nvSpPr>
          <p:cNvPr id="3" name="Content Placeholder 2"/>
          <p:cNvSpPr>
            <a:spLocks noGrp="1"/>
          </p:cNvSpPr>
          <p:nvPr>
            <p:ph idx="1"/>
          </p:nvPr>
        </p:nvSpPr>
        <p:spPr>
          <a:xfrm>
            <a:off x="2570912" y="2818974"/>
            <a:ext cx="20675124" cy="9144000"/>
          </a:xfrm>
        </p:spPr>
        <p:txBody>
          <a:bodyPr>
            <a:normAutofit fontScale="85000" lnSpcReduction="10000"/>
          </a:bodyPr>
          <a:lstStyle/>
          <a:p>
            <a:r>
              <a:rPr lang="en-US" sz="6000" dirty="0" smtClean="0"/>
              <a:t>Indian Government has always shown a keen interest in adopting new technologies, especially big data and AI, in its functioning and states like Karnataka, </a:t>
            </a:r>
            <a:r>
              <a:rPr lang="en-US" sz="6000" dirty="0" err="1" smtClean="0"/>
              <a:t>Odisha</a:t>
            </a:r>
            <a:r>
              <a:rPr lang="en-US" sz="6000" dirty="0" smtClean="0"/>
              <a:t>, Andhra Pradesh and </a:t>
            </a:r>
            <a:r>
              <a:rPr lang="en-US" sz="6000" dirty="0" err="1" smtClean="0"/>
              <a:t>Telangana</a:t>
            </a:r>
            <a:r>
              <a:rPr lang="en-US" sz="6000" dirty="0" smtClean="0"/>
              <a:t> have entrenched data analytics policies in. With this collaboration, it aims to bring about better transparency, while efficiently delivering services to the citizens.</a:t>
            </a:r>
          </a:p>
          <a:p>
            <a:r>
              <a:rPr lang="en-US" sz="6000" dirty="0" smtClean="0"/>
              <a:t>Data is an important asset to the government. The roadmap to build analytical frameworks to integrate data in public departments is quite promising and will transform the entire nation digitally. This would require the government to develop a strategy which merges industry and academia to build successful data and analytics capabilities.</a:t>
            </a:r>
            <a:br>
              <a:rPr lang="en-US" sz="6000" dirty="0" smtClean="0"/>
            </a:br>
            <a:r>
              <a:rPr lang="en-US" sz="6000" dirty="0" smtClean="0"/>
              <a:t/>
            </a:r>
            <a:br>
              <a:rPr lang="en-US" sz="6000" dirty="0" smtClean="0"/>
            </a:br>
            <a:endParaRPr lang="en-US" sz="6000"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Reading Materials </a:t>
            </a:r>
            <a:endParaRPr lang="en-US" dirty="0"/>
          </a:p>
        </p:txBody>
      </p:sp>
      <p:sp>
        <p:nvSpPr>
          <p:cNvPr id="3" name="Content Placeholder 2"/>
          <p:cNvSpPr>
            <a:spLocks noGrp="1"/>
          </p:cNvSpPr>
          <p:nvPr>
            <p:ph idx="1"/>
          </p:nvPr>
        </p:nvSpPr>
        <p:spPr>
          <a:xfrm>
            <a:off x="2432367" y="3131127"/>
            <a:ext cx="20675124" cy="9579993"/>
          </a:xfrm>
        </p:spPr>
        <p:txBody>
          <a:bodyPr>
            <a:normAutofit lnSpcReduction="10000"/>
          </a:bodyPr>
          <a:lstStyle/>
          <a:p>
            <a:r>
              <a:rPr lang="en-US" sz="3600" dirty="0" smtClean="0">
                <a:latin typeface="Calibri" pitchFamily="34" charset="0"/>
                <a:cs typeface="Calibri" pitchFamily="34" charset="0"/>
              </a:rPr>
              <a:t>Data Strategy: How To Profit From A World Of Big Data, Analytics And The Internet Of Things” by Bernard Marr</a:t>
            </a:r>
          </a:p>
          <a:p>
            <a:r>
              <a:rPr lang="en-US" sz="3600" dirty="0" smtClean="0">
                <a:latin typeface="Calibri" pitchFamily="34" charset="0"/>
                <a:cs typeface="Calibri" pitchFamily="34" charset="0"/>
              </a:rPr>
              <a:t>“Big Data Demystified: How To Use Big Data, Data Science And AI To Make Better Business Decisions And Gain Competitive Advantage” by David Stephenson </a:t>
            </a:r>
          </a:p>
          <a:p>
            <a:r>
              <a:rPr lang="en-US" sz="3600" dirty="0" smtClean="0">
                <a:latin typeface="Calibri" pitchFamily="34" charset="0"/>
                <a:cs typeface="Calibri" pitchFamily="34" charset="0"/>
              </a:rPr>
              <a:t>“The Wall Street Journal Guide To Information Graphics: The Dos And Don’ts of Presenting Data, Facts, And Figures” by Dona M. Wong</a:t>
            </a:r>
          </a:p>
          <a:p>
            <a:r>
              <a:rPr lang="en-US" sz="3600" dirty="0" smtClean="0">
                <a:latin typeface="Calibri" pitchFamily="34" charset="0"/>
                <a:cs typeface="Calibri" pitchFamily="34" charset="0"/>
              </a:rPr>
              <a:t>“Too Big To Ignore: The Business Case For Big Data” by Phil Simon</a:t>
            </a:r>
          </a:p>
          <a:p>
            <a:r>
              <a:rPr lang="en-US" sz="3600" dirty="0" smtClean="0">
                <a:latin typeface="Calibri" pitchFamily="34" charset="0"/>
                <a:cs typeface="Calibri" pitchFamily="34" charset="0"/>
              </a:rPr>
              <a:t>“Successful Business Intelligence, Second Edition: Unlock The Value Of BI &amp; Big Data” by </a:t>
            </a:r>
            <a:r>
              <a:rPr lang="en-US" sz="3600" dirty="0" err="1" smtClean="0">
                <a:latin typeface="Calibri" pitchFamily="34" charset="0"/>
                <a:cs typeface="Calibri" pitchFamily="34" charset="0"/>
              </a:rPr>
              <a:t>Cindi</a:t>
            </a:r>
            <a:r>
              <a:rPr lang="en-US" sz="3600" dirty="0" smtClean="0">
                <a:latin typeface="Calibri" pitchFamily="34" charset="0"/>
                <a:cs typeface="Calibri" pitchFamily="34" charset="0"/>
              </a:rPr>
              <a:t> </a:t>
            </a:r>
            <a:r>
              <a:rPr lang="en-US" sz="3600" dirty="0" err="1" smtClean="0">
                <a:latin typeface="Calibri" pitchFamily="34" charset="0"/>
                <a:cs typeface="Calibri" pitchFamily="34" charset="0"/>
              </a:rPr>
              <a:t>Howson</a:t>
            </a:r>
            <a:endParaRPr lang="en-US" sz="3600" dirty="0" smtClean="0">
              <a:latin typeface="Calibri" pitchFamily="34" charset="0"/>
              <a:cs typeface="Calibri" pitchFamily="34" charset="0"/>
            </a:endParaRPr>
          </a:p>
          <a:p>
            <a:r>
              <a:rPr lang="en-US" sz="3600" dirty="0" smtClean="0">
                <a:latin typeface="Calibri" pitchFamily="34" charset="0"/>
                <a:cs typeface="Calibri" pitchFamily="34" charset="0"/>
              </a:rPr>
              <a:t>“Business Intelligence Guidebook: From Data Integration To Analytics” by Rick Sherman</a:t>
            </a:r>
          </a:p>
          <a:p>
            <a:r>
              <a:rPr lang="en-US" sz="3600" dirty="0" smtClean="0">
                <a:latin typeface="Calibri" pitchFamily="34" charset="0"/>
                <a:cs typeface="Calibri" pitchFamily="34" charset="0"/>
              </a:rPr>
              <a:t>https://economictimes.indiatimes.com/news/economy/policy/niti-aayog-plans-national-data-analytics-platform/articleshow/63651581.cms </a:t>
            </a:r>
          </a:p>
          <a:p>
            <a:r>
              <a:rPr lang="en-US" sz="3600" dirty="0" smtClean="0"/>
              <a:t>Report of Task Force on Artificial Intelligence </a:t>
            </a:r>
          </a:p>
          <a:p>
            <a:r>
              <a:rPr lang="en-US" sz="3600" dirty="0" smtClean="0"/>
              <a:t>https://www.telangana.gov.in/PDFDocuments/Telangana-Data-Analytics-Policy.PDF </a:t>
            </a:r>
            <a:r>
              <a:rPr lang="en-US" sz="3600" dirty="0" smtClean="0">
                <a:latin typeface="Calibri" pitchFamily="34" charset="0"/>
                <a:cs typeface="Calibri" pitchFamily="34" charset="0"/>
              </a:rPr>
              <a:t/>
            </a:r>
            <a:br>
              <a:rPr lang="en-US" sz="3600" dirty="0" smtClean="0">
                <a:latin typeface="Calibri" pitchFamily="34" charset="0"/>
                <a:cs typeface="Calibri" pitchFamily="34" charset="0"/>
              </a:rPr>
            </a:br>
            <a:endParaRPr lang="en-US" sz="3600" dirty="0" smtClean="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2440" y="637309"/>
            <a:ext cx="21891308" cy="2505456"/>
          </a:xfrm>
        </p:spPr>
        <p:txBody>
          <a:bodyPr/>
          <a:lstStyle/>
          <a:p>
            <a:r>
              <a:rPr lang="en-US" sz="6000" dirty="0" smtClean="0"/>
              <a:t>Business Intelligence and Analytics for Policy Making </a:t>
            </a:r>
            <a:endParaRPr lang="en-US" sz="6000" dirty="0"/>
          </a:p>
        </p:txBody>
      </p:sp>
      <p:pic>
        <p:nvPicPr>
          <p:cNvPr id="17409" name="Picture 1"/>
          <p:cNvPicPr>
            <a:picLocks noGrp="1" noChangeAspect="1" noChangeArrowheads="1"/>
          </p:cNvPicPr>
          <p:nvPr>
            <p:ph idx="1"/>
          </p:nvPr>
        </p:nvPicPr>
        <p:blipFill>
          <a:blip r:embed="rId2" cstate="print"/>
          <a:srcRect/>
          <a:stretch>
            <a:fillRect/>
          </a:stretch>
        </p:blipFill>
        <p:spPr bwMode="auto">
          <a:xfrm>
            <a:off x="1200779" y="2632363"/>
            <a:ext cx="19608750" cy="10446328"/>
          </a:xfrm>
          <a:prstGeom prst="rect">
            <a:avLst/>
          </a:prstGeom>
          <a:noFill/>
          <a:ln w="9525">
            <a:noFill/>
            <a:miter lim="800000"/>
            <a:headEnd/>
            <a:tailEnd/>
          </a:ln>
          <a:effectLst/>
        </p:spPr>
      </p:pic>
      <p:sp>
        <p:nvSpPr>
          <p:cNvPr id="12" name="TextBox 11"/>
          <p:cNvSpPr txBox="1"/>
          <p:nvPr/>
        </p:nvSpPr>
        <p:spPr>
          <a:xfrm>
            <a:off x="9906000" y="9656619"/>
            <a:ext cx="4128655" cy="646331"/>
          </a:xfrm>
          <a:prstGeom prst="rect">
            <a:avLst/>
          </a:prstGeom>
          <a:noFill/>
        </p:spPr>
        <p:txBody>
          <a:bodyPr wrap="square" rtlCol="0">
            <a:spAutoFit/>
          </a:bodyPr>
          <a:lstStyle/>
          <a:p>
            <a:endParaRPr lang="en-US" dirty="0"/>
          </a:p>
        </p:txBody>
      </p:sp>
      <p:sp>
        <p:nvSpPr>
          <p:cNvPr id="13" name="TextBox 12"/>
          <p:cNvSpPr txBox="1"/>
          <p:nvPr/>
        </p:nvSpPr>
        <p:spPr>
          <a:xfrm>
            <a:off x="3158837" y="11277601"/>
            <a:ext cx="4128655" cy="646331"/>
          </a:xfrm>
          <a:prstGeom prst="rect">
            <a:avLst/>
          </a:prstGeom>
          <a:noFill/>
        </p:spPr>
        <p:txBody>
          <a:bodyPr wrap="square" rtlCol="0">
            <a:spAutoFit/>
          </a:bodyPr>
          <a:lstStyle/>
          <a:p>
            <a:endParaRPr lang="en-US" dirty="0"/>
          </a:p>
        </p:txBody>
      </p:sp>
      <p:sp>
        <p:nvSpPr>
          <p:cNvPr id="15" name="Rectangle 14"/>
          <p:cNvSpPr/>
          <p:nvPr/>
        </p:nvSpPr>
        <p:spPr>
          <a:xfrm>
            <a:off x="3697705" y="3154326"/>
            <a:ext cx="4975242" cy="1754326"/>
          </a:xfrm>
          <a:prstGeom prst="rect">
            <a:avLst/>
          </a:prstGeom>
        </p:spPr>
        <p:txBody>
          <a:bodyPr wrap="square">
            <a:spAutoFit/>
          </a:bodyPr>
          <a:lstStyle/>
          <a:p>
            <a:r>
              <a:rPr lang="en-US" b="1" dirty="0" smtClean="0">
                <a:solidFill>
                  <a:schemeClr val="bg1"/>
                </a:solidFill>
              </a:rPr>
              <a:t>concepts and components of Business Intelligence (BI).</a:t>
            </a:r>
            <a:endParaRPr lang="en-US" b="1" dirty="0">
              <a:solidFill>
                <a:schemeClr val="bg1"/>
              </a:solidFill>
            </a:endParaRPr>
          </a:p>
        </p:txBody>
      </p:sp>
      <p:sp>
        <p:nvSpPr>
          <p:cNvPr id="16" name="TextBox 15"/>
          <p:cNvSpPr txBox="1"/>
          <p:nvPr/>
        </p:nvSpPr>
        <p:spPr>
          <a:xfrm>
            <a:off x="14464146" y="3186545"/>
            <a:ext cx="6123709" cy="1754326"/>
          </a:xfrm>
          <a:prstGeom prst="rect">
            <a:avLst/>
          </a:prstGeom>
          <a:noFill/>
        </p:spPr>
        <p:txBody>
          <a:bodyPr wrap="square" rtlCol="0">
            <a:spAutoFit/>
          </a:bodyPr>
          <a:lstStyle/>
          <a:p>
            <a:r>
              <a:rPr lang="en-US" b="1" dirty="0" smtClean="0">
                <a:solidFill>
                  <a:schemeClr val="bg1"/>
                </a:solidFill>
                <a:latin typeface="Calibri" pitchFamily="34" charset="0"/>
                <a:cs typeface="Calibri" pitchFamily="34" charset="0"/>
              </a:rPr>
              <a:t>Evaluate use of BI for supporting decision making in an organization.</a:t>
            </a:r>
            <a:endParaRPr lang="en-US" b="1" dirty="0">
              <a:solidFill>
                <a:schemeClr val="bg1"/>
              </a:solidFill>
              <a:latin typeface="Calibri" pitchFamily="34" charset="0"/>
              <a:cs typeface="Calibri" pitchFamily="34" charset="0"/>
            </a:endParaRPr>
          </a:p>
        </p:txBody>
      </p:sp>
      <p:sp>
        <p:nvSpPr>
          <p:cNvPr id="17" name="TextBox 16"/>
          <p:cNvSpPr txBox="1"/>
          <p:nvPr/>
        </p:nvSpPr>
        <p:spPr>
          <a:xfrm>
            <a:off x="3241964" y="9421091"/>
            <a:ext cx="4184072" cy="646331"/>
          </a:xfrm>
          <a:prstGeom prst="rect">
            <a:avLst/>
          </a:prstGeom>
          <a:noFill/>
        </p:spPr>
        <p:txBody>
          <a:bodyPr wrap="square" rtlCol="0">
            <a:spAutoFit/>
          </a:bodyPr>
          <a:lstStyle/>
          <a:p>
            <a:r>
              <a:rPr lang="en-IN" b="1" dirty="0" smtClean="0">
                <a:solidFill>
                  <a:schemeClr val="bg1"/>
                </a:solidFill>
                <a:latin typeface="Calibri" pitchFamily="34" charset="0"/>
                <a:cs typeface="Calibri" pitchFamily="34" charset="0"/>
              </a:rPr>
              <a:t>Data Visualisation </a:t>
            </a:r>
            <a:endParaRPr lang="en-US" b="1" dirty="0">
              <a:solidFill>
                <a:schemeClr val="bg1"/>
              </a:solidFill>
              <a:latin typeface="Calibri" pitchFamily="34" charset="0"/>
              <a:cs typeface="Calibri" pitchFamily="34" charset="0"/>
            </a:endParaRPr>
          </a:p>
        </p:txBody>
      </p:sp>
      <p:sp>
        <p:nvSpPr>
          <p:cNvPr id="18" name="TextBox 17"/>
          <p:cNvSpPr txBox="1"/>
          <p:nvPr/>
        </p:nvSpPr>
        <p:spPr>
          <a:xfrm>
            <a:off x="10002982" y="9448800"/>
            <a:ext cx="3740727" cy="1754326"/>
          </a:xfrm>
          <a:prstGeom prst="rect">
            <a:avLst/>
          </a:prstGeom>
          <a:noFill/>
        </p:spPr>
        <p:txBody>
          <a:bodyPr wrap="square" rtlCol="0">
            <a:spAutoFit/>
          </a:bodyPr>
          <a:lstStyle/>
          <a:p>
            <a:r>
              <a:rPr lang="en-IN" b="1" dirty="0" smtClean="0">
                <a:solidFill>
                  <a:schemeClr val="bg1"/>
                </a:solidFill>
                <a:latin typeface="Calibri" pitchFamily="34" charset="0"/>
                <a:cs typeface="Calibri" pitchFamily="34" charset="0"/>
              </a:rPr>
              <a:t>KPIs and performance Management </a:t>
            </a:r>
            <a:endParaRPr lang="en-US" b="1" dirty="0">
              <a:solidFill>
                <a:schemeClr val="bg1"/>
              </a:solidFill>
              <a:latin typeface="Calibri" pitchFamily="34" charset="0"/>
              <a:cs typeface="Calibri" pitchFamily="34" charset="0"/>
            </a:endParaRPr>
          </a:p>
        </p:txBody>
      </p:sp>
      <p:sp>
        <p:nvSpPr>
          <p:cNvPr id="20" name="TextBox 19"/>
          <p:cNvSpPr txBox="1"/>
          <p:nvPr/>
        </p:nvSpPr>
        <p:spPr>
          <a:xfrm>
            <a:off x="16431490" y="8839200"/>
            <a:ext cx="3906982" cy="1754326"/>
          </a:xfrm>
          <a:prstGeom prst="rect">
            <a:avLst/>
          </a:prstGeom>
          <a:noFill/>
        </p:spPr>
        <p:txBody>
          <a:bodyPr wrap="square" rtlCol="0">
            <a:spAutoFit/>
          </a:bodyPr>
          <a:lstStyle/>
          <a:p>
            <a:r>
              <a:rPr lang="en-IN" b="1" dirty="0" smtClean="0">
                <a:solidFill>
                  <a:schemeClr val="bg1"/>
                </a:solidFill>
                <a:latin typeface="Calibri" pitchFamily="34" charset="0"/>
                <a:cs typeface="Calibri" pitchFamily="34" charset="0"/>
              </a:rPr>
              <a:t>Organisation Values and competitive edge </a:t>
            </a:r>
            <a:endParaRPr lang="en-US" b="1" dirty="0">
              <a:solidFill>
                <a:schemeClr val="bg1"/>
              </a:solidFill>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Business Analytics</a:t>
            </a:r>
            <a:br>
              <a:rPr lang="en-US" dirty="0" smtClean="0"/>
            </a:br>
            <a:endParaRPr lang="en-US" dirty="0"/>
          </a:p>
        </p:txBody>
      </p:sp>
      <p:graphicFrame>
        <p:nvGraphicFramePr>
          <p:cNvPr id="5" name="Content Placeholder 4"/>
          <p:cNvGraphicFramePr>
            <a:graphicFrameLocks noGrp="1"/>
          </p:cNvGraphicFramePr>
          <p:nvPr>
            <p:ph idx="1"/>
          </p:nvPr>
        </p:nvGraphicFramePr>
        <p:xfrm>
          <a:off x="2432367" y="3567120"/>
          <a:ext cx="20675124" cy="914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p:cNvPicPr>
            <a:picLocks noChangeAspect="1" noChangeArrowheads="1"/>
          </p:cNvPicPr>
          <p:nvPr/>
        </p:nvPicPr>
        <p:blipFill>
          <a:blip r:embed="rId7" cstate="print"/>
          <a:srcRect l="7664" t="43897" r="66283" b="8176"/>
          <a:stretch>
            <a:fillRect/>
          </a:stretch>
        </p:blipFill>
        <p:spPr bwMode="auto">
          <a:xfrm>
            <a:off x="19451782" y="997527"/>
            <a:ext cx="2547504" cy="259043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smtClean="0"/>
              <a:t>Data journey </a:t>
            </a:r>
            <a:endParaRPr lang="en-US" dirty="0"/>
          </a:p>
        </p:txBody>
      </p:sp>
      <p:pic>
        <p:nvPicPr>
          <p:cNvPr id="4" name="Content Placeholder 3" descr="pd1.png"/>
          <p:cNvPicPr>
            <a:picLocks noGrp="1" noChangeAspect="1"/>
          </p:cNvPicPr>
          <p:nvPr>
            <p:ph idx="1"/>
          </p:nvPr>
        </p:nvPicPr>
        <p:blipFill>
          <a:blip r:embed="rId2" cstate="print"/>
          <a:stretch>
            <a:fillRect/>
          </a:stretch>
        </p:blipFill>
        <p:spPr>
          <a:xfrm>
            <a:off x="3297383" y="3302671"/>
            <a:ext cx="17761526" cy="9391153"/>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51712" y="0"/>
            <a:ext cx="20675124" cy="1828800"/>
          </a:xfrm>
        </p:spPr>
        <p:txBody>
          <a:bodyPr/>
          <a:lstStyle/>
          <a:p>
            <a:r>
              <a:rPr lang="en-IN" dirty="0" smtClean="0"/>
              <a:t>Data journey </a:t>
            </a:r>
            <a:endParaRPr lang="en-US" dirty="0"/>
          </a:p>
        </p:txBody>
      </p:sp>
      <p:pic>
        <p:nvPicPr>
          <p:cNvPr id="4" name="Content Placeholder 3" descr="pd2.png"/>
          <p:cNvPicPr>
            <a:picLocks noGrp="1" noChangeAspect="1"/>
          </p:cNvPicPr>
          <p:nvPr>
            <p:ph idx="1"/>
          </p:nvPr>
        </p:nvPicPr>
        <p:blipFill>
          <a:blip r:embed="rId2" cstate="print"/>
          <a:stretch>
            <a:fillRect/>
          </a:stretch>
        </p:blipFill>
        <p:spPr>
          <a:xfrm>
            <a:off x="1172607" y="1687021"/>
            <a:ext cx="20135683" cy="12028979"/>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02331" y="1218092"/>
            <a:ext cx="20675124" cy="1828800"/>
          </a:xfrm>
        </p:spPr>
        <p:txBody>
          <a:bodyPr/>
          <a:lstStyle/>
          <a:p>
            <a:r>
              <a:rPr lang="en-US" dirty="0" smtClean="0"/>
              <a:t>Types of Business Analytics</a:t>
            </a:r>
            <a:br>
              <a:rPr lang="en-US" dirty="0" smtClean="0"/>
            </a:b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19202400" y="692727"/>
            <a:ext cx="5121275" cy="12524509"/>
          </a:xfrm>
          <a:prstGeom prst="rect">
            <a:avLst/>
          </a:prstGeom>
          <a:noFill/>
          <a:ln w="9525">
            <a:noFill/>
            <a:miter lim="800000"/>
            <a:headEnd/>
            <a:tailEnd/>
          </a:ln>
          <a:effectLst/>
        </p:spPr>
      </p:pic>
      <p:pic>
        <p:nvPicPr>
          <p:cNvPr id="1028" name="Picture 4"/>
          <p:cNvPicPr>
            <a:picLocks noGrp="1" noChangeAspect="1" noChangeArrowheads="1"/>
          </p:cNvPicPr>
          <p:nvPr>
            <p:ph idx="1"/>
          </p:nvPr>
        </p:nvPicPr>
        <p:blipFill>
          <a:blip r:embed="rId3" cstate="print"/>
          <a:srcRect/>
          <a:stretch>
            <a:fillRect/>
          </a:stretch>
        </p:blipFill>
        <p:spPr bwMode="auto">
          <a:xfrm>
            <a:off x="1995054" y="3214255"/>
            <a:ext cx="16182109" cy="1008610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7200" dirty="0" smtClean="0"/>
              <a:t>Data Strategy is Fundamental for Digital Transformation</a:t>
            </a:r>
            <a:br>
              <a:rPr lang="en-US" sz="7200" dirty="0" smtClean="0"/>
            </a:br>
            <a:r>
              <a:rPr lang="en-US" sz="7200" dirty="0" smtClean="0"/>
              <a:t/>
            </a:r>
            <a:br>
              <a:rPr lang="en-US" sz="7200" dirty="0" smtClean="0"/>
            </a:br>
            <a:endParaRPr lang="en-US" sz="7200" dirty="0"/>
          </a:p>
        </p:txBody>
      </p:sp>
      <p:sp>
        <p:nvSpPr>
          <p:cNvPr id="3" name="Rectangle 2"/>
          <p:cNvSpPr/>
          <p:nvPr/>
        </p:nvSpPr>
        <p:spPr>
          <a:xfrm>
            <a:off x="4544291" y="5149840"/>
            <a:ext cx="15960436" cy="4801314"/>
          </a:xfrm>
          <a:prstGeom prst="rect">
            <a:avLst/>
          </a:prstGeom>
        </p:spPr>
        <p:txBody>
          <a:bodyPr wrap="square">
            <a:spAutoFit/>
          </a:bodyPr>
          <a:lstStyle/>
          <a:p>
            <a:pPr algn="ctr"/>
            <a:r>
              <a:rPr lang="en-US" sz="5400" dirty="0" smtClean="0"/>
              <a:t>Need to develop a </a:t>
            </a:r>
            <a:r>
              <a:rPr lang="en-US" sz="5400" dirty="0" smtClean="0">
                <a:solidFill>
                  <a:srgbClr val="FF0000"/>
                </a:solidFill>
              </a:rPr>
              <a:t>robust data strategy </a:t>
            </a:r>
            <a:r>
              <a:rPr lang="en-US" sz="5400" dirty="0" smtClean="0"/>
              <a:t>before delving into the digital transformation process. Strong, </a:t>
            </a:r>
            <a:r>
              <a:rPr lang="en-US" sz="5400" b="1" dirty="0" smtClean="0">
                <a:solidFill>
                  <a:srgbClr val="FF0000"/>
                </a:solidFill>
              </a:rPr>
              <a:t>actionable data sets </a:t>
            </a:r>
            <a:r>
              <a:rPr lang="en-US" sz="5400" dirty="0" smtClean="0"/>
              <a:t>the base for technology engines to work smarter and provide actionable insights.</a:t>
            </a:r>
          </a:p>
          <a:p>
            <a:pPr algn="ctr"/>
            <a:r>
              <a:rPr lang="en-US" sz="5400" dirty="0" smtClean="0"/>
              <a:t/>
            </a:r>
            <a:br>
              <a:rPr lang="en-US" sz="5400" dirty="0" smtClean="0"/>
            </a:b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6127</TotalTime>
  <Words>1195</Words>
  <Application>Microsoft Office PowerPoint</Application>
  <PresentationFormat>Custom</PresentationFormat>
  <Paragraphs>102</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Metro</vt:lpstr>
      <vt:lpstr>  Business Intelligence and Analytics </vt:lpstr>
      <vt:lpstr>Slide 2</vt:lpstr>
      <vt:lpstr>Session 1: Overview of Business Intelligence and Analytics   </vt:lpstr>
      <vt:lpstr>Business Intelligence and Analytics for Policy Making </vt:lpstr>
      <vt:lpstr>Business Analytics </vt:lpstr>
      <vt:lpstr>Data journey </vt:lpstr>
      <vt:lpstr>Data journey </vt:lpstr>
      <vt:lpstr>Types of Business Analytics </vt:lpstr>
      <vt:lpstr>Data Strategy is Fundamental for Digital Transformation  </vt:lpstr>
      <vt:lpstr>What is driving the adoption of analytics in government? </vt:lpstr>
      <vt:lpstr>What is driving the adoption of analytics in government? </vt:lpstr>
      <vt:lpstr>Governments are turning to analytics to deliver better results</vt:lpstr>
      <vt:lpstr>Slide 13</vt:lpstr>
      <vt:lpstr>Major Initiatives such as-</vt:lpstr>
      <vt:lpstr>Slide 15</vt:lpstr>
      <vt:lpstr>Analytics for improving citizen and organization services Improved decision making through deeper insight to needs, programs and budgets</vt:lpstr>
      <vt:lpstr>Case Study</vt:lpstr>
      <vt:lpstr>Slide 18</vt:lpstr>
      <vt:lpstr>Use case 2:Leveraging Data Analytics to catch tax Evaders  </vt:lpstr>
      <vt:lpstr>Use Case 3: 100 Smart Cities  </vt:lpstr>
      <vt:lpstr>Use Case 1: The Kerala Water Authority (KWA) </vt:lpstr>
      <vt:lpstr>Use Case 1: The Kerala Water Authority (KWA) </vt:lpstr>
      <vt:lpstr>Use case 4:Govt to conduct skill mapping of returned workers </vt:lpstr>
      <vt:lpstr>Slide 24</vt:lpstr>
      <vt:lpstr>Mission of NADP </vt:lpstr>
      <vt:lpstr>NDAP will provide access to data from multiple sectors in one place</vt:lpstr>
      <vt:lpstr>National Data And Analytics Platform  </vt:lpstr>
      <vt:lpstr>Slide 28</vt:lpstr>
      <vt:lpstr>Imp Links </vt:lpstr>
      <vt:lpstr>Conclusion </vt:lpstr>
      <vt:lpstr>Reading Materials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Rajashakher Intha</dc:creator>
  <cp:lastModifiedBy>library</cp:lastModifiedBy>
  <cp:revision>14</cp:revision>
  <dcterms:created xsi:type="dcterms:W3CDTF">2019-10-11T18:46:26Z</dcterms:created>
  <dcterms:modified xsi:type="dcterms:W3CDTF">2021-09-21T09:49:20Z</dcterms:modified>
</cp:coreProperties>
</file>