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85" r:id="rId9"/>
    <p:sldId id="264" r:id="rId10"/>
    <p:sldId id="267" r:id="rId11"/>
    <p:sldId id="286"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DD221B52-E42C-4DE2-8AF9-1BA88D282593}">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744" y="-16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C95943-8FFD-4109-8B2B-5E9C5F6F40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xmlns="" id="{BDB5C21E-536A-4617-B24A-F94EE2BF7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xmlns="" id="{50D2F9B0-8038-4DB0-BF2D-BF834E092775}"/>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B335F715-BF3F-43C9-8427-361B02E0470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D4DEB1D0-B0E3-4F24-A61F-F804A0FDC2A7}"/>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1113439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19C679-BD69-4F3A-9350-05B9D4734D3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A12C60E8-03D1-4BD5-B331-4125EB5BDF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190A051A-91D1-48AD-9C65-C3887ED93791}"/>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A18B7BC7-8B60-4DE4-9DF0-319A99440C9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C5DEF5CA-E092-4871-826A-9FF1D9E77DAE}"/>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175607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CC3881C-A32D-49D3-A7B4-885978A3CC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AAAD4343-ADF2-4A20-AA40-F4F34F4A49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5C7F3DCF-0BED-4012-AAED-BA53FF49A0B1}"/>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7E961C91-4B74-4B45-967B-6685F0EF473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B512CD10-F462-4140-AF21-BDC1841ABE90}"/>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369918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C840DC-1046-4024-A98A-4CEFFC639C5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0D470295-2383-4F86-B791-3FD304D214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5E04E47C-F2A6-4D36-BA80-E55FDC88D310}"/>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404B92FF-9AB6-4F4E-99ED-7AA1A188C1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6BA5223E-C7FD-434D-8CFB-2A76B189C028}"/>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2104377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F84727-4DBF-471E-977A-379D1BC684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580D0177-1139-43EE-9A30-B7C210A987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C0F11008-A93E-473D-9BCD-99324C75FD4A}"/>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4655E2ED-5104-4362-895B-82AAAA7EFC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D8A81956-A3CF-4E4E-87F9-A0B0D8D8AD68}"/>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6202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6B56A4-55DC-4F33-BC07-B3923026F31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AD0EDA7B-836A-41D2-9E58-2BB2229363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E8AFD977-46E0-4E9B-8702-F3DE361A3E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3438CE45-B076-4391-B1E9-D64D7B41CB1F}"/>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6" name="Footer Placeholder 5">
            <a:extLst>
              <a:ext uri="{FF2B5EF4-FFF2-40B4-BE49-F238E27FC236}">
                <a16:creationId xmlns:a16="http://schemas.microsoft.com/office/drawing/2014/main" xmlns="" id="{D5BEEE17-27C1-4082-A55E-EC35ED0CB0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F4D1B30E-AE1C-4E39-A267-A7B3A1E4600A}"/>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2406800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8EBBA9-3421-4028-99FB-75BB92683D7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0339A655-0D68-43EF-A8CA-263F2986B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95C3DA84-7350-4829-B49C-91E0E90361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EAA871AF-9C09-426C-B1BA-31488BE5F0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977EFAF9-7F7E-4F46-82F4-E0843DE60F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338A0896-56F8-46A7-9032-F3493CD4994B}"/>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8" name="Footer Placeholder 7">
            <a:extLst>
              <a:ext uri="{FF2B5EF4-FFF2-40B4-BE49-F238E27FC236}">
                <a16:creationId xmlns:a16="http://schemas.microsoft.com/office/drawing/2014/main" xmlns="" id="{FFFC4137-6E2A-4916-BE62-9CA52535844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xmlns="" id="{531E94E6-541B-494C-B384-B93E402F498B}"/>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3413893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9807D7-DE13-4CE7-982A-BD658431710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3846B9C3-5688-49C3-992E-B7C69187BD89}"/>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4" name="Footer Placeholder 3">
            <a:extLst>
              <a:ext uri="{FF2B5EF4-FFF2-40B4-BE49-F238E27FC236}">
                <a16:creationId xmlns:a16="http://schemas.microsoft.com/office/drawing/2014/main" xmlns="" id="{A17A9282-CCA7-47C0-9557-54DDB23CA93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xmlns="" id="{92C47B54-50A6-42FB-BD90-CFC60EB56342}"/>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773241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834A325-492B-4E31-AFC6-74889083A89B}"/>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3" name="Footer Placeholder 2">
            <a:extLst>
              <a:ext uri="{FF2B5EF4-FFF2-40B4-BE49-F238E27FC236}">
                <a16:creationId xmlns:a16="http://schemas.microsoft.com/office/drawing/2014/main" xmlns="" id="{6569C5DC-B24D-487C-9699-5D412035FB7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xmlns="" id="{20444429-EFBF-405D-AC0F-342A029229AB}"/>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189179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8050ED-6005-4518-969C-F2F55CA9FA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7776C487-CC09-418E-B517-8805348ED4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B15E9472-3AAD-4991-A9C6-FA366AFCC5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CEADC6B-47C0-4B17-A3A4-D04131E06C76}"/>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6" name="Footer Placeholder 5">
            <a:extLst>
              <a:ext uri="{FF2B5EF4-FFF2-40B4-BE49-F238E27FC236}">
                <a16:creationId xmlns:a16="http://schemas.microsoft.com/office/drawing/2014/main" xmlns="" id="{7FEF823E-AAB7-4F58-BA6D-457A933B496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2417C012-05C1-4457-8128-709D5700BF8F}"/>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245521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9AF47B-3E63-4EC3-9352-788C28843D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386EC37C-5EEC-423F-8E27-50268A9FA8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AD413E29-3335-4F6C-97BB-A2152DAB77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85090A19-411B-4631-96A9-2B9303CE6107}"/>
              </a:ext>
            </a:extLst>
          </p:cNvPr>
          <p:cNvSpPr>
            <a:spLocks noGrp="1"/>
          </p:cNvSpPr>
          <p:nvPr>
            <p:ph type="dt" sz="half" idx="10"/>
          </p:nvPr>
        </p:nvSpPr>
        <p:spPr/>
        <p:txBody>
          <a:bodyPr/>
          <a:lstStyle/>
          <a:p>
            <a:fld id="{C5E4862B-B5E1-4BA8-8FB6-665E211473B4}" type="datetimeFigureOut">
              <a:rPr lang="en-IN" smtClean="0"/>
              <a:pPr/>
              <a:t>17-11-2020</a:t>
            </a:fld>
            <a:endParaRPr lang="en-IN"/>
          </a:p>
        </p:txBody>
      </p:sp>
      <p:sp>
        <p:nvSpPr>
          <p:cNvPr id="6" name="Footer Placeholder 5">
            <a:extLst>
              <a:ext uri="{FF2B5EF4-FFF2-40B4-BE49-F238E27FC236}">
                <a16:creationId xmlns:a16="http://schemas.microsoft.com/office/drawing/2014/main" xmlns="" id="{4F19E288-9FF8-49D8-9738-286A40B22E9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A775E354-1AC4-4881-B6B4-524328503356}"/>
              </a:ext>
            </a:extLst>
          </p:cNvPr>
          <p:cNvSpPr>
            <a:spLocks noGrp="1"/>
          </p:cNvSpPr>
          <p:nvPr>
            <p:ph type="sldNum" sz="quarter" idx="12"/>
          </p:nvPr>
        </p:nvSpPr>
        <p:spPr/>
        <p:txBody>
          <a:body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2343187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92E07BC-FD42-47F8-8B6F-7AECD18A13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5779E77B-8D83-484A-AD49-A9909B0D33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3040EE46-39F4-400B-9A4D-800EF0D76E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E4862B-B5E1-4BA8-8FB6-665E211473B4}" type="datetimeFigureOut">
              <a:rPr lang="en-IN" smtClean="0"/>
              <a:pPr/>
              <a:t>17-11-2020</a:t>
            </a:fld>
            <a:endParaRPr lang="en-IN"/>
          </a:p>
        </p:txBody>
      </p:sp>
      <p:sp>
        <p:nvSpPr>
          <p:cNvPr id="5" name="Footer Placeholder 4">
            <a:extLst>
              <a:ext uri="{FF2B5EF4-FFF2-40B4-BE49-F238E27FC236}">
                <a16:creationId xmlns:a16="http://schemas.microsoft.com/office/drawing/2014/main" xmlns="" id="{5D05F759-A6FD-4764-8238-E8341398DE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xmlns="" id="{22576E81-3047-4DE0-9217-3FCF9FC6AA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2A34C-0EA7-4F05-9167-40BF53C755A4}" type="slidenum">
              <a:rPr lang="en-IN" smtClean="0"/>
              <a:pPr/>
              <a:t>‹#›</a:t>
            </a:fld>
            <a:endParaRPr lang="en-IN"/>
          </a:p>
        </p:txBody>
      </p:sp>
    </p:spTree>
    <p:extLst>
      <p:ext uri="{BB962C8B-B14F-4D97-AF65-F5344CB8AC3E}">
        <p14:creationId xmlns:p14="http://schemas.microsoft.com/office/powerpoint/2010/main" xmlns="" val="2448663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C475749F-F487-4EFB-ABC7-C1359590EB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8A27397-87F3-4867-B9B8-42BE0BA53BCC}"/>
              </a:ext>
            </a:extLst>
          </p:cNvPr>
          <p:cNvSpPr>
            <a:spLocks noGrp="1"/>
          </p:cNvSpPr>
          <p:nvPr>
            <p:ph type="ctrTitle"/>
          </p:nvPr>
        </p:nvSpPr>
        <p:spPr>
          <a:xfrm>
            <a:off x="7472992" y="2743414"/>
            <a:ext cx="4515147" cy="1606496"/>
          </a:xfrm>
        </p:spPr>
        <p:txBody>
          <a:bodyPr>
            <a:normAutofit/>
          </a:bodyPr>
          <a:lstStyle/>
          <a:p>
            <a:r>
              <a:rPr lang="en-US" sz="3600" b="1" u="sng" dirty="0" smtClean="0"/>
              <a:t>Offset Clause under </a:t>
            </a:r>
            <a:r>
              <a:rPr lang="en-US" sz="3600" b="1" u="sng" dirty="0" err="1" smtClean="0"/>
              <a:t>Defence</a:t>
            </a:r>
            <a:r>
              <a:rPr lang="en-US" sz="3600" b="1" u="sng" dirty="0" smtClean="0"/>
              <a:t> Procurement</a:t>
            </a:r>
            <a:endParaRPr lang="en-IN" sz="3400" b="1" dirty="0">
              <a:latin typeface="Algerian" panose="04020705040A02060702" pitchFamily="82" charset="0"/>
            </a:endParaRPr>
          </a:p>
        </p:txBody>
      </p:sp>
      <p:sp>
        <p:nvSpPr>
          <p:cNvPr id="3" name="Subtitle 2">
            <a:extLst>
              <a:ext uri="{FF2B5EF4-FFF2-40B4-BE49-F238E27FC236}">
                <a16:creationId xmlns:a16="http://schemas.microsoft.com/office/drawing/2014/main" xmlns="" id="{83F8C722-EA03-40B2-9D51-9FDBACB027B6}"/>
              </a:ext>
            </a:extLst>
          </p:cNvPr>
          <p:cNvSpPr>
            <a:spLocks noGrp="1"/>
          </p:cNvSpPr>
          <p:nvPr>
            <p:ph type="subTitle" idx="1"/>
          </p:nvPr>
        </p:nvSpPr>
        <p:spPr>
          <a:xfrm>
            <a:off x="7647920" y="4986335"/>
            <a:ext cx="4165290" cy="617620"/>
          </a:xfrm>
        </p:spPr>
        <p:txBody>
          <a:bodyPr>
            <a:normAutofit lnSpcReduction="10000"/>
          </a:bodyPr>
          <a:lstStyle/>
          <a:p>
            <a:pPr algn="r"/>
            <a:r>
              <a:rPr lang="en-US" sz="1600" b="1" dirty="0"/>
              <a:t>Dr. Surabhi Pandey</a:t>
            </a:r>
          </a:p>
          <a:p>
            <a:pPr algn="r"/>
            <a:r>
              <a:rPr lang="en-US" sz="1600" b="1" dirty="0"/>
              <a:t>Indian Institute of Public Administration</a:t>
            </a:r>
          </a:p>
          <a:p>
            <a:pPr algn="r"/>
            <a:endParaRPr lang="en-IN" sz="1300" dirty="0"/>
          </a:p>
        </p:txBody>
      </p:sp>
      <p:pic>
        <p:nvPicPr>
          <p:cNvPr id="7" name="Picture 6" descr="A picture containing photo, outdoor, showing, transport&#10;&#10;Description automatically generated">
            <a:extLst>
              <a:ext uri="{FF2B5EF4-FFF2-40B4-BE49-F238E27FC236}">
                <a16:creationId xmlns:a16="http://schemas.microsoft.com/office/drawing/2014/main" xmlns="" id="{C7746C43-D6B7-4568-B9D5-678C0B3EBA20}"/>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t="1465" r="1" b="1"/>
          <a:stretch/>
        </p:blipFill>
        <p:spPr>
          <a:xfrm>
            <a:off x="-2192" y="10"/>
            <a:ext cx="8436340" cy="6857990"/>
          </a:xfrm>
          <a:custGeom>
            <a:avLst/>
            <a:gdLst/>
            <a:ahLst/>
            <a:cxnLst/>
            <a:rect l="l" t="t" r="r" b="b"/>
            <a:pathLst>
              <a:path w="8436340" h="6858000">
                <a:moveTo>
                  <a:pt x="6950358" y="3911316"/>
                </a:moveTo>
                <a:lnTo>
                  <a:pt x="6950358" y="3925503"/>
                </a:lnTo>
                <a:lnTo>
                  <a:pt x="6948404" y="3918409"/>
                </a:lnTo>
                <a:close/>
                <a:moveTo>
                  <a:pt x="890899" y="2071857"/>
                </a:moveTo>
                <a:cubicBezTo>
                  <a:pt x="890899" y="2071857"/>
                  <a:pt x="890899" y="2071857"/>
                  <a:pt x="4934362" y="2071857"/>
                </a:cubicBezTo>
                <a:cubicBezTo>
                  <a:pt x="5187625" y="2071857"/>
                  <a:pt x="5432153" y="2211072"/>
                  <a:pt x="5554418" y="2437296"/>
                </a:cubicBezTo>
                <a:cubicBezTo>
                  <a:pt x="5554418" y="2437296"/>
                  <a:pt x="5554418" y="2437296"/>
                  <a:pt x="7580515" y="5926372"/>
                </a:cubicBezTo>
                <a:cubicBezTo>
                  <a:pt x="7711513" y="6143896"/>
                  <a:pt x="7711513" y="6422327"/>
                  <a:pt x="7580515" y="6639850"/>
                </a:cubicBezTo>
                <a:cubicBezTo>
                  <a:pt x="7580515" y="6639850"/>
                  <a:pt x="7580515" y="6639850"/>
                  <a:pt x="7473670" y="6823844"/>
                </a:cubicBezTo>
                <a:lnTo>
                  <a:pt x="7453836" y="6858000"/>
                </a:lnTo>
                <a:lnTo>
                  <a:pt x="0" y="6858000"/>
                </a:lnTo>
                <a:lnTo>
                  <a:pt x="0" y="2890622"/>
                </a:lnTo>
                <a:lnTo>
                  <a:pt x="78831" y="2754282"/>
                </a:lnTo>
                <a:cubicBezTo>
                  <a:pt x="137995" y="2651956"/>
                  <a:pt x="199068" y="2546330"/>
                  <a:pt x="262110" y="2437296"/>
                </a:cubicBezTo>
                <a:cubicBezTo>
                  <a:pt x="393108" y="2211072"/>
                  <a:pt x="628904" y="2071857"/>
                  <a:pt x="890899" y="2071857"/>
                </a:cubicBezTo>
                <a:close/>
                <a:moveTo>
                  <a:pt x="6355444" y="753840"/>
                </a:moveTo>
                <a:cubicBezTo>
                  <a:pt x="6355444" y="753840"/>
                  <a:pt x="6355444" y="753840"/>
                  <a:pt x="7595013" y="753840"/>
                </a:cubicBezTo>
                <a:cubicBezTo>
                  <a:pt x="7672653" y="753840"/>
                  <a:pt x="7747616" y="796518"/>
                  <a:pt x="7785098" y="865869"/>
                </a:cubicBezTo>
                <a:cubicBezTo>
                  <a:pt x="7785098" y="865869"/>
                  <a:pt x="7785098" y="865869"/>
                  <a:pt x="8406222" y="1935484"/>
                </a:cubicBezTo>
                <a:cubicBezTo>
                  <a:pt x="8446380" y="2002169"/>
                  <a:pt x="8446380" y="2087523"/>
                  <a:pt x="8406222" y="2154207"/>
                </a:cubicBezTo>
                <a:cubicBezTo>
                  <a:pt x="8406222" y="2154207"/>
                  <a:pt x="8406222" y="2154207"/>
                  <a:pt x="7785098" y="3223823"/>
                </a:cubicBezTo>
                <a:cubicBezTo>
                  <a:pt x="7747616" y="3293174"/>
                  <a:pt x="7672653" y="3335852"/>
                  <a:pt x="7595013" y="3335852"/>
                </a:cubicBezTo>
                <a:cubicBezTo>
                  <a:pt x="7595013" y="3335852"/>
                  <a:pt x="7595013" y="3335852"/>
                  <a:pt x="6355444" y="3335852"/>
                </a:cubicBezTo>
                <a:cubicBezTo>
                  <a:pt x="6275127" y="3335852"/>
                  <a:pt x="6202841" y="3293174"/>
                  <a:pt x="6162682" y="3223823"/>
                </a:cubicBezTo>
                <a:cubicBezTo>
                  <a:pt x="6162682" y="3223823"/>
                  <a:pt x="6162682" y="3223823"/>
                  <a:pt x="5544237" y="2154207"/>
                </a:cubicBezTo>
                <a:cubicBezTo>
                  <a:pt x="5504078" y="2087523"/>
                  <a:pt x="5504078" y="2002169"/>
                  <a:pt x="5544237" y="1935484"/>
                </a:cubicBezTo>
                <a:cubicBezTo>
                  <a:pt x="5544237" y="1935484"/>
                  <a:pt x="5544237" y="1935484"/>
                  <a:pt x="6162682" y="865869"/>
                </a:cubicBezTo>
                <a:cubicBezTo>
                  <a:pt x="6202841" y="796518"/>
                  <a:pt x="6275127" y="753840"/>
                  <a:pt x="6355444" y="753840"/>
                </a:cubicBezTo>
                <a:close/>
                <a:moveTo>
                  <a:pt x="0" y="0"/>
                </a:moveTo>
                <a:lnTo>
                  <a:pt x="6535339" y="0"/>
                </a:lnTo>
                <a:lnTo>
                  <a:pt x="6421432" y="196155"/>
                </a:lnTo>
                <a:cubicBezTo>
                  <a:pt x="6196056" y="584267"/>
                  <a:pt x="5928944" y="1044253"/>
                  <a:pt x="5612367" y="1589421"/>
                </a:cubicBezTo>
                <a:cubicBezTo>
                  <a:pt x="5490102" y="1815646"/>
                  <a:pt x="5245573" y="1954861"/>
                  <a:pt x="4992310" y="1954861"/>
                </a:cubicBezTo>
                <a:cubicBezTo>
                  <a:pt x="4992310" y="1954861"/>
                  <a:pt x="4992310" y="1954861"/>
                  <a:pt x="948847" y="1954861"/>
                </a:cubicBezTo>
                <a:cubicBezTo>
                  <a:pt x="686852" y="1954861"/>
                  <a:pt x="451057" y="1815646"/>
                  <a:pt x="320058" y="1589421"/>
                </a:cubicBezTo>
                <a:cubicBezTo>
                  <a:pt x="320058" y="1589421"/>
                  <a:pt x="320058" y="1589421"/>
                  <a:pt x="4048" y="1042874"/>
                </a:cubicBezTo>
                <a:lnTo>
                  <a:pt x="0" y="1035874"/>
                </a:lnTo>
                <a:close/>
              </a:path>
            </a:pathLst>
          </a:custGeom>
        </p:spPr>
      </p:pic>
      <p:pic>
        <p:nvPicPr>
          <p:cNvPr id="9" name="Picture 8"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61250" y="168675"/>
            <a:ext cx="1630750" cy="1690280"/>
          </a:xfrm>
          <a:prstGeom prst="flowChartConnector">
            <a:avLst/>
          </a:prstGeom>
        </p:spPr>
      </p:pic>
    </p:spTree>
    <p:extLst>
      <p:ext uri="{BB962C8B-B14F-4D97-AF65-F5344CB8AC3E}">
        <p14:creationId xmlns:p14="http://schemas.microsoft.com/office/powerpoint/2010/main" xmlns="" val="3850014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2D331D95-A945-4077-9032-1F431ACA1062}"/>
              </a:ext>
            </a:extLst>
          </p:cNvPr>
          <p:cNvSpPr>
            <a:spLocks noGrp="1"/>
          </p:cNvSpPr>
          <p:nvPr>
            <p:ph type="title"/>
          </p:nvPr>
        </p:nvSpPr>
        <p:spPr/>
        <p:txBody>
          <a:bodyPr vert="horz" lIns="91440" tIns="45720" rIns="91440" bIns="45720" rtlCol="0" anchor="b">
            <a:normAutofit/>
          </a:bodyPr>
          <a:lstStyle/>
          <a:p>
            <a:pPr algn="ctr"/>
            <a:r>
              <a:rPr lang="en-US" b="1" dirty="0" smtClean="0">
                <a:solidFill>
                  <a:schemeClr val="bg1"/>
                </a:solidFill>
              </a:rPr>
              <a:t>What are the other changes announced?</a:t>
            </a:r>
            <a:endParaRPr lang="en-US" dirty="0">
              <a:solidFill>
                <a:schemeClr val="bg1"/>
              </a:solidFill>
            </a:endParaRPr>
          </a:p>
        </p:txBody>
      </p:sp>
      <p:sp>
        <p:nvSpPr>
          <p:cNvPr id="11" name="Content Placeholder 10"/>
          <p:cNvSpPr>
            <a:spLocks noGrp="1"/>
          </p:cNvSpPr>
          <p:nvPr>
            <p:ph idx="1"/>
          </p:nvPr>
        </p:nvSpPr>
        <p:spPr>
          <a:xfrm>
            <a:off x="838200" y="2210936"/>
            <a:ext cx="10515600" cy="4394579"/>
          </a:xfrm>
        </p:spPr>
        <p:txBody>
          <a:bodyPr>
            <a:normAutofit fontScale="92500" lnSpcReduction="10000"/>
          </a:bodyPr>
          <a:lstStyle/>
          <a:p>
            <a:endParaRPr lang="en-US" b="1" dirty="0" smtClean="0"/>
          </a:p>
          <a:p>
            <a:r>
              <a:rPr lang="en-US" b="1" dirty="0" smtClean="0"/>
              <a:t>Alternative </a:t>
            </a:r>
            <a:r>
              <a:rPr lang="en-US" b="1" dirty="0" smtClean="0"/>
              <a:t>route</a:t>
            </a:r>
            <a:r>
              <a:rPr lang="en-US" dirty="0" smtClean="0"/>
              <a:t>: The new rules allow the military to lease equipment from </a:t>
            </a:r>
            <a:r>
              <a:rPr lang="en-US" dirty="0" err="1" smtClean="0"/>
              <a:t>defence</a:t>
            </a:r>
            <a:r>
              <a:rPr lang="en-US" dirty="0" smtClean="0"/>
              <a:t> companies or foreign governments. This is expected to bring down acquisition time and costs (since leasing is a cheaper alternative to purchasing). </a:t>
            </a:r>
          </a:p>
          <a:p>
            <a:r>
              <a:rPr lang="en-US" b="1" dirty="0" smtClean="0"/>
              <a:t>Enhanced Flexibility:</a:t>
            </a:r>
            <a:r>
              <a:rPr lang="en-US" dirty="0" smtClean="0"/>
              <a:t> Leasing would also give the Air Force, Army and Navy the flexibility of procuring systems at a time of their choosing.</a:t>
            </a:r>
          </a:p>
          <a:p>
            <a:r>
              <a:rPr lang="en-US" b="1" dirty="0" smtClean="0"/>
              <a:t>Aligned with </a:t>
            </a:r>
            <a:r>
              <a:rPr lang="en-US" b="1" dirty="0" err="1" smtClean="0"/>
              <a:t>Atmanirbhar</a:t>
            </a:r>
            <a:r>
              <a:rPr lang="en-US" b="1" dirty="0" smtClean="0"/>
              <a:t> Bharat</a:t>
            </a:r>
            <a:r>
              <a:rPr lang="en-US" dirty="0" smtClean="0"/>
              <a:t>: The new rules stipulate that under some categories procurement be reserved for “Indian vendors”, which are defined as companies that are owned and controlled by resident Indian citizens with FDI not more than 49%.</a:t>
            </a:r>
          </a:p>
          <a:p>
            <a:endParaRPr lang="en-US" dirty="0"/>
          </a:p>
        </p:txBody>
      </p:sp>
      <p:cxnSp>
        <p:nvCxnSpPr>
          <p:cNvPr id="19" name="Straight Connector 18">
            <a:extLst>
              <a:ext uri="{FF2B5EF4-FFF2-40B4-BE49-F238E27FC236}">
                <a16:creationId xmlns:a16="http://schemas.microsoft.com/office/drawing/2014/main" xmlns=""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66696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2D331D95-A945-4077-9032-1F431ACA1062}"/>
              </a:ext>
            </a:extLst>
          </p:cNvPr>
          <p:cNvSpPr>
            <a:spLocks noGrp="1"/>
          </p:cNvSpPr>
          <p:nvPr>
            <p:ph type="title"/>
          </p:nvPr>
        </p:nvSpPr>
        <p:spPr/>
        <p:txBody>
          <a:bodyPr vert="horz" lIns="91440" tIns="45720" rIns="91440" bIns="45720" rtlCol="0" anchor="b">
            <a:normAutofit/>
          </a:bodyPr>
          <a:lstStyle/>
          <a:p>
            <a:pPr algn="ctr"/>
            <a:r>
              <a:rPr lang="en-US" b="1" dirty="0" smtClean="0">
                <a:solidFill>
                  <a:schemeClr val="bg1"/>
                </a:solidFill>
              </a:rPr>
              <a:t>What are the other changes announced?</a:t>
            </a:r>
            <a:endParaRPr lang="en-US" dirty="0">
              <a:solidFill>
                <a:schemeClr val="bg1"/>
              </a:solidFill>
            </a:endParaRPr>
          </a:p>
        </p:txBody>
      </p:sp>
      <p:sp>
        <p:nvSpPr>
          <p:cNvPr id="11" name="Content Placeholder 10"/>
          <p:cNvSpPr>
            <a:spLocks noGrp="1"/>
          </p:cNvSpPr>
          <p:nvPr>
            <p:ph idx="1"/>
          </p:nvPr>
        </p:nvSpPr>
        <p:spPr>
          <a:xfrm>
            <a:off x="838200" y="2210936"/>
            <a:ext cx="10515600" cy="4394579"/>
          </a:xfrm>
        </p:spPr>
        <p:txBody>
          <a:bodyPr>
            <a:normAutofit/>
          </a:bodyPr>
          <a:lstStyle/>
          <a:p>
            <a:endParaRPr lang="en-US" b="1" dirty="0" smtClean="0"/>
          </a:p>
          <a:p>
            <a:r>
              <a:rPr lang="en-US" b="1" dirty="0" smtClean="0"/>
              <a:t>Aligned with Make in India:</a:t>
            </a:r>
            <a:r>
              <a:rPr lang="en-US" dirty="0" smtClean="0"/>
              <a:t> Along similar lines, the minimum indigenous content (IC) requirement for most projects has also been raised to 50%. If a </a:t>
            </a:r>
            <a:r>
              <a:rPr lang="en-US" dirty="0" err="1" smtClean="0"/>
              <a:t>defence</a:t>
            </a:r>
            <a:r>
              <a:rPr lang="en-US" dirty="0" smtClean="0"/>
              <a:t> platform is manufactured in India, it must have 60% Indian content</a:t>
            </a:r>
          </a:p>
          <a:p>
            <a:r>
              <a:rPr lang="en-US" b="1" dirty="0" smtClean="0"/>
              <a:t>A new procurement category</a:t>
            </a:r>
            <a:r>
              <a:rPr lang="en-US" dirty="0" smtClean="0"/>
              <a:t> called “Buy (Global–Manufacture in India)” has been added. Under this category, manufacturers are encouraged to set up facilities in India for assembly, repair and maintenance of equipment.</a:t>
            </a:r>
          </a:p>
          <a:p>
            <a:endParaRPr lang="en-US" dirty="0"/>
          </a:p>
        </p:txBody>
      </p:sp>
      <p:sp>
        <p:nvSpPr>
          <p:cNvPr id="6" name="Text Placeholder 5">
            <a:extLst>
              <a:ext uri="{FF2B5EF4-FFF2-40B4-BE49-F238E27FC236}">
                <a16:creationId xmlns:a16="http://schemas.microsoft.com/office/drawing/2014/main" xmlns="" id="{3C2823BF-7ED8-4C34-A733-AEB62489169A}"/>
              </a:ext>
            </a:extLst>
          </p:cNvPr>
          <p:cNvSpPr>
            <a:spLocks noGrp="1"/>
          </p:cNvSpPr>
          <p:nvPr>
            <p:ph type="body" idx="4294967295"/>
          </p:nvPr>
        </p:nvSpPr>
        <p:spPr>
          <a:xfrm>
            <a:off x="1642281" y="1673533"/>
            <a:ext cx="9144000" cy="419100"/>
          </a:xfrm>
        </p:spPr>
        <p:txBody>
          <a:bodyPr vert="horz" lIns="91440" tIns="45720" rIns="91440" bIns="45720" rtlCol="0">
            <a:normAutofit/>
          </a:bodyPr>
          <a:lstStyle/>
          <a:p>
            <a:pPr algn="ctr"/>
            <a:r>
              <a:rPr lang="en-US" sz="2000" dirty="0">
                <a:solidFill>
                  <a:srgbClr val="FAA316"/>
                </a:solidFill>
              </a:rPr>
              <a:t>Defence Procurement Manual(DPM)</a:t>
            </a:r>
          </a:p>
        </p:txBody>
      </p:sp>
      <p:cxnSp>
        <p:nvCxnSpPr>
          <p:cNvPr id="19" name="Straight Connector 18">
            <a:extLst>
              <a:ext uri="{FF2B5EF4-FFF2-40B4-BE49-F238E27FC236}">
                <a16:creationId xmlns:a16="http://schemas.microsoft.com/office/drawing/2014/main" xmlns=""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66696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1707FC24-6981-43D9-B525-C7832BA22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xmlns="" id="{1BDE9AE3-F22E-4DF0-AB4F-14C2447F7D6A}"/>
              </a:ext>
            </a:extLst>
          </p:cNvPr>
          <p:cNvSpPr txBox="1"/>
          <p:nvPr/>
        </p:nvSpPr>
        <p:spPr>
          <a:xfrm>
            <a:off x="5194300" y="413657"/>
            <a:ext cx="6660816" cy="475343"/>
          </a:xfrm>
          <a:prstGeom prst="rect">
            <a:avLst/>
          </a:prstGeom>
          <a:noFill/>
        </p:spPr>
        <p:txBody>
          <a:bodyPr wrap="square" rtlCol="0" anchor="t">
            <a:normAutofit/>
          </a:bodyPr>
          <a:lstStyle/>
          <a:p>
            <a:pPr>
              <a:lnSpc>
                <a:spcPct val="90000"/>
              </a:lnSpc>
              <a:spcAft>
                <a:spcPts val="600"/>
              </a:spcAft>
            </a:pPr>
            <a:endParaRPr lang="en-IN" sz="1400" b="1" dirty="0"/>
          </a:p>
        </p:txBody>
      </p:sp>
      <p:sp>
        <p:nvSpPr>
          <p:cNvPr id="2" name="Title 1">
            <a:extLst>
              <a:ext uri="{FF2B5EF4-FFF2-40B4-BE49-F238E27FC236}">
                <a16:creationId xmlns:a16="http://schemas.microsoft.com/office/drawing/2014/main" xmlns="" id="{BD18396F-5895-46ED-B7B5-BFFCF66E3844}"/>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lang="en-US" sz="4800" b="1" dirty="0" smtClean="0">
                <a:solidFill>
                  <a:schemeClr val="bg1"/>
                </a:solidFill>
              </a:rPr>
              <a:t>Conclusion</a:t>
            </a:r>
            <a:endParaRPr lang="en-US" sz="4800" kern="1200" dirty="0">
              <a:solidFill>
                <a:schemeClr val="bg1"/>
              </a:solidFill>
              <a:latin typeface="+mj-lt"/>
              <a:ea typeface="+mj-ea"/>
              <a:cs typeface="+mj-cs"/>
            </a:endParaRPr>
          </a:p>
        </p:txBody>
      </p:sp>
      <p:sp>
        <p:nvSpPr>
          <p:cNvPr id="3" name="Content Placeholder 2">
            <a:extLst>
              <a:ext uri="{FF2B5EF4-FFF2-40B4-BE49-F238E27FC236}">
                <a16:creationId xmlns:a16="http://schemas.microsoft.com/office/drawing/2014/main" xmlns="" id="{B90C80D1-2AC1-4C88-BEC3-47D7060BAA6A}"/>
              </a:ext>
            </a:extLst>
          </p:cNvPr>
          <p:cNvSpPr>
            <a:spLocks noGrp="1"/>
          </p:cNvSpPr>
          <p:nvPr>
            <p:ph idx="1"/>
          </p:nvPr>
        </p:nvSpPr>
        <p:spPr>
          <a:xfrm>
            <a:off x="5194300" y="889000"/>
            <a:ext cx="6470650" cy="5441950"/>
          </a:xfrm>
        </p:spPr>
        <p:txBody>
          <a:bodyPr wrap="square" anchor="t">
            <a:normAutofit/>
          </a:bodyPr>
          <a:lstStyle/>
          <a:p>
            <a:r>
              <a:rPr lang="en-US" dirty="0" smtClean="0"/>
              <a:t>Allowing leasing of equipment and </a:t>
            </a:r>
            <a:r>
              <a:rPr lang="en-US" dirty="0" err="1" smtClean="0"/>
              <a:t>liberalising</a:t>
            </a:r>
            <a:r>
              <a:rPr lang="en-US" dirty="0" smtClean="0"/>
              <a:t> the procurement process seem to be steps in the right direction.</a:t>
            </a:r>
          </a:p>
          <a:p>
            <a:r>
              <a:rPr lang="en-US" dirty="0" smtClean="0"/>
              <a:t>As for offsets, the evidence suggests that they incurred auxiliary costs whilst not equipping local enterprises with any knowledge or expertise. So, it was probably reasonable to have done away with them.</a:t>
            </a:r>
          </a:p>
          <a:p>
            <a:endParaRPr lang="en-IN" dirty="0"/>
          </a:p>
        </p:txBody>
      </p:sp>
    </p:spTree>
    <p:extLst>
      <p:ext uri="{BB962C8B-B14F-4D97-AF65-F5344CB8AC3E}">
        <p14:creationId xmlns:p14="http://schemas.microsoft.com/office/powerpoint/2010/main" xmlns="" val="3354249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8" name="Freeform: Shape 15">
            <a:extLst>
              <a:ext uri="{FF2B5EF4-FFF2-40B4-BE49-F238E27FC236}">
                <a16:creationId xmlns:a16="http://schemas.microsoft.com/office/drawing/2014/main" xmlns="" id="{66B332A4-D438-4773-A77F-5ED49A448D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17">
            <a:extLst>
              <a:ext uri="{FF2B5EF4-FFF2-40B4-BE49-F238E27FC236}">
                <a16:creationId xmlns:a16="http://schemas.microsoft.com/office/drawing/2014/main" xmlns="" id="{DF9AD32D-FF05-44F4-BD4D-9CEE89B71E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xmlns="" id="{54A41CD8-A261-4643-BF88-2E4E4E149580}"/>
              </a:ext>
            </a:extLst>
          </p:cNvPr>
          <p:cNvSpPr>
            <a:spLocks noGrp="1"/>
          </p:cNvSpPr>
          <p:nvPr>
            <p:ph type="title"/>
          </p:nvPr>
        </p:nvSpPr>
        <p:spPr>
          <a:xfrm>
            <a:off x="2555631" y="1441938"/>
            <a:ext cx="7080738" cy="3974124"/>
          </a:xfrm>
        </p:spPr>
        <p:txBody>
          <a:bodyPr vert="horz" lIns="91440" tIns="45720" rIns="91440" bIns="45720" rtlCol="0">
            <a:normAutofit/>
          </a:bodyPr>
          <a:lstStyle/>
          <a:p>
            <a:pPr algn="ctr"/>
            <a:r>
              <a:rPr lang="en-US" sz="5400" u="sng" dirty="0" smtClean="0">
                <a:solidFill>
                  <a:schemeClr val="bg1"/>
                </a:solidFill>
              </a:rPr>
              <a:t>Offset Clause under </a:t>
            </a:r>
            <a:r>
              <a:rPr lang="en-US" sz="5400" u="sng" dirty="0" err="1" smtClean="0">
                <a:solidFill>
                  <a:schemeClr val="bg1"/>
                </a:solidFill>
              </a:rPr>
              <a:t>Defence</a:t>
            </a:r>
            <a:r>
              <a:rPr lang="en-US" sz="5400" u="sng" dirty="0" smtClean="0">
                <a:solidFill>
                  <a:schemeClr val="bg1"/>
                </a:solidFill>
              </a:rPr>
              <a:t> Procurement</a:t>
            </a:r>
            <a:endParaRPr lang="en-US" sz="5400" kern="1200" dirty="0">
              <a:solidFill>
                <a:schemeClr val="bg1"/>
              </a:solidFill>
              <a:latin typeface="+mn-lt"/>
            </a:endParaRPr>
          </a:p>
        </p:txBody>
      </p:sp>
    </p:spTree>
    <p:extLst>
      <p:ext uri="{BB962C8B-B14F-4D97-AF65-F5344CB8AC3E}">
        <p14:creationId xmlns:p14="http://schemas.microsoft.com/office/powerpoint/2010/main" xmlns="" val="285184918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xmlns="" id="{C339A961-B533-4E59-86F0-E6EA8D44FCA0}"/>
              </a:ext>
            </a:extLst>
          </p:cNvPr>
          <p:cNvSpPr>
            <a:spLocks noGrp="1"/>
          </p:cNvSpPr>
          <p:nvPr>
            <p:ph type="title"/>
          </p:nvPr>
        </p:nvSpPr>
        <p:spPr>
          <a:xfrm>
            <a:off x="400231" y="1153572"/>
            <a:ext cx="3200400" cy="4461163"/>
          </a:xfrm>
        </p:spPr>
        <p:txBody>
          <a:bodyPr>
            <a:normAutofit/>
          </a:bodyPr>
          <a:lstStyle/>
          <a:p>
            <a:r>
              <a:rPr lang="en-US" b="1" u="sng" dirty="0" smtClean="0"/>
              <a:t>Offset Clause under </a:t>
            </a:r>
            <a:r>
              <a:rPr lang="en-US" b="1" u="sng" dirty="0" err="1" smtClean="0"/>
              <a:t>Defence</a:t>
            </a:r>
            <a:r>
              <a:rPr lang="en-US" b="1" u="sng" dirty="0" smtClean="0"/>
              <a:t> Procurement</a:t>
            </a:r>
            <a:endParaRPr lang="en-US" b="1" dirty="0"/>
          </a:p>
        </p:txBody>
      </p:sp>
      <p:sp>
        <p:nvSpPr>
          <p:cNvPr id="13" name="Arc 12">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xmlns="" id="{492BF522-3BD7-4BCE-889A-7B571ECD2DBF}"/>
              </a:ext>
            </a:extLst>
          </p:cNvPr>
          <p:cNvSpPr>
            <a:spLocks noGrp="1"/>
          </p:cNvSpPr>
          <p:nvPr>
            <p:ph idx="1"/>
          </p:nvPr>
        </p:nvSpPr>
        <p:spPr>
          <a:xfrm>
            <a:off x="4167272" y="591344"/>
            <a:ext cx="7584461" cy="5585619"/>
          </a:xfrm>
        </p:spPr>
        <p:txBody>
          <a:bodyPr anchor="ctr">
            <a:normAutofit/>
          </a:bodyPr>
          <a:lstStyle/>
          <a:p>
            <a:r>
              <a:rPr lang="en-US" sz="2000" dirty="0" smtClean="0"/>
              <a:t>A </a:t>
            </a:r>
            <a:r>
              <a:rPr lang="en-US" sz="2000" dirty="0" err="1" smtClean="0"/>
              <a:t>defence</a:t>
            </a:r>
            <a:r>
              <a:rPr lang="en-US" sz="2000" dirty="0" smtClean="0"/>
              <a:t> offset policy was promulgated under the </a:t>
            </a:r>
            <a:r>
              <a:rPr lang="en-US" sz="2000" dirty="0" err="1" smtClean="0"/>
              <a:t>Defence</a:t>
            </a:r>
            <a:r>
              <a:rPr lang="en-US" sz="2000" dirty="0" smtClean="0"/>
              <a:t> Procurement Procedure (DPP-2005) and the first offset contract was signed in 2007</a:t>
            </a:r>
          </a:p>
          <a:p>
            <a:r>
              <a:rPr lang="en-US" sz="2000" b="1" dirty="0" smtClean="0"/>
              <a:t>Definition</a:t>
            </a:r>
            <a:r>
              <a:rPr lang="en-US" sz="2000" dirty="0" smtClean="0"/>
              <a:t>: Under the offset clause, a foreign company that wins a </a:t>
            </a:r>
            <a:r>
              <a:rPr lang="en-US" sz="2000" dirty="0" err="1" smtClean="0"/>
              <a:t>defence</a:t>
            </a:r>
            <a:r>
              <a:rPr lang="en-US" sz="2000" dirty="0" smtClean="0"/>
              <a:t> deal is supposed to invest a part of the contract value in the country, thus developing skills and bringing in technology, while also generating employment.</a:t>
            </a:r>
          </a:p>
          <a:p>
            <a:r>
              <a:rPr lang="en-US" sz="2000" dirty="0" smtClean="0"/>
              <a:t>An offset provision in a contract makes it obligatory on the supplier to either “reverse purchase, execute export orders or invest in local industry or in research and development” in the buyer’s domestic industry</a:t>
            </a:r>
          </a:p>
          <a:p>
            <a:r>
              <a:rPr lang="en-US" sz="2000" b="1" dirty="0" smtClean="0"/>
              <a:t>Valuation for Offset</a:t>
            </a:r>
            <a:r>
              <a:rPr lang="en-US" sz="2000" dirty="0" smtClean="0"/>
              <a:t>: Under the DPP 2006, the offset value was fixed at 30% of </a:t>
            </a:r>
            <a:r>
              <a:rPr lang="en-US" sz="2000" dirty="0" err="1" smtClean="0"/>
              <a:t>defence</a:t>
            </a:r>
            <a:r>
              <a:rPr lang="en-US" sz="2000" dirty="0" smtClean="0"/>
              <a:t> deals above ₹300 </a:t>
            </a:r>
            <a:r>
              <a:rPr lang="en-US" sz="2000" dirty="0" err="1" smtClean="0"/>
              <a:t>crore</a:t>
            </a:r>
            <a:r>
              <a:rPr lang="en-US" sz="2000" dirty="0" smtClean="0"/>
              <a:t>, which was revised to ₹2,000 </a:t>
            </a:r>
            <a:r>
              <a:rPr lang="en-US" sz="2000" dirty="0" err="1" smtClean="0"/>
              <a:t>crore</a:t>
            </a:r>
            <a:r>
              <a:rPr lang="en-US" sz="2000" dirty="0" smtClean="0"/>
              <a:t> in DPP 2016 for full-import deals. </a:t>
            </a:r>
            <a:endParaRPr lang="en-US" sz="2000" dirty="0"/>
          </a:p>
        </p:txBody>
      </p:sp>
    </p:spTree>
    <p:extLst>
      <p:ext uri="{BB962C8B-B14F-4D97-AF65-F5344CB8AC3E}">
        <p14:creationId xmlns:p14="http://schemas.microsoft.com/office/powerpoint/2010/main" xmlns="" val="3933377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xmlns="" id="{7CA0DAA6-33B8-4A25-810D-2F4D816FB4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97259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67B513C2-525B-4FAC-92F4-9741E8CCFE07}"/>
              </a:ext>
            </a:extLst>
          </p:cNvPr>
          <p:cNvSpPr>
            <a:spLocks noGrp="1"/>
          </p:cNvSpPr>
          <p:nvPr>
            <p:ph type="title"/>
          </p:nvPr>
        </p:nvSpPr>
        <p:spPr>
          <a:xfrm>
            <a:off x="346507" y="411480"/>
            <a:ext cx="3377183" cy="3681976"/>
          </a:xfrm>
          <a:noFill/>
        </p:spPr>
        <p:txBody>
          <a:bodyPr vert="horz" lIns="91440" tIns="45720" rIns="91440" bIns="45720" rtlCol="0" anchor="b">
            <a:normAutofit/>
          </a:bodyPr>
          <a:lstStyle/>
          <a:p>
            <a:r>
              <a:rPr lang="en-US" sz="3600" u="sng" dirty="0" smtClean="0">
                <a:solidFill>
                  <a:schemeClr val="bg1"/>
                </a:solidFill>
              </a:rPr>
              <a:t>Offset Clause under </a:t>
            </a:r>
            <a:r>
              <a:rPr lang="en-US" sz="3600" u="sng" dirty="0" err="1" smtClean="0">
                <a:solidFill>
                  <a:schemeClr val="bg1"/>
                </a:solidFill>
              </a:rPr>
              <a:t>Defence</a:t>
            </a:r>
            <a:r>
              <a:rPr lang="en-US" sz="3600" u="sng" dirty="0" smtClean="0">
                <a:solidFill>
                  <a:schemeClr val="bg1"/>
                </a:solidFill>
              </a:rPr>
              <a:t> Procurement</a:t>
            </a:r>
            <a:endParaRPr lang="en-US" sz="3600" dirty="0">
              <a:solidFill>
                <a:schemeClr val="bg1"/>
              </a:solidFill>
              <a:latin typeface="Arial Narrow" panose="020B0606020202030204" pitchFamily="34" charset="0"/>
            </a:endParaRPr>
          </a:p>
        </p:txBody>
      </p:sp>
      <p:sp>
        <p:nvSpPr>
          <p:cNvPr id="5" name="Content Placeholder 4"/>
          <p:cNvSpPr>
            <a:spLocks noGrp="1"/>
          </p:cNvSpPr>
          <p:nvPr>
            <p:ph idx="1"/>
          </p:nvPr>
        </p:nvSpPr>
        <p:spPr>
          <a:xfrm>
            <a:off x="5581934" y="1825625"/>
            <a:ext cx="5771866" cy="4351338"/>
          </a:xfrm>
        </p:spPr>
        <p:txBody>
          <a:bodyPr/>
          <a:lstStyle/>
          <a:p>
            <a:r>
              <a:rPr lang="en-US" dirty="0" err="1" smtClean="0"/>
              <a:t>Defence</a:t>
            </a:r>
            <a:r>
              <a:rPr lang="en-US" dirty="0" smtClean="0"/>
              <a:t> </a:t>
            </a:r>
            <a:r>
              <a:rPr lang="en-US" dirty="0" smtClean="0"/>
              <a:t>Ministry has removed the offset clause requirement in inter-governmental agreements (IGA) and has introduced a new category for leasing of military equipment</a:t>
            </a:r>
            <a:endParaRPr lang="en-US" dirty="0"/>
          </a:p>
        </p:txBody>
      </p:sp>
    </p:spTree>
    <p:extLst>
      <p:ext uri="{BB962C8B-B14F-4D97-AF65-F5344CB8AC3E}">
        <p14:creationId xmlns:p14="http://schemas.microsoft.com/office/powerpoint/2010/main" xmlns="" val="3927339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6EFD3D9-44F0-4267-BCC1-1613E79D82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xmlns="" id="{A779A851-95D6-41AF-937A-B0E4B7F6FA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xmlns="" id="{953FB2E7-B6CB-429C-81EB-D9516D6D5C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xmlns="" id="{2EC40DB1-B719-4A13-9A4D-0966B4B278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B180DF37-99CB-42D5-A222-26DE7F990A60}"/>
              </a:ext>
            </a:extLst>
          </p:cNvPr>
          <p:cNvSpPr>
            <a:spLocks noGrp="1"/>
          </p:cNvSpPr>
          <p:nvPr>
            <p:ph type="title"/>
          </p:nvPr>
        </p:nvSpPr>
        <p:spPr>
          <a:xfrm>
            <a:off x="934872" y="982272"/>
            <a:ext cx="3388419" cy="4560970"/>
          </a:xfrm>
        </p:spPr>
        <p:txBody>
          <a:bodyPr>
            <a:normAutofit/>
          </a:bodyPr>
          <a:lstStyle/>
          <a:p>
            <a:r>
              <a:rPr lang="en-US" sz="4000" b="1" dirty="0" smtClean="0">
                <a:solidFill>
                  <a:schemeClr val="bg1"/>
                </a:solidFill>
              </a:rPr>
              <a:t>What are the objectives of Offset clauses?</a:t>
            </a:r>
            <a:endParaRPr lang="en-IN" sz="4000" dirty="0">
              <a:solidFill>
                <a:schemeClr val="bg1"/>
              </a:solidFill>
            </a:endParaRPr>
          </a:p>
        </p:txBody>
      </p:sp>
      <p:sp>
        <p:nvSpPr>
          <p:cNvPr id="16" name="Rectangle 8">
            <a:extLst>
              <a:ext uri="{FF2B5EF4-FFF2-40B4-BE49-F238E27FC236}">
                <a16:creationId xmlns:a16="http://schemas.microsoft.com/office/drawing/2014/main" xmlns="" id="{82211336-CFF3-412D-868A-6679C1004C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xmlns="" id="{26932F25-33C7-4720-A869-B662D1A2E02C}"/>
              </a:ext>
            </a:extLst>
          </p:cNvPr>
          <p:cNvSpPr>
            <a:spLocks noGrp="1"/>
          </p:cNvSpPr>
          <p:nvPr>
            <p:ph idx="1"/>
          </p:nvPr>
        </p:nvSpPr>
        <p:spPr>
          <a:xfrm>
            <a:off x="5221862" y="1719618"/>
            <a:ext cx="5948831" cy="4334629"/>
          </a:xfrm>
        </p:spPr>
        <p:txBody>
          <a:bodyPr anchor="ctr">
            <a:normAutofit/>
          </a:bodyPr>
          <a:lstStyle/>
          <a:p>
            <a:r>
              <a:rPr lang="en-US" sz="2400" b="1" dirty="0" smtClean="0">
                <a:solidFill>
                  <a:schemeClr val="bg1"/>
                </a:solidFill>
              </a:rPr>
              <a:t>a) partially compensating for a significant outflow of a buyer country’s resources in a large purchase of foreign goods </a:t>
            </a:r>
            <a:endParaRPr lang="en-US" sz="2400" b="1" dirty="0" smtClean="0">
              <a:solidFill>
                <a:schemeClr val="bg1"/>
              </a:solidFill>
            </a:endParaRPr>
          </a:p>
          <a:p>
            <a:endParaRPr lang="en-US" sz="2400" b="1" dirty="0" smtClean="0">
              <a:solidFill>
                <a:schemeClr val="bg1"/>
              </a:solidFill>
            </a:endParaRPr>
          </a:p>
          <a:p>
            <a:r>
              <a:rPr lang="en-US" sz="2400" b="1" dirty="0" smtClean="0">
                <a:solidFill>
                  <a:schemeClr val="bg1"/>
                </a:solidFill>
              </a:rPr>
              <a:t>(b) facilitating induction of technology and </a:t>
            </a:r>
            <a:endParaRPr lang="en-US" sz="2400" b="1" dirty="0" smtClean="0">
              <a:solidFill>
                <a:schemeClr val="bg1"/>
              </a:solidFill>
            </a:endParaRPr>
          </a:p>
          <a:p>
            <a:endParaRPr lang="en-US" sz="2400" b="1" dirty="0" smtClean="0">
              <a:solidFill>
                <a:schemeClr val="bg1"/>
              </a:solidFill>
            </a:endParaRPr>
          </a:p>
          <a:p>
            <a:r>
              <a:rPr lang="en-US" sz="2400" b="1" dirty="0" smtClean="0">
                <a:solidFill>
                  <a:schemeClr val="bg1"/>
                </a:solidFill>
              </a:rPr>
              <a:t>(c) adding capacities and capabilities of domestic industry”.</a:t>
            </a:r>
          </a:p>
          <a:p>
            <a:pPr>
              <a:buNone/>
            </a:pPr>
            <a:endParaRPr lang="en-IN" sz="2400" b="1" dirty="0">
              <a:solidFill>
                <a:schemeClr val="bg1"/>
              </a:solidFill>
            </a:endParaRPr>
          </a:p>
        </p:txBody>
      </p:sp>
      <p:sp>
        <p:nvSpPr>
          <p:cNvPr id="9" name="TextBox 8"/>
          <p:cNvSpPr txBox="1"/>
          <p:nvPr/>
        </p:nvSpPr>
        <p:spPr>
          <a:xfrm>
            <a:off x="5336275" y="300251"/>
            <a:ext cx="5691116" cy="1200329"/>
          </a:xfrm>
          <a:prstGeom prst="rect">
            <a:avLst/>
          </a:prstGeom>
          <a:noFill/>
        </p:spPr>
        <p:txBody>
          <a:bodyPr wrap="square" rtlCol="0">
            <a:spAutoFit/>
          </a:bodyPr>
          <a:lstStyle/>
          <a:p>
            <a:r>
              <a:rPr lang="en-US" b="1" dirty="0" smtClean="0">
                <a:solidFill>
                  <a:srgbClr val="002060"/>
                </a:solidFill>
              </a:rPr>
              <a:t>Comptroller and Auditor General (CAG)  Defined offsets as a “mechanism generally established with the triple objectives of: </a:t>
            </a:r>
            <a:endParaRPr lang="en-IN" b="1" dirty="0" smtClean="0">
              <a:solidFill>
                <a:srgbClr val="002060"/>
              </a:solidFill>
            </a:endParaRPr>
          </a:p>
          <a:p>
            <a:endParaRPr lang="en-US" dirty="0"/>
          </a:p>
        </p:txBody>
      </p:sp>
    </p:spTree>
    <p:extLst>
      <p:ext uri="{BB962C8B-B14F-4D97-AF65-F5344CB8AC3E}">
        <p14:creationId xmlns:p14="http://schemas.microsoft.com/office/powerpoint/2010/main" xmlns="" val="210609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6EFD3D9-44F0-4267-BCC1-1613E79D82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xmlns="" id="{A779A851-95D6-41AF-937A-B0E4B7F6FA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xmlns="" id="{953FB2E7-B6CB-429C-81EB-D9516D6D5C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xmlns="" id="{2EC40DB1-B719-4A13-9A4D-0966B4B278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88EA2B42-F051-4D24-BB10-7E930CD3AACB}"/>
              </a:ext>
            </a:extLst>
          </p:cNvPr>
          <p:cNvSpPr>
            <a:spLocks noGrp="1"/>
          </p:cNvSpPr>
          <p:nvPr>
            <p:ph type="title"/>
          </p:nvPr>
        </p:nvSpPr>
        <p:spPr>
          <a:xfrm>
            <a:off x="934872" y="982272"/>
            <a:ext cx="3388419" cy="4560970"/>
          </a:xfrm>
        </p:spPr>
        <p:txBody>
          <a:bodyPr>
            <a:normAutofit/>
          </a:bodyPr>
          <a:lstStyle/>
          <a:p>
            <a:r>
              <a:rPr lang="en-US" sz="4000" b="1" dirty="0" smtClean="0">
                <a:solidFill>
                  <a:schemeClr val="bg1"/>
                </a:solidFill>
              </a:rPr>
              <a:t>The </a:t>
            </a:r>
            <a:r>
              <a:rPr lang="en-US" sz="4000" b="1" dirty="0" smtClean="0">
                <a:solidFill>
                  <a:schemeClr val="bg1"/>
                </a:solidFill>
              </a:rPr>
              <a:t>working of Offset Clause?</a:t>
            </a:r>
            <a:endParaRPr lang="en-IN" sz="4000" dirty="0">
              <a:solidFill>
                <a:schemeClr val="bg1"/>
              </a:solidFill>
            </a:endParaRPr>
          </a:p>
        </p:txBody>
      </p:sp>
      <p:sp>
        <p:nvSpPr>
          <p:cNvPr id="16" name="Rectangle 8">
            <a:extLst>
              <a:ext uri="{FF2B5EF4-FFF2-40B4-BE49-F238E27FC236}">
                <a16:creationId xmlns:a16="http://schemas.microsoft.com/office/drawing/2014/main" xmlns="" id="{82211336-CFF3-412D-868A-6679C1004C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xmlns="" id="{E1BB4067-55BF-4AD8-8480-DF2201C11B0C}"/>
              </a:ext>
            </a:extLst>
          </p:cNvPr>
          <p:cNvSpPr>
            <a:spLocks noGrp="1"/>
          </p:cNvSpPr>
          <p:nvPr>
            <p:ph idx="1"/>
          </p:nvPr>
        </p:nvSpPr>
        <p:spPr>
          <a:xfrm>
            <a:off x="4844955" y="1351128"/>
            <a:ext cx="6673755" cy="5049672"/>
          </a:xfrm>
        </p:spPr>
        <p:txBody>
          <a:bodyPr anchor="ctr">
            <a:normAutofit fontScale="92500" lnSpcReduction="10000"/>
          </a:bodyPr>
          <a:lstStyle/>
          <a:p>
            <a:r>
              <a:rPr lang="en-US" sz="2400" b="1" dirty="0" smtClean="0">
                <a:solidFill>
                  <a:schemeClr val="bg1"/>
                </a:solidFill>
              </a:rPr>
              <a:t>Target</a:t>
            </a:r>
            <a:r>
              <a:rPr lang="en-US" sz="2400" dirty="0" smtClean="0">
                <a:solidFill>
                  <a:schemeClr val="bg1"/>
                </a:solidFill>
              </a:rPr>
              <a:t>: Till December 2018, ₹19,223 </a:t>
            </a:r>
            <a:r>
              <a:rPr lang="en-US" sz="2400" dirty="0" err="1" smtClean="0">
                <a:solidFill>
                  <a:schemeClr val="bg1"/>
                </a:solidFill>
              </a:rPr>
              <a:t>crore</a:t>
            </a:r>
            <a:r>
              <a:rPr lang="en-US" sz="2400" dirty="0" smtClean="0">
                <a:solidFill>
                  <a:schemeClr val="bg1"/>
                </a:solidFill>
              </a:rPr>
              <a:t> worth of offsets should have been discharged.</a:t>
            </a:r>
          </a:p>
          <a:p>
            <a:r>
              <a:rPr lang="en-US" sz="2400" b="1" dirty="0" smtClean="0">
                <a:solidFill>
                  <a:schemeClr val="bg1"/>
                </a:solidFill>
              </a:rPr>
              <a:t>Actual Implementation: </a:t>
            </a:r>
            <a:r>
              <a:rPr lang="en-US" sz="2400" dirty="0" smtClean="0">
                <a:solidFill>
                  <a:schemeClr val="bg1"/>
                </a:solidFill>
              </a:rPr>
              <a:t>The vendors have claimed discharge of only ₹11,396 </a:t>
            </a:r>
            <a:r>
              <a:rPr lang="en-US" sz="2400" dirty="0" err="1" smtClean="0">
                <a:solidFill>
                  <a:schemeClr val="bg1"/>
                </a:solidFill>
              </a:rPr>
              <a:t>crore</a:t>
            </a:r>
            <a:r>
              <a:rPr lang="en-US" sz="2400" dirty="0" smtClean="0">
                <a:solidFill>
                  <a:schemeClr val="bg1"/>
                </a:solidFill>
              </a:rPr>
              <a:t>, 59%, of the offsets.  But the </a:t>
            </a:r>
            <a:r>
              <a:rPr lang="en-US" sz="2400" dirty="0" err="1" smtClean="0">
                <a:solidFill>
                  <a:schemeClr val="bg1"/>
                </a:solidFill>
              </a:rPr>
              <a:t>Defence</a:t>
            </a:r>
            <a:r>
              <a:rPr lang="en-US" sz="2400" dirty="0" smtClean="0">
                <a:solidFill>
                  <a:schemeClr val="bg1"/>
                </a:solidFill>
              </a:rPr>
              <a:t> Ministry has accepted only ₹5,457 </a:t>
            </a:r>
            <a:r>
              <a:rPr lang="en-US" sz="2400" dirty="0" err="1" smtClean="0">
                <a:solidFill>
                  <a:schemeClr val="bg1"/>
                </a:solidFill>
              </a:rPr>
              <a:t>crore</a:t>
            </a:r>
            <a:r>
              <a:rPr lang="en-US" sz="2400" dirty="0" smtClean="0">
                <a:solidFill>
                  <a:schemeClr val="bg1"/>
                </a:solidFill>
              </a:rPr>
              <a:t> of these offset claims, while the rest were pending or rejected due to various deficiencies</a:t>
            </a:r>
          </a:p>
          <a:p>
            <a:r>
              <a:rPr lang="en-US" sz="2400" b="1" dirty="0" smtClean="0">
                <a:solidFill>
                  <a:schemeClr val="bg1"/>
                </a:solidFill>
              </a:rPr>
              <a:t>Pending:</a:t>
            </a:r>
            <a:r>
              <a:rPr lang="en-US" sz="2400" dirty="0" smtClean="0">
                <a:solidFill>
                  <a:schemeClr val="bg1"/>
                </a:solidFill>
              </a:rPr>
              <a:t> The remaining offset commitments of about ₹55,000 </a:t>
            </a:r>
            <a:r>
              <a:rPr lang="en-US" sz="2400" dirty="0" err="1" smtClean="0">
                <a:solidFill>
                  <a:schemeClr val="bg1"/>
                </a:solidFill>
              </a:rPr>
              <a:t>crore</a:t>
            </a:r>
            <a:r>
              <a:rPr lang="en-US" sz="2400" dirty="0" smtClean="0">
                <a:solidFill>
                  <a:schemeClr val="bg1"/>
                </a:solidFill>
              </a:rPr>
              <a:t> would be due for completion by 2024, but the rate of the offset discharge has been about ₹1,300 </a:t>
            </a:r>
            <a:r>
              <a:rPr lang="en-US" sz="2400" dirty="0" err="1" smtClean="0">
                <a:solidFill>
                  <a:schemeClr val="bg1"/>
                </a:solidFill>
              </a:rPr>
              <a:t>crore</a:t>
            </a:r>
            <a:r>
              <a:rPr lang="en-US" sz="2400" dirty="0" smtClean="0">
                <a:solidFill>
                  <a:schemeClr val="bg1"/>
                </a:solidFill>
              </a:rPr>
              <a:t> per year.</a:t>
            </a:r>
          </a:p>
          <a:p>
            <a:r>
              <a:rPr lang="en-US" sz="2400" b="1" dirty="0" smtClean="0">
                <a:solidFill>
                  <a:schemeClr val="bg1"/>
                </a:solidFill>
              </a:rPr>
              <a:t>Ineffective:</a:t>
            </a:r>
            <a:r>
              <a:rPr lang="en-US" sz="2400" dirty="0" smtClean="0">
                <a:solidFill>
                  <a:schemeClr val="bg1"/>
                </a:solidFill>
              </a:rPr>
              <a:t> At other times, international vendors reportedly discharged offsets that didn’t necessarily contribute to India’s </a:t>
            </a:r>
            <a:r>
              <a:rPr lang="en-US" sz="2400" dirty="0" err="1" smtClean="0">
                <a:solidFill>
                  <a:schemeClr val="bg1"/>
                </a:solidFill>
              </a:rPr>
              <a:t>defence</a:t>
            </a:r>
            <a:r>
              <a:rPr lang="en-US" sz="2400" dirty="0" smtClean="0">
                <a:solidFill>
                  <a:schemeClr val="bg1"/>
                </a:solidFill>
              </a:rPr>
              <a:t> manufacturing prowess, thereby defeating the very purpose of these deals.</a:t>
            </a:r>
          </a:p>
          <a:p>
            <a:pPr>
              <a:buNone/>
            </a:pPr>
            <a:r>
              <a:rPr lang="en-US" sz="2400" dirty="0" smtClean="0">
                <a:solidFill>
                  <a:schemeClr val="bg1"/>
                </a:solidFill>
              </a:rPr>
              <a:t>)</a:t>
            </a:r>
            <a:endParaRPr lang="en-IN" sz="2400" dirty="0">
              <a:solidFill>
                <a:schemeClr val="bg1"/>
              </a:solidFill>
            </a:endParaRPr>
          </a:p>
        </p:txBody>
      </p:sp>
    </p:spTree>
    <p:extLst>
      <p:ext uri="{BB962C8B-B14F-4D97-AF65-F5344CB8AC3E}">
        <p14:creationId xmlns:p14="http://schemas.microsoft.com/office/powerpoint/2010/main" xmlns="" val="21415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xmlns="" id="{66B332A4-D438-4773-A77F-5ED49A448D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xmlns="" id="{DF9AD32D-FF05-44F4-BD4D-9CEE89B71E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xmlns="" id="{3800BF00-2529-40DF-8A0F-382DA306022C}"/>
              </a:ext>
            </a:extLst>
          </p:cNvPr>
          <p:cNvSpPr>
            <a:spLocks noGrp="1"/>
          </p:cNvSpPr>
          <p:nvPr>
            <p:ph type="title"/>
          </p:nvPr>
        </p:nvSpPr>
        <p:spPr>
          <a:xfrm>
            <a:off x="2555631" y="1441938"/>
            <a:ext cx="7306826" cy="3974124"/>
          </a:xfrm>
        </p:spPr>
        <p:txBody>
          <a:bodyPr>
            <a:normAutofit/>
          </a:bodyPr>
          <a:lstStyle/>
          <a:p>
            <a:pPr algn="ctr"/>
            <a:r>
              <a:rPr lang="en-IN" sz="5400" dirty="0">
                <a:solidFill>
                  <a:schemeClr val="bg1">
                    <a:lumMod val="95000"/>
                    <a:lumOff val="5000"/>
                  </a:schemeClr>
                </a:solidFill>
                <a:latin typeface="+mn-lt"/>
              </a:rPr>
              <a:t>Defence Procurement Process</a:t>
            </a:r>
          </a:p>
        </p:txBody>
      </p:sp>
    </p:spTree>
    <p:extLst>
      <p:ext uri="{BB962C8B-B14F-4D97-AF65-F5344CB8AC3E}">
        <p14:creationId xmlns:p14="http://schemas.microsoft.com/office/powerpoint/2010/main" xmlns="" val="44800257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xmlns="" id="{7CA0DAA6-33B8-4A25-810D-2F4D816FB4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97259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67B513C2-525B-4FAC-92F4-9741E8CCFE07}"/>
              </a:ext>
            </a:extLst>
          </p:cNvPr>
          <p:cNvSpPr>
            <a:spLocks noGrp="1"/>
          </p:cNvSpPr>
          <p:nvPr>
            <p:ph type="title"/>
          </p:nvPr>
        </p:nvSpPr>
        <p:spPr>
          <a:xfrm>
            <a:off x="346507" y="411480"/>
            <a:ext cx="3377183" cy="3681976"/>
          </a:xfrm>
          <a:noFill/>
        </p:spPr>
        <p:txBody>
          <a:bodyPr vert="horz" lIns="91440" tIns="45720" rIns="91440" bIns="45720" rtlCol="0" anchor="b">
            <a:normAutofit/>
          </a:bodyPr>
          <a:lstStyle/>
          <a:p>
            <a:r>
              <a:rPr lang="en-US" sz="3600" b="1" dirty="0" smtClean="0">
                <a:solidFill>
                  <a:schemeClr val="bg1"/>
                </a:solidFill>
              </a:rPr>
              <a:t>Will no </a:t>
            </a:r>
            <a:r>
              <a:rPr lang="en-US" sz="3600" b="1" dirty="0" err="1" smtClean="0">
                <a:solidFill>
                  <a:schemeClr val="bg1"/>
                </a:solidFill>
              </a:rPr>
              <a:t>defence</a:t>
            </a:r>
            <a:r>
              <a:rPr lang="en-US" sz="3600" b="1" dirty="0" smtClean="0">
                <a:solidFill>
                  <a:schemeClr val="bg1"/>
                </a:solidFill>
              </a:rPr>
              <a:t> contracts have offset clauses now?</a:t>
            </a:r>
            <a:endParaRPr lang="en-US" sz="3600" dirty="0">
              <a:solidFill>
                <a:schemeClr val="bg1"/>
              </a:solidFill>
              <a:latin typeface="Arial Narrow" panose="020B0606020202030204" pitchFamily="34" charset="0"/>
            </a:endParaRPr>
          </a:p>
        </p:txBody>
      </p:sp>
      <p:sp>
        <p:nvSpPr>
          <p:cNvPr id="5" name="Content Placeholder 4"/>
          <p:cNvSpPr>
            <a:spLocks noGrp="1"/>
          </p:cNvSpPr>
          <p:nvPr>
            <p:ph idx="1"/>
          </p:nvPr>
        </p:nvSpPr>
        <p:spPr>
          <a:xfrm>
            <a:off x="5581934" y="464024"/>
            <a:ext cx="5771866" cy="5712939"/>
          </a:xfrm>
        </p:spPr>
        <p:txBody>
          <a:bodyPr>
            <a:normAutofit fontScale="92500" lnSpcReduction="20000"/>
          </a:bodyPr>
          <a:lstStyle/>
          <a:p>
            <a:r>
              <a:rPr lang="en-US" dirty="0" smtClean="0"/>
              <a:t>Only government-to-government agreements (G2G), </a:t>
            </a:r>
            <a:r>
              <a:rPr lang="en-US" dirty="0" err="1" smtClean="0"/>
              <a:t>ab</a:t>
            </a:r>
            <a:r>
              <a:rPr lang="en-US" dirty="0" smtClean="0"/>
              <a:t> initio single vendor contracts or inter-governmental agreements (IGA) will not have offset clauses anymore. </a:t>
            </a:r>
          </a:p>
          <a:p>
            <a:r>
              <a:rPr lang="en-US" dirty="0" smtClean="0"/>
              <a:t>For example, the deal to buy 36 </a:t>
            </a:r>
            <a:r>
              <a:rPr lang="en-US" dirty="0" err="1" smtClean="0"/>
              <a:t>Rafale</a:t>
            </a:r>
            <a:r>
              <a:rPr lang="en-US" dirty="0" smtClean="0"/>
              <a:t> fighter jets, signed between the Indian and French governments in 2016, was an IGA.</a:t>
            </a:r>
          </a:p>
          <a:p>
            <a:r>
              <a:rPr lang="en-US" dirty="0" err="1" smtClean="0"/>
              <a:t>Ab</a:t>
            </a:r>
            <a:r>
              <a:rPr lang="en-US" dirty="0" smtClean="0"/>
              <a:t> initio single vendor means that when you start the process you have only one vendor</a:t>
            </a:r>
          </a:p>
          <a:p>
            <a:r>
              <a:rPr lang="en-US" dirty="0" smtClean="0"/>
              <a:t>According to DAP 2020, all other international deals that are competitive, and have multiple vendors vying for it, will continue to have a 30% offset clause.</a:t>
            </a:r>
            <a:endParaRPr lang="en-US" dirty="0" smtClean="0"/>
          </a:p>
        </p:txBody>
      </p:sp>
    </p:spTree>
    <p:extLst>
      <p:ext uri="{BB962C8B-B14F-4D97-AF65-F5344CB8AC3E}">
        <p14:creationId xmlns:p14="http://schemas.microsoft.com/office/powerpoint/2010/main" xmlns="" val="3927339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16C5FA50-8D52-4617-AF91-5C7B1C835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414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363A5087-7FF0-4752-A18E-D40383F649DB}"/>
              </a:ext>
            </a:extLst>
          </p:cNvPr>
          <p:cNvSpPr>
            <a:spLocks noGrp="1"/>
          </p:cNvSpPr>
          <p:nvPr>
            <p:ph type="title"/>
          </p:nvPr>
        </p:nvSpPr>
        <p:spPr>
          <a:xfrm>
            <a:off x="9355333" y="640452"/>
            <a:ext cx="2613872" cy="4794567"/>
          </a:xfrm>
        </p:spPr>
        <p:txBody>
          <a:bodyPr vert="horz" lIns="91440" tIns="45720" rIns="91440" bIns="45720" rtlCol="0" anchor="ctr">
            <a:normAutofit/>
          </a:bodyPr>
          <a:lstStyle/>
          <a:p>
            <a:r>
              <a:rPr lang="en-US" sz="3600" b="1" dirty="0" smtClean="0">
                <a:solidFill>
                  <a:schemeClr val="bg1"/>
                </a:solidFill>
              </a:rPr>
              <a:t>Why was the clause removed?</a:t>
            </a:r>
            <a:endParaRPr lang="en-US" sz="3600" dirty="0">
              <a:solidFill>
                <a:schemeClr val="bg1"/>
              </a:solidFill>
            </a:endParaRPr>
          </a:p>
        </p:txBody>
      </p:sp>
      <p:sp>
        <p:nvSpPr>
          <p:cNvPr id="16" name="Rounded Rectangle 9">
            <a:extLst>
              <a:ext uri="{FF2B5EF4-FFF2-40B4-BE49-F238E27FC236}">
                <a16:creationId xmlns:a16="http://schemas.microsoft.com/office/drawing/2014/main" xmlns="" id="{E223798C-12AD-4B0C-A50C-D676347D67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p:cNvSpPr>
            <a:spLocks noGrp="1"/>
          </p:cNvSpPr>
          <p:nvPr>
            <p:ph idx="1"/>
          </p:nvPr>
        </p:nvSpPr>
        <p:spPr>
          <a:xfrm>
            <a:off x="832514" y="788395"/>
            <a:ext cx="7465325" cy="5421336"/>
          </a:xfrm>
        </p:spPr>
        <p:txBody>
          <a:bodyPr>
            <a:normAutofit fontScale="92500" lnSpcReduction="10000"/>
          </a:bodyPr>
          <a:lstStyle/>
          <a:p>
            <a:r>
              <a:rPr lang="en-US" b="1" dirty="0" smtClean="0"/>
              <a:t>To reduce procurement cost</a:t>
            </a:r>
            <a:r>
              <a:rPr lang="en-US" dirty="0" smtClean="0"/>
              <a:t>: Generally, vendors would “load” extra cost in the contract to balance the costs of offsets, and doing away with the offsets can bring down the costs in such contracts.</a:t>
            </a:r>
          </a:p>
          <a:p>
            <a:r>
              <a:rPr lang="en-US" b="1" dirty="0" smtClean="0"/>
              <a:t>To reduce Administrative Costs</a:t>
            </a:r>
            <a:r>
              <a:rPr lang="en-US" dirty="0" smtClean="0"/>
              <a:t>: There are “administrative costs” involved in discharging offset obligations, which the vendors pay.</a:t>
            </a:r>
          </a:p>
          <a:p>
            <a:r>
              <a:rPr lang="en-US" b="1" dirty="0" smtClean="0"/>
              <a:t>Criticism by CAG about Offsets</a:t>
            </a:r>
            <a:r>
              <a:rPr lang="en-US" dirty="0" smtClean="0"/>
              <a:t>:  CAG audit report “found that the foreign vendors made various offset commitments to qualify for the main supply contract but later, were not earnest about fulfilling these commitments”</a:t>
            </a:r>
          </a:p>
          <a:p>
            <a:r>
              <a:rPr lang="en-US" dirty="0" smtClean="0"/>
              <a:t>The CAG had also not found “a single case where the foreign vendor had transferred high technology to the Indian industry”.</a:t>
            </a:r>
          </a:p>
          <a:p>
            <a:endParaRPr lang="en-US" dirty="0"/>
          </a:p>
        </p:txBody>
      </p:sp>
    </p:spTree>
    <p:extLst>
      <p:ext uri="{BB962C8B-B14F-4D97-AF65-F5344CB8AC3E}">
        <p14:creationId xmlns:p14="http://schemas.microsoft.com/office/powerpoint/2010/main" xmlns="" val="38960666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463</Words>
  <Application>Microsoft Office PowerPoint</Application>
  <PresentationFormat>Custom</PresentationFormat>
  <Paragraphs>48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Offset Clause under Defence Procurement</vt:lpstr>
      <vt:lpstr>Offset Clause under Defence Procurement</vt:lpstr>
      <vt:lpstr>Offset Clause under Defence Procurement</vt:lpstr>
      <vt:lpstr>Offset Clause under Defence Procurement</vt:lpstr>
      <vt:lpstr>What are the objectives of Offset clauses?</vt:lpstr>
      <vt:lpstr>The working of Offset Clause?</vt:lpstr>
      <vt:lpstr>Defence Procurement Process</vt:lpstr>
      <vt:lpstr>Will no defence contracts have offset clauses now?</vt:lpstr>
      <vt:lpstr>Why was the clause removed?</vt:lpstr>
      <vt:lpstr>What are the other changes announced?</vt:lpstr>
      <vt:lpstr>What are the other changes announced?</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 Defense: Procurement Process and Policy</dc:title>
  <dc:creator>MUNISHA CHAUHAN</dc:creator>
  <cp:lastModifiedBy>surabhi</cp:lastModifiedBy>
  <cp:revision>9</cp:revision>
  <dcterms:created xsi:type="dcterms:W3CDTF">2020-09-10T06:33:42Z</dcterms:created>
  <dcterms:modified xsi:type="dcterms:W3CDTF">2020-11-17T09:47:38Z</dcterms:modified>
</cp:coreProperties>
</file>