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87" r:id="rId4"/>
    <p:sldId id="285" r:id="rId5"/>
    <p:sldId id="289" r:id="rId6"/>
    <p:sldId id="294" r:id="rId7"/>
    <p:sldId id="304" r:id="rId8"/>
    <p:sldId id="310" r:id="rId9"/>
    <p:sldId id="295" r:id="rId10"/>
    <p:sldId id="305" r:id="rId11"/>
    <p:sldId id="308" r:id="rId12"/>
    <p:sldId id="309" r:id="rId13"/>
    <p:sldId id="306" r:id="rId14"/>
    <p:sldId id="312" r:id="rId15"/>
    <p:sldId id="311" r:id="rId16"/>
    <p:sldId id="299" r:id="rId17"/>
    <p:sldId id="302" r:id="rId18"/>
    <p:sldId id="301" r:id="rId19"/>
    <p:sldId id="307" r:id="rId20"/>
    <p:sldId id="303" r:id="rId21"/>
    <p:sldId id="313" r:id="rId22"/>
    <p:sldId id="279" r:id="rId23"/>
    <p:sldId id="28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DD221B52-E42C-4DE2-8AF9-1BA88D282593}">
          <p14:sldIdLst>
            <p14:sldId id="256"/>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97" autoAdjust="0"/>
    <p:restoredTop sz="94660"/>
  </p:normalViewPr>
  <p:slideViewPr>
    <p:cSldViewPr snapToGrid="0">
      <p:cViewPr>
        <p:scale>
          <a:sx n="70" d="100"/>
          <a:sy n="70" d="100"/>
        </p:scale>
        <p:origin x="-684" y="-16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17" name="Footer Placeholder 16"/>
          <p:cNvSpPr>
            <a:spLocks noGrp="1"/>
          </p:cNvSpPr>
          <p:nvPr>
            <p:ph type="ftr" sz="quarter" idx="11"/>
          </p:nvPr>
        </p:nvSpPr>
        <p:spPr/>
        <p:txBody>
          <a:bodyPr/>
          <a:lstStyle>
            <a:extLst/>
          </a:lstStyle>
          <a:p>
            <a:endParaRPr lang="en-IN"/>
          </a:p>
        </p:txBody>
      </p:sp>
      <p:sp>
        <p:nvSpPr>
          <p:cNvPr id="29" name="Slide Number Placeholder 28"/>
          <p:cNvSpPr>
            <a:spLocks noGrp="1"/>
          </p:cNvSpPr>
          <p:nvPr>
            <p:ph type="sldNum" sz="quarter" idx="12"/>
          </p:nvPr>
        </p:nvSpPr>
        <p:spPr/>
        <p:txBody>
          <a:bodyPr/>
          <a:lstStyle>
            <a:extLst/>
          </a:lstStyle>
          <a:p>
            <a:fld id="{4B52A34C-0EA7-4F05-9167-40BF53C755A4}" type="slidenum">
              <a:rPr lang="en-IN" smtClean="0"/>
              <a:pPr/>
              <a:t>‹#›</a:t>
            </a:fld>
            <a:endParaRPr lang="en-IN"/>
          </a:p>
        </p:txBody>
      </p:sp>
      <p:sp>
        <p:nvSpPr>
          <p:cNvPr id="32" name="Rectangle 31"/>
          <p:cNvSpPr/>
          <p:nvPr/>
        </p:nvSpPr>
        <p:spPr>
          <a:xfrm>
            <a:off x="0" y="-1"/>
            <a:ext cx="48768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412744" y="680477"/>
            <a:ext cx="6096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358764"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333360" y="680477"/>
            <a:ext cx="1219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95691" y="680477"/>
            <a:ext cx="1219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1219200" y="4343400"/>
            <a:ext cx="103632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1219200" y="2834640"/>
            <a:ext cx="103632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340388" y="5047394"/>
            <a:ext cx="97536"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340388" y="4796819"/>
            <a:ext cx="97536"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340388" y="4637685"/>
            <a:ext cx="97536"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340388" y="4542559"/>
            <a:ext cx="97536"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B52A34C-0EA7-4F05-9167-40BF53C755A4}"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6416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812800" y="274640"/>
            <a:ext cx="78232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B52A34C-0EA7-4F05-9167-40BF53C755A4}"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B52A34C-0EA7-4F05-9167-40BF53C755A4}"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6438603" y="1073888"/>
            <a:ext cx="5762848"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498621" y="0"/>
            <a:ext cx="7352715"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6635304" y="1285480"/>
            <a:ext cx="4114800" cy="158496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7924800" y="0"/>
            <a:ext cx="36576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7924800" y="4267200"/>
            <a:ext cx="42672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7924800" y="0"/>
            <a:ext cx="18288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7931152" y="4246564"/>
            <a:ext cx="2787649"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7924800" y="4267200"/>
            <a:ext cx="21336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7924800" y="1371600"/>
            <a:ext cx="42672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7924800" y="1752600"/>
            <a:ext cx="42672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1320800" y="4267200"/>
            <a:ext cx="660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711200" y="4267200"/>
            <a:ext cx="7112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489099" y="2438400"/>
            <a:ext cx="75184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489099" y="2133600"/>
            <a:ext cx="75184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6096000" y="4267200"/>
            <a:ext cx="18288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942536" y="1351672"/>
            <a:ext cx="7624064"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B52A34C-0EA7-4F05-9167-40BF53C755A4}" type="slidenum">
              <a:rPr lang="en-IN" smtClean="0"/>
              <a:pPr/>
              <a:t>‹#›</a:t>
            </a:fld>
            <a:endParaRPr lang="en-IN"/>
          </a:p>
        </p:txBody>
      </p:sp>
      <p:sp>
        <p:nvSpPr>
          <p:cNvPr id="7" name="Rectangle 6"/>
          <p:cNvSpPr/>
          <p:nvPr/>
        </p:nvSpPr>
        <p:spPr>
          <a:xfrm>
            <a:off x="484213" y="402265"/>
            <a:ext cx="1133856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942536" y="512064"/>
            <a:ext cx="10875264"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495384"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548145"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597933" y="680477"/>
            <a:ext cx="1219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635603" y="680477"/>
            <a:ext cx="1219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667304" y="680477"/>
            <a:ext cx="48768"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12064"/>
            <a:ext cx="109728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19125" y="1770502"/>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207125" y="1770502"/>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4B52A34C-0EA7-4F05-9167-40BF53C755A4}"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6"/>
            <a:ext cx="11822773"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673099" y="512064"/>
            <a:ext cx="103632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1809750"/>
            <a:ext cx="5386917"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8" y="1809750"/>
            <a:ext cx="5389033"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2459037"/>
            <a:ext cx="5386917"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2459037"/>
            <a:ext cx="5389033"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4B52A34C-0EA7-4F05-9167-40BF53C755A4}" type="slidenum">
              <a:rPr lang="en-IN" smtClean="0"/>
              <a:pPr/>
              <a:t>‹#›</a:t>
            </a:fld>
            <a:endParaRPr lang="en-IN"/>
          </a:p>
        </p:txBody>
      </p:sp>
      <p:sp>
        <p:nvSpPr>
          <p:cNvPr id="16" name="Rectangle 15"/>
          <p:cNvSpPr/>
          <p:nvPr/>
        </p:nvSpPr>
        <p:spPr>
          <a:xfrm>
            <a:off x="117053" y="680477"/>
            <a:ext cx="6096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63073"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37669" y="680477"/>
            <a:ext cx="1219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1219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99693"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252455"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302243" y="680477"/>
            <a:ext cx="1219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339912" y="680477"/>
            <a:ext cx="1219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371613" y="680477"/>
            <a:ext cx="48768"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12064"/>
            <a:ext cx="103632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4B52A34C-0EA7-4F05-9167-40BF53C755A4}"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4B52A34C-0EA7-4F05-9167-40BF53C755A4}"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109728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435100"/>
            <a:ext cx="33528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0" y="1435100"/>
            <a:ext cx="73152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5E4862B-B5E1-4BA8-8FB6-665E211473B4}" type="datetimeFigureOut">
              <a:rPr lang="en-IN" smtClean="0"/>
              <a:pPr/>
              <a:t>08-12-2020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4B52A34C-0EA7-4F05-9167-40BF53C755A4}"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490709" y="0"/>
            <a:ext cx="1170432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484260" y="1885028"/>
            <a:ext cx="11710163"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11374903" y="1197789"/>
            <a:ext cx="132763" cy="171288"/>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1219200" y="441252"/>
            <a:ext cx="9144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490709" y="1893781"/>
            <a:ext cx="1170432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1219200" y="1150144"/>
            <a:ext cx="9144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11578103" y="1350189"/>
            <a:ext cx="132763" cy="171288"/>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11115579" y="1453352"/>
            <a:ext cx="132763" cy="171288"/>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8636000" y="55499"/>
            <a:ext cx="2844800" cy="365125"/>
          </a:xfrm>
        </p:spPr>
        <p:txBody>
          <a:bodyPr/>
          <a:lstStyle>
            <a:extLst/>
          </a:lstStyle>
          <a:p>
            <a:fld id="{C5E4862B-B5E1-4BA8-8FB6-665E211473B4}" type="datetimeFigureOut">
              <a:rPr lang="en-IN" smtClean="0"/>
              <a:pPr/>
              <a:t>08-12-2020</a:t>
            </a:fld>
            <a:endParaRPr lang="en-IN"/>
          </a:p>
        </p:txBody>
      </p:sp>
      <p:sp>
        <p:nvSpPr>
          <p:cNvPr id="6" name="Footer Placeholder 5"/>
          <p:cNvSpPr>
            <a:spLocks noGrp="1"/>
          </p:cNvSpPr>
          <p:nvPr>
            <p:ph type="ftr" sz="quarter" idx="11"/>
          </p:nvPr>
        </p:nvSpPr>
        <p:spPr>
          <a:xfrm>
            <a:off x="1219200" y="55499"/>
            <a:ext cx="7416800" cy="365125"/>
          </a:xfrm>
        </p:spPr>
        <p:txBody>
          <a:bodyPr/>
          <a:lstStyle>
            <a:extLst/>
          </a:lstStyle>
          <a:p>
            <a:endParaRPr lang="en-IN"/>
          </a:p>
        </p:txBody>
      </p:sp>
      <p:sp>
        <p:nvSpPr>
          <p:cNvPr id="7" name="Slide Number Placeholder 6"/>
          <p:cNvSpPr>
            <a:spLocks noGrp="1"/>
          </p:cNvSpPr>
          <p:nvPr>
            <p:ph type="sldNum" sz="quarter" idx="12"/>
          </p:nvPr>
        </p:nvSpPr>
        <p:spPr>
          <a:xfrm>
            <a:off x="11480800" y="55499"/>
            <a:ext cx="609600" cy="365125"/>
          </a:xfrm>
        </p:spPr>
        <p:txBody>
          <a:bodyPr/>
          <a:lstStyle>
            <a:extLst/>
          </a:lstStyle>
          <a:p>
            <a:fld id="{4B52A34C-0EA7-4F05-9167-40BF53C755A4}"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48768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340388" y="5047394"/>
            <a:ext cx="97536"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340388" y="4796819"/>
            <a:ext cx="97536"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340388" y="4637685"/>
            <a:ext cx="97536"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340388" y="4542559"/>
            <a:ext cx="97536"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412744" y="680477"/>
            <a:ext cx="6096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358764" y="680477"/>
            <a:ext cx="36576"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333360" y="680477"/>
            <a:ext cx="1219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95691" y="680477"/>
            <a:ext cx="1219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1219200" y="512064"/>
            <a:ext cx="103632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1219200" y="1783560"/>
            <a:ext cx="103632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636000" y="6416676"/>
            <a:ext cx="2844800" cy="365125"/>
          </a:xfrm>
          <a:prstGeom prst="rect">
            <a:avLst/>
          </a:prstGeom>
        </p:spPr>
        <p:txBody>
          <a:bodyPr vert="horz" anchor="b"/>
          <a:lstStyle>
            <a:lvl1pPr algn="l" eaLnBrk="1" latinLnBrk="0" hangingPunct="1">
              <a:defRPr kumimoji="0" sz="1100">
                <a:solidFill>
                  <a:schemeClr val="tx2"/>
                </a:solidFill>
              </a:defRPr>
            </a:lvl1pPr>
            <a:extLst/>
          </a:lstStyle>
          <a:p>
            <a:fld id="{C5E4862B-B5E1-4BA8-8FB6-665E211473B4}" type="datetimeFigureOut">
              <a:rPr lang="en-IN" smtClean="0"/>
              <a:pPr/>
              <a:t>08-12-2020</a:t>
            </a:fld>
            <a:endParaRPr lang="en-IN"/>
          </a:p>
        </p:txBody>
      </p:sp>
      <p:sp>
        <p:nvSpPr>
          <p:cNvPr id="3" name="Footer Placeholder 2"/>
          <p:cNvSpPr>
            <a:spLocks noGrp="1"/>
          </p:cNvSpPr>
          <p:nvPr>
            <p:ph type="ftr" sz="quarter" idx="3"/>
          </p:nvPr>
        </p:nvSpPr>
        <p:spPr>
          <a:xfrm>
            <a:off x="1219200" y="6416676"/>
            <a:ext cx="7416800" cy="365125"/>
          </a:xfrm>
          <a:prstGeom prst="rect">
            <a:avLst/>
          </a:prstGeom>
        </p:spPr>
        <p:txBody>
          <a:bodyPr vert="horz" anchor="b"/>
          <a:lstStyle>
            <a:lvl1pPr algn="r" eaLnBrk="1" latinLnBrk="0" hangingPunct="1">
              <a:defRPr kumimoji="0" sz="1100">
                <a:solidFill>
                  <a:schemeClr val="tx2"/>
                </a:solidFill>
              </a:defRPr>
            </a:lvl1pPr>
            <a:extLst/>
          </a:lstStyle>
          <a:p>
            <a:endParaRPr lang="en-IN"/>
          </a:p>
        </p:txBody>
      </p:sp>
      <p:sp>
        <p:nvSpPr>
          <p:cNvPr id="23" name="Slide Number Placeholder 22"/>
          <p:cNvSpPr>
            <a:spLocks noGrp="1"/>
          </p:cNvSpPr>
          <p:nvPr>
            <p:ph type="sldNum" sz="quarter" idx="4"/>
          </p:nvPr>
        </p:nvSpPr>
        <p:spPr>
          <a:xfrm>
            <a:off x="11480800" y="6416676"/>
            <a:ext cx="609600" cy="365125"/>
          </a:xfrm>
          <a:prstGeom prst="rect">
            <a:avLst/>
          </a:prstGeom>
        </p:spPr>
        <p:txBody>
          <a:bodyPr vert="horz" anchor="b"/>
          <a:lstStyle>
            <a:lvl1pPr algn="l" eaLnBrk="1" latinLnBrk="0" hangingPunct="1">
              <a:defRPr kumimoji="0" sz="1200">
                <a:solidFill>
                  <a:schemeClr val="tx2"/>
                </a:solidFill>
              </a:defRPr>
            </a:lvl1pPr>
            <a:extLst/>
          </a:lstStyle>
          <a:p>
            <a:fld id="{4B52A34C-0EA7-4F05-9167-40BF53C755A4}" type="slidenum">
              <a:rPr lang="en-IN" smtClean="0"/>
              <a:pPr/>
              <a:t>‹#›</a:t>
            </a:fld>
            <a:endParaRPr lang="en-IN"/>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xmlns="" id="{C475749F-F487-4EFB-ABC7-C1359590EB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18A27397-87F3-4867-B9B8-42BE0BA53BCC}"/>
              </a:ext>
            </a:extLst>
          </p:cNvPr>
          <p:cNvSpPr>
            <a:spLocks noGrp="1"/>
          </p:cNvSpPr>
          <p:nvPr>
            <p:ph type="ctrTitle"/>
          </p:nvPr>
        </p:nvSpPr>
        <p:spPr>
          <a:xfrm>
            <a:off x="7676853" y="3098256"/>
            <a:ext cx="4515147" cy="1606496"/>
          </a:xfrm>
        </p:spPr>
        <p:txBody>
          <a:bodyPr>
            <a:normAutofit fontScale="90000"/>
          </a:bodyPr>
          <a:lstStyle/>
          <a:p>
            <a:r>
              <a:rPr lang="en-US" sz="3400" dirty="0">
                <a:latin typeface="Algerian" panose="04020705040A02060702" pitchFamily="82" charset="0"/>
              </a:rPr>
              <a:t>Indian Defense: Procurement Process and Policy</a:t>
            </a:r>
            <a:endParaRPr lang="en-IN" sz="3400" dirty="0">
              <a:latin typeface="Algerian" panose="04020705040A02060702" pitchFamily="82" charset="0"/>
            </a:endParaRPr>
          </a:p>
        </p:txBody>
      </p:sp>
      <p:sp>
        <p:nvSpPr>
          <p:cNvPr id="3" name="Subtitle 2">
            <a:extLst>
              <a:ext uri="{FF2B5EF4-FFF2-40B4-BE49-F238E27FC236}">
                <a16:creationId xmlns:a16="http://schemas.microsoft.com/office/drawing/2014/main" xmlns="" id="{83F8C722-EA03-40B2-9D51-9FDBACB027B6}"/>
              </a:ext>
            </a:extLst>
          </p:cNvPr>
          <p:cNvSpPr>
            <a:spLocks noGrp="1"/>
          </p:cNvSpPr>
          <p:nvPr>
            <p:ph type="subTitle" idx="1"/>
          </p:nvPr>
        </p:nvSpPr>
        <p:spPr>
          <a:xfrm>
            <a:off x="7647920" y="4986335"/>
            <a:ext cx="4165290" cy="617620"/>
          </a:xfrm>
        </p:spPr>
        <p:txBody>
          <a:bodyPr>
            <a:normAutofit/>
          </a:bodyPr>
          <a:lstStyle/>
          <a:p>
            <a:pPr algn="r"/>
            <a:r>
              <a:rPr lang="en-US" sz="1600" b="1" dirty="0"/>
              <a:t>Dr. Surabhi Pandey</a:t>
            </a:r>
          </a:p>
          <a:p>
            <a:pPr algn="r"/>
            <a:r>
              <a:rPr lang="en-US" sz="1600" b="1" dirty="0"/>
              <a:t>Indian Institute of Public Administration</a:t>
            </a:r>
          </a:p>
          <a:p>
            <a:pPr algn="r"/>
            <a:endParaRPr lang="en-IN" sz="1300" dirty="0"/>
          </a:p>
        </p:txBody>
      </p:sp>
      <p:pic>
        <p:nvPicPr>
          <p:cNvPr id="7" name="Picture 6" descr="A picture containing photo, outdoor, showing, transport&#10;&#10;Description automatically generated">
            <a:extLst>
              <a:ext uri="{FF2B5EF4-FFF2-40B4-BE49-F238E27FC236}">
                <a16:creationId xmlns:a16="http://schemas.microsoft.com/office/drawing/2014/main" xmlns="" id="{C7746C43-D6B7-4568-B9D5-678C0B3EBA20}"/>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t="1465" r="1" b="1"/>
          <a:stretch/>
        </p:blipFill>
        <p:spPr>
          <a:xfrm>
            <a:off x="0" y="0"/>
            <a:ext cx="7997588" cy="6857990"/>
          </a:xfrm>
          <a:custGeom>
            <a:avLst/>
            <a:gdLst/>
            <a:ahLst/>
            <a:cxnLst/>
            <a:rect l="l" t="t" r="r" b="b"/>
            <a:pathLst>
              <a:path w="8436340" h="6858000">
                <a:moveTo>
                  <a:pt x="6950358" y="3911316"/>
                </a:moveTo>
                <a:lnTo>
                  <a:pt x="6950358" y="3925503"/>
                </a:lnTo>
                <a:lnTo>
                  <a:pt x="6948404" y="3918409"/>
                </a:lnTo>
                <a:close/>
                <a:moveTo>
                  <a:pt x="890899" y="2071857"/>
                </a:moveTo>
                <a:cubicBezTo>
                  <a:pt x="890899" y="2071857"/>
                  <a:pt x="890899" y="2071857"/>
                  <a:pt x="4934362" y="2071857"/>
                </a:cubicBezTo>
                <a:cubicBezTo>
                  <a:pt x="5187625" y="2071857"/>
                  <a:pt x="5432153" y="2211072"/>
                  <a:pt x="5554418" y="2437296"/>
                </a:cubicBezTo>
                <a:cubicBezTo>
                  <a:pt x="5554418" y="2437296"/>
                  <a:pt x="5554418" y="2437296"/>
                  <a:pt x="7580515" y="5926372"/>
                </a:cubicBezTo>
                <a:cubicBezTo>
                  <a:pt x="7711513" y="6143896"/>
                  <a:pt x="7711513" y="6422327"/>
                  <a:pt x="7580515" y="6639850"/>
                </a:cubicBezTo>
                <a:cubicBezTo>
                  <a:pt x="7580515" y="6639850"/>
                  <a:pt x="7580515" y="6639850"/>
                  <a:pt x="7473670" y="6823844"/>
                </a:cubicBezTo>
                <a:lnTo>
                  <a:pt x="7453836" y="6858000"/>
                </a:lnTo>
                <a:lnTo>
                  <a:pt x="0" y="6858000"/>
                </a:lnTo>
                <a:lnTo>
                  <a:pt x="0" y="2890622"/>
                </a:lnTo>
                <a:lnTo>
                  <a:pt x="78831" y="2754282"/>
                </a:lnTo>
                <a:cubicBezTo>
                  <a:pt x="137995" y="2651956"/>
                  <a:pt x="199068" y="2546330"/>
                  <a:pt x="262110" y="2437296"/>
                </a:cubicBezTo>
                <a:cubicBezTo>
                  <a:pt x="393108" y="2211072"/>
                  <a:pt x="628904" y="2071857"/>
                  <a:pt x="890899" y="2071857"/>
                </a:cubicBezTo>
                <a:close/>
                <a:moveTo>
                  <a:pt x="6355444" y="753840"/>
                </a:moveTo>
                <a:cubicBezTo>
                  <a:pt x="6355444" y="753840"/>
                  <a:pt x="6355444" y="753840"/>
                  <a:pt x="7595013" y="753840"/>
                </a:cubicBezTo>
                <a:cubicBezTo>
                  <a:pt x="7672653" y="753840"/>
                  <a:pt x="7747616" y="796518"/>
                  <a:pt x="7785098" y="865869"/>
                </a:cubicBezTo>
                <a:cubicBezTo>
                  <a:pt x="7785098" y="865869"/>
                  <a:pt x="7785098" y="865869"/>
                  <a:pt x="8406222" y="1935484"/>
                </a:cubicBezTo>
                <a:cubicBezTo>
                  <a:pt x="8446380" y="2002169"/>
                  <a:pt x="8446380" y="2087523"/>
                  <a:pt x="8406222" y="2154207"/>
                </a:cubicBezTo>
                <a:cubicBezTo>
                  <a:pt x="8406222" y="2154207"/>
                  <a:pt x="8406222" y="2154207"/>
                  <a:pt x="7785098" y="3223823"/>
                </a:cubicBezTo>
                <a:cubicBezTo>
                  <a:pt x="7747616" y="3293174"/>
                  <a:pt x="7672653" y="3335852"/>
                  <a:pt x="7595013" y="3335852"/>
                </a:cubicBezTo>
                <a:cubicBezTo>
                  <a:pt x="7595013" y="3335852"/>
                  <a:pt x="7595013" y="3335852"/>
                  <a:pt x="6355444" y="3335852"/>
                </a:cubicBezTo>
                <a:cubicBezTo>
                  <a:pt x="6275127" y="3335852"/>
                  <a:pt x="6202841" y="3293174"/>
                  <a:pt x="6162682" y="3223823"/>
                </a:cubicBezTo>
                <a:cubicBezTo>
                  <a:pt x="6162682" y="3223823"/>
                  <a:pt x="6162682" y="3223823"/>
                  <a:pt x="5544237" y="2154207"/>
                </a:cubicBezTo>
                <a:cubicBezTo>
                  <a:pt x="5504078" y="2087523"/>
                  <a:pt x="5504078" y="2002169"/>
                  <a:pt x="5544237" y="1935484"/>
                </a:cubicBezTo>
                <a:cubicBezTo>
                  <a:pt x="5544237" y="1935484"/>
                  <a:pt x="5544237" y="1935484"/>
                  <a:pt x="6162682" y="865869"/>
                </a:cubicBezTo>
                <a:cubicBezTo>
                  <a:pt x="6202841" y="796518"/>
                  <a:pt x="6275127" y="753840"/>
                  <a:pt x="6355444" y="753840"/>
                </a:cubicBezTo>
                <a:close/>
                <a:moveTo>
                  <a:pt x="0" y="0"/>
                </a:moveTo>
                <a:lnTo>
                  <a:pt x="6535339" y="0"/>
                </a:lnTo>
                <a:lnTo>
                  <a:pt x="6421432" y="196155"/>
                </a:lnTo>
                <a:cubicBezTo>
                  <a:pt x="6196056" y="584267"/>
                  <a:pt x="5928944" y="1044253"/>
                  <a:pt x="5612367" y="1589421"/>
                </a:cubicBezTo>
                <a:cubicBezTo>
                  <a:pt x="5490102" y="1815646"/>
                  <a:pt x="5245573" y="1954861"/>
                  <a:pt x="4992310" y="1954861"/>
                </a:cubicBezTo>
                <a:cubicBezTo>
                  <a:pt x="4992310" y="1954861"/>
                  <a:pt x="4992310" y="1954861"/>
                  <a:pt x="948847" y="1954861"/>
                </a:cubicBezTo>
                <a:cubicBezTo>
                  <a:pt x="686852" y="1954861"/>
                  <a:pt x="451057" y="1815646"/>
                  <a:pt x="320058" y="1589421"/>
                </a:cubicBezTo>
                <a:cubicBezTo>
                  <a:pt x="320058" y="1589421"/>
                  <a:pt x="320058" y="1589421"/>
                  <a:pt x="4048" y="1042874"/>
                </a:cubicBezTo>
                <a:lnTo>
                  <a:pt x="0" y="1035874"/>
                </a:lnTo>
                <a:close/>
              </a:path>
            </a:pathLst>
          </a:custGeom>
        </p:spPr>
      </p:pic>
      <p:pic>
        <p:nvPicPr>
          <p:cNvPr id="9" name="Picture 8" descr="A close up of a logo&#10;&#10;Description automatically generated">
            <a:extLst>
              <a:ext uri="{FF2B5EF4-FFF2-40B4-BE49-F238E27FC236}">
                <a16:creationId xmlns:a16="http://schemas.microsoft.com/office/drawing/2014/main" xmlns="" id="{2ED9BB5B-7254-4E30-A7FD-588276A8D5F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61250" y="168675"/>
            <a:ext cx="1630750" cy="1690280"/>
          </a:xfrm>
          <a:prstGeom prst="flowChartConnector">
            <a:avLst/>
          </a:prstGeom>
        </p:spPr>
      </p:pic>
    </p:spTree>
    <p:extLst>
      <p:ext uri="{BB962C8B-B14F-4D97-AF65-F5344CB8AC3E}">
        <p14:creationId xmlns:p14="http://schemas.microsoft.com/office/powerpoint/2010/main" xmlns="" val="3850014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procurement categories introduced:</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dirty="0" smtClean="0">
                <a:solidFill>
                  <a:schemeClr val="accent2">
                    <a:lumMod val="60000"/>
                    <a:lumOff val="40000"/>
                  </a:schemeClr>
                </a:solidFill>
              </a:rPr>
              <a:t>Buy </a:t>
            </a:r>
            <a:r>
              <a:rPr lang="en-US" b="1" dirty="0" smtClean="0">
                <a:solidFill>
                  <a:schemeClr val="accent2">
                    <a:lumMod val="60000"/>
                    <a:lumOff val="40000"/>
                  </a:schemeClr>
                </a:solidFill>
              </a:rPr>
              <a:t>(Global - Manufacture in India):</a:t>
            </a:r>
            <a:r>
              <a:rPr lang="en-US" dirty="0" smtClean="0"/>
              <a:t> Purchase of equipment from the overseas manufacturer, with 50% of the manufacturing being undertaken by a subsidiary in India</a:t>
            </a:r>
            <a:r>
              <a:rPr lang="en-US" dirty="0" smtClean="0"/>
              <a:t>.</a:t>
            </a:r>
          </a:p>
          <a:p>
            <a:endParaRPr lang="en-US" dirty="0" smtClean="0"/>
          </a:p>
          <a:p>
            <a:r>
              <a:rPr lang="en-US" b="1" dirty="0" smtClean="0">
                <a:solidFill>
                  <a:schemeClr val="accent2">
                    <a:lumMod val="60000"/>
                    <a:lumOff val="40000"/>
                  </a:schemeClr>
                </a:solidFill>
              </a:rPr>
              <a:t>Leasing category</a:t>
            </a:r>
            <a:r>
              <a:rPr lang="en-US" b="1" dirty="0" smtClean="0"/>
              <a:t>:</a:t>
            </a:r>
            <a:r>
              <a:rPr lang="en-US" dirty="0" smtClean="0"/>
              <a:t> Leasing with periodic rental payments from either an Indian or foreign manufacturer. Likely to be preferred where there are time constraints for procurement, smaller quantity required, operational necessity, asset is required for a limited time etc.</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2513" y="334643"/>
            <a:ext cx="11081983" cy="914400"/>
          </a:xfrm>
        </p:spPr>
        <p:txBody>
          <a:bodyPr/>
          <a:lstStyle/>
          <a:p>
            <a:r>
              <a:rPr lang="en-US" sz="3200" b="1" dirty="0" smtClean="0"/>
              <a:t>To promote Make in India and Atmanirbhar Bharat initiatives</a:t>
            </a:r>
            <a:endParaRPr lang="en-US" sz="3200" dirty="0"/>
          </a:p>
        </p:txBody>
      </p:sp>
      <p:sp>
        <p:nvSpPr>
          <p:cNvPr id="3" name="Content Placeholder 2"/>
          <p:cNvSpPr>
            <a:spLocks noGrp="1"/>
          </p:cNvSpPr>
          <p:nvPr>
            <p:ph idx="1"/>
          </p:nvPr>
        </p:nvSpPr>
        <p:spPr>
          <a:xfrm>
            <a:off x="1219200" y="1651379"/>
            <a:ext cx="10363200" cy="4704181"/>
          </a:xfrm>
        </p:spPr>
        <p:txBody>
          <a:bodyPr/>
          <a:lstStyle/>
          <a:p>
            <a:r>
              <a:rPr lang="en-US" b="1" dirty="0" smtClean="0">
                <a:solidFill>
                  <a:schemeClr val="accent2">
                    <a:lumMod val="40000"/>
                    <a:lumOff val="60000"/>
                  </a:schemeClr>
                </a:solidFill>
              </a:rPr>
              <a:t>Reservation in Categories for Indian Vendors</a:t>
            </a:r>
            <a:r>
              <a:rPr lang="en-US" b="1" dirty="0" smtClean="0"/>
              <a:t>:</a:t>
            </a:r>
            <a:r>
              <a:rPr lang="en-US" dirty="0" smtClean="0"/>
              <a:t> Some categories like Buy (Indian Indigenously Designed Developed and Manufactured -IDDM), Production Agency in Design &amp; Development etc. will be exclusively reserved for Indian Vendors and FDI of more than 49% is not allowed</a:t>
            </a:r>
            <a:r>
              <a:rPr lang="en-US" dirty="0" smtClean="0"/>
              <a:t>.</a:t>
            </a:r>
          </a:p>
          <a:p>
            <a:r>
              <a:rPr lang="en-US" b="1" dirty="0" smtClean="0">
                <a:solidFill>
                  <a:schemeClr val="accent2">
                    <a:lumMod val="60000"/>
                    <a:lumOff val="40000"/>
                  </a:schemeClr>
                </a:solidFill>
              </a:rPr>
              <a:t>Ban on Import of Certain Items</a:t>
            </a:r>
            <a:r>
              <a:rPr lang="en-US" b="1" dirty="0" smtClean="0"/>
              <a:t>:</a:t>
            </a:r>
            <a:r>
              <a:rPr lang="en-US" dirty="0" smtClean="0"/>
              <a:t> With a view to promote domestic and indigenous industry, the </a:t>
            </a:r>
            <a:r>
              <a:rPr lang="en-US" dirty="0" err="1" smtClean="0"/>
              <a:t>MoD</a:t>
            </a:r>
            <a:r>
              <a:rPr lang="en-US" dirty="0" smtClean="0"/>
              <a:t> will notify a list of weapons/platforms banned for import.</a:t>
            </a:r>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2513" y="334643"/>
            <a:ext cx="11081983" cy="914400"/>
          </a:xfrm>
        </p:spPr>
        <p:txBody>
          <a:bodyPr/>
          <a:lstStyle/>
          <a:p>
            <a:r>
              <a:rPr lang="en-US" sz="3200" b="1" dirty="0" smtClean="0"/>
              <a:t>To promote Make in India and Atmanirbhar Bharat initiatives</a:t>
            </a:r>
            <a:endParaRPr lang="en-US" sz="3200" dirty="0"/>
          </a:p>
        </p:txBody>
      </p:sp>
      <p:sp>
        <p:nvSpPr>
          <p:cNvPr id="3" name="Content Placeholder 2"/>
          <p:cNvSpPr>
            <a:spLocks noGrp="1"/>
          </p:cNvSpPr>
          <p:nvPr>
            <p:ph idx="1"/>
          </p:nvPr>
        </p:nvSpPr>
        <p:spPr>
          <a:xfrm>
            <a:off x="1219200" y="1651379"/>
            <a:ext cx="10363200" cy="4704181"/>
          </a:xfrm>
        </p:spPr>
        <p:txBody>
          <a:bodyPr>
            <a:normAutofit fontScale="92500" lnSpcReduction="10000"/>
          </a:bodyPr>
          <a:lstStyle/>
          <a:p>
            <a:r>
              <a:rPr lang="en-US" b="1" dirty="0" err="1" smtClean="0">
                <a:solidFill>
                  <a:schemeClr val="accent2">
                    <a:lumMod val="60000"/>
                    <a:lumOff val="40000"/>
                  </a:schemeClr>
                </a:solidFill>
              </a:rPr>
              <a:t>Indigenisation</a:t>
            </a:r>
            <a:r>
              <a:rPr lang="en-US" b="1" dirty="0" smtClean="0">
                <a:solidFill>
                  <a:schemeClr val="accent2">
                    <a:lumMod val="60000"/>
                    <a:lumOff val="40000"/>
                  </a:schemeClr>
                </a:solidFill>
              </a:rPr>
              <a:t> of Imported Spares</a:t>
            </a:r>
            <a:r>
              <a:rPr lang="en-US" b="1" dirty="0" smtClean="0"/>
              <a:t>:</a:t>
            </a:r>
            <a:r>
              <a:rPr lang="en-US" dirty="0" smtClean="0"/>
              <a:t> Steps to promote manufacturing of parts in India have been taken. This includes establishment of co-production facilities through Intergovernmental Agreements (IGA) achieving </a:t>
            </a:r>
            <a:r>
              <a:rPr lang="en-US" b="1" dirty="0" smtClean="0"/>
              <a:t>‘Import Substitution’ and reducing Life Cycle Cost</a:t>
            </a:r>
            <a:r>
              <a:rPr lang="en-US" b="1" dirty="0" smtClean="0"/>
              <a:t>.</a:t>
            </a:r>
          </a:p>
          <a:p>
            <a:pPr>
              <a:buNone/>
            </a:pPr>
            <a:endParaRPr lang="en-US" dirty="0" smtClean="0"/>
          </a:p>
          <a:p>
            <a:r>
              <a:rPr lang="en-US" b="1" dirty="0" smtClean="0">
                <a:solidFill>
                  <a:schemeClr val="accent2">
                    <a:lumMod val="40000"/>
                    <a:lumOff val="60000"/>
                  </a:schemeClr>
                </a:solidFill>
              </a:rPr>
              <a:t>To Develop India into Global Manufacturing Hub:</a:t>
            </a:r>
            <a:r>
              <a:rPr lang="en-US" dirty="0" smtClean="0">
                <a:solidFill>
                  <a:schemeClr val="accent2">
                    <a:lumMod val="40000"/>
                    <a:lumOff val="60000"/>
                  </a:schemeClr>
                </a:solidFill>
              </a:rPr>
              <a:t/>
            </a:r>
            <a:br>
              <a:rPr lang="en-US" dirty="0" smtClean="0">
                <a:solidFill>
                  <a:schemeClr val="accent2">
                    <a:lumMod val="40000"/>
                    <a:lumOff val="60000"/>
                  </a:schemeClr>
                </a:solidFill>
              </a:rPr>
            </a:br>
            <a:r>
              <a:rPr lang="en-US" dirty="0" smtClean="0">
                <a:solidFill>
                  <a:schemeClr val="accent2">
                    <a:lumMod val="40000"/>
                    <a:lumOff val="60000"/>
                  </a:schemeClr>
                </a:solidFill>
              </a:rPr>
              <a:t>(</a:t>
            </a:r>
            <a:r>
              <a:rPr lang="en-US" b="1" dirty="0" smtClean="0">
                <a:solidFill>
                  <a:schemeClr val="accent2">
                    <a:lumMod val="40000"/>
                    <a:lumOff val="60000"/>
                  </a:schemeClr>
                </a:solidFill>
              </a:rPr>
              <a:t>FDI </a:t>
            </a:r>
            <a:r>
              <a:rPr lang="en-US" b="1" dirty="0" smtClean="0">
                <a:solidFill>
                  <a:schemeClr val="accent2">
                    <a:lumMod val="40000"/>
                    <a:lumOff val="60000"/>
                  </a:schemeClr>
                </a:solidFill>
              </a:rPr>
              <a:t>in Defence </a:t>
            </a:r>
            <a:r>
              <a:rPr lang="en-US" b="1" dirty="0" smtClean="0">
                <a:solidFill>
                  <a:schemeClr val="accent2">
                    <a:lumMod val="40000"/>
                    <a:lumOff val="60000"/>
                  </a:schemeClr>
                </a:solidFill>
              </a:rPr>
              <a:t>Manufacturing)</a:t>
            </a:r>
            <a:r>
              <a:rPr lang="en-US" dirty="0" smtClean="0"/>
              <a:t> Provisions have been incorporated like a new category</a:t>
            </a:r>
            <a:r>
              <a:rPr lang="en-US" b="1" dirty="0" smtClean="0"/>
              <a:t> ‘Buy (Global – Manufacture in India)’,</a:t>
            </a:r>
            <a:r>
              <a:rPr lang="en-US" dirty="0" smtClean="0"/>
              <a:t> to encourage foreign companies to set up manufacturing through its subsidiary in India.</a:t>
            </a:r>
          </a:p>
          <a:p>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502" y="307347"/>
            <a:ext cx="11395880" cy="914400"/>
          </a:xfrm>
        </p:spPr>
        <p:txBody>
          <a:bodyPr/>
          <a:lstStyle/>
          <a:p>
            <a:pPr algn="ctr"/>
            <a:r>
              <a:rPr lang="en-IN" dirty="0" smtClean="0"/>
              <a:t>Overall Enhancement in Indigenous Content (IC)</a:t>
            </a:r>
            <a:endParaRPr lang="en-US" dirty="0"/>
          </a:p>
        </p:txBody>
      </p:sp>
      <p:pic>
        <p:nvPicPr>
          <p:cNvPr id="2050" name="Picture 2"/>
          <p:cNvPicPr>
            <a:picLocks noGrp="1" noChangeAspect="1" noChangeArrowheads="1"/>
          </p:cNvPicPr>
          <p:nvPr>
            <p:ph idx="1"/>
          </p:nvPr>
        </p:nvPicPr>
        <p:blipFill>
          <a:blip r:embed="rId2" cstate="print"/>
          <a:srcRect l="14756" t="12017" r="6365" b="34849"/>
          <a:stretch>
            <a:fillRect/>
          </a:stretch>
        </p:blipFill>
        <p:spPr bwMode="auto">
          <a:xfrm>
            <a:off x="1442371" y="2265529"/>
            <a:ext cx="9657706" cy="36576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For Ease of Doing Business:</a:t>
            </a:r>
            <a:endParaRPr lang="en-US" dirty="0"/>
          </a:p>
        </p:txBody>
      </p:sp>
      <p:sp>
        <p:nvSpPr>
          <p:cNvPr id="3" name="Content Placeholder 2"/>
          <p:cNvSpPr>
            <a:spLocks noGrp="1"/>
          </p:cNvSpPr>
          <p:nvPr>
            <p:ph idx="1"/>
          </p:nvPr>
        </p:nvSpPr>
        <p:spPr/>
        <p:txBody>
          <a:bodyPr/>
          <a:lstStyle/>
          <a:p>
            <a:pPr>
              <a:buNone/>
            </a:pPr>
            <a:r>
              <a:rPr lang="en-US" dirty="0" smtClean="0"/>
              <a:t/>
            </a:r>
            <a:br>
              <a:rPr lang="en-US" dirty="0" smtClean="0"/>
            </a:br>
            <a:r>
              <a:rPr lang="en-US" b="1" dirty="0" smtClean="0">
                <a:solidFill>
                  <a:schemeClr val="accent2">
                    <a:lumMod val="40000"/>
                    <a:lumOff val="60000"/>
                  </a:schemeClr>
                </a:solidFill>
              </a:rPr>
              <a:t>Time Bound Defence Procurement Process and Faster Decision Making</a:t>
            </a:r>
            <a:r>
              <a:rPr lang="en-US" b="1" dirty="0" smtClean="0"/>
              <a:t>:</a:t>
            </a:r>
            <a:r>
              <a:rPr lang="en-US" dirty="0" smtClean="0"/>
              <a:t> By setting up a</a:t>
            </a:r>
            <a:r>
              <a:rPr lang="en-US" dirty="0" smtClean="0">
                <a:solidFill>
                  <a:schemeClr val="accent2"/>
                </a:solidFill>
              </a:rPr>
              <a:t> </a:t>
            </a:r>
            <a:r>
              <a:rPr lang="en-US" b="1" dirty="0" smtClean="0">
                <a:solidFill>
                  <a:schemeClr val="accent2"/>
                </a:solidFill>
              </a:rPr>
              <a:t>Project Management Unit</a:t>
            </a:r>
            <a:r>
              <a:rPr lang="en-US" dirty="0" smtClean="0">
                <a:solidFill>
                  <a:schemeClr val="accent2"/>
                </a:solidFill>
              </a:rPr>
              <a:t> </a:t>
            </a:r>
            <a:r>
              <a:rPr lang="en-US" dirty="0" smtClean="0"/>
              <a:t>to support contract management and </a:t>
            </a:r>
            <a:r>
              <a:rPr lang="en-US" dirty="0" smtClean="0">
                <a:solidFill>
                  <a:schemeClr val="accent2">
                    <a:lumMod val="60000"/>
                    <a:lumOff val="40000"/>
                  </a:schemeClr>
                </a:solidFill>
              </a:rPr>
              <a:t>to streamline the Acquisition process.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Revised Offset Guidelines</a:t>
            </a:r>
            <a:r>
              <a:rPr lang="en-US" dirty="0" smtClean="0"/>
              <a:t>:</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There </a:t>
            </a:r>
            <a:r>
              <a:rPr lang="en-US" dirty="0" smtClean="0"/>
              <a:t>will be</a:t>
            </a:r>
            <a:r>
              <a:rPr lang="en-US" b="1" dirty="0" smtClean="0"/>
              <a:t> no offset clause</a:t>
            </a:r>
            <a:r>
              <a:rPr lang="en-US" dirty="0" smtClean="0"/>
              <a:t> in </a:t>
            </a:r>
            <a:r>
              <a:rPr lang="en-US" dirty="0" smtClean="0"/>
              <a:t>…</a:t>
            </a:r>
          </a:p>
          <a:p>
            <a:r>
              <a:rPr lang="en-US" dirty="0" smtClean="0"/>
              <a:t>G</a:t>
            </a:r>
            <a:r>
              <a:rPr lang="en-US" dirty="0" smtClean="0"/>
              <a:t>overnment-to-government</a:t>
            </a:r>
            <a:r>
              <a:rPr lang="en-US" dirty="0" smtClean="0"/>
              <a:t>, </a:t>
            </a:r>
            <a:endParaRPr lang="en-US" dirty="0" smtClean="0"/>
          </a:p>
          <a:p>
            <a:r>
              <a:rPr lang="en-US" dirty="0" smtClean="0"/>
              <a:t>S</a:t>
            </a:r>
            <a:r>
              <a:rPr lang="en-US" dirty="0" smtClean="0"/>
              <a:t>ingle </a:t>
            </a:r>
            <a:r>
              <a:rPr lang="en-US" dirty="0" smtClean="0"/>
              <a:t>vendor and </a:t>
            </a:r>
            <a:endParaRPr lang="en-US" dirty="0" smtClean="0"/>
          </a:p>
          <a:p>
            <a:r>
              <a:rPr lang="en-US" dirty="0" smtClean="0"/>
              <a:t>Intergovernmental </a:t>
            </a:r>
            <a:r>
              <a:rPr lang="en-US" dirty="0" smtClean="0"/>
              <a:t>Agreements (IGA</a:t>
            </a:r>
            <a:r>
              <a:rPr lang="en-US" dirty="0" smtClean="0"/>
              <a:t>).</a:t>
            </a:r>
          </a:p>
          <a:p>
            <a:endParaRPr lang="en-IN" dirty="0" smtClean="0"/>
          </a:p>
          <a:p>
            <a:pPr>
              <a:buNone/>
            </a:pPr>
            <a:r>
              <a:rPr lang="en-US" dirty="0" smtClean="0"/>
              <a:t>    </a:t>
            </a:r>
            <a:r>
              <a:rPr lang="en-US" dirty="0" smtClean="0"/>
              <a:t>The offset policy for </a:t>
            </a:r>
            <a:r>
              <a:rPr lang="en-US" dirty="0" err="1" smtClean="0"/>
              <a:t>defence</a:t>
            </a:r>
            <a:r>
              <a:rPr lang="en-US" dirty="0" smtClean="0"/>
              <a:t> deals </a:t>
            </a:r>
            <a:r>
              <a:rPr lang="en-US" b="1" dirty="0" smtClean="0"/>
              <a:t>was adopted in 2005</a:t>
            </a:r>
            <a:r>
              <a:rPr lang="en-US" dirty="0" smtClean="0"/>
              <a:t> for all </a:t>
            </a:r>
            <a:r>
              <a:rPr lang="en-US" dirty="0" err="1" smtClean="0"/>
              <a:t>defence</a:t>
            </a:r>
            <a:r>
              <a:rPr lang="en-US" dirty="0" smtClean="0"/>
              <a:t> capital imports above Rs. 300 </a:t>
            </a:r>
            <a:r>
              <a:rPr lang="en-US" dirty="0" err="1" smtClean="0"/>
              <a:t>crore</a:t>
            </a:r>
            <a:r>
              <a:rPr lang="en-US" dirty="0" smtClean="0"/>
              <a:t> under which the foreign vendor is required to invest at least 30% of the value of the contract in India.</a:t>
            </a:r>
          </a:p>
          <a:p>
            <a:pPr>
              <a:buNone/>
            </a:pPr>
            <a:r>
              <a:rPr lang="en-US" dirty="0" smtClean="0"/>
              <a:t> </a:t>
            </a:r>
            <a:r>
              <a:rPr lang="en-US" dirty="0" smtClean="0">
                <a:solidFill>
                  <a:srgbClr val="FF0000"/>
                </a:solidFill>
              </a:rPr>
              <a:t>Offset </a:t>
            </a:r>
            <a:r>
              <a:rPr lang="en-US" dirty="0" smtClean="0">
                <a:solidFill>
                  <a:srgbClr val="FF0000"/>
                </a:solidFill>
              </a:rPr>
              <a:t>clause was hindering the transfer of technology, according to a recent CAG report.</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99A7CAB-82EF-AF4D-95C0-654EAABCEE56}"/>
              </a:ext>
            </a:extLst>
          </p:cNvPr>
          <p:cNvSpPr>
            <a:spLocks noGrp="1"/>
          </p:cNvSpPr>
          <p:nvPr>
            <p:ph type="title"/>
          </p:nvPr>
        </p:nvSpPr>
        <p:spPr/>
        <p:txBody>
          <a:bodyPr/>
          <a:lstStyle/>
          <a:p>
            <a:r>
              <a:rPr lang="en-US" dirty="0"/>
              <a:t>A new change in the form of doing away with the offset clause….</a:t>
            </a:r>
          </a:p>
        </p:txBody>
      </p:sp>
      <p:sp>
        <p:nvSpPr>
          <p:cNvPr id="5" name="Content Placeholder 4">
            <a:extLst>
              <a:ext uri="{FF2B5EF4-FFF2-40B4-BE49-F238E27FC236}">
                <a16:creationId xmlns:a16="http://schemas.microsoft.com/office/drawing/2014/main" xmlns="" id="{0B64347C-BC26-B743-B845-E12512C43621}"/>
              </a:ext>
            </a:extLst>
          </p:cNvPr>
          <p:cNvSpPr>
            <a:spLocks noGrp="1"/>
          </p:cNvSpPr>
          <p:nvPr>
            <p:ph idx="1"/>
          </p:nvPr>
        </p:nvSpPr>
        <p:spPr>
          <a:xfrm>
            <a:off x="1103312" y="1761066"/>
            <a:ext cx="9575977" cy="4487333"/>
          </a:xfrm>
        </p:spPr>
        <p:txBody>
          <a:bodyPr>
            <a:normAutofit/>
          </a:bodyPr>
          <a:lstStyle/>
          <a:p>
            <a:endParaRPr lang="en-IN" dirty="0"/>
          </a:p>
          <a:p>
            <a:pPr algn="just"/>
            <a:r>
              <a:rPr lang="en-IN" sz="2400" dirty="0">
                <a:latin typeface="Calibri" pitchFamily="34" charset="0"/>
                <a:cs typeface="Calibri" pitchFamily="34" charset="0"/>
              </a:rPr>
              <a:t>India has done away with offset requirements for government-to-government defence deals and single-vendor contracts under a new policy for the procurement of arms and military platforms for the armed forces</a:t>
            </a:r>
          </a:p>
          <a:p>
            <a:pPr algn="just"/>
            <a:r>
              <a:rPr lang="en-IN" sz="2400" dirty="0">
                <a:latin typeface="Calibri" pitchFamily="34" charset="0"/>
                <a:cs typeface="Calibri" pitchFamily="34" charset="0"/>
              </a:rPr>
              <a:t>With the change in defence procurement policy, the </a:t>
            </a:r>
            <a:r>
              <a:rPr lang="en-IN" sz="2400" dirty="0">
                <a:solidFill>
                  <a:schemeClr val="accent2"/>
                </a:solidFill>
                <a:latin typeface="Calibri" pitchFamily="34" charset="0"/>
                <a:cs typeface="Calibri" pitchFamily="34" charset="0"/>
              </a:rPr>
              <a:t>focus is on indigenously designed, developed and manufactured weapon systems in line with the </a:t>
            </a:r>
            <a:r>
              <a:rPr lang="en-IN" sz="2400" dirty="0" err="1">
                <a:solidFill>
                  <a:schemeClr val="accent2"/>
                </a:solidFill>
                <a:latin typeface="Calibri" pitchFamily="34" charset="0"/>
                <a:cs typeface="Calibri" pitchFamily="34" charset="0"/>
              </a:rPr>
              <a:t>Aatmanirbhar</a:t>
            </a:r>
            <a:r>
              <a:rPr lang="en-IN" sz="2400" dirty="0">
                <a:solidFill>
                  <a:schemeClr val="accent2"/>
                </a:solidFill>
                <a:latin typeface="Calibri" pitchFamily="34" charset="0"/>
                <a:cs typeface="Calibri" pitchFamily="34" charset="0"/>
              </a:rPr>
              <a:t> Bharat </a:t>
            </a:r>
          </a:p>
          <a:p>
            <a:pPr algn="just"/>
            <a:r>
              <a:rPr lang="en-IN" sz="2400" dirty="0">
                <a:latin typeface="Calibri" pitchFamily="34" charset="0"/>
                <a:cs typeface="Calibri" pitchFamily="34" charset="0"/>
              </a:rPr>
              <a:t>The old defence policy faced flak with several issues like lack of transparency (leading to </a:t>
            </a:r>
            <a:r>
              <a:rPr lang="en-IN" sz="2400" dirty="0" err="1">
                <a:latin typeface="Calibri" pitchFamily="34" charset="0"/>
                <a:cs typeface="Calibri" pitchFamily="34" charset="0"/>
              </a:rPr>
              <a:t>Rafale</a:t>
            </a:r>
            <a:r>
              <a:rPr lang="en-IN" sz="2400" dirty="0">
                <a:latin typeface="Calibri" pitchFamily="34" charset="0"/>
                <a:cs typeface="Calibri" pitchFamily="34" charset="0"/>
              </a:rPr>
              <a:t> Scam), inconvenient offset regulations etc.</a:t>
            </a:r>
          </a:p>
          <a:p>
            <a:endParaRPr lang="en-IN" dirty="0"/>
          </a:p>
          <a:p>
            <a:endParaRPr lang="en-US" dirty="0"/>
          </a:p>
        </p:txBody>
      </p:sp>
    </p:spTree>
    <p:extLst>
      <p:ext uri="{BB962C8B-B14F-4D97-AF65-F5344CB8AC3E}">
        <p14:creationId xmlns:p14="http://schemas.microsoft.com/office/powerpoint/2010/main" xmlns="" val="3771511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To lease or Not ... Opinion </a:t>
            </a:r>
            <a:endParaRPr lang="en-US" dirty="0"/>
          </a:p>
        </p:txBody>
      </p:sp>
      <p:pic>
        <p:nvPicPr>
          <p:cNvPr id="1026" name="Picture 2"/>
          <p:cNvPicPr>
            <a:picLocks noGrp="1" noChangeAspect="1" noChangeArrowheads="1"/>
          </p:cNvPicPr>
          <p:nvPr>
            <p:ph idx="1"/>
          </p:nvPr>
        </p:nvPicPr>
        <p:blipFill>
          <a:blip r:embed="rId2" cstate="print"/>
          <a:srcRect l="11399" t="24554" r="37245" b="5893"/>
          <a:stretch>
            <a:fillRect/>
          </a:stretch>
        </p:blipFill>
        <p:spPr bwMode="auto">
          <a:xfrm>
            <a:off x="1132764" y="1514903"/>
            <a:ext cx="5377220" cy="4530878"/>
          </a:xfrm>
          <a:prstGeom prst="rect">
            <a:avLst/>
          </a:prstGeom>
          <a:noFill/>
          <a:ln w="9525">
            <a:noFill/>
            <a:miter lim="800000"/>
            <a:headEnd/>
            <a:tailEnd/>
          </a:ln>
          <a:effectLst/>
        </p:spPr>
      </p:pic>
      <p:sp>
        <p:nvSpPr>
          <p:cNvPr id="6" name="Rectangle 5"/>
          <p:cNvSpPr/>
          <p:nvPr/>
        </p:nvSpPr>
        <p:spPr>
          <a:xfrm>
            <a:off x="6673755" y="1651379"/>
            <a:ext cx="4776717" cy="4312693"/>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solidFill>
                  <a:schemeClr val="bg1"/>
                </a:solidFill>
              </a:rPr>
              <a:t>DAP 2020 Introduced leasing as a new option for equipment acquisition , we discussed </a:t>
            </a:r>
          </a:p>
          <a:p>
            <a:pPr algn="ctr"/>
            <a:r>
              <a:rPr lang="en-IN" sz="2400" b="1" dirty="0" smtClean="0">
                <a:solidFill>
                  <a:schemeClr val="bg1"/>
                </a:solidFill>
              </a:rPr>
              <a:t>pros and cons . </a:t>
            </a:r>
          </a:p>
          <a:p>
            <a:pPr algn="ctr"/>
            <a:r>
              <a:rPr lang="en-IN" sz="2400" b="1" dirty="0" smtClean="0">
                <a:solidFill>
                  <a:schemeClr val="bg1"/>
                </a:solidFill>
              </a:rPr>
              <a:t>“Leasing as a means to possess and operate ( a military) assets without owing the assets and says it provides a useful way to substitute huge capital outlays with periodical rental payments </a:t>
            </a:r>
            <a:r>
              <a:rPr lang="en-IN" sz="2400" dirty="0" smtClean="0"/>
              <a:t>“ </a:t>
            </a: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Other related Initiatives </a:t>
            </a:r>
            <a:endParaRPr lang="en-US" dirty="0"/>
          </a:p>
        </p:txBody>
      </p:sp>
      <p:sp>
        <p:nvSpPr>
          <p:cNvPr id="3" name="Content Placeholder 2"/>
          <p:cNvSpPr>
            <a:spLocks noGrp="1"/>
          </p:cNvSpPr>
          <p:nvPr>
            <p:ph idx="1"/>
          </p:nvPr>
        </p:nvSpPr>
        <p:spPr>
          <a:xfrm>
            <a:off x="1219200" y="1405719"/>
            <a:ext cx="10363200" cy="4949841"/>
          </a:xfrm>
        </p:spPr>
        <p:txBody>
          <a:bodyPr>
            <a:normAutofit fontScale="92500"/>
          </a:bodyPr>
          <a:lstStyle/>
          <a:p>
            <a:r>
              <a:rPr lang="en-US" dirty="0" smtClean="0"/>
              <a:t> </a:t>
            </a:r>
            <a:r>
              <a:rPr lang="en-US" sz="2600" b="1" dirty="0" smtClean="0">
                <a:solidFill>
                  <a:schemeClr val="accent2"/>
                </a:solidFill>
                <a:latin typeface="Calibri" pitchFamily="34" charset="0"/>
                <a:cs typeface="Calibri" pitchFamily="34" charset="0"/>
              </a:rPr>
              <a:t>Draft Defence Production and Export Promotion Policy 2020 (DPEPP 2020</a:t>
            </a:r>
            <a:r>
              <a:rPr lang="en-US" sz="2600" b="1" dirty="0" smtClean="0">
                <a:solidFill>
                  <a:schemeClr val="accent2"/>
                </a:solidFill>
                <a:latin typeface="Calibri" pitchFamily="34" charset="0"/>
                <a:cs typeface="Calibri" pitchFamily="34" charset="0"/>
              </a:rPr>
              <a:t>).</a:t>
            </a:r>
          </a:p>
          <a:p>
            <a:pPr>
              <a:buNone/>
            </a:pPr>
            <a:endParaRPr lang="en-US" sz="2600" dirty="0" smtClean="0">
              <a:solidFill>
                <a:schemeClr val="accent2"/>
              </a:solidFill>
              <a:latin typeface="Calibri" pitchFamily="34" charset="0"/>
              <a:cs typeface="Calibri" pitchFamily="34" charset="0"/>
            </a:endParaRPr>
          </a:p>
          <a:p>
            <a:r>
              <a:rPr lang="en-US" sz="2600" b="1" dirty="0" smtClean="0">
                <a:solidFill>
                  <a:schemeClr val="accent2"/>
                </a:solidFill>
                <a:latin typeface="Calibri" pitchFamily="34" charset="0"/>
                <a:cs typeface="Calibri" pitchFamily="34" charset="0"/>
              </a:rPr>
              <a:t>Innovations for Defence Excellence (</a:t>
            </a:r>
            <a:r>
              <a:rPr lang="en-US" sz="2600" b="1" dirty="0" err="1" smtClean="0">
                <a:solidFill>
                  <a:schemeClr val="accent2"/>
                </a:solidFill>
                <a:latin typeface="Calibri" pitchFamily="34" charset="0"/>
                <a:cs typeface="Calibri" pitchFamily="34" charset="0"/>
              </a:rPr>
              <a:t>iDEX</a:t>
            </a:r>
            <a:r>
              <a:rPr lang="en-US" sz="2600" b="1" dirty="0" smtClean="0">
                <a:solidFill>
                  <a:schemeClr val="accent2"/>
                </a:solidFill>
                <a:latin typeface="Calibri" pitchFamily="34" charset="0"/>
                <a:cs typeface="Calibri" pitchFamily="34" charset="0"/>
              </a:rPr>
              <a:t>)</a:t>
            </a:r>
            <a:r>
              <a:rPr lang="en-US" sz="2600" dirty="0" smtClean="0">
                <a:latin typeface="Calibri" pitchFamily="34" charset="0"/>
                <a:cs typeface="Calibri" pitchFamily="34" charset="0"/>
              </a:rPr>
              <a:t> has been </a:t>
            </a:r>
            <a:r>
              <a:rPr lang="en-US" sz="2600" dirty="0" err="1" smtClean="0">
                <a:latin typeface="Calibri" pitchFamily="34" charset="0"/>
                <a:cs typeface="Calibri" pitchFamily="34" charset="0"/>
              </a:rPr>
              <a:t>operationalised</a:t>
            </a:r>
            <a:r>
              <a:rPr lang="en-US" sz="2600" dirty="0" smtClean="0">
                <a:latin typeface="Calibri" pitchFamily="34" charset="0"/>
                <a:cs typeface="Calibri" pitchFamily="34" charset="0"/>
              </a:rPr>
              <a:t> to provide necessary incubation and infrastructure support to the startups in the </a:t>
            </a:r>
            <a:r>
              <a:rPr lang="en-US" sz="2600" dirty="0" err="1" smtClean="0">
                <a:latin typeface="Calibri" pitchFamily="34" charset="0"/>
                <a:cs typeface="Calibri" pitchFamily="34" charset="0"/>
              </a:rPr>
              <a:t>defence</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area.iDEX</a:t>
            </a:r>
            <a:r>
              <a:rPr lang="en-US" sz="2600" dirty="0" smtClean="0">
                <a:latin typeface="Calibri" pitchFamily="34" charset="0"/>
                <a:cs typeface="Calibri" pitchFamily="34" charset="0"/>
              </a:rPr>
              <a:t> </a:t>
            </a:r>
            <a:r>
              <a:rPr lang="en-US" sz="2600" dirty="0" smtClean="0">
                <a:latin typeface="Calibri" pitchFamily="34" charset="0"/>
                <a:cs typeface="Calibri" pitchFamily="34" charset="0"/>
              </a:rPr>
              <a:t>would be further </a:t>
            </a:r>
            <a:r>
              <a:rPr lang="en-US" sz="2600" dirty="0" smtClean="0">
                <a:solidFill>
                  <a:schemeClr val="accent2">
                    <a:lumMod val="60000"/>
                    <a:lumOff val="40000"/>
                  </a:schemeClr>
                </a:solidFill>
                <a:latin typeface="Calibri" pitchFamily="34" charset="0"/>
                <a:cs typeface="Calibri" pitchFamily="34" charset="0"/>
              </a:rPr>
              <a:t>scaled up to engage with 300 more startups and develop 60 new technologies/</a:t>
            </a:r>
            <a:r>
              <a:rPr lang="en-US" sz="2600" dirty="0" smtClean="0">
                <a:latin typeface="Calibri" pitchFamily="34" charset="0"/>
                <a:cs typeface="Calibri" pitchFamily="34" charset="0"/>
              </a:rPr>
              <a:t>products during the next five years</a:t>
            </a:r>
            <a:r>
              <a:rPr lang="en-US" sz="2600" dirty="0" smtClean="0">
                <a:latin typeface="Calibri" pitchFamily="34" charset="0"/>
                <a:cs typeface="Calibri" pitchFamily="34" charset="0"/>
              </a:rPr>
              <a:t>.</a:t>
            </a:r>
          </a:p>
          <a:p>
            <a:endParaRPr lang="en-US" sz="2600" dirty="0" smtClean="0">
              <a:latin typeface="Calibri" pitchFamily="34" charset="0"/>
              <a:cs typeface="Calibri" pitchFamily="34" charset="0"/>
            </a:endParaRPr>
          </a:p>
          <a:p>
            <a:r>
              <a:rPr lang="en-US" sz="2600" b="1" dirty="0" smtClean="0">
                <a:solidFill>
                  <a:schemeClr val="accent2"/>
                </a:solidFill>
                <a:latin typeface="Calibri" pitchFamily="34" charset="0"/>
                <a:cs typeface="Calibri" pitchFamily="34" charset="0"/>
              </a:rPr>
              <a:t>Mission </a:t>
            </a:r>
            <a:r>
              <a:rPr lang="en-US" sz="2600" b="1" dirty="0" err="1" smtClean="0">
                <a:solidFill>
                  <a:schemeClr val="accent2"/>
                </a:solidFill>
                <a:latin typeface="Calibri" pitchFamily="34" charset="0"/>
                <a:cs typeface="Calibri" pitchFamily="34" charset="0"/>
              </a:rPr>
              <a:t>Raksha</a:t>
            </a:r>
            <a:r>
              <a:rPr lang="en-US" sz="2600" b="1" dirty="0" smtClean="0">
                <a:solidFill>
                  <a:schemeClr val="accent2"/>
                </a:solidFill>
                <a:latin typeface="Calibri" pitchFamily="34" charset="0"/>
                <a:cs typeface="Calibri" pitchFamily="34" charset="0"/>
              </a:rPr>
              <a:t> </a:t>
            </a:r>
            <a:r>
              <a:rPr lang="en-US" sz="2600" b="1" dirty="0" err="1" smtClean="0">
                <a:solidFill>
                  <a:schemeClr val="accent2"/>
                </a:solidFill>
                <a:latin typeface="Calibri" pitchFamily="34" charset="0"/>
                <a:cs typeface="Calibri" pitchFamily="34" charset="0"/>
              </a:rPr>
              <a:t>Gyan</a:t>
            </a:r>
            <a:r>
              <a:rPr lang="en-US" sz="2600" b="1" dirty="0" smtClean="0">
                <a:solidFill>
                  <a:schemeClr val="accent2"/>
                </a:solidFill>
                <a:latin typeface="Calibri" pitchFamily="34" charset="0"/>
                <a:cs typeface="Calibri" pitchFamily="34" charset="0"/>
              </a:rPr>
              <a:t> </a:t>
            </a:r>
            <a:r>
              <a:rPr lang="en-US" sz="2600" b="1" dirty="0" err="1" smtClean="0">
                <a:solidFill>
                  <a:schemeClr val="accent2"/>
                </a:solidFill>
                <a:latin typeface="Calibri" pitchFamily="34" charset="0"/>
                <a:cs typeface="Calibri" pitchFamily="34" charset="0"/>
              </a:rPr>
              <a:t>Shakti</a:t>
            </a:r>
            <a:r>
              <a:rPr lang="en-US" sz="2600" dirty="0" smtClean="0">
                <a:solidFill>
                  <a:schemeClr val="accent2"/>
                </a:solidFill>
                <a:latin typeface="Calibri" pitchFamily="34" charset="0"/>
                <a:cs typeface="Calibri" pitchFamily="34" charset="0"/>
              </a:rPr>
              <a:t> </a:t>
            </a:r>
            <a:r>
              <a:rPr lang="en-US" sz="2600" dirty="0" smtClean="0">
                <a:latin typeface="Calibri" pitchFamily="34" charset="0"/>
                <a:cs typeface="Calibri" pitchFamily="34" charset="0"/>
              </a:rPr>
              <a:t>was launched to promote a greater culture of innovation and technology development and file a higher number of patents in Defence Public Sector Undertakings (DPSUs), Ordnance Factory Board (OFB).</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Way Forward </a:t>
            </a:r>
            <a:endParaRPr lang="en-US" dirty="0"/>
          </a:p>
        </p:txBody>
      </p:sp>
      <p:sp>
        <p:nvSpPr>
          <p:cNvPr id="3" name="Content Placeholder 2"/>
          <p:cNvSpPr>
            <a:spLocks noGrp="1"/>
          </p:cNvSpPr>
          <p:nvPr>
            <p:ph idx="1"/>
          </p:nvPr>
        </p:nvSpPr>
        <p:spPr>
          <a:xfrm>
            <a:off x="1219200" y="1405719"/>
            <a:ext cx="10363200" cy="4949841"/>
          </a:xfrm>
        </p:spPr>
        <p:txBody>
          <a:bodyPr>
            <a:normAutofit lnSpcReduction="10000"/>
          </a:bodyPr>
          <a:lstStyle/>
          <a:p>
            <a:r>
              <a:rPr lang="en-US" sz="2800" dirty="0" smtClean="0"/>
              <a:t>Self-reliance in </a:t>
            </a:r>
            <a:r>
              <a:rPr lang="en-US" sz="2800" dirty="0" err="1" smtClean="0"/>
              <a:t>defence</a:t>
            </a:r>
            <a:r>
              <a:rPr lang="en-US" sz="2800" dirty="0" smtClean="0"/>
              <a:t> manufacturing is a crucial component of effective </a:t>
            </a:r>
            <a:r>
              <a:rPr lang="en-US" sz="2800" dirty="0" err="1" smtClean="0"/>
              <a:t>defence</a:t>
            </a:r>
            <a:r>
              <a:rPr lang="en-US" sz="2800" dirty="0" smtClean="0"/>
              <a:t> capability and to maintain national sovereignty and achieve military superiority. </a:t>
            </a:r>
            <a:endParaRPr lang="en-US" sz="2800" dirty="0" smtClean="0"/>
          </a:p>
          <a:p>
            <a:endParaRPr lang="en-US" sz="2800" dirty="0" smtClean="0"/>
          </a:p>
          <a:p>
            <a:r>
              <a:rPr lang="en-US" sz="2800" dirty="0" smtClean="0"/>
              <a:t>The </a:t>
            </a:r>
            <a:r>
              <a:rPr lang="en-US" sz="2800" dirty="0" smtClean="0"/>
              <a:t>DAP 2020 not only protects the interests of domestic manufacturers by</a:t>
            </a:r>
            <a:r>
              <a:rPr lang="en-US" sz="2800" b="1" dirty="0" smtClean="0"/>
              <a:t> indigenization of technology</a:t>
            </a:r>
            <a:r>
              <a:rPr lang="en-US" sz="2800" dirty="0" smtClean="0"/>
              <a:t>, but also provides impetus to foreign investment in the country</a:t>
            </a:r>
            <a:r>
              <a:rPr lang="en-US" sz="2800" dirty="0" smtClean="0"/>
              <a:t>.</a:t>
            </a:r>
          </a:p>
          <a:p>
            <a:endParaRPr lang="en-US" sz="2800" dirty="0" smtClean="0"/>
          </a:p>
          <a:p>
            <a:r>
              <a:rPr lang="en-US" sz="2800" dirty="0" smtClean="0"/>
              <a:t>Given the key geostrategic challenges, emanating from the threat of two-front war (against </a:t>
            </a:r>
            <a:r>
              <a:rPr lang="en-US" sz="2800" b="1" dirty="0" smtClean="0"/>
              <a:t>China</a:t>
            </a:r>
            <a:r>
              <a:rPr lang="en-US" sz="2800" dirty="0" smtClean="0"/>
              <a:t> and </a:t>
            </a:r>
            <a:r>
              <a:rPr lang="en-US" sz="2800" b="1" dirty="0" smtClean="0"/>
              <a:t>Pakistan</a:t>
            </a:r>
            <a:r>
              <a:rPr lang="en-US" sz="2800" dirty="0" smtClean="0"/>
              <a:t> </a:t>
            </a:r>
            <a:r>
              <a:rPr lang="en-US" sz="2800" dirty="0" err="1" smtClean="0"/>
              <a:t>combinedly</a:t>
            </a:r>
            <a:r>
              <a:rPr lang="en-US" sz="2800" dirty="0" smtClean="0"/>
              <a:t>), India needs to carry out much-needed </a:t>
            </a:r>
            <a:r>
              <a:rPr lang="en-US" sz="2800" b="1" dirty="0" err="1" smtClean="0"/>
              <a:t>defence</a:t>
            </a:r>
            <a:r>
              <a:rPr lang="en-US" sz="2800" b="1" dirty="0" smtClean="0"/>
              <a:t> </a:t>
            </a:r>
            <a:r>
              <a:rPr lang="en-US" sz="2800" b="1" dirty="0" smtClean="0"/>
              <a:t>reforms </a:t>
            </a:r>
            <a:r>
              <a:rPr lang="en-US" sz="2800" dirty="0" smtClean="0"/>
              <a:t>.</a:t>
            </a:r>
            <a:endParaRPr lang="en-US" sz="2800"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xmlns="" id="{C339A961-B533-4E59-86F0-E6EA8D44FCA0}"/>
              </a:ext>
            </a:extLst>
          </p:cNvPr>
          <p:cNvSpPr>
            <a:spLocks noGrp="1"/>
          </p:cNvSpPr>
          <p:nvPr>
            <p:ph type="title"/>
          </p:nvPr>
        </p:nvSpPr>
        <p:spPr>
          <a:xfrm>
            <a:off x="686834" y="1153572"/>
            <a:ext cx="3200400" cy="4461163"/>
          </a:xfrm>
        </p:spPr>
        <p:txBody>
          <a:bodyPr>
            <a:normAutofit/>
          </a:bodyPr>
          <a:lstStyle/>
          <a:p>
            <a:r>
              <a:rPr lang="en-IN">
                <a:solidFill>
                  <a:srgbClr val="FFFFFF"/>
                </a:solidFill>
              </a:rPr>
              <a:t>Indian Defence: Industry Overview</a:t>
            </a:r>
          </a:p>
        </p:txBody>
      </p:sp>
      <p:sp>
        <p:nvSpPr>
          <p:cNvPr id="4" name="Content Placeholder 3">
            <a:extLst>
              <a:ext uri="{FF2B5EF4-FFF2-40B4-BE49-F238E27FC236}">
                <a16:creationId xmlns:a16="http://schemas.microsoft.com/office/drawing/2014/main" xmlns="" id="{492BF522-3BD7-4BCE-889A-7B571ECD2DBF}"/>
              </a:ext>
            </a:extLst>
          </p:cNvPr>
          <p:cNvSpPr>
            <a:spLocks noGrp="1"/>
          </p:cNvSpPr>
          <p:nvPr>
            <p:ph idx="1"/>
          </p:nvPr>
        </p:nvSpPr>
        <p:spPr>
          <a:xfrm>
            <a:off x="4167272" y="591344"/>
            <a:ext cx="7584461" cy="5585619"/>
          </a:xfrm>
        </p:spPr>
        <p:txBody>
          <a:bodyPr anchor="ctr">
            <a:normAutofit/>
          </a:bodyPr>
          <a:lstStyle/>
          <a:p>
            <a:r>
              <a:rPr lang="en-US" sz="2800" dirty="0" smtClean="0"/>
              <a:t>In 2020, India with third largest annual </a:t>
            </a:r>
            <a:r>
              <a:rPr lang="en-US" sz="2800" dirty="0" err="1" smtClean="0"/>
              <a:t>defence</a:t>
            </a:r>
            <a:r>
              <a:rPr lang="en-US" sz="2800" dirty="0" smtClean="0"/>
              <a:t> budget (US$70 b) behind USA (US$732 b) and China (US$261 b), </a:t>
            </a:r>
            <a:endParaRPr lang="en-US" sz="2800" dirty="0" smtClean="0"/>
          </a:p>
          <a:p>
            <a:r>
              <a:rPr lang="en-US" sz="2800" dirty="0" smtClean="0"/>
              <a:t>S</a:t>
            </a:r>
            <a:r>
              <a:rPr lang="en-US" sz="2800" dirty="0" smtClean="0"/>
              <a:t>econd </a:t>
            </a:r>
            <a:r>
              <a:rPr lang="en-US" sz="2800" dirty="0" smtClean="0"/>
              <a:t>largest </a:t>
            </a:r>
            <a:r>
              <a:rPr lang="en-US" sz="2800" dirty="0" err="1" smtClean="0"/>
              <a:t>defence</a:t>
            </a:r>
            <a:r>
              <a:rPr lang="en-US" sz="2800" dirty="0" smtClean="0"/>
              <a:t> imports behind Saudi Arabia making up 9.2% of global arms import, </a:t>
            </a:r>
          </a:p>
          <a:p>
            <a:r>
              <a:rPr lang="en-US" sz="2800" dirty="0" smtClean="0"/>
              <a:t> Domestic </a:t>
            </a:r>
            <a:r>
              <a:rPr lang="en-US" sz="2800" dirty="0" err="1" smtClean="0"/>
              <a:t>defence</a:t>
            </a:r>
            <a:r>
              <a:rPr lang="en-US" sz="2800" dirty="0" smtClean="0"/>
              <a:t> industry </a:t>
            </a:r>
            <a:r>
              <a:rPr lang="en-US" sz="2800" dirty="0" smtClean="0"/>
              <a:t>has 80</a:t>
            </a:r>
            <a:r>
              <a:rPr lang="en-US" sz="2800" dirty="0" smtClean="0"/>
              <a:t>% </a:t>
            </a:r>
            <a:r>
              <a:rPr lang="en-US" sz="2800" dirty="0" smtClean="0"/>
              <a:t> </a:t>
            </a:r>
            <a:r>
              <a:rPr lang="en-US" sz="2800" dirty="0" smtClean="0"/>
              <a:t>government owned public sector including DRDO and its 50 labs, 4 </a:t>
            </a:r>
            <a:r>
              <a:rPr lang="en-US" sz="2800" dirty="0" err="1" smtClean="0"/>
              <a:t>defence</a:t>
            </a:r>
            <a:r>
              <a:rPr lang="en-US" sz="2800" dirty="0" smtClean="0"/>
              <a:t> shipyards, </a:t>
            </a:r>
            <a:r>
              <a:rPr lang="en-US" sz="2800" dirty="0" smtClean="0"/>
              <a:t> </a:t>
            </a:r>
            <a:r>
              <a:rPr lang="en-US" sz="2800" dirty="0" err="1" smtClean="0"/>
              <a:t>defence</a:t>
            </a:r>
            <a:r>
              <a:rPr lang="en-US" sz="2800" dirty="0" smtClean="0"/>
              <a:t> PSUs and  ordnance </a:t>
            </a:r>
            <a:r>
              <a:rPr lang="en-US" sz="2800" dirty="0" smtClean="0"/>
              <a:t>factories.</a:t>
            </a:r>
            <a:endParaRPr lang="en-IN"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9333779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Discussion Points </a:t>
            </a:r>
            <a:endParaRPr lang="en-US" dirty="0"/>
          </a:p>
        </p:txBody>
      </p:sp>
      <p:sp>
        <p:nvSpPr>
          <p:cNvPr id="3" name="Content Placeholder 2"/>
          <p:cNvSpPr>
            <a:spLocks noGrp="1"/>
          </p:cNvSpPr>
          <p:nvPr>
            <p:ph idx="1"/>
          </p:nvPr>
        </p:nvSpPr>
        <p:spPr/>
        <p:txBody>
          <a:bodyPr/>
          <a:lstStyle/>
          <a:p>
            <a:r>
              <a:rPr lang="en-IN" dirty="0" smtClean="0"/>
              <a:t>To lease or </a:t>
            </a:r>
            <a:r>
              <a:rPr lang="en-IN" dirty="0" smtClean="0"/>
              <a:t>Not......opinion.</a:t>
            </a:r>
          </a:p>
          <a:p>
            <a:r>
              <a:rPr lang="en-IN" dirty="0" smtClean="0"/>
              <a:t>Tri- services Logistics Integration  </a:t>
            </a:r>
          </a:p>
          <a:p>
            <a:r>
              <a:rPr lang="en-IN" dirty="0" smtClean="0"/>
              <a:t>Joint Logistics nodes in run up to theatre commands. </a:t>
            </a:r>
          </a:p>
          <a:p>
            <a:r>
              <a:rPr lang="en-IN" dirty="0" smtClean="0"/>
              <a:t>Fresh Suggested Defence procurement acquisition Procurement process which will meet the need of future . </a:t>
            </a:r>
          </a:p>
          <a:p>
            <a:endParaRPr lang="en-IN"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Link on defence statistics </a:t>
            </a:r>
            <a:endParaRPr lang="en-US" dirty="0"/>
          </a:p>
        </p:txBody>
      </p:sp>
      <p:sp>
        <p:nvSpPr>
          <p:cNvPr id="3" name="Content Placeholder 2"/>
          <p:cNvSpPr>
            <a:spLocks noGrp="1"/>
          </p:cNvSpPr>
          <p:nvPr>
            <p:ph idx="1"/>
          </p:nvPr>
        </p:nvSpPr>
        <p:spPr/>
        <p:txBody>
          <a:bodyPr/>
          <a:lstStyle/>
          <a:p>
            <a:r>
              <a:rPr lang="en-US" dirty="0" smtClean="0"/>
              <a:t>https://www.investindia.gov.in/sector/defence-manufacturing</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487716-CF7B-4DF8-8BB5-C452C445B85E}"/>
              </a:ext>
            </a:extLst>
          </p:cNvPr>
          <p:cNvSpPr>
            <a:spLocks noGrp="1"/>
          </p:cNvSpPr>
          <p:nvPr>
            <p:ph type="title"/>
          </p:nvPr>
        </p:nvSpPr>
        <p:spPr>
          <a:xfrm>
            <a:off x="1653363" y="365760"/>
            <a:ext cx="9367203" cy="1188720"/>
          </a:xfrm>
        </p:spPr>
        <p:txBody>
          <a:bodyPr>
            <a:normAutofit/>
          </a:bodyPr>
          <a:lstStyle/>
          <a:p>
            <a:r>
              <a:rPr lang="en-IN"/>
              <a:t>Viewpoint</a:t>
            </a:r>
          </a:p>
        </p:txBody>
      </p:sp>
      <p:sp>
        <p:nvSpPr>
          <p:cNvPr id="3" name="Content Placeholder 2">
            <a:extLst>
              <a:ext uri="{FF2B5EF4-FFF2-40B4-BE49-F238E27FC236}">
                <a16:creationId xmlns:a16="http://schemas.microsoft.com/office/drawing/2014/main" xmlns="" id="{4EA86140-D6AB-43FC-AA11-44B1DC6B0166}"/>
              </a:ext>
            </a:extLst>
          </p:cNvPr>
          <p:cNvSpPr>
            <a:spLocks noGrp="1"/>
          </p:cNvSpPr>
          <p:nvPr>
            <p:ph idx="1"/>
          </p:nvPr>
        </p:nvSpPr>
        <p:spPr>
          <a:xfrm>
            <a:off x="1653363" y="2176272"/>
            <a:ext cx="9367204" cy="4041648"/>
          </a:xfrm>
        </p:spPr>
        <p:txBody>
          <a:bodyPr anchor="t">
            <a:normAutofit lnSpcReduction="10000"/>
          </a:bodyPr>
          <a:lstStyle/>
          <a:p>
            <a:r>
              <a:rPr lang="en-IN" sz="2000" dirty="0"/>
              <a:t>United states the preferred partner/vendor when it comes to defence procurement</a:t>
            </a:r>
          </a:p>
          <a:p>
            <a:r>
              <a:rPr lang="en-IN" sz="2000" dirty="0"/>
              <a:t>The overall defence procurement expected to increase</a:t>
            </a:r>
          </a:p>
          <a:p>
            <a:r>
              <a:rPr lang="en-IN" sz="2000" dirty="0"/>
              <a:t>The defence procurement process is long drawn and time-consuming</a:t>
            </a:r>
          </a:p>
          <a:p>
            <a:r>
              <a:rPr lang="en-IN" sz="2000" dirty="0"/>
              <a:t>Need to be registered vendor to deal with defence, but once registered you can deal with agencies</a:t>
            </a:r>
          </a:p>
          <a:p>
            <a:r>
              <a:rPr lang="en-IN" sz="2000" dirty="0"/>
              <a:t>Local presence important to deal with the defence agencies in India,</a:t>
            </a:r>
          </a:p>
          <a:p>
            <a:r>
              <a:rPr lang="en-IN" sz="2000" dirty="0"/>
              <a:t>Most preferred form of local presence would be through a ‘Local Partner’</a:t>
            </a:r>
          </a:p>
          <a:p>
            <a:r>
              <a:rPr lang="en-IN" sz="2000" dirty="0"/>
              <a:t>Thelocalpartnercanrepresentthecompanyanddotheneedfulpaperworkandmeetingsforthe‘Vendorregistration’</a:t>
            </a:r>
          </a:p>
          <a:p>
            <a:r>
              <a:rPr lang="en-IN" sz="2000" dirty="0"/>
              <a:t>The association with the partner can be short term, just to enter to India and post which can be extended if required</a:t>
            </a:r>
          </a:p>
        </p:txBody>
      </p:sp>
      <p:sp>
        <p:nvSpPr>
          <p:cNvPr id="8" name="Freeform: Shape 7">
            <a:extLst>
              <a:ext uri="{FF2B5EF4-FFF2-40B4-BE49-F238E27FC236}">
                <a16:creationId xmlns:a16="http://schemas.microsoft.com/office/drawing/2014/main" xmlns="" id="{7CB4857B-ED7C-444D-9F04-2F885114A1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xmlns="" id="{D18046FB-44EA-4FD8-A585-EA09A319B2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xmlns="" id="{479F5F2B-8B58-4140-AE6A-51F6C67B18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xmlns="" val="809189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1ADB71-1DAE-40AA-BB42-975CF6F5AE1F}"/>
              </a:ext>
            </a:extLst>
          </p:cNvPr>
          <p:cNvSpPr>
            <a:spLocks noGrp="1"/>
          </p:cNvSpPr>
          <p:nvPr>
            <p:ph type="title"/>
          </p:nvPr>
        </p:nvSpPr>
        <p:spPr>
          <a:xfrm>
            <a:off x="838200" y="365125"/>
            <a:ext cx="10515600" cy="638175"/>
          </a:xfr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a:normAutofit/>
          </a:bodyPr>
          <a:lstStyle/>
          <a:p>
            <a:r>
              <a:rPr lang="en-IN" sz="3200" dirty="0"/>
              <a:t>Major Procurements by Service</a:t>
            </a:r>
          </a:p>
        </p:txBody>
      </p:sp>
      <p:sp>
        <p:nvSpPr>
          <p:cNvPr id="4" name="TextBox 3">
            <a:extLst>
              <a:ext uri="{FF2B5EF4-FFF2-40B4-BE49-F238E27FC236}">
                <a16:creationId xmlns:a16="http://schemas.microsoft.com/office/drawing/2014/main" xmlns="" id="{40A04CA6-1E7D-421F-A359-88DA6B2CE328}"/>
              </a:ext>
            </a:extLst>
          </p:cNvPr>
          <p:cNvSpPr txBox="1"/>
          <p:nvPr/>
        </p:nvSpPr>
        <p:spPr>
          <a:xfrm>
            <a:off x="838200" y="1536700"/>
            <a:ext cx="3035300" cy="3416320"/>
          </a:xfrm>
          <a:prstGeom prst="rect">
            <a:avLst/>
          </a:prstGeom>
          <a:noFill/>
        </p:spPr>
        <p:txBody>
          <a:bodyPr wrap="square" rtlCol="0">
            <a:spAutoFit/>
          </a:bodyPr>
          <a:lstStyle/>
          <a:p>
            <a:r>
              <a:rPr lang="en-IN" dirty="0"/>
              <a:t>Major Procurements those are at various stages worth $ 3.56 billion are:</a:t>
            </a:r>
          </a:p>
          <a:p>
            <a:pPr marL="285750" indent="-285750">
              <a:buFont typeface="Arial" panose="020B0604020202020204" pitchFamily="34" charset="0"/>
              <a:buChar char="•"/>
            </a:pPr>
            <a:r>
              <a:rPr lang="en-IN" dirty="0"/>
              <a:t>Assault Rifles for Infantry</a:t>
            </a:r>
          </a:p>
          <a:p>
            <a:pPr marL="285750" indent="-285750">
              <a:buFont typeface="Arial" panose="020B0604020202020204" pitchFamily="34" charset="0"/>
              <a:buChar char="•"/>
            </a:pPr>
            <a:r>
              <a:rPr lang="en-IN" dirty="0"/>
              <a:t>Modern Artillery Ammunition</a:t>
            </a:r>
          </a:p>
          <a:p>
            <a:pPr marL="285750" indent="-285750">
              <a:buFont typeface="Arial" panose="020B0604020202020204" pitchFamily="34" charset="0"/>
              <a:buChar char="•"/>
            </a:pPr>
            <a:r>
              <a:rPr lang="en-IN" dirty="0"/>
              <a:t>Light Utility Helicopters</a:t>
            </a:r>
          </a:p>
          <a:p>
            <a:pPr marL="285750" indent="-285750">
              <a:buFont typeface="Arial" panose="020B0604020202020204" pitchFamily="34" charset="0"/>
              <a:buChar char="•"/>
            </a:pPr>
            <a:r>
              <a:rPr lang="en-IN" dirty="0"/>
              <a:t>Tank Ammunition</a:t>
            </a:r>
          </a:p>
          <a:p>
            <a:pPr marL="285750" indent="-285750">
              <a:buFont typeface="Arial" panose="020B0604020202020204" pitchFamily="34" charset="0"/>
              <a:buChar char="•"/>
            </a:pPr>
            <a:r>
              <a:rPr lang="en-IN" dirty="0"/>
              <a:t>Bullet Proof Jackets/Helmets</a:t>
            </a:r>
          </a:p>
          <a:p>
            <a:pPr marL="285750" indent="-285750">
              <a:buFont typeface="Arial" panose="020B0604020202020204" pitchFamily="34" charset="0"/>
              <a:buChar char="•"/>
            </a:pPr>
            <a:r>
              <a:rPr lang="en-IN" dirty="0"/>
              <a:t>Tactical Communication System(TCS)</a:t>
            </a:r>
          </a:p>
        </p:txBody>
      </p:sp>
      <p:sp>
        <p:nvSpPr>
          <p:cNvPr id="5" name="TextBox 4">
            <a:extLst>
              <a:ext uri="{FF2B5EF4-FFF2-40B4-BE49-F238E27FC236}">
                <a16:creationId xmlns:a16="http://schemas.microsoft.com/office/drawing/2014/main" xmlns="" id="{06B8F471-A29C-4709-8914-CCB2F9CB65E9}"/>
              </a:ext>
            </a:extLst>
          </p:cNvPr>
          <p:cNvSpPr txBox="1"/>
          <p:nvPr/>
        </p:nvSpPr>
        <p:spPr>
          <a:xfrm>
            <a:off x="4102100" y="1536700"/>
            <a:ext cx="3289300" cy="3416320"/>
          </a:xfrm>
          <a:prstGeom prst="rect">
            <a:avLst/>
          </a:prstGeom>
          <a:noFill/>
        </p:spPr>
        <p:txBody>
          <a:bodyPr wrap="square" rtlCol="0">
            <a:spAutoFit/>
          </a:bodyPr>
          <a:lstStyle/>
          <a:p>
            <a:r>
              <a:rPr lang="en-IN" dirty="0"/>
              <a:t>Major Procurements those are at various stages worth $ 7.71 billion are</a:t>
            </a:r>
          </a:p>
          <a:p>
            <a:endParaRPr lang="en-IN" dirty="0"/>
          </a:p>
          <a:p>
            <a:pPr marL="285750" indent="-285750">
              <a:buFont typeface="Arial" panose="020B0604020202020204" pitchFamily="34" charset="0"/>
              <a:buChar char="•"/>
            </a:pPr>
            <a:r>
              <a:rPr lang="en-IN" dirty="0"/>
              <a:t>Medium Multi Role Combat Aircraft (MMRCA)</a:t>
            </a:r>
          </a:p>
          <a:p>
            <a:pPr marL="285750" indent="-285750">
              <a:buFont typeface="Arial" panose="020B0604020202020204" pitchFamily="34" charset="0"/>
              <a:buChar char="•"/>
            </a:pPr>
            <a:r>
              <a:rPr lang="en-IN" dirty="0"/>
              <a:t>Pilatus Basic Trainer Aircraft</a:t>
            </a:r>
          </a:p>
          <a:p>
            <a:pPr marL="285750" indent="-285750">
              <a:buFont typeface="Arial" panose="020B0604020202020204" pitchFamily="34" charset="0"/>
              <a:buChar char="•"/>
            </a:pPr>
            <a:r>
              <a:rPr lang="en-IN" dirty="0"/>
              <a:t>Light Utility Helicopters</a:t>
            </a:r>
          </a:p>
          <a:p>
            <a:pPr marL="285750" indent="-285750">
              <a:buFont typeface="Arial" panose="020B0604020202020204" pitchFamily="34" charset="0"/>
              <a:buChar char="•"/>
            </a:pPr>
            <a:r>
              <a:rPr lang="en-IN" dirty="0"/>
              <a:t>Instalment for upgrade of Mirage2000, C 130J, C17</a:t>
            </a:r>
          </a:p>
          <a:p>
            <a:pPr marL="285750" indent="-285750">
              <a:buFont typeface="Arial" panose="020B0604020202020204" pitchFamily="34" charset="0"/>
              <a:buChar char="•"/>
            </a:pPr>
            <a:r>
              <a:rPr lang="en-IN" dirty="0"/>
              <a:t>Attack Helicopters</a:t>
            </a:r>
          </a:p>
          <a:p>
            <a:pPr marL="285750" indent="-285750">
              <a:buFont typeface="Arial" panose="020B0604020202020204" pitchFamily="34" charset="0"/>
              <a:buChar char="•"/>
            </a:pPr>
            <a:r>
              <a:rPr lang="en-IN" dirty="0"/>
              <a:t>Heavy Lift Helicopters</a:t>
            </a:r>
          </a:p>
        </p:txBody>
      </p:sp>
      <p:sp>
        <p:nvSpPr>
          <p:cNvPr id="6" name="TextBox 5">
            <a:extLst>
              <a:ext uri="{FF2B5EF4-FFF2-40B4-BE49-F238E27FC236}">
                <a16:creationId xmlns:a16="http://schemas.microsoft.com/office/drawing/2014/main" xmlns="" id="{94FAFD2F-5A2A-47BB-8FAF-A2F5FA8DA550}"/>
              </a:ext>
            </a:extLst>
          </p:cNvPr>
          <p:cNvSpPr txBox="1"/>
          <p:nvPr/>
        </p:nvSpPr>
        <p:spPr>
          <a:xfrm>
            <a:off x="7620000" y="1536700"/>
            <a:ext cx="4127500" cy="3416320"/>
          </a:xfrm>
          <a:prstGeom prst="rect">
            <a:avLst/>
          </a:prstGeom>
          <a:noFill/>
        </p:spPr>
        <p:txBody>
          <a:bodyPr wrap="square" rtlCol="0">
            <a:spAutoFit/>
          </a:bodyPr>
          <a:lstStyle/>
          <a:p>
            <a:r>
              <a:rPr lang="en-IN" dirty="0"/>
              <a:t>Major Procurements those are at various</a:t>
            </a:r>
          </a:p>
          <a:p>
            <a:r>
              <a:rPr lang="en-IN" dirty="0"/>
              <a:t>stages worth$ 4.68billionare</a:t>
            </a:r>
          </a:p>
          <a:p>
            <a:endParaRPr lang="en-IN" dirty="0"/>
          </a:p>
          <a:p>
            <a:pPr marL="285750" indent="-285750">
              <a:buFont typeface="Arial" panose="020B0604020202020204" pitchFamily="34" charset="0"/>
              <a:buChar char="•"/>
            </a:pPr>
            <a:r>
              <a:rPr lang="en-IN" dirty="0"/>
              <a:t>Multi Role Maritime Helicopters(MRH)</a:t>
            </a:r>
          </a:p>
          <a:p>
            <a:pPr marL="285750" indent="-285750">
              <a:buFont typeface="Arial" panose="020B0604020202020204" pitchFamily="34" charset="0"/>
              <a:buChar char="•"/>
            </a:pPr>
            <a:r>
              <a:rPr lang="en-IN" dirty="0"/>
              <a:t>Mine Counter Measure Vessels (MCMV)</a:t>
            </a:r>
          </a:p>
          <a:p>
            <a:pPr marL="285750" indent="-285750">
              <a:buFont typeface="Arial" panose="020B0604020202020204" pitchFamily="34" charset="0"/>
              <a:buChar char="•"/>
            </a:pPr>
            <a:r>
              <a:rPr lang="en-IN" dirty="0"/>
              <a:t>Light Utility Helicopters</a:t>
            </a:r>
          </a:p>
          <a:p>
            <a:pPr marL="285750" indent="-285750">
              <a:buFont typeface="Arial" panose="020B0604020202020204" pitchFamily="34" charset="0"/>
              <a:buChar char="•"/>
            </a:pPr>
            <a:r>
              <a:rPr lang="en-IN" dirty="0"/>
              <a:t>Project 75 Submarines</a:t>
            </a:r>
          </a:p>
          <a:p>
            <a:pPr marL="285750" indent="-285750">
              <a:buFont typeface="Arial" panose="020B0604020202020204" pitchFamily="34" charset="0"/>
              <a:buChar char="•"/>
            </a:pPr>
            <a:r>
              <a:rPr lang="en-IN" dirty="0"/>
              <a:t>Instalments for Indigenous Aircraft Carrier (IAC)</a:t>
            </a:r>
          </a:p>
          <a:p>
            <a:pPr marL="285750" indent="-285750">
              <a:buFont typeface="Arial" panose="020B0604020202020204" pitchFamily="34" charset="0"/>
              <a:buChar char="•"/>
            </a:pPr>
            <a:r>
              <a:rPr lang="en-IN" dirty="0"/>
              <a:t>Instalment for Advance Technology Vessels (ATV)</a:t>
            </a:r>
          </a:p>
        </p:txBody>
      </p:sp>
      <p:sp>
        <p:nvSpPr>
          <p:cNvPr id="7" name="TextBox 6">
            <a:extLst>
              <a:ext uri="{FF2B5EF4-FFF2-40B4-BE49-F238E27FC236}">
                <a16:creationId xmlns:a16="http://schemas.microsoft.com/office/drawing/2014/main" xmlns="" id="{D578FFBD-B7FF-4801-AA11-1768469830F4}"/>
              </a:ext>
            </a:extLst>
          </p:cNvPr>
          <p:cNvSpPr txBox="1"/>
          <p:nvPr/>
        </p:nvSpPr>
        <p:spPr>
          <a:xfrm>
            <a:off x="939800" y="1117600"/>
            <a:ext cx="2717800"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IN" dirty="0"/>
              <a:t>Indian Army</a:t>
            </a:r>
          </a:p>
        </p:txBody>
      </p:sp>
      <p:sp>
        <p:nvSpPr>
          <p:cNvPr id="8" name="TextBox 7">
            <a:extLst>
              <a:ext uri="{FF2B5EF4-FFF2-40B4-BE49-F238E27FC236}">
                <a16:creationId xmlns:a16="http://schemas.microsoft.com/office/drawing/2014/main" xmlns="" id="{C0D5A261-E66C-4943-8AB1-8C57C898713B}"/>
              </a:ext>
            </a:extLst>
          </p:cNvPr>
          <p:cNvSpPr txBox="1"/>
          <p:nvPr/>
        </p:nvSpPr>
        <p:spPr>
          <a:xfrm>
            <a:off x="4419600" y="1117600"/>
            <a:ext cx="2438400"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IN" dirty="0"/>
              <a:t>Indian Air Force</a:t>
            </a:r>
          </a:p>
        </p:txBody>
      </p:sp>
      <p:sp>
        <p:nvSpPr>
          <p:cNvPr id="9" name="TextBox 8">
            <a:extLst>
              <a:ext uri="{FF2B5EF4-FFF2-40B4-BE49-F238E27FC236}">
                <a16:creationId xmlns:a16="http://schemas.microsoft.com/office/drawing/2014/main" xmlns="" id="{20D28833-1EC9-4B78-A487-DFF80893413C}"/>
              </a:ext>
            </a:extLst>
          </p:cNvPr>
          <p:cNvSpPr txBox="1"/>
          <p:nvPr/>
        </p:nvSpPr>
        <p:spPr>
          <a:xfrm>
            <a:off x="8216900" y="1117600"/>
            <a:ext cx="22479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IN" dirty="0"/>
              <a:t>Indian Navy</a:t>
            </a:r>
          </a:p>
        </p:txBody>
      </p:sp>
    </p:spTree>
    <p:extLst>
      <p:ext uri="{BB962C8B-B14F-4D97-AF65-F5344CB8AC3E}">
        <p14:creationId xmlns:p14="http://schemas.microsoft.com/office/powerpoint/2010/main" xmlns="" val="3206543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809" y="0"/>
            <a:ext cx="10515600" cy="1325563"/>
          </a:xfrm>
        </p:spPr>
        <p:txBody>
          <a:bodyPr/>
          <a:lstStyle/>
          <a:p>
            <a:r>
              <a:rPr lang="en-US" dirty="0" smtClean="0">
                <a:latin typeface="Algerian" panose="04020705040A02060702" pitchFamily="82" charset="0"/>
              </a:rPr>
              <a:t>Indian Defense Procurement</a:t>
            </a:r>
            <a:endParaRPr lang="en-US" dirty="0"/>
          </a:p>
        </p:txBody>
      </p:sp>
      <p:pic>
        <p:nvPicPr>
          <p:cNvPr id="2051" name="Picture 3"/>
          <p:cNvPicPr>
            <a:picLocks noGrp="1" noChangeAspect="1" noChangeArrowheads="1"/>
          </p:cNvPicPr>
          <p:nvPr>
            <p:ph idx="1"/>
          </p:nvPr>
        </p:nvPicPr>
        <p:blipFill>
          <a:blip r:embed="rId2" cstate="print"/>
          <a:srcRect l="24137" t="23596" r="40772" b="22457"/>
          <a:stretch>
            <a:fillRect/>
          </a:stretch>
        </p:blipFill>
        <p:spPr bwMode="auto">
          <a:xfrm>
            <a:off x="518614" y="1596788"/>
            <a:ext cx="6127845" cy="5063319"/>
          </a:xfrm>
          <a:prstGeom prst="rect">
            <a:avLst/>
          </a:prstGeom>
          <a:ln>
            <a:noFill/>
          </a:ln>
          <a:effectLst>
            <a:softEdge rad="112500"/>
          </a:effectLst>
        </p:spPr>
      </p:pic>
      <p:pic>
        <p:nvPicPr>
          <p:cNvPr id="7" name="Picture 6" descr="A close up of a logo&#10;&#10;Description automatically generated">
            <a:extLst>
              <a:ext uri="{FF2B5EF4-FFF2-40B4-BE49-F238E27FC236}">
                <a16:creationId xmlns:a16="http://schemas.microsoft.com/office/drawing/2014/main" xmlns="" id="{2ED9BB5B-7254-4E30-A7FD-588276A8D5F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61250" y="0"/>
            <a:ext cx="1630750" cy="1690280"/>
          </a:xfrm>
          <a:prstGeom prst="flowChartConnector">
            <a:avLst/>
          </a:prstGeom>
        </p:spPr>
      </p:pic>
      <p:pic>
        <p:nvPicPr>
          <p:cNvPr id="8" name="Picture 7" descr="17404.jpeg"/>
          <p:cNvPicPr>
            <a:picLocks noChangeAspect="1"/>
          </p:cNvPicPr>
          <p:nvPr/>
        </p:nvPicPr>
        <p:blipFill>
          <a:blip r:embed="rId4" cstate="print"/>
          <a:stretch>
            <a:fillRect/>
          </a:stretch>
        </p:blipFill>
        <p:spPr>
          <a:xfrm>
            <a:off x="6515668" y="1569492"/>
            <a:ext cx="5042848" cy="50428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16554" t="12932" r="16966" b="17752"/>
          <a:stretch>
            <a:fillRect/>
          </a:stretch>
        </p:blipFill>
        <p:spPr bwMode="auto">
          <a:xfrm>
            <a:off x="739876" y="750628"/>
            <a:ext cx="9618776" cy="5860066"/>
          </a:xfrm>
          <a:prstGeom prst="rect">
            <a:avLst/>
          </a:prstGeom>
          <a:noFill/>
          <a:ln w="9525">
            <a:noFill/>
            <a:miter lim="800000"/>
            <a:headEnd/>
            <a:tailEnd/>
          </a:ln>
          <a:effectLst/>
        </p:spPr>
      </p:pic>
      <p:pic>
        <p:nvPicPr>
          <p:cNvPr id="6" name="Picture 5" descr="A close up of a logo&#10;&#10;Description automatically generated">
            <a:extLst>
              <a:ext uri="{FF2B5EF4-FFF2-40B4-BE49-F238E27FC236}">
                <a16:creationId xmlns:a16="http://schemas.microsoft.com/office/drawing/2014/main" xmlns="" id="{2ED9BB5B-7254-4E30-A7FD-588276A8D5F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38671" y="163773"/>
            <a:ext cx="1630750" cy="1690280"/>
          </a:xfrm>
          <a:prstGeom prst="flowChartConnector">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2514" y="259307"/>
            <a:ext cx="10515600" cy="1325563"/>
          </a:xfrm>
        </p:spPr>
        <p:txBody>
          <a:bodyPr/>
          <a:lstStyle/>
          <a:p>
            <a:r>
              <a:rPr lang="en-US" dirty="0" smtClean="0">
                <a:latin typeface="Algerian" panose="04020705040A02060702" pitchFamily="82" charset="0"/>
              </a:rPr>
              <a:t>Indian Defense Procurement</a:t>
            </a:r>
            <a:endParaRPr lang="en-US" dirty="0"/>
          </a:p>
        </p:txBody>
      </p:sp>
      <p:pic>
        <p:nvPicPr>
          <p:cNvPr id="3074" name="Picture 2"/>
          <p:cNvPicPr>
            <a:picLocks noGrp="1" noChangeAspect="1" noChangeArrowheads="1"/>
          </p:cNvPicPr>
          <p:nvPr>
            <p:ph idx="1"/>
          </p:nvPr>
        </p:nvPicPr>
        <p:blipFill>
          <a:blip r:embed="rId2" cstate="print"/>
          <a:srcRect l="14615" t="11991" r="28604" b="19007"/>
          <a:stretch>
            <a:fillRect/>
          </a:stretch>
        </p:blipFill>
        <p:spPr bwMode="auto">
          <a:xfrm>
            <a:off x="591444" y="1741488"/>
            <a:ext cx="5700920" cy="4331766"/>
          </a:xfrm>
          <a:prstGeom prst="rect">
            <a:avLst/>
          </a:prstGeom>
          <a:noFill/>
          <a:ln w="9525">
            <a:noFill/>
            <a:miter lim="800000"/>
            <a:headEnd/>
            <a:tailEnd/>
          </a:ln>
          <a:effectLst/>
        </p:spPr>
      </p:pic>
      <p:pic>
        <p:nvPicPr>
          <p:cNvPr id="7" name="Picture 6" descr="A close up of a logo&#10;&#10;Description automatically generated">
            <a:extLst>
              <a:ext uri="{FF2B5EF4-FFF2-40B4-BE49-F238E27FC236}">
                <a16:creationId xmlns:a16="http://schemas.microsoft.com/office/drawing/2014/main" xmlns="" id="{2ED9BB5B-7254-4E30-A7FD-588276A8D5F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61250" y="0"/>
            <a:ext cx="1630750" cy="1690280"/>
          </a:xfrm>
          <a:prstGeom prst="flowChartConnector">
            <a:avLst/>
          </a:prstGeom>
        </p:spPr>
      </p:pic>
      <p:pic>
        <p:nvPicPr>
          <p:cNvPr id="3075" name="Picture 3"/>
          <p:cNvPicPr>
            <a:picLocks noChangeAspect="1" noChangeArrowheads="1"/>
          </p:cNvPicPr>
          <p:nvPr/>
        </p:nvPicPr>
        <p:blipFill>
          <a:blip r:embed="rId4" cstate="print"/>
          <a:srcRect l="19930" t="12127" r="24373" b="13993"/>
          <a:stretch>
            <a:fillRect/>
          </a:stretch>
        </p:blipFill>
        <p:spPr bwMode="auto">
          <a:xfrm>
            <a:off x="6286501" y="1781032"/>
            <a:ext cx="5737178" cy="42785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809" y="0"/>
            <a:ext cx="10515600" cy="1325563"/>
          </a:xfrm>
        </p:spPr>
        <p:txBody>
          <a:bodyPr/>
          <a:lstStyle/>
          <a:p>
            <a:r>
              <a:rPr lang="en-US" dirty="0" smtClean="0">
                <a:latin typeface="Algerian" panose="04020705040A02060702" pitchFamily="82" charset="0"/>
              </a:rPr>
              <a:t>Indian Defense Procurement</a:t>
            </a:r>
            <a:endParaRPr lang="en-US" dirty="0"/>
          </a:p>
        </p:txBody>
      </p:sp>
      <p:pic>
        <p:nvPicPr>
          <p:cNvPr id="7" name="Picture 6" descr="A close up of a logo&#10;&#10;Description automatically generated">
            <a:extLst>
              <a:ext uri="{FF2B5EF4-FFF2-40B4-BE49-F238E27FC236}">
                <a16:creationId xmlns:a16="http://schemas.microsoft.com/office/drawing/2014/main" xmlns="" id="{2ED9BB5B-7254-4E30-A7FD-588276A8D5F5}"/>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561250" y="0"/>
            <a:ext cx="1630750" cy="1690280"/>
          </a:xfrm>
          <a:prstGeom prst="flowChartConnector">
            <a:avLst/>
          </a:prstGeom>
        </p:spPr>
      </p:pic>
      <p:pic>
        <p:nvPicPr>
          <p:cNvPr id="9" name="Content Placeholder 8"/>
          <p:cNvPicPr>
            <a:picLocks noGrp="1"/>
          </p:cNvPicPr>
          <p:nvPr>
            <p:ph idx="1"/>
          </p:nvPr>
        </p:nvPicPr>
        <p:blipFill>
          <a:blip r:embed="rId3" cstate="print"/>
          <a:srcRect l="10307" t="23158" r="44068" b="38421"/>
          <a:stretch>
            <a:fillRect/>
          </a:stretch>
        </p:blipFill>
        <p:spPr bwMode="auto">
          <a:xfrm>
            <a:off x="1801504" y="1924334"/>
            <a:ext cx="8789157" cy="38350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3600" dirty="0" smtClean="0"/>
          </a:p>
          <a:p>
            <a:pPr algn="ctr">
              <a:buNone/>
            </a:pPr>
            <a:endParaRPr lang="en-US" sz="3600" dirty="0" smtClean="0"/>
          </a:p>
          <a:p>
            <a:pPr algn="ctr">
              <a:buNone/>
            </a:pPr>
            <a:r>
              <a:rPr lang="en-US" sz="3600" dirty="0" smtClean="0"/>
              <a:t>T he DAP </a:t>
            </a:r>
            <a:r>
              <a:rPr lang="en-US" sz="3600" dirty="0" smtClean="0"/>
              <a:t>2020 is aimed at increasing indigenous manufacturing and reducing timelines for the procurement of </a:t>
            </a:r>
            <a:r>
              <a:rPr lang="en-US" sz="3600" dirty="0" err="1" smtClean="0"/>
              <a:t>defence</a:t>
            </a:r>
            <a:r>
              <a:rPr lang="en-US" sz="3600" dirty="0" smtClean="0"/>
              <a:t> equipment</a:t>
            </a:r>
            <a:endParaRPr lang="en-US"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smtClean="0"/>
          </a:p>
          <a:p>
            <a:pPr algn="ctr">
              <a:buNone/>
            </a:pPr>
            <a:r>
              <a:rPr lang="en-US" dirty="0" smtClean="0"/>
              <a:t>    Turning </a:t>
            </a:r>
            <a:r>
              <a:rPr lang="en-US" dirty="0" smtClean="0"/>
              <a:t>India into a </a:t>
            </a:r>
            <a:r>
              <a:rPr lang="en-US" dirty="0" smtClean="0">
                <a:solidFill>
                  <a:schemeClr val="accent2"/>
                </a:solidFill>
              </a:rPr>
              <a:t>global manufacturing hub</a:t>
            </a:r>
            <a:r>
              <a:rPr lang="en-US" dirty="0" smtClean="0"/>
              <a:t>.</a:t>
            </a:r>
            <a:br>
              <a:rPr lang="en-US" dirty="0" smtClean="0"/>
            </a:br>
            <a:r>
              <a:rPr lang="en-US" dirty="0" smtClean="0"/>
              <a:t>Aligned with the vision of the Government of </a:t>
            </a:r>
            <a:r>
              <a:rPr lang="en-US" b="1" dirty="0" smtClean="0">
                <a:solidFill>
                  <a:schemeClr val="accent2"/>
                </a:solidFill>
              </a:rPr>
              <a:t>Atmanirbhar Bharat</a:t>
            </a:r>
            <a:r>
              <a:rPr lang="en-US" dirty="0" smtClean="0"/>
              <a:t> and empowering Indian domestic industry through </a:t>
            </a:r>
            <a:r>
              <a:rPr lang="en-US" b="1" dirty="0" smtClean="0">
                <a:solidFill>
                  <a:schemeClr val="accent2"/>
                </a:solidFill>
              </a:rPr>
              <a:t>Make in India initiative.</a:t>
            </a:r>
            <a:endParaRPr lang="en-US" dirty="0" smtClean="0">
              <a:solidFill>
                <a:schemeClr val="accent2"/>
              </a:solidFill>
            </a:endParaRP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FB56B6-EB6C-514D-90CE-3E1091B12275}"/>
              </a:ext>
            </a:extLst>
          </p:cNvPr>
          <p:cNvSpPr>
            <a:spLocks noGrp="1"/>
          </p:cNvSpPr>
          <p:nvPr>
            <p:ph type="title"/>
          </p:nvPr>
        </p:nvSpPr>
        <p:spPr/>
        <p:txBody>
          <a:bodyPr/>
          <a:lstStyle/>
          <a:p>
            <a:r>
              <a:rPr lang="en-US" dirty="0"/>
              <a:t>What does the new DAP talks about?</a:t>
            </a:r>
          </a:p>
        </p:txBody>
      </p:sp>
      <p:sp>
        <p:nvSpPr>
          <p:cNvPr id="4" name="Rectangle 3">
            <a:extLst>
              <a:ext uri="{FF2B5EF4-FFF2-40B4-BE49-F238E27FC236}">
                <a16:creationId xmlns:a16="http://schemas.microsoft.com/office/drawing/2014/main" xmlns="" id="{68623B2D-E175-B04A-9AF7-030C0D027A25}"/>
              </a:ext>
            </a:extLst>
          </p:cNvPr>
          <p:cNvSpPr/>
          <p:nvPr/>
        </p:nvSpPr>
        <p:spPr>
          <a:xfrm>
            <a:off x="1319789" y="2076145"/>
            <a:ext cx="9403644" cy="4154311"/>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dirty="0" smtClean="0">
              <a:solidFill>
                <a:schemeClr val="bg1"/>
              </a:solidFill>
            </a:endParaRPr>
          </a:p>
          <a:p>
            <a:pPr marL="285750" indent="-285750" algn="ctr">
              <a:buFont typeface="Arial" panose="020B0604020202020204" pitchFamily="34" charset="0"/>
              <a:buChar char="•"/>
            </a:pPr>
            <a:r>
              <a:rPr lang="en-IN" sz="2400" dirty="0" smtClean="0">
                <a:solidFill>
                  <a:schemeClr val="bg1"/>
                </a:solidFill>
                <a:latin typeface="Calibri" pitchFamily="34" charset="0"/>
                <a:cs typeface="Calibri" pitchFamily="34" charset="0"/>
              </a:rPr>
              <a:t>T</a:t>
            </a:r>
            <a:r>
              <a:rPr lang="en-IN" sz="2400" dirty="0" smtClean="0">
                <a:solidFill>
                  <a:schemeClr val="bg1"/>
                </a:solidFill>
                <a:latin typeface="Calibri" pitchFamily="34" charset="0"/>
                <a:cs typeface="Calibri" pitchFamily="34" charset="0"/>
              </a:rPr>
              <a:t>urning India into a global manufacturing hub of military platforms through ‘Make in India’</a:t>
            </a:r>
          </a:p>
          <a:p>
            <a:pPr marL="285750" indent="-285750" algn="ctr">
              <a:buFont typeface="Arial" panose="020B0604020202020204" pitchFamily="34" charset="0"/>
              <a:buChar char="•"/>
            </a:pPr>
            <a:endParaRPr lang="en-IN" sz="2400" dirty="0" smtClean="0">
              <a:solidFill>
                <a:schemeClr val="bg1"/>
              </a:solidFill>
              <a:latin typeface="Calibri" pitchFamily="34" charset="0"/>
              <a:cs typeface="Calibri" pitchFamily="34" charset="0"/>
            </a:endParaRPr>
          </a:p>
          <a:p>
            <a:pPr marL="285750" indent="-285750" algn="ctr">
              <a:buFont typeface="Arial" panose="020B0604020202020204" pitchFamily="34" charset="0"/>
              <a:buChar char="•"/>
            </a:pPr>
            <a:r>
              <a:rPr lang="en-IN" sz="2400" dirty="0" smtClean="0">
                <a:solidFill>
                  <a:schemeClr val="bg1"/>
                </a:solidFill>
                <a:latin typeface="Calibri" pitchFamily="34" charset="0"/>
                <a:cs typeface="Calibri" pitchFamily="34" charset="0"/>
              </a:rPr>
              <a:t>R</a:t>
            </a:r>
            <a:r>
              <a:rPr lang="en-IN" sz="2400" dirty="0" smtClean="0">
                <a:solidFill>
                  <a:schemeClr val="bg1"/>
                </a:solidFill>
                <a:latin typeface="Calibri" pitchFamily="34" charset="0"/>
                <a:cs typeface="Calibri" pitchFamily="34" charset="0"/>
              </a:rPr>
              <a:t>educing timelines for the procurement of defence equipment and</a:t>
            </a:r>
          </a:p>
          <a:p>
            <a:pPr marL="285750" indent="-285750" algn="ctr">
              <a:buFont typeface="Arial" panose="020B0604020202020204" pitchFamily="34" charset="0"/>
              <a:buChar char="•"/>
            </a:pPr>
            <a:endParaRPr lang="en-IN" sz="2400" dirty="0">
              <a:solidFill>
                <a:schemeClr val="bg1"/>
              </a:solidFill>
              <a:latin typeface="Calibri" pitchFamily="34" charset="0"/>
              <a:cs typeface="Calibri" pitchFamily="34" charset="0"/>
            </a:endParaRPr>
          </a:p>
          <a:p>
            <a:pPr marL="285750" indent="-285750" algn="ctr">
              <a:buFont typeface="Arial" panose="020B0604020202020204" pitchFamily="34" charset="0"/>
              <a:buChar char="•"/>
            </a:pPr>
            <a:r>
              <a:rPr lang="en-IN" sz="2400" dirty="0">
                <a:solidFill>
                  <a:schemeClr val="bg1"/>
                </a:solidFill>
                <a:latin typeface="Calibri" pitchFamily="34" charset="0"/>
                <a:cs typeface="Calibri" pitchFamily="34" charset="0"/>
              </a:rPr>
              <a:t> </a:t>
            </a:r>
            <a:r>
              <a:rPr lang="en-IN" sz="2400" dirty="0" smtClean="0">
                <a:solidFill>
                  <a:schemeClr val="bg1"/>
                </a:solidFill>
                <a:latin typeface="Calibri" pitchFamily="34" charset="0"/>
                <a:cs typeface="Calibri" pitchFamily="34" charset="0"/>
              </a:rPr>
              <a:t>A</a:t>
            </a:r>
            <a:r>
              <a:rPr lang="en-IN" sz="2400" dirty="0" smtClean="0">
                <a:solidFill>
                  <a:schemeClr val="bg1"/>
                </a:solidFill>
                <a:latin typeface="Calibri" pitchFamily="34" charset="0"/>
                <a:cs typeface="Calibri" pitchFamily="34" charset="0"/>
              </a:rPr>
              <a:t>llowing </a:t>
            </a:r>
            <a:r>
              <a:rPr lang="en-IN" sz="2400" dirty="0">
                <a:solidFill>
                  <a:schemeClr val="bg1"/>
                </a:solidFill>
                <a:latin typeface="Calibri" pitchFamily="34" charset="0"/>
                <a:cs typeface="Calibri" pitchFamily="34" charset="0"/>
              </a:rPr>
              <a:t>the purchase of essential items by the three armed forces through capital budget under a simplified mechanism</a:t>
            </a:r>
            <a:endParaRPr lang="en-US" sz="2400"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xmlns="" val="16761230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5834</TotalTime>
  <Words>688</Words>
  <Application>Microsoft Office PowerPoint</Application>
  <PresentationFormat>Custom</PresentationFormat>
  <Paragraphs>111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Metro</vt:lpstr>
      <vt:lpstr>Indian Defense: Procurement Process and Policy</vt:lpstr>
      <vt:lpstr>Indian Defence: Industry Overview</vt:lpstr>
      <vt:lpstr>Indian Defense Procurement</vt:lpstr>
      <vt:lpstr>Slide 4</vt:lpstr>
      <vt:lpstr>Indian Defense Procurement</vt:lpstr>
      <vt:lpstr>Indian Defense Procurement</vt:lpstr>
      <vt:lpstr>Slide 7</vt:lpstr>
      <vt:lpstr>Objective:</vt:lpstr>
      <vt:lpstr>What does the new DAP talks about?</vt:lpstr>
      <vt:lpstr>New procurement categories introduced: </vt:lpstr>
      <vt:lpstr>To promote Make in India and Atmanirbhar Bharat initiatives</vt:lpstr>
      <vt:lpstr>To promote Make in India and Atmanirbhar Bharat initiatives</vt:lpstr>
      <vt:lpstr>Overall Enhancement in Indigenous Content (IC)</vt:lpstr>
      <vt:lpstr>For Ease of Doing Business:</vt:lpstr>
      <vt:lpstr>Revised Offset Guidelines: </vt:lpstr>
      <vt:lpstr>A new change in the form of doing away with the offset clause….</vt:lpstr>
      <vt:lpstr>To lease or Not ... Opinion </vt:lpstr>
      <vt:lpstr>Other related Initiatives </vt:lpstr>
      <vt:lpstr>Way Forward </vt:lpstr>
      <vt:lpstr>Discussion Points </vt:lpstr>
      <vt:lpstr>Link on defence statistics </vt:lpstr>
      <vt:lpstr>Viewpoint</vt:lpstr>
      <vt:lpstr>Major Procurements by Service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 Defense: Procurement Process and Policy</dc:title>
  <dc:creator>MUNISHA CHAUHAN</dc:creator>
  <cp:lastModifiedBy>surabhi</cp:lastModifiedBy>
  <cp:revision>15</cp:revision>
  <dcterms:created xsi:type="dcterms:W3CDTF">2020-09-10T06:33:42Z</dcterms:created>
  <dcterms:modified xsi:type="dcterms:W3CDTF">2020-12-10T11:43:45Z</dcterms:modified>
</cp:coreProperties>
</file>