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5"/>
  </p:notesMasterIdLst>
  <p:sldIdLst>
    <p:sldId id="307" r:id="rId2"/>
    <p:sldId id="310" r:id="rId3"/>
    <p:sldId id="347" r:id="rId4"/>
    <p:sldId id="319" r:id="rId5"/>
    <p:sldId id="351" r:id="rId6"/>
    <p:sldId id="377" r:id="rId7"/>
    <p:sldId id="360" r:id="rId8"/>
    <p:sldId id="363" r:id="rId9"/>
    <p:sldId id="378" r:id="rId10"/>
    <p:sldId id="379" r:id="rId11"/>
    <p:sldId id="382" r:id="rId12"/>
    <p:sldId id="381" r:id="rId13"/>
    <p:sldId id="339" r:id="rId14"/>
    <p:sldId id="385" r:id="rId15"/>
    <p:sldId id="383" r:id="rId16"/>
    <p:sldId id="386" r:id="rId17"/>
    <p:sldId id="384" r:id="rId18"/>
    <p:sldId id="356" r:id="rId19"/>
    <p:sldId id="357" r:id="rId20"/>
    <p:sldId id="342" r:id="rId21"/>
    <p:sldId id="343" r:id="rId22"/>
    <p:sldId id="376" r:id="rId23"/>
    <p:sldId id="316" r:id="rId24"/>
  </p:sldIdLst>
  <p:sldSz cx="24323675" cy="13716000"/>
  <p:notesSz cx="6858000" cy="9144000"/>
  <p:defaultTextStyle>
    <a:defPPr>
      <a:defRPr lang="en-US"/>
    </a:defPPr>
    <a:lvl1pPr marL="0" algn="l" defTabSz="1825175" rtl="0" eaLnBrk="1" latinLnBrk="0" hangingPunct="1">
      <a:defRPr sz="3600" kern="1200">
        <a:solidFill>
          <a:schemeClr val="tx1"/>
        </a:solidFill>
        <a:latin typeface="+mn-lt"/>
        <a:ea typeface="+mn-ea"/>
        <a:cs typeface="+mn-cs"/>
      </a:defRPr>
    </a:lvl1pPr>
    <a:lvl2pPr marL="912585" algn="l" defTabSz="1825175" rtl="0" eaLnBrk="1" latinLnBrk="0" hangingPunct="1">
      <a:defRPr sz="3600" kern="1200">
        <a:solidFill>
          <a:schemeClr val="tx1"/>
        </a:solidFill>
        <a:latin typeface="+mn-lt"/>
        <a:ea typeface="+mn-ea"/>
        <a:cs typeface="+mn-cs"/>
      </a:defRPr>
    </a:lvl2pPr>
    <a:lvl3pPr marL="1825175" algn="l" defTabSz="1825175" rtl="0" eaLnBrk="1" latinLnBrk="0" hangingPunct="1">
      <a:defRPr sz="3600" kern="1200">
        <a:solidFill>
          <a:schemeClr val="tx1"/>
        </a:solidFill>
        <a:latin typeface="+mn-lt"/>
        <a:ea typeface="+mn-ea"/>
        <a:cs typeface="+mn-cs"/>
      </a:defRPr>
    </a:lvl3pPr>
    <a:lvl4pPr marL="2737761" algn="l" defTabSz="1825175" rtl="0" eaLnBrk="1" latinLnBrk="0" hangingPunct="1">
      <a:defRPr sz="3600" kern="1200">
        <a:solidFill>
          <a:schemeClr val="tx1"/>
        </a:solidFill>
        <a:latin typeface="+mn-lt"/>
        <a:ea typeface="+mn-ea"/>
        <a:cs typeface="+mn-cs"/>
      </a:defRPr>
    </a:lvl4pPr>
    <a:lvl5pPr marL="3650346" algn="l" defTabSz="1825175" rtl="0" eaLnBrk="1" latinLnBrk="0" hangingPunct="1">
      <a:defRPr sz="3600" kern="1200">
        <a:solidFill>
          <a:schemeClr val="tx1"/>
        </a:solidFill>
        <a:latin typeface="+mn-lt"/>
        <a:ea typeface="+mn-ea"/>
        <a:cs typeface="+mn-cs"/>
      </a:defRPr>
    </a:lvl5pPr>
    <a:lvl6pPr marL="4562936" algn="l" defTabSz="1825175" rtl="0" eaLnBrk="1" latinLnBrk="0" hangingPunct="1">
      <a:defRPr sz="3600" kern="1200">
        <a:solidFill>
          <a:schemeClr val="tx1"/>
        </a:solidFill>
        <a:latin typeface="+mn-lt"/>
        <a:ea typeface="+mn-ea"/>
        <a:cs typeface="+mn-cs"/>
      </a:defRPr>
    </a:lvl6pPr>
    <a:lvl7pPr marL="5475521" algn="l" defTabSz="1825175" rtl="0" eaLnBrk="1" latinLnBrk="0" hangingPunct="1">
      <a:defRPr sz="3600" kern="1200">
        <a:solidFill>
          <a:schemeClr val="tx1"/>
        </a:solidFill>
        <a:latin typeface="+mn-lt"/>
        <a:ea typeface="+mn-ea"/>
        <a:cs typeface="+mn-cs"/>
      </a:defRPr>
    </a:lvl7pPr>
    <a:lvl8pPr marL="6388107" algn="l" defTabSz="1825175" rtl="0" eaLnBrk="1" latinLnBrk="0" hangingPunct="1">
      <a:defRPr sz="3600" kern="1200">
        <a:solidFill>
          <a:schemeClr val="tx1"/>
        </a:solidFill>
        <a:latin typeface="+mn-lt"/>
        <a:ea typeface="+mn-ea"/>
        <a:cs typeface="+mn-cs"/>
      </a:defRPr>
    </a:lvl8pPr>
    <a:lvl9pPr marL="7300695" algn="l" defTabSz="1825175" rtl="0" eaLnBrk="1" latinLnBrk="0" hangingPunct="1">
      <a:defRPr sz="3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90" autoAdjust="0"/>
  </p:normalViewPr>
  <p:slideViewPr>
    <p:cSldViewPr snapToGrid="0">
      <p:cViewPr varScale="1">
        <p:scale>
          <a:sx n="34" d="100"/>
          <a:sy n="34" d="100"/>
        </p:scale>
        <p:origin x="-204" y="-78"/>
      </p:cViewPr>
      <p:guideLst>
        <p:guide orient="horz" pos="4320"/>
        <p:guide pos="7661"/>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ECB996-1C43-4BED-ACD1-6C7EC102084D}"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n-US"/>
        </a:p>
      </dgm:t>
    </dgm:pt>
    <dgm:pt modelId="{5BA50EE8-C9B5-4D2E-AC7E-C1037C69BECA}">
      <dgm:prSet/>
      <dgm:spPr/>
      <dgm:t>
        <a:bodyPr/>
        <a:lstStyle/>
        <a:p>
          <a:pPr rtl="0"/>
          <a:r>
            <a:rPr lang="en-US" b="1" dirty="0" smtClean="0">
              <a:solidFill>
                <a:srgbClr val="002060"/>
              </a:solidFill>
            </a:rPr>
            <a:t>Overview of Cyber Disarmament</a:t>
          </a:r>
          <a:endParaRPr lang="en-US" b="1" dirty="0">
            <a:solidFill>
              <a:srgbClr val="002060"/>
            </a:solidFill>
          </a:endParaRPr>
        </a:p>
      </dgm:t>
    </dgm:pt>
    <dgm:pt modelId="{4F02738B-447B-4CDC-BED4-81E84E0C7FA9}" type="parTrans" cxnId="{F185D0A9-9F18-49E7-9D53-C73D102852A9}">
      <dgm:prSet/>
      <dgm:spPr/>
      <dgm:t>
        <a:bodyPr/>
        <a:lstStyle/>
        <a:p>
          <a:endParaRPr lang="en-US"/>
        </a:p>
      </dgm:t>
    </dgm:pt>
    <dgm:pt modelId="{850E833B-C737-4C68-9F25-143BCB506EA1}" type="sibTrans" cxnId="{F185D0A9-9F18-49E7-9D53-C73D102852A9}">
      <dgm:prSet/>
      <dgm:spPr/>
      <dgm:t>
        <a:bodyPr/>
        <a:lstStyle/>
        <a:p>
          <a:endParaRPr lang="en-US"/>
        </a:p>
      </dgm:t>
    </dgm:pt>
    <dgm:pt modelId="{71D5E099-F7A8-4CD8-A8F9-B8C252F81F81}">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Cyber Diplomacy and Warfare </a:t>
          </a:r>
          <a:endParaRPr lang="en-US" b="1" dirty="0">
            <a:solidFill>
              <a:srgbClr val="002060"/>
            </a:solidFill>
          </a:endParaRPr>
        </a:p>
      </dgm:t>
    </dgm:pt>
    <dgm:pt modelId="{99543A5B-9A5F-4253-AFDA-BBB956AC3109}" type="parTrans" cxnId="{538A9087-E4C6-4C0B-9E63-6ABB0714A628}">
      <dgm:prSet/>
      <dgm:spPr/>
      <dgm:t>
        <a:bodyPr/>
        <a:lstStyle/>
        <a:p>
          <a:endParaRPr lang="en-US"/>
        </a:p>
      </dgm:t>
    </dgm:pt>
    <dgm:pt modelId="{791FF845-0302-403F-9571-9571D97F8A3A}" type="sibTrans" cxnId="{538A9087-E4C6-4C0B-9E63-6ABB0714A628}">
      <dgm:prSet/>
      <dgm:spPr/>
      <dgm:t>
        <a:bodyPr/>
        <a:lstStyle/>
        <a:p>
          <a:endParaRPr lang="en-US"/>
        </a:p>
      </dgm:t>
    </dgm:pt>
    <dgm:pt modelId="{0AE01DC5-5B2D-4939-873F-DF107D4A5FE9}">
      <dgm:prSet/>
      <dgm:spPr/>
      <dgm:t>
        <a:bodyPr/>
        <a:lstStyle/>
        <a:p>
          <a:pPr rtl="0"/>
          <a:r>
            <a:rPr lang="en-US" b="1" dirty="0" smtClean="0">
              <a:solidFill>
                <a:srgbClr val="002060"/>
              </a:solidFill>
            </a:rPr>
            <a:t>Nation Preparedness and Cyber Strategy </a:t>
          </a:r>
          <a:endParaRPr lang="en-US" b="1" dirty="0">
            <a:solidFill>
              <a:srgbClr val="002060"/>
            </a:solidFill>
          </a:endParaRPr>
        </a:p>
      </dgm:t>
    </dgm:pt>
    <dgm:pt modelId="{C21B9452-DC40-4EC9-B72C-70BABA9AE2FE}" type="parTrans" cxnId="{D159BFBA-596E-4ADF-A7EB-0D5B26CCF536}">
      <dgm:prSet/>
      <dgm:spPr/>
      <dgm:t>
        <a:bodyPr/>
        <a:lstStyle/>
        <a:p>
          <a:endParaRPr lang="en-US"/>
        </a:p>
      </dgm:t>
    </dgm:pt>
    <dgm:pt modelId="{F684B578-0D68-4449-B849-0852CF533DB1}" type="sibTrans" cxnId="{D159BFBA-596E-4ADF-A7EB-0D5B26CCF536}">
      <dgm:prSet/>
      <dgm:spPr/>
      <dgm:t>
        <a:bodyPr/>
        <a:lstStyle/>
        <a:p>
          <a:endParaRPr lang="en-US"/>
        </a:p>
      </dgm:t>
    </dgm:pt>
    <dgm:pt modelId="{583D946F-51ED-4B55-8F77-164F3C4A7C73}">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Strategies and Structures for National Security</a:t>
          </a:r>
          <a:endParaRPr lang="en-US" b="1" dirty="0">
            <a:solidFill>
              <a:srgbClr val="002060"/>
            </a:solidFill>
          </a:endParaRPr>
        </a:p>
      </dgm:t>
    </dgm:pt>
    <dgm:pt modelId="{E72C21AE-4A5C-41A2-983E-630055C6F375}" type="parTrans" cxnId="{186853CF-1B15-4E20-BAAB-8DD9CCE81FC3}">
      <dgm:prSet/>
      <dgm:spPr/>
      <dgm:t>
        <a:bodyPr/>
        <a:lstStyle/>
        <a:p>
          <a:endParaRPr lang="en-US"/>
        </a:p>
      </dgm:t>
    </dgm:pt>
    <dgm:pt modelId="{C7BBA4C5-CB4C-40B6-AD6B-9B74A993B1EE}" type="sibTrans" cxnId="{186853CF-1B15-4E20-BAAB-8DD9CCE81FC3}">
      <dgm:prSet/>
      <dgm:spPr/>
      <dgm:t>
        <a:bodyPr/>
        <a:lstStyle/>
        <a:p>
          <a:endParaRPr lang="en-US"/>
        </a:p>
      </dgm:t>
    </dgm:pt>
    <dgm:pt modelId="{1CCB4620-C159-4901-AADB-AA9794631854}">
      <dgm:prSet/>
      <dgm:spPr/>
      <dgm:t>
        <a:bodyPr/>
        <a:lstStyle/>
        <a:p>
          <a:pPr rtl="0"/>
          <a:r>
            <a:rPr lang="en-US" b="1" dirty="0" smtClean="0">
              <a:solidFill>
                <a:srgbClr val="002060"/>
              </a:solidFill>
            </a:rPr>
            <a:t>Indian </a:t>
          </a:r>
          <a:r>
            <a:rPr lang="en-US" b="1" dirty="0" err="1" smtClean="0">
              <a:solidFill>
                <a:srgbClr val="002060"/>
              </a:solidFill>
            </a:rPr>
            <a:t>Defence</a:t>
          </a:r>
          <a:r>
            <a:rPr lang="en-US" b="1" dirty="0" smtClean="0">
              <a:solidFill>
                <a:srgbClr val="002060"/>
              </a:solidFill>
            </a:rPr>
            <a:t>: Procurement Process and Policy</a:t>
          </a:r>
          <a:endParaRPr lang="en-US" b="1" dirty="0">
            <a:solidFill>
              <a:srgbClr val="002060"/>
            </a:solidFill>
          </a:endParaRPr>
        </a:p>
      </dgm:t>
    </dgm:pt>
    <dgm:pt modelId="{1FBB2F99-BB9D-4E57-A118-B114D464D99D}" type="parTrans" cxnId="{AA68B3A6-DF65-4D1E-9683-ACE06EECF9AF}">
      <dgm:prSet/>
      <dgm:spPr/>
      <dgm:t>
        <a:bodyPr/>
        <a:lstStyle/>
        <a:p>
          <a:endParaRPr lang="en-US"/>
        </a:p>
      </dgm:t>
    </dgm:pt>
    <dgm:pt modelId="{8A528D79-1637-4F2E-83C9-3CE3877583E2}" type="sibTrans" cxnId="{AA68B3A6-DF65-4D1E-9683-ACE06EECF9AF}">
      <dgm:prSet/>
      <dgm:spPr/>
      <dgm:t>
        <a:bodyPr/>
        <a:lstStyle/>
        <a:p>
          <a:endParaRPr lang="en-US"/>
        </a:p>
      </dgm:t>
    </dgm:pt>
    <dgm:pt modelId="{80881438-08B6-4369-BE85-2D530F9BAA8E}">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New Procurement Policy to Boost India’s Self-reliance in Arms</a:t>
          </a:r>
          <a:endParaRPr lang="en-US" b="1" dirty="0">
            <a:solidFill>
              <a:srgbClr val="002060"/>
            </a:solidFill>
          </a:endParaRPr>
        </a:p>
      </dgm:t>
    </dgm:pt>
    <dgm:pt modelId="{9D88ABDC-3A3C-4563-BAA7-4F7C2397733B}" type="parTrans" cxnId="{189BDD21-B243-489D-8304-CF315253A135}">
      <dgm:prSet/>
      <dgm:spPr/>
      <dgm:t>
        <a:bodyPr/>
        <a:lstStyle/>
        <a:p>
          <a:endParaRPr lang="en-US"/>
        </a:p>
      </dgm:t>
    </dgm:pt>
    <dgm:pt modelId="{1E163A15-C7CA-4227-A51B-A87824CD3D5F}" type="sibTrans" cxnId="{189BDD21-B243-489D-8304-CF315253A135}">
      <dgm:prSet/>
      <dgm:spPr/>
      <dgm:t>
        <a:bodyPr/>
        <a:lstStyle/>
        <a:p>
          <a:endParaRPr lang="en-US"/>
        </a:p>
      </dgm:t>
    </dgm:pt>
    <dgm:pt modelId="{F8D41474-6DD8-4EE4-8774-B7E64EB19362}" type="pres">
      <dgm:prSet presAssocID="{54ECB996-1C43-4BED-ACD1-6C7EC102084D}" presName="linear" presStyleCnt="0">
        <dgm:presLayoutVars>
          <dgm:animLvl val="lvl"/>
          <dgm:resizeHandles val="exact"/>
        </dgm:presLayoutVars>
      </dgm:prSet>
      <dgm:spPr/>
      <dgm:t>
        <a:bodyPr/>
        <a:lstStyle/>
        <a:p>
          <a:endParaRPr lang="en-US"/>
        </a:p>
      </dgm:t>
    </dgm:pt>
    <dgm:pt modelId="{C0947C60-03ED-4D5C-B615-E5C8737F10EC}" type="pres">
      <dgm:prSet presAssocID="{5BA50EE8-C9B5-4D2E-AC7E-C1037C69BECA}" presName="parentText" presStyleLbl="node1" presStyleIdx="0" presStyleCnt="6">
        <dgm:presLayoutVars>
          <dgm:chMax val="0"/>
          <dgm:bulletEnabled val="1"/>
        </dgm:presLayoutVars>
      </dgm:prSet>
      <dgm:spPr/>
      <dgm:t>
        <a:bodyPr/>
        <a:lstStyle/>
        <a:p>
          <a:endParaRPr lang="en-US"/>
        </a:p>
      </dgm:t>
    </dgm:pt>
    <dgm:pt modelId="{426C0B83-4841-4E0C-9B1D-476E85B1E3C1}" type="pres">
      <dgm:prSet presAssocID="{850E833B-C737-4C68-9F25-143BCB506EA1}" presName="spacer" presStyleCnt="0"/>
      <dgm:spPr/>
    </dgm:pt>
    <dgm:pt modelId="{E552232F-B60B-4AB0-ADCD-4D5A47725DA0}" type="pres">
      <dgm:prSet presAssocID="{71D5E099-F7A8-4CD8-A8F9-B8C252F81F81}" presName="parentText" presStyleLbl="node1" presStyleIdx="1" presStyleCnt="6">
        <dgm:presLayoutVars>
          <dgm:chMax val="0"/>
          <dgm:bulletEnabled val="1"/>
        </dgm:presLayoutVars>
      </dgm:prSet>
      <dgm:spPr/>
      <dgm:t>
        <a:bodyPr/>
        <a:lstStyle/>
        <a:p>
          <a:endParaRPr lang="en-US"/>
        </a:p>
      </dgm:t>
    </dgm:pt>
    <dgm:pt modelId="{4C9B6B26-0282-4958-B224-7011F292DF79}" type="pres">
      <dgm:prSet presAssocID="{791FF845-0302-403F-9571-9571D97F8A3A}" presName="spacer" presStyleCnt="0"/>
      <dgm:spPr/>
    </dgm:pt>
    <dgm:pt modelId="{FCE21E2E-F46E-4F19-879B-D16D86F7A05D}" type="pres">
      <dgm:prSet presAssocID="{0AE01DC5-5B2D-4939-873F-DF107D4A5FE9}" presName="parentText" presStyleLbl="node1" presStyleIdx="2" presStyleCnt="6">
        <dgm:presLayoutVars>
          <dgm:chMax val="0"/>
          <dgm:bulletEnabled val="1"/>
        </dgm:presLayoutVars>
      </dgm:prSet>
      <dgm:spPr/>
      <dgm:t>
        <a:bodyPr/>
        <a:lstStyle/>
        <a:p>
          <a:endParaRPr lang="en-US"/>
        </a:p>
      </dgm:t>
    </dgm:pt>
    <dgm:pt modelId="{CDA77E97-01F8-4F20-B8B3-599A0D0B711F}" type="pres">
      <dgm:prSet presAssocID="{F684B578-0D68-4449-B849-0852CF533DB1}" presName="spacer" presStyleCnt="0"/>
      <dgm:spPr/>
    </dgm:pt>
    <dgm:pt modelId="{0C73A80E-2B3E-47F4-8926-D347EB233B47}" type="pres">
      <dgm:prSet presAssocID="{583D946F-51ED-4B55-8F77-164F3C4A7C73}" presName="parentText" presStyleLbl="node1" presStyleIdx="3" presStyleCnt="6">
        <dgm:presLayoutVars>
          <dgm:chMax val="0"/>
          <dgm:bulletEnabled val="1"/>
        </dgm:presLayoutVars>
      </dgm:prSet>
      <dgm:spPr/>
      <dgm:t>
        <a:bodyPr/>
        <a:lstStyle/>
        <a:p>
          <a:endParaRPr lang="en-US"/>
        </a:p>
      </dgm:t>
    </dgm:pt>
    <dgm:pt modelId="{4DBB1AB1-CD4A-4753-A7A0-08C4CBF99ACD}" type="pres">
      <dgm:prSet presAssocID="{C7BBA4C5-CB4C-40B6-AD6B-9B74A993B1EE}" presName="spacer" presStyleCnt="0"/>
      <dgm:spPr/>
    </dgm:pt>
    <dgm:pt modelId="{CF0F4227-A4BD-49FA-9FB8-670B69B7804C}" type="pres">
      <dgm:prSet presAssocID="{1CCB4620-C159-4901-AADB-AA9794631854}" presName="parentText" presStyleLbl="node1" presStyleIdx="4" presStyleCnt="6">
        <dgm:presLayoutVars>
          <dgm:chMax val="0"/>
          <dgm:bulletEnabled val="1"/>
        </dgm:presLayoutVars>
      </dgm:prSet>
      <dgm:spPr/>
      <dgm:t>
        <a:bodyPr/>
        <a:lstStyle/>
        <a:p>
          <a:endParaRPr lang="en-US"/>
        </a:p>
      </dgm:t>
    </dgm:pt>
    <dgm:pt modelId="{47FB8019-7715-42AE-A9F6-25A8C21667C5}" type="pres">
      <dgm:prSet presAssocID="{8A528D79-1637-4F2E-83C9-3CE3877583E2}" presName="spacer" presStyleCnt="0"/>
      <dgm:spPr/>
    </dgm:pt>
    <dgm:pt modelId="{15F2EFE4-8ABE-45E0-BB4B-0838E5C55DD1}" type="pres">
      <dgm:prSet presAssocID="{80881438-08B6-4369-BE85-2D530F9BAA8E}" presName="parentText" presStyleLbl="node1" presStyleIdx="5" presStyleCnt="6">
        <dgm:presLayoutVars>
          <dgm:chMax val="0"/>
          <dgm:bulletEnabled val="1"/>
        </dgm:presLayoutVars>
      </dgm:prSet>
      <dgm:spPr/>
      <dgm:t>
        <a:bodyPr/>
        <a:lstStyle/>
        <a:p>
          <a:endParaRPr lang="en-US"/>
        </a:p>
      </dgm:t>
    </dgm:pt>
  </dgm:ptLst>
  <dgm:cxnLst>
    <dgm:cxn modelId="{189BDD21-B243-489D-8304-CF315253A135}" srcId="{54ECB996-1C43-4BED-ACD1-6C7EC102084D}" destId="{80881438-08B6-4369-BE85-2D530F9BAA8E}" srcOrd="5" destOrd="0" parTransId="{9D88ABDC-3A3C-4563-BAA7-4F7C2397733B}" sibTransId="{1E163A15-C7CA-4227-A51B-A87824CD3D5F}"/>
    <dgm:cxn modelId="{538A9087-E4C6-4C0B-9E63-6ABB0714A628}" srcId="{54ECB996-1C43-4BED-ACD1-6C7EC102084D}" destId="{71D5E099-F7A8-4CD8-A8F9-B8C252F81F81}" srcOrd="1" destOrd="0" parTransId="{99543A5B-9A5F-4253-AFDA-BBB956AC3109}" sibTransId="{791FF845-0302-403F-9571-9571D97F8A3A}"/>
    <dgm:cxn modelId="{5CECF45B-E911-4E22-B6D1-A8E40A701BE8}" type="presOf" srcId="{80881438-08B6-4369-BE85-2D530F9BAA8E}" destId="{15F2EFE4-8ABE-45E0-BB4B-0838E5C55DD1}" srcOrd="0" destOrd="0" presId="urn:microsoft.com/office/officeart/2005/8/layout/vList2"/>
    <dgm:cxn modelId="{D159BFBA-596E-4ADF-A7EB-0D5B26CCF536}" srcId="{54ECB996-1C43-4BED-ACD1-6C7EC102084D}" destId="{0AE01DC5-5B2D-4939-873F-DF107D4A5FE9}" srcOrd="2" destOrd="0" parTransId="{C21B9452-DC40-4EC9-B72C-70BABA9AE2FE}" sibTransId="{F684B578-0D68-4449-B849-0852CF533DB1}"/>
    <dgm:cxn modelId="{AD8C4000-3094-41CA-823D-2A397DC55553}" type="presOf" srcId="{0AE01DC5-5B2D-4939-873F-DF107D4A5FE9}" destId="{FCE21E2E-F46E-4F19-879B-D16D86F7A05D}" srcOrd="0" destOrd="0" presId="urn:microsoft.com/office/officeart/2005/8/layout/vList2"/>
    <dgm:cxn modelId="{1AEDEE00-DF00-421E-B976-EC727EACE230}" type="presOf" srcId="{71D5E099-F7A8-4CD8-A8F9-B8C252F81F81}" destId="{E552232F-B60B-4AB0-ADCD-4D5A47725DA0}" srcOrd="0" destOrd="0" presId="urn:microsoft.com/office/officeart/2005/8/layout/vList2"/>
    <dgm:cxn modelId="{F185D0A9-9F18-49E7-9D53-C73D102852A9}" srcId="{54ECB996-1C43-4BED-ACD1-6C7EC102084D}" destId="{5BA50EE8-C9B5-4D2E-AC7E-C1037C69BECA}" srcOrd="0" destOrd="0" parTransId="{4F02738B-447B-4CDC-BED4-81E84E0C7FA9}" sibTransId="{850E833B-C737-4C68-9F25-143BCB506EA1}"/>
    <dgm:cxn modelId="{D7222B32-90E2-4675-B1D2-7F338BB550B8}" type="presOf" srcId="{54ECB996-1C43-4BED-ACD1-6C7EC102084D}" destId="{F8D41474-6DD8-4EE4-8774-B7E64EB19362}" srcOrd="0" destOrd="0" presId="urn:microsoft.com/office/officeart/2005/8/layout/vList2"/>
    <dgm:cxn modelId="{D54E293E-B3DA-41EF-A45A-03C4987855F7}" type="presOf" srcId="{583D946F-51ED-4B55-8F77-164F3C4A7C73}" destId="{0C73A80E-2B3E-47F4-8926-D347EB233B47}" srcOrd="0" destOrd="0" presId="urn:microsoft.com/office/officeart/2005/8/layout/vList2"/>
    <dgm:cxn modelId="{E9E1EE2E-08B9-4176-8F72-407F6121423C}" type="presOf" srcId="{5BA50EE8-C9B5-4D2E-AC7E-C1037C69BECA}" destId="{C0947C60-03ED-4D5C-B615-E5C8737F10EC}" srcOrd="0" destOrd="0" presId="urn:microsoft.com/office/officeart/2005/8/layout/vList2"/>
    <dgm:cxn modelId="{186853CF-1B15-4E20-BAAB-8DD9CCE81FC3}" srcId="{54ECB996-1C43-4BED-ACD1-6C7EC102084D}" destId="{583D946F-51ED-4B55-8F77-164F3C4A7C73}" srcOrd="3" destOrd="0" parTransId="{E72C21AE-4A5C-41A2-983E-630055C6F375}" sibTransId="{C7BBA4C5-CB4C-40B6-AD6B-9B74A993B1EE}"/>
    <dgm:cxn modelId="{AA68B3A6-DF65-4D1E-9683-ACE06EECF9AF}" srcId="{54ECB996-1C43-4BED-ACD1-6C7EC102084D}" destId="{1CCB4620-C159-4901-AADB-AA9794631854}" srcOrd="4" destOrd="0" parTransId="{1FBB2F99-BB9D-4E57-A118-B114D464D99D}" sibTransId="{8A528D79-1637-4F2E-83C9-3CE3877583E2}"/>
    <dgm:cxn modelId="{A8FD6915-8D8F-43B5-90A4-B47F9A2EA033}" type="presOf" srcId="{1CCB4620-C159-4901-AADB-AA9794631854}" destId="{CF0F4227-A4BD-49FA-9FB8-670B69B7804C}" srcOrd="0" destOrd="0" presId="urn:microsoft.com/office/officeart/2005/8/layout/vList2"/>
    <dgm:cxn modelId="{F87705AC-07B5-483F-933B-FC2DCA1DA0DE}" type="presParOf" srcId="{F8D41474-6DD8-4EE4-8774-B7E64EB19362}" destId="{C0947C60-03ED-4D5C-B615-E5C8737F10EC}" srcOrd="0" destOrd="0" presId="urn:microsoft.com/office/officeart/2005/8/layout/vList2"/>
    <dgm:cxn modelId="{68E210D6-B0F1-4729-BF88-882182DCF775}" type="presParOf" srcId="{F8D41474-6DD8-4EE4-8774-B7E64EB19362}" destId="{426C0B83-4841-4E0C-9B1D-476E85B1E3C1}" srcOrd="1" destOrd="0" presId="urn:microsoft.com/office/officeart/2005/8/layout/vList2"/>
    <dgm:cxn modelId="{BCFA7A6E-7C80-42D2-A565-68B776CF0FB3}" type="presParOf" srcId="{F8D41474-6DD8-4EE4-8774-B7E64EB19362}" destId="{E552232F-B60B-4AB0-ADCD-4D5A47725DA0}" srcOrd="2" destOrd="0" presId="urn:microsoft.com/office/officeart/2005/8/layout/vList2"/>
    <dgm:cxn modelId="{DF0ED913-4023-43BA-BB80-C8C9AADCBB90}" type="presParOf" srcId="{F8D41474-6DD8-4EE4-8774-B7E64EB19362}" destId="{4C9B6B26-0282-4958-B224-7011F292DF79}" srcOrd="3" destOrd="0" presId="urn:microsoft.com/office/officeart/2005/8/layout/vList2"/>
    <dgm:cxn modelId="{B23721FF-1603-40D0-8588-508655363245}" type="presParOf" srcId="{F8D41474-6DD8-4EE4-8774-B7E64EB19362}" destId="{FCE21E2E-F46E-4F19-879B-D16D86F7A05D}" srcOrd="4" destOrd="0" presId="urn:microsoft.com/office/officeart/2005/8/layout/vList2"/>
    <dgm:cxn modelId="{1BF31253-B6E7-45D4-AFD7-753BA0266D74}" type="presParOf" srcId="{F8D41474-6DD8-4EE4-8774-B7E64EB19362}" destId="{CDA77E97-01F8-4F20-B8B3-599A0D0B711F}" srcOrd="5" destOrd="0" presId="urn:microsoft.com/office/officeart/2005/8/layout/vList2"/>
    <dgm:cxn modelId="{E949CF40-4BEA-416E-AB49-C949226C7249}" type="presParOf" srcId="{F8D41474-6DD8-4EE4-8774-B7E64EB19362}" destId="{0C73A80E-2B3E-47F4-8926-D347EB233B47}" srcOrd="6" destOrd="0" presId="urn:microsoft.com/office/officeart/2005/8/layout/vList2"/>
    <dgm:cxn modelId="{867C31A5-7186-4C72-8FDD-6445902D5D08}" type="presParOf" srcId="{F8D41474-6DD8-4EE4-8774-B7E64EB19362}" destId="{4DBB1AB1-CD4A-4753-A7A0-08C4CBF99ACD}" srcOrd="7" destOrd="0" presId="urn:microsoft.com/office/officeart/2005/8/layout/vList2"/>
    <dgm:cxn modelId="{7FB4B6A9-679C-4ED7-85FC-C09B169A5319}" type="presParOf" srcId="{F8D41474-6DD8-4EE4-8774-B7E64EB19362}" destId="{CF0F4227-A4BD-49FA-9FB8-670B69B7804C}" srcOrd="8" destOrd="0" presId="urn:microsoft.com/office/officeart/2005/8/layout/vList2"/>
    <dgm:cxn modelId="{86D0B882-8832-4B98-A74E-9CBA9D2DA5D9}" type="presParOf" srcId="{F8D41474-6DD8-4EE4-8774-B7E64EB19362}" destId="{47FB8019-7715-42AE-A9F6-25A8C21667C5}" srcOrd="9" destOrd="0" presId="urn:microsoft.com/office/officeart/2005/8/layout/vList2"/>
    <dgm:cxn modelId="{B226068D-C228-4532-B6F5-952389209FB3}" type="presParOf" srcId="{F8D41474-6DD8-4EE4-8774-B7E64EB19362}" destId="{15F2EFE4-8ABE-45E0-BB4B-0838E5C55DD1}"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978580-060C-49B2-805F-3F8E67588CA6}"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US"/>
        </a:p>
      </dgm:t>
    </dgm:pt>
    <dgm:pt modelId="{38295AB7-DAB8-4860-B0AD-51D265050B6E}">
      <dgm:prSet/>
      <dgm:spPr>
        <a:solidFill>
          <a:schemeClr val="tx1">
            <a:lumMod val="95000"/>
          </a:schemeClr>
        </a:solidFill>
      </dgm:spPr>
      <dgm:t>
        <a:bodyPr/>
        <a:lstStyle/>
        <a:p>
          <a:pPr rtl="0"/>
          <a:r>
            <a:rPr lang="en-US" dirty="0" smtClean="0"/>
            <a:t>The world is becoming more networked and interconnected. This has created challenges such as cyber security, cyber espionage, privacy and Internet freedom. </a:t>
          </a:r>
          <a:endParaRPr lang="en-US" dirty="0"/>
        </a:p>
      </dgm:t>
    </dgm:pt>
    <dgm:pt modelId="{595B0503-DCBE-4F12-93AF-20E90CB5958A}" type="parTrans" cxnId="{D752A6EE-07FC-43DE-9214-B045F19BE660}">
      <dgm:prSet/>
      <dgm:spPr/>
      <dgm:t>
        <a:bodyPr/>
        <a:lstStyle/>
        <a:p>
          <a:endParaRPr lang="en-US"/>
        </a:p>
      </dgm:t>
    </dgm:pt>
    <dgm:pt modelId="{B629EA3E-D962-4760-A1FC-57A10B8993FE}" type="sibTrans" cxnId="{D752A6EE-07FC-43DE-9214-B045F19BE660}">
      <dgm:prSet/>
      <dgm:spPr/>
      <dgm:t>
        <a:bodyPr/>
        <a:lstStyle/>
        <a:p>
          <a:endParaRPr lang="en-US"/>
        </a:p>
      </dgm:t>
    </dgm:pt>
    <dgm:pt modelId="{3E7A201D-C8ED-48D4-AE09-6C8BFC6587B1}">
      <dgm:prSet/>
      <dgm:spPr>
        <a:solidFill>
          <a:schemeClr val="tx1">
            <a:lumMod val="75000"/>
          </a:schemeClr>
        </a:solidFill>
      </dgm:spPr>
      <dgm:t>
        <a:bodyPr/>
        <a:lstStyle/>
        <a:p>
          <a:pPr rtl="0"/>
          <a:r>
            <a:rPr lang="en-US" dirty="0" smtClean="0"/>
            <a:t>To protect national interests and enhance the security of Internet users, there is need for continued cyber diplomacy between countries.</a:t>
          </a:r>
          <a:endParaRPr lang="en-US" dirty="0"/>
        </a:p>
      </dgm:t>
    </dgm:pt>
    <dgm:pt modelId="{B8C238CA-1DFF-47C8-B7DB-9C458DA249C2}" type="parTrans" cxnId="{16B387F5-7272-45E5-8A39-8331C8C8D84B}">
      <dgm:prSet/>
      <dgm:spPr/>
      <dgm:t>
        <a:bodyPr/>
        <a:lstStyle/>
        <a:p>
          <a:endParaRPr lang="en-US"/>
        </a:p>
      </dgm:t>
    </dgm:pt>
    <dgm:pt modelId="{A1EDD6FD-D6E0-48E7-9A1F-836089C9BAF3}" type="sibTrans" cxnId="{16B387F5-7272-45E5-8A39-8331C8C8D84B}">
      <dgm:prSet/>
      <dgm:spPr/>
      <dgm:t>
        <a:bodyPr/>
        <a:lstStyle/>
        <a:p>
          <a:endParaRPr lang="en-US"/>
        </a:p>
      </dgm:t>
    </dgm:pt>
    <dgm:pt modelId="{0604839C-D52A-4E2E-B9A7-EBB932EFD647}">
      <dgm:prSet/>
      <dgm:spPr/>
      <dgm:t>
        <a:bodyPr/>
        <a:lstStyle/>
        <a:p>
          <a:pPr rtl="0"/>
          <a:r>
            <a:rPr lang="en-US" dirty="0" smtClean="0"/>
            <a:t>Each nation has a role to play towards international cyber stability. U.S. encourages countries to facilitate transnational cyber cooperation and promote international cyber stability.</a:t>
          </a:r>
          <a:endParaRPr lang="en-US" dirty="0"/>
        </a:p>
      </dgm:t>
    </dgm:pt>
    <dgm:pt modelId="{A6ADB943-BFB0-4877-86F9-372762A98699}" type="parTrans" cxnId="{AF41CAB4-BB4C-406E-B28C-506C5C22AAE1}">
      <dgm:prSet/>
      <dgm:spPr/>
      <dgm:t>
        <a:bodyPr/>
        <a:lstStyle/>
        <a:p>
          <a:endParaRPr lang="en-US"/>
        </a:p>
      </dgm:t>
    </dgm:pt>
    <dgm:pt modelId="{56E20C47-8BF3-4F5F-A58F-9F9B9CF405C5}" type="sibTrans" cxnId="{AF41CAB4-BB4C-406E-B28C-506C5C22AAE1}">
      <dgm:prSet/>
      <dgm:spPr/>
      <dgm:t>
        <a:bodyPr/>
        <a:lstStyle/>
        <a:p>
          <a:endParaRPr lang="en-US"/>
        </a:p>
      </dgm:t>
    </dgm:pt>
    <dgm:pt modelId="{91E97407-3C97-4E3C-8A0F-E3BD46D1DDB9}">
      <dgm:prSet/>
      <dgm:spPr/>
      <dgm:t>
        <a:bodyPr/>
        <a:lstStyle/>
        <a:p>
          <a:pPr rtl="0"/>
          <a:r>
            <a:rPr lang="en-US" dirty="0" smtClean="0"/>
            <a:t>The way nations relate diplomatically is evolving</a:t>
          </a:r>
          <a:endParaRPr lang="en-IN" i="1" dirty="0"/>
        </a:p>
      </dgm:t>
    </dgm:pt>
    <dgm:pt modelId="{10ED09EB-123D-4390-9A98-E06A3691D609}" type="parTrans" cxnId="{A9A964AF-591D-4803-8B48-715D423E9D80}">
      <dgm:prSet/>
      <dgm:spPr/>
      <dgm:t>
        <a:bodyPr/>
        <a:lstStyle/>
        <a:p>
          <a:endParaRPr lang="en-US"/>
        </a:p>
      </dgm:t>
    </dgm:pt>
    <dgm:pt modelId="{D1A57319-0308-42A9-A443-DB3B6AA23089}" type="sibTrans" cxnId="{A9A964AF-591D-4803-8B48-715D423E9D80}">
      <dgm:prSet/>
      <dgm:spPr/>
      <dgm:t>
        <a:bodyPr/>
        <a:lstStyle/>
        <a:p>
          <a:endParaRPr lang="en-US"/>
        </a:p>
      </dgm:t>
    </dgm:pt>
    <dgm:pt modelId="{3B595B7C-3776-4F7C-B14B-6AD4B19393EB}" type="pres">
      <dgm:prSet presAssocID="{D4978580-060C-49B2-805F-3F8E67588CA6}" presName="linear" presStyleCnt="0">
        <dgm:presLayoutVars>
          <dgm:animLvl val="lvl"/>
          <dgm:resizeHandles val="exact"/>
        </dgm:presLayoutVars>
      </dgm:prSet>
      <dgm:spPr/>
    </dgm:pt>
    <dgm:pt modelId="{297139E5-C9F6-4D03-9823-50FCEDA6AB03}" type="pres">
      <dgm:prSet presAssocID="{38295AB7-DAB8-4860-B0AD-51D265050B6E}" presName="parentText" presStyleLbl="node1" presStyleIdx="0" presStyleCnt="4">
        <dgm:presLayoutVars>
          <dgm:chMax val="0"/>
          <dgm:bulletEnabled val="1"/>
        </dgm:presLayoutVars>
      </dgm:prSet>
      <dgm:spPr/>
    </dgm:pt>
    <dgm:pt modelId="{31A8CBA5-0BBB-45E5-B187-927E57CCCFBF}" type="pres">
      <dgm:prSet presAssocID="{B629EA3E-D962-4760-A1FC-57A10B8993FE}" presName="spacer" presStyleCnt="0"/>
      <dgm:spPr/>
    </dgm:pt>
    <dgm:pt modelId="{7F9D621A-4C22-4B02-A50D-FBC0107D57DF}" type="pres">
      <dgm:prSet presAssocID="{3E7A201D-C8ED-48D4-AE09-6C8BFC6587B1}" presName="parentText" presStyleLbl="node1" presStyleIdx="1" presStyleCnt="4">
        <dgm:presLayoutVars>
          <dgm:chMax val="0"/>
          <dgm:bulletEnabled val="1"/>
        </dgm:presLayoutVars>
      </dgm:prSet>
      <dgm:spPr/>
    </dgm:pt>
    <dgm:pt modelId="{5743558E-B323-4CD7-AFE9-808C1AAB8F4A}" type="pres">
      <dgm:prSet presAssocID="{A1EDD6FD-D6E0-48E7-9A1F-836089C9BAF3}" presName="spacer" presStyleCnt="0"/>
      <dgm:spPr/>
    </dgm:pt>
    <dgm:pt modelId="{67773FD7-1A85-4731-9BDC-00B4679120AC}" type="pres">
      <dgm:prSet presAssocID="{0604839C-D52A-4E2E-B9A7-EBB932EFD647}" presName="parentText" presStyleLbl="node1" presStyleIdx="2" presStyleCnt="4">
        <dgm:presLayoutVars>
          <dgm:chMax val="0"/>
          <dgm:bulletEnabled val="1"/>
        </dgm:presLayoutVars>
      </dgm:prSet>
      <dgm:spPr/>
    </dgm:pt>
    <dgm:pt modelId="{B9603081-A0FA-4195-81E8-B45ACBD7A0C2}" type="pres">
      <dgm:prSet presAssocID="{56E20C47-8BF3-4F5F-A58F-9F9B9CF405C5}" presName="spacer" presStyleCnt="0"/>
      <dgm:spPr/>
    </dgm:pt>
    <dgm:pt modelId="{D9239F1F-88E1-4804-B7BD-1FD1EC9A00FE}" type="pres">
      <dgm:prSet presAssocID="{91E97407-3C97-4E3C-8A0F-E3BD46D1DDB9}" presName="parentText" presStyleLbl="node1" presStyleIdx="3" presStyleCnt="4">
        <dgm:presLayoutVars>
          <dgm:chMax val="0"/>
          <dgm:bulletEnabled val="1"/>
        </dgm:presLayoutVars>
      </dgm:prSet>
      <dgm:spPr/>
      <dgm:t>
        <a:bodyPr/>
        <a:lstStyle/>
        <a:p>
          <a:endParaRPr lang="en-US"/>
        </a:p>
      </dgm:t>
    </dgm:pt>
  </dgm:ptLst>
  <dgm:cxnLst>
    <dgm:cxn modelId="{AF41CAB4-BB4C-406E-B28C-506C5C22AAE1}" srcId="{D4978580-060C-49B2-805F-3F8E67588CA6}" destId="{0604839C-D52A-4E2E-B9A7-EBB932EFD647}" srcOrd="2" destOrd="0" parTransId="{A6ADB943-BFB0-4877-86F9-372762A98699}" sibTransId="{56E20C47-8BF3-4F5F-A58F-9F9B9CF405C5}"/>
    <dgm:cxn modelId="{88974F18-287F-4C46-8FE4-955F9490161A}" type="presOf" srcId="{D4978580-060C-49B2-805F-3F8E67588CA6}" destId="{3B595B7C-3776-4F7C-B14B-6AD4B19393EB}" srcOrd="0" destOrd="0" presId="urn:microsoft.com/office/officeart/2005/8/layout/vList2"/>
    <dgm:cxn modelId="{16B387F5-7272-45E5-8A39-8331C8C8D84B}" srcId="{D4978580-060C-49B2-805F-3F8E67588CA6}" destId="{3E7A201D-C8ED-48D4-AE09-6C8BFC6587B1}" srcOrd="1" destOrd="0" parTransId="{B8C238CA-1DFF-47C8-B7DB-9C458DA249C2}" sibTransId="{A1EDD6FD-D6E0-48E7-9A1F-836089C9BAF3}"/>
    <dgm:cxn modelId="{A9A964AF-591D-4803-8B48-715D423E9D80}" srcId="{D4978580-060C-49B2-805F-3F8E67588CA6}" destId="{91E97407-3C97-4E3C-8A0F-E3BD46D1DDB9}" srcOrd="3" destOrd="0" parTransId="{10ED09EB-123D-4390-9A98-E06A3691D609}" sibTransId="{D1A57319-0308-42A9-A443-DB3B6AA23089}"/>
    <dgm:cxn modelId="{4B5AD600-425E-47F6-BA8E-55A37A825726}" type="presOf" srcId="{0604839C-D52A-4E2E-B9A7-EBB932EFD647}" destId="{67773FD7-1A85-4731-9BDC-00B4679120AC}" srcOrd="0" destOrd="0" presId="urn:microsoft.com/office/officeart/2005/8/layout/vList2"/>
    <dgm:cxn modelId="{1B5F9C74-D9F1-461B-A7D0-C1B2E02452F4}" type="presOf" srcId="{38295AB7-DAB8-4860-B0AD-51D265050B6E}" destId="{297139E5-C9F6-4D03-9823-50FCEDA6AB03}" srcOrd="0" destOrd="0" presId="urn:microsoft.com/office/officeart/2005/8/layout/vList2"/>
    <dgm:cxn modelId="{D752A6EE-07FC-43DE-9214-B045F19BE660}" srcId="{D4978580-060C-49B2-805F-3F8E67588CA6}" destId="{38295AB7-DAB8-4860-B0AD-51D265050B6E}" srcOrd="0" destOrd="0" parTransId="{595B0503-DCBE-4F12-93AF-20E90CB5958A}" sibTransId="{B629EA3E-D962-4760-A1FC-57A10B8993FE}"/>
    <dgm:cxn modelId="{15587C7C-B43F-485D-901A-FD8A35EE3370}" type="presOf" srcId="{3E7A201D-C8ED-48D4-AE09-6C8BFC6587B1}" destId="{7F9D621A-4C22-4B02-A50D-FBC0107D57DF}" srcOrd="0" destOrd="0" presId="urn:microsoft.com/office/officeart/2005/8/layout/vList2"/>
    <dgm:cxn modelId="{2957D179-62AB-497A-94C3-123AE7E5B55C}" type="presOf" srcId="{91E97407-3C97-4E3C-8A0F-E3BD46D1DDB9}" destId="{D9239F1F-88E1-4804-B7BD-1FD1EC9A00FE}" srcOrd="0" destOrd="0" presId="urn:microsoft.com/office/officeart/2005/8/layout/vList2"/>
    <dgm:cxn modelId="{469E7F6D-5484-42EA-835B-3C8FDB6BB817}" type="presParOf" srcId="{3B595B7C-3776-4F7C-B14B-6AD4B19393EB}" destId="{297139E5-C9F6-4D03-9823-50FCEDA6AB03}" srcOrd="0" destOrd="0" presId="urn:microsoft.com/office/officeart/2005/8/layout/vList2"/>
    <dgm:cxn modelId="{56F56D51-CBDE-4A7A-ADA1-FC78756A6A7D}" type="presParOf" srcId="{3B595B7C-3776-4F7C-B14B-6AD4B19393EB}" destId="{31A8CBA5-0BBB-45E5-B187-927E57CCCFBF}" srcOrd="1" destOrd="0" presId="urn:microsoft.com/office/officeart/2005/8/layout/vList2"/>
    <dgm:cxn modelId="{8B471752-6F01-4A87-958E-27E3562B1FFC}" type="presParOf" srcId="{3B595B7C-3776-4F7C-B14B-6AD4B19393EB}" destId="{7F9D621A-4C22-4B02-A50D-FBC0107D57DF}" srcOrd="2" destOrd="0" presId="urn:microsoft.com/office/officeart/2005/8/layout/vList2"/>
    <dgm:cxn modelId="{D8411105-87CD-40B0-A84C-1C444BAEE0D6}" type="presParOf" srcId="{3B595B7C-3776-4F7C-B14B-6AD4B19393EB}" destId="{5743558E-B323-4CD7-AFE9-808C1AAB8F4A}" srcOrd="3" destOrd="0" presId="urn:microsoft.com/office/officeart/2005/8/layout/vList2"/>
    <dgm:cxn modelId="{55AFAFB8-9385-4CA2-A652-E90A7DE58236}" type="presParOf" srcId="{3B595B7C-3776-4F7C-B14B-6AD4B19393EB}" destId="{67773FD7-1A85-4731-9BDC-00B4679120AC}" srcOrd="4" destOrd="0" presId="urn:microsoft.com/office/officeart/2005/8/layout/vList2"/>
    <dgm:cxn modelId="{A8AF1E2E-C307-4A30-BA40-3B101DCE45C6}" type="presParOf" srcId="{3B595B7C-3776-4F7C-B14B-6AD4B19393EB}" destId="{B9603081-A0FA-4195-81E8-B45ACBD7A0C2}" srcOrd="5" destOrd="0" presId="urn:microsoft.com/office/officeart/2005/8/layout/vList2"/>
    <dgm:cxn modelId="{01843652-6A7A-4EF5-BC82-ECC5EB6797C1}" type="presParOf" srcId="{3B595B7C-3776-4F7C-B14B-6AD4B19393EB}" destId="{D9239F1F-88E1-4804-B7BD-1FD1EC9A00FE}"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47C60-03ED-4D5C-B615-E5C8737F10EC}">
      <dsp:nvSpPr>
        <dsp:cNvPr id="0" name=""/>
        <dsp:cNvSpPr/>
      </dsp:nvSpPr>
      <dsp:spPr>
        <a:xfrm>
          <a:off x="0" y="70541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Overview of Cyber Disarmament</a:t>
          </a:r>
          <a:endParaRPr lang="en-US" sz="5900" b="1" kern="1200" dirty="0">
            <a:solidFill>
              <a:srgbClr val="002060"/>
            </a:solidFill>
          </a:endParaRPr>
        </a:p>
      </dsp:txBody>
      <dsp:txXfrm>
        <a:off x="0" y="705418"/>
        <a:ext cx="20675124" cy="1415114"/>
      </dsp:txXfrm>
    </dsp:sp>
    <dsp:sp modelId="{E552232F-B60B-4AB0-ADCD-4D5A47725DA0}">
      <dsp:nvSpPr>
        <dsp:cNvPr id="0" name=""/>
        <dsp:cNvSpPr/>
      </dsp:nvSpPr>
      <dsp:spPr>
        <a:xfrm>
          <a:off x="0" y="229045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Cyber Diplomacy and Warfare </a:t>
          </a:r>
          <a:endParaRPr lang="en-US" sz="5900" b="1" kern="1200" dirty="0">
            <a:solidFill>
              <a:srgbClr val="002060"/>
            </a:solidFill>
          </a:endParaRPr>
        </a:p>
      </dsp:txBody>
      <dsp:txXfrm>
        <a:off x="0" y="2290453"/>
        <a:ext cx="20675124" cy="1415114"/>
      </dsp:txXfrm>
    </dsp:sp>
    <dsp:sp modelId="{FCE21E2E-F46E-4F19-879B-D16D86F7A05D}">
      <dsp:nvSpPr>
        <dsp:cNvPr id="0" name=""/>
        <dsp:cNvSpPr/>
      </dsp:nvSpPr>
      <dsp:spPr>
        <a:xfrm>
          <a:off x="0" y="387548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Nation Preparedness and Cyber Strategy </a:t>
          </a:r>
          <a:endParaRPr lang="en-US" sz="5900" b="1" kern="1200" dirty="0">
            <a:solidFill>
              <a:srgbClr val="002060"/>
            </a:solidFill>
          </a:endParaRPr>
        </a:p>
      </dsp:txBody>
      <dsp:txXfrm>
        <a:off x="0" y="3875488"/>
        <a:ext cx="20675124" cy="1415114"/>
      </dsp:txXfrm>
    </dsp:sp>
    <dsp:sp modelId="{0C73A80E-2B3E-47F4-8926-D347EB233B47}">
      <dsp:nvSpPr>
        <dsp:cNvPr id="0" name=""/>
        <dsp:cNvSpPr/>
      </dsp:nvSpPr>
      <dsp:spPr>
        <a:xfrm>
          <a:off x="0" y="546052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Strategies and Structures for National Security</a:t>
          </a:r>
          <a:endParaRPr lang="en-US" sz="5900" b="1" kern="1200" dirty="0">
            <a:solidFill>
              <a:srgbClr val="002060"/>
            </a:solidFill>
          </a:endParaRPr>
        </a:p>
      </dsp:txBody>
      <dsp:txXfrm>
        <a:off x="0" y="5460523"/>
        <a:ext cx="20675124" cy="1415114"/>
      </dsp:txXfrm>
    </dsp:sp>
    <dsp:sp modelId="{CF0F4227-A4BD-49FA-9FB8-670B69B7804C}">
      <dsp:nvSpPr>
        <dsp:cNvPr id="0" name=""/>
        <dsp:cNvSpPr/>
      </dsp:nvSpPr>
      <dsp:spPr>
        <a:xfrm>
          <a:off x="0" y="704555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Indian </a:t>
          </a:r>
          <a:r>
            <a:rPr lang="en-US" sz="5900" b="1" kern="1200" dirty="0" err="1" smtClean="0">
              <a:solidFill>
                <a:srgbClr val="002060"/>
              </a:solidFill>
            </a:rPr>
            <a:t>Defence</a:t>
          </a:r>
          <a:r>
            <a:rPr lang="en-US" sz="5900" b="1" kern="1200" dirty="0" smtClean="0">
              <a:solidFill>
                <a:srgbClr val="002060"/>
              </a:solidFill>
            </a:rPr>
            <a:t>: Procurement Process and Policy</a:t>
          </a:r>
          <a:endParaRPr lang="en-US" sz="5900" b="1" kern="1200" dirty="0">
            <a:solidFill>
              <a:srgbClr val="002060"/>
            </a:solidFill>
          </a:endParaRPr>
        </a:p>
      </dsp:txBody>
      <dsp:txXfrm>
        <a:off x="0" y="7045558"/>
        <a:ext cx="20675124" cy="1415114"/>
      </dsp:txXfrm>
    </dsp:sp>
    <dsp:sp modelId="{15F2EFE4-8ABE-45E0-BB4B-0838E5C55DD1}">
      <dsp:nvSpPr>
        <dsp:cNvPr id="0" name=""/>
        <dsp:cNvSpPr/>
      </dsp:nvSpPr>
      <dsp:spPr>
        <a:xfrm>
          <a:off x="0" y="863059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New Procurement Policy to Boost India’s Self-reliance in Arms</a:t>
          </a:r>
          <a:endParaRPr lang="en-US" sz="5900" b="1" kern="1200" dirty="0">
            <a:solidFill>
              <a:srgbClr val="002060"/>
            </a:solidFill>
          </a:endParaRPr>
        </a:p>
      </dsp:txBody>
      <dsp:txXfrm>
        <a:off x="0" y="8630593"/>
        <a:ext cx="20675124" cy="141511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7139E5-C9F6-4D03-9823-50FCEDA6AB03}">
      <dsp:nvSpPr>
        <dsp:cNvPr id="0" name=""/>
        <dsp:cNvSpPr/>
      </dsp:nvSpPr>
      <dsp:spPr>
        <a:xfrm>
          <a:off x="0" y="82731"/>
          <a:ext cx="20975782" cy="2517328"/>
        </a:xfrm>
        <a:prstGeom prst="roundRect">
          <a:avLst/>
        </a:prstGeom>
        <a:solidFill>
          <a:schemeClr val="tx1">
            <a:lumMod val="95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dirty="0" smtClean="0"/>
            <a:t>The world is becoming more networked and interconnected. This has created challenges such as cyber security, cyber espionage, privacy and Internet freedom. </a:t>
          </a:r>
          <a:endParaRPr lang="en-US" sz="4500" kern="1200" dirty="0"/>
        </a:p>
      </dsp:txBody>
      <dsp:txXfrm>
        <a:off x="0" y="82731"/>
        <a:ext cx="20975782" cy="2517328"/>
      </dsp:txXfrm>
    </dsp:sp>
    <dsp:sp modelId="{7F9D621A-4C22-4B02-A50D-FBC0107D57DF}">
      <dsp:nvSpPr>
        <dsp:cNvPr id="0" name=""/>
        <dsp:cNvSpPr/>
      </dsp:nvSpPr>
      <dsp:spPr>
        <a:xfrm>
          <a:off x="0" y="2729659"/>
          <a:ext cx="20975782" cy="2517328"/>
        </a:xfrm>
        <a:prstGeom prst="roundRect">
          <a:avLst/>
        </a:prstGeom>
        <a:solidFill>
          <a:schemeClr val="tx1">
            <a:lumMod val="75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dirty="0" smtClean="0"/>
            <a:t>To protect national interests and enhance the security of Internet users, there is need for continued cyber diplomacy between countries.</a:t>
          </a:r>
          <a:endParaRPr lang="en-US" sz="4500" kern="1200" dirty="0"/>
        </a:p>
      </dsp:txBody>
      <dsp:txXfrm>
        <a:off x="0" y="2729659"/>
        <a:ext cx="20975782" cy="2517328"/>
      </dsp:txXfrm>
    </dsp:sp>
    <dsp:sp modelId="{67773FD7-1A85-4731-9BDC-00B4679120AC}">
      <dsp:nvSpPr>
        <dsp:cNvPr id="0" name=""/>
        <dsp:cNvSpPr/>
      </dsp:nvSpPr>
      <dsp:spPr>
        <a:xfrm>
          <a:off x="0" y="5376588"/>
          <a:ext cx="20975782" cy="2517328"/>
        </a:xfrm>
        <a:prstGeom prst="round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dirty="0" smtClean="0"/>
            <a:t>Each nation has a role to play towards international cyber stability. U.S. encourages countries to facilitate transnational cyber cooperation and promote international cyber stability.</a:t>
          </a:r>
          <a:endParaRPr lang="en-US" sz="4500" kern="1200" dirty="0"/>
        </a:p>
      </dsp:txBody>
      <dsp:txXfrm>
        <a:off x="0" y="5376588"/>
        <a:ext cx="20975782" cy="2517328"/>
      </dsp:txXfrm>
    </dsp:sp>
    <dsp:sp modelId="{D9239F1F-88E1-4804-B7BD-1FD1EC9A00FE}">
      <dsp:nvSpPr>
        <dsp:cNvPr id="0" name=""/>
        <dsp:cNvSpPr/>
      </dsp:nvSpPr>
      <dsp:spPr>
        <a:xfrm>
          <a:off x="0" y="8023516"/>
          <a:ext cx="20975782" cy="2517328"/>
        </a:xfrm>
        <a:prstGeom prst="round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dirty="0" smtClean="0"/>
            <a:t>The way nations relate diplomatically is evolving</a:t>
          </a:r>
          <a:endParaRPr lang="en-IN" sz="4500" i="1" kern="1200" dirty="0"/>
        </a:p>
      </dsp:txBody>
      <dsp:txXfrm>
        <a:off x="0" y="8023516"/>
        <a:ext cx="20975782" cy="251732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6F7A43-7E92-43F5-A3CC-C872A646A646}" type="datetimeFigureOut">
              <a:rPr lang="en-US" smtClean="0"/>
              <a:pPr/>
              <a:t>11/17/2020</a:t>
            </a:fld>
            <a:endParaRPr lang="en-US"/>
          </a:p>
        </p:txBody>
      </p:sp>
      <p:sp>
        <p:nvSpPr>
          <p:cNvPr id="4" name="Slide Image Placeholder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F4941F-E497-411B-A4FA-F52096F65F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6d4d7b85ed_0_460: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6d4d7b85ed_0_4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g6d1affa139_0_29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4" name="Google Shape;1094;g6d1affa139_0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32" name="Rectangle 31"/>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39" name="Rectangle 38"/>
          <p:cNvSpPr/>
          <p:nvPr/>
        </p:nvSpPr>
        <p:spPr>
          <a:xfrm>
            <a:off x="823446" y="1360954"/>
            <a:ext cx="121618"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0" name="Rectangle 39"/>
          <p:cNvSpPr/>
          <p:nvPr/>
        </p:nvSpPr>
        <p:spPr>
          <a:xfrm>
            <a:off x="715753"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1" name="Rectangle 40"/>
          <p:cNvSpPr/>
          <p:nvPr/>
        </p:nvSpPr>
        <p:spPr>
          <a:xfrm>
            <a:off x="66507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42" name="Rectangle 41"/>
          <p:cNvSpPr/>
          <p:nvPr/>
        </p:nvSpPr>
        <p:spPr>
          <a:xfrm>
            <a:off x="58991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8" name="Title 7"/>
          <p:cNvSpPr>
            <a:spLocks noGrp="1"/>
          </p:cNvSpPr>
          <p:nvPr>
            <p:ph type="ctrTitle"/>
          </p:nvPr>
        </p:nvSpPr>
        <p:spPr>
          <a:xfrm>
            <a:off x="2432367" y="8686800"/>
            <a:ext cx="20675124" cy="3950208"/>
          </a:xfrm>
        </p:spPr>
        <p:txBody>
          <a:bodyPr/>
          <a:lstStyle>
            <a:lvl1pPr marR="21736" algn="l">
              <a:defRPr sz="95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432367" y="5669280"/>
            <a:ext cx="20675124" cy="3017520"/>
          </a:xfrm>
        </p:spPr>
        <p:txBody>
          <a:bodyPr lIns="239098" tIns="108681" anchor="b"/>
          <a:lstStyle>
            <a:lvl1pPr marL="0" indent="0" algn="l">
              <a:spcBef>
                <a:spcPts val="0"/>
              </a:spcBef>
              <a:buNone/>
              <a:defRPr sz="4800">
                <a:solidFill>
                  <a:schemeClr val="tx1"/>
                </a:solidFill>
              </a:defRPr>
            </a:lvl1pPr>
            <a:lvl2pPr marL="1086810" indent="0" algn="ctr">
              <a:buNone/>
            </a:lvl2pPr>
            <a:lvl3pPr marL="2173620" indent="0" algn="ctr">
              <a:buNone/>
            </a:lvl3pPr>
            <a:lvl4pPr marL="3260430" indent="0" algn="ctr">
              <a:buNone/>
            </a:lvl4pPr>
            <a:lvl5pPr marL="4347240" indent="0" algn="ctr">
              <a:buNone/>
            </a:lvl5pPr>
            <a:lvl6pPr marL="5434051" indent="0" algn="ctr">
              <a:buNone/>
            </a:lvl6pPr>
            <a:lvl7pPr marL="6520861" indent="0" algn="ctr">
              <a:buNone/>
            </a:lvl7pPr>
            <a:lvl8pPr marL="7607671" indent="0" algn="ctr">
              <a:buNone/>
            </a:lvl8pPr>
            <a:lvl9pPr marL="8694481" indent="0" algn="ctr">
              <a:buNone/>
            </a:lvl9pPr>
            <a:extLst/>
          </a:lstStyle>
          <a:p>
            <a:r>
              <a:rPr kumimoji="0" lang="en-US" smtClean="0"/>
              <a:t>Click to edit Master subtitle style</a:t>
            </a:r>
            <a:endParaRPr kumimoji="0" lang="en-US"/>
          </a:p>
        </p:txBody>
      </p:sp>
      <p:sp>
        <p:nvSpPr>
          <p:cNvPr id="56" name="Rectangle 55"/>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5" name="Rectangle 64"/>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6" name="Rectangle 65"/>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7" name="Rectangle 66"/>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34664" y="549279"/>
            <a:ext cx="5270130" cy="11703050"/>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621579" y="549279"/>
            <a:ext cx="15607691" cy="1170305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6"/>
        <p:cNvGrpSpPr/>
        <p:nvPr/>
      </p:nvGrpSpPr>
      <p:grpSpPr>
        <a:xfrm>
          <a:off x="0" y="0"/>
          <a:ext cx="0" cy="0"/>
          <a:chOff x="0" y="0"/>
          <a:chExt cx="0" cy="0"/>
        </a:xfrm>
      </p:grpSpPr>
      <p:sp>
        <p:nvSpPr>
          <p:cNvPr id="37" name="Google Shape;37;p4"/>
          <p:cNvSpPr txBox="1">
            <a:spLocks noGrp="1"/>
          </p:cNvSpPr>
          <p:nvPr>
            <p:ph type="ctrTitle"/>
          </p:nvPr>
        </p:nvSpPr>
        <p:spPr>
          <a:xfrm>
            <a:off x="2619902" y="5055133"/>
            <a:ext cx="7434362" cy="2108000"/>
          </a:xfrm>
          <a:prstGeom prst="rect">
            <a:avLst/>
          </a:prstGeom>
        </p:spPr>
        <p:txBody>
          <a:bodyPr spcFirstLastPara="1" wrap="square" lIns="243410" tIns="243410" rIns="243410" bIns="243410" anchor="b" anchorCtr="0">
            <a:noAutofit/>
          </a:bodyPr>
          <a:lstStyle>
            <a:lvl1pPr lvl="0" rtl="0">
              <a:spcBef>
                <a:spcPts val="0"/>
              </a:spcBef>
              <a:spcAft>
                <a:spcPts val="0"/>
              </a:spcAft>
              <a:buSzPts val="4800"/>
              <a:buNone/>
              <a:defRPr sz="9600"/>
            </a:lvl1pPr>
            <a:lvl2pPr lvl="1" rtl="0">
              <a:spcBef>
                <a:spcPts val="0"/>
              </a:spcBef>
              <a:spcAft>
                <a:spcPts val="0"/>
              </a:spcAft>
              <a:buClr>
                <a:srgbClr val="000000"/>
              </a:buClr>
              <a:buSzPts val="1600"/>
              <a:buNone/>
              <a:defRPr sz="4300">
                <a:solidFill>
                  <a:srgbClr val="000000"/>
                </a:solidFill>
              </a:defRPr>
            </a:lvl2pPr>
            <a:lvl3pPr lvl="2" rtl="0">
              <a:spcBef>
                <a:spcPts val="0"/>
              </a:spcBef>
              <a:spcAft>
                <a:spcPts val="0"/>
              </a:spcAft>
              <a:buClr>
                <a:srgbClr val="000000"/>
              </a:buClr>
              <a:buSzPts val="1600"/>
              <a:buNone/>
              <a:defRPr sz="4300">
                <a:solidFill>
                  <a:srgbClr val="000000"/>
                </a:solidFill>
              </a:defRPr>
            </a:lvl3pPr>
            <a:lvl4pPr lvl="3" rtl="0">
              <a:spcBef>
                <a:spcPts val="0"/>
              </a:spcBef>
              <a:spcAft>
                <a:spcPts val="0"/>
              </a:spcAft>
              <a:buClr>
                <a:srgbClr val="000000"/>
              </a:buClr>
              <a:buSzPts val="1600"/>
              <a:buNone/>
              <a:defRPr sz="4300">
                <a:solidFill>
                  <a:srgbClr val="000000"/>
                </a:solidFill>
              </a:defRPr>
            </a:lvl4pPr>
            <a:lvl5pPr lvl="4" rtl="0">
              <a:spcBef>
                <a:spcPts val="0"/>
              </a:spcBef>
              <a:spcAft>
                <a:spcPts val="0"/>
              </a:spcAft>
              <a:buClr>
                <a:srgbClr val="000000"/>
              </a:buClr>
              <a:buSzPts val="1600"/>
              <a:buNone/>
              <a:defRPr sz="4300">
                <a:solidFill>
                  <a:srgbClr val="000000"/>
                </a:solidFill>
              </a:defRPr>
            </a:lvl5pPr>
            <a:lvl6pPr lvl="5" rtl="0">
              <a:spcBef>
                <a:spcPts val="0"/>
              </a:spcBef>
              <a:spcAft>
                <a:spcPts val="0"/>
              </a:spcAft>
              <a:buClr>
                <a:srgbClr val="000000"/>
              </a:buClr>
              <a:buSzPts val="1600"/>
              <a:buNone/>
              <a:defRPr sz="4300">
                <a:solidFill>
                  <a:srgbClr val="000000"/>
                </a:solidFill>
              </a:defRPr>
            </a:lvl6pPr>
            <a:lvl7pPr lvl="6" rtl="0">
              <a:spcBef>
                <a:spcPts val="0"/>
              </a:spcBef>
              <a:spcAft>
                <a:spcPts val="0"/>
              </a:spcAft>
              <a:buClr>
                <a:srgbClr val="000000"/>
              </a:buClr>
              <a:buSzPts val="1600"/>
              <a:buNone/>
              <a:defRPr sz="4300">
                <a:solidFill>
                  <a:srgbClr val="000000"/>
                </a:solidFill>
              </a:defRPr>
            </a:lvl7pPr>
            <a:lvl8pPr lvl="7" rtl="0">
              <a:spcBef>
                <a:spcPts val="0"/>
              </a:spcBef>
              <a:spcAft>
                <a:spcPts val="0"/>
              </a:spcAft>
              <a:buClr>
                <a:srgbClr val="000000"/>
              </a:buClr>
              <a:buSzPts val="1600"/>
              <a:buNone/>
              <a:defRPr sz="4300">
                <a:solidFill>
                  <a:srgbClr val="000000"/>
                </a:solidFill>
              </a:defRPr>
            </a:lvl8pPr>
            <a:lvl9pPr lvl="8" rtl="0">
              <a:spcBef>
                <a:spcPts val="0"/>
              </a:spcBef>
              <a:spcAft>
                <a:spcPts val="0"/>
              </a:spcAft>
              <a:buClr>
                <a:srgbClr val="000000"/>
              </a:buClr>
              <a:buSzPts val="1600"/>
              <a:buNone/>
              <a:defRPr sz="4300">
                <a:solidFill>
                  <a:srgbClr val="000000"/>
                </a:solidFill>
              </a:defRPr>
            </a:lvl9pPr>
          </a:lstStyle>
          <a:p>
            <a:endParaRPr/>
          </a:p>
        </p:txBody>
      </p:sp>
      <p:sp>
        <p:nvSpPr>
          <p:cNvPr id="38" name="Google Shape;38;p4"/>
          <p:cNvSpPr txBox="1">
            <a:spLocks noGrp="1"/>
          </p:cNvSpPr>
          <p:nvPr>
            <p:ph type="subTitle" idx="1"/>
          </p:nvPr>
        </p:nvSpPr>
        <p:spPr>
          <a:xfrm>
            <a:off x="2619902" y="7163133"/>
            <a:ext cx="6802330" cy="32696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SzPts val="1800"/>
              <a:buNone/>
              <a:defRPr sz="43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xmlns="" val="3069829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7"/>
        <p:cNvGrpSpPr/>
        <p:nvPr/>
      </p:nvGrpSpPr>
      <p:grpSpPr>
        <a:xfrm>
          <a:off x="0" y="0"/>
          <a:ext cx="0" cy="0"/>
          <a:chOff x="0" y="0"/>
          <a:chExt cx="0" cy="0"/>
        </a:xfrm>
      </p:grpSpPr>
      <p:sp>
        <p:nvSpPr>
          <p:cNvPr id="135" name="Google Shape;135;p12"/>
          <p:cNvSpPr txBox="1">
            <a:spLocks noGrp="1"/>
          </p:cNvSpPr>
          <p:nvPr>
            <p:ph type="ctrTitle"/>
          </p:nvPr>
        </p:nvSpPr>
        <p:spPr>
          <a:xfrm>
            <a:off x="4391166" y="4772840"/>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6" name="Google Shape;136;p12"/>
          <p:cNvSpPr txBox="1">
            <a:spLocks noGrp="1"/>
          </p:cNvSpPr>
          <p:nvPr>
            <p:ph type="subTitle" idx="1"/>
          </p:nvPr>
        </p:nvSpPr>
        <p:spPr>
          <a:xfrm>
            <a:off x="4391195" y="5838053"/>
            <a:ext cx="6208602"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37" name="Google Shape;137;p12"/>
          <p:cNvSpPr txBox="1">
            <a:spLocks noGrp="1"/>
          </p:cNvSpPr>
          <p:nvPr>
            <p:ph type="title" idx="2" hasCustomPrompt="1"/>
          </p:nvPr>
        </p:nvSpPr>
        <p:spPr>
          <a:xfrm>
            <a:off x="2130205" y="4332171"/>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38" name="Google Shape;138;p12"/>
          <p:cNvSpPr txBox="1">
            <a:spLocks noGrp="1"/>
          </p:cNvSpPr>
          <p:nvPr>
            <p:ph type="ctrTitle" idx="3"/>
          </p:nvPr>
        </p:nvSpPr>
        <p:spPr>
          <a:xfrm>
            <a:off x="13832542" y="4777712"/>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9" name="Google Shape;139;p12"/>
          <p:cNvSpPr txBox="1">
            <a:spLocks noGrp="1"/>
          </p:cNvSpPr>
          <p:nvPr>
            <p:ph type="subTitle" idx="4"/>
          </p:nvPr>
        </p:nvSpPr>
        <p:spPr>
          <a:xfrm>
            <a:off x="13832500" y="5838053"/>
            <a:ext cx="6336285"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0" name="Google Shape;140;p12"/>
          <p:cNvSpPr txBox="1">
            <a:spLocks noGrp="1"/>
          </p:cNvSpPr>
          <p:nvPr>
            <p:ph type="title" idx="5" hasCustomPrompt="1"/>
          </p:nvPr>
        </p:nvSpPr>
        <p:spPr>
          <a:xfrm>
            <a:off x="11381948" y="4332157"/>
            <a:ext cx="2635863"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1" name="Google Shape;141;p12"/>
          <p:cNvSpPr txBox="1">
            <a:spLocks noGrp="1"/>
          </p:cNvSpPr>
          <p:nvPr>
            <p:ph type="ctrTitle" idx="6"/>
          </p:nvPr>
        </p:nvSpPr>
        <p:spPr>
          <a:xfrm>
            <a:off x="6149527" y="9075296"/>
            <a:ext cx="7056100"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2" name="Google Shape;142;p12"/>
          <p:cNvSpPr txBox="1">
            <a:spLocks noGrp="1"/>
          </p:cNvSpPr>
          <p:nvPr>
            <p:ph type="subTitle" idx="7"/>
          </p:nvPr>
        </p:nvSpPr>
        <p:spPr>
          <a:xfrm>
            <a:off x="6149564" y="10120555"/>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3" name="Google Shape;143;p12"/>
          <p:cNvSpPr txBox="1">
            <a:spLocks noGrp="1"/>
          </p:cNvSpPr>
          <p:nvPr>
            <p:ph type="title" idx="8" hasCustomPrompt="1"/>
          </p:nvPr>
        </p:nvSpPr>
        <p:spPr>
          <a:xfrm>
            <a:off x="3977894" y="8615501"/>
            <a:ext cx="2060490"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4" name="Google Shape;144;p12"/>
          <p:cNvSpPr txBox="1">
            <a:spLocks noGrp="1"/>
          </p:cNvSpPr>
          <p:nvPr>
            <p:ph type="ctrTitle" idx="9"/>
          </p:nvPr>
        </p:nvSpPr>
        <p:spPr>
          <a:xfrm>
            <a:off x="15641477" y="9107331"/>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5" name="Google Shape;145;p12"/>
          <p:cNvSpPr txBox="1">
            <a:spLocks noGrp="1"/>
          </p:cNvSpPr>
          <p:nvPr>
            <p:ph type="subTitle" idx="13"/>
          </p:nvPr>
        </p:nvSpPr>
        <p:spPr>
          <a:xfrm>
            <a:off x="15641482" y="10157688"/>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6" name="Google Shape;146;p12"/>
          <p:cNvSpPr txBox="1">
            <a:spLocks noGrp="1"/>
          </p:cNvSpPr>
          <p:nvPr>
            <p:ph type="title" idx="14" hasCustomPrompt="1"/>
          </p:nvPr>
        </p:nvSpPr>
        <p:spPr>
          <a:xfrm>
            <a:off x="13356876" y="8621816"/>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7" name="Google Shape;147;p12"/>
          <p:cNvSpPr txBox="1">
            <a:spLocks noGrp="1"/>
          </p:cNvSpPr>
          <p:nvPr>
            <p:ph type="title" idx="15"/>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p14="http://schemas.microsoft.com/office/powerpoint/2010/main" xmlns="" val="3206631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12845348" y="2147776"/>
            <a:ext cx="11497182" cy="115824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5" name="Freeform 14"/>
          <p:cNvSpPr>
            <a:spLocks/>
          </p:cNvSpPr>
          <p:nvPr/>
        </p:nvSpPr>
        <p:spPr bwMode="auto">
          <a:xfrm>
            <a:off x="994775" y="0"/>
            <a:ext cx="14669049" cy="13230664"/>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3" name="Freeform 12"/>
          <p:cNvSpPr>
            <a:spLocks/>
          </p:cNvSpPr>
          <p:nvPr/>
        </p:nvSpPr>
        <p:spPr bwMode="auto">
          <a:xfrm rot="5236414">
            <a:off x="13227597" y="2574881"/>
            <a:ext cx="8229600" cy="316207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6" name="Freeform 15"/>
          <p:cNvSpPr>
            <a:spLocks/>
          </p:cNvSpPr>
          <p:nvPr/>
        </p:nvSpPr>
        <p:spPr bwMode="auto">
          <a:xfrm>
            <a:off x="15810389" y="0"/>
            <a:ext cx="7297103" cy="85344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7" name="Freeform 16"/>
          <p:cNvSpPr>
            <a:spLocks/>
          </p:cNvSpPr>
          <p:nvPr/>
        </p:nvSpPr>
        <p:spPr bwMode="auto">
          <a:xfrm>
            <a:off x="15810389" y="8534400"/>
            <a:ext cx="8513286" cy="2286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8" name="Freeform 17"/>
          <p:cNvSpPr>
            <a:spLocks/>
          </p:cNvSpPr>
          <p:nvPr/>
        </p:nvSpPr>
        <p:spPr bwMode="auto">
          <a:xfrm>
            <a:off x="15810389" y="0"/>
            <a:ext cx="3648551" cy="85344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9" name="Freeform 18"/>
          <p:cNvSpPr>
            <a:spLocks/>
          </p:cNvSpPr>
          <p:nvPr/>
        </p:nvSpPr>
        <p:spPr bwMode="auto">
          <a:xfrm>
            <a:off x="15823060" y="8493127"/>
            <a:ext cx="5561506" cy="5222874"/>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0" name="Freeform 19"/>
          <p:cNvSpPr>
            <a:spLocks/>
          </p:cNvSpPr>
          <p:nvPr/>
        </p:nvSpPr>
        <p:spPr bwMode="auto">
          <a:xfrm>
            <a:off x="15810389" y="8534400"/>
            <a:ext cx="4256643" cy="51816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1" name="Freeform 20"/>
          <p:cNvSpPr>
            <a:spLocks/>
          </p:cNvSpPr>
          <p:nvPr/>
        </p:nvSpPr>
        <p:spPr bwMode="auto">
          <a:xfrm>
            <a:off x="15810389" y="2743200"/>
            <a:ext cx="8513286" cy="57912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2" name="Freeform 21"/>
          <p:cNvSpPr>
            <a:spLocks/>
          </p:cNvSpPr>
          <p:nvPr/>
        </p:nvSpPr>
        <p:spPr bwMode="auto">
          <a:xfrm>
            <a:off x="15810389" y="3505200"/>
            <a:ext cx="8513286" cy="50292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3" name="Freeform 22"/>
          <p:cNvSpPr>
            <a:spLocks/>
          </p:cNvSpPr>
          <p:nvPr/>
        </p:nvSpPr>
        <p:spPr bwMode="auto">
          <a:xfrm>
            <a:off x="2635065" y="8534400"/>
            <a:ext cx="13175324" cy="51816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4" name="Freeform 23"/>
          <p:cNvSpPr>
            <a:spLocks/>
          </p:cNvSpPr>
          <p:nvPr/>
        </p:nvSpPr>
        <p:spPr bwMode="auto">
          <a:xfrm>
            <a:off x="1418881" y="8534400"/>
            <a:ext cx="14188810" cy="51816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5" name="Freeform 24"/>
          <p:cNvSpPr>
            <a:spLocks/>
          </p:cNvSpPr>
          <p:nvPr/>
        </p:nvSpPr>
        <p:spPr bwMode="auto">
          <a:xfrm>
            <a:off x="975777" y="4876800"/>
            <a:ext cx="14999600" cy="36576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6" name="Freeform 25"/>
          <p:cNvSpPr>
            <a:spLocks/>
          </p:cNvSpPr>
          <p:nvPr/>
        </p:nvSpPr>
        <p:spPr bwMode="auto">
          <a:xfrm>
            <a:off x="975777" y="4267200"/>
            <a:ext cx="14999600" cy="42672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7" name="Freeform 26"/>
          <p:cNvSpPr>
            <a:spLocks/>
          </p:cNvSpPr>
          <p:nvPr/>
        </p:nvSpPr>
        <p:spPr bwMode="auto">
          <a:xfrm>
            <a:off x="12161838" y="8534400"/>
            <a:ext cx="3648551" cy="51816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3" name="Text Placeholder 2"/>
          <p:cNvSpPr>
            <a:spLocks noGrp="1"/>
          </p:cNvSpPr>
          <p:nvPr>
            <p:ph type="body" idx="1"/>
          </p:nvPr>
        </p:nvSpPr>
        <p:spPr>
          <a:xfrm>
            <a:off x="1880408" y="2703344"/>
            <a:ext cx="15210405" cy="1954972"/>
          </a:xfrm>
        </p:spPr>
        <p:txBody>
          <a:bodyPr lIns="195626" tIns="108681" bIns="0" anchor="t"/>
          <a:lstStyle>
            <a:lvl1pPr marL="130417" indent="0">
              <a:buNone/>
              <a:defRPr sz="4800">
                <a:solidFill>
                  <a:schemeClr val="tx1">
                    <a:tint val="75000"/>
                  </a:schemeClr>
                </a:solidFill>
              </a:defRPr>
            </a:lvl1pPr>
            <a:lvl2pPr>
              <a:buNone/>
              <a:defRPr sz="4300">
                <a:solidFill>
                  <a:schemeClr val="tx1">
                    <a:tint val="75000"/>
                  </a:schemeClr>
                </a:solidFill>
              </a:defRPr>
            </a:lvl2pPr>
            <a:lvl3pPr>
              <a:buNone/>
              <a:defRPr sz="3800">
                <a:solidFill>
                  <a:schemeClr val="tx1">
                    <a:tint val="75000"/>
                  </a:schemeClr>
                </a:solidFill>
              </a:defRPr>
            </a:lvl3pPr>
            <a:lvl4pPr>
              <a:buNone/>
              <a:defRPr sz="3300">
                <a:solidFill>
                  <a:schemeClr val="tx1">
                    <a:tint val="75000"/>
                  </a:schemeClr>
                </a:solidFill>
              </a:defRPr>
            </a:lvl4pPr>
            <a:lvl5pPr>
              <a:buNone/>
              <a:defRPr sz="3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7" name="Rectangle 6"/>
          <p:cNvSpPr/>
          <p:nvPr/>
        </p:nvSpPr>
        <p:spPr>
          <a:xfrm>
            <a:off x="966031" y="804529"/>
            <a:ext cx="22621018"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880408" y="1024128"/>
            <a:ext cx="21696718" cy="1554480"/>
          </a:xfrm>
        </p:spPr>
        <p:txBody>
          <a:bodyPr tIns="152153"/>
          <a:lstStyle>
            <a:lvl1pPr algn="l">
              <a:buNone/>
              <a:defRPr sz="9000" b="0" cap="none" spc="-357" baseline="0"/>
            </a:lvl1pPr>
            <a:extLst/>
          </a:lstStyle>
          <a:p>
            <a:r>
              <a:rPr kumimoji="0" lang="en-US" smtClean="0"/>
              <a:t>Click to edit Master title style</a:t>
            </a:r>
            <a:endParaRPr kumimoji="0" lang="en-US"/>
          </a:p>
        </p:txBody>
      </p:sp>
      <p:sp>
        <p:nvSpPr>
          <p:cNvPr id="8" name="Rectangle 7"/>
          <p:cNvSpPr/>
          <p:nvPr/>
        </p:nvSpPr>
        <p:spPr>
          <a:xfrm flipH="1">
            <a:off x="988317"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9" name="Rectangle 8"/>
          <p:cNvSpPr/>
          <p:nvPr/>
        </p:nvSpPr>
        <p:spPr>
          <a:xfrm flipH="1">
            <a:off x="1093579"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0" name="Rectangle 9"/>
          <p:cNvSpPr/>
          <p:nvPr/>
        </p:nvSpPr>
        <p:spPr>
          <a:xfrm flipH="1">
            <a:off x="119290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flipH="1">
            <a:off x="126806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1331306" y="1360954"/>
            <a:ext cx="97295"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6184" y="1024128"/>
            <a:ext cx="21891308" cy="18288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235188"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2383539"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804531"/>
            <a:ext cx="23587049"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342867" y="1024128"/>
            <a:ext cx="20675124" cy="1828800"/>
          </a:xfrm>
        </p:spPr>
        <p:txBody>
          <a:bodyPr anchor="t"/>
          <a:lstStyle>
            <a:lvl1pPr>
              <a:defRPr sz="95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216184" y="3619500"/>
            <a:ext cx="10747181" cy="1279524"/>
          </a:xfrm>
        </p:spPr>
        <p:txBody>
          <a:bodyPr anchor="ctr"/>
          <a:lstStyle>
            <a:lvl1pPr marL="173890" indent="0" algn="l">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2356090" y="3619500"/>
            <a:ext cx="10751402" cy="1279524"/>
          </a:xfrm>
        </p:spPr>
        <p:txBody>
          <a:bodyPr anchor="ctr"/>
          <a:lstStyle>
            <a:lvl1pPr marL="173890" indent="0">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216184" y="4918074"/>
            <a:ext cx="10747181"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2356090" y="4918074"/>
            <a:ext cx="10751402"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16" name="Rectangle 15"/>
          <p:cNvSpPr/>
          <p:nvPr/>
        </p:nvSpPr>
        <p:spPr>
          <a:xfrm>
            <a:off x="233528" y="1360954"/>
            <a:ext cx="121618"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7" name="Rectangle 16"/>
          <p:cNvSpPr/>
          <p:nvPr/>
        </p:nvSpPr>
        <p:spPr>
          <a:xfrm>
            <a:off x="125835"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8" name="Rectangle 17"/>
          <p:cNvSpPr/>
          <p:nvPr/>
        </p:nvSpPr>
        <p:spPr>
          <a:xfrm>
            <a:off x="7515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9" name="Rectangle 18"/>
          <p:cNvSpPr/>
          <p:nvPr/>
        </p:nvSpPr>
        <p:spPr>
          <a:xfrm>
            <a:off x="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0" name="Rectangle 19"/>
          <p:cNvSpPr/>
          <p:nvPr/>
        </p:nvSpPr>
        <p:spPr>
          <a:xfrm flipH="1">
            <a:off x="398399"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1" name="Rectangle 20"/>
          <p:cNvSpPr/>
          <p:nvPr/>
        </p:nvSpPr>
        <p:spPr>
          <a:xfrm flipH="1">
            <a:off x="503660"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Rectangle 21"/>
          <p:cNvSpPr/>
          <p:nvPr/>
        </p:nvSpPr>
        <p:spPr>
          <a:xfrm flipH="1">
            <a:off x="60299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9" name="Rectangle 28"/>
          <p:cNvSpPr/>
          <p:nvPr/>
        </p:nvSpPr>
        <p:spPr>
          <a:xfrm flipH="1">
            <a:off x="67814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30" name="Rectangle 29"/>
          <p:cNvSpPr/>
          <p:nvPr/>
        </p:nvSpPr>
        <p:spPr>
          <a:xfrm>
            <a:off x="741388" y="1360954"/>
            <a:ext cx="97295"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32367" y="1024128"/>
            <a:ext cx="20675124" cy="1828800"/>
          </a:xfrm>
        </p:spPr>
        <p:txBody>
          <a:bodyPr/>
          <a:lstStyle>
            <a:lvl1pPr>
              <a:defRPr sz="95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4275" y="546100"/>
            <a:ext cx="21891308" cy="2324100"/>
          </a:xfrm>
        </p:spPr>
        <p:txBody>
          <a:bodyPr anchor="ctr"/>
          <a:lstStyle>
            <a:lvl1pPr algn="l">
              <a:buNone/>
              <a:defRPr sz="8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1824275" y="2870200"/>
            <a:ext cx="6689011" cy="9144000"/>
          </a:xfrm>
        </p:spPr>
        <p:txBody>
          <a:bodyPr/>
          <a:lstStyle>
            <a:lvl1pPr marL="130417" indent="0">
              <a:buNone/>
              <a:defRPr sz="4300"/>
            </a:lvl1pPr>
            <a:lvl2pPr>
              <a:buNone/>
              <a:defRPr sz="2900"/>
            </a:lvl2pPr>
            <a:lvl3pPr>
              <a:buNone/>
              <a:defRPr sz="2400"/>
            </a:lvl3pPr>
            <a:lvl4pPr>
              <a:buNone/>
              <a:defRPr sz="2100"/>
            </a:lvl4pPr>
            <a:lvl5pPr>
              <a:buNone/>
              <a:defRPr sz="21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21378" y="2870200"/>
            <a:ext cx="14594205" cy="9144000"/>
          </a:xfrm>
        </p:spPr>
        <p:txBody>
          <a:bodyPr/>
          <a:lstStyle>
            <a:lvl1pPr>
              <a:defRPr sz="7600"/>
            </a:lvl1pPr>
            <a:lvl2pPr>
              <a:defRPr sz="6700"/>
            </a:lvl2pPr>
            <a:lvl3pPr>
              <a:defRPr sz="5700"/>
            </a:lvl3pPr>
            <a:lvl4pPr>
              <a:defRPr sz="4800"/>
            </a:lvl4pPr>
            <a:lvl5pPr>
              <a:defRPr sz="4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78991" y="1"/>
            <a:ext cx="23350728" cy="3756074"/>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cxnSp>
        <p:nvCxnSpPr>
          <p:cNvPr id="9" name="Straight Connector 8"/>
          <p:cNvCxnSpPr/>
          <p:nvPr/>
        </p:nvCxnSpPr>
        <p:spPr>
          <a:xfrm flipV="1">
            <a:off x="966124" y="3770056"/>
            <a:ext cx="23362384"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22693194" y="2396002"/>
            <a:ext cx="265526" cy="341728"/>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2432368" y="882503"/>
            <a:ext cx="18242756" cy="1403498"/>
          </a:xfrm>
        </p:spPr>
        <p:txBody>
          <a:bodyPr anchor="b"/>
          <a:lstStyle>
            <a:lvl1pPr algn="l">
              <a:buNone/>
              <a:defRPr sz="5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978991" y="3787562"/>
            <a:ext cx="23350728" cy="9920288"/>
          </a:xfrm>
          <a:solidFill>
            <a:schemeClr val="bg2"/>
          </a:solidFill>
        </p:spPr>
        <p:txBody>
          <a:bodyPr/>
          <a:lstStyle>
            <a:lvl1pPr marL="0" indent="0">
              <a:buNone/>
              <a:defRPr sz="76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2432368" y="2300288"/>
            <a:ext cx="18242756" cy="1371600"/>
          </a:xfrm>
        </p:spPr>
        <p:txBody>
          <a:bodyPr/>
          <a:lstStyle>
            <a:lvl1pPr marL="65209" indent="0">
              <a:spcBef>
                <a:spcPts val="0"/>
              </a:spcBef>
              <a:buNone/>
              <a:defRPr sz="3300">
                <a:solidFill>
                  <a:srgbClr val="FFFFFF"/>
                </a:solidFill>
              </a:defRPr>
            </a:lvl1pPr>
            <a:lvl2pPr>
              <a:defRPr sz="2900"/>
            </a:lvl2pPr>
            <a:lvl3pPr>
              <a:defRPr sz="2400"/>
            </a:lvl3pPr>
            <a:lvl4pPr>
              <a:defRPr sz="2100"/>
            </a:lvl4pPr>
            <a:lvl5pPr>
              <a:defRPr sz="2100"/>
            </a:lvl5pPr>
            <a:extLst/>
          </a:lstStyle>
          <a:p>
            <a:pPr lvl="0" eaLnBrk="1" latinLnBrk="0" hangingPunct="1"/>
            <a:r>
              <a:rPr kumimoji="0" lang="en-US" smtClean="0"/>
              <a:t>Click to edit Master text styles</a:t>
            </a:r>
          </a:p>
        </p:txBody>
      </p:sp>
      <p:grpSp>
        <p:nvGrpSpPr>
          <p:cNvPr id="14" name="Group 13"/>
          <p:cNvGrpSpPr/>
          <p:nvPr/>
        </p:nvGrpSpPr>
        <p:grpSpPr>
          <a:xfrm rot="5400000">
            <a:off x="23098589" y="2700802"/>
            <a:ext cx="265526" cy="341728"/>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22175830" y="2907128"/>
            <a:ext cx="265526" cy="341728"/>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17229270" y="110999"/>
            <a:ext cx="5675524" cy="730250"/>
          </a:xfrm>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a:xfrm>
            <a:off x="2432368" y="110999"/>
            <a:ext cx="14796902" cy="730250"/>
          </a:xfrm>
        </p:spPr>
        <p:txBody>
          <a:bodyPr/>
          <a:lstStyle>
            <a:extLst/>
          </a:lstStyle>
          <a:p>
            <a:endParaRPr lang="en-US"/>
          </a:p>
        </p:txBody>
      </p:sp>
      <p:sp>
        <p:nvSpPr>
          <p:cNvPr id="7" name="Slide Number Placeholder 6"/>
          <p:cNvSpPr>
            <a:spLocks noGrp="1"/>
          </p:cNvSpPr>
          <p:nvPr>
            <p:ph type="sldNum" sz="quarter" idx="12"/>
          </p:nvPr>
        </p:nvSpPr>
        <p:spPr>
          <a:xfrm>
            <a:off x="22904794" y="110999"/>
            <a:ext cx="1216184" cy="730250"/>
          </a:xfrm>
        </p:spPr>
        <p:txBody>
          <a:bodyPr/>
          <a:lstStyle>
            <a:extLst/>
          </a:lstStyle>
          <a:p>
            <a:fld id="{2B65CAD5-2566-48C6-A856-9BB5D02B13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8" name="Rectangle 7"/>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9" name="Rectangle 8"/>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0" name="Rectangle 9"/>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823446" y="1360954"/>
            <a:ext cx="121618"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5" name="Rectangle 14"/>
          <p:cNvSpPr/>
          <p:nvPr/>
        </p:nvSpPr>
        <p:spPr>
          <a:xfrm>
            <a:off x="715753" y="1360954"/>
            <a:ext cx="72971"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6" name="Rectangle 15"/>
          <p:cNvSpPr/>
          <p:nvPr/>
        </p:nvSpPr>
        <p:spPr>
          <a:xfrm>
            <a:off x="665070"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7" name="Rectangle 16"/>
          <p:cNvSpPr/>
          <p:nvPr/>
        </p:nvSpPr>
        <p:spPr>
          <a:xfrm>
            <a:off x="589918"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Title Placeholder 21"/>
          <p:cNvSpPr>
            <a:spLocks noGrp="1"/>
          </p:cNvSpPr>
          <p:nvPr>
            <p:ph type="title"/>
          </p:nvPr>
        </p:nvSpPr>
        <p:spPr>
          <a:xfrm>
            <a:off x="2432367" y="1024128"/>
            <a:ext cx="20675124" cy="1828800"/>
          </a:xfrm>
          <a:prstGeom prst="rect">
            <a:avLst/>
          </a:prstGeom>
        </p:spPr>
        <p:txBody>
          <a:bodyPr vert="horz" lIns="217362" tIns="108681" rIns="217362" bIns="10868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2432367" y="3567120"/>
            <a:ext cx="20675124" cy="9144000"/>
          </a:xfrm>
          <a:prstGeom prst="rect">
            <a:avLst/>
          </a:prstGeom>
        </p:spPr>
        <p:txBody>
          <a:bodyPr vert="horz" lIns="217362" tIns="108681" rIns="217362" bIns="10868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7229270" y="12833351"/>
            <a:ext cx="5675524" cy="730250"/>
          </a:xfrm>
          <a:prstGeom prst="rect">
            <a:avLst/>
          </a:prstGeom>
        </p:spPr>
        <p:txBody>
          <a:bodyPr vert="horz" lIns="217362" tIns="108681" rIns="217362" bIns="108681" anchor="b"/>
          <a:lstStyle>
            <a:lvl1pPr algn="l" eaLnBrk="1" latinLnBrk="0" hangingPunct="1">
              <a:defRPr kumimoji="0" sz="2600">
                <a:solidFill>
                  <a:schemeClr val="tx2"/>
                </a:solidFill>
              </a:defRPr>
            </a:lvl1pPr>
            <a:extLst/>
          </a:lstStyle>
          <a:p>
            <a:fld id="{AF6CF9D8-A806-441F-A9C7-B5BC68B37B5C}" type="datetimeFigureOut">
              <a:rPr lang="en-US" smtClean="0"/>
              <a:pPr/>
              <a:t>11/17/2020</a:t>
            </a:fld>
            <a:endParaRPr lang="en-US"/>
          </a:p>
        </p:txBody>
      </p:sp>
      <p:sp>
        <p:nvSpPr>
          <p:cNvPr id="3" name="Footer Placeholder 2"/>
          <p:cNvSpPr>
            <a:spLocks noGrp="1"/>
          </p:cNvSpPr>
          <p:nvPr>
            <p:ph type="ftr" sz="quarter" idx="3"/>
          </p:nvPr>
        </p:nvSpPr>
        <p:spPr>
          <a:xfrm>
            <a:off x="2432368" y="12833351"/>
            <a:ext cx="14796902" cy="730250"/>
          </a:xfrm>
          <a:prstGeom prst="rect">
            <a:avLst/>
          </a:prstGeom>
        </p:spPr>
        <p:txBody>
          <a:bodyPr vert="horz" lIns="217362" tIns="108681" rIns="217362" bIns="108681" anchor="b"/>
          <a:lstStyle>
            <a:lvl1pPr algn="r" eaLnBrk="1" latinLnBrk="0" hangingPunct="1">
              <a:defRPr kumimoji="0" sz="2600">
                <a:solidFill>
                  <a:schemeClr val="tx2"/>
                </a:solidFill>
              </a:defRPr>
            </a:lvl1pPr>
            <a:extLst/>
          </a:lstStyle>
          <a:p>
            <a:endParaRPr lang="en-US"/>
          </a:p>
        </p:txBody>
      </p:sp>
      <p:sp>
        <p:nvSpPr>
          <p:cNvPr id="23" name="Slide Number Placeholder 22"/>
          <p:cNvSpPr>
            <a:spLocks noGrp="1"/>
          </p:cNvSpPr>
          <p:nvPr>
            <p:ph type="sldNum" sz="quarter" idx="4"/>
          </p:nvPr>
        </p:nvSpPr>
        <p:spPr>
          <a:xfrm>
            <a:off x="22904794" y="12833351"/>
            <a:ext cx="1216184" cy="730250"/>
          </a:xfrm>
          <a:prstGeom prst="rect">
            <a:avLst/>
          </a:prstGeom>
        </p:spPr>
        <p:txBody>
          <a:bodyPr vert="horz" lIns="217362" tIns="108681" rIns="217362" bIns="108681" anchor="b"/>
          <a:lstStyle>
            <a:lvl1pPr algn="l" eaLnBrk="1" latinLnBrk="0" hangingPunct="1">
              <a:defRPr kumimoji="0" sz="2900">
                <a:solidFill>
                  <a:schemeClr val="tx2"/>
                </a:solidFill>
              </a:defRPr>
            </a:lvl1pPr>
            <a:extLst/>
          </a:lstStyle>
          <a:p>
            <a:fld id="{2B65CAD5-2566-48C6-A856-9BB5D02B137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5" r:id="rId13"/>
  </p:sldLayoutIdLst>
  <p:txStyles>
    <p:titleStyle>
      <a:lvl1pPr algn="l" rtl="0" eaLnBrk="1" latinLnBrk="0" hangingPunct="1">
        <a:spcBef>
          <a:spcPct val="0"/>
        </a:spcBef>
        <a:buNone/>
        <a:defRPr kumimoji="0" sz="9500" kern="1200" spc="-238" baseline="0">
          <a:solidFill>
            <a:schemeClr val="tx2">
              <a:satMod val="200000"/>
            </a:schemeClr>
          </a:solidFill>
          <a:latin typeface="+mj-lt"/>
          <a:ea typeface="+mj-ea"/>
          <a:cs typeface="+mj-cs"/>
        </a:defRPr>
      </a:lvl1pPr>
      <a:extLst/>
    </p:titleStyle>
    <p:bodyStyle>
      <a:lvl1pPr marL="978129" indent="-815108" algn="l" rtl="0" eaLnBrk="1" latinLnBrk="0" hangingPunct="1">
        <a:spcBef>
          <a:spcPts val="1664"/>
        </a:spcBef>
        <a:buClr>
          <a:schemeClr val="tx2"/>
        </a:buClr>
        <a:buSzPct val="95000"/>
        <a:buFont typeface="Wingdings"/>
        <a:buChar char=""/>
        <a:defRPr kumimoji="0" sz="7100" kern="1200">
          <a:solidFill>
            <a:schemeClr val="tx1"/>
          </a:solidFill>
          <a:latin typeface="+mn-lt"/>
          <a:ea typeface="+mn-ea"/>
          <a:cs typeface="+mn-cs"/>
        </a:defRPr>
      </a:lvl1pPr>
      <a:lvl2pPr marL="1760632" indent="-679256" algn="l" rtl="0" eaLnBrk="1" latinLnBrk="0" hangingPunct="1">
        <a:spcBef>
          <a:spcPct val="20000"/>
        </a:spcBef>
        <a:buClr>
          <a:schemeClr val="accent2"/>
        </a:buClr>
        <a:buSzPct val="90000"/>
        <a:buFont typeface="Wingdings"/>
        <a:buChar char=""/>
        <a:defRPr kumimoji="0" sz="6200" kern="1200">
          <a:solidFill>
            <a:schemeClr val="tx1"/>
          </a:solidFill>
          <a:latin typeface="+mn-lt"/>
          <a:ea typeface="+mn-ea"/>
          <a:cs typeface="+mn-cs"/>
        </a:defRPr>
      </a:lvl2pPr>
      <a:lvl3pPr marL="2369246" indent="-543405" algn="l" rtl="0" eaLnBrk="1" latinLnBrk="0" hangingPunct="1">
        <a:spcBef>
          <a:spcPct val="20000"/>
        </a:spcBef>
        <a:buClr>
          <a:schemeClr val="accent2"/>
        </a:buClr>
        <a:buFont typeface="Wingdings 2"/>
        <a:buChar char=""/>
        <a:defRPr kumimoji="0" sz="5700" kern="1200">
          <a:solidFill>
            <a:schemeClr val="tx1"/>
          </a:solidFill>
          <a:latin typeface="+mn-lt"/>
          <a:ea typeface="+mn-ea"/>
          <a:cs typeface="+mn-cs"/>
        </a:defRPr>
      </a:lvl3pPr>
      <a:lvl4pPr marL="2999596" indent="-543405" algn="l" rtl="0" eaLnBrk="1" latinLnBrk="0" hangingPunct="1">
        <a:spcBef>
          <a:spcPct val="20000"/>
        </a:spcBef>
        <a:buClr>
          <a:schemeClr val="accent3"/>
        </a:buClr>
        <a:buFont typeface="Wingdings 3"/>
        <a:buChar char=""/>
        <a:defRPr kumimoji="0" sz="5200" kern="1200">
          <a:solidFill>
            <a:schemeClr val="tx1"/>
          </a:solidFill>
          <a:latin typeface="+mn-lt"/>
          <a:ea typeface="+mn-ea"/>
          <a:cs typeface="+mn-cs"/>
        </a:defRPr>
      </a:lvl4pPr>
      <a:lvl5pPr marL="3521265" indent="-499933" algn="l" rtl="0" eaLnBrk="1" latinLnBrk="0" hangingPunct="1">
        <a:spcBef>
          <a:spcPct val="20000"/>
        </a:spcBef>
        <a:buClr>
          <a:schemeClr val="accent3"/>
        </a:buClr>
        <a:buFont typeface="Wingdings 2"/>
        <a:buChar char=""/>
        <a:defRPr kumimoji="0" sz="4800" kern="1200">
          <a:solidFill>
            <a:schemeClr val="tx1"/>
          </a:solidFill>
          <a:latin typeface="+mn-lt"/>
          <a:ea typeface="+mn-ea"/>
          <a:cs typeface="+mn-cs"/>
        </a:defRPr>
      </a:lvl5pPr>
      <a:lvl6pPr marL="4064670" indent="-499933" algn="l" rtl="0" eaLnBrk="1" latinLnBrk="0" hangingPunct="1">
        <a:spcBef>
          <a:spcPct val="20000"/>
        </a:spcBef>
        <a:buClr>
          <a:schemeClr val="accent3"/>
        </a:buClr>
        <a:buFont typeface="Wingdings 2"/>
        <a:buChar char=""/>
        <a:defRPr kumimoji="0" sz="4300" kern="1200">
          <a:solidFill>
            <a:schemeClr val="tx1"/>
          </a:solidFill>
          <a:latin typeface="+mn-lt"/>
          <a:ea typeface="+mn-ea"/>
          <a:cs typeface="+mn-cs"/>
        </a:defRPr>
      </a:lvl6pPr>
      <a:lvl7pPr marL="452113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7pPr>
      <a:lvl8pPr marL="497759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8pPr>
      <a:lvl9pPr marL="5434051"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086810" algn="l" rtl="0" eaLnBrk="1" latinLnBrk="0" hangingPunct="1">
        <a:defRPr kumimoji="0" kern="1200">
          <a:solidFill>
            <a:schemeClr val="tx1"/>
          </a:solidFill>
          <a:latin typeface="+mn-lt"/>
          <a:ea typeface="+mn-ea"/>
          <a:cs typeface="+mn-cs"/>
        </a:defRPr>
      </a:lvl2pPr>
      <a:lvl3pPr marL="2173620" algn="l" rtl="0" eaLnBrk="1" latinLnBrk="0" hangingPunct="1">
        <a:defRPr kumimoji="0" kern="1200">
          <a:solidFill>
            <a:schemeClr val="tx1"/>
          </a:solidFill>
          <a:latin typeface="+mn-lt"/>
          <a:ea typeface="+mn-ea"/>
          <a:cs typeface="+mn-cs"/>
        </a:defRPr>
      </a:lvl3pPr>
      <a:lvl4pPr marL="3260430" algn="l" rtl="0" eaLnBrk="1" latinLnBrk="0" hangingPunct="1">
        <a:defRPr kumimoji="0" kern="1200">
          <a:solidFill>
            <a:schemeClr val="tx1"/>
          </a:solidFill>
          <a:latin typeface="+mn-lt"/>
          <a:ea typeface="+mn-ea"/>
          <a:cs typeface="+mn-cs"/>
        </a:defRPr>
      </a:lvl4pPr>
      <a:lvl5pPr marL="4347240" algn="l" rtl="0" eaLnBrk="1" latinLnBrk="0" hangingPunct="1">
        <a:defRPr kumimoji="0" kern="1200">
          <a:solidFill>
            <a:schemeClr val="tx1"/>
          </a:solidFill>
          <a:latin typeface="+mn-lt"/>
          <a:ea typeface="+mn-ea"/>
          <a:cs typeface="+mn-cs"/>
        </a:defRPr>
      </a:lvl5pPr>
      <a:lvl6pPr marL="5434051" algn="l" rtl="0" eaLnBrk="1" latinLnBrk="0" hangingPunct="1">
        <a:defRPr kumimoji="0" kern="1200">
          <a:solidFill>
            <a:schemeClr val="tx1"/>
          </a:solidFill>
          <a:latin typeface="+mn-lt"/>
          <a:ea typeface="+mn-ea"/>
          <a:cs typeface="+mn-cs"/>
        </a:defRPr>
      </a:lvl6pPr>
      <a:lvl7pPr marL="6520861" algn="l" rtl="0" eaLnBrk="1" latinLnBrk="0" hangingPunct="1">
        <a:defRPr kumimoji="0" kern="1200">
          <a:solidFill>
            <a:schemeClr val="tx1"/>
          </a:solidFill>
          <a:latin typeface="+mn-lt"/>
          <a:ea typeface="+mn-ea"/>
          <a:cs typeface="+mn-cs"/>
        </a:defRPr>
      </a:lvl7pPr>
      <a:lvl8pPr marL="7607671" algn="l" rtl="0" eaLnBrk="1" latinLnBrk="0" hangingPunct="1">
        <a:defRPr kumimoji="0" kern="1200">
          <a:solidFill>
            <a:schemeClr val="tx1"/>
          </a:solidFill>
          <a:latin typeface="+mn-lt"/>
          <a:ea typeface="+mn-ea"/>
          <a:cs typeface="+mn-cs"/>
        </a:defRPr>
      </a:lvl8pPr>
      <a:lvl9pPr marL="8694481"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Stuxnet%20Worm_%20One%20of%20the%20World's%20First%20Cyber%20Attacks%20_%20World101.mp4"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The%20Future%20of%20Cyberwarfare%20_%20Origins_%20The%20Journey%20of%20Humankind.mp4" TargetMode="External"/><Relationship Id="rId5" Type="http://schemas.openxmlformats.org/officeDocument/2006/relationships/image" Target="../media/image5.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08" y="665019"/>
            <a:ext cx="23686367" cy="2354164"/>
          </a:xfrm>
        </p:spPr>
        <p:txBody>
          <a:bodyPr>
            <a:normAutofit fontScale="90000"/>
          </a:bodyPr>
          <a:lstStyle/>
          <a:p>
            <a:r>
              <a:rPr lang="en-US" sz="8000" dirty="0" smtClean="0"/>
              <a:t> </a:t>
            </a:r>
            <a:r>
              <a:rPr lang="en-US" sz="6000" b="1" dirty="0" smtClean="0"/>
              <a:t>Cyber </a:t>
            </a:r>
            <a:r>
              <a:rPr lang="en-US" sz="6000" b="1" dirty="0" err="1" smtClean="0"/>
              <a:t>Disarmament,National</a:t>
            </a:r>
            <a:r>
              <a:rPr lang="en-US" sz="6000" b="1" dirty="0" smtClean="0"/>
              <a:t> Security and </a:t>
            </a:r>
            <a:r>
              <a:rPr lang="en-US" sz="6000" b="1" dirty="0" err="1" smtClean="0"/>
              <a:t>Defence</a:t>
            </a:r>
            <a:r>
              <a:rPr lang="en-US" sz="6000" b="1" dirty="0" smtClean="0"/>
              <a:t> Procurement</a:t>
            </a:r>
            <a:r>
              <a:rPr lang="en-US" sz="9800" dirty="0" smtClean="0"/>
              <a:t/>
            </a:r>
            <a:br>
              <a:rPr lang="en-US" sz="9800" dirty="0" smtClean="0"/>
            </a:br>
            <a:endParaRPr lang="en-US" sz="8000" dirty="0"/>
          </a:p>
        </p:txBody>
      </p:sp>
      <p:sp>
        <p:nvSpPr>
          <p:cNvPr id="7" name="TextBox 6"/>
          <p:cNvSpPr txBox="1"/>
          <p:nvPr/>
        </p:nvSpPr>
        <p:spPr>
          <a:xfrm>
            <a:off x="2715491" y="6179128"/>
            <a:ext cx="20809527" cy="2246733"/>
          </a:xfrm>
          <a:prstGeom prst="rect">
            <a:avLst/>
          </a:prstGeom>
          <a:noFill/>
        </p:spPr>
        <p:txBody>
          <a:bodyPr wrap="square" lIns="91407" tIns="45702" rIns="91407" bIns="45702" rtlCol="0">
            <a:spAutoFit/>
          </a:bodyPr>
          <a:lstStyle/>
          <a:p>
            <a:r>
              <a:rPr lang="en" sz="8000" spc="-238" dirty="0" smtClean="0">
                <a:solidFill>
                  <a:schemeClr val="tx2">
                    <a:satMod val="200000"/>
                  </a:schemeClr>
                </a:solidFill>
                <a:latin typeface="+mj-lt"/>
                <a:ea typeface="+mj-ea"/>
                <a:cs typeface="+mj-cs"/>
              </a:rPr>
              <a:t/>
            </a:r>
            <a:br>
              <a:rPr lang="en" sz="8000" spc="-238" dirty="0" smtClean="0">
                <a:solidFill>
                  <a:schemeClr val="tx2">
                    <a:satMod val="200000"/>
                  </a:schemeClr>
                </a:solidFill>
                <a:latin typeface="+mj-lt"/>
                <a:ea typeface="+mj-ea"/>
                <a:cs typeface="+mj-cs"/>
              </a:rPr>
            </a:br>
            <a:r>
              <a:rPr lang="en" sz="6000" spc="-238" dirty="0" smtClean="0">
                <a:solidFill>
                  <a:schemeClr val="tx2">
                    <a:satMod val="200000"/>
                  </a:schemeClr>
                </a:solidFill>
                <a:latin typeface="+mj-lt"/>
                <a:ea typeface="+mj-ea"/>
                <a:cs typeface="+mj-cs"/>
              </a:rPr>
              <a:t>Indian Institute of Public Administration,New Delhi</a:t>
            </a:r>
            <a:endParaRPr lang="en-US" sz="6000" spc="-238" dirty="0" smtClean="0">
              <a:solidFill>
                <a:schemeClr val="tx2">
                  <a:satMod val="200000"/>
                </a:schemeClr>
              </a:solidFill>
              <a:latin typeface="+mj-lt"/>
              <a:ea typeface="+mj-ea"/>
              <a:cs typeface="+mj-cs"/>
            </a:endParaRPr>
          </a:p>
        </p:txBody>
      </p:sp>
      <p:pic>
        <p:nvPicPr>
          <p:cNvPr id="8" name="Picture 4" descr="Home"/>
          <p:cNvPicPr>
            <a:picLocks noChangeAspect="1" noChangeArrowheads="1"/>
          </p:cNvPicPr>
          <p:nvPr/>
        </p:nvPicPr>
        <p:blipFill>
          <a:blip r:embed="rId2" cstate="print"/>
          <a:srcRect/>
          <a:stretch>
            <a:fillRect/>
          </a:stretch>
        </p:blipFill>
        <p:spPr bwMode="auto">
          <a:xfrm>
            <a:off x="22003823" y="1"/>
            <a:ext cx="2319852" cy="2133600"/>
          </a:xfrm>
          <a:prstGeom prst="ellipse">
            <a:avLst/>
          </a:prstGeom>
          <a:ln/>
        </p:spPr>
        <p:style>
          <a:lnRef idx="2">
            <a:schemeClr val="accent1"/>
          </a:lnRef>
          <a:fillRef idx="1">
            <a:schemeClr val="lt1"/>
          </a:fillRef>
          <a:effectRef idx="0">
            <a:schemeClr val="accent1"/>
          </a:effectRef>
          <a:fontRef idx="minor">
            <a:schemeClr val="dk1"/>
          </a:fontRef>
        </p:style>
      </p:pic>
      <p:sp>
        <p:nvSpPr>
          <p:cNvPr id="9" name="Rectangle 8"/>
          <p:cNvSpPr/>
          <p:nvPr/>
        </p:nvSpPr>
        <p:spPr>
          <a:xfrm>
            <a:off x="6345382" y="3365583"/>
            <a:ext cx="11194472" cy="3016174"/>
          </a:xfrm>
          <a:prstGeom prst="rect">
            <a:avLst/>
          </a:prstGeom>
        </p:spPr>
        <p:txBody>
          <a:bodyPr wrap="square" lIns="91407" tIns="45702" rIns="91407" bIns="45702">
            <a:spAutoFit/>
          </a:bodyPr>
          <a:lstStyle/>
          <a:p>
            <a:pPr algn="ctr">
              <a:spcBef>
                <a:spcPts val="599"/>
              </a:spcBef>
            </a:pPr>
            <a:r>
              <a:rPr lang="en-IN" sz="6000" spc="-238" dirty="0" smtClean="0">
                <a:solidFill>
                  <a:schemeClr val="tx2">
                    <a:satMod val="200000"/>
                  </a:schemeClr>
                </a:solidFill>
                <a:latin typeface="+mj-lt"/>
                <a:ea typeface="+mj-ea"/>
                <a:cs typeface="+mj-cs"/>
              </a:rPr>
              <a:t>Dr. </a:t>
            </a:r>
            <a:r>
              <a:rPr lang="en-IN" sz="6000" spc="-238" dirty="0" err="1" smtClean="0">
                <a:solidFill>
                  <a:schemeClr val="tx2">
                    <a:satMod val="200000"/>
                  </a:schemeClr>
                </a:solidFill>
                <a:latin typeface="+mj-lt"/>
                <a:ea typeface="+mj-ea"/>
                <a:cs typeface="+mj-cs"/>
              </a:rPr>
              <a:t>Surabhi</a:t>
            </a:r>
            <a:r>
              <a:rPr lang="en-IN" sz="6000" spc="-238" dirty="0" smtClean="0">
                <a:solidFill>
                  <a:schemeClr val="tx2">
                    <a:satMod val="200000"/>
                  </a:schemeClr>
                </a:solidFill>
                <a:latin typeface="+mj-lt"/>
                <a:ea typeface="+mj-ea"/>
                <a:cs typeface="+mj-cs"/>
              </a:rPr>
              <a:t> </a:t>
            </a:r>
            <a:r>
              <a:rPr lang="en-IN" sz="6000" spc="-238" dirty="0" err="1" smtClean="0">
                <a:solidFill>
                  <a:schemeClr val="tx2">
                    <a:satMod val="200000"/>
                  </a:schemeClr>
                </a:solidFill>
                <a:latin typeface="+mj-lt"/>
                <a:ea typeface="+mj-ea"/>
                <a:cs typeface="+mj-cs"/>
              </a:rPr>
              <a:t>Pandey</a:t>
            </a:r>
            <a:r>
              <a:rPr lang="en-IN" sz="6000" spc="-238" dirty="0" smtClean="0">
                <a:solidFill>
                  <a:schemeClr val="tx2">
                    <a:satMod val="200000"/>
                  </a:schemeClr>
                </a:solidFill>
                <a:latin typeface="+mj-lt"/>
                <a:ea typeface="+mj-ea"/>
                <a:cs typeface="+mj-cs"/>
              </a:rPr>
              <a:t> </a:t>
            </a:r>
          </a:p>
          <a:p>
            <a:pPr algn="ctr">
              <a:spcBef>
                <a:spcPts val="599"/>
              </a:spcBef>
            </a:pPr>
            <a:r>
              <a:rPr lang="en-IN" sz="6000" spc="-238" dirty="0" smtClean="0">
                <a:solidFill>
                  <a:schemeClr val="tx2">
                    <a:satMod val="200000"/>
                  </a:schemeClr>
                </a:solidFill>
                <a:latin typeface="+mj-lt"/>
                <a:ea typeface="+mj-ea"/>
                <a:cs typeface="+mj-cs"/>
              </a:rPr>
              <a:t>Assistant Professor</a:t>
            </a:r>
          </a:p>
          <a:p>
            <a:pPr algn="ctr">
              <a:spcBef>
                <a:spcPts val="599"/>
              </a:spcBef>
            </a:pPr>
            <a:r>
              <a:rPr lang="en-IN" sz="6000" spc="-238" dirty="0" smtClean="0">
                <a:solidFill>
                  <a:schemeClr val="tx2">
                    <a:satMod val="200000"/>
                  </a:schemeClr>
                </a:solidFill>
                <a:latin typeface="+mj-lt"/>
                <a:ea typeface="+mj-ea"/>
                <a:cs typeface="+mj-cs"/>
              </a:rPr>
              <a:t>(ICT &amp; e- Governance) </a:t>
            </a:r>
          </a:p>
        </p:txBody>
      </p:sp>
      <p:pic>
        <p:nvPicPr>
          <p:cNvPr id="11" name="Picture 10" descr="image for slides.jpg"/>
          <p:cNvPicPr>
            <a:picLocks noChangeAspect="1"/>
          </p:cNvPicPr>
          <p:nvPr/>
        </p:nvPicPr>
        <p:blipFill>
          <a:blip r:embed="rId3" cstate="print"/>
          <a:stretch>
            <a:fillRect/>
          </a:stretch>
        </p:blipFill>
        <p:spPr>
          <a:xfrm>
            <a:off x="7801860" y="8728364"/>
            <a:ext cx="8906494" cy="49876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1" y="663910"/>
            <a:ext cx="22026836" cy="1828800"/>
          </a:xfrm>
        </p:spPr>
        <p:txBody>
          <a:bodyPr/>
          <a:lstStyle/>
          <a:p>
            <a:r>
              <a:rPr lang="en-US" sz="8000" dirty="0" smtClean="0"/>
              <a:t>The Increasing Need for Cyber Diplomacy</a:t>
            </a:r>
            <a:endParaRPr lang="en-US" sz="8000" dirty="0"/>
          </a:p>
        </p:txBody>
      </p:sp>
      <p:sp>
        <p:nvSpPr>
          <p:cNvPr id="3" name="Content Placeholder 2"/>
          <p:cNvSpPr>
            <a:spLocks noGrp="1"/>
          </p:cNvSpPr>
          <p:nvPr>
            <p:ph idx="1"/>
          </p:nvPr>
        </p:nvSpPr>
        <p:spPr/>
        <p:txBody>
          <a:bodyPr>
            <a:normAutofit lnSpcReduction="10000"/>
          </a:bodyPr>
          <a:lstStyle/>
          <a:p>
            <a:r>
              <a:rPr lang="en-US" sz="5400" dirty="0" smtClean="0"/>
              <a:t>In the last decade, dozens of foreign ministries have been creating offices exclusively dedicated to cyberspace and appointing “cyber diplomats” in order to respond to the growing politicization of </a:t>
            </a:r>
            <a:r>
              <a:rPr lang="en-US" sz="5400" dirty="0" smtClean="0"/>
              <a:t>cyberspace </a:t>
            </a:r>
            <a:r>
              <a:rPr lang="en-US" sz="5400" dirty="0" smtClean="0"/>
              <a:t>and broader techno-geopolitical </a:t>
            </a:r>
            <a:r>
              <a:rPr lang="en-US" sz="5400" dirty="0" smtClean="0"/>
              <a:t>dynamics.</a:t>
            </a:r>
          </a:p>
          <a:p>
            <a:r>
              <a:rPr lang="en-US" sz="5400" dirty="0" smtClean="0"/>
              <a:t>This move has concentrated more international cyber policy activities in foreign affairs ministries, elevating the issue in government hierarchies and increasing the level of international activity of each state in cyberspace</a:t>
            </a:r>
            <a:r>
              <a:rPr lang="en-US" sz="5400" dirty="0" smtClean="0"/>
              <a:t>.</a:t>
            </a:r>
          </a:p>
          <a:p>
            <a:r>
              <a:rPr lang="en-US" sz="5400" dirty="0" smtClean="0"/>
              <a:t>They </a:t>
            </a:r>
            <a:r>
              <a:rPr lang="en-US" sz="5400" dirty="0" smtClean="0"/>
              <a:t>do network building for information gathering and create country specific knowledge to advance trade and economic interests.</a:t>
            </a:r>
          </a:p>
          <a:p>
            <a:endParaRPr lang="en-US" sz="5400" dirty="0"/>
          </a:p>
        </p:txBody>
      </p:sp>
      <p:pic>
        <p:nvPicPr>
          <p:cNvPr id="4" name="Picture 3" descr="Home"/>
          <p:cNvPicPr>
            <a:picLocks noChangeAspect="1" noChangeArrowheads="1"/>
          </p:cNvPicPr>
          <p:nvPr/>
        </p:nvPicPr>
        <p:blipFill>
          <a:blip r:embed="rId2" cstate="print"/>
          <a:srcRect/>
          <a:stretch>
            <a:fillRect/>
          </a:stretch>
        </p:blipFill>
        <p:spPr bwMode="auto">
          <a:xfrm>
            <a:off x="22305817" y="222330"/>
            <a:ext cx="2017857" cy="1855851"/>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 0  L 0.25 0  E" pathEditMode="relative" ptsTypes="">
                                      <p:cBhvr>
                                        <p:cTn id="10" dur="2000" fill="hold"/>
                                        <p:tgtEl>
                                          <p:spTgt spid="3">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0 0  L 0.25 0  E" pathEditMode="relative" ptsTypes="">
                                      <p:cBhvr>
                                        <p:cTn id="14" dur="2000" fill="hold"/>
                                        <p:tgtEl>
                                          <p:spTgt spid="3">
                                            <p:txEl>
                                              <p:pRg st="2" end="2"/>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Grp="1" noChangeAspect="1" noChangeArrowheads="1"/>
          </p:cNvPicPr>
          <p:nvPr>
            <p:ph idx="1"/>
          </p:nvPr>
        </p:nvPicPr>
        <p:blipFill>
          <a:blip r:embed="rId2" cstate="print"/>
          <a:srcRect/>
          <a:stretch>
            <a:fillRect/>
          </a:stretch>
        </p:blipFill>
        <p:spPr bwMode="auto">
          <a:xfrm>
            <a:off x="2435978" y="833872"/>
            <a:ext cx="19644560" cy="3770168"/>
          </a:xfrm>
          <a:prstGeom prst="rect">
            <a:avLst/>
          </a:prstGeom>
          <a:noFill/>
          <a:ln w="9525">
            <a:noFill/>
            <a:miter lim="800000"/>
            <a:headEnd/>
            <a:tailEnd/>
          </a:ln>
          <a:effectLst/>
        </p:spPr>
      </p:pic>
      <p:sp>
        <p:nvSpPr>
          <p:cNvPr id="6" name="TextBox 5"/>
          <p:cNvSpPr txBox="1"/>
          <p:nvPr/>
        </p:nvSpPr>
        <p:spPr>
          <a:xfrm>
            <a:off x="2743200" y="5541817"/>
            <a:ext cx="10169236" cy="3477875"/>
          </a:xfrm>
          <a:prstGeom prst="rect">
            <a:avLst/>
          </a:prstGeom>
          <a:noFill/>
        </p:spPr>
        <p:txBody>
          <a:bodyPr wrap="square" rtlCol="0">
            <a:spAutoFit/>
          </a:bodyPr>
          <a:lstStyle/>
          <a:p>
            <a:r>
              <a:rPr lang="en-IN" sz="4400" dirty="0" smtClean="0"/>
              <a:t>Americans face Increasing Risks from state and non state actors that conduct malicious cyber activity , including stealing trade secrets or personal information for commercial or financial gain </a:t>
            </a:r>
            <a:endParaRPr lang="en-US" sz="4400" dirty="0"/>
          </a:p>
        </p:txBody>
      </p:sp>
      <p:sp>
        <p:nvSpPr>
          <p:cNvPr id="8" name="TextBox 7"/>
          <p:cNvSpPr txBox="1"/>
          <p:nvPr/>
        </p:nvSpPr>
        <p:spPr>
          <a:xfrm>
            <a:off x="14408727" y="5496572"/>
            <a:ext cx="9914948" cy="3170099"/>
          </a:xfrm>
          <a:prstGeom prst="rect">
            <a:avLst/>
          </a:prstGeom>
          <a:noFill/>
        </p:spPr>
        <p:txBody>
          <a:bodyPr wrap="square" rtlCol="0">
            <a:spAutoFit/>
          </a:bodyPr>
          <a:lstStyle/>
          <a:p>
            <a:r>
              <a:rPr lang="en-IN" sz="4000" dirty="0" smtClean="0"/>
              <a:t>The U.S recognises that states do have a well established and important role to play with regard to facilitating and transitional cooperation and preventing and promoting international stability </a:t>
            </a:r>
            <a:endParaRPr lang="en-US" sz="4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Grp="1" noChangeAspect="1" noChangeArrowheads="1"/>
          </p:cNvPicPr>
          <p:nvPr>
            <p:ph idx="1"/>
          </p:nvPr>
        </p:nvPicPr>
        <p:blipFill>
          <a:blip r:embed="rId2" cstate="print"/>
          <a:srcRect/>
          <a:stretch>
            <a:fillRect/>
          </a:stretch>
        </p:blipFill>
        <p:spPr bwMode="auto">
          <a:xfrm>
            <a:off x="2189018" y="498765"/>
            <a:ext cx="21169745" cy="12702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p31"/>
          <p:cNvSpPr/>
          <p:nvPr/>
        </p:nvSpPr>
        <p:spPr>
          <a:xfrm>
            <a:off x="1068913" y="1995055"/>
            <a:ext cx="8712396" cy="10778835"/>
          </a:xfrm>
          <a:prstGeom prst="rect">
            <a:avLst/>
          </a:prstGeom>
          <a:solidFill>
            <a:srgbClr val="A4C1FF">
              <a:alpha val="38430"/>
            </a:srgbClr>
          </a:solidFill>
          <a:ln>
            <a:noFill/>
          </a:ln>
        </p:spPr>
        <p:txBody>
          <a:bodyPr spcFirstLastPara="1" wrap="square" lIns="243410" tIns="243410" rIns="243410" bIns="243410" anchor="ctr" anchorCtr="0">
            <a:noAutofit/>
          </a:bodyPr>
          <a:lstStyle/>
          <a:p>
            <a:r>
              <a:rPr lang="en-US" dirty="0" smtClean="0"/>
              <a:t>In a world in which more countries are acquiring offensive cyber capabilities, cyber diplomacy is needed to prevent escalation or wrongful attribution of </a:t>
            </a:r>
            <a:r>
              <a:rPr lang="en-US" dirty="0" smtClean="0"/>
              <a:t>cyber attacks </a:t>
            </a:r>
            <a:r>
              <a:rPr lang="en-US" dirty="0" smtClean="0"/>
              <a:t>by maintaining a constant dialogue between peers and ensuring channels of communication remain open, even in times of crisis. It also is necessary for developing binding and non-binding norms of responsible state behavior in cyberspace and addressing the most acute divergences between stakeholders in this area.</a:t>
            </a:r>
            <a:endParaRPr lang="en-US" dirty="0"/>
          </a:p>
        </p:txBody>
      </p:sp>
      <p:sp>
        <p:nvSpPr>
          <p:cNvPr id="1097" name="Google Shape;1097;p31"/>
          <p:cNvSpPr/>
          <p:nvPr/>
        </p:nvSpPr>
        <p:spPr>
          <a:xfrm>
            <a:off x="9771409" y="2286867"/>
            <a:ext cx="13839330" cy="9565600"/>
          </a:xfrm>
          <a:prstGeom prst="rect">
            <a:avLst/>
          </a:prstGeom>
          <a:solidFill>
            <a:srgbClr val="A4C1FF">
              <a:alpha val="38430"/>
            </a:srgbClr>
          </a:solidFill>
          <a:ln>
            <a:noFill/>
          </a:ln>
        </p:spPr>
        <p:txBody>
          <a:bodyPr spcFirstLastPara="1" wrap="square" lIns="243410" tIns="243410" rIns="243410" bIns="243410" anchor="ctr" anchorCtr="0">
            <a:noAutofit/>
          </a:bodyPr>
          <a:lstStyle/>
          <a:p>
            <a:endParaRPr dirty="0"/>
          </a:p>
        </p:txBody>
      </p:sp>
      <p:pic>
        <p:nvPicPr>
          <p:cNvPr id="3" name="Picture 2">
            <a:extLst>
              <a:ext uri="{FF2B5EF4-FFF2-40B4-BE49-F238E27FC236}">
                <a16:creationId xmlns:a16="http://schemas.microsoft.com/office/drawing/2014/main" xmlns="" id="{7BD8D653-B7AF-A24F-BF3F-717E808A95F7}"/>
              </a:ext>
            </a:extLst>
          </p:cNvPr>
          <p:cNvPicPr>
            <a:picLocks noChangeAspect="1"/>
          </p:cNvPicPr>
          <p:nvPr/>
        </p:nvPicPr>
        <p:blipFill>
          <a:blip r:embed="rId3" cstate="print"/>
          <a:stretch>
            <a:fillRect/>
          </a:stretch>
        </p:blipFill>
        <p:spPr>
          <a:xfrm>
            <a:off x="10113818" y="2695424"/>
            <a:ext cx="14209857" cy="9441157"/>
          </a:xfrm>
          <a:prstGeom prst="rect">
            <a:avLst/>
          </a:prstGeom>
        </p:spPr>
      </p:pic>
      <p:pic>
        <p:nvPicPr>
          <p:cNvPr id="5" name="Picture 4"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203" y="0"/>
            <a:ext cx="20675124" cy="1828800"/>
          </a:xfrm>
        </p:spPr>
        <p:txBody>
          <a:bodyPr/>
          <a:lstStyle/>
          <a:p>
            <a:r>
              <a:rPr lang="en-IN" dirty="0" smtClean="0"/>
              <a:t>Cyber warfare </a:t>
            </a:r>
            <a:endParaRPr lang="en-US" dirty="0"/>
          </a:p>
        </p:txBody>
      </p:sp>
      <p:sp>
        <p:nvSpPr>
          <p:cNvPr id="3" name="Content Placeholder 2"/>
          <p:cNvSpPr>
            <a:spLocks noGrp="1"/>
          </p:cNvSpPr>
          <p:nvPr>
            <p:ph idx="1"/>
          </p:nvPr>
        </p:nvSpPr>
        <p:spPr>
          <a:xfrm>
            <a:off x="1324003" y="1821448"/>
            <a:ext cx="20675124" cy="9144000"/>
          </a:xfrm>
        </p:spPr>
        <p:txBody>
          <a:bodyPr>
            <a:normAutofit fontScale="92500" lnSpcReduction="20000"/>
          </a:bodyPr>
          <a:lstStyle/>
          <a:p>
            <a:r>
              <a:rPr lang="en-US" sz="6400" dirty="0" smtClean="0">
                <a:latin typeface="Calibri" pitchFamily="34" charset="0"/>
                <a:cs typeface="Calibri" pitchFamily="34" charset="0"/>
              </a:rPr>
              <a:t>The nature of warfare has shifted from physical to online, seeing a deluge of state-sponsored cyber assaults on the West. The issue was put under the global spotlight last month (April), when the UK and US made an unprecedented joint statement blaming Russia for cyber-attacks on businesses and consumers.</a:t>
            </a:r>
            <a:endParaRPr lang="en-US" sz="6400" dirty="0" smtClean="0">
              <a:latin typeface="Calibri" pitchFamily="34" charset="0"/>
              <a:cs typeface="Calibri" pitchFamily="34" charset="0"/>
            </a:endParaRPr>
          </a:p>
          <a:p>
            <a:r>
              <a:rPr lang="en-US" sz="6400" dirty="0" smtClean="0">
                <a:latin typeface="Calibri" pitchFamily="34" charset="0"/>
                <a:cs typeface="Calibri" pitchFamily="34" charset="0"/>
              </a:rPr>
              <a:t>Attacks </a:t>
            </a:r>
            <a:r>
              <a:rPr lang="en-US" sz="6400" dirty="0" smtClean="0">
                <a:latin typeface="Calibri" pitchFamily="34" charset="0"/>
                <a:cs typeface="Calibri" pitchFamily="34" charset="0"/>
              </a:rPr>
              <a:t>targeting Government, nuclear, water, energy, aviation and </a:t>
            </a:r>
            <a:r>
              <a:rPr lang="en-US" sz="6400" dirty="0" err="1" smtClean="0">
                <a:latin typeface="Calibri" pitchFamily="34" charset="0"/>
                <a:cs typeface="Calibri" pitchFamily="34" charset="0"/>
              </a:rPr>
              <a:t>defence</a:t>
            </a:r>
            <a:r>
              <a:rPr lang="en-US" sz="6400" dirty="0" smtClean="0">
                <a:latin typeface="Calibri" pitchFamily="34" charset="0"/>
                <a:cs typeface="Calibri" pitchFamily="34" charset="0"/>
              </a:rPr>
              <a:t> </a:t>
            </a:r>
            <a:r>
              <a:rPr lang="en-US" sz="6400" dirty="0" smtClean="0">
                <a:latin typeface="Calibri" pitchFamily="34" charset="0"/>
                <a:cs typeface="Calibri" pitchFamily="34" charset="0"/>
              </a:rPr>
              <a:t>. </a:t>
            </a:r>
            <a:r>
              <a:rPr lang="en-US" sz="6400" dirty="0" smtClean="0">
                <a:latin typeface="Calibri" pitchFamily="34" charset="0"/>
                <a:cs typeface="Calibri" pitchFamily="34" charset="0"/>
              </a:rPr>
              <a:t>T</a:t>
            </a:r>
            <a:r>
              <a:rPr lang="en-US" sz="6400" dirty="0" smtClean="0">
                <a:latin typeface="Calibri" pitchFamily="34" charset="0"/>
                <a:cs typeface="Calibri" pitchFamily="34" charset="0"/>
              </a:rPr>
              <a:t>hese </a:t>
            </a:r>
            <a:r>
              <a:rPr lang="en-US" sz="6400" dirty="0" smtClean="0">
                <a:latin typeface="Calibri" pitchFamily="34" charset="0"/>
                <a:cs typeface="Calibri" pitchFamily="34" charset="0"/>
              </a:rPr>
              <a:t>are achieved by sending spear-phishing emails to employees or infecting websites in what is called a ‘waterhole attack’,”  independent counter-disinformation and hybrid warfare consultant.</a:t>
            </a:r>
          </a:p>
          <a:p>
            <a:endParaRPr lang="en-US" dirty="0"/>
          </a:p>
        </p:txBody>
      </p:sp>
      <p:pic>
        <p:nvPicPr>
          <p:cNvPr id="4" name="Picture 3" descr="cyber ware fare 4.jpg"/>
          <p:cNvPicPr>
            <a:picLocks noChangeAspect="1"/>
          </p:cNvPicPr>
          <p:nvPr/>
        </p:nvPicPr>
        <p:blipFill>
          <a:blip r:embed="rId2" cstate="print"/>
          <a:stretch>
            <a:fillRect/>
          </a:stretch>
        </p:blipFill>
        <p:spPr>
          <a:xfrm>
            <a:off x="16370300" y="9944100"/>
            <a:ext cx="7953375" cy="37719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0"/>
            <a:ext cx="21555782" cy="1828800"/>
          </a:xfrm>
        </p:spPr>
        <p:txBody>
          <a:bodyPr/>
          <a:lstStyle/>
          <a:p>
            <a:r>
              <a:rPr lang="en-US" sz="6600" b="1" dirty="0" smtClean="0"/>
              <a:t>Cyber Warfare: The Threat From Nation States</a:t>
            </a:r>
            <a:r>
              <a:rPr lang="en-US" b="1" dirty="0" smtClean="0"/>
              <a:t/>
            </a:r>
            <a:br>
              <a:rPr lang="en-US" b="1" dirty="0" smtClean="0"/>
            </a:br>
            <a:endParaRPr lang="en-US" dirty="0"/>
          </a:p>
        </p:txBody>
      </p:sp>
      <p:pic>
        <p:nvPicPr>
          <p:cNvPr id="6" name="Content Placeholder 5" descr="cyber ware fare 1.jpg"/>
          <p:cNvPicPr>
            <a:picLocks noGrp="1" noChangeAspect="1"/>
          </p:cNvPicPr>
          <p:nvPr>
            <p:ph idx="1"/>
          </p:nvPr>
        </p:nvPicPr>
        <p:blipFill>
          <a:blip r:embed="rId2" cstate="print"/>
          <a:stretch>
            <a:fillRect/>
          </a:stretch>
        </p:blipFill>
        <p:spPr>
          <a:xfrm>
            <a:off x="1248183" y="8368146"/>
            <a:ext cx="11387163" cy="5347854"/>
          </a:xfrm>
        </p:spPr>
      </p:pic>
      <p:pic>
        <p:nvPicPr>
          <p:cNvPr id="58370" name="Picture 2" descr="Exercises on cyberwarfare and security are seen taking place during the NATO CWIX interoperability... [+] exercise n 22 June, 2017 in Bydgoszcz, Poland. (Photo by Jaap Arriens/NurPhoto via Getty Images)"/>
          <p:cNvPicPr>
            <a:picLocks noChangeAspect="1" noChangeArrowheads="1"/>
          </p:cNvPicPr>
          <p:nvPr/>
        </p:nvPicPr>
        <p:blipFill>
          <a:blip r:embed="rId3" cstate="print"/>
          <a:srcRect/>
          <a:stretch>
            <a:fillRect/>
          </a:stretch>
        </p:blipFill>
        <p:spPr bwMode="auto">
          <a:xfrm>
            <a:off x="13063176" y="1507691"/>
            <a:ext cx="10207552" cy="6805036"/>
          </a:xfrm>
          <a:prstGeom prst="rect">
            <a:avLst/>
          </a:prstGeom>
          <a:noFill/>
        </p:spPr>
      </p:pic>
      <p:sp>
        <p:nvSpPr>
          <p:cNvPr id="58372" name="Rectangle 4"/>
          <p:cNvSpPr>
            <a:spLocks noChangeArrowheads="1"/>
          </p:cNvSpPr>
          <p:nvPr/>
        </p:nvSpPr>
        <p:spPr bwMode="auto">
          <a:xfrm>
            <a:off x="1690255" y="2734292"/>
            <a:ext cx="1088967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Nation-states need flexible and dynamic cyber security strategies to react to the cyber threats in a constantly changing and emerging environment such as cyberspace. Although cyberspace has no physical boundaries, countries often formulate cyber security strategy independently based on their own ideas and own security perceptions only. This causes very different cyber security strategies to be found in different countries. This is true although many international agencies offer suggestions to formulate the main aspects and elements of national cyber security strategy.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10" descr="cyeber warfare 3.jpg"/>
          <p:cNvPicPr>
            <a:picLocks noChangeAspect="1"/>
          </p:cNvPicPr>
          <p:nvPr/>
        </p:nvPicPr>
        <p:blipFill>
          <a:blip r:embed="rId4" cstate="print"/>
          <a:stretch>
            <a:fillRect/>
          </a:stretch>
        </p:blipFill>
        <p:spPr>
          <a:xfrm>
            <a:off x="12663054" y="8672945"/>
            <a:ext cx="7620001" cy="504305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Tallinn Manual.jpg"/>
          <p:cNvPicPr>
            <a:picLocks noGrp="1" noChangeAspect="1"/>
          </p:cNvPicPr>
          <p:nvPr>
            <p:ph idx="1"/>
          </p:nvPr>
        </p:nvPicPr>
        <p:blipFill>
          <a:blip r:embed="rId2" cstate="print"/>
          <a:stretch>
            <a:fillRect/>
          </a:stretch>
        </p:blipFill>
        <p:spPr>
          <a:xfrm>
            <a:off x="5874326" y="495267"/>
            <a:ext cx="13078691" cy="13220733"/>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yebr ware 2.jpg"/>
          <p:cNvPicPr>
            <a:picLocks noGrp="1" noChangeAspect="1"/>
          </p:cNvPicPr>
          <p:nvPr>
            <p:ph idx="1"/>
          </p:nvPr>
        </p:nvPicPr>
        <p:blipFill>
          <a:blip r:embed="rId2" cstate="print"/>
          <a:stretch>
            <a:fillRect/>
          </a:stretch>
        </p:blipFill>
        <p:spPr>
          <a:xfrm>
            <a:off x="5403273" y="2466110"/>
            <a:ext cx="14131636" cy="850869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5" y="359110"/>
            <a:ext cx="20675124" cy="1828800"/>
          </a:xfrm>
        </p:spPr>
        <p:txBody>
          <a:bodyPr/>
          <a:lstStyle/>
          <a:p>
            <a:r>
              <a:rPr lang="en-US" dirty="0" smtClean="0"/>
              <a:t>Virtual conflict, real damage</a:t>
            </a:r>
            <a:endParaRPr lang="en-US" dirty="0"/>
          </a:p>
        </p:txBody>
      </p:sp>
      <p:pic>
        <p:nvPicPr>
          <p:cNvPr id="4" name="Picture 3"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4098" name="Picture 2"/>
          <p:cNvPicPr>
            <a:picLocks noGrp="1" noChangeAspect="1" noChangeArrowheads="1"/>
          </p:cNvPicPr>
          <p:nvPr>
            <p:ph idx="1"/>
          </p:nvPr>
        </p:nvPicPr>
        <p:blipFill>
          <a:blip r:embed="rId3" cstate="print"/>
          <a:srcRect l="17022" t="23964" r="18663" b="14672"/>
          <a:stretch>
            <a:fillRect/>
          </a:stretch>
        </p:blipFill>
        <p:spPr bwMode="auto">
          <a:xfrm rot="21082793">
            <a:off x="2309106" y="3275314"/>
            <a:ext cx="9834641" cy="5275536"/>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18926" t="12311" r="38055" b="11553"/>
          <a:stretch>
            <a:fillRect/>
          </a:stretch>
        </p:blipFill>
        <p:spPr bwMode="auto">
          <a:xfrm>
            <a:off x="14297892" y="3739847"/>
            <a:ext cx="10025784" cy="9976153"/>
          </a:xfrm>
          <a:prstGeom prst="rect">
            <a:avLst/>
          </a:prstGeom>
          <a:noFill/>
          <a:ln w="9525">
            <a:noFill/>
            <a:miter lim="800000"/>
            <a:headEnd/>
            <a:tailEnd/>
          </a:ln>
          <a:effectLst/>
        </p:spPr>
      </p:pic>
      <p:sp>
        <p:nvSpPr>
          <p:cNvPr id="7" name="Rectangle 6"/>
          <p:cNvSpPr/>
          <p:nvPr/>
        </p:nvSpPr>
        <p:spPr>
          <a:xfrm>
            <a:off x="1786804" y="9314795"/>
            <a:ext cx="12160250" cy="4401205"/>
          </a:xfrm>
          <a:prstGeom prst="rect">
            <a:avLst/>
          </a:prstGeom>
        </p:spPr>
        <p:txBody>
          <a:bodyPr>
            <a:spAutoFit/>
          </a:bodyPr>
          <a:lstStyle/>
          <a:p>
            <a:r>
              <a:rPr lang="en-US" sz="4000" b="1" dirty="0" smtClean="0"/>
              <a:t>According to an alert from the United States Computer Emergency Readiness Team yesterday, Russia has hacked into many of our government entities and domestic companies in the energy, nuclear, commercial facilities, water, aviation and critical manufacturing sectors – essentially most of what makes our country go.</a:t>
            </a:r>
            <a:endParaRPr lang="en-US" sz="40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1" y="0"/>
            <a:ext cx="20918473" cy="2409583"/>
          </a:xfrm>
        </p:spPr>
        <p:txBody>
          <a:bodyPr/>
          <a:lstStyle/>
          <a:p>
            <a:pPr fontAlgn="base"/>
            <a:r>
              <a:rPr lang="en-US" sz="7200" b="1" dirty="0" smtClean="0"/>
              <a:t>Iran attempted cyber attack on Israeli water and sewage facilities</a:t>
            </a:r>
            <a:endParaRPr lang="en-US" sz="7200" b="1" dirty="0"/>
          </a:p>
        </p:txBody>
      </p:sp>
      <p:pic>
        <p:nvPicPr>
          <p:cNvPr id="5" name="Content Placeholder 4" descr="israel.jpg"/>
          <p:cNvPicPr>
            <a:picLocks noGrp="1" noChangeAspect="1"/>
          </p:cNvPicPr>
          <p:nvPr>
            <p:ph idx="1"/>
          </p:nvPr>
        </p:nvPicPr>
        <p:blipFill>
          <a:blip r:embed="rId2" cstate="print"/>
          <a:stretch>
            <a:fillRect/>
          </a:stretch>
        </p:blipFill>
        <p:spPr>
          <a:xfrm>
            <a:off x="1440872" y="2277068"/>
            <a:ext cx="9642764" cy="7232073"/>
          </a:xfrm>
        </p:spPr>
      </p:pic>
      <p:sp>
        <p:nvSpPr>
          <p:cNvPr id="4" name="Oval 3"/>
          <p:cNvSpPr/>
          <p:nvPr/>
        </p:nvSpPr>
        <p:spPr>
          <a:xfrm>
            <a:off x="14625495" y="3602181"/>
            <a:ext cx="9698180" cy="867294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Water Authority and Israel National Cyber Directorate confirmed the “attempted cyber breach on water command and control systems.”</a:t>
            </a:r>
          </a:p>
          <a:p>
            <a:pPr algn="ctr"/>
            <a:r>
              <a:rPr lang="en-US" dirty="0" smtClean="0"/>
              <a:t>there was no harm to the water supply and it operated, and continues to operate, without interruption,” </a:t>
            </a:r>
            <a:endParaRPr lang="en-US" dirty="0"/>
          </a:p>
        </p:txBody>
      </p:sp>
      <p:pic>
        <p:nvPicPr>
          <p:cNvPr id="6" name="Picture 5" descr="israel 1.jpg"/>
          <p:cNvPicPr>
            <a:picLocks noChangeAspect="1"/>
          </p:cNvPicPr>
          <p:nvPr/>
        </p:nvPicPr>
        <p:blipFill>
          <a:blip r:embed="rId3" cstate="print"/>
          <a:stretch>
            <a:fillRect/>
          </a:stretch>
        </p:blipFill>
        <p:spPr>
          <a:xfrm>
            <a:off x="5320146" y="8027604"/>
            <a:ext cx="9127144" cy="5688396"/>
          </a:xfrm>
          <a:prstGeom prst="rect">
            <a:avLst/>
          </a:prstGeom>
        </p:spPr>
      </p:pic>
      <p:pic>
        <p:nvPicPr>
          <p:cNvPr id="7" name="Picture 6"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 xmlns:a16="http://schemas.microsoft.com/office/drawing/2014/main" id="{6DBA7B5A-04A5-4A7F-8577-797057EA9D5E}"/>
              </a:ext>
            </a:extLst>
          </p:cNvPr>
          <p:cNvSpPr/>
          <p:nvPr/>
        </p:nvSpPr>
        <p:spPr>
          <a:xfrm>
            <a:off x="19757629" y="4881795"/>
            <a:ext cx="1096821" cy="1099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82516" tIns="91259" rIns="182516" bIns="91259" rtlCol="0" anchor="ctr"/>
          <a:lstStyle/>
          <a:p>
            <a:pPr algn="ctr"/>
            <a:endParaRPr lang="en-US"/>
          </a:p>
        </p:txBody>
      </p:sp>
      <p:sp>
        <p:nvSpPr>
          <p:cNvPr id="78" name="TextBox 77">
            <a:extLst>
              <a:ext uri="{FF2B5EF4-FFF2-40B4-BE49-F238E27FC236}">
                <a16:creationId xmlns="" xmlns:a16="http://schemas.microsoft.com/office/drawing/2014/main" id="{4B47E0F5-768A-42E9-B449-AD617E3E9D0E}"/>
              </a:ext>
            </a:extLst>
          </p:cNvPr>
          <p:cNvSpPr txBox="1"/>
          <p:nvPr/>
        </p:nvSpPr>
        <p:spPr>
          <a:xfrm>
            <a:off x="1856509" y="7271125"/>
            <a:ext cx="5292436" cy="2646513"/>
          </a:xfrm>
          <a:prstGeom prst="rect">
            <a:avLst/>
          </a:prstGeom>
          <a:noFill/>
        </p:spPr>
        <p:txBody>
          <a:bodyPr wrap="square" lIns="182516" tIns="91259" rIns="182516" bIns="91259" rtlCol="0">
            <a:spAutoFit/>
          </a:bodyPr>
          <a:lstStyle/>
          <a:p>
            <a:pPr algn="ctr">
              <a:defRPr/>
            </a:pPr>
            <a:r>
              <a:rPr lang="en-IN" sz="8000" b="1" dirty="0" smtClean="0">
                <a:latin typeface="Calibri" pitchFamily="34" charset="0"/>
                <a:ea typeface="Noto Sans" panose="020B0502040504020204" pitchFamily="34"/>
                <a:cs typeface="Calibri" pitchFamily="34" charset="0"/>
              </a:rPr>
              <a:t>Learning path </a:t>
            </a:r>
            <a:endParaRPr lang="en-US" sz="8000" b="1" dirty="0">
              <a:latin typeface="Calibri" pitchFamily="34" charset="0"/>
              <a:ea typeface="Noto Sans" panose="020B0502040504020204" pitchFamily="34"/>
              <a:cs typeface="Calibri" pitchFamily="34" charset="0"/>
            </a:endParaRPr>
          </a:p>
        </p:txBody>
      </p:sp>
      <p:sp>
        <p:nvSpPr>
          <p:cNvPr id="43" name="TextBox 42">
            <a:extLst>
              <a:ext uri="{FF2B5EF4-FFF2-40B4-BE49-F238E27FC236}">
                <a16:creationId xmlns="" xmlns:a16="http://schemas.microsoft.com/office/drawing/2014/main" id="{8016977A-112F-4154-95F5-0608714FBFEE}"/>
              </a:ext>
            </a:extLst>
          </p:cNvPr>
          <p:cNvSpPr txBox="1"/>
          <p:nvPr/>
        </p:nvSpPr>
        <p:spPr>
          <a:xfrm>
            <a:off x="7581597" y="9539978"/>
            <a:ext cx="4028511" cy="3508287"/>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ENHANCING KNOWLEDGE ON ECONOMIC WELL BEING TO NATIONAL SECURITY </a:t>
            </a:r>
            <a:endParaRPr lang="en-GB" b="1" dirty="0">
              <a:latin typeface="Calibri" pitchFamily="34" charset="0"/>
              <a:ea typeface="Noto Sans" panose="020B0502040504020204" pitchFamily="34"/>
              <a:cs typeface="Calibri" pitchFamily="34" charset="0"/>
            </a:endParaRPr>
          </a:p>
        </p:txBody>
      </p:sp>
      <p:sp>
        <p:nvSpPr>
          <p:cNvPr id="44" name="TextBox 43">
            <a:extLst>
              <a:ext uri="{FF2B5EF4-FFF2-40B4-BE49-F238E27FC236}">
                <a16:creationId xmlns="" xmlns:a16="http://schemas.microsoft.com/office/drawing/2014/main" id="{4B47E0F5-768A-42E9-B449-AD617E3E9D0E}"/>
              </a:ext>
            </a:extLst>
          </p:cNvPr>
          <p:cNvSpPr txBox="1"/>
          <p:nvPr/>
        </p:nvSpPr>
        <p:spPr>
          <a:xfrm>
            <a:off x="7709877" y="7381958"/>
            <a:ext cx="3691844"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Goal</a:t>
            </a:r>
          </a:p>
        </p:txBody>
      </p:sp>
      <p:sp>
        <p:nvSpPr>
          <p:cNvPr id="45" name="TextBox 44">
            <a:extLst>
              <a:ext uri="{FF2B5EF4-FFF2-40B4-BE49-F238E27FC236}">
                <a16:creationId xmlns="" xmlns:a16="http://schemas.microsoft.com/office/drawing/2014/main" id="{8016977A-112F-4154-95F5-0608714FBFEE}"/>
              </a:ext>
            </a:extLst>
          </p:cNvPr>
          <p:cNvSpPr txBox="1"/>
          <p:nvPr/>
        </p:nvSpPr>
        <p:spPr>
          <a:xfrm>
            <a:off x="13095584" y="10149579"/>
            <a:ext cx="4056344" cy="738298"/>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CASE STUDIES </a:t>
            </a:r>
            <a:endParaRPr lang="en-GB" b="1" dirty="0">
              <a:latin typeface="Calibri" pitchFamily="34" charset="0"/>
              <a:ea typeface="Noto Sans" panose="020B0502040504020204" pitchFamily="34"/>
              <a:cs typeface="Calibri" pitchFamily="34" charset="0"/>
            </a:endParaRPr>
          </a:p>
        </p:txBody>
      </p:sp>
      <p:sp>
        <p:nvSpPr>
          <p:cNvPr id="46" name="TextBox 45">
            <a:extLst>
              <a:ext uri="{FF2B5EF4-FFF2-40B4-BE49-F238E27FC236}">
                <a16:creationId xmlns="" xmlns:a16="http://schemas.microsoft.com/office/drawing/2014/main" id="{4B47E0F5-768A-42E9-B449-AD617E3E9D0E}"/>
              </a:ext>
            </a:extLst>
          </p:cNvPr>
          <p:cNvSpPr txBox="1"/>
          <p:nvPr/>
        </p:nvSpPr>
        <p:spPr>
          <a:xfrm>
            <a:off x="12385968" y="7381958"/>
            <a:ext cx="4793671"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Strategy</a:t>
            </a:r>
          </a:p>
        </p:txBody>
      </p:sp>
      <p:sp>
        <p:nvSpPr>
          <p:cNvPr id="47" name="TextBox 46">
            <a:extLst>
              <a:ext uri="{FF2B5EF4-FFF2-40B4-BE49-F238E27FC236}">
                <a16:creationId xmlns="" xmlns:a16="http://schemas.microsoft.com/office/drawing/2014/main" id="{8016977A-112F-4154-95F5-0608714FBFEE}"/>
              </a:ext>
            </a:extLst>
          </p:cNvPr>
          <p:cNvSpPr txBox="1"/>
          <p:nvPr/>
        </p:nvSpPr>
        <p:spPr>
          <a:xfrm>
            <a:off x="18516173" y="9207469"/>
            <a:ext cx="4870300" cy="1661628"/>
          </a:xfrm>
          <a:prstGeom prst="rect">
            <a:avLst/>
          </a:prstGeom>
          <a:noFill/>
        </p:spPr>
        <p:txBody>
          <a:bodyPr wrap="square" lIns="182516" tIns="91259" rIns="182516" bIns="91259" rtlCol="0">
            <a:spAutoFit/>
          </a:bodyPr>
          <a:lstStyle/>
          <a:p>
            <a:pPr algn="ctr">
              <a:defRPr/>
            </a:pPr>
            <a:r>
              <a:rPr lang="en-US" sz="3200" b="1" dirty="0" smtClean="0">
                <a:latin typeface="Calibri" pitchFamily="34" charset="0"/>
                <a:cs typeface="Calibri" pitchFamily="34" charset="0"/>
              </a:rPr>
              <a:t>NATION PREPAREDNESS AND BETTER DEFENSIVE CPABILTIES .</a:t>
            </a:r>
            <a:endParaRPr lang="en-GB" sz="3200" b="1" dirty="0">
              <a:latin typeface="Calibri" pitchFamily="34" charset="0"/>
              <a:ea typeface="Noto Sans" panose="020B0502040504020204" pitchFamily="34"/>
              <a:cs typeface="Calibri" pitchFamily="34" charset="0"/>
            </a:endParaRPr>
          </a:p>
        </p:txBody>
      </p:sp>
      <p:sp>
        <p:nvSpPr>
          <p:cNvPr id="48" name="TextBox 47">
            <a:extLst>
              <a:ext uri="{FF2B5EF4-FFF2-40B4-BE49-F238E27FC236}">
                <a16:creationId xmlns="" xmlns:a16="http://schemas.microsoft.com/office/drawing/2014/main" id="{4B47E0F5-768A-42E9-B449-AD617E3E9D0E}"/>
              </a:ext>
            </a:extLst>
          </p:cNvPr>
          <p:cNvSpPr txBox="1"/>
          <p:nvPr/>
        </p:nvSpPr>
        <p:spPr>
          <a:xfrm>
            <a:off x="18427495" y="7381958"/>
            <a:ext cx="3970558"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Vision</a:t>
            </a:r>
          </a:p>
        </p:txBody>
      </p:sp>
      <p:grpSp>
        <p:nvGrpSpPr>
          <p:cNvPr id="2" name="Group 49"/>
          <p:cNvGrpSpPr/>
          <p:nvPr/>
        </p:nvGrpSpPr>
        <p:grpSpPr>
          <a:xfrm>
            <a:off x="2376402" y="3914960"/>
            <a:ext cx="3491400" cy="3039876"/>
            <a:chOff x="1111250" y="2736547"/>
            <a:chExt cx="3473207" cy="3016554"/>
          </a:xfrm>
        </p:grpSpPr>
        <p:sp>
          <p:nvSpPr>
            <p:cNvPr id="51" name="Freeform 50"/>
            <p:cNvSpPr>
              <a:spLocks/>
            </p:cNvSpPr>
            <p:nvPr/>
          </p:nvSpPr>
          <p:spPr bwMode="auto">
            <a:xfrm>
              <a:off x="1199068" y="3392988"/>
              <a:ext cx="3385389" cy="2360113"/>
            </a:xfrm>
            <a:custGeom>
              <a:avLst/>
              <a:gdLst>
                <a:gd name="T0" fmla="*/ 642 w 768"/>
                <a:gd name="T1" fmla="*/ 101 h 535"/>
                <a:gd name="T2" fmla="*/ 603 w 768"/>
                <a:gd name="T3" fmla="*/ 72 h 535"/>
                <a:gd name="T4" fmla="*/ 768 w 768"/>
                <a:gd name="T5" fmla="*/ 0 h 535"/>
                <a:gd name="T6" fmla="*/ 748 w 768"/>
                <a:gd name="T7" fmla="*/ 179 h 535"/>
                <a:gd name="T8" fmla="*/ 728 w 768"/>
                <a:gd name="T9" fmla="*/ 165 h 535"/>
                <a:gd name="T10" fmla="*/ 711 w 768"/>
                <a:gd name="T11" fmla="*/ 152 h 535"/>
                <a:gd name="T12" fmla="*/ 706 w 768"/>
                <a:gd name="T13" fmla="*/ 153 h 535"/>
                <a:gd name="T14" fmla="*/ 634 w 768"/>
                <a:gd name="T15" fmla="*/ 247 h 535"/>
                <a:gd name="T16" fmla="*/ 560 w 768"/>
                <a:gd name="T17" fmla="*/ 343 h 535"/>
                <a:gd name="T18" fmla="*/ 548 w 768"/>
                <a:gd name="T19" fmla="*/ 359 h 535"/>
                <a:gd name="T20" fmla="*/ 540 w 768"/>
                <a:gd name="T21" fmla="*/ 364 h 535"/>
                <a:gd name="T22" fmla="*/ 480 w 768"/>
                <a:gd name="T23" fmla="*/ 372 h 535"/>
                <a:gd name="T24" fmla="*/ 430 w 768"/>
                <a:gd name="T25" fmla="*/ 380 h 535"/>
                <a:gd name="T26" fmla="*/ 365 w 768"/>
                <a:gd name="T27" fmla="*/ 389 h 535"/>
                <a:gd name="T28" fmla="*/ 318 w 768"/>
                <a:gd name="T29" fmla="*/ 406 h 535"/>
                <a:gd name="T30" fmla="*/ 257 w 768"/>
                <a:gd name="T31" fmla="*/ 433 h 535"/>
                <a:gd name="T32" fmla="*/ 190 w 768"/>
                <a:gd name="T33" fmla="*/ 464 h 535"/>
                <a:gd name="T34" fmla="*/ 131 w 768"/>
                <a:gd name="T35" fmla="*/ 491 h 535"/>
                <a:gd name="T36" fmla="*/ 78 w 768"/>
                <a:gd name="T37" fmla="*/ 515 h 535"/>
                <a:gd name="T38" fmla="*/ 37 w 768"/>
                <a:gd name="T39" fmla="*/ 534 h 535"/>
                <a:gd name="T40" fmla="*/ 32 w 768"/>
                <a:gd name="T41" fmla="*/ 532 h 535"/>
                <a:gd name="T42" fmla="*/ 1 w 768"/>
                <a:gd name="T43" fmla="*/ 465 h 535"/>
                <a:gd name="T44" fmla="*/ 3 w 768"/>
                <a:gd name="T45" fmla="*/ 459 h 535"/>
                <a:gd name="T46" fmla="*/ 70 w 768"/>
                <a:gd name="T47" fmla="*/ 428 h 535"/>
                <a:gd name="T48" fmla="*/ 121 w 768"/>
                <a:gd name="T49" fmla="*/ 405 h 535"/>
                <a:gd name="T50" fmla="*/ 203 w 768"/>
                <a:gd name="T51" fmla="*/ 368 h 535"/>
                <a:gd name="T52" fmla="*/ 294 w 768"/>
                <a:gd name="T53" fmla="*/ 326 h 535"/>
                <a:gd name="T54" fmla="*/ 319 w 768"/>
                <a:gd name="T55" fmla="*/ 315 h 535"/>
                <a:gd name="T56" fmla="*/ 341 w 768"/>
                <a:gd name="T57" fmla="*/ 310 h 535"/>
                <a:gd name="T58" fmla="*/ 397 w 768"/>
                <a:gd name="T59" fmla="*/ 301 h 535"/>
                <a:gd name="T60" fmla="*/ 447 w 768"/>
                <a:gd name="T61" fmla="*/ 294 h 535"/>
                <a:gd name="T62" fmla="*/ 498 w 768"/>
                <a:gd name="T63" fmla="*/ 286 h 535"/>
                <a:gd name="T64" fmla="*/ 502 w 768"/>
                <a:gd name="T65" fmla="*/ 283 h 535"/>
                <a:gd name="T66" fmla="*/ 556 w 768"/>
                <a:gd name="T67" fmla="*/ 214 h 535"/>
                <a:gd name="T68" fmla="*/ 626 w 768"/>
                <a:gd name="T69" fmla="*/ 122 h 535"/>
                <a:gd name="T70" fmla="*/ 642 w 768"/>
                <a:gd name="T71" fmla="*/ 10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8" h="535">
                  <a:moveTo>
                    <a:pt x="642" y="101"/>
                  </a:moveTo>
                  <a:cubicBezTo>
                    <a:pt x="629" y="91"/>
                    <a:pt x="616" y="82"/>
                    <a:pt x="603" y="72"/>
                  </a:cubicBezTo>
                  <a:cubicBezTo>
                    <a:pt x="658" y="48"/>
                    <a:pt x="713" y="24"/>
                    <a:pt x="768" y="0"/>
                  </a:cubicBezTo>
                  <a:cubicBezTo>
                    <a:pt x="761" y="60"/>
                    <a:pt x="755" y="119"/>
                    <a:pt x="748" y="179"/>
                  </a:cubicBezTo>
                  <a:cubicBezTo>
                    <a:pt x="741" y="174"/>
                    <a:pt x="734" y="169"/>
                    <a:pt x="728" y="165"/>
                  </a:cubicBezTo>
                  <a:cubicBezTo>
                    <a:pt x="723" y="160"/>
                    <a:pt x="717" y="156"/>
                    <a:pt x="711" y="152"/>
                  </a:cubicBezTo>
                  <a:cubicBezTo>
                    <a:pt x="709" y="150"/>
                    <a:pt x="708" y="151"/>
                    <a:pt x="706" y="153"/>
                  </a:cubicBezTo>
                  <a:cubicBezTo>
                    <a:pt x="682" y="184"/>
                    <a:pt x="658" y="215"/>
                    <a:pt x="634" y="247"/>
                  </a:cubicBezTo>
                  <a:cubicBezTo>
                    <a:pt x="610" y="279"/>
                    <a:pt x="585" y="311"/>
                    <a:pt x="560" y="343"/>
                  </a:cubicBezTo>
                  <a:cubicBezTo>
                    <a:pt x="556" y="348"/>
                    <a:pt x="552" y="354"/>
                    <a:pt x="548" y="359"/>
                  </a:cubicBezTo>
                  <a:cubicBezTo>
                    <a:pt x="546" y="361"/>
                    <a:pt x="543" y="363"/>
                    <a:pt x="540" y="364"/>
                  </a:cubicBezTo>
                  <a:cubicBezTo>
                    <a:pt x="520" y="367"/>
                    <a:pt x="500" y="370"/>
                    <a:pt x="480" y="372"/>
                  </a:cubicBezTo>
                  <a:cubicBezTo>
                    <a:pt x="463" y="375"/>
                    <a:pt x="446" y="377"/>
                    <a:pt x="430" y="380"/>
                  </a:cubicBezTo>
                  <a:cubicBezTo>
                    <a:pt x="408" y="383"/>
                    <a:pt x="387" y="388"/>
                    <a:pt x="365" y="389"/>
                  </a:cubicBezTo>
                  <a:cubicBezTo>
                    <a:pt x="348" y="391"/>
                    <a:pt x="333" y="399"/>
                    <a:pt x="318" y="406"/>
                  </a:cubicBezTo>
                  <a:cubicBezTo>
                    <a:pt x="297" y="415"/>
                    <a:pt x="277" y="424"/>
                    <a:pt x="257" y="433"/>
                  </a:cubicBezTo>
                  <a:cubicBezTo>
                    <a:pt x="235" y="444"/>
                    <a:pt x="213" y="454"/>
                    <a:pt x="190" y="464"/>
                  </a:cubicBezTo>
                  <a:cubicBezTo>
                    <a:pt x="171" y="473"/>
                    <a:pt x="151" y="482"/>
                    <a:pt x="131" y="491"/>
                  </a:cubicBezTo>
                  <a:cubicBezTo>
                    <a:pt x="113" y="499"/>
                    <a:pt x="96" y="507"/>
                    <a:pt x="78" y="515"/>
                  </a:cubicBezTo>
                  <a:cubicBezTo>
                    <a:pt x="64" y="522"/>
                    <a:pt x="51" y="528"/>
                    <a:pt x="37" y="534"/>
                  </a:cubicBezTo>
                  <a:cubicBezTo>
                    <a:pt x="34" y="535"/>
                    <a:pt x="33" y="535"/>
                    <a:pt x="32" y="532"/>
                  </a:cubicBezTo>
                  <a:cubicBezTo>
                    <a:pt x="22" y="509"/>
                    <a:pt x="11" y="487"/>
                    <a:pt x="1" y="465"/>
                  </a:cubicBezTo>
                  <a:cubicBezTo>
                    <a:pt x="0" y="462"/>
                    <a:pt x="0" y="461"/>
                    <a:pt x="3" y="459"/>
                  </a:cubicBezTo>
                  <a:cubicBezTo>
                    <a:pt x="25" y="449"/>
                    <a:pt x="48" y="439"/>
                    <a:pt x="70" y="428"/>
                  </a:cubicBezTo>
                  <a:cubicBezTo>
                    <a:pt x="87" y="421"/>
                    <a:pt x="104" y="413"/>
                    <a:pt x="121" y="405"/>
                  </a:cubicBezTo>
                  <a:cubicBezTo>
                    <a:pt x="148" y="393"/>
                    <a:pt x="175" y="380"/>
                    <a:pt x="203" y="368"/>
                  </a:cubicBezTo>
                  <a:cubicBezTo>
                    <a:pt x="233" y="354"/>
                    <a:pt x="264" y="340"/>
                    <a:pt x="294" y="326"/>
                  </a:cubicBezTo>
                  <a:cubicBezTo>
                    <a:pt x="302" y="323"/>
                    <a:pt x="311" y="318"/>
                    <a:pt x="319" y="315"/>
                  </a:cubicBezTo>
                  <a:cubicBezTo>
                    <a:pt x="326" y="313"/>
                    <a:pt x="334" y="311"/>
                    <a:pt x="341" y="310"/>
                  </a:cubicBezTo>
                  <a:cubicBezTo>
                    <a:pt x="360" y="307"/>
                    <a:pt x="378" y="304"/>
                    <a:pt x="397" y="301"/>
                  </a:cubicBezTo>
                  <a:cubicBezTo>
                    <a:pt x="413" y="299"/>
                    <a:pt x="430" y="297"/>
                    <a:pt x="447" y="294"/>
                  </a:cubicBezTo>
                  <a:cubicBezTo>
                    <a:pt x="464" y="292"/>
                    <a:pt x="481" y="289"/>
                    <a:pt x="498" y="286"/>
                  </a:cubicBezTo>
                  <a:cubicBezTo>
                    <a:pt x="499" y="286"/>
                    <a:pt x="501" y="284"/>
                    <a:pt x="502" y="283"/>
                  </a:cubicBezTo>
                  <a:cubicBezTo>
                    <a:pt x="520" y="260"/>
                    <a:pt x="538" y="237"/>
                    <a:pt x="556" y="214"/>
                  </a:cubicBezTo>
                  <a:cubicBezTo>
                    <a:pt x="579" y="183"/>
                    <a:pt x="603" y="153"/>
                    <a:pt x="626" y="122"/>
                  </a:cubicBezTo>
                  <a:cubicBezTo>
                    <a:pt x="631" y="115"/>
                    <a:pt x="637" y="108"/>
                    <a:pt x="642" y="101"/>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689782" y="2736547"/>
              <a:ext cx="1159199" cy="1918826"/>
            </a:xfrm>
            <a:custGeom>
              <a:avLst/>
              <a:gdLst>
                <a:gd name="T0" fmla="*/ 30 w 263"/>
                <a:gd name="T1" fmla="*/ 255 h 435"/>
                <a:gd name="T2" fmla="*/ 19 w 263"/>
                <a:gd name="T3" fmla="*/ 304 h 435"/>
                <a:gd name="T4" fmla="*/ 1 w 263"/>
                <a:gd name="T5" fmla="*/ 248 h 435"/>
                <a:gd name="T6" fmla="*/ 34 w 263"/>
                <a:gd name="T7" fmla="*/ 202 h 435"/>
                <a:gd name="T8" fmla="*/ 48 w 263"/>
                <a:gd name="T9" fmla="*/ 175 h 435"/>
                <a:gd name="T10" fmla="*/ 40 w 263"/>
                <a:gd name="T11" fmla="*/ 122 h 435"/>
                <a:gd name="T12" fmla="*/ 93 w 263"/>
                <a:gd name="T13" fmla="*/ 150 h 435"/>
                <a:gd name="T14" fmla="*/ 88 w 263"/>
                <a:gd name="T15" fmla="*/ 186 h 435"/>
                <a:gd name="T16" fmla="*/ 129 w 263"/>
                <a:gd name="T17" fmla="*/ 188 h 435"/>
                <a:gd name="T18" fmla="*/ 154 w 263"/>
                <a:gd name="T19" fmla="*/ 174 h 435"/>
                <a:gd name="T20" fmla="*/ 158 w 263"/>
                <a:gd name="T21" fmla="*/ 15 h 435"/>
                <a:gd name="T22" fmla="*/ 178 w 263"/>
                <a:gd name="T23" fmla="*/ 13 h 435"/>
                <a:gd name="T24" fmla="*/ 255 w 263"/>
                <a:gd name="T25" fmla="*/ 22 h 435"/>
                <a:gd name="T26" fmla="*/ 252 w 263"/>
                <a:gd name="T27" fmla="*/ 38 h 435"/>
                <a:gd name="T28" fmla="*/ 243 w 263"/>
                <a:gd name="T29" fmla="*/ 55 h 435"/>
                <a:gd name="T30" fmla="*/ 263 w 263"/>
                <a:gd name="T31" fmla="*/ 84 h 435"/>
                <a:gd name="T32" fmla="*/ 183 w 263"/>
                <a:gd name="T33" fmla="*/ 84 h 435"/>
                <a:gd name="T34" fmla="*/ 178 w 263"/>
                <a:gd name="T35" fmla="*/ 157 h 435"/>
                <a:gd name="T36" fmla="*/ 190 w 263"/>
                <a:gd name="T37" fmla="*/ 174 h 435"/>
                <a:gd name="T38" fmla="*/ 178 w 263"/>
                <a:gd name="T39" fmla="*/ 199 h 435"/>
                <a:gd name="T40" fmla="*/ 169 w 263"/>
                <a:gd name="T41" fmla="*/ 225 h 435"/>
                <a:gd name="T42" fmla="*/ 158 w 263"/>
                <a:gd name="T43" fmla="*/ 205 h 435"/>
                <a:gd name="T44" fmla="*/ 135 w 263"/>
                <a:gd name="T45" fmla="*/ 217 h 435"/>
                <a:gd name="T46" fmla="*/ 91 w 263"/>
                <a:gd name="T47" fmla="*/ 217 h 435"/>
                <a:gd name="T48" fmla="*/ 95 w 263"/>
                <a:gd name="T49" fmla="*/ 276 h 435"/>
                <a:gd name="T50" fmla="*/ 102 w 263"/>
                <a:gd name="T51" fmla="*/ 292 h 435"/>
                <a:gd name="T52" fmla="*/ 149 w 263"/>
                <a:gd name="T53" fmla="*/ 312 h 435"/>
                <a:gd name="T54" fmla="*/ 171 w 263"/>
                <a:gd name="T55" fmla="*/ 381 h 435"/>
                <a:gd name="T56" fmla="*/ 140 w 263"/>
                <a:gd name="T57" fmla="*/ 364 h 435"/>
                <a:gd name="T58" fmla="*/ 120 w 263"/>
                <a:gd name="T59" fmla="*/ 330 h 435"/>
                <a:gd name="T60" fmla="*/ 89 w 263"/>
                <a:gd name="T61" fmla="*/ 321 h 435"/>
                <a:gd name="T62" fmla="*/ 92 w 263"/>
                <a:gd name="T63" fmla="*/ 365 h 435"/>
                <a:gd name="T64" fmla="*/ 63 w 263"/>
                <a:gd name="T65" fmla="*/ 423 h 435"/>
                <a:gd name="T66" fmla="*/ 35 w 263"/>
                <a:gd name="T67" fmla="*/ 408 h 435"/>
                <a:gd name="T68" fmla="*/ 60 w 263"/>
                <a:gd name="T69" fmla="*/ 359 h 435"/>
                <a:gd name="T70" fmla="*/ 53 w 263"/>
                <a:gd name="T71" fmla="*/ 320 h 435"/>
                <a:gd name="T72" fmla="*/ 41 w 263"/>
                <a:gd name="T73" fmla="*/ 24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435">
                  <a:moveTo>
                    <a:pt x="40" y="239"/>
                  </a:moveTo>
                  <a:cubicBezTo>
                    <a:pt x="33" y="241"/>
                    <a:pt x="29" y="249"/>
                    <a:pt x="30" y="255"/>
                  </a:cubicBezTo>
                  <a:cubicBezTo>
                    <a:pt x="31" y="267"/>
                    <a:pt x="32" y="278"/>
                    <a:pt x="32" y="290"/>
                  </a:cubicBezTo>
                  <a:cubicBezTo>
                    <a:pt x="32" y="298"/>
                    <a:pt x="27" y="304"/>
                    <a:pt x="19" y="304"/>
                  </a:cubicBezTo>
                  <a:cubicBezTo>
                    <a:pt x="11" y="305"/>
                    <a:pt x="5" y="300"/>
                    <a:pt x="4" y="291"/>
                  </a:cubicBezTo>
                  <a:cubicBezTo>
                    <a:pt x="3" y="277"/>
                    <a:pt x="3" y="262"/>
                    <a:pt x="1" y="248"/>
                  </a:cubicBezTo>
                  <a:cubicBezTo>
                    <a:pt x="0" y="240"/>
                    <a:pt x="2" y="235"/>
                    <a:pt x="7" y="230"/>
                  </a:cubicBezTo>
                  <a:cubicBezTo>
                    <a:pt x="17" y="221"/>
                    <a:pt x="25" y="211"/>
                    <a:pt x="34" y="202"/>
                  </a:cubicBezTo>
                  <a:cubicBezTo>
                    <a:pt x="36" y="200"/>
                    <a:pt x="37" y="199"/>
                    <a:pt x="37" y="197"/>
                  </a:cubicBezTo>
                  <a:cubicBezTo>
                    <a:pt x="38" y="189"/>
                    <a:pt x="40" y="181"/>
                    <a:pt x="48" y="175"/>
                  </a:cubicBezTo>
                  <a:cubicBezTo>
                    <a:pt x="35" y="168"/>
                    <a:pt x="29" y="157"/>
                    <a:pt x="30" y="143"/>
                  </a:cubicBezTo>
                  <a:cubicBezTo>
                    <a:pt x="30" y="135"/>
                    <a:pt x="34" y="128"/>
                    <a:pt x="40" y="122"/>
                  </a:cubicBezTo>
                  <a:cubicBezTo>
                    <a:pt x="52" y="111"/>
                    <a:pt x="72" y="111"/>
                    <a:pt x="84" y="123"/>
                  </a:cubicBezTo>
                  <a:cubicBezTo>
                    <a:pt x="91" y="131"/>
                    <a:pt x="94" y="139"/>
                    <a:pt x="93" y="150"/>
                  </a:cubicBezTo>
                  <a:cubicBezTo>
                    <a:pt x="92" y="160"/>
                    <a:pt x="86" y="168"/>
                    <a:pt x="78" y="173"/>
                  </a:cubicBezTo>
                  <a:cubicBezTo>
                    <a:pt x="82" y="178"/>
                    <a:pt x="84" y="182"/>
                    <a:pt x="88" y="186"/>
                  </a:cubicBezTo>
                  <a:cubicBezTo>
                    <a:pt x="88" y="187"/>
                    <a:pt x="90" y="188"/>
                    <a:pt x="92" y="188"/>
                  </a:cubicBezTo>
                  <a:cubicBezTo>
                    <a:pt x="104" y="188"/>
                    <a:pt x="117" y="188"/>
                    <a:pt x="129" y="188"/>
                  </a:cubicBezTo>
                  <a:cubicBezTo>
                    <a:pt x="131" y="188"/>
                    <a:pt x="133" y="187"/>
                    <a:pt x="135" y="186"/>
                  </a:cubicBezTo>
                  <a:cubicBezTo>
                    <a:pt x="141" y="182"/>
                    <a:pt x="147" y="178"/>
                    <a:pt x="154" y="174"/>
                  </a:cubicBezTo>
                  <a:cubicBezTo>
                    <a:pt x="157" y="172"/>
                    <a:pt x="158" y="169"/>
                    <a:pt x="158" y="165"/>
                  </a:cubicBezTo>
                  <a:cubicBezTo>
                    <a:pt x="158" y="115"/>
                    <a:pt x="158" y="65"/>
                    <a:pt x="158" y="15"/>
                  </a:cubicBezTo>
                  <a:cubicBezTo>
                    <a:pt x="158" y="11"/>
                    <a:pt x="159" y="6"/>
                    <a:pt x="163" y="4"/>
                  </a:cubicBezTo>
                  <a:cubicBezTo>
                    <a:pt x="170" y="0"/>
                    <a:pt x="178" y="4"/>
                    <a:pt x="178" y="13"/>
                  </a:cubicBezTo>
                  <a:cubicBezTo>
                    <a:pt x="179" y="22"/>
                    <a:pt x="179" y="22"/>
                    <a:pt x="187" y="22"/>
                  </a:cubicBezTo>
                  <a:cubicBezTo>
                    <a:pt x="210" y="22"/>
                    <a:pt x="232" y="22"/>
                    <a:pt x="255" y="22"/>
                  </a:cubicBezTo>
                  <a:cubicBezTo>
                    <a:pt x="257" y="22"/>
                    <a:pt x="259" y="22"/>
                    <a:pt x="263" y="22"/>
                  </a:cubicBezTo>
                  <a:cubicBezTo>
                    <a:pt x="259" y="28"/>
                    <a:pt x="255" y="33"/>
                    <a:pt x="252" y="38"/>
                  </a:cubicBezTo>
                  <a:cubicBezTo>
                    <a:pt x="249" y="42"/>
                    <a:pt x="246" y="46"/>
                    <a:pt x="244" y="49"/>
                  </a:cubicBezTo>
                  <a:cubicBezTo>
                    <a:pt x="242" y="51"/>
                    <a:pt x="242" y="53"/>
                    <a:pt x="243" y="55"/>
                  </a:cubicBezTo>
                  <a:cubicBezTo>
                    <a:pt x="249" y="63"/>
                    <a:pt x="254" y="71"/>
                    <a:pt x="260" y="79"/>
                  </a:cubicBezTo>
                  <a:cubicBezTo>
                    <a:pt x="261" y="80"/>
                    <a:pt x="262" y="82"/>
                    <a:pt x="263" y="84"/>
                  </a:cubicBezTo>
                  <a:cubicBezTo>
                    <a:pt x="260" y="84"/>
                    <a:pt x="259" y="84"/>
                    <a:pt x="257" y="84"/>
                  </a:cubicBezTo>
                  <a:cubicBezTo>
                    <a:pt x="232" y="84"/>
                    <a:pt x="208" y="84"/>
                    <a:pt x="183" y="84"/>
                  </a:cubicBezTo>
                  <a:cubicBezTo>
                    <a:pt x="179" y="84"/>
                    <a:pt x="178" y="85"/>
                    <a:pt x="178" y="89"/>
                  </a:cubicBezTo>
                  <a:cubicBezTo>
                    <a:pt x="178" y="112"/>
                    <a:pt x="178" y="134"/>
                    <a:pt x="178" y="157"/>
                  </a:cubicBezTo>
                  <a:cubicBezTo>
                    <a:pt x="178" y="160"/>
                    <a:pt x="179" y="161"/>
                    <a:pt x="182" y="163"/>
                  </a:cubicBezTo>
                  <a:cubicBezTo>
                    <a:pt x="187" y="164"/>
                    <a:pt x="190" y="168"/>
                    <a:pt x="190" y="174"/>
                  </a:cubicBezTo>
                  <a:cubicBezTo>
                    <a:pt x="191" y="180"/>
                    <a:pt x="189" y="185"/>
                    <a:pt x="184" y="188"/>
                  </a:cubicBezTo>
                  <a:cubicBezTo>
                    <a:pt x="179" y="190"/>
                    <a:pt x="178" y="194"/>
                    <a:pt x="178" y="199"/>
                  </a:cubicBezTo>
                  <a:cubicBezTo>
                    <a:pt x="178" y="204"/>
                    <a:pt x="178" y="210"/>
                    <a:pt x="178" y="215"/>
                  </a:cubicBezTo>
                  <a:cubicBezTo>
                    <a:pt x="178" y="222"/>
                    <a:pt x="175" y="225"/>
                    <a:pt x="169" y="225"/>
                  </a:cubicBezTo>
                  <a:cubicBezTo>
                    <a:pt x="163" y="226"/>
                    <a:pt x="159" y="222"/>
                    <a:pt x="158" y="216"/>
                  </a:cubicBezTo>
                  <a:cubicBezTo>
                    <a:pt x="158" y="213"/>
                    <a:pt x="158" y="210"/>
                    <a:pt x="158" y="205"/>
                  </a:cubicBezTo>
                  <a:cubicBezTo>
                    <a:pt x="153" y="209"/>
                    <a:pt x="149" y="212"/>
                    <a:pt x="144" y="214"/>
                  </a:cubicBezTo>
                  <a:cubicBezTo>
                    <a:pt x="142" y="216"/>
                    <a:pt x="138" y="217"/>
                    <a:pt x="135" y="217"/>
                  </a:cubicBezTo>
                  <a:cubicBezTo>
                    <a:pt x="122" y="217"/>
                    <a:pt x="109" y="217"/>
                    <a:pt x="96" y="216"/>
                  </a:cubicBezTo>
                  <a:cubicBezTo>
                    <a:pt x="94" y="216"/>
                    <a:pt x="93" y="217"/>
                    <a:pt x="91" y="217"/>
                  </a:cubicBezTo>
                  <a:cubicBezTo>
                    <a:pt x="92" y="225"/>
                    <a:pt x="92" y="234"/>
                    <a:pt x="93" y="243"/>
                  </a:cubicBezTo>
                  <a:cubicBezTo>
                    <a:pt x="94" y="254"/>
                    <a:pt x="94" y="265"/>
                    <a:pt x="95" y="276"/>
                  </a:cubicBezTo>
                  <a:cubicBezTo>
                    <a:pt x="96" y="279"/>
                    <a:pt x="96" y="282"/>
                    <a:pt x="96" y="285"/>
                  </a:cubicBezTo>
                  <a:cubicBezTo>
                    <a:pt x="96" y="289"/>
                    <a:pt x="99" y="290"/>
                    <a:pt x="102" y="292"/>
                  </a:cubicBezTo>
                  <a:cubicBezTo>
                    <a:pt x="115" y="295"/>
                    <a:pt x="128" y="299"/>
                    <a:pt x="140" y="303"/>
                  </a:cubicBezTo>
                  <a:cubicBezTo>
                    <a:pt x="143" y="305"/>
                    <a:pt x="147" y="309"/>
                    <a:pt x="149" y="312"/>
                  </a:cubicBezTo>
                  <a:cubicBezTo>
                    <a:pt x="157" y="328"/>
                    <a:pt x="165" y="344"/>
                    <a:pt x="174" y="360"/>
                  </a:cubicBezTo>
                  <a:cubicBezTo>
                    <a:pt x="178" y="367"/>
                    <a:pt x="177" y="376"/>
                    <a:pt x="171" y="381"/>
                  </a:cubicBezTo>
                  <a:cubicBezTo>
                    <a:pt x="165" y="385"/>
                    <a:pt x="155" y="386"/>
                    <a:pt x="150" y="380"/>
                  </a:cubicBezTo>
                  <a:cubicBezTo>
                    <a:pt x="146" y="375"/>
                    <a:pt x="144" y="370"/>
                    <a:pt x="140" y="364"/>
                  </a:cubicBezTo>
                  <a:cubicBezTo>
                    <a:pt x="135" y="354"/>
                    <a:pt x="130" y="344"/>
                    <a:pt x="125" y="335"/>
                  </a:cubicBezTo>
                  <a:cubicBezTo>
                    <a:pt x="124" y="333"/>
                    <a:pt x="122" y="330"/>
                    <a:pt x="120" y="330"/>
                  </a:cubicBezTo>
                  <a:cubicBezTo>
                    <a:pt x="110" y="327"/>
                    <a:pt x="101" y="324"/>
                    <a:pt x="91" y="321"/>
                  </a:cubicBezTo>
                  <a:cubicBezTo>
                    <a:pt x="91" y="321"/>
                    <a:pt x="90" y="321"/>
                    <a:pt x="89" y="321"/>
                  </a:cubicBezTo>
                  <a:cubicBezTo>
                    <a:pt x="89" y="327"/>
                    <a:pt x="90" y="334"/>
                    <a:pt x="90" y="340"/>
                  </a:cubicBezTo>
                  <a:cubicBezTo>
                    <a:pt x="91" y="348"/>
                    <a:pt x="93" y="357"/>
                    <a:pt x="92" y="365"/>
                  </a:cubicBezTo>
                  <a:cubicBezTo>
                    <a:pt x="91" y="371"/>
                    <a:pt x="88" y="378"/>
                    <a:pt x="85" y="383"/>
                  </a:cubicBezTo>
                  <a:cubicBezTo>
                    <a:pt x="78" y="397"/>
                    <a:pt x="70" y="410"/>
                    <a:pt x="63" y="423"/>
                  </a:cubicBezTo>
                  <a:cubicBezTo>
                    <a:pt x="58" y="432"/>
                    <a:pt x="49" y="435"/>
                    <a:pt x="41" y="431"/>
                  </a:cubicBezTo>
                  <a:cubicBezTo>
                    <a:pt x="33" y="426"/>
                    <a:pt x="30" y="417"/>
                    <a:pt x="35" y="408"/>
                  </a:cubicBezTo>
                  <a:cubicBezTo>
                    <a:pt x="43" y="394"/>
                    <a:pt x="51" y="379"/>
                    <a:pt x="59" y="365"/>
                  </a:cubicBezTo>
                  <a:cubicBezTo>
                    <a:pt x="60" y="363"/>
                    <a:pt x="60" y="361"/>
                    <a:pt x="60" y="359"/>
                  </a:cubicBezTo>
                  <a:cubicBezTo>
                    <a:pt x="60" y="349"/>
                    <a:pt x="59" y="340"/>
                    <a:pt x="58" y="330"/>
                  </a:cubicBezTo>
                  <a:cubicBezTo>
                    <a:pt x="58" y="326"/>
                    <a:pt x="57" y="323"/>
                    <a:pt x="53" y="320"/>
                  </a:cubicBezTo>
                  <a:cubicBezTo>
                    <a:pt x="48" y="316"/>
                    <a:pt x="46" y="309"/>
                    <a:pt x="45" y="302"/>
                  </a:cubicBezTo>
                  <a:cubicBezTo>
                    <a:pt x="44" y="282"/>
                    <a:pt x="42" y="262"/>
                    <a:pt x="41" y="242"/>
                  </a:cubicBezTo>
                  <a:cubicBezTo>
                    <a:pt x="41" y="241"/>
                    <a:pt x="41" y="240"/>
                    <a:pt x="40" y="239"/>
                  </a:cubicBezTo>
                  <a:close/>
                </a:path>
              </a:pathLst>
            </a:custGeom>
            <a:solidFill>
              <a:schemeClr val="accent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1111250" y="4178960"/>
              <a:ext cx="656441" cy="1124072"/>
            </a:xfrm>
            <a:custGeom>
              <a:avLst/>
              <a:gdLst>
                <a:gd name="T0" fmla="*/ 72 w 149"/>
                <a:gd name="T1" fmla="*/ 163 h 255"/>
                <a:gd name="T2" fmla="*/ 74 w 149"/>
                <a:gd name="T3" fmla="*/ 182 h 255"/>
                <a:gd name="T4" fmla="*/ 75 w 149"/>
                <a:gd name="T5" fmla="*/ 198 h 255"/>
                <a:gd name="T6" fmla="*/ 71 w 149"/>
                <a:gd name="T7" fmla="*/ 211 h 255"/>
                <a:gd name="T8" fmla="*/ 54 w 149"/>
                <a:gd name="T9" fmla="*/ 244 h 255"/>
                <a:gd name="T10" fmla="*/ 35 w 149"/>
                <a:gd name="T11" fmla="*/ 250 h 255"/>
                <a:gd name="T12" fmla="*/ 33 w 149"/>
                <a:gd name="T13" fmla="*/ 232 h 255"/>
                <a:gd name="T14" fmla="*/ 49 w 149"/>
                <a:gd name="T15" fmla="*/ 199 h 255"/>
                <a:gd name="T16" fmla="*/ 51 w 149"/>
                <a:gd name="T17" fmla="*/ 193 h 255"/>
                <a:gd name="T18" fmla="*/ 48 w 149"/>
                <a:gd name="T19" fmla="*/ 170 h 255"/>
                <a:gd name="T20" fmla="*/ 45 w 149"/>
                <a:gd name="T21" fmla="*/ 165 h 255"/>
                <a:gd name="T22" fmla="*/ 37 w 149"/>
                <a:gd name="T23" fmla="*/ 149 h 255"/>
                <a:gd name="T24" fmla="*/ 33 w 149"/>
                <a:gd name="T25" fmla="*/ 106 h 255"/>
                <a:gd name="T26" fmla="*/ 32 w 149"/>
                <a:gd name="T27" fmla="*/ 101 h 255"/>
                <a:gd name="T28" fmla="*/ 24 w 149"/>
                <a:gd name="T29" fmla="*/ 116 h 255"/>
                <a:gd name="T30" fmla="*/ 27 w 149"/>
                <a:gd name="T31" fmla="*/ 141 h 255"/>
                <a:gd name="T32" fmla="*/ 11 w 149"/>
                <a:gd name="T33" fmla="*/ 152 h 255"/>
                <a:gd name="T34" fmla="*/ 5 w 149"/>
                <a:gd name="T35" fmla="*/ 141 h 255"/>
                <a:gd name="T36" fmla="*/ 2 w 149"/>
                <a:gd name="T37" fmla="*/ 114 h 255"/>
                <a:gd name="T38" fmla="*/ 9 w 149"/>
                <a:gd name="T39" fmla="*/ 91 h 255"/>
                <a:gd name="T40" fmla="*/ 27 w 149"/>
                <a:gd name="T41" fmla="*/ 72 h 255"/>
                <a:gd name="T42" fmla="*/ 29 w 149"/>
                <a:gd name="T43" fmla="*/ 68 h 255"/>
                <a:gd name="T44" fmla="*/ 36 w 149"/>
                <a:gd name="T45" fmla="*/ 51 h 255"/>
                <a:gd name="T46" fmla="*/ 22 w 149"/>
                <a:gd name="T47" fmla="*/ 23 h 255"/>
                <a:gd name="T48" fmla="*/ 34 w 149"/>
                <a:gd name="T49" fmla="*/ 7 h 255"/>
                <a:gd name="T50" fmla="*/ 68 w 149"/>
                <a:gd name="T51" fmla="*/ 16 h 255"/>
                <a:gd name="T52" fmla="*/ 60 w 149"/>
                <a:gd name="T53" fmla="*/ 48 h 255"/>
                <a:gd name="T54" fmla="*/ 68 w 149"/>
                <a:gd name="T55" fmla="*/ 59 h 255"/>
                <a:gd name="T56" fmla="*/ 71 w 149"/>
                <a:gd name="T57" fmla="*/ 60 h 255"/>
                <a:gd name="T58" fmla="*/ 100 w 149"/>
                <a:gd name="T59" fmla="*/ 60 h 255"/>
                <a:gd name="T60" fmla="*/ 105 w 149"/>
                <a:gd name="T61" fmla="*/ 58 h 255"/>
                <a:gd name="T62" fmla="*/ 129 w 149"/>
                <a:gd name="T63" fmla="*/ 40 h 255"/>
                <a:gd name="T64" fmla="*/ 146 w 149"/>
                <a:gd name="T65" fmla="*/ 42 h 255"/>
                <a:gd name="T66" fmla="*/ 143 w 149"/>
                <a:gd name="T67" fmla="*/ 58 h 255"/>
                <a:gd name="T68" fmla="*/ 112 w 149"/>
                <a:gd name="T69" fmla="*/ 80 h 255"/>
                <a:gd name="T70" fmla="*/ 106 w 149"/>
                <a:gd name="T71" fmla="*/ 82 h 255"/>
                <a:gd name="T72" fmla="*/ 77 w 149"/>
                <a:gd name="T73" fmla="*/ 82 h 255"/>
                <a:gd name="T74" fmla="*/ 71 w 149"/>
                <a:gd name="T75" fmla="*/ 82 h 255"/>
                <a:gd name="T76" fmla="*/ 73 w 149"/>
                <a:gd name="T77" fmla="*/ 105 h 255"/>
                <a:gd name="T78" fmla="*/ 76 w 149"/>
                <a:gd name="T79" fmla="*/ 133 h 255"/>
                <a:gd name="T80" fmla="*/ 82 w 149"/>
                <a:gd name="T81" fmla="*/ 141 h 255"/>
                <a:gd name="T82" fmla="*/ 109 w 149"/>
                <a:gd name="T83" fmla="*/ 149 h 255"/>
                <a:gd name="T84" fmla="*/ 118 w 149"/>
                <a:gd name="T85" fmla="*/ 155 h 255"/>
                <a:gd name="T86" fmla="*/ 140 w 149"/>
                <a:gd name="T87" fmla="*/ 193 h 255"/>
                <a:gd name="T88" fmla="*/ 135 w 149"/>
                <a:gd name="T89" fmla="*/ 210 h 255"/>
                <a:gd name="T90" fmla="*/ 118 w 149"/>
                <a:gd name="T91" fmla="*/ 205 h 255"/>
                <a:gd name="T92" fmla="*/ 101 w 149"/>
                <a:gd name="T93" fmla="*/ 174 h 255"/>
                <a:gd name="T94" fmla="*/ 97 w 149"/>
                <a:gd name="T95" fmla="*/ 171 h 255"/>
                <a:gd name="T96" fmla="*/ 72 w 149"/>
                <a:gd name="T97" fmla="*/ 16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255">
                  <a:moveTo>
                    <a:pt x="72" y="163"/>
                  </a:moveTo>
                  <a:cubicBezTo>
                    <a:pt x="72" y="170"/>
                    <a:pt x="73" y="176"/>
                    <a:pt x="74" y="182"/>
                  </a:cubicBezTo>
                  <a:cubicBezTo>
                    <a:pt x="74" y="187"/>
                    <a:pt x="76" y="193"/>
                    <a:pt x="75" y="198"/>
                  </a:cubicBezTo>
                  <a:cubicBezTo>
                    <a:pt x="75" y="203"/>
                    <a:pt x="73" y="207"/>
                    <a:pt x="71" y="211"/>
                  </a:cubicBezTo>
                  <a:cubicBezTo>
                    <a:pt x="66" y="222"/>
                    <a:pt x="60" y="233"/>
                    <a:pt x="54" y="244"/>
                  </a:cubicBezTo>
                  <a:cubicBezTo>
                    <a:pt x="50" y="252"/>
                    <a:pt x="42" y="255"/>
                    <a:pt x="35" y="250"/>
                  </a:cubicBezTo>
                  <a:cubicBezTo>
                    <a:pt x="30" y="246"/>
                    <a:pt x="29" y="239"/>
                    <a:pt x="33" y="232"/>
                  </a:cubicBezTo>
                  <a:cubicBezTo>
                    <a:pt x="38" y="221"/>
                    <a:pt x="44" y="210"/>
                    <a:pt x="49" y="199"/>
                  </a:cubicBezTo>
                  <a:cubicBezTo>
                    <a:pt x="50" y="197"/>
                    <a:pt x="51" y="195"/>
                    <a:pt x="51" y="193"/>
                  </a:cubicBezTo>
                  <a:cubicBezTo>
                    <a:pt x="50" y="185"/>
                    <a:pt x="49" y="177"/>
                    <a:pt x="48" y="170"/>
                  </a:cubicBezTo>
                  <a:cubicBezTo>
                    <a:pt x="48" y="168"/>
                    <a:pt x="47" y="166"/>
                    <a:pt x="45" y="165"/>
                  </a:cubicBezTo>
                  <a:cubicBezTo>
                    <a:pt x="40" y="161"/>
                    <a:pt x="38" y="155"/>
                    <a:pt x="37" y="149"/>
                  </a:cubicBezTo>
                  <a:cubicBezTo>
                    <a:pt x="36" y="134"/>
                    <a:pt x="35" y="120"/>
                    <a:pt x="33" y="106"/>
                  </a:cubicBezTo>
                  <a:cubicBezTo>
                    <a:pt x="33" y="105"/>
                    <a:pt x="32" y="103"/>
                    <a:pt x="32" y="101"/>
                  </a:cubicBezTo>
                  <a:cubicBezTo>
                    <a:pt x="27" y="105"/>
                    <a:pt x="23" y="109"/>
                    <a:pt x="24" y="116"/>
                  </a:cubicBezTo>
                  <a:cubicBezTo>
                    <a:pt x="26" y="124"/>
                    <a:pt x="26" y="132"/>
                    <a:pt x="27" y="141"/>
                  </a:cubicBezTo>
                  <a:cubicBezTo>
                    <a:pt x="28" y="150"/>
                    <a:pt x="20" y="155"/>
                    <a:pt x="11" y="152"/>
                  </a:cubicBezTo>
                  <a:cubicBezTo>
                    <a:pt x="7" y="150"/>
                    <a:pt x="5" y="146"/>
                    <a:pt x="5" y="141"/>
                  </a:cubicBezTo>
                  <a:cubicBezTo>
                    <a:pt x="4" y="132"/>
                    <a:pt x="4" y="123"/>
                    <a:pt x="2" y="114"/>
                  </a:cubicBezTo>
                  <a:cubicBezTo>
                    <a:pt x="0" y="104"/>
                    <a:pt x="3" y="98"/>
                    <a:pt x="9" y="91"/>
                  </a:cubicBezTo>
                  <a:cubicBezTo>
                    <a:pt x="16" y="85"/>
                    <a:pt x="21" y="79"/>
                    <a:pt x="27" y="72"/>
                  </a:cubicBezTo>
                  <a:cubicBezTo>
                    <a:pt x="28" y="71"/>
                    <a:pt x="29" y="69"/>
                    <a:pt x="29" y="68"/>
                  </a:cubicBezTo>
                  <a:cubicBezTo>
                    <a:pt x="29" y="61"/>
                    <a:pt x="32" y="56"/>
                    <a:pt x="36" y="51"/>
                  </a:cubicBezTo>
                  <a:cubicBezTo>
                    <a:pt x="26" y="45"/>
                    <a:pt x="20" y="36"/>
                    <a:pt x="22" y="23"/>
                  </a:cubicBezTo>
                  <a:cubicBezTo>
                    <a:pt x="24" y="16"/>
                    <a:pt x="28" y="10"/>
                    <a:pt x="34" y="7"/>
                  </a:cubicBezTo>
                  <a:cubicBezTo>
                    <a:pt x="45" y="0"/>
                    <a:pt x="62" y="4"/>
                    <a:pt x="68" y="16"/>
                  </a:cubicBezTo>
                  <a:cubicBezTo>
                    <a:pt x="75" y="29"/>
                    <a:pt x="71" y="43"/>
                    <a:pt x="60" y="48"/>
                  </a:cubicBezTo>
                  <a:cubicBezTo>
                    <a:pt x="62" y="52"/>
                    <a:pt x="65" y="56"/>
                    <a:pt x="68" y="59"/>
                  </a:cubicBezTo>
                  <a:cubicBezTo>
                    <a:pt x="69" y="60"/>
                    <a:pt x="70" y="60"/>
                    <a:pt x="71" y="60"/>
                  </a:cubicBezTo>
                  <a:cubicBezTo>
                    <a:pt x="81" y="60"/>
                    <a:pt x="90" y="60"/>
                    <a:pt x="100" y="60"/>
                  </a:cubicBezTo>
                  <a:cubicBezTo>
                    <a:pt x="101" y="60"/>
                    <a:pt x="103" y="59"/>
                    <a:pt x="105" y="58"/>
                  </a:cubicBezTo>
                  <a:cubicBezTo>
                    <a:pt x="113" y="52"/>
                    <a:pt x="121" y="46"/>
                    <a:pt x="129" y="40"/>
                  </a:cubicBezTo>
                  <a:cubicBezTo>
                    <a:pt x="135" y="36"/>
                    <a:pt x="142" y="37"/>
                    <a:pt x="146" y="42"/>
                  </a:cubicBezTo>
                  <a:cubicBezTo>
                    <a:pt x="149" y="46"/>
                    <a:pt x="149" y="54"/>
                    <a:pt x="143" y="58"/>
                  </a:cubicBezTo>
                  <a:cubicBezTo>
                    <a:pt x="132" y="65"/>
                    <a:pt x="122" y="73"/>
                    <a:pt x="112" y="80"/>
                  </a:cubicBezTo>
                  <a:cubicBezTo>
                    <a:pt x="110" y="81"/>
                    <a:pt x="108" y="82"/>
                    <a:pt x="106" y="82"/>
                  </a:cubicBezTo>
                  <a:cubicBezTo>
                    <a:pt x="96" y="82"/>
                    <a:pt x="87" y="82"/>
                    <a:pt x="77" y="82"/>
                  </a:cubicBezTo>
                  <a:cubicBezTo>
                    <a:pt x="76" y="82"/>
                    <a:pt x="74" y="82"/>
                    <a:pt x="71" y="82"/>
                  </a:cubicBezTo>
                  <a:cubicBezTo>
                    <a:pt x="72" y="90"/>
                    <a:pt x="73" y="98"/>
                    <a:pt x="73" y="105"/>
                  </a:cubicBezTo>
                  <a:cubicBezTo>
                    <a:pt x="74" y="114"/>
                    <a:pt x="75" y="124"/>
                    <a:pt x="76" y="133"/>
                  </a:cubicBezTo>
                  <a:cubicBezTo>
                    <a:pt x="77" y="137"/>
                    <a:pt x="77" y="140"/>
                    <a:pt x="82" y="141"/>
                  </a:cubicBezTo>
                  <a:cubicBezTo>
                    <a:pt x="91" y="143"/>
                    <a:pt x="100" y="146"/>
                    <a:pt x="109" y="149"/>
                  </a:cubicBezTo>
                  <a:cubicBezTo>
                    <a:pt x="112" y="150"/>
                    <a:pt x="116" y="152"/>
                    <a:pt x="118" y="155"/>
                  </a:cubicBezTo>
                  <a:cubicBezTo>
                    <a:pt x="125" y="168"/>
                    <a:pt x="132" y="181"/>
                    <a:pt x="140" y="193"/>
                  </a:cubicBezTo>
                  <a:cubicBezTo>
                    <a:pt x="143" y="200"/>
                    <a:pt x="141" y="207"/>
                    <a:pt x="135" y="210"/>
                  </a:cubicBezTo>
                  <a:cubicBezTo>
                    <a:pt x="129" y="214"/>
                    <a:pt x="122" y="212"/>
                    <a:pt x="118" y="205"/>
                  </a:cubicBezTo>
                  <a:cubicBezTo>
                    <a:pt x="112" y="195"/>
                    <a:pt x="107" y="185"/>
                    <a:pt x="101" y="174"/>
                  </a:cubicBezTo>
                  <a:cubicBezTo>
                    <a:pt x="100" y="173"/>
                    <a:pt x="99" y="171"/>
                    <a:pt x="97" y="171"/>
                  </a:cubicBezTo>
                  <a:cubicBezTo>
                    <a:pt x="89" y="168"/>
                    <a:pt x="81" y="166"/>
                    <a:pt x="72" y="163"/>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53"/>
            <p:cNvSpPr>
              <a:spLocks/>
            </p:cNvSpPr>
            <p:nvPr/>
          </p:nvSpPr>
          <p:spPr bwMode="auto">
            <a:xfrm>
              <a:off x="1837946" y="3856228"/>
              <a:ext cx="656441" cy="1121877"/>
            </a:xfrm>
            <a:custGeom>
              <a:avLst/>
              <a:gdLst>
                <a:gd name="T0" fmla="*/ 59 w 149"/>
                <a:gd name="T1" fmla="*/ 48 h 254"/>
                <a:gd name="T2" fmla="*/ 67 w 149"/>
                <a:gd name="T3" fmla="*/ 58 h 254"/>
                <a:gd name="T4" fmla="*/ 71 w 149"/>
                <a:gd name="T5" fmla="*/ 59 h 254"/>
                <a:gd name="T6" fmla="*/ 98 w 149"/>
                <a:gd name="T7" fmla="*/ 59 h 254"/>
                <a:gd name="T8" fmla="*/ 105 w 149"/>
                <a:gd name="T9" fmla="*/ 56 h 254"/>
                <a:gd name="T10" fmla="*/ 129 w 149"/>
                <a:gd name="T11" fmla="*/ 39 h 254"/>
                <a:gd name="T12" fmla="*/ 145 w 149"/>
                <a:gd name="T13" fmla="*/ 41 h 254"/>
                <a:gd name="T14" fmla="*/ 142 w 149"/>
                <a:gd name="T15" fmla="*/ 57 h 254"/>
                <a:gd name="T16" fmla="*/ 112 w 149"/>
                <a:gd name="T17" fmla="*/ 78 h 254"/>
                <a:gd name="T18" fmla="*/ 104 w 149"/>
                <a:gd name="T19" fmla="*/ 81 h 254"/>
                <a:gd name="T20" fmla="*/ 75 w 149"/>
                <a:gd name="T21" fmla="*/ 81 h 254"/>
                <a:gd name="T22" fmla="*/ 71 w 149"/>
                <a:gd name="T23" fmla="*/ 86 h 254"/>
                <a:gd name="T24" fmla="*/ 75 w 149"/>
                <a:gd name="T25" fmla="*/ 134 h 254"/>
                <a:gd name="T26" fmla="*/ 81 w 149"/>
                <a:gd name="T27" fmla="*/ 140 h 254"/>
                <a:gd name="T28" fmla="*/ 105 w 149"/>
                <a:gd name="T29" fmla="*/ 146 h 254"/>
                <a:gd name="T30" fmla="*/ 119 w 149"/>
                <a:gd name="T31" fmla="*/ 157 h 254"/>
                <a:gd name="T32" fmla="*/ 139 w 149"/>
                <a:gd name="T33" fmla="*/ 192 h 254"/>
                <a:gd name="T34" fmla="*/ 134 w 149"/>
                <a:gd name="T35" fmla="*/ 209 h 254"/>
                <a:gd name="T36" fmla="*/ 118 w 149"/>
                <a:gd name="T37" fmla="*/ 204 h 254"/>
                <a:gd name="T38" fmla="*/ 100 w 149"/>
                <a:gd name="T39" fmla="*/ 173 h 254"/>
                <a:gd name="T40" fmla="*/ 95 w 149"/>
                <a:gd name="T41" fmla="*/ 169 h 254"/>
                <a:gd name="T42" fmla="*/ 71 w 149"/>
                <a:gd name="T43" fmla="*/ 162 h 254"/>
                <a:gd name="T44" fmla="*/ 73 w 149"/>
                <a:gd name="T45" fmla="*/ 183 h 254"/>
                <a:gd name="T46" fmla="*/ 74 w 149"/>
                <a:gd name="T47" fmla="*/ 199 h 254"/>
                <a:gd name="T48" fmla="*/ 67 w 149"/>
                <a:gd name="T49" fmla="*/ 215 h 254"/>
                <a:gd name="T50" fmla="*/ 54 w 149"/>
                <a:gd name="T51" fmla="*/ 242 h 254"/>
                <a:gd name="T52" fmla="*/ 33 w 149"/>
                <a:gd name="T53" fmla="*/ 248 h 254"/>
                <a:gd name="T54" fmla="*/ 32 w 149"/>
                <a:gd name="T55" fmla="*/ 230 h 254"/>
                <a:gd name="T56" fmla="*/ 49 w 149"/>
                <a:gd name="T57" fmla="*/ 198 h 254"/>
                <a:gd name="T58" fmla="*/ 50 w 149"/>
                <a:gd name="T59" fmla="*/ 192 h 254"/>
                <a:gd name="T60" fmla="*/ 47 w 149"/>
                <a:gd name="T61" fmla="*/ 169 h 254"/>
                <a:gd name="T62" fmla="*/ 44 w 149"/>
                <a:gd name="T63" fmla="*/ 164 h 254"/>
                <a:gd name="T64" fmla="*/ 37 w 149"/>
                <a:gd name="T65" fmla="*/ 149 h 254"/>
                <a:gd name="T66" fmla="*/ 31 w 149"/>
                <a:gd name="T67" fmla="*/ 102 h 254"/>
                <a:gd name="T68" fmla="*/ 31 w 149"/>
                <a:gd name="T69" fmla="*/ 100 h 254"/>
                <a:gd name="T70" fmla="*/ 23 w 149"/>
                <a:gd name="T71" fmla="*/ 113 h 254"/>
                <a:gd name="T72" fmla="*/ 26 w 149"/>
                <a:gd name="T73" fmla="*/ 138 h 254"/>
                <a:gd name="T74" fmla="*/ 16 w 149"/>
                <a:gd name="T75" fmla="*/ 151 h 254"/>
                <a:gd name="T76" fmla="*/ 4 w 149"/>
                <a:gd name="T77" fmla="*/ 141 h 254"/>
                <a:gd name="T78" fmla="*/ 0 w 149"/>
                <a:gd name="T79" fmla="*/ 103 h 254"/>
                <a:gd name="T80" fmla="*/ 2 w 149"/>
                <a:gd name="T81" fmla="*/ 98 h 254"/>
                <a:gd name="T82" fmla="*/ 26 w 149"/>
                <a:gd name="T83" fmla="*/ 71 h 254"/>
                <a:gd name="T84" fmla="*/ 28 w 149"/>
                <a:gd name="T85" fmla="*/ 67 h 254"/>
                <a:gd name="T86" fmla="*/ 35 w 149"/>
                <a:gd name="T87" fmla="*/ 50 h 254"/>
                <a:gd name="T88" fmla="*/ 21 w 149"/>
                <a:gd name="T89" fmla="*/ 28 h 254"/>
                <a:gd name="T90" fmla="*/ 28 w 149"/>
                <a:gd name="T91" fmla="*/ 9 h 254"/>
                <a:gd name="T92" fmla="*/ 63 w 149"/>
                <a:gd name="T93" fmla="*/ 9 h 254"/>
                <a:gd name="T94" fmla="*/ 59 w 149"/>
                <a:gd name="T95" fmla="*/ 4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9" h="254">
                  <a:moveTo>
                    <a:pt x="59" y="48"/>
                  </a:moveTo>
                  <a:cubicBezTo>
                    <a:pt x="62" y="51"/>
                    <a:pt x="64" y="55"/>
                    <a:pt x="67" y="58"/>
                  </a:cubicBezTo>
                  <a:cubicBezTo>
                    <a:pt x="68" y="59"/>
                    <a:pt x="69" y="59"/>
                    <a:pt x="71" y="59"/>
                  </a:cubicBezTo>
                  <a:cubicBezTo>
                    <a:pt x="80" y="59"/>
                    <a:pt x="89" y="59"/>
                    <a:pt x="98" y="59"/>
                  </a:cubicBezTo>
                  <a:cubicBezTo>
                    <a:pt x="101" y="59"/>
                    <a:pt x="103" y="57"/>
                    <a:pt x="105" y="56"/>
                  </a:cubicBezTo>
                  <a:cubicBezTo>
                    <a:pt x="113" y="51"/>
                    <a:pt x="121" y="45"/>
                    <a:pt x="129" y="39"/>
                  </a:cubicBezTo>
                  <a:cubicBezTo>
                    <a:pt x="134" y="35"/>
                    <a:pt x="141" y="36"/>
                    <a:pt x="145" y="41"/>
                  </a:cubicBezTo>
                  <a:cubicBezTo>
                    <a:pt x="149" y="46"/>
                    <a:pt x="147" y="53"/>
                    <a:pt x="142" y="57"/>
                  </a:cubicBezTo>
                  <a:cubicBezTo>
                    <a:pt x="132" y="64"/>
                    <a:pt x="122" y="71"/>
                    <a:pt x="112" y="78"/>
                  </a:cubicBezTo>
                  <a:cubicBezTo>
                    <a:pt x="110" y="80"/>
                    <a:pt x="107" y="80"/>
                    <a:pt x="104" y="81"/>
                  </a:cubicBezTo>
                  <a:cubicBezTo>
                    <a:pt x="95" y="81"/>
                    <a:pt x="85" y="81"/>
                    <a:pt x="75" y="81"/>
                  </a:cubicBezTo>
                  <a:cubicBezTo>
                    <a:pt x="72" y="81"/>
                    <a:pt x="70" y="82"/>
                    <a:pt x="71" y="86"/>
                  </a:cubicBezTo>
                  <a:cubicBezTo>
                    <a:pt x="73" y="102"/>
                    <a:pt x="74" y="118"/>
                    <a:pt x="75" y="134"/>
                  </a:cubicBezTo>
                  <a:cubicBezTo>
                    <a:pt x="76" y="138"/>
                    <a:pt x="78" y="139"/>
                    <a:pt x="81" y="140"/>
                  </a:cubicBezTo>
                  <a:cubicBezTo>
                    <a:pt x="89" y="142"/>
                    <a:pt x="97" y="145"/>
                    <a:pt x="105" y="146"/>
                  </a:cubicBezTo>
                  <a:cubicBezTo>
                    <a:pt x="111" y="148"/>
                    <a:pt x="116" y="151"/>
                    <a:pt x="119" y="157"/>
                  </a:cubicBezTo>
                  <a:cubicBezTo>
                    <a:pt x="125" y="169"/>
                    <a:pt x="132" y="181"/>
                    <a:pt x="139" y="192"/>
                  </a:cubicBezTo>
                  <a:cubicBezTo>
                    <a:pt x="142" y="199"/>
                    <a:pt x="140" y="206"/>
                    <a:pt x="134" y="209"/>
                  </a:cubicBezTo>
                  <a:cubicBezTo>
                    <a:pt x="129" y="212"/>
                    <a:pt x="121" y="210"/>
                    <a:pt x="118" y="204"/>
                  </a:cubicBezTo>
                  <a:cubicBezTo>
                    <a:pt x="112" y="194"/>
                    <a:pt x="106" y="184"/>
                    <a:pt x="100" y="173"/>
                  </a:cubicBezTo>
                  <a:cubicBezTo>
                    <a:pt x="99" y="172"/>
                    <a:pt x="97" y="170"/>
                    <a:pt x="95" y="169"/>
                  </a:cubicBezTo>
                  <a:cubicBezTo>
                    <a:pt x="88" y="167"/>
                    <a:pt x="80" y="165"/>
                    <a:pt x="71" y="162"/>
                  </a:cubicBezTo>
                  <a:cubicBezTo>
                    <a:pt x="72" y="170"/>
                    <a:pt x="72" y="177"/>
                    <a:pt x="73" y="183"/>
                  </a:cubicBezTo>
                  <a:cubicBezTo>
                    <a:pt x="74" y="189"/>
                    <a:pt x="75" y="194"/>
                    <a:pt x="74" y="199"/>
                  </a:cubicBezTo>
                  <a:cubicBezTo>
                    <a:pt x="73" y="205"/>
                    <a:pt x="70" y="210"/>
                    <a:pt x="67" y="215"/>
                  </a:cubicBezTo>
                  <a:cubicBezTo>
                    <a:pt x="63" y="224"/>
                    <a:pt x="58" y="233"/>
                    <a:pt x="54" y="242"/>
                  </a:cubicBezTo>
                  <a:cubicBezTo>
                    <a:pt x="49" y="251"/>
                    <a:pt x="40" y="254"/>
                    <a:pt x="33" y="248"/>
                  </a:cubicBezTo>
                  <a:cubicBezTo>
                    <a:pt x="29" y="244"/>
                    <a:pt x="28" y="237"/>
                    <a:pt x="32" y="230"/>
                  </a:cubicBezTo>
                  <a:cubicBezTo>
                    <a:pt x="38" y="219"/>
                    <a:pt x="43" y="209"/>
                    <a:pt x="49" y="198"/>
                  </a:cubicBezTo>
                  <a:cubicBezTo>
                    <a:pt x="49" y="196"/>
                    <a:pt x="50" y="194"/>
                    <a:pt x="50" y="192"/>
                  </a:cubicBezTo>
                  <a:cubicBezTo>
                    <a:pt x="49" y="184"/>
                    <a:pt x="48" y="177"/>
                    <a:pt x="47" y="169"/>
                  </a:cubicBezTo>
                  <a:cubicBezTo>
                    <a:pt x="47" y="168"/>
                    <a:pt x="46" y="165"/>
                    <a:pt x="44" y="164"/>
                  </a:cubicBezTo>
                  <a:cubicBezTo>
                    <a:pt x="40" y="160"/>
                    <a:pt x="37" y="155"/>
                    <a:pt x="37" y="149"/>
                  </a:cubicBezTo>
                  <a:cubicBezTo>
                    <a:pt x="35" y="133"/>
                    <a:pt x="33" y="118"/>
                    <a:pt x="31" y="102"/>
                  </a:cubicBezTo>
                  <a:cubicBezTo>
                    <a:pt x="31" y="102"/>
                    <a:pt x="31" y="101"/>
                    <a:pt x="31" y="100"/>
                  </a:cubicBezTo>
                  <a:cubicBezTo>
                    <a:pt x="25" y="103"/>
                    <a:pt x="23" y="108"/>
                    <a:pt x="23" y="113"/>
                  </a:cubicBezTo>
                  <a:cubicBezTo>
                    <a:pt x="24" y="121"/>
                    <a:pt x="25" y="130"/>
                    <a:pt x="26" y="138"/>
                  </a:cubicBezTo>
                  <a:cubicBezTo>
                    <a:pt x="27" y="146"/>
                    <a:pt x="23" y="151"/>
                    <a:pt x="16" y="151"/>
                  </a:cubicBezTo>
                  <a:cubicBezTo>
                    <a:pt x="10" y="152"/>
                    <a:pt x="5" y="148"/>
                    <a:pt x="4" y="141"/>
                  </a:cubicBezTo>
                  <a:cubicBezTo>
                    <a:pt x="3" y="128"/>
                    <a:pt x="1" y="116"/>
                    <a:pt x="0" y="103"/>
                  </a:cubicBezTo>
                  <a:cubicBezTo>
                    <a:pt x="0" y="101"/>
                    <a:pt x="1" y="99"/>
                    <a:pt x="2" y="98"/>
                  </a:cubicBezTo>
                  <a:cubicBezTo>
                    <a:pt x="10" y="89"/>
                    <a:pt x="18" y="80"/>
                    <a:pt x="26" y="71"/>
                  </a:cubicBezTo>
                  <a:cubicBezTo>
                    <a:pt x="27" y="70"/>
                    <a:pt x="28" y="69"/>
                    <a:pt x="28" y="67"/>
                  </a:cubicBezTo>
                  <a:cubicBezTo>
                    <a:pt x="30" y="57"/>
                    <a:pt x="30" y="57"/>
                    <a:pt x="35" y="50"/>
                  </a:cubicBezTo>
                  <a:cubicBezTo>
                    <a:pt x="27" y="45"/>
                    <a:pt x="21" y="38"/>
                    <a:pt x="21" y="28"/>
                  </a:cubicBezTo>
                  <a:cubicBezTo>
                    <a:pt x="21" y="21"/>
                    <a:pt x="23" y="15"/>
                    <a:pt x="28" y="9"/>
                  </a:cubicBezTo>
                  <a:cubicBezTo>
                    <a:pt x="37" y="0"/>
                    <a:pt x="53" y="0"/>
                    <a:pt x="63" y="9"/>
                  </a:cubicBezTo>
                  <a:cubicBezTo>
                    <a:pt x="74" y="19"/>
                    <a:pt x="73" y="35"/>
                    <a:pt x="59" y="48"/>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54"/>
          <p:cNvGrpSpPr/>
          <p:nvPr/>
        </p:nvGrpSpPr>
        <p:grpSpPr>
          <a:xfrm>
            <a:off x="8038183" y="3824728"/>
            <a:ext cx="3095158" cy="3267196"/>
            <a:chOff x="5995988" y="2712903"/>
            <a:chExt cx="2457450" cy="2587625"/>
          </a:xfrm>
        </p:grpSpPr>
        <p:sp>
          <p:nvSpPr>
            <p:cNvPr id="56" name="Freeform 55"/>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57"/>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58"/>
          <p:cNvGrpSpPr/>
          <p:nvPr/>
        </p:nvGrpSpPr>
        <p:grpSpPr>
          <a:xfrm>
            <a:off x="13712768" y="3824728"/>
            <a:ext cx="2403684" cy="3059716"/>
            <a:chOff x="1941513" y="3575050"/>
            <a:chExt cx="1565275" cy="1987551"/>
          </a:xfrm>
        </p:grpSpPr>
        <p:sp>
          <p:nvSpPr>
            <p:cNvPr id="60" name="Freeform 59"/>
            <p:cNvSpPr>
              <a:spLocks noEditPoints="1"/>
            </p:cNvSpPr>
            <p:nvPr/>
          </p:nvSpPr>
          <p:spPr bwMode="auto">
            <a:xfrm>
              <a:off x="1995488" y="3575050"/>
              <a:ext cx="1511300" cy="1646238"/>
            </a:xfrm>
            <a:custGeom>
              <a:avLst/>
              <a:gdLst>
                <a:gd name="T0" fmla="*/ 356 w 473"/>
                <a:gd name="T1" fmla="*/ 7 h 516"/>
                <a:gd name="T2" fmla="*/ 338 w 473"/>
                <a:gd name="T3" fmla="*/ 24 h 516"/>
                <a:gd name="T4" fmla="*/ 325 w 473"/>
                <a:gd name="T5" fmla="*/ 49 h 516"/>
                <a:gd name="T6" fmla="*/ 328 w 473"/>
                <a:gd name="T7" fmla="*/ 55 h 516"/>
                <a:gd name="T8" fmla="*/ 416 w 473"/>
                <a:gd name="T9" fmla="*/ 140 h 516"/>
                <a:gd name="T10" fmla="*/ 464 w 473"/>
                <a:gd name="T11" fmla="*/ 211 h 516"/>
                <a:gd name="T12" fmla="*/ 468 w 473"/>
                <a:gd name="T13" fmla="*/ 219 h 516"/>
                <a:gd name="T14" fmla="*/ 456 w 473"/>
                <a:gd name="T15" fmla="*/ 245 h 516"/>
                <a:gd name="T16" fmla="*/ 448 w 473"/>
                <a:gd name="T17" fmla="*/ 254 h 516"/>
                <a:gd name="T18" fmla="*/ 433 w 473"/>
                <a:gd name="T19" fmla="*/ 268 h 516"/>
                <a:gd name="T20" fmla="*/ 390 w 473"/>
                <a:gd name="T21" fmla="*/ 261 h 516"/>
                <a:gd name="T22" fmla="*/ 354 w 473"/>
                <a:gd name="T23" fmla="*/ 239 h 516"/>
                <a:gd name="T24" fmla="*/ 338 w 473"/>
                <a:gd name="T25" fmla="*/ 233 h 516"/>
                <a:gd name="T26" fmla="*/ 323 w 473"/>
                <a:gd name="T27" fmla="*/ 235 h 516"/>
                <a:gd name="T28" fmla="*/ 291 w 473"/>
                <a:gd name="T29" fmla="*/ 245 h 516"/>
                <a:gd name="T30" fmla="*/ 254 w 473"/>
                <a:gd name="T31" fmla="*/ 233 h 516"/>
                <a:gd name="T32" fmla="*/ 252 w 473"/>
                <a:gd name="T33" fmla="*/ 232 h 516"/>
                <a:gd name="T34" fmla="*/ 251 w 473"/>
                <a:gd name="T35" fmla="*/ 232 h 516"/>
                <a:gd name="T36" fmla="*/ 250 w 473"/>
                <a:gd name="T37" fmla="*/ 254 h 516"/>
                <a:gd name="T38" fmla="*/ 271 w 473"/>
                <a:gd name="T39" fmla="*/ 305 h 516"/>
                <a:gd name="T40" fmla="*/ 317 w 473"/>
                <a:gd name="T41" fmla="*/ 366 h 516"/>
                <a:gd name="T42" fmla="*/ 340 w 473"/>
                <a:gd name="T43" fmla="*/ 403 h 516"/>
                <a:gd name="T44" fmla="*/ 358 w 473"/>
                <a:gd name="T45" fmla="*/ 481 h 516"/>
                <a:gd name="T46" fmla="*/ 353 w 473"/>
                <a:gd name="T47" fmla="*/ 516 h 516"/>
                <a:gd name="T48" fmla="*/ 347 w 473"/>
                <a:gd name="T49" fmla="*/ 516 h 516"/>
                <a:gd name="T50" fmla="*/ 34 w 473"/>
                <a:gd name="T51" fmla="*/ 516 h 516"/>
                <a:gd name="T52" fmla="*/ 27 w 473"/>
                <a:gd name="T53" fmla="*/ 510 h 516"/>
                <a:gd name="T54" fmla="*/ 17 w 473"/>
                <a:gd name="T55" fmla="*/ 467 h 516"/>
                <a:gd name="T56" fmla="*/ 9 w 473"/>
                <a:gd name="T57" fmla="*/ 427 h 516"/>
                <a:gd name="T58" fmla="*/ 2 w 473"/>
                <a:gd name="T59" fmla="*/ 315 h 516"/>
                <a:gd name="T60" fmla="*/ 10 w 473"/>
                <a:gd name="T61" fmla="*/ 254 h 516"/>
                <a:gd name="T62" fmla="*/ 50 w 473"/>
                <a:gd name="T63" fmla="*/ 156 h 516"/>
                <a:gd name="T64" fmla="*/ 193 w 473"/>
                <a:gd name="T65" fmla="*/ 49 h 516"/>
                <a:gd name="T66" fmla="*/ 236 w 473"/>
                <a:gd name="T67" fmla="*/ 37 h 516"/>
                <a:gd name="T68" fmla="*/ 261 w 473"/>
                <a:gd name="T69" fmla="*/ 32 h 516"/>
                <a:gd name="T70" fmla="*/ 265 w 473"/>
                <a:gd name="T71" fmla="*/ 30 h 516"/>
                <a:gd name="T72" fmla="*/ 330 w 473"/>
                <a:gd name="T73" fmla="*/ 3 h 516"/>
                <a:gd name="T74" fmla="*/ 356 w 473"/>
                <a:gd name="T75" fmla="*/ 7 h 516"/>
                <a:gd name="T76" fmla="*/ 309 w 473"/>
                <a:gd name="T77" fmla="*/ 126 h 516"/>
                <a:gd name="T78" fmla="*/ 312 w 473"/>
                <a:gd name="T79" fmla="*/ 124 h 516"/>
                <a:gd name="T80" fmla="*/ 333 w 473"/>
                <a:gd name="T81" fmla="*/ 127 h 516"/>
                <a:gd name="T82" fmla="*/ 341 w 473"/>
                <a:gd name="T83" fmla="*/ 132 h 516"/>
                <a:gd name="T84" fmla="*/ 352 w 473"/>
                <a:gd name="T85" fmla="*/ 129 h 516"/>
                <a:gd name="T86" fmla="*/ 350 w 473"/>
                <a:gd name="T87" fmla="*/ 119 h 516"/>
                <a:gd name="T88" fmla="*/ 344 w 473"/>
                <a:gd name="T89" fmla="*/ 114 h 516"/>
                <a:gd name="T90" fmla="*/ 309 w 473"/>
                <a:gd name="T91" fmla="*/ 12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3" h="516">
                  <a:moveTo>
                    <a:pt x="356" y="7"/>
                  </a:moveTo>
                  <a:cubicBezTo>
                    <a:pt x="349" y="13"/>
                    <a:pt x="343" y="18"/>
                    <a:pt x="338" y="24"/>
                  </a:cubicBezTo>
                  <a:cubicBezTo>
                    <a:pt x="331" y="31"/>
                    <a:pt x="327" y="40"/>
                    <a:pt x="325" y="49"/>
                  </a:cubicBezTo>
                  <a:cubicBezTo>
                    <a:pt x="324" y="52"/>
                    <a:pt x="325" y="54"/>
                    <a:pt x="328" y="55"/>
                  </a:cubicBezTo>
                  <a:cubicBezTo>
                    <a:pt x="361" y="79"/>
                    <a:pt x="390" y="108"/>
                    <a:pt x="416" y="140"/>
                  </a:cubicBezTo>
                  <a:cubicBezTo>
                    <a:pt x="435" y="162"/>
                    <a:pt x="451" y="185"/>
                    <a:pt x="464" y="211"/>
                  </a:cubicBezTo>
                  <a:cubicBezTo>
                    <a:pt x="465" y="214"/>
                    <a:pt x="467" y="216"/>
                    <a:pt x="468" y="219"/>
                  </a:cubicBezTo>
                  <a:cubicBezTo>
                    <a:pt x="473" y="231"/>
                    <a:pt x="469" y="240"/>
                    <a:pt x="456" y="245"/>
                  </a:cubicBezTo>
                  <a:cubicBezTo>
                    <a:pt x="452" y="247"/>
                    <a:pt x="449" y="249"/>
                    <a:pt x="448" y="254"/>
                  </a:cubicBezTo>
                  <a:cubicBezTo>
                    <a:pt x="447" y="263"/>
                    <a:pt x="440" y="266"/>
                    <a:pt x="433" y="268"/>
                  </a:cubicBezTo>
                  <a:cubicBezTo>
                    <a:pt x="418" y="273"/>
                    <a:pt x="403" y="269"/>
                    <a:pt x="390" y="261"/>
                  </a:cubicBezTo>
                  <a:cubicBezTo>
                    <a:pt x="378" y="254"/>
                    <a:pt x="366" y="246"/>
                    <a:pt x="354" y="239"/>
                  </a:cubicBezTo>
                  <a:cubicBezTo>
                    <a:pt x="349" y="236"/>
                    <a:pt x="344" y="233"/>
                    <a:pt x="338" y="233"/>
                  </a:cubicBezTo>
                  <a:cubicBezTo>
                    <a:pt x="334" y="232"/>
                    <a:pt x="328" y="233"/>
                    <a:pt x="323" y="235"/>
                  </a:cubicBezTo>
                  <a:cubicBezTo>
                    <a:pt x="313" y="240"/>
                    <a:pt x="302" y="244"/>
                    <a:pt x="291" y="245"/>
                  </a:cubicBezTo>
                  <a:cubicBezTo>
                    <a:pt x="277" y="246"/>
                    <a:pt x="265" y="241"/>
                    <a:pt x="254" y="233"/>
                  </a:cubicBezTo>
                  <a:cubicBezTo>
                    <a:pt x="253" y="233"/>
                    <a:pt x="253" y="232"/>
                    <a:pt x="252" y="232"/>
                  </a:cubicBezTo>
                  <a:cubicBezTo>
                    <a:pt x="252" y="232"/>
                    <a:pt x="252" y="232"/>
                    <a:pt x="251" y="232"/>
                  </a:cubicBezTo>
                  <a:cubicBezTo>
                    <a:pt x="249" y="239"/>
                    <a:pt x="249" y="246"/>
                    <a:pt x="250" y="254"/>
                  </a:cubicBezTo>
                  <a:cubicBezTo>
                    <a:pt x="252" y="273"/>
                    <a:pt x="260" y="290"/>
                    <a:pt x="271" y="305"/>
                  </a:cubicBezTo>
                  <a:cubicBezTo>
                    <a:pt x="286" y="326"/>
                    <a:pt x="302" y="346"/>
                    <a:pt x="317" y="366"/>
                  </a:cubicBezTo>
                  <a:cubicBezTo>
                    <a:pt x="325" y="378"/>
                    <a:pt x="333" y="391"/>
                    <a:pt x="340" y="403"/>
                  </a:cubicBezTo>
                  <a:cubicBezTo>
                    <a:pt x="354" y="427"/>
                    <a:pt x="359" y="453"/>
                    <a:pt x="358" y="481"/>
                  </a:cubicBezTo>
                  <a:cubicBezTo>
                    <a:pt x="358" y="492"/>
                    <a:pt x="355" y="504"/>
                    <a:pt x="353" y="516"/>
                  </a:cubicBezTo>
                  <a:cubicBezTo>
                    <a:pt x="350" y="516"/>
                    <a:pt x="349" y="516"/>
                    <a:pt x="347" y="516"/>
                  </a:cubicBezTo>
                  <a:cubicBezTo>
                    <a:pt x="243" y="516"/>
                    <a:pt x="138" y="516"/>
                    <a:pt x="34" y="516"/>
                  </a:cubicBezTo>
                  <a:cubicBezTo>
                    <a:pt x="30" y="516"/>
                    <a:pt x="28" y="515"/>
                    <a:pt x="27" y="510"/>
                  </a:cubicBezTo>
                  <a:cubicBezTo>
                    <a:pt x="24" y="496"/>
                    <a:pt x="20" y="482"/>
                    <a:pt x="17" y="467"/>
                  </a:cubicBezTo>
                  <a:cubicBezTo>
                    <a:pt x="14" y="454"/>
                    <a:pt x="11" y="440"/>
                    <a:pt x="9" y="427"/>
                  </a:cubicBezTo>
                  <a:cubicBezTo>
                    <a:pt x="3" y="390"/>
                    <a:pt x="0" y="353"/>
                    <a:pt x="2" y="315"/>
                  </a:cubicBezTo>
                  <a:cubicBezTo>
                    <a:pt x="3" y="295"/>
                    <a:pt x="5" y="274"/>
                    <a:pt x="10" y="254"/>
                  </a:cubicBezTo>
                  <a:cubicBezTo>
                    <a:pt x="17" y="219"/>
                    <a:pt x="30" y="186"/>
                    <a:pt x="50" y="156"/>
                  </a:cubicBezTo>
                  <a:cubicBezTo>
                    <a:pt x="59" y="143"/>
                    <a:pt x="106" y="84"/>
                    <a:pt x="193" y="49"/>
                  </a:cubicBezTo>
                  <a:cubicBezTo>
                    <a:pt x="207" y="44"/>
                    <a:pt x="221" y="41"/>
                    <a:pt x="236" y="37"/>
                  </a:cubicBezTo>
                  <a:cubicBezTo>
                    <a:pt x="244" y="35"/>
                    <a:pt x="253" y="34"/>
                    <a:pt x="261" y="32"/>
                  </a:cubicBezTo>
                  <a:cubicBezTo>
                    <a:pt x="262" y="32"/>
                    <a:pt x="264" y="31"/>
                    <a:pt x="265" y="30"/>
                  </a:cubicBezTo>
                  <a:cubicBezTo>
                    <a:pt x="282" y="9"/>
                    <a:pt x="304" y="0"/>
                    <a:pt x="330" y="3"/>
                  </a:cubicBezTo>
                  <a:cubicBezTo>
                    <a:pt x="338" y="4"/>
                    <a:pt x="346" y="6"/>
                    <a:pt x="356" y="7"/>
                  </a:cubicBezTo>
                  <a:close/>
                  <a:moveTo>
                    <a:pt x="309" y="126"/>
                  </a:moveTo>
                  <a:cubicBezTo>
                    <a:pt x="311" y="125"/>
                    <a:pt x="311" y="125"/>
                    <a:pt x="312" y="124"/>
                  </a:cubicBezTo>
                  <a:cubicBezTo>
                    <a:pt x="320" y="119"/>
                    <a:pt x="326" y="121"/>
                    <a:pt x="333" y="127"/>
                  </a:cubicBezTo>
                  <a:cubicBezTo>
                    <a:pt x="335" y="129"/>
                    <a:pt x="338" y="131"/>
                    <a:pt x="341" y="132"/>
                  </a:cubicBezTo>
                  <a:cubicBezTo>
                    <a:pt x="346" y="134"/>
                    <a:pt x="350" y="132"/>
                    <a:pt x="352" y="129"/>
                  </a:cubicBezTo>
                  <a:cubicBezTo>
                    <a:pt x="355" y="125"/>
                    <a:pt x="353" y="121"/>
                    <a:pt x="350" y="119"/>
                  </a:cubicBezTo>
                  <a:cubicBezTo>
                    <a:pt x="349" y="117"/>
                    <a:pt x="347" y="115"/>
                    <a:pt x="344" y="114"/>
                  </a:cubicBezTo>
                  <a:cubicBezTo>
                    <a:pt x="334" y="110"/>
                    <a:pt x="316" y="115"/>
                    <a:pt x="30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Freeform 60"/>
            <p:cNvSpPr>
              <a:spLocks/>
            </p:cNvSpPr>
            <p:nvPr/>
          </p:nvSpPr>
          <p:spPr bwMode="auto">
            <a:xfrm>
              <a:off x="1941513" y="5310188"/>
              <a:ext cx="1312863" cy="252413"/>
            </a:xfrm>
            <a:custGeom>
              <a:avLst/>
              <a:gdLst>
                <a:gd name="T0" fmla="*/ 0 w 411"/>
                <a:gd name="T1" fmla="*/ 0 h 79"/>
                <a:gd name="T2" fmla="*/ 411 w 411"/>
                <a:gd name="T3" fmla="*/ 0 h 79"/>
                <a:gd name="T4" fmla="*/ 411 w 411"/>
                <a:gd name="T5" fmla="*/ 4 h 79"/>
                <a:gd name="T6" fmla="*/ 411 w 411"/>
                <a:gd name="T7" fmla="*/ 69 h 79"/>
                <a:gd name="T8" fmla="*/ 402 w 411"/>
                <a:gd name="T9" fmla="*/ 79 h 79"/>
                <a:gd name="T10" fmla="*/ 282 w 411"/>
                <a:gd name="T11" fmla="*/ 79 h 79"/>
                <a:gd name="T12" fmla="*/ 6 w 411"/>
                <a:gd name="T13" fmla="*/ 79 h 79"/>
                <a:gd name="T14" fmla="*/ 0 w 411"/>
                <a:gd name="T15" fmla="*/ 79 h 79"/>
                <a:gd name="T16" fmla="*/ 0 w 41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9">
                  <a:moveTo>
                    <a:pt x="0" y="0"/>
                  </a:moveTo>
                  <a:cubicBezTo>
                    <a:pt x="137" y="0"/>
                    <a:pt x="274" y="0"/>
                    <a:pt x="411" y="0"/>
                  </a:cubicBezTo>
                  <a:cubicBezTo>
                    <a:pt x="411" y="1"/>
                    <a:pt x="411" y="3"/>
                    <a:pt x="411" y="4"/>
                  </a:cubicBezTo>
                  <a:cubicBezTo>
                    <a:pt x="411" y="26"/>
                    <a:pt x="411" y="47"/>
                    <a:pt x="411" y="69"/>
                  </a:cubicBezTo>
                  <a:cubicBezTo>
                    <a:pt x="411" y="79"/>
                    <a:pt x="411" y="79"/>
                    <a:pt x="402" y="79"/>
                  </a:cubicBezTo>
                  <a:cubicBezTo>
                    <a:pt x="362" y="79"/>
                    <a:pt x="322" y="79"/>
                    <a:pt x="282" y="79"/>
                  </a:cubicBezTo>
                  <a:cubicBezTo>
                    <a:pt x="190" y="79"/>
                    <a:pt x="98" y="79"/>
                    <a:pt x="6" y="79"/>
                  </a:cubicBezTo>
                  <a:cubicBezTo>
                    <a:pt x="4" y="79"/>
                    <a:pt x="2" y="79"/>
                    <a:pt x="0" y="79"/>
                  </a:cubicBezTo>
                  <a:cubicBezTo>
                    <a:pt x="0" y="52"/>
                    <a:pt x="0" y="26"/>
                    <a:pt x="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2982913" y="3925888"/>
              <a:ext cx="147638" cy="76200"/>
            </a:xfrm>
            <a:custGeom>
              <a:avLst/>
              <a:gdLst>
                <a:gd name="T0" fmla="*/ 0 w 46"/>
                <a:gd name="T1" fmla="*/ 16 h 24"/>
                <a:gd name="T2" fmla="*/ 35 w 46"/>
                <a:gd name="T3" fmla="*/ 4 h 24"/>
                <a:gd name="T4" fmla="*/ 41 w 46"/>
                <a:gd name="T5" fmla="*/ 9 h 24"/>
                <a:gd name="T6" fmla="*/ 43 w 46"/>
                <a:gd name="T7" fmla="*/ 19 h 24"/>
                <a:gd name="T8" fmla="*/ 32 w 46"/>
                <a:gd name="T9" fmla="*/ 22 h 24"/>
                <a:gd name="T10" fmla="*/ 24 w 46"/>
                <a:gd name="T11" fmla="*/ 17 h 24"/>
                <a:gd name="T12" fmla="*/ 3 w 46"/>
                <a:gd name="T13" fmla="*/ 14 h 24"/>
                <a:gd name="T14" fmla="*/ 0 w 46"/>
                <a:gd name="T15" fmla="*/ 16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24">
                  <a:moveTo>
                    <a:pt x="0" y="16"/>
                  </a:moveTo>
                  <a:cubicBezTo>
                    <a:pt x="7" y="5"/>
                    <a:pt x="25" y="0"/>
                    <a:pt x="35" y="4"/>
                  </a:cubicBezTo>
                  <a:cubicBezTo>
                    <a:pt x="38" y="5"/>
                    <a:pt x="40" y="7"/>
                    <a:pt x="41" y="9"/>
                  </a:cubicBezTo>
                  <a:cubicBezTo>
                    <a:pt x="44" y="11"/>
                    <a:pt x="46" y="15"/>
                    <a:pt x="43" y="19"/>
                  </a:cubicBezTo>
                  <a:cubicBezTo>
                    <a:pt x="41" y="22"/>
                    <a:pt x="37" y="24"/>
                    <a:pt x="32" y="22"/>
                  </a:cubicBezTo>
                  <a:cubicBezTo>
                    <a:pt x="29" y="21"/>
                    <a:pt x="26" y="19"/>
                    <a:pt x="24" y="17"/>
                  </a:cubicBezTo>
                  <a:cubicBezTo>
                    <a:pt x="17" y="11"/>
                    <a:pt x="11" y="9"/>
                    <a:pt x="3" y="14"/>
                  </a:cubicBezTo>
                  <a:cubicBezTo>
                    <a:pt x="2" y="15"/>
                    <a:pt x="2" y="15"/>
                    <a:pt x="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62"/>
          <p:cNvGrpSpPr/>
          <p:nvPr/>
        </p:nvGrpSpPr>
        <p:grpSpPr>
          <a:xfrm>
            <a:off x="18370280" y="4419725"/>
            <a:ext cx="3871518" cy="2029102"/>
            <a:chOff x="1282700" y="2735575"/>
            <a:chExt cx="3340100" cy="1746250"/>
          </a:xfrm>
        </p:grpSpPr>
        <p:sp>
          <p:nvSpPr>
            <p:cNvPr id="64" name="Freeform 5"/>
            <p:cNvSpPr>
              <a:spLocks noEditPoints="1"/>
            </p:cNvSpPr>
            <p:nvPr/>
          </p:nvSpPr>
          <p:spPr bwMode="auto">
            <a:xfrm>
              <a:off x="2359025" y="3007038"/>
              <a:ext cx="1190625" cy="1200150"/>
            </a:xfrm>
            <a:custGeom>
              <a:avLst/>
              <a:gdLst>
                <a:gd name="T0" fmla="*/ 2 w 374"/>
                <a:gd name="T1" fmla="*/ 188 h 376"/>
                <a:gd name="T2" fmla="*/ 180 w 374"/>
                <a:gd name="T3" fmla="*/ 4 h 376"/>
                <a:gd name="T4" fmla="*/ 371 w 374"/>
                <a:gd name="T5" fmla="*/ 182 h 376"/>
                <a:gd name="T6" fmla="*/ 193 w 374"/>
                <a:gd name="T7" fmla="*/ 373 h 376"/>
                <a:gd name="T8" fmla="*/ 2 w 374"/>
                <a:gd name="T9" fmla="*/ 188 h 376"/>
                <a:gd name="T10" fmla="*/ 72 w 374"/>
                <a:gd name="T11" fmla="*/ 145 h 376"/>
                <a:gd name="T12" fmla="*/ 143 w 374"/>
                <a:gd name="T13" fmla="*/ 303 h 376"/>
                <a:gd name="T14" fmla="*/ 298 w 374"/>
                <a:gd name="T15" fmla="*/ 238 h 376"/>
                <a:gd name="T16" fmla="*/ 243 w 374"/>
                <a:gd name="T17" fmla="*/ 80 h 376"/>
                <a:gd name="T18" fmla="*/ 155 w 374"/>
                <a:gd name="T19" fmla="*/ 70 h 376"/>
                <a:gd name="T20" fmla="*/ 120 w 374"/>
                <a:gd name="T21" fmla="*/ 87 h 376"/>
                <a:gd name="T22" fmla="*/ 163 w 374"/>
                <a:gd name="T23" fmla="*/ 95 h 376"/>
                <a:gd name="T24" fmla="*/ 189 w 374"/>
                <a:gd name="T25" fmla="*/ 131 h 376"/>
                <a:gd name="T26" fmla="*/ 155 w 374"/>
                <a:gd name="T27" fmla="*/ 199 h 376"/>
                <a:gd name="T28" fmla="*/ 121 w 374"/>
                <a:gd name="T29" fmla="*/ 202 h 376"/>
                <a:gd name="T30" fmla="*/ 72 w 374"/>
                <a:gd name="T31" fmla="*/ 14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376">
                  <a:moveTo>
                    <a:pt x="2" y="188"/>
                  </a:moveTo>
                  <a:cubicBezTo>
                    <a:pt x="1" y="86"/>
                    <a:pt x="85" y="6"/>
                    <a:pt x="180" y="4"/>
                  </a:cubicBezTo>
                  <a:cubicBezTo>
                    <a:pt x="289" y="0"/>
                    <a:pt x="369" y="88"/>
                    <a:pt x="371" y="182"/>
                  </a:cubicBezTo>
                  <a:cubicBezTo>
                    <a:pt x="374" y="291"/>
                    <a:pt x="286" y="370"/>
                    <a:pt x="193" y="373"/>
                  </a:cubicBezTo>
                  <a:cubicBezTo>
                    <a:pt x="85" y="376"/>
                    <a:pt x="0" y="288"/>
                    <a:pt x="2" y="188"/>
                  </a:cubicBezTo>
                  <a:close/>
                  <a:moveTo>
                    <a:pt x="72" y="145"/>
                  </a:moveTo>
                  <a:cubicBezTo>
                    <a:pt x="48" y="213"/>
                    <a:pt x="83" y="280"/>
                    <a:pt x="143" y="303"/>
                  </a:cubicBezTo>
                  <a:cubicBezTo>
                    <a:pt x="202" y="325"/>
                    <a:pt x="270" y="301"/>
                    <a:pt x="298" y="238"/>
                  </a:cubicBezTo>
                  <a:cubicBezTo>
                    <a:pt x="323" y="184"/>
                    <a:pt x="305" y="113"/>
                    <a:pt x="243" y="80"/>
                  </a:cubicBezTo>
                  <a:cubicBezTo>
                    <a:pt x="215" y="65"/>
                    <a:pt x="185" y="62"/>
                    <a:pt x="155" y="70"/>
                  </a:cubicBezTo>
                  <a:cubicBezTo>
                    <a:pt x="142" y="74"/>
                    <a:pt x="130" y="78"/>
                    <a:pt x="120" y="87"/>
                  </a:cubicBezTo>
                  <a:cubicBezTo>
                    <a:pt x="135" y="84"/>
                    <a:pt x="150" y="86"/>
                    <a:pt x="163" y="95"/>
                  </a:cubicBezTo>
                  <a:cubicBezTo>
                    <a:pt x="177" y="103"/>
                    <a:pt x="186" y="115"/>
                    <a:pt x="189" y="131"/>
                  </a:cubicBezTo>
                  <a:cubicBezTo>
                    <a:pt x="195" y="159"/>
                    <a:pt x="183" y="186"/>
                    <a:pt x="155" y="199"/>
                  </a:cubicBezTo>
                  <a:cubicBezTo>
                    <a:pt x="144" y="203"/>
                    <a:pt x="132" y="205"/>
                    <a:pt x="121" y="202"/>
                  </a:cubicBezTo>
                  <a:cubicBezTo>
                    <a:pt x="91" y="195"/>
                    <a:pt x="76" y="175"/>
                    <a:pt x="72" y="14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6"/>
            <p:cNvSpPr>
              <a:spLocks noEditPoints="1"/>
            </p:cNvSpPr>
            <p:nvPr/>
          </p:nvSpPr>
          <p:spPr bwMode="auto">
            <a:xfrm>
              <a:off x="1282700" y="2735575"/>
              <a:ext cx="3340100" cy="1746250"/>
            </a:xfrm>
            <a:custGeom>
              <a:avLst/>
              <a:gdLst>
                <a:gd name="T0" fmla="*/ 1039 w 1049"/>
                <a:gd name="T1" fmla="*/ 250 h 547"/>
                <a:gd name="T2" fmla="*/ 958 w 1049"/>
                <a:gd name="T3" fmla="*/ 170 h 547"/>
                <a:gd name="T4" fmla="*/ 852 w 1049"/>
                <a:gd name="T5" fmla="*/ 94 h 547"/>
                <a:gd name="T6" fmla="*/ 765 w 1049"/>
                <a:gd name="T7" fmla="*/ 49 h 547"/>
                <a:gd name="T8" fmla="*/ 697 w 1049"/>
                <a:gd name="T9" fmla="*/ 25 h 547"/>
                <a:gd name="T10" fmla="*/ 636 w 1049"/>
                <a:gd name="T11" fmla="*/ 11 h 547"/>
                <a:gd name="T12" fmla="*/ 557 w 1049"/>
                <a:gd name="T13" fmla="*/ 1 h 547"/>
                <a:gd name="T14" fmla="*/ 532 w 1049"/>
                <a:gd name="T15" fmla="*/ 0 h 547"/>
                <a:gd name="T16" fmla="*/ 525 w 1049"/>
                <a:gd name="T17" fmla="*/ 0 h 547"/>
                <a:gd name="T18" fmla="*/ 525 w 1049"/>
                <a:gd name="T19" fmla="*/ 0 h 547"/>
                <a:gd name="T20" fmla="*/ 517 w 1049"/>
                <a:gd name="T21" fmla="*/ 0 h 547"/>
                <a:gd name="T22" fmla="*/ 492 w 1049"/>
                <a:gd name="T23" fmla="*/ 1 h 547"/>
                <a:gd name="T24" fmla="*/ 413 w 1049"/>
                <a:gd name="T25" fmla="*/ 11 h 547"/>
                <a:gd name="T26" fmla="*/ 352 w 1049"/>
                <a:gd name="T27" fmla="*/ 25 h 547"/>
                <a:gd name="T28" fmla="*/ 284 w 1049"/>
                <a:gd name="T29" fmla="*/ 49 h 547"/>
                <a:gd name="T30" fmla="*/ 197 w 1049"/>
                <a:gd name="T31" fmla="*/ 94 h 547"/>
                <a:gd name="T32" fmla="*/ 91 w 1049"/>
                <a:gd name="T33" fmla="*/ 170 h 547"/>
                <a:gd name="T34" fmla="*/ 10 w 1049"/>
                <a:gd name="T35" fmla="*/ 250 h 547"/>
                <a:gd name="T36" fmla="*/ 10 w 1049"/>
                <a:gd name="T37" fmla="*/ 296 h 547"/>
                <a:gd name="T38" fmla="*/ 36 w 1049"/>
                <a:gd name="T39" fmla="*/ 325 h 547"/>
                <a:gd name="T40" fmla="*/ 138 w 1049"/>
                <a:gd name="T41" fmla="*/ 414 h 547"/>
                <a:gd name="T42" fmla="*/ 270 w 1049"/>
                <a:gd name="T43" fmla="*/ 491 h 547"/>
                <a:gd name="T44" fmla="*/ 347 w 1049"/>
                <a:gd name="T45" fmla="*/ 520 h 547"/>
                <a:gd name="T46" fmla="*/ 393 w 1049"/>
                <a:gd name="T47" fmla="*/ 532 h 547"/>
                <a:gd name="T48" fmla="*/ 450 w 1049"/>
                <a:gd name="T49" fmla="*/ 542 h 547"/>
                <a:gd name="T50" fmla="*/ 500 w 1049"/>
                <a:gd name="T51" fmla="*/ 546 h 547"/>
                <a:gd name="T52" fmla="*/ 525 w 1049"/>
                <a:gd name="T53" fmla="*/ 547 h 547"/>
                <a:gd name="T54" fmla="*/ 525 w 1049"/>
                <a:gd name="T55" fmla="*/ 547 h 547"/>
                <a:gd name="T56" fmla="*/ 549 w 1049"/>
                <a:gd name="T57" fmla="*/ 546 h 547"/>
                <a:gd name="T58" fmla="*/ 599 w 1049"/>
                <a:gd name="T59" fmla="*/ 542 h 547"/>
                <a:gd name="T60" fmla="*/ 656 w 1049"/>
                <a:gd name="T61" fmla="*/ 532 h 547"/>
                <a:gd name="T62" fmla="*/ 702 w 1049"/>
                <a:gd name="T63" fmla="*/ 520 h 547"/>
                <a:gd name="T64" fmla="*/ 779 w 1049"/>
                <a:gd name="T65" fmla="*/ 491 h 547"/>
                <a:gd name="T66" fmla="*/ 911 w 1049"/>
                <a:gd name="T67" fmla="*/ 414 h 547"/>
                <a:gd name="T68" fmla="*/ 1013 w 1049"/>
                <a:gd name="T69" fmla="*/ 325 h 547"/>
                <a:gd name="T70" fmla="*/ 1039 w 1049"/>
                <a:gd name="T71" fmla="*/ 296 h 547"/>
                <a:gd name="T72" fmla="*/ 1039 w 1049"/>
                <a:gd name="T73" fmla="*/ 250 h 547"/>
                <a:gd name="T74" fmla="*/ 86 w 1049"/>
                <a:gd name="T75" fmla="*/ 273 h 547"/>
                <a:gd name="T76" fmla="*/ 360 w 1049"/>
                <a:gd name="T77" fmla="*/ 98 h 547"/>
                <a:gd name="T78" fmla="*/ 286 w 1049"/>
                <a:gd name="T79" fmla="*/ 273 h 547"/>
                <a:gd name="T80" fmla="*/ 360 w 1049"/>
                <a:gd name="T81" fmla="*/ 448 h 547"/>
                <a:gd name="T82" fmla="*/ 86 w 1049"/>
                <a:gd name="T83" fmla="*/ 273 h 547"/>
                <a:gd name="T84" fmla="*/ 525 w 1049"/>
                <a:gd name="T85" fmla="*/ 458 h 547"/>
                <a:gd name="T86" fmla="*/ 525 w 1049"/>
                <a:gd name="T87" fmla="*/ 458 h 547"/>
                <a:gd name="T88" fmla="*/ 340 w 1049"/>
                <a:gd name="T89" fmla="*/ 273 h 547"/>
                <a:gd name="T90" fmla="*/ 518 w 1049"/>
                <a:gd name="T91" fmla="*/ 89 h 547"/>
                <a:gd name="T92" fmla="*/ 525 w 1049"/>
                <a:gd name="T93" fmla="*/ 89 h 547"/>
                <a:gd name="T94" fmla="*/ 525 w 1049"/>
                <a:gd name="T95" fmla="*/ 89 h 547"/>
                <a:gd name="T96" fmla="*/ 531 w 1049"/>
                <a:gd name="T97" fmla="*/ 89 h 547"/>
                <a:gd name="T98" fmla="*/ 709 w 1049"/>
                <a:gd name="T99" fmla="*/ 273 h 547"/>
                <a:gd name="T100" fmla="*/ 525 w 1049"/>
                <a:gd name="T101" fmla="*/ 458 h 547"/>
                <a:gd name="T102" fmla="*/ 689 w 1049"/>
                <a:gd name="T103" fmla="*/ 448 h 547"/>
                <a:gd name="T104" fmla="*/ 763 w 1049"/>
                <a:gd name="T105" fmla="*/ 273 h 547"/>
                <a:gd name="T106" fmla="*/ 689 w 1049"/>
                <a:gd name="T107" fmla="*/ 98 h 547"/>
                <a:gd name="T108" fmla="*/ 963 w 1049"/>
                <a:gd name="T109" fmla="*/ 273 h 547"/>
                <a:gd name="T110" fmla="*/ 689 w 1049"/>
                <a:gd name="T111" fmla="*/ 448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9" h="547">
                  <a:moveTo>
                    <a:pt x="1039" y="250"/>
                  </a:moveTo>
                  <a:cubicBezTo>
                    <a:pt x="1014" y="221"/>
                    <a:pt x="987" y="195"/>
                    <a:pt x="958" y="170"/>
                  </a:cubicBezTo>
                  <a:cubicBezTo>
                    <a:pt x="925" y="141"/>
                    <a:pt x="890" y="116"/>
                    <a:pt x="852" y="94"/>
                  </a:cubicBezTo>
                  <a:cubicBezTo>
                    <a:pt x="824" y="77"/>
                    <a:pt x="795" y="62"/>
                    <a:pt x="765" y="49"/>
                  </a:cubicBezTo>
                  <a:cubicBezTo>
                    <a:pt x="743" y="40"/>
                    <a:pt x="720" y="32"/>
                    <a:pt x="697" y="25"/>
                  </a:cubicBezTo>
                  <a:cubicBezTo>
                    <a:pt x="677" y="19"/>
                    <a:pt x="656" y="15"/>
                    <a:pt x="636" y="11"/>
                  </a:cubicBezTo>
                  <a:cubicBezTo>
                    <a:pt x="610" y="5"/>
                    <a:pt x="584" y="2"/>
                    <a:pt x="557" y="1"/>
                  </a:cubicBezTo>
                  <a:cubicBezTo>
                    <a:pt x="549" y="0"/>
                    <a:pt x="540" y="0"/>
                    <a:pt x="532" y="0"/>
                  </a:cubicBezTo>
                  <a:cubicBezTo>
                    <a:pt x="532" y="0"/>
                    <a:pt x="529" y="0"/>
                    <a:pt x="525" y="0"/>
                  </a:cubicBezTo>
                  <a:cubicBezTo>
                    <a:pt x="525" y="0"/>
                    <a:pt x="525" y="0"/>
                    <a:pt x="525" y="0"/>
                  </a:cubicBezTo>
                  <a:cubicBezTo>
                    <a:pt x="520" y="0"/>
                    <a:pt x="517" y="0"/>
                    <a:pt x="517" y="0"/>
                  </a:cubicBezTo>
                  <a:cubicBezTo>
                    <a:pt x="509" y="0"/>
                    <a:pt x="500" y="0"/>
                    <a:pt x="492" y="1"/>
                  </a:cubicBezTo>
                  <a:cubicBezTo>
                    <a:pt x="466" y="2"/>
                    <a:pt x="439" y="5"/>
                    <a:pt x="413" y="11"/>
                  </a:cubicBezTo>
                  <a:cubicBezTo>
                    <a:pt x="393" y="15"/>
                    <a:pt x="372" y="19"/>
                    <a:pt x="352" y="25"/>
                  </a:cubicBezTo>
                  <a:cubicBezTo>
                    <a:pt x="329" y="32"/>
                    <a:pt x="306" y="40"/>
                    <a:pt x="284" y="49"/>
                  </a:cubicBezTo>
                  <a:cubicBezTo>
                    <a:pt x="254" y="62"/>
                    <a:pt x="225" y="77"/>
                    <a:pt x="197" y="94"/>
                  </a:cubicBezTo>
                  <a:cubicBezTo>
                    <a:pt x="159" y="116"/>
                    <a:pt x="124" y="141"/>
                    <a:pt x="91" y="170"/>
                  </a:cubicBezTo>
                  <a:cubicBezTo>
                    <a:pt x="62" y="195"/>
                    <a:pt x="35" y="221"/>
                    <a:pt x="10" y="250"/>
                  </a:cubicBezTo>
                  <a:cubicBezTo>
                    <a:pt x="0" y="263"/>
                    <a:pt x="0" y="283"/>
                    <a:pt x="10" y="296"/>
                  </a:cubicBezTo>
                  <a:cubicBezTo>
                    <a:pt x="19" y="306"/>
                    <a:pt x="27" y="316"/>
                    <a:pt x="36" y="325"/>
                  </a:cubicBezTo>
                  <a:cubicBezTo>
                    <a:pt x="67" y="358"/>
                    <a:pt x="101" y="388"/>
                    <a:pt x="138" y="414"/>
                  </a:cubicBezTo>
                  <a:cubicBezTo>
                    <a:pt x="179" y="444"/>
                    <a:pt x="223" y="471"/>
                    <a:pt x="270" y="491"/>
                  </a:cubicBezTo>
                  <a:cubicBezTo>
                    <a:pt x="275" y="494"/>
                    <a:pt x="331" y="515"/>
                    <a:pt x="347" y="520"/>
                  </a:cubicBezTo>
                  <a:cubicBezTo>
                    <a:pt x="362" y="524"/>
                    <a:pt x="377" y="529"/>
                    <a:pt x="393" y="532"/>
                  </a:cubicBezTo>
                  <a:cubicBezTo>
                    <a:pt x="412" y="536"/>
                    <a:pt x="431" y="539"/>
                    <a:pt x="450" y="542"/>
                  </a:cubicBezTo>
                  <a:cubicBezTo>
                    <a:pt x="467" y="544"/>
                    <a:pt x="483" y="546"/>
                    <a:pt x="500" y="546"/>
                  </a:cubicBezTo>
                  <a:cubicBezTo>
                    <a:pt x="508" y="547"/>
                    <a:pt x="516" y="547"/>
                    <a:pt x="525" y="547"/>
                  </a:cubicBezTo>
                  <a:cubicBezTo>
                    <a:pt x="525" y="547"/>
                    <a:pt x="525" y="547"/>
                    <a:pt x="525" y="547"/>
                  </a:cubicBezTo>
                  <a:cubicBezTo>
                    <a:pt x="533" y="547"/>
                    <a:pt x="541" y="547"/>
                    <a:pt x="549" y="546"/>
                  </a:cubicBezTo>
                  <a:cubicBezTo>
                    <a:pt x="566" y="546"/>
                    <a:pt x="582" y="544"/>
                    <a:pt x="599" y="542"/>
                  </a:cubicBezTo>
                  <a:cubicBezTo>
                    <a:pt x="618" y="539"/>
                    <a:pt x="637" y="536"/>
                    <a:pt x="656" y="532"/>
                  </a:cubicBezTo>
                  <a:cubicBezTo>
                    <a:pt x="672" y="529"/>
                    <a:pt x="687" y="524"/>
                    <a:pt x="702" y="520"/>
                  </a:cubicBezTo>
                  <a:cubicBezTo>
                    <a:pt x="718" y="515"/>
                    <a:pt x="774" y="494"/>
                    <a:pt x="779" y="491"/>
                  </a:cubicBezTo>
                  <a:cubicBezTo>
                    <a:pt x="826" y="471"/>
                    <a:pt x="870" y="444"/>
                    <a:pt x="911" y="414"/>
                  </a:cubicBezTo>
                  <a:cubicBezTo>
                    <a:pt x="948" y="388"/>
                    <a:pt x="982" y="358"/>
                    <a:pt x="1013" y="325"/>
                  </a:cubicBezTo>
                  <a:cubicBezTo>
                    <a:pt x="1022" y="316"/>
                    <a:pt x="1031" y="306"/>
                    <a:pt x="1039" y="296"/>
                  </a:cubicBezTo>
                  <a:cubicBezTo>
                    <a:pt x="1049" y="283"/>
                    <a:pt x="1049" y="263"/>
                    <a:pt x="1039" y="250"/>
                  </a:cubicBezTo>
                  <a:close/>
                  <a:moveTo>
                    <a:pt x="86" y="273"/>
                  </a:moveTo>
                  <a:cubicBezTo>
                    <a:pt x="164" y="193"/>
                    <a:pt x="254" y="133"/>
                    <a:pt x="360" y="98"/>
                  </a:cubicBezTo>
                  <a:cubicBezTo>
                    <a:pt x="312" y="147"/>
                    <a:pt x="286" y="205"/>
                    <a:pt x="286" y="273"/>
                  </a:cubicBezTo>
                  <a:cubicBezTo>
                    <a:pt x="286" y="342"/>
                    <a:pt x="312" y="399"/>
                    <a:pt x="360" y="448"/>
                  </a:cubicBezTo>
                  <a:cubicBezTo>
                    <a:pt x="254" y="414"/>
                    <a:pt x="164" y="353"/>
                    <a:pt x="86" y="273"/>
                  </a:cubicBezTo>
                  <a:close/>
                  <a:moveTo>
                    <a:pt x="525" y="458"/>
                  </a:moveTo>
                  <a:cubicBezTo>
                    <a:pt x="525" y="458"/>
                    <a:pt x="525" y="458"/>
                    <a:pt x="525" y="458"/>
                  </a:cubicBezTo>
                  <a:cubicBezTo>
                    <a:pt x="420" y="458"/>
                    <a:pt x="338" y="371"/>
                    <a:pt x="340" y="273"/>
                  </a:cubicBezTo>
                  <a:cubicBezTo>
                    <a:pt x="339" y="171"/>
                    <a:pt x="423" y="91"/>
                    <a:pt x="518" y="89"/>
                  </a:cubicBezTo>
                  <a:cubicBezTo>
                    <a:pt x="520" y="89"/>
                    <a:pt x="522" y="89"/>
                    <a:pt x="525" y="89"/>
                  </a:cubicBezTo>
                  <a:cubicBezTo>
                    <a:pt x="525" y="89"/>
                    <a:pt x="525" y="89"/>
                    <a:pt x="525" y="89"/>
                  </a:cubicBezTo>
                  <a:cubicBezTo>
                    <a:pt x="527" y="89"/>
                    <a:pt x="529" y="89"/>
                    <a:pt x="531" y="89"/>
                  </a:cubicBezTo>
                  <a:cubicBezTo>
                    <a:pt x="626" y="91"/>
                    <a:pt x="710" y="171"/>
                    <a:pt x="709" y="273"/>
                  </a:cubicBezTo>
                  <a:cubicBezTo>
                    <a:pt x="711" y="371"/>
                    <a:pt x="629" y="458"/>
                    <a:pt x="525" y="458"/>
                  </a:cubicBezTo>
                  <a:close/>
                  <a:moveTo>
                    <a:pt x="689" y="448"/>
                  </a:moveTo>
                  <a:cubicBezTo>
                    <a:pt x="737" y="399"/>
                    <a:pt x="763" y="342"/>
                    <a:pt x="763" y="273"/>
                  </a:cubicBezTo>
                  <a:cubicBezTo>
                    <a:pt x="763" y="205"/>
                    <a:pt x="737" y="147"/>
                    <a:pt x="689" y="98"/>
                  </a:cubicBezTo>
                  <a:cubicBezTo>
                    <a:pt x="795" y="133"/>
                    <a:pt x="885" y="193"/>
                    <a:pt x="963" y="273"/>
                  </a:cubicBezTo>
                  <a:cubicBezTo>
                    <a:pt x="885" y="353"/>
                    <a:pt x="795" y="414"/>
                    <a:pt x="689" y="4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2549236" y="10224655"/>
            <a:ext cx="4710546" cy="1754326"/>
          </a:xfrm>
          <a:prstGeom prst="rect">
            <a:avLst/>
          </a:prstGeom>
          <a:noFill/>
        </p:spPr>
        <p:txBody>
          <a:bodyPr wrap="square" rtlCol="0">
            <a:spAutoFit/>
          </a:bodyPr>
          <a:lstStyle/>
          <a:p>
            <a:r>
              <a:rPr lang="en-IN" b="1" dirty="0" smtClean="0">
                <a:latin typeface="Calibri" pitchFamily="34" charset="0"/>
                <a:cs typeface="Calibri" pitchFamily="34" charset="0"/>
              </a:rPr>
              <a:t>UP SKILLING FROM BASIC TO ADVANCE  CONCEPT</a:t>
            </a:r>
            <a:endParaRPr lang="en-US" b="1" dirty="0">
              <a:latin typeface="Calibri" pitchFamily="34" charset="0"/>
              <a:cs typeface="Calibri" pitchFamily="34" charset="0"/>
            </a:endParaRPr>
          </a:p>
        </p:txBody>
      </p:sp>
      <p:sp>
        <p:nvSpPr>
          <p:cNvPr id="32" name="TextBox 31"/>
          <p:cNvSpPr txBox="1"/>
          <p:nvPr/>
        </p:nvSpPr>
        <p:spPr>
          <a:xfrm>
            <a:off x="1440874" y="498765"/>
            <a:ext cx="11637818" cy="1554272"/>
          </a:xfrm>
          <a:prstGeom prst="rect">
            <a:avLst/>
          </a:prstGeom>
          <a:noFill/>
        </p:spPr>
        <p:txBody>
          <a:bodyPr wrap="square" rtlCol="0">
            <a:spAutoFit/>
          </a:bodyPr>
          <a:lstStyle/>
          <a:p>
            <a:pPr algn="ctr"/>
            <a:r>
              <a:rPr lang="en-IN" sz="9500" spc="-238" dirty="0" smtClean="0">
                <a:solidFill>
                  <a:schemeClr val="tx2">
                    <a:satMod val="200000"/>
                  </a:schemeClr>
                </a:solidFill>
                <a:latin typeface="+mj-lt"/>
                <a:ea typeface="+mj-ea"/>
                <a:cs typeface="+mj-cs"/>
              </a:rPr>
              <a:t>Learning Approach </a:t>
            </a:r>
            <a:endParaRPr lang="en-US" sz="9500" spc="-238" dirty="0" smtClean="0">
              <a:solidFill>
                <a:schemeClr val="tx2">
                  <a:satMod val="200000"/>
                </a:schemeClr>
              </a:solidFill>
              <a:latin typeface="+mj-lt"/>
              <a:ea typeface="+mj-ea"/>
              <a:cs typeface="+mj-cs"/>
            </a:endParaRPr>
          </a:p>
        </p:txBody>
      </p:sp>
      <p:pic>
        <p:nvPicPr>
          <p:cNvPr id="28" name="Picture 27"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1132910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695" y="774746"/>
            <a:ext cx="20675124" cy="1828800"/>
          </a:xfrm>
        </p:spPr>
        <p:txBody>
          <a:bodyPr/>
          <a:lstStyle/>
          <a:p>
            <a:r>
              <a:rPr lang="en-US" sz="7200" b="1" dirty="0" smtClean="0"/>
              <a:t>Venezuela is blaming a crippling 5-day blackout on US cyber warfare -</a:t>
            </a:r>
            <a:br>
              <a:rPr lang="en-US" sz="7200" b="1" dirty="0" smtClean="0"/>
            </a:br>
            <a:endParaRPr lang="en-US" sz="7200" dirty="0"/>
          </a:p>
        </p:txBody>
      </p:sp>
      <p:pic>
        <p:nvPicPr>
          <p:cNvPr id="6146" name="Picture 2"/>
          <p:cNvPicPr>
            <a:picLocks noGrp="1" noChangeAspect="1" noChangeArrowheads="1"/>
          </p:cNvPicPr>
          <p:nvPr>
            <p:ph idx="1"/>
          </p:nvPr>
        </p:nvPicPr>
        <p:blipFill>
          <a:blip r:embed="rId2" cstate="print"/>
          <a:srcRect l="3179" t="18994" r="29950" b="20779"/>
          <a:stretch>
            <a:fillRect/>
          </a:stretch>
        </p:blipFill>
        <p:spPr bwMode="auto">
          <a:xfrm rot="19982522">
            <a:off x="2161308" y="5347854"/>
            <a:ext cx="11053661" cy="5597236"/>
          </a:xfrm>
          <a:prstGeom prst="rect">
            <a:avLst/>
          </a:prstGeom>
          <a:noFill/>
          <a:ln w="9525">
            <a:noFill/>
            <a:miter lim="800000"/>
            <a:headEnd/>
            <a:tailEnd/>
          </a:ln>
          <a:effectLst/>
        </p:spPr>
      </p:pic>
      <p:sp>
        <p:nvSpPr>
          <p:cNvPr id="5" name="Oval 4"/>
          <p:cNvSpPr/>
          <p:nvPr/>
        </p:nvSpPr>
        <p:spPr>
          <a:xfrm>
            <a:off x="14464145" y="4682836"/>
            <a:ext cx="7975311" cy="637309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b="1" dirty="0" smtClean="0"/>
              <a:t>Venezuela is entering the fifth day of a nationwide blackout that has plunged even critical infrastructure like hospitals into darkness</a:t>
            </a:r>
            <a:r>
              <a:rPr lang="en-US" dirty="0" smtClean="0"/>
              <a:t>.</a:t>
            </a:r>
            <a:endParaRPr lang="en-US" dirty="0"/>
          </a:p>
        </p:txBody>
      </p:sp>
      <p:pic>
        <p:nvPicPr>
          <p:cNvPr id="7" name="Picture 6"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6" y="580783"/>
            <a:ext cx="22525600" cy="1828800"/>
          </a:xfrm>
        </p:spPr>
        <p:txBody>
          <a:bodyPr/>
          <a:lstStyle/>
          <a:p>
            <a:r>
              <a:rPr lang="en-US" sz="7200" dirty="0" smtClean="0"/>
              <a:t>Social Media platform used for propaganda </a:t>
            </a:r>
            <a:endParaRPr lang="en-US" sz="7200" dirty="0"/>
          </a:p>
        </p:txBody>
      </p:sp>
      <p:pic>
        <p:nvPicPr>
          <p:cNvPr id="7170" name="Picture 2"/>
          <p:cNvPicPr>
            <a:picLocks noGrp="1" noChangeAspect="1" noChangeArrowheads="1"/>
          </p:cNvPicPr>
          <p:nvPr>
            <p:ph idx="1"/>
          </p:nvPr>
        </p:nvPicPr>
        <p:blipFill>
          <a:blip r:embed="rId2" cstate="print"/>
          <a:srcRect l="16170" t="17146" r="20793" b="21869"/>
          <a:stretch>
            <a:fillRect/>
          </a:stretch>
        </p:blipFill>
        <p:spPr bwMode="auto">
          <a:xfrm rot="20757456">
            <a:off x="1944450" y="4288469"/>
            <a:ext cx="11077161" cy="9059268"/>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l="27658" t="25947" r="24638" b="13068"/>
          <a:stretch>
            <a:fillRect/>
          </a:stretch>
        </p:blipFill>
        <p:spPr bwMode="auto">
          <a:xfrm rot="1746596">
            <a:off x="13000966" y="4379490"/>
            <a:ext cx="10586544" cy="9906972"/>
          </a:xfrm>
          <a:prstGeom prst="rect">
            <a:avLst/>
          </a:prstGeom>
          <a:noFill/>
          <a:ln w="9525">
            <a:noFill/>
            <a:miter lim="800000"/>
            <a:headEnd/>
            <a:tailEnd/>
          </a:ln>
          <a:effectLst/>
        </p:spPr>
      </p:pic>
      <p:pic>
        <p:nvPicPr>
          <p:cNvPr id="6" name="Picture 5"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tuxnet Worm_ One of the World's First Cyber Attacks _ World101.mp4">
            <a:hlinkClick r:id="" action="ppaction://media"/>
          </p:cNvPr>
          <p:cNvPicPr>
            <a:picLocks noRot="1" noChangeAspect="1"/>
          </p:cNvPicPr>
          <p:nvPr>
            <a:videoFile r:link="rId1"/>
          </p:nvPr>
        </p:nvPicPr>
        <p:blipFill>
          <a:blip r:embed="rId3" cstate="print"/>
          <a:stretch>
            <a:fillRect/>
          </a:stretch>
        </p:blipFill>
        <p:spPr>
          <a:xfrm>
            <a:off x="1274618" y="-2578785"/>
            <a:ext cx="23469600" cy="17602200"/>
          </a:xfrm>
          <a:prstGeom prst="rect">
            <a:avLst/>
          </a:prstGeom>
        </p:spPr>
      </p:pic>
      <p:sp>
        <p:nvSpPr>
          <p:cNvPr id="2" name="Title 1"/>
          <p:cNvSpPr>
            <a:spLocks noGrp="1"/>
          </p:cNvSpPr>
          <p:nvPr>
            <p:ph type="title"/>
          </p:nvPr>
        </p:nvSpPr>
        <p:spPr>
          <a:xfrm>
            <a:off x="1579418" y="0"/>
            <a:ext cx="21528073" cy="2852928"/>
          </a:xfrm>
        </p:spPr>
        <p:txBody>
          <a:bodyPr/>
          <a:lstStyle/>
          <a:p>
            <a:r>
              <a:rPr lang="en-US" sz="8000" b="1" dirty="0" err="1" smtClean="0"/>
              <a:t>Stuxnet</a:t>
            </a:r>
            <a:r>
              <a:rPr lang="en-US" sz="8000" b="1" dirty="0" smtClean="0"/>
              <a:t> Worm Attack on Iranian Nuclear Facilities</a:t>
            </a:r>
            <a:r>
              <a:rPr lang="en-US" b="1" dirty="0" smtClean="0"/>
              <a:t/>
            </a:r>
            <a:br>
              <a:rPr lang="en-US" b="1" dirty="0" smtClean="0"/>
            </a:br>
            <a:endParaRPr lang="en-US" dirty="0"/>
          </a:p>
        </p:txBody>
      </p:sp>
      <p:sp>
        <p:nvSpPr>
          <p:cNvPr id="3" name="Content Placeholder 2"/>
          <p:cNvSpPr>
            <a:spLocks noGrp="1"/>
          </p:cNvSpPr>
          <p:nvPr>
            <p:ph idx="1"/>
          </p:nvPr>
        </p:nvSpPr>
        <p:spPr>
          <a:xfrm>
            <a:off x="2432367" y="2466109"/>
            <a:ext cx="20675124" cy="10245011"/>
          </a:xfrm>
        </p:spPr>
        <p:txBody>
          <a:bodyPr>
            <a:normAutofit/>
          </a:bodyPr>
          <a:lstStyle/>
          <a:p>
            <a:pPr algn="ctr"/>
            <a:endParaRPr lang="en-US" sz="4400" dirty="0" smtClean="0"/>
          </a:p>
          <a:p>
            <a:pPr algn="ctr"/>
            <a:endParaRPr lang="en-US" sz="4400" dirty="0" smtClean="0"/>
          </a:p>
          <a:p>
            <a:pPr algn="ctr"/>
            <a:r>
              <a:rPr lang="en-US" sz="4400" dirty="0" err="1" smtClean="0"/>
              <a:t>Stuxnet</a:t>
            </a:r>
            <a:r>
              <a:rPr lang="en-US" sz="4400" dirty="0" smtClean="0"/>
              <a:t>, the world's first military-grade cyber weapon that can destroy pipelines and cause explosions at power plants and factories, as well as manipulate machinery. It is the first worm that corrupts industrial equipment and is also the first worm to include a PCL (programmable logic controller), software designed to hide its existence and progress. In August, security software company Symantec states that 60% of the computers infected with </a:t>
            </a:r>
            <a:r>
              <a:rPr lang="en-US" sz="4400" dirty="0" err="1" smtClean="0"/>
              <a:t>Stuxnet</a:t>
            </a:r>
            <a:r>
              <a:rPr lang="en-US" sz="4400" dirty="0" smtClean="0"/>
              <a:t> are in Iran.</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Discussion </a:t>
            </a:r>
            <a:endParaRPr lang="en-US" dirty="0"/>
          </a:p>
        </p:txBody>
      </p:sp>
      <p:sp>
        <p:nvSpPr>
          <p:cNvPr id="3" name="Content Placeholder 2"/>
          <p:cNvSpPr>
            <a:spLocks noGrp="1"/>
          </p:cNvSpPr>
          <p:nvPr>
            <p:ph idx="1"/>
          </p:nvPr>
        </p:nvSpPr>
        <p:spPr>
          <a:xfrm>
            <a:off x="2155276" y="2929810"/>
            <a:ext cx="20675124" cy="10065753"/>
          </a:xfrm>
        </p:spPr>
        <p:txBody>
          <a:bodyPr>
            <a:normAutofit/>
          </a:bodyPr>
          <a:lstStyle/>
          <a:p>
            <a:r>
              <a:rPr lang="en-US" dirty="0" smtClean="0"/>
              <a:t>Can cyber diplomacy replace traditional diplomats and help us get a handle on the world’s most complicated problems?</a:t>
            </a:r>
          </a:p>
          <a:p>
            <a:pPr fontAlgn="base"/>
            <a:endParaRPr lang="en-US" b="1" dirty="0" smtClean="0"/>
          </a:p>
        </p:txBody>
      </p:sp>
      <p:sp>
        <p:nvSpPr>
          <p:cNvPr id="6" name="TextBox 5"/>
          <p:cNvSpPr txBox="1"/>
          <p:nvPr/>
        </p:nvSpPr>
        <p:spPr>
          <a:xfrm>
            <a:off x="19063854" y="7287491"/>
            <a:ext cx="2466109" cy="707886"/>
          </a:xfrm>
          <a:prstGeom prst="rect">
            <a:avLst/>
          </a:prstGeom>
          <a:noFill/>
        </p:spPr>
        <p:txBody>
          <a:bodyPr wrap="square" rtlCol="0">
            <a:spAutoFit/>
          </a:bodyPr>
          <a:lstStyle/>
          <a:p>
            <a:r>
              <a:rPr lang="en-IN" sz="4000" b="1" dirty="0" smtClean="0">
                <a:solidFill>
                  <a:schemeClr val="bg1"/>
                </a:solidFill>
              </a:rPr>
              <a:t>Capstone </a:t>
            </a:r>
            <a:endParaRPr lang="en-US" sz="40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outcomes:</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2432367" y="2964873"/>
          <a:ext cx="20675124" cy="10751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2355273" y="-496924"/>
            <a:ext cx="21968402" cy="16476302"/>
          </a:xfrm>
          <a:prstGeom prst="rect">
            <a:avLst/>
          </a:prstGeom>
        </p:spPr>
      </p:pic>
      <p:pic>
        <p:nvPicPr>
          <p:cNvPr id="10"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1801091" y="-2263378"/>
            <a:ext cx="22522584" cy="16891938"/>
          </a:xfrm>
          <a:prstGeom prst="rect">
            <a:avLst/>
          </a:prstGeom>
        </p:spPr>
      </p:pic>
      <p:pic>
        <p:nvPicPr>
          <p:cNvPr id="9"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997527" y="-1392382"/>
            <a:ext cx="23326148" cy="15108382"/>
          </a:xfrm>
          <a:prstGeom prst="rect">
            <a:avLst/>
          </a:prstGeom>
        </p:spPr>
      </p:pic>
      <p:sp>
        <p:nvSpPr>
          <p:cNvPr id="2" name="Title 1"/>
          <p:cNvSpPr>
            <a:spLocks noGrp="1"/>
          </p:cNvSpPr>
          <p:nvPr>
            <p:ph type="title"/>
          </p:nvPr>
        </p:nvSpPr>
        <p:spPr/>
        <p:txBody>
          <a:bodyPr/>
          <a:lstStyle/>
          <a:p>
            <a:r>
              <a:rPr lang="en-US" sz="6000" b="1" dirty="0" smtClean="0"/>
              <a:t>Session </a:t>
            </a:r>
            <a:r>
              <a:rPr lang="en-US" sz="6000" b="1" dirty="0" smtClean="0"/>
              <a:t>2: </a:t>
            </a:r>
            <a:r>
              <a:rPr lang="en-US" sz="6000" b="1" dirty="0" smtClean="0"/>
              <a:t>Cyber Diplomacy and Warfare </a:t>
            </a: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endParaRPr lang="en-US" sz="6000" dirty="0">
              <a:latin typeface="Arial" pitchFamily="34" charset="0"/>
              <a:cs typeface="Arial" pitchFamily="34" charset="0"/>
            </a:endParaRPr>
          </a:p>
        </p:txBody>
      </p:sp>
      <p:sp>
        <p:nvSpPr>
          <p:cNvPr id="5" name="Content Placeholder 4"/>
          <p:cNvSpPr>
            <a:spLocks noGrp="1"/>
          </p:cNvSpPr>
          <p:nvPr>
            <p:ph idx="1"/>
          </p:nvPr>
        </p:nvSpPr>
        <p:spPr>
          <a:xfrm>
            <a:off x="1856509" y="3131127"/>
            <a:ext cx="21250982" cy="9579993"/>
          </a:xfrm>
        </p:spPr>
        <p:txBody>
          <a:bodyPr/>
          <a:lstStyle/>
          <a:p>
            <a:pPr lvl="0"/>
            <a:r>
              <a:rPr lang="en-IN" dirty="0" smtClean="0"/>
              <a:t>Need of Cyber Diplomacy </a:t>
            </a:r>
            <a:endParaRPr lang="en-US" dirty="0" smtClean="0"/>
          </a:p>
          <a:p>
            <a:pPr lvl="0"/>
            <a:r>
              <a:rPr lang="en-US" dirty="0" smtClean="0"/>
              <a:t>Evolution of cyber-warfare and cyber-conflict.</a:t>
            </a:r>
          </a:p>
          <a:p>
            <a:pPr lvl="0"/>
            <a:r>
              <a:rPr lang="en-US" dirty="0" smtClean="0"/>
              <a:t>Future trends in cyber security and cyber diplomacy</a:t>
            </a:r>
          </a:p>
          <a:p>
            <a:endParaRPr lang="en-US" dirty="0"/>
          </a:p>
        </p:txBody>
      </p:sp>
      <p:pic>
        <p:nvPicPr>
          <p:cNvPr id="8" name="Picture 4" descr="Home"/>
          <p:cNvPicPr>
            <a:picLocks noChangeAspect="1" noChangeArrowheads="1"/>
          </p:cNvPicPr>
          <p:nvPr/>
        </p:nvPicPr>
        <p:blipFill>
          <a:blip r:embed="rId4" cstate="print"/>
          <a:srcRect/>
          <a:stretch>
            <a:fillRect/>
          </a:stretch>
        </p:blipFill>
        <p:spPr bwMode="auto">
          <a:xfrm>
            <a:off x="21612161" y="-415636"/>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12" name="Picture 11" descr="cyber diplomacy image1.jpg"/>
          <p:cNvPicPr>
            <a:picLocks noChangeAspect="1"/>
          </p:cNvPicPr>
          <p:nvPr/>
        </p:nvPicPr>
        <p:blipFill>
          <a:blip r:embed="rId5" cstate="print"/>
          <a:stretch>
            <a:fillRect/>
          </a:stretch>
        </p:blipFill>
        <p:spPr>
          <a:xfrm>
            <a:off x="14459239" y="8560181"/>
            <a:ext cx="9864436" cy="55240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video>
              <p:cMediaNode>
                <p:cTn id="8" fill="hold" display="0">
                  <p:stCondLst>
                    <p:cond delay="indefinite"/>
                  </p:stCondLst>
                  <p:endCondLst>
                    <p:cond evt="onNext" delay="0">
                      <p:tgtEl>
                        <p:sldTgt/>
                      </p:tgtEl>
                    </p:cond>
                    <p:cond evt="onPrev" delay="0">
                      <p:tgtEl>
                        <p:sldTgt/>
                      </p:tgtEl>
                    </p:cond>
                  </p:endCondLst>
                </p:cTn>
                <p:tgtEl>
                  <p:spTgt spid="10"/>
                </p:tgtEl>
              </p:cMediaNode>
            </p:video>
            <p:video>
              <p:cMediaNode>
                <p:cTn id="9" fill="hold" display="0">
                  <p:stCondLst>
                    <p:cond delay="indefinite"/>
                  </p:stCondLst>
                  <p:endCondLst>
                    <p:cond evt="onNext" delay="0">
                      <p:tgtEl>
                        <p:sldTgt/>
                      </p:tgtEl>
                    </p:cond>
                    <p:cond evt="onPrev" delay="0">
                      <p:tgtEl>
                        <p:sldTgt/>
                      </p:tgtEl>
                    </p:cond>
                  </p:endCondLst>
                </p:cTn>
                <p:tgtEl>
                  <p:spTgt spid="11"/>
                </p:tgtEl>
              </p:cMediaNode>
            </p:video>
            <p:seq concurrent="1" nextAc="seek">
              <p:cTn id="10" restart="whenNotActive" fill="hold" evtFilter="cancelBubble" nodeType="interactiveSeq">
                <p:stCondLst>
                  <p:cond evt="onClick" delay="0">
                    <p:tgtEl>
                      <p:spTgt spid="11"/>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4218" y="525365"/>
            <a:ext cx="23436984" cy="1828800"/>
          </a:xfrm>
        </p:spPr>
        <p:txBody>
          <a:bodyPr/>
          <a:lstStyle/>
          <a:p>
            <a:r>
              <a:rPr lang="en-US" sz="7200" dirty="0" smtClean="0"/>
              <a:t>The Increasing Need for Cyber Diplomacy</a:t>
            </a:r>
            <a:endParaRPr lang="en-US" sz="7200" dirty="0"/>
          </a:p>
        </p:txBody>
      </p:sp>
      <p:sp>
        <p:nvSpPr>
          <p:cNvPr id="6" name="Cross 5"/>
          <p:cNvSpPr/>
          <p:nvPr/>
        </p:nvSpPr>
        <p:spPr>
          <a:xfrm flipH="1">
            <a:off x="10058396" y="5929745"/>
            <a:ext cx="3325093" cy="3269673"/>
          </a:xfrm>
          <a:prstGeom prst="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026" name="Picture 2"/>
          <p:cNvPicPr>
            <a:picLocks noGrp="1" noChangeAspect="1" noChangeArrowheads="1"/>
          </p:cNvPicPr>
          <p:nvPr>
            <p:ph idx="1"/>
          </p:nvPr>
        </p:nvPicPr>
        <p:blipFill>
          <a:blip r:embed="rId2" cstate="print"/>
          <a:srcRect b="3533"/>
          <a:stretch>
            <a:fillRect/>
          </a:stretch>
        </p:blipFill>
        <p:spPr bwMode="auto">
          <a:xfrm>
            <a:off x="2244435" y="2826329"/>
            <a:ext cx="20061383" cy="98367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886691" y="0"/>
            <a:ext cx="23436983" cy="13715999"/>
          </a:xfrm>
          <a:prstGeom prst="rect">
            <a:avLst/>
          </a:prstGeom>
          <a:noFill/>
          <a:ln w="9525">
            <a:noFill/>
            <a:miter lim="800000"/>
            <a:headEnd/>
            <a:tailEnd/>
          </a:ln>
          <a:effectLst/>
        </p:spPr>
      </p:pic>
      <p:pic>
        <p:nvPicPr>
          <p:cNvPr id="5" name="Picture 4" descr="Home"/>
          <p:cNvPicPr>
            <a:picLocks noChangeAspect="1" noChangeArrowheads="1"/>
          </p:cNvPicPr>
          <p:nvPr/>
        </p:nvPicPr>
        <p:blipFill>
          <a:blip r:embed="rId3" cstate="print"/>
          <a:srcRect/>
          <a:stretch>
            <a:fillRect/>
          </a:stretch>
        </p:blipFill>
        <p:spPr bwMode="auto">
          <a:xfrm>
            <a:off x="22305817" y="222330"/>
            <a:ext cx="2017857" cy="1855851"/>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773382" y="2105891"/>
          <a:ext cx="20975782" cy="10623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4" descr="Home"/>
          <p:cNvPicPr>
            <a:picLocks noChangeAspect="1" noChangeArrowheads="1"/>
          </p:cNvPicPr>
          <p:nvPr/>
        </p:nvPicPr>
        <p:blipFill>
          <a:blip r:embed="rId7"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
        <p:nvSpPr>
          <p:cNvPr id="5" name="Title 4"/>
          <p:cNvSpPr>
            <a:spLocks noGrp="1"/>
          </p:cNvSpPr>
          <p:nvPr>
            <p:ph type="title"/>
          </p:nvPr>
        </p:nvSpPr>
        <p:spPr>
          <a:xfrm>
            <a:off x="1102330" y="0"/>
            <a:ext cx="20675124" cy="1828800"/>
          </a:xfrm>
        </p:spPr>
        <p:txBody>
          <a:bodyPr/>
          <a:lstStyle/>
          <a:p>
            <a:r>
              <a:rPr lang="en-US" sz="7200" dirty="0" smtClean="0"/>
              <a:t>The Increasing Need for Cyber Diplomacy</a:t>
            </a:r>
            <a:endParaRPr lang="en-US" sz="7200" dirty="0"/>
          </a:p>
        </p:txBody>
      </p:sp>
      <p:sp>
        <p:nvSpPr>
          <p:cNvPr id="6" name="Content Placeholder 5"/>
          <p:cNvSpPr>
            <a:spLocks noGrp="1"/>
          </p:cNvSpPr>
          <p:nvPr>
            <p:ph idx="1"/>
          </p:nvPr>
        </p:nvSpPr>
        <p:spPr/>
        <p:txBody>
          <a:bodyPr/>
          <a:lstStyle/>
          <a:p>
            <a:endParaRPr lang="en-US" dirty="0"/>
          </a:p>
        </p:txBody>
      </p:sp>
    </p:spTree>
    <p:extLst>
      <p:ext uri="{BB962C8B-B14F-4D97-AF65-F5344CB8AC3E}">
        <p14:creationId xmlns:p14="http://schemas.microsoft.com/office/powerpoint/2010/main" xmlns="" val="1285431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23" name="Google Shape;423;p26"/>
          <p:cNvSpPr txBox="1">
            <a:spLocks noGrp="1"/>
          </p:cNvSpPr>
          <p:nvPr>
            <p:ph type="ctrTitle"/>
          </p:nvPr>
        </p:nvSpPr>
        <p:spPr>
          <a:xfrm>
            <a:off x="4557420" y="4101002"/>
            <a:ext cx="5989944" cy="2489731"/>
          </a:xfrm>
          <a:prstGeom prst="rect">
            <a:avLst/>
          </a:prstGeom>
        </p:spPr>
        <p:txBody>
          <a:bodyPr spcFirstLastPara="1" wrap="square" lIns="243410" tIns="243410" rIns="243410" bIns="243410" anchor="b" anchorCtr="0">
            <a:noAutofit/>
          </a:bodyPr>
          <a:lstStyle/>
          <a:p>
            <a:r>
              <a:rPr lang="en-US" sz="4800" dirty="0" smtClean="0"/>
              <a:t>Can cyber diplomacy replace the role of traditional diplomats</a:t>
            </a:r>
            <a:endParaRPr lang="en-US" sz="5300" dirty="0"/>
          </a:p>
        </p:txBody>
      </p:sp>
      <p:sp>
        <p:nvSpPr>
          <p:cNvPr id="432" name="Google Shape;432;p26"/>
          <p:cNvSpPr txBox="1">
            <a:spLocks noGrp="1"/>
          </p:cNvSpPr>
          <p:nvPr>
            <p:ph type="title" idx="2"/>
          </p:nvPr>
        </p:nvSpPr>
        <p:spPr>
          <a:prstGeom prst="rect">
            <a:avLst/>
          </a:prstGeom>
        </p:spPr>
        <p:txBody>
          <a:bodyPr spcFirstLastPara="1" wrap="square" lIns="243410" tIns="243410" rIns="243410" bIns="243410" anchor="ctr" anchorCtr="0">
            <a:noAutofit/>
          </a:bodyPr>
          <a:lstStyle/>
          <a:p>
            <a:r>
              <a:rPr lang="en" dirty="0"/>
              <a:t>01</a:t>
            </a:r>
            <a:endParaRPr dirty="0"/>
          </a:p>
        </p:txBody>
      </p:sp>
      <p:sp>
        <p:nvSpPr>
          <p:cNvPr id="422" name="Google Shape;422;p26"/>
          <p:cNvSpPr txBox="1">
            <a:spLocks noGrp="1"/>
          </p:cNvSpPr>
          <p:nvPr>
            <p:ph type="ctrTitle" idx="3"/>
          </p:nvPr>
        </p:nvSpPr>
        <p:spPr>
          <a:xfrm>
            <a:off x="14580687" y="3880551"/>
            <a:ext cx="5989944" cy="2271707"/>
          </a:xfrm>
          <a:prstGeom prst="rect">
            <a:avLst/>
          </a:prstGeom>
        </p:spPr>
        <p:txBody>
          <a:bodyPr spcFirstLastPara="1" wrap="square" lIns="243410" tIns="243410" rIns="243410" bIns="243410" anchor="b" anchorCtr="0">
            <a:noAutofit/>
          </a:bodyPr>
          <a:lstStyle/>
          <a:p>
            <a:r>
              <a:rPr lang="en-US" sz="4800" dirty="0" smtClean="0"/>
              <a:t>What do diplomats do?</a:t>
            </a:r>
            <a:endParaRPr sz="5300" dirty="0"/>
          </a:p>
        </p:txBody>
      </p:sp>
      <p:sp>
        <p:nvSpPr>
          <p:cNvPr id="434" name="Google Shape;434;p26"/>
          <p:cNvSpPr txBox="1">
            <a:spLocks noGrp="1"/>
          </p:cNvSpPr>
          <p:nvPr>
            <p:ph type="title" idx="5"/>
          </p:nvPr>
        </p:nvSpPr>
        <p:spPr>
          <a:prstGeom prst="rect">
            <a:avLst/>
          </a:prstGeom>
        </p:spPr>
        <p:txBody>
          <a:bodyPr spcFirstLastPara="1" wrap="square" lIns="243410" tIns="243410" rIns="243410" bIns="243410" anchor="ctr" anchorCtr="0">
            <a:noAutofit/>
          </a:bodyPr>
          <a:lstStyle/>
          <a:p>
            <a:r>
              <a:rPr lang="en" dirty="0"/>
              <a:t>02</a:t>
            </a:r>
            <a:endParaRPr dirty="0"/>
          </a:p>
        </p:txBody>
      </p:sp>
      <p:sp>
        <p:nvSpPr>
          <p:cNvPr id="426" name="Google Shape;426;p26"/>
          <p:cNvSpPr txBox="1">
            <a:spLocks noGrp="1"/>
          </p:cNvSpPr>
          <p:nvPr>
            <p:ph type="ctrTitle" idx="6"/>
          </p:nvPr>
        </p:nvSpPr>
        <p:spPr>
          <a:xfrm>
            <a:off x="6066400" y="9334862"/>
            <a:ext cx="7056100" cy="2255379"/>
          </a:xfrm>
          <a:prstGeom prst="rect">
            <a:avLst/>
          </a:prstGeom>
        </p:spPr>
        <p:txBody>
          <a:bodyPr spcFirstLastPara="1" wrap="square" lIns="243410" tIns="243410" rIns="243410" bIns="243410" anchor="b" anchorCtr="0">
            <a:noAutofit/>
          </a:bodyPr>
          <a:lstStyle/>
          <a:p>
            <a:r>
              <a:rPr lang="en-US" sz="4800" dirty="0" smtClean="0"/>
              <a:t>To </a:t>
            </a:r>
            <a:r>
              <a:rPr lang="en-US" sz="4800" dirty="0" smtClean="0"/>
              <a:t>create goodwill and shape the international political and social environment.</a:t>
            </a:r>
            <a:endParaRPr sz="5300" dirty="0"/>
          </a:p>
        </p:txBody>
      </p:sp>
      <p:sp>
        <p:nvSpPr>
          <p:cNvPr id="428" name="Google Shape;428;p26"/>
          <p:cNvSpPr txBox="1">
            <a:spLocks noGrp="1"/>
          </p:cNvSpPr>
          <p:nvPr>
            <p:ph type="title" idx="8"/>
          </p:nvPr>
        </p:nvSpPr>
        <p:spPr>
          <a:prstGeom prst="rect">
            <a:avLst/>
          </a:prstGeom>
        </p:spPr>
        <p:txBody>
          <a:bodyPr spcFirstLastPara="1" wrap="square" lIns="243410" tIns="243410" rIns="243410" bIns="243410" anchor="ctr" anchorCtr="0">
            <a:noAutofit/>
          </a:bodyPr>
          <a:lstStyle/>
          <a:p>
            <a:r>
              <a:rPr lang="en" dirty="0"/>
              <a:t>03</a:t>
            </a:r>
            <a:endParaRPr dirty="0"/>
          </a:p>
        </p:txBody>
      </p:sp>
      <p:sp>
        <p:nvSpPr>
          <p:cNvPr id="429" name="Google Shape;429;p26"/>
          <p:cNvSpPr txBox="1">
            <a:spLocks noGrp="1"/>
          </p:cNvSpPr>
          <p:nvPr>
            <p:ph type="ctrTitle" idx="9"/>
          </p:nvPr>
        </p:nvSpPr>
        <p:spPr>
          <a:xfrm>
            <a:off x="16223367" y="8330486"/>
            <a:ext cx="5989944" cy="3093499"/>
          </a:xfrm>
          <a:prstGeom prst="rect">
            <a:avLst/>
          </a:prstGeom>
        </p:spPr>
        <p:txBody>
          <a:bodyPr spcFirstLastPara="1" wrap="square" lIns="243410" tIns="243410" rIns="243410" bIns="243410" anchor="b" anchorCtr="0">
            <a:noAutofit/>
          </a:bodyPr>
          <a:lstStyle/>
          <a:p>
            <a:r>
              <a:rPr lang="en-US" sz="4800" dirty="0" smtClean="0"/>
              <a:t>They do public diplomacy, of which cyber diplomacy is a newer version,</a:t>
            </a:r>
            <a:endParaRPr sz="5300" dirty="0"/>
          </a:p>
        </p:txBody>
      </p:sp>
      <p:sp>
        <p:nvSpPr>
          <p:cNvPr id="431" name="Google Shape;431;p26"/>
          <p:cNvSpPr txBox="1">
            <a:spLocks noGrp="1"/>
          </p:cNvSpPr>
          <p:nvPr>
            <p:ph type="title" idx="14"/>
          </p:nvPr>
        </p:nvSpPr>
        <p:spPr>
          <a:prstGeom prst="rect">
            <a:avLst/>
          </a:prstGeom>
        </p:spPr>
        <p:txBody>
          <a:bodyPr spcFirstLastPara="1" wrap="square" lIns="243410" tIns="243410" rIns="243410" bIns="243410" anchor="ctr" anchorCtr="0">
            <a:noAutofit/>
          </a:bodyPr>
          <a:lstStyle/>
          <a:p>
            <a:r>
              <a:rPr lang="en" dirty="0"/>
              <a:t>04</a:t>
            </a:r>
            <a:endParaRPr dirty="0"/>
          </a:p>
        </p:txBody>
      </p:sp>
      <p:sp>
        <p:nvSpPr>
          <p:cNvPr id="418" name="Google Shape;418;p26"/>
          <p:cNvSpPr txBox="1">
            <a:spLocks noGrp="1"/>
          </p:cNvSpPr>
          <p:nvPr>
            <p:ph type="title" idx="15"/>
          </p:nvPr>
        </p:nvSpPr>
        <p:spPr>
          <a:xfrm>
            <a:off x="1138262" y="426430"/>
            <a:ext cx="19292311" cy="2024037"/>
          </a:xfrm>
          <a:prstGeom prst="rect">
            <a:avLst/>
          </a:prstGeom>
        </p:spPr>
        <p:txBody>
          <a:bodyPr spcFirstLastPara="1" wrap="square" lIns="243410" tIns="243410" rIns="243410" bIns="243410" anchor="t" anchorCtr="0">
            <a:noAutofit/>
          </a:bodyPr>
          <a:lstStyle/>
          <a:p>
            <a:r>
              <a:rPr lang="en-US" sz="7200" dirty="0" smtClean="0"/>
              <a:t>The Increasing Need for Cyber Diplomacy</a:t>
            </a:r>
            <a:endParaRPr sz="7200" dirty="0"/>
          </a:p>
        </p:txBody>
      </p:sp>
      <p:sp>
        <p:nvSpPr>
          <p:cNvPr id="419" name="Google Shape;419;p26"/>
          <p:cNvSpPr/>
          <p:nvPr/>
        </p:nvSpPr>
        <p:spPr>
          <a:xfrm>
            <a:off x="4014343"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0" name="Google Shape;420;p26"/>
          <p:cNvSpPr/>
          <p:nvPr/>
        </p:nvSpPr>
        <p:spPr>
          <a:xfrm>
            <a:off x="13510634"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1" name="Google Shape;421;p26"/>
          <p:cNvSpPr/>
          <p:nvPr/>
        </p:nvSpPr>
        <p:spPr>
          <a:xfrm>
            <a:off x="2283949"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33" name="Google Shape;433;p26"/>
          <p:cNvSpPr/>
          <p:nvPr/>
        </p:nvSpPr>
        <p:spPr>
          <a:xfrm>
            <a:off x="11706115"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pic>
        <p:nvPicPr>
          <p:cNvPr id="15" name="Picture 1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xit" presetSubtype="0" fill="hold" grpId="0" nodeType="clickEffect">
                                  <p:stCondLst>
                                    <p:cond delay="0"/>
                                  </p:stCondLst>
                                  <p:childTnLst>
                                    <p:anim calcmode="discrete" valueType="str">
                                      <p:cBhvr>
                                        <p:cTn id="6" dur="1000"/>
                                        <p:tgtEl>
                                          <p:spTgt spid="423"/>
                                        </p:tgtEl>
                                        <p:attrNameLst>
                                          <p:attrName>style.visibility</p:attrName>
                                        </p:attrNameLst>
                                      </p:cBhvr>
                                      <p:tavLst>
                                        <p:tav tm="0">
                                          <p:val>
                                            <p:strVal val="hidden"/>
                                          </p:val>
                                        </p:tav>
                                        <p:tav tm="50000">
                                          <p:val>
                                            <p:strVal val="visible"/>
                                          </p:val>
                                        </p:tav>
                                      </p:tavLst>
                                    </p:anim>
                                    <p:set>
                                      <p:cBhvr>
                                        <p:cTn id="7" dur="1" fill="hold">
                                          <p:stCondLst>
                                            <p:cond delay="999"/>
                                          </p:stCondLst>
                                        </p:cTn>
                                        <p:tgtEl>
                                          <p:spTgt spid="42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1" presetClass="exit" presetSubtype="0" fill="hold" grpId="0" nodeType="clickEffect">
                                  <p:stCondLst>
                                    <p:cond delay="0"/>
                                  </p:stCondLst>
                                  <p:childTnLst>
                                    <p:anim calcmode="discrete" valueType="str">
                                      <p:cBhvr>
                                        <p:cTn id="11" dur="1000"/>
                                        <p:tgtEl>
                                          <p:spTgt spid="422"/>
                                        </p:tgtEl>
                                        <p:attrNameLst>
                                          <p:attrName>style.visibility</p:attrName>
                                        </p:attrNameLst>
                                      </p:cBhvr>
                                      <p:tavLst>
                                        <p:tav tm="0">
                                          <p:val>
                                            <p:strVal val="hidden"/>
                                          </p:val>
                                        </p:tav>
                                        <p:tav tm="50000">
                                          <p:val>
                                            <p:strVal val="visible"/>
                                          </p:val>
                                        </p:tav>
                                      </p:tavLst>
                                    </p:anim>
                                    <p:set>
                                      <p:cBhvr>
                                        <p:cTn id="12" dur="1" fill="hold">
                                          <p:stCondLst>
                                            <p:cond delay="999"/>
                                          </p:stCondLst>
                                        </p:cTn>
                                        <p:tgtEl>
                                          <p:spTgt spid="42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1" presetClass="exit" presetSubtype="0" fill="hold" grpId="0" nodeType="clickEffect">
                                  <p:stCondLst>
                                    <p:cond delay="0"/>
                                  </p:stCondLst>
                                  <p:childTnLst>
                                    <p:anim calcmode="discrete" valueType="str">
                                      <p:cBhvr>
                                        <p:cTn id="16" dur="1000"/>
                                        <p:tgtEl>
                                          <p:spTgt spid="426"/>
                                        </p:tgtEl>
                                        <p:attrNameLst>
                                          <p:attrName>style.visibility</p:attrName>
                                        </p:attrNameLst>
                                      </p:cBhvr>
                                      <p:tavLst>
                                        <p:tav tm="0">
                                          <p:val>
                                            <p:strVal val="hidden"/>
                                          </p:val>
                                        </p:tav>
                                        <p:tav tm="50000">
                                          <p:val>
                                            <p:strVal val="visible"/>
                                          </p:val>
                                        </p:tav>
                                      </p:tavLst>
                                    </p:anim>
                                    <p:set>
                                      <p:cBhvr>
                                        <p:cTn id="17" dur="1" fill="hold">
                                          <p:stCondLst>
                                            <p:cond delay="999"/>
                                          </p:stCondLst>
                                        </p:cTn>
                                        <p:tgtEl>
                                          <p:spTgt spid="42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1" presetClass="exit" presetSubtype="0" fill="hold" grpId="0" nodeType="clickEffect">
                                  <p:stCondLst>
                                    <p:cond delay="0"/>
                                  </p:stCondLst>
                                  <p:childTnLst>
                                    <p:anim calcmode="discrete" valueType="str">
                                      <p:cBhvr>
                                        <p:cTn id="21" dur="1000"/>
                                        <p:tgtEl>
                                          <p:spTgt spid="429"/>
                                        </p:tgtEl>
                                        <p:attrNameLst>
                                          <p:attrName>style.visibility</p:attrName>
                                        </p:attrNameLst>
                                      </p:cBhvr>
                                      <p:tavLst>
                                        <p:tav tm="0">
                                          <p:val>
                                            <p:strVal val="hidden"/>
                                          </p:val>
                                        </p:tav>
                                        <p:tav tm="50000">
                                          <p:val>
                                            <p:strVal val="visible"/>
                                          </p:val>
                                        </p:tav>
                                      </p:tavLst>
                                    </p:anim>
                                    <p:set>
                                      <p:cBhvr>
                                        <p:cTn id="22" dur="1" fill="hold">
                                          <p:stCondLst>
                                            <p:cond delay="999"/>
                                          </p:stCondLst>
                                        </p:cTn>
                                        <p:tgtEl>
                                          <p:spTgt spid="4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 grpId="0"/>
      <p:bldP spid="422" grpId="0"/>
      <p:bldP spid="426" grpId="0"/>
      <p:bldP spid="4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946" y="0"/>
            <a:ext cx="22054546" cy="2852928"/>
          </a:xfrm>
        </p:spPr>
        <p:txBody>
          <a:bodyPr/>
          <a:lstStyle/>
          <a:p>
            <a:r>
              <a:rPr lang="en-US" sz="8000" dirty="0" smtClean="0"/>
              <a:t>The Increasing Need for Cyber Diplomacy</a:t>
            </a:r>
            <a:endParaRPr lang="en-US" sz="8000" dirty="0"/>
          </a:p>
        </p:txBody>
      </p:sp>
      <p:sp>
        <p:nvSpPr>
          <p:cNvPr id="3" name="Content Placeholder 2"/>
          <p:cNvSpPr>
            <a:spLocks noGrp="1"/>
          </p:cNvSpPr>
          <p:nvPr>
            <p:ph idx="1"/>
          </p:nvPr>
        </p:nvSpPr>
        <p:spPr>
          <a:xfrm>
            <a:off x="2432367" y="2964873"/>
            <a:ext cx="20675124" cy="9746247"/>
          </a:xfrm>
        </p:spPr>
        <p:txBody>
          <a:bodyPr/>
          <a:lstStyle/>
          <a:p>
            <a:endParaRPr lang="en-US" dirty="0"/>
          </a:p>
        </p:txBody>
      </p:sp>
      <p:sp>
        <p:nvSpPr>
          <p:cNvPr id="4" name="Rounded Rectangle 3"/>
          <p:cNvSpPr/>
          <p:nvPr/>
        </p:nvSpPr>
        <p:spPr>
          <a:xfrm>
            <a:off x="3131127" y="3934690"/>
            <a:ext cx="8922328" cy="7897091"/>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solidFill>
            </a:endParaRPr>
          </a:p>
        </p:txBody>
      </p:sp>
      <p:sp>
        <p:nvSpPr>
          <p:cNvPr id="5" name="Rounded Rectangle 4"/>
          <p:cNvSpPr/>
          <p:nvPr/>
        </p:nvSpPr>
        <p:spPr>
          <a:xfrm>
            <a:off x="13812980" y="4045528"/>
            <a:ext cx="9047019" cy="8146473"/>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073" name="Rectangle 1"/>
          <p:cNvSpPr>
            <a:spLocks noChangeArrowheads="1"/>
          </p:cNvSpPr>
          <p:nvPr/>
        </p:nvSpPr>
        <p:spPr bwMode="auto">
          <a:xfrm>
            <a:off x="0" y="0"/>
            <a:ext cx="2432367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cyber diplomacy that is changing how diplomats interact with their peers, the way governments communicate to the public, and is introducing a new plethora of issues ranging from cyber espionage to internet governance.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4" name="Rectangle 2"/>
          <p:cNvSpPr>
            <a:spLocks noChangeArrowheads="1"/>
          </p:cNvSpPr>
          <p:nvPr/>
        </p:nvSpPr>
        <p:spPr bwMode="auto">
          <a:xfrm>
            <a:off x="0" y="0"/>
            <a:ext cx="2432367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cyber diplomacy that is changing how diplomats interact with their peers, the way governments communicate to the public, and is introducing a new plethora of issues ranging from cyber espionage to internet governance.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3934690" y="4433455"/>
            <a:ext cx="7065818" cy="6740307"/>
          </a:xfrm>
          <a:prstGeom prst="rect">
            <a:avLst/>
          </a:prstGeom>
          <a:noFill/>
        </p:spPr>
        <p:txBody>
          <a:bodyPr wrap="square" rtlCol="0">
            <a:spAutoFit/>
          </a:bodyPr>
          <a:lstStyle/>
          <a:p>
            <a:pPr algn="ctr"/>
            <a:r>
              <a:rPr lang="en-US" sz="4400" b="1" dirty="0" smtClean="0"/>
              <a:t>Cyber </a:t>
            </a:r>
            <a:r>
              <a:rPr lang="en-US" sz="4400" b="1" dirty="0" smtClean="0"/>
              <a:t>diplomacy </a:t>
            </a:r>
            <a:r>
              <a:rPr lang="en-US" sz="4400" b="1" dirty="0" smtClean="0"/>
              <a:t> </a:t>
            </a:r>
            <a:r>
              <a:rPr lang="en-US" sz="4400" b="1" dirty="0" smtClean="0"/>
              <a:t>is changing how diplomats interact with their peers, the way governments communicate to the public, and is introducing a new plethora of issues ranging from cyber espionage to internet governance.</a:t>
            </a:r>
          </a:p>
          <a:p>
            <a:endParaRPr lang="en-US" dirty="0"/>
          </a:p>
        </p:txBody>
      </p:sp>
      <p:sp>
        <p:nvSpPr>
          <p:cNvPr id="10" name="TextBox 9"/>
          <p:cNvSpPr txBox="1"/>
          <p:nvPr/>
        </p:nvSpPr>
        <p:spPr>
          <a:xfrm>
            <a:off x="14159347" y="4710546"/>
            <a:ext cx="8007926" cy="6186309"/>
          </a:xfrm>
          <a:prstGeom prst="rect">
            <a:avLst/>
          </a:prstGeom>
          <a:noFill/>
        </p:spPr>
        <p:txBody>
          <a:bodyPr wrap="square" rtlCol="0">
            <a:spAutoFit/>
          </a:bodyPr>
          <a:lstStyle/>
          <a:p>
            <a:pPr algn="ctr"/>
            <a:r>
              <a:rPr lang="en-US" sz="4000" b="1" dirty="0" smtClean="0"/>
              <a:t>Social networks like Twitter are fuelling the growth of cyber diplomacy. More than 70% of the world’s head of states are on </a:t>
            </a:r>
            <a:r>
              <a:rPr lang="en-US" sz="4000" b="1" dirty="0" err="1" smtClean="0"/>
              <a:t>Twitter</a:t>
            </a:r>
            <a:r>
              <a:rPr lang="en-US" sz="4000" b="1" dirty="0" err="1" smtClean="0"/>
              <a:t>The</a:t>
            </a:r>
            <a:r>
              <a:rPr lang="en-US" sz="4000" b="1" dirty="0" smtClean="0"/>
              <a:t> public can now get a better view of diplomatic interactions by reading the </a:t>
            </a:r>
            <a:r>
              <a:rPr lang="en-US" sz="4000" b="1" dirty="0" err="1" smtClean="0"/>
              <a:t>retweets</a:t>
            </a:r>
            <a:r>
              <a:rPr lang="en-US" sz="4000" b="1" dirty="0" smtClean="0"/>
              <a:t>, replies and mentions of popular diplomats on Twitter.</a:t>
            </a:r>
          </a:p>
          <a:p>
            <a:endParaRPr lang="en-US" dirty="0"/>
          </a:p>
        </p:txBody>
      </p:sp>
      <p:pic>
        <p:nvPicPr>
          <p:cNvPr id="11" name="Picture 10" descr="Home"/>
          <p:cNvPicPr>
            <a:picLocks noChangeAspect="1" noChangeArrowheads="1"/>
          </p:cNvPicPr>
          <p:nvPr/>
        </p:nvPicPr>
        <p:blipFill>
          <a:blip r:embed="rId2" cstate="print"/>
          <a:srcRect/>
          <a:stretch>
            <a:fillRect/>
          </a:stretch>
        </p:blipFill>
        <p:spPr bwMode="auto">
          <a:xfrm>
            <a:off x="22305817" y="222330"/>
            <a:ext cx="2017857" cy="1855851"/>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grpId="0" nodeType="clickEffect">
                                  <p:stCondLst>
                                    <p:cond delay="0"/>
                                  </p:stCondLst>
                                  <p:childTnLst>
                                    <p:animMotion origin="layout" path="M 0 0  C 0.069 0  0.125 0.09933  0.125 0.22172  C 0.125 0.3441  0.069 0.44343  0 0.44343  C -0.069 0.44343  -0.125 0.3441  -0.125 0.22172  C -0.125 0.09933  -0.069 0  0 0  Z" pathEditMode="relative" ptsTypes="">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path" presetSubtype="0" accel="50000" decel="50000" fill="hold" grpId="0" nodeType="clickEffect">
                                  <p:stCondLst>
                                    <p:cond delay="0"/>
                                  </p:stCondLst>
                                  <p:childTnLst>
                                    <p:animMotion origin="layout" path="M 0 0  C 0.069 0  0.125 0.09933  0.125 0.22172  C 0.125 0.3441  0.069 0.44343  0 0.44343  C -0.069 0.44343  -0.125 0.3441  -0.125 0.22172  C -0.125 0.09933  -0.069 0  0 0  Z" pathEditMode="relative" ptsTypes="">
                                      <p:cBhvr>
                                        <p:cTn id="10"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10801</TotalTime>
  <Words>925</Words>
  <Application>Microsoft Office PowerPoint</Application>
  <PresentationFormat>Custom</PresentationFormat>
  <Paragraphs>72</Paragraphs>
  <Slides>23</Slides>
  <Notes>2</Notes>
  <HiddenSlides>0</HiddenSlides>
  <MMClips>4</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Metro</vt:lpstr>
      <vt:lpstr> Cyber Disarmament,National Security and Defence Procurement </vt:lpstr>
      <vt:lpstr>Slide 2</vt:lpstr>
      <vt:lpstr>Learning outcomes: </vt:lpstr>
      <vt:lpstr>Session 2: Cyber Diplomacy and Warfare     </vt:lpstr>
      <vt:lpstr>The Increasing Need for Cyber Diplomacy</vt:lpstr>
      <vt:lpstr>Slide 6</vt:lpstr>
      <vt:lpstr>The Increasing Need for Cyber Diplomacy</vt:lpstr>
      <vt:lpstr>Can cyber diplomacy replace the role of traditional diplomats</vt:lpstr>
      <vt:lpstr>The Increasing Need for Cyber Diplomacy</vt:lpstr>
      <vt:lpstr>The Increasing Need for Cyber Diplomacy</vt:lpstr>
      <vt:lpstr>Slide 11</vt:lpstr>
      <vt:lpstr>Slide 12</vt:lpstr>
      <vt:lpstr>Slide 13</vt:lpstr>
      <vt:lpstr>Cyber warfare </vt:lpstr>
      <vt:lpstr>Cyber Warfare: The Threat From Nation States </vt:lpstr>
      <vt:lpstr>Slide 16</vt:lpstr>
      <vt:lpstr>Slide 17</vt:lpstr>
      <vt:lpstr>Virtual conflict, real damage</vt:lpstr>
      <vt:lpstr>Iran attempted cyber attack on Israeli water and sewage facilities</vt:lpstr>
      <vt:lpstr>Venezuela is blaming a crippling 5-day blackout on US cyber warfare - </vt:lpstr>
      <vt:lpstr>Social Media platform used for propaganda </vt:lpstr>
      <vt:lpstr>Stuxnet Worm Attack on Iranian Nuclear Facilities </vt:lpstr>
      <vt:lpstr>Discussion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Rajashakher Intha</dc:creator>
  <cp:lastModifiedBy>surabhi</cp:lastModifiedBy>
  <cp:revision>17</cp:revision>
  <dcterms:created xsi:type="dcterms:W3CDTF">2019-10-11T18:46:26Z</dcterms:created>
  <dcterms:modified xsi:type="dcterms:W3CDTF">2020-11-20T05:52:15Z</dcterms:modified>
</cp:coreProperties>
</file>