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33"/>
  </p:notesMasterIdLst>
  <p:sldIdLst>
    <p:sldId id="337" r:id="rId2"/>
    <p:sldId id="342" r:id="rId3"/>
    <p:sldId id="343" r:id="rId4"/>
    <p:sldId id="344" r:id="rId5"/>
    <p:sldId id="345" r:id="rId6"/>
    <p:sldId id="346" r:id="rId7"/>
    <p:sldId id="366" r:id="rId8"/>
    <p:sldId id="351" r:id="rId9"/>
    <p:sldId id="372" r:id="rId10"/>
    <p:sldId id="360" r:id="rId11"/>
    <p:sldId id="348" r:id="rId12"/>
    <p:sldId id="361" r:id="rId13"/>
    <p:sldId id="349" r:id="rId14"/>
    <p:sldId id="367" r:id="rId15"/>
    <p:sldId id="368" r:id="rId16"/>
    <p:sldId id="369" r:id="rId17"/>
    <p:sldId id="370" r:id="rId18"/>
    <p:sldId id="371" r:id="rId19"/>
    <p:sldId id="350" r:id="rId20"/>
    <p:sldId id="373" r:id="rId21"/>
    <p:sldId id="354" r:id="rId22"/>
    <p:sldId id="355" r:id="rId23"/>
    <p:sldId id="356" r:id="rId24"/>
    <p:sldId id="357" r:id="rId25"/>
    <p:sldId id="358" r:id="rId26"/>
    <p:sldId id="359" r:id="rId27"/>
    <p:sldId id="374" r:id="rId28"/>
    <p:sldId id="352" r:id="rId29"/>
    <p:sldId id="375" r:id="rId30"/>
    <p:sldId id="353" r:id="rId31"/>
    <p:sldId id="280"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bc" initials="a" lastIdx="1" clrIdx="0">
    <p:extLst>
      <p:ext uri="{19B8F6BF-5375-455C-9EA6-DF929625EA0E}">
        <p15:presenceInfo xmlns="" xmlns:p15="http://schemas.microsoft.com/office/powerpoint/2012/main" userId="ab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0E43C86-316E-4603-ABD0-0C08EA5C1C8D}" type="datetimeFigureOut">
              <a:rPr lang="en-US" smtClean="0"/>
              <a:pPr/>
              <a:t>9/20/2021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6FEF583-ADAD-4293-BAEC-923DE502D377}" type="slidenum">
              <a:rPr lang="en-US" smtClean="0"/>
              <a:pPr/>
              <a:t>‹#›</a:t>
            </a:fld>
            <a:endParaRPr lang="en-US"/>
          </a:p>
        </p:txBody>
      </p:sp>
    </p:spTree>
    <p:extLst>
      <p:ext uri="{BB962C8B-B14F-4D97-AF65-F5344CB8AC3E}">
        <p14:creationId xmlns="" xmlns:p14="http://schemas.microsoft.com/office/powerpoint/2010/main" val="3518446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F269810-1A6C-49FA-9976-4F9BC59A0D6A}" type="datetimeFigureOut">
              <a:rPr lang="en-US" smtClean="0"/>
              <a:pPr/>
              <a:t>9/20/2021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2696A303-292B-432D-BD13-C85CC031E4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F269810-1A6C-49FA-9976-4F9BC59A0D6A}" type="datetimeFigureOut">
              <a:rPr lang="en-US" smtClean="0"/>
              <a:pPr/>
              <a:t>9/20/2021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96A303-292B-432D-BD13-C85CC031E4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269810-1A6C-49FA-9976-4F9BC59A0D6A}"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F269810-1A6C-49FA-9976-4F9BC59A0D6A}" type="datetimeFigureOut">
              <a:rPr lang="en-US" smtClean="0"/>
              <a:pPr/>
              <a:t>9/20/2021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269810-1A6C-49FA-9976-4F9BC59A0D6A}" type="datetimeFigureOut">
              <a:rPr lang="en-US" smtClean="0"/>
              <a:pPr/>
              <a:t>9/20/2021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269810-1A6C-49FA-9976-4F9BC59A0D6A}" type="datetimeFigureOut">
              <a:rPr lang="en-US" smtClean="0"/>
              <a:pPr/>
              <a:t>9/20/2021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F269810-1A6C-49FA-9976-4F9BC59A0D6A}"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96A303-292B-432D-BD13-C85CC031E4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269810-1A6C-49FA-9976-4F9BC59A0D6A}" type="datetimeFigureOut">
              <a:rPr lang="en-US" smtClean="0"/>
              <a:pPr/>
              <a:t>9/20/2021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2696A303-292B-432D-BD13-C85CC031E4B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F269810-1A6C-49FA-9976-4F9BC59A0D6A}" type="datetimeFigureOut">
              <a:rPr lang="en-US" smtClean="0"/>
              <a:pPr/>
              <a:t>9/20/2021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2696A303-292B-432D-BD13-C85CC031E4B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82000" cy="1219200"/>
          </a:xfrm>
        </p:spPr>
        <p:txBody>
          <a:bodyPr>
            <a:noAutofit/>
          </a:bodyPr>
          <a:lstStyle/>
          <a:p>
            <a:pPr algn="ctr"/>
            <a:r>
              <a:rPr lang="en-US" sz="3200" b="1" dirty="0" smtClean="0">
                <a:solidFill>
                  <a:schemeClr val="tx1"/>
                </a:solidFill>
                <a:latin typeface="Times New Roman" pitchFamily="18" charset="0"/>
                <a:cs typeface="Times New Roman" pitchFamily="18" charset="0"/>
              </a:rPr>
              <a:t>Conceptualizing the ideas of LIBERTY, EQUALITY and FRATERNITY in New India </a:t>
            </a:r>
            <a:endParaRPr lang="en-US" sz="3200" b="1" dirty="0">
              <a:solidFill>
                <a:schemeClr val="tx1"/>
              </a:solidFill>
            </a:endParaRPr>
          </a:p>
        </p:txBody>
      </p:sp>
      <p:sp>
        <p:nvSpPr>
          <p:cNvPr id="3" name="Content Placeholder 2"/>
          <p:cNvSpPr>
            <a:spLocks noGrp="1"/>
          </p:cNvSpPr>
          <p:nvPr>
            <p:ph idx="1"/>
          </p:nvPr>
        </p:nvSpPr>
        <p:spPr/>
        <p:txBody>
          <a:bodyPr>
            <a:normAutofit/>
          </a:bodyPr>
          <a:lstStyle/>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C.Sheela</a:t>
            </a:r>
            <a:r>
              <a:rPr lang="en-US" dirty="0" smtClean="0">
                <a:latin typeface="Times New Roman" pitchFamily="18" charset="0"/>
                <a:cs typeface="Times New Roman" pitchFamily="18" charset="0"/>
              </a:rPr>
              <a:t> Reddy</a:t>
            </a:r>
            <a:endParaRPr lang="en-US" dirty="0">
              <a:latin typeface="Times New Roman" pitchFamily="18" charset="0"/>
              <a:cs typeface="Times New Roman" pitchFamily="18" charset="0"/>
            </a:endParaRPr>
          </a:p>
        </p:txBody>
      </p:sp>
      <p:pic>
        <p:nvPicPr>
          <p:cNvPr id="4" name="Picture 4" descr="Justice, Liberty, Equality, Fraternity... May Our Dream Of A New Tomorrow  Come True For Us .... Happy Republic Day! | Mania Picture Gallery | Mania  Wallpapers | Best Wishes Message | Pictures | Facebook Link | Mobile  Wallaper"/>
          <p:cNvPicPr>
            <a:picLocks noChangeAspect="1" noChangeArrowheads="1"/>
          </p:cNvPicPr>
          <p:nvPr/>
        </p:nvPicPr>
        <p:blipFill>
          <a:blip r:embed="rId2" cstate="print"/>
          <a:srcRect r="-367" b="20237"/>
          <a:stretch>
            <a:fillRect/>
          </a:stretch>
        </p:blipFill>
        <p:spPr bwMode="auto">
          <a:xfrm>
            <a:off x="2895600" y="1828800"/>
            <a:ext cx="2971800" cy="2209800"/>
          </a:xfrm>
          <a:prstGeom prst="rect">
            <a:avLst/>
          </a:prstGeom>
          <a:noFill/>
        </p:spPr>
      </p:pic>
      <p:pic>
        <p:nvPicPr>
          <p:cNvPr id="5" name="Picture 6" descr="Draw a poster to illustrate the ideas of Liberty equality and justice  within the concept of workers - Brainly.in"/>
          <p:cNvPicPr>
            <a:picLocks noChangeAspect="1" noChangeArrowheads="1"/>
          </p:cNvPicPr>
          <p:nvPr/>
        </p:nvPicPr>
        <p:blipFill>
          <a:blip r:embed="rId3" cstate="print"/>
          <a:srcRect/>
          <a:stretch>
            <a:fillRect/>
          </a:stretch>
        </p:blipFill>
        <p:spPr bwMode="auto">
          <a:xfrm>
            <a:off x="2743200" y="4267201"/>
            <a:ext cx="3200400" cy="19812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90600" y="533400"/>
            <a:ext cx="7467600" cy="523220"/>
          </a:xfrm>
          <a:prstGeom prst="rect">
            <a:avLst/>
          </a:prstGeom>
          <a:noFill/>
        </p:spPr>
        <p:txBody>
          <a:bodyPr wrap="square" rtlCol="0">
            <a:spAutoFit/>
          </a:bodyPr>
          <a:lstStyle/>
          <a:p>
            <a:pPr algn="ctr"/>
            <a:r>
              <a:rPr lang="en-IN" sz="2800" b="1" dirty="0"/>
              <a:t>DEVELOPMENT AS MASS MOVEMENT</a:t>
            </a:r>
          </a:p>
        </p:txBody>
      </p:sp>
      <p:pic>
        <p:nvPicPr>
          <p:cNvPr id="8" name="Picture 7"/>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33400" y="1489953"/>
            <a:ext cx="7924800" cy="4301247"/>
          </a:xfrm>
          <a:prstGeom prst="rect">
            <a:avLst/>
          </a:prstGeom>
        </p:spPr>
      </p:pic>
    </p:spTree>
    <p:extLst>
      <p:ext uri="{BB962C8B-B14F-4D97-AF65-F5344CB8AC3E}">
        <p14:creationId xmlns="" xmlns:p14="http://schemas.microsoft.com/office/powerpoint/2010/main" val="24545110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150" y="0"/>
            <a:ext cx="7625751" cy="1752600"/>
          </a:xfrm>
        </p:spPr>
        <p:txBody>
          <a:bodyPr>
            <a:normAutofit fontScale="90000"/>
          </a:bodyPr>
          <a:lstStyle/>
          <a:p>
            <a:pPr algn="ctr">
              <a:defRPr/>
            </a:pP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sz="3100" b="1" dirty="0">
                <a:latin typeface="Times New Roman" pitchFamily="18" charset="0"/>
                <a:cs typeface="Times New Roman" pitchFamily="18" charset="0"/>
              </a:rPr>
              <a:t/>
            </a:r>
            <a:br>
              <a:rPr lang="en-US" sz="3100" b="1" dirty="0">
                <a:latin typeface="Times New Roman" pitchFamily="18" charset="0"/>
                <a:cs typeface="Times New Roman" pitchFamily="18" charset="0"/>
              </a:rPr>
            </a:br>
            <a:r>
              <a:rPr lang="en-US" sz="3100" b="1" dirty="0">
                <a:latin typeface="Times New Roman" pitchFamily="18" charset="0"/>
                <a:cs typeface="Times New Roman" pitchFamily="18" charset="0"/>
              </a:rPr>
              <a:t/>
            </a:r>
            <a:br>
              <a:rPr lang="en-US" sz="3100" b="1" dirty="0">
                <a:latin typeface="Times New Roman" pitchFamily="18" charset="0"/>
                <a:cs typeface="Times New Roman" pitchFamily="18" charset="0"/>
              </a:rPr>
            </a:br>
            <a:r>
              <a:rPr lang="en-US" sz="3100" dirty="0">
                <a:latin typeface="Times New Roman" panose="02020603050405020304" pitchFamily="18" charset="0"/>
                <a:cs typeface="Times New Roman" panose="02020603050405020304" pitchFamily="18" charset="0"/>
              </a:rPr>
              <a:t> NEW INDIA @ 2022 – </a:t>
            </a:r>
            <a:br>
              <a:rPr lang="en-US" sz="3100" dirty="0">
                <a:latin typeface="Times New Roman" panose="02020603050405020304" pitchFamily="18" charset="0"/>
                <a:cs typeface="Times New Roman" panose="02020603050405020304" pitchFamily="18" charset="0"/>
              </a:rPr>
            </a:br>
            <a:r>
              <a:rPr lang="en-US" sz="3100" dirty="0">
                <a:latin typeface="Times New Roman" panose="02020603050405020304" pitchFamily="18" charset="0"/>
                <a:cs typeface="Times New Roman" panose="02020603050405020304" pitchFamily="18" charset="0"/>
              </a:rPr>
              <a:t>‘New India – A Resurgent nation: From </a:t>
            </a:r>
            <a:r>
              <a:rPr lang="en-US" sz="3100" dirty="0" err="1">
                <a:latin typeface="Times New Roman" panose="02020603050405020304" pitchFamily="18" charset="0"/>
                <a:cs typeface="Times New Roman" panose="02020603050405020304" pitchFamily="18" charset="0"/>
              </a:rPr>
              <a:t>Sankalp</a:t>
            </a:r>
            <a:r>
              <a:rPr lang="en-US" sz="3100" dirty="0">
                <a:latin typeface="Times New Roman" panose="02020603050405020304" pitchFamily="18" charset="0"/>
                <a:cs typeface="Times New Roman" panose="02020603050405020304" pitchFamily="18" charset="0"/>
              </a:rPr>
              <a:t> to Siddhi </a:t>
            </a: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b="1" dirty="0">
                <a:latin typeface="Times New Roman" pitchFamily="18" charset="0"/>
                <a:cs typeface="Times New Roman" pitchFamily="18" charset="0"/>
              </a:rPr>
              <a:t/>
            </a:r>
            <a:br>
              <a:rPr lang="en-US" b="1" dirty="0">
                <a:latin typeface="Times New Roman" pitchFamily="18" charset="0"/>
                <a:cs typeface="Times New Roman"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smtClean="0">
                <a:solidFill>
                  <a:schemeClr val="tx1"/>
                </a:solidFill>
                <a:latin typeface="Times New Roman" panose="02020603050405020304" pitchFamily="18" charset="0"/>
                <a:cs typeface="Times New Roman" panose="02020603050405020304" pitchFamily="18" charset="0"/>
              </a:rPr>
              <a:t/>
            </a:r>
            <a:br>
              <a:rPr lang="en-US" sz="2200" b="1" dirty="0" smtClean="0">
                <a:solidFill>
                  <a:schemeClr val="tx1"/>
                </a:solidFill>
                <a:latin typeface="Times New Roman" panose="02020603050405020304" pitchFamily="18" charset="0"/>
                <a:cs typeface="Times New Roman" panose="02020603050405020304" pitchFamily="18" charset="0"/>
              </a:rPr>
            </a:br>
            <a:r>
              <a:rPr lang="en-US" sz="2200" b="1" dirty="0">
                <a:solidFill>
                  <a:schemeClr val="tx1"/>
                </a:solidFill>
                <a:latin typeface="Times New Roman" panose="02020603050405020304" pitchFamily="18" charset="0"/>
                <a:cs typeface="Times New Roman" panose="02020603050405020304" pitchFamily="18" charset="0"/>
              </a:rPr>
              <a:t/>
            </a:r>
            <a:br>
              <a:rPr lang="en-US" sz="2200" b="1" dirty="0">
                <a:solidFill>
                  <a:schemeClr val="tx1"/>
                </a:solidFill>
                <a:latin typeface="Times New Roman" panose="02020603050405020304" pitchFamily="18" charset="0"/>
                <a:cs typeface="Times New Roman" panose="02020603050405020304" pitchFamily="18" charset="0"/>
              </a:rPr>
            </a:br>
            <a:r>
              <a:rPr lang="en-US" sz="3600" b="1" dirty="0">
                <a:solidFill>
                  <a:schemeClr val="tx1"/>
                </a:solidFill>
                <a:latin typeface="Times New Roman" panose="02020603050405020304" pitchFamily="18" charset="0"/>
                <a:cs typeface="Times New Roman" panose="02020603050405020304" pitchFamily="18" charset="0"/>
              </a:rPr>
              <a:t>NEW INDIA @ 2022 –‘</a:t>
            </a:r>
            <a:r>
              <a:rPr lang="en-US" sz="3200" b="1" dirty="0">
                <a:solidFill>
                  <a:schemeClr val="tx1"/>
                </a:solidFill>
                <a:latin typeface="Times New Roman" pitchFamily="18" charset="0"/>
                <a:cs typeface="Times New Roman" pitchFamily="18" charset="0"/>
              </a:rPr>
              <a:t>Young India, New India – A Resurgent Nation: From </a:t>
            </a:r>
            <a:r>
              <a:rPr lang="en-US" sz="3200" b="1" dirty="0" err="1">
                <a:solidFill>
                  <a:schemeClr val="tx1"/>
                </a:solidFill>
                <a:latin typeface="Times New Roman" pitchFamily="18" charset="0"/>
                <a:cs typeface="Times New Roman" pitchFamily="18" charset="0"/>
              </a:rPr>
              <a:t>Sankalp</a:t>
            </a:r>
            <a:r>
              <a:rPr lang="en-US" sz="3200" b="1" dirty="0">
                <a:solidFill>
                  <a:schemeClr val="tx1"/>
                </a:solidFill>
                <a:latin typeface="Times New Roman" pitchFamily="18" charset="0"/>
                <a:cs typeface="Times New Roman" pitchFamily="18" charset="0"/>
              </a:rPr>
              <a:t> to Siddhi' </a:t>
            </a:r>
            <a:r>
              <a:rPr lang="en-US" sz="3200" b="1" dirty="0" smtClean="0">
                <a:solidFill>
                  <a:schemeClr val="tx1"/>
                </a:solidFill>
                <a:latin typeface="Times New Roman" pitchFamily="18" charset="0"/>
                <a:cs typeface="Times New Roman" pitchFamily="18" charset="0"/>
              </a:rPr>
              <a:t>(Promise </a:t>
            </a:r>
            <a:r>
              <a:rPr lang="en-US" sz="3200" b="1" dirty="0">
                <a:solidFill>
                  <a:schemeClr val="tx1"/>
                </a:solidFill>
                <a:latin typeface="Times New Roman" pitchFamily="18" charset="0"/>
                <a:cs typeface="Times New Roman" pitchFamily="18" charset="0"/>
              </a:rPr>
              <a:t>to </a:t>
            </a:r>
            <a:r>
              <a:rPr lang="en-US" sz="3200" b="1" dirty="0" smtClean="0">
                <a:solidFill>
                  <a:schemeClr val="tx1"/>
                </a:solidFill>
                <a:latin typeface="Times New Roman" pitchFamily="18" charset="0"/>
                <a:cs typeface="Times New Roman" pitchFamily="18" charset="0"/>
              </a:rPr>
              <a:t>Executio</a:t>
            </a:r>
            <a:r>
              <a:rPr lang="en-US" sz="2800" b="1" dirty="0" smtClean="0">
                <a:solidFill>
                  <a:schemeClr val="tx1"/>
                </a:solidFill>
                <a:latin typeface="Times New Roman" pitchFamily="18" charset="0"/>
                <a:cs typeface="Times New Roman" pitchFamily="18" charset="0"/>
              </a:rPr>
              <a:t>n)</a:t>
            </a:r>
            <a:r>
              <a:rPr lang="en-US" sz="2800" b="1" dirty="0">
                <a:latin typeface="Times New Roman" pitchFamily="18" charset="0"/>
                <a:cs typeface="Times New Roman" pitchFamily="18" charset="0"/>
              </a:rPr>
              <a:t/>
            </a:r>
            <a:br>
              <a:rPr lang="en-US" sz="2800" b="1" dirty="0">
                <a:latin typeface="Times New Roman" pitchFamily="18" charset="0"/>
                <a:cs typeface="Times New Roman" pitchFamily="18" charset="0"/>
              </a:rPr>
            </a:br>
            <a:endParaRPr lang="en-US" sz="3100" dirty="0">
              <a:latin typeface="Times New Roman" pitchFamily="18" charset="0"/>
              <a:cs typeface="Times New Roman" pitchFamily="18" charset="0"/>
            </a:endParaRPr>
          </a:p>
        </p:txBody>
      </p:sp>
      <p:sp>
        <p:nvSpPr>
          <p:cNvPr id="3075" name="Content Placeholder 2"/>
          <p:cNvSpPr>
            <a:spLocks noGrp="1"/>
          </p:cNvSpPr>
          <p:nvPr>
            <p:ph idx="1"/>
          </p:nvPr>
        </p:nvSpPr>
        <p:spPr>
          <a:xfrm>
            <a:off x="566057" y="1580071"/>
            <a:ext cx="8491987" cy="4287329"/>
          </a:xfrm>
        </p:spPr>
        <p:txBody>
          <a:bodyPr>
            <a:normAutofit fontScale="92500" lnSpcReduction="10000"/>
          </a:bodyPr>
          <a:lstStyle/>
          <a:p>
            <a:pPr lvl="0" algn="just"/>
            <a:r>
              <a:rPr lang="en-IN" dirty="0" err="1" smtClean="0">
                <a:latin typeface="Times New Roman" panose="02020603050405020304" pitchFamily="18" charset="0"/>
                <a:cs typeface="Times New Roman" panose="02020603050405020304" pitchFamily="18" charset="0"/>
              </a:rPr>
              <a:t>Sankalp</a:t>
            </a:r>
            <a:r>
              <a:rPr lang="en-IN" dirty="0" smtClean="0"/>
              <a:t>(Pledge</a:t>
            </a:r>
            <a:r>
              <a:rPr lang="en-IN" dirty="0"/>
              <a:t>)</a:t>
            </a:r>
            <a:r>
              <a:rPr lang="en-IN" dirty="0">
                <a:latin typeface="Times New Roman" panose="02020603050405020304" pitchFamily="18" charset="0"/>
                <a:cs typeface="Times New Roman" panose="02020603050405020304" pitchFamily="18" charset="0"/>
              </a:rPr>
              <a:t> se Siddhi</a:t>
            </a:r>
            <a:r>
              <a:rPr lang="en-IN" dirty="0"/>
              <a:t>(Achievement)</a:t>
            </a:r>
            <a:r>
              <a:rPr lang="en-IN" dirty="0">
                <a:latin typeface="Times New Roman" panose="02020603050405020304" pitchFamily="18" charset="0"/>
                <a:cs typeface="Times New Roman" panose="02020603050405020304" pitchFamily="18" charset="0"/>
              </a:rPr>
              <a:t>:  Make Efforts so that  India emerges as</a:t>
            </a:r>
            <a:r>
              <a:rPr lang="en-IN" dirty="0" smtClean="0">
                <a:latin typeface="Times New Roman" panose="02020603050405020304" pitchFamily="18" charset="0"/>
                <a:cs typeface="Times New Roman" panose="02020603050405020304" pitchFamily="18" charset="0"/>
              </a:rPr>
              <a:t>:</a:t>
            </a:r>
          </a:p>
          <a:p>
            <a:pPr marL="0" lvl="0" indent="0" algn="just">
              <a:buNone/>
            </a:pPr>
            <a:r>
              <a:rPr lang="en-IN" dirty="0" smtClean="0">
                <a:latin typeface="Times New Roman" panose="02020603050405020304" pitchFamily="18" charset="0"/>
                <a:cs typeface="Times New Roman" panose="02020603050405020304" pitchFamily="18" charset="0"/>
              </a:rPr>
              <a:t> </a:t>
            </a:r>
            <a:endParaRPr lang="en-IN" dirty="0">
              <a:latin typeface="Times New Roman" panose="02020603050405020304" pitchFamily="18" charset="0"/>
              <a:cs typeface="Times New Roman" panose="02020603050405020304" pitchFamily="18" charset="0"/>
            </a:endParaRPr>
          </a:p>
          <a:p>
            <a:pPr lvl="0" algn="just"/>
            <a:r>
              <a:rPr lang="en-IN" dirty="0" err="1" smtClean="0">
                <a:latin typeface="Times New Roman" panose="02020603050405020304" pitchFamily="18" charset="0"/>
                <a:cs typeface="Times New Roman" panose="02020603050405020304" pitchFamily="18" charset="0"/>
              </a:rPr>
              <a:t>Swachh</a:t>
            </a:r>
            <a:r>
              <a:rPr lang="en-IN" dirty="0" smtClean="0">
                <a:latin typeface="Times New Roman" panose="02020603050405020304" pitchFamily="18" charset="0"/>
                <a:cs typeface="Times New Roman" panose="02020603050405020304" pitchFamily="18" charset="0"/>
              </a:rPr>
              <a:t> </a:t>
            </a:r>
            <a:endParaRPr lang="en-IN" dirty="0">
              <a:latin typeface="Times New Roman" panose="02020603050405020304" pitchFamily="18" charset="0"/>
              <a:cs typeface="Times New Roman" panose="02020603050405020304" pitchFamily="18" charset="0"/>
            </a:endParaRPr>
          </a:p>
          <a:p>
            <a:pPr lvl="0" algn="just"/>
            <a:r>
              <a:rPr lang="en-IN" dirty="0" err="1">
                <a:latin typeface="Times New Roman" panose="02020603050405020304" pitchFamily="18" charset="0"/>
                <a:cs typeface="Times New Roman" panose="02020603050405020304" pitchFamily="18" charset="0"/>
              </a:rPr>
              <a:t>Swastha</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Kuposhan</a:t>
            </a:r>
            <a:r>
              <a:rPr lang="en-IN" dirty="0">
                <a:latin typeface="Times New Roman" panose="02020603050405020304" pitchFamily="18" charset="0"/>
                <a:cs typeface="Times New Roman" panose="02020603050405020304" pitchFamily="18" charset="0"/>
              </a:rPr>
              <a:t> </a:t>
            </a:r>
            <a:r>
              <a:rPr lang="en-IN" dirty="0" err="1">
                <a:latin typeface="Times New Roman" panose="02020603050405020304" pitchFamily="18" charset="0"/>
                <a:cs typeface="Times New Roman" panose="02020603050405020304" pitchFamily="18" charset="0"/>
              </a:rPr>
              <a:t>Mukt</a:t>
            </a:r>
            <a:r>
              <a:rPr lang="en-IN" dirty="0">
                <a:latin typeface="Times New Roman" panose="02020603050405020304" pitchFamily="18" charset="0"/>
                <a:cs typeface="Times New Roman" panose="02020603050405020304" pitchFamily="18" charset="0"/>
              </a:rPr>
              <a:t> Bharat)</a:t>
            </a:r>
          </a:p>
          <a:p>
            <a:pPr lvl="0" algn="just"/>
            <a:r>
              <a:rPr lang="en-IN" dirty="0" err="1">
                <a:latin typeface="Times New Roman" panose="02020603050405020304" pitchFamily="18" charset="0"/>
                <a:cs typeface="Times New Roman" panose="02020603050405020304" pitchFamily="18" charset="0"/>
              </a:rPr>
              <a:t>Shikshit</a:t>
            </a:r>
            <a:r>
              <a:rPr lang="en-IN" dirty="0">
                <a:latin typeface="Times New Roman" panose="02020603050405020304" pitchFamily="18" charset="0"/>
                <a:cs typeface="Times New Roman" panose="02020603050405020304" pitchFamily="18" charset="0"/>
              </a:rPr>
              <a:t> </a:t>
            </a:r>
          </a:p>
          <a:p>
            <a:pPr lvl="0" algn="just"/>
            <a:r>
              <a:rPr lang="en-IN" dirty="0" err="1">
                <a:latin typeface="Times New Roman" panose="02020603050405020304" pitchFamily="18" charset="0"/>
                <a:cs typeface="Times New Roman" panose="02020603050405020304" pitchFamily="18" charset="0"/>
              </a:rPr>
              <a:t>Sampann</a:t>
            </a:r>
            <a:r>
              <a:rPr lang="en-IN" dirty="0">
                <a:latin typeface="Times New Roman" panose="02020603050405020304" pitchFamily="18" charset="0"/>
                <a:cs typeface="Times New Roman" panose="02020603050405020304" pitchFamily="18" charset="0"/>
              </a:rPr>
              <a:t> </a:t>
            </a:r>
          </a:p>
          <a:p>
            <a:pPr lvl="0" algn="just"/>
            <a:r>
              <a:rPr lang="en-IN" dirty="0" err="1">
                <a:latin typeface="Times New Roman" panose="02020603050405020304" pitchFamily="18" charset="0"/>
                <a:cs typeface="Times New Roman" panose="02020603050405020304" pitchFamily="18" charset="0"/>
              </a:rPr>
              <a:t>Saksham</a:t>
            </a:r>
            <a:r>
              <a:rPr lang="en-IN" dirty="0">
                <a:latin typeface="Times New Roman" panose="02020603050405020304" pitchFamily="18" charset="0"/>
                <a:cs typeface="Times New Roman" panose="02020603050405020304" pitchFamily="18" charset="0"/>
              </a:rPr>
              <a:t> </a:t>
            </a:r>
          </a:p>
          <a:p>
            <a:pPr lvl="0" algn="just"/>
            <a:r>
              <a:rPr lang="en-IN" dirty="0" err="1" smtClean="0">
                <a:latin typeface="Times New Roman" panose="02020603050405020304" pitchFamily="18" charset="0"/>
                <a:cs typeface="Times New Roman" panose="02020603050405020304" pitchFamily="18" charset="0"/>
              </a:rPr>
              <a:t>Surakshit</a:t>
            </a:r>
            <a:endParaRPr lang="en-IN" dirty="0" smtClean="0">
              <a:latin typeface="Times New Roman" panose="02020603050405020304" pitchFamily="18" charset="0"/>
              <a:cs typeface="Times New Roman" panose="02020603050405020304" pitchFamily="18" charset="0"/>
            </a:endParaRPr>
          </a:p>
          <a:p>
            <a:pPr algn="just">
              <a:buNone/>
            </a:pPr>
            <a:r>
              <a:rPr lang="en-IN" dirty="0" smtClean="0">
                <a:latin typeface="Times New Roman" panose="02020603050405020304" pitchFamily="18" charset="0"/>
                <a:cs typeface="Times New Roman" panose="02020603050405020304" pitchFamily="18" charset="0"/>
              </a:rPr>
              <a:t>       </a:t>
            </a:r>
            <a:r>
              <a:rPr lang="en-IN" b="1" dirty="0" smtClean="0">
                <a:latin typeface="Times New Roman" panose="02020603050405020304" pitchFamily="18" charset="0"/>
                <a:cs typeface="Times New Roman" panose="02020603050405020304" pitchFamily="18" charset="0"/>
              </a:rPr>
              <a:t>2017-2022: Making development a mass movement  </a:t>
            </a:r>
          </a:p>
          <a:p>
            <a:pPr lvl="0" algn="just"/>
            <a:endParaRPr lang="en-US" dirty="0">
              <a:latin typeface="Times New Roman" panose="02020603050405020304" pitchFamily="18" charset="0"/>
              <a:cs typeface="Times New Roman" panose="02020603050405020304" pitchFamily="18" charset="0"/>
            </a:endParaRPr>
          </a:p>
        </p:txBody>
      </p:sp>
      <p:sp>
        <p:nvSpPr>
          <p:cNvPr id="4" name="Right Brace 3"/>
          <p:cNvSpPr/>
          <p:nvPr/>
        </p:nvSpPr>
        <p:spPr>
          <a:xfrm>
            <a:off x="5105400" y="2590800"/>
            <a:ext cx="1371600" cy="23622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IN"/>
          </a:p>
        </p:txBody>
      </p:sp>
      <p:sp>
        <p:nvSpPr>
          <p:cNvPr id="5" name="Rectangle 4"/>
          <p:cNvSpPr/>
          <p:nvPr/>
        </p:nvSpPr>
        <p:spPr>
          <a:xfrm>
            <a:off x="6629400" y="3200400"/>
            <a:ext cx="22098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n-IN" sz="2400" dirty="0">
                <a:latin typeface="Times New Roman" panose="02020603050405020304" pitchFamily="18" charset="0"/>
                <a:cs typeface="Times New Roman" panose="02020603050405020304" pitchFamily="18" charset="0"/>
              </a:rPr>
              <a:t>Bharat by 2022</a:t>
            </a:r>
            <a:endParaRPr lang="en-US" sz="24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533400" y="5553670"/>
            <a:ext cx="8077200" cy="1015663"/>
          </a:xfrm>
          <a:prstGeom prst="rect">
            <a:avLst/>
          </a:prstGeom>
          <a:noFill/>
        </p:spPr>
        <p:txBody>
          <a:bodyPr wrap="square" rtlCol="0">
            <a:spAutoFit/>
          </a:bodyPr>
          <a:lstStyle/>
          <a:p>
            <a:pPr algn="ctr"/>
            <a:r>
              <a:rPr lang="en-US" sz="2000" dirty="0" smtClean="0">
                <a:latin typeface="Times New Roman" pitchFamily="18" charset="0"/>
                <a:cs typeface="Times New Roman" pitchFamily="18" charset="0"/>
              </a:rPr>
              <a:t>To mark the 125th anniversary of Swami Vivekananda's Chicago address at the World’s Parliament of Religion and </a:t>
            </a:r>
            <a:r>
              <a:rPr lang="en-US" sz="2000" dirty="0" err="1" smtClean="0">
                <a:latin typeface="Times New Roman" pitchFamily="18" charset="0"/>
                <a:cs typeface="Times New Roman" pitchFamily="18" charset="0"/>
              </a:rPr>
              <a:t>Pandit</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Deendayal</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Upadhyaya's</a:t>
            </a:r>
            <a:r>
              <a:rPr lang="en-US" sz="2000" dirty="0" smtClean="0">
                <a:latin typeface="Times New Roman" pitchFamily="18" charset="0"/>
                <a:cs typeface="Times New Roman" pitchFamily="18" charset="0"/>
              </a:rPr>
              <a:t> centenary celebrations, on 11th September 2017.</a:t>
            </a:r>
            <a:endParaRPr lang="en-US"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515112"/>
          </a:xfrm>
        </p:spPr>
        <p:txBody>
          <a:bodyPr>
            <a:noAutofit/>
          </a:bodyPr>
          <a:lstStyle/>
          <a:p>
            <a:pPr algn="ctr"/>
            <a:r>
              <a:rPr lang="en-IN" sz="3600" b="1" dirty="0">
                <a:latin typeface="Times New Roman" panose="02020603050405020304" pitchFamily="18" charset="0"/>
                <a:cs typeface="Times New Roman" panose="02020603050405020304" pitchFamily="18" charset="0"/>
              </a:rPr>
              <a:t>By 2022-  The Resolve is to free India</a:t>
            </a:r>
            <a:endParaRPr lang="en-IN" sz="3600" b="1" dirty="0"/>
          </a:p>
        </p:txBody>
      </p:sp>
      <p:sp>
        <p:nvSpPr>
          <p:cNvPr id="3" name="Content Placeholder 2"/>
          <p:cNvSpPr>
            <a:spLocks noGrp="1"/>
          </p:cNvSpPr>
          <p:nvPr>
            <p:ph idx="1"/>
          </p:nvPr>
        </p:nvSpPr>
        <p:spPr/>
        <p:txBody>
          <a:bodyPr/>
          <a:lstStyle/>
          <a:p>
            <a:endParaRPr lang="en-IN"/>
          </a:p>
        </p:txBody>
      </p:sp>
      <p:pic>
        <p:nvPicPr>
          <p:cNvPr id="5" name="Picture 4"/>
          <p:cNvPicPr/>
          <p:nvPr/>
        </p:nvPicPr>
        <p:blipFill>
          <a:blip r:embed="rId2" cstate="print"/>
          <a:stretch>
            <a:fillRect/>
          </a:stretch>
        </p:blipFill>
        <p:spPr>
          <a:xfrm>
            <a:off x="457200" y="1371600"/>
            <a:ext cx="8229600" cy="5105400"/>
          </a:xfrm>
          <a:prstGeom prst="rect">
            <a:avLst/>
          </a:prstGeom>
        </p:spPr>
      </p:pic>
    </p:spTree>
    <p:extLst>
      <p:ext uri="{BB962C8B-B14F-4D97-AF65-F5344CB8AC3E}">
        <p14:creationId xmlns="" xmlns:p14="http://schemas.microsoft.com/office/powerpoint/2010/main" val="25508890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82000" cy="1981200"/>
          </a:xfrm>
        </p:spPr>
        <p:txBody>
          <a:bodyPr>
            <a:noAutofit/>
          </a:bodyPr>
          <a:lstStyle/>
          <a:p>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t/>
            </a:r>
            <a:br>
              <a:rPr lang="en-IN" sz="2800" dirty="0" smtClean="0"/>
            </a:br>
            <a:r>
              <a:rPr lang="en-IN" sz="2800" dirty="0"/>
              <a:t/>
            </a:r>
            <a:br>
              <a:rPr lang="en-IN" sz="2800" dirty="0"/>
            </a:br>
            <a:r>
              <a:rPr lang="en-IN" sz="2800" dirty="0" smtClean="0">
                <a:solidFill>
                  <a:schemeClr val="tx1"/>
                </a:solidFill>
              </a:rPr>
              <a:t> 1. </a:t>
            </a:r>
            <a:r>
              <a:rPr lang="en-IN" sz="2800" b="1" dirty="0" smtClean="0">
                <a:solidFill>
                  <a:schemeClr val="tx1"/>
                </a:solidFill>
                <a:latin typeface="Times New Roman" panose="02020603050405020304" pitchFamily="18" charset="0"/>
                <a:cs typeface="Times New Roman" panose="02020603050405020304" pitchFamily="18" charset="0"/>
              </a:rPr>
              <a:t>POVERTY </a:t>
            </a:r>
            <a:r>
              <a:rPr lang="en-IN" sz="2800" b="1" dirty="0">
                <a:solidFill>
                  <a:schemeClr val="tx1"/>
                </a:solidFill>
                <a:latin typeface="Times New Roman" panose="02020603050405020304" pitchFamily="18" charset="0"/>
                <a:cs typeface="Times New Roman" panose="02020603050405020304" pitchFamily="18" charset="0"/>
              </a:rPr>
              <a:t>FREE </a:t>
            </a:r>
            <a:r>
              <a:rPr lang="en-IN" sz="2800" b="1" dirty="0" smtClean="0">
                <a:solidFill>
                  <a:schemeClr val="tx1"/>
                </a:solidFill>
                <a:latin typeface="Times New Roman" panose="02020603050405020304" pitchFamily="18" charset="0"/>
                <a:cs typeface="Times New Roman" panose="02020603050405020304" pitchFamily="18" charset="0"/>
              </a:rPr>
              <a:t>INDIA -  </a:t>
            </a:r>
            <a:r>
              <a:rPr lang="en-IN" sz="2800" b="1" dirty="0">
                <a:solidFill>
                  <a:schemeClr val="tx1"/>
                </a:solidFill>
                <a:latin typeface="Times New Roman" panose="02020603050405020304" pitchFamily="18" charset="0"/>
                <a:cs typeface="Times New Roman" panose="02020603050405020304" pitchFamily="18" charset="0"/>
              </a:rPr>
              <a:t>(</a:t>
            </a:r>
            <a:r>
              <a:rPr lang="en-IN" sz="2800" b="1" dirty="0" err="1" smtClean="0">
                <a:solidFill>
                  <a:schemeClr val="tx1"/>
                </a:solidFill>
                <a:latin typeface="Times New Roman" panose="02020603050405020304" pitchFamily="18" charset="0"/>
                <a:cs typeface="Times New Roman" panose="02020603050405020304" pitchFamily="18" charset="0"/>
              </a:rPr>
              <a:t>Antyodaya</a:t>
            </a:r>
            <a:r>
              <a:rPr lang="en-IN" sz="2800" b="1" dirty="0" smtClean="0">
                <a:solidFill>
                  <a:schemeClr val="tx1"/>
                </a:solidFill>
                <a:latin typeface="Times New Roman" panose="02020603050405020304" pitchFamily="18" charset="0"/>
                <a:cs typeface="Times New Roman" panose="02020603050405020304" pitchFamily="18" charset="0"/>
              </a:rPr>
              <a:t>- </a:t>
            </a:r>
            <a:r>
              <a:rPr lang="en-US" sz="2800" b="1" dirty="0">
                <a:solidFill>
                  <a:schemeClr val="tx1"/>
                </a:solidFill>
                <a:latin typeface="Times New Roman" panose="02020603050405020304" pitchFamily="18" charset="0"/>
                <a:cs typeface="Times New Roman" panose="02020603050405020304" pitchFamily="18" charset="0"/>
              </a:rPr>
              <a:t>“rise of the last person”)</a:t>
            </a:r>
            <a:r>
              <a:rPr lang="en-IN" sz="2800" b="1" dirty="0">
                <a:solidFill>
                  <a:schemeClr val="tx1"/>
                </a:solidFill>
                <a:latin typeface="Times New Roman" panose="02020603050405020304" pitchFamily="18" charset="0"/>
                <a:cs typeface="Times New Roman" panose="02020603050405020304" pitchFamily="18" charset="0"/>
              </a:rPr>
              <a:t/>
            </a:r>
            <a:br>
              <a:rPr lang="en-IN" sz="2800" b="1" dirty="0">
                <a:solidFill>
                  <a:schemeClr val="tx1"/>
                </a:solidFill>
                <a:latin typeface="Times New Roman" panose="02020603050405020304" pitchFamily="18" charset="0"/>
                <a:cs typeface="Times New Roman" panose="02020603050405020304" pitchFamily="18" charset="0"/>
              </a:rPr>
            </a:br>
            <a:r>
              <a:rPr lang="en-IN" sz="2800" b="1" dirty="0">
                <a:solidFill>
                  <a:schemeClr val="tx1"/>
                </a:solidFill>
                <a:latin typeface="Times New Roman" panose="02020603050405020304" pitchFamily="18" charset="0"/>
                <a:cs typeface="Times New Roman" panose="02020603050405020304" pitchFamily="18" charset="0"/>
              </a:rPr>
              <a:t/>
            </a:r>
            <a:br>
              <a:rPr lang="en-IN" sz="2800" b="1" dirty="0">
                <a:solidFill>
                  <a:schemeClr val="tx1"/>
                </a:solidFill>
                <a:latin typeface="Times New Roman" panose="02020603050405020304" pitchFamily="18" charset="0"/>
                <a:cs typeface="Times New Roman" panose="02020603050405020304" pitchFamily="18" charset="0"/>
              </a:rPr>
            </a:br>
            <a:endParaRPr lang="en-IN" sz="28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533400" y="1219200"/>
            <a:ext cx="8153400" cy="5486400"/>
          </a:xfrm>
        </p:spPr>
        <p:txBody>
          <a:bodyPr>
            <a:noAutofit/>
          </a:bodyPr>
          <a:lstStyle/>
          <a:p>
            <a:pPr marL="0" indent="0">
              <a:buNone/>
            </a:pPr>
            <a:r>
              <a:rPr lang="en-IN" sz="1400" b="1" dirty="0" smtClean="0">
                <a:latin typeface="Times New Roman" panose="02020603050405020304" pitchFamily="18" charset="0"/>
                <a:cs typeface="Times New Roman" panose="02020603050405020304" pitchFamily="18" charset="0"/>
              </a:rPr>
              <a:t>SOCIAL DEVELOPMENT - </a:t>
            </a:r>
          </a:p>
          <a:p>
            <a:pPr lvl="1">
              <a:buFont typeface="Wingdings" panose="05000000000000000000" pitchFamily="2" charset="2"/>
              <a:buChar char="ü"/>
            </a:pPr>
            <a:r>
              <a:rPr lang="en-IN" sz="1800" dirty="0" smtClean="0">
                <a:latin typeface="Times New Roman" pitchFamily="18" charset="0"/>
                <a:cs typeface="Times New Roman" pitchFamily="18" charset="0"/>
              </a:rPr>
              <a:t>Health </a:t>
            </a:r>
            <a:r>
              <a:rPr lang="en-IN" sz="1800" dirty="0">
                <a:latin typeface="Times New Roman" pitchFamily="18" charset="0"/>
                <a:cs typeface="Times New Roman" pitchFamily="18" charset="0"/>
              </a:rPr>
              <a:t>and Nutrition </a:t>
            </a:r>
            <a:r>
              <a:rPr lang="en-IN" sz="1800" dirty="0" smtClean="0">
                <a:latin typeface="Times New Roman" pitchFamily="18" charset="0"/>
                <a:cs typeface="Times New Roman" pitchFamily="18" charset="0"/>
              </a:rPr>
              <a:t>- </a:t>
            </a:r>
            <a:r>
              <a:rPr lang="en-IN" sz="1800" i="1" dirty="0" err="1" smtClean="0">
                <a:latin typeface="Times New Roman" pitchFamily="18" charset="0"/>
                <a:cs typeface="Times New Roman" pitchFamily="18" charset="0"/>
              </a:rPr>
              <a:t>Kuposhan</a:t>
            </a:r>
            <a:r>
              <a:rPr lang="en-IN" sz="1800" i="1" dirty="0" smtClean="0">
                <a:latin typeface="Times New Roman" pitchFamily="18" charset="0"/>
                <a:cs typeface="Times New Roman" pitchFamily="18" charset="0"/>
              </a:rPr>
              <a:t> </a:t>
            </a:r>
            <a:r>
              <a:rPr lang="en-IN" sz="1800" i="1" dirty="0" err="1" smtClean="0">
                <a:latin typeface="Times New Roman" pitchFamily="18" charset="0"/>
                <a:cs typeface="Times New Roman" pitchFamily="18" charset="0"/>
              </a:rPr>
              <a:t>Mukt</a:t>
            </a:r>
            <a:r>
              <a:rPr lang="en-IN" sz="1800" i="1" dirty="0" smtClean="0">
                <a:latin typeface="Times New Roman" pitchFamily="18" charset="0"/>
                <a:cs typeface="Times New Roman" pitchFamily="18" charset="0"/>
              </a:rPr>
              <a:t> Bharat</a:t>
            </a:r>
          </a:p>
          <a:p>
            <a:pPr lvl="1">
              <a:buFont typeface="Wingdings" panose="05000000000000000000" pitchFamily="2" charset="2"/>
              <a:buChar char="ü"/>
            </a:pPr>
            <a:r>
              <a:rPr lang="en-IN" sz="1800" dirty="0" smtClean="0">
                <a:latin typeface="Times New Roman" pitchFamily="18" charset="0"/>
                <a:cs typeface="Times New Roman" pitchFamily="18" charset="0"/>
              </a:rPr>
              <a:t>Skill </a:t>
            </a:r>
            <a:r>
              <a:rPr lang="en-IN" sz="1800" dirty="0">
                <a:latin typeface="Times New Roman" pitchFamily="18" charset="0"/>
                <a:cs typeface="Times New Roman" pitchFamily="18" charset="0"/>
              </a:rPr>
              <a:t>Development </a:t>
            </a:r>
            <a:r>
              <a:rPr lang="en-IN" sz="1800" dirty="0" smtClean="0">
                <a:latin typeface="Times New Roman" pitchFamily="18" charset="0"/>
                <a:cs typeface="Times New Roman" pitchFamily="18" charset="0"/>
              </a:rPr>
              <a:t> - </a:t>
            </a:r>
            <a:r>
              <a:rPr lang="en-IN" sz="1800" i="1" dirty="0" err="1" smtClean="0">
                <a:latin typeface="Times New Roman" pitchFamily="18" charset="0"/>
                <a:cs typeface="Times New Roman" pitchFamily="18" charset="0"/>
              </a:rPr>
              <a:t>Pade</a:t>
            </a:r>
            <a:r>
              <a:rPr lang="en-IN" sz="1800" i="1" dirty="0" smtClean="0">
                <a:latin typeface="Times New Roman" pitchFamily="18" charset="0"/>
                <a:cs typeface="Times New Roman" pitchFamily="18" charset="0"/>
              </a:rPr>
              <a:t> India Bade India</a:t>
            </a:r>
          </a:p>
          <a:p>
            <a:pPr lvl="1">
              <a:buFont typeface="Wingdings" panose="05000000000000000000" pitchFamily="2" charset="2"/>
              <a:buChar char="ü"/>
            </a:pPr>
            <a:r>
              <a:rPr lang="en-IN" sz="1800" dirty="0" smtClean="0">
                <a:latin typeface="Times New Roman" pitchFamily="18" charset="0"/>
                <a:cs typeface="Times New Roman" pitchFamily="18" charset="0"/>
              </a:rPr>
              <a:t>Gender Equity  - </a:t>
            </a:r>
            <a:r>
              <a:rPr lang="en-IN" sz="1800" i="1" dirty="0" err="1" smtClean="0">
                <a:latin typeface="Times New Roman" pitchFamily="18" charset="0"/>
                <a:cs typeface="Times New Roman" pitchFamily="18" charset="0"/>
              </a:rPr>
              <a:t>Beti</a:t>
            </a:r>
            <a:r>
              <a:rPr lang="en-IN" sz="1800" i="1" dirty="0" smtClean="0">
                <a:latin typeface="Times New Roman" pitchFamily="18" charset="0"/>
                <a:cs typeface="Times New Roman" pitchFamily="18" charset="0"/>
              </a:rPr>
              <a:t> </a:t>
            </a:r>
            <a:r>
              <a:rPr lang="en-IN" sz="1800" i="1" dirty="0" err="1" smtClean="0">
                <a:latin typeface="Times New Roman" pitchFamily="18" charset="0"/>
                <a:cs typeface="Times New Roman" pitchFamily="18" charset="0"/>
              </a:rPr>
              <a:t>Bachao</a:t>
            </a:r>
            <a:r>
              <a:rPr lang="en-IN" sz="1800" i="1" dirty="0" smtClean="0">
                <a:latin typeface="Times New Roman" pitchFamily="18" charset="0"/>
                <a:cs typeface="Times New Roman" pitchFamily="18" charset="0"/>
              </a:rPr>
              <a:t> </a:t>
            </a:r>
            <a:r>
              <a:rPr lang="en-IN" sz="1800" i="1" dirty="0" err="1" smtClean="0">
                <a:latin typeface="Times New Roman" pitchFamily="18" charset="0"/>
                <a:cs typeface="Times New Roman" pitchFamily="18" charset="0"/>
              </a:rPr>
              <a:t>Beti</a:t>
            </a:r>
            <a:r>
              <a:rPr lang="en-IN" sz="1800" i="1" dirty="0" smtClean="0">
                <a:latin typeface="Times New Roman" pitchFamily="18" charset="0"/>
                <a:cs typeface="Times New Roman" pitchFamily="18" charset="0"/>
              </a:rPr>
              <a:t> </a:t>
            </a:r>
            <a:r>
              <a:rPr lang="en-IN" sz="1800" i="1" dirty="0" err="1" smtClean="0">
                <a:latin typeface="Times New Roman" pitchFamily="18" charset="0"/>
                <a:cs typeface="Times New Roman" pitchFamily="18" charset="0"/>
              </a:rPr>
              <a:t>Padhao</a:t>
            </a:r>
            <a:r>
              <a:rPr lang="en-IN" sz="1800" i="1" dirty="0" smtClean="0">
                <a:latin typeface="Times New Roman" pitchFamily="18" charset="0"/>
                <a:cs typeface="Times New Roman" pitchFamily="18" charset="0"/>
              </a:rPr>
              <a:t> </a:t>
            </a:r>
          </a:p>
          <a:p>
            <a:pPr marL="0" indent="0">
              <a:buNone/>
            </a:pPr>
            <a:endParaRPr lang="en-IN" sz="1400" dirty="0" smtClean="0"/>
          </a:p>
          <a:p>
            <a:pPr marL="0" indent="0">
              <a:buNone/>
            </a:pPr>
            <a:r>
              <a:rPr lang="en-IN" sz="1400" b="1" dirty="0" smtClean="0">
                <a:latin typeface="Times New Roman" panose="02020603050405020304" pitchFamily="18" charset="0"/>
                <a:cs typeface="Times New Roman" panose="02020603050405020304" pitchFamily="18" charset="0"/>
              </a:rPr>
              <a:t>INFRASTRUCTURE </a:t>
            </a:r>
            <a:r>
              <a:rPr lang="en-IN" sz="1400" b="1" dirty="0">
                <a:latin typeface="Times New Roman" panose="02020603050405020304" pitchFamily="18" charset="0"/>
                <a:cs typeface="Times New Roman" panose="02020603050405020304" pitchFamily="18" charset="0"/>
              </a:rPr>
              <a:t>&amp; </a:t>
            </a:r>
            <a:r>
              <a:rPr lang="en-IN" sz="1400" b="1" dirty="0" smtClean="0">
                <a:latin typeface="Times New Roman" panose="02020603050405020304" pitchFamily="18" charset="0"/>
                <a:cs typeface="Times New Roman" panose="02020603050405020304" pitchFamily="18" charset="0"/>
              </a:rPr>
              <a:t>CONNECTIVITY-</a:t>
            </a:r>
          </a:p>
          <a:p>
            <a:pPr lvl="1">
              <a:buFont typeface="Wingdings" panose="05000000000000000000" pitchFamily="2" charset="2"/>
              <a:buChar char="ü"/>
            </a:pPr>
            <a:r>
              <a:rPr lang="en-US" sz="1800" dirty="0">
                <a:latin typeface="Times New Roman" pitchFamily="18" charset="0"/>
                <a:cs typeface="Times New Roman" pitchFamily="18" charset="0"/>
              </a:rPr>
              <a:t>Redevelopment of 100 railway stations; bullet train by 2022 </a:t>
            </a:r>
            <a:endParaRPr lang="en-US" sz="1800" dirty="0" smtClean="0">
              <a:latin typeface="Times New Roman" pitchFamily="18" charset="0"/>
              <a:cs typeface="Times New Roman" pitchFamily="18" charset="0"/>
            </a:endParaRPr>
          </a:p>
          <a:p>
            <a:pPr lvl="1">
              <a:buFont typeface="Wingdings" panose="05000000000000000000" pitchFamily="2" charset="2"/>
              <a:buChar char="ü"/>
            </a:pP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High-Speed Railway </a:t>
            </a:r>
            <a:r>
              <a:rPr lang="en-US" sz="1800" dirty="0" smtClean="0">
                <a:latin typeface="Times New Roman" pitchFamily="18" charset="0"/>
                <a:cs typeface="Times New Roman" pitchFamily="18" charset="0"/>
              </a:rPr>
              <a:t>Quadrilateral</a:t>
            </a:r>
          </a:p>
          <a:p>
            <a:pPr lvl="1">
              <a:buFont typeface="Wingdings" panose="05000000000000000000" pitchFamily="2" charset="2"/>
              <a:buChar char="ü"/>
            </a:pPr>
            <a:r>
              <a:rPr lang="en-US" sz="1800" dirty="0" smtClean="0">
                <a:latin typeface="Times New Roman" pitchFamily="18" charset="0"/>
                <a:cs typeface="Times New Roman" pitchFamily="18" charset="0"/>
              </a:rPr>
              <a:t>Connect </a:t>
            </a:r>
            <a:r>
              <a:rPr lang="en-US" sz="1800" dirty="0">
                <a:latin typeface="Times New Roman" pitchFamily="18" charset="0"/>
                <a:cs typeface="Times New Roman" pitchFamily="18" charset="0"/>
              </a:rPr>
              <a:t>all villages with habitations over 500 (250 in Special Areas) with all-weather roads by 2019 under </a:t>
            </a:r>
            <a:r>
              <a:rPr lang="en-US" sz="1800" dirty="0" smtClean="0">
                <a:latin typeface="Times New Roman" pitchFamily="18" charset="0"/>
                <a:cs typeface="Times New Roman" pitchFamily="18" charset="0"/>
              </a:rPr>
              <a:t>PMGSY</a:t>
            </a:r>
          </a:p>
          <a:p>
            <a:pPr lvl="1">
              <a:buFont typeface="Wingdings" panose="05000000000000000000" pitchFamily="2" charset="2"/>
              <a:buChar char="ü"/>
            </a:pPr>
            <a:r>
              <a:rPr lang="en-IN" sz="1800" dirty="0" err="1">
                <a:latin typeface="Times New Roman" pitchFamily="18" charset="0"/>
                <a:cs typeface="Times New Roman" pitchFamily="18" charset="0"/>
              </a:rPr>
              <a:t>Sagarmala</a:t>
            </a:r>
            <a:r>
              <a:rPr lang="en-IN" sz="1800" dirty="0">
                <a:latin typeface="Times New Roman" pitchFamily="18" charset="0"/>
                <a:cs typeface="Times New Roman" pitchFamily="18" charset="0"/>
              </a:rPr>
              <a:t>, Inland Waterways, Inter-Linking of Rivers </a:t>
            </a:r>
            <a:endParaRPr lang="en-IN" sz="1800" dirty="0" smtClean="0">
              <a:latin typeface="Times New Roman" pitchFamily="18" charset="0"/>
              <a:cs typeface="Times New Roman" pitchFamily="18" charset="0"/>
            </a:endParaRPr>
          </a:p>
          <a:p>
            <a:pPr lvl="1">
              <a:buFont typeface="Wingdings" panose="05000000000000000000" pitchFamily="2" charset="2"/>
              <a:buChar char="ü"/>
            </a:pPr>
            <a:r>
              <a:rPr lang="en-IN" sz="1800" dirty="0" smtClean="0">
                <a:latin typeface="Times New Roman" pitchFamily="18" charset="0"/>
                <a:cs typeface="Times New Roman" pitchFamily="18" charset="0"/>
              </a:rPr>
              <a:t>UDAN </a:t>
            </a:r>
            <a:r>
              <a:rPr lang="en-IN" sz="1800" dirty="0">
                <a:latin typeface="Times New Roman" pitchFamily="18" charset="0"/>
                <a:cs typeface="Times New Roman" pitchFamily="18" charset="0"/>
              </a:rPr>
              <a:t>scheme for regional </a:t>
            </a:r>
            <a:r>
              <a:rPr lang="en-IN" sz="1800" dirty="0" smtClean="0">
                <a:latin typeface="Times New Roman" pitchFamily="18" charset="0"/>
                <a:cs typeface="Times New Roman" pitchFamily="18" charset="0"/>
              </a:rPr>
              <a:t>connectivity</a:t>
            </a:r>
          </a:p>
          <a:p>
            <a:pPr lvl="1">
              <a:buFont typeface="Wingdings" panose="05000000000000000000" pitchFamily="2" charset="2"/>
              <a:buChar char="ü"/>
            </a:pPr>
            <a:r>
              <a:rPr lang="en-IN" sz="1800" dirty="0" smtClean="0">
                <a:latin typeface="Times New Roman" pitchFamily="18" charset="0"/>
                <a:cs typeface="Times New Roman" pitchFamily="18" charset="0"/>
              </a:rPr>
              <a:t> </a:t>
            </a:r>
            <a:r>
              <a:rPr lang="en-IN" sz="1800" dirty="0">
                <a:latin typeface="Times New Roman" pitchFamily="18" charset="0"/>
                <a:cs typeface="Times New Roman" pitchFamily="18" charset="0"/>
              </a:rPr>
              <a:t>2.5 lakh Gram Panchayats with broadband under </a:t>
            </a:r>
            <a:r>
              <a:rPr lang="en-IN" sz="1800" dirty="0" err="1" smtClean="0">
                <a:latin typeface="Times New Roman" pitchFamily="18" charset="0"/>
                <a:cs typeface="Times New Roman" pitchFamily="18" charset="0"/>
              </a:rPr>
              <a:t>BharatNet</a:t>
            </a:r>
            <a:endParaRPr lang="en-IN" sz="1800" dirty="0" smtClean="0">
              <a:latin typeface="Times New Roman" pitchFamily="18" charset="0"/>
              <a:cs typeface="Times New Roman" pitchFamily="18" charset="0"/>
            </a:endParaRPr>
          </a:p>
          <a:p>
            <a:pPr lvl="1">
              <a:buFont typeface="Wingdings" panose="05000000000000000000" pitchFamily="2" charset="2"/>
              <a:buChar char="ü"/>
            </a:pPr>
            <a:endParaRPr lang="en-IN" sz="1200" dirty="0" smtClean="0">
              <a:latin typeface="Times New Roman" panose="02020603050405020304" pitchFamily="18" charset="0"/>
              <a:cs typeface="Times New Roman" panose="02020603050405020304" pitchFamily="18" charset="0"/>
            </a:endParaRPr>
          </a:p>
          <a:p>
            <a:pPr marL="0" indent="0">
              <a:buNone/>
            </a:pPr>
            <a:r>
              <a:rPr lang="en-IN" sz="1400" b="1" dirty="0" smtClean="0">
                <a:latin typeface="Times New Roman" panose="02020603050405020304" pitchFamily="18" charset="0"/>
                <a:cs typeface="Times New Roman" panose="02020603050405020304" pitchFamily="18" charset="0"/>
              </a:rPr>
              <a:t>  GROWTH ENABLERS –</a:t>
            </a:r>
          </a:p>
          <a:p>
            <a:pPr lvl="1">
              <a:buFont typeface="Wingdings" panose="05000000000000000000" pitchFamily="2" charset="2"/>
              <a:buChar char="ü"/>
            </a:pPr>
            <a:r>
              <a:rPr lang="en-US" sz="1800" dirty="0" smtClean="0">
                <a:latin typeface="Times New Roman" pitchFamily="18" charset="0"/>
                <a:cs typeface="Times New Roman" pitchFamily="18" charset="0"/>
              </a:rPr>
              <a:t>Housing </a:t>
            </a:r>
          </a:p>
          <a:p>
            <a:pPr lvl="1">
              <a:buFont typeface="Wingdings" panose="05000000000000000000" pitchFamily="2" charset="2"/>
              <a:buChar char="ü"/>
            </a:pPr>
            <a:r>
              <a:rPr lang="en-US" sz="1800" dirty="0" smtClean="0">
                <a:latin typeface="Times New Roman" pitchFamily="18" charset="0"/>
                <a:cs typeface="Times New Roman" pitchFamily="18" charset="0"/>
              </a:rPr>
              <a:t>Energy – DUGJY –Electrification of Villages, </a:t>
            </a:r>
            <a:r>
              <a:rPr lang="en-US" sz="1800" dirty="0" err="1" smtClean="0">
                <a:latin typeface="Times New Roman" pitchFamily="18" charset="0"/>
                <a:cs typeface="Times New Roman" pitchFamily="18" charset="0"/>
              </a:rPr>
              <a:t>Saubhagya</a:t>
            </a:r>
            <a:r>
              <a:rPr lang="en-US" sz="1800" dirty="0" smtClean="0">
                <a:latin typeface="Times New Roman" pitchFamily="18" charset="0"/>
                <a:cs typeface="Times New Roman" pitchFamily="18" charset="0"/>
              </a:rPr>
              <a:t> scheme – Households</a:t>
            </a:r>
          </a:p>
          <a:p>
            <a:pPr lvl="1">
              <a:buFont typeface="Wingdings" panose="05000000000000000000" pitchFamily="2" charset="2"/>
              <a:buChar char="ü"/>
            </a:pPr>
            <a:r>
              <a:rPr lang="en-US" sz="1800" dirty="0" smtClean="0">
                <a:latin typeface="Times New Roman" pitchFamily="18" charset="0"/>
                <a:cs typeface="Times New Roman" pitchFamily="18" charset="0"/>
              </a:rPr>
              <a:t>Financial Inclusion – JAM Trinity - Jan </a:t>
            </a:r>
            <a:r>
              <a:rPr lang="en-US" sz="1800" dirty="0" err="1" smtClean="0">
                <a:latin typeface="Times New Roman" pitchFamily="18" charset="0"/>
                <a:cs typeface="Times New Roman" pitchFamily="18" charset="0"/>
              </a:rPr>
              <a:t>Dhan</a:t>
            </a:r>
            <a:r>
              <a:rPr lang="en-US" sz="1800" dirty="0" smtClean="0">
                <a:latin typeface="Times New Roman" pitchFamily="18" charset="0"/>
                <a:cs typeface="Times New Roman" pitchFamily="18" charset="0"/>
              </a:rPr>
              <a:t>-</a:t>
            </a:r>
            <a:r>
              <a:rPr lang="en-US" sz="1800" dirty="0" err="1" smtClean="0">
                <a:latin typeface="Times New Roman" pitchFamily="18" charset="0"/>
                <a:cs typeface="Times New Roman" pitchFamily="18" charset="0"/>
              </a:rPr>
              <a:t>Aadhaar</a:t>
            </a:r>
            <a:r>
              <a:rPr lang="en-US" sz="1800" dirty="0" smtClean="0">
                <a:latin typeface="Times New Roman" pitchFamily="18" charset="0"/>
                <a:cs typeface="Times New Roman" pitchFamily="18" charset="0"/>
              </a:rPr>
              <a:t>-Mobile </a:t>
            </a:r>
            <a:r>
              <a:rPr lang="en-IN" sz="1800" dirty="0" smtClean="0">
                <a:latin typeface="Times New Roman" panose="02020603050405020304" pitchFamily="18" charset="0"/>
                <a:cs typeface="Times New Roman" panose="02020603050405020304" pitchFamily="18" charset="0"/>
              </a:rPr>
              <a:t/>
            </a:r>
            <a:br>
              <a:rPr lang="en-IN" sz="1800" dirty="0" smtClean="0">
                <a:latin typeface="Times New Roman" panose="02020603050405020304" pitchFamily="18" charset="0"/>
                <a:cs typeface="Times New Roman" panose="02020603050405020304" pitchFamily="18" charset="0"/>
              </a:rPr>
            </a:br>
            <a:endParaRPr lang="en-IN" sz="1800" dirty="0" smtClean="0">
              <a:latin typeface="Times New Roman" panose="02020603050405020304" pitchFamily="18" charset="0"/>
              <a:cs typeface="Times New Roman" panose="02020603050405020304" pitchFamily="18" charset="0"/>
            </a:endParaRPr>
          </a:p>
          <a:p>
            <a:endParaRPr lang="en-IN" sz="14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8888664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pPr algn="ctr"/>
            <a:r>
              <a:rPr lang="en-US" sz="3200" b="1" dirty="0" smtClean="0">
                <a:solidFill>
                  <a:schemeClr val="tx1"/>
                </a:solidFill>
                <a:latin typeface="Times New Roman" panose="02020603050405020304" pitchFamily="18" charset="0"/>
                <a:cs typeface="Times New Roman" panose="02020603050405020304" pitchFamily="18" charset="0"/>
              </a:rPr>
              <a:t>2. DIRT </a:t>
            </a:r>
            <a:r>
              <a:rPr lang="en-US" sz="3200" b="1" dirty="0">
                <a:solidFill>
                  <a:schemeClr val="tx1"/>
                </a:solidFill>
                <a:latin typeface="Times New Roman" panose="02020603050405020304" pitchFamily="18" charset="0"/>
                <a:cs typeface="Times New Roman" panose="02020603050405020304" pitchFamily="18" charset="0"/>
              </a:rPr>
              <a:t>AND SQUALOR FREE INDIA</a:t>
            </a:r>
            <a:endParaRPr lang="en-IN" sz="32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pPr>
              <a:buFont typeface="Wingdings" panose="05000000000000000000" pitchFamily="2" charset="2"/>
              <a:buChar char="ü"/>
            </a:pPr>
            <a:endParaRPr lang="en-IN" dirty="0" smtClean="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IN" dirty="0" err="1" smtClean="0">
                <a:latin typeface="Times New Roman" panose="02020603050405020304" pitchFamily="18" charset="0"/>
                <a:cs typeface="Times New Roman" panose="02020603050405020304" pitchFamily="18" charset="0"/>
              </a:rPr>
              <a:t>Swachh</a:t>
            </a:r>
            <a:r>
              <a:rPr lang="en-IN" dirty="0" smtClean="0">
                <a:latin typeface="Times New Roman" panose="02020603050405020304" pitchFamily="18" charset="0"/>
                <a:cs typeface="Times New Roman" panose="02020603050405020304" pitchFamily="18" charset="0"/>
              </a:rPr>
              <a:t> </a:t>
            </a:r>
            <a:r>
              <a:rPr lang="en-IN" dirty="0">
                <a:latin typeface="Times New Roman" panose="02020603050405020304" pitchFamily="18" charset="0"/>
                <a:cs typeface="Times New Roman" panose="02020603050405020304" pitchFamily="18" charset="0"/>
              </a:rPr>
              <a:t>Bharat </a:t>
            </a:r>
            <a:r>
              <a:rPr lang="en-IN" dirty="0" smtClean="0">
                <a:latin typeface="Times New Roman" panose="02020603050405020304" pitchFamily="18" charset="0"/>
                <a:cs typeface="Times New Roman" panose="02020603050405020304" pitchFamily="18" charset="0"/>
              </a:rPr>
              <a:t> - ODF status</a:t>
            </a:r>
            <a:endParaRPr lang="en-IN"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IN" dirty="0" smtClean="0">
                <a:latin typeface="Times New Roman" panose="02020603050405020304" pitchFamily="18" charset="0"/>
                <a:cs typeface="Times New Roman" panose="02020603050405020304" pitchFamily="18" charset="0"/>
              </a:rPr>
              <a:t> </a:t>
            </a:r>
            <a:r>
              <a:rPr lang="en-IN" dirty="0">
                <a:latin typeface="Times New Roman" panose="02020603050405020304" pitchFamily="18" charset="0"/>
                <a:cs typeface="Times New Roman" panose="02020603050405020304" pitchFamily="18" charset="0"/>
              </a:rPr>
              <a:t>Clean Rivers </a:t>
            </a:r>
            <a:r>
              <a:rPr lang="en-IN" dirty="0" smtClean="0">
                <a:latin typeface="Times New Roman" panose="02020603050405020304" pitchFamily="18" charset="0"/>
                <a:cs typeface="Times New Roman" panose="02020603050405020304" pitchFamily="18" charset="0"/>
              </a:rPr>
              <a:t>- </a:t>
            </a:r>
            <a:r>
              <a:rPr lang="en-IN" i="1" dirty="0" err="1" smtClean="0">
                <a:latin typeface="Times New Roman" panose="02020603050405020304" pitchFamily="18" charset="0"/>
                <a:cs typeface="Times New Roman" panose="02020603050405020304" pitchFamily="18" charset="0"/>
              </a:rPr>
              <a:t>Namami</a:t>
            </a:r>
            <a:r>
              <a:rPr lang="en-IN" i="1" dirty="0" smtClean="0">
                <a:latin typeface="Times New Roman" panose="02020603050405020304" pitchFamily="18" charset="0"/>
                <a:cs typeface="Times New Roman" panose="02020603050405020304" pitchFamily="18" charset="0"/>
              </a:rPr>
              <a:t> </a:t>
            </a:r>
            <a:r>
              <a:rPr lang="en-IN" i="1" dirty="0" err="1" smtClean="0">
                <a:latin typeface="Times New Roman" panose="02020603050405020304" pitchFamily="18" charset="0"/>
                <a:cs typeface="Times New Roman" panose="02020603050405020304" pitchFamily="18" charset="0"/>
              </a:rPr>
              <a:t>Gange</a:t>
            </a:r>
            <a:r>
              <a:rPr lang="en-IN" i="1" dirty="0" smtClean="0">
                <a:latin typeface="Times New Roman" panose="02020603050405020304" pitchFamily="18" charset="0"/>
                <a:cs typeface="Times New Roman" panose="02020603050405020304" pitchFamily="18" charset="0"/>
              </a:rPr>
              <a:t> - </a:t>
            </a:r>
            <a:r>
              <a:rPr lang="en-US" dirty="0" smtClean="0">
                <a:latin typeface="Times New Roman" pitchFamily="18" charset="0"/>
                <a:cs typeface="Times New Roman" pitchFamily="18" charset="0"/>
              </a:rPr>
              <a:t>effective abatement of pollution, conservation and rejuvenation of National River </a:t>
            </a:r>
            <a:r>
              <a:rPr lang="en-US" dirty="0" err="1" smtClean="0">
                <a:latin typeface="Times New Roman" pitchFamily="18" charset="0"/>
                <a:cs typeface="Times New Roman" pitchFamily="18" charset="0"/>
              </a:rPr>
              <a:t>Ganga</a:t>
            </a:r>
            <a:r>
              <a:rPr lang="en-US" dirty="0" smtClean="0">
                <a:latin typeface="Times New Roman" pitchFamily="18" charset="0"/>
                <a:cs typeface="Times New Roman" pitchFamily="18" charset="0"/>
              </a:rPr>
              <a:t>.</a:t>
            </a:r>
            <a:endParaRPr lang="en-IN" i="1" dirty="0" smtClean="0">
              <a:latin typeface="Times New Roman" pitchFamily="18" charset="0"/>
              <a:cs typeface="Times New Roman" pitchFamily="18" charset="0"/>
            </a:endParaRPr>
          </a:p>
          <a:p>
            <a:pPr algn="just">
              <a:buFont typeface="Wingdings" panose="05000000000000000000" pitchFamily="2" charset="2"/>
              <a:buChar char="ü"/>
            </a:pPr>
            <a:r>
              <a:rPr lang="en-IN" dirty="0" smtClean="0">
                <a:latin typeface="Times New Roman" panose="02020603050405020304" pitchFamily="18" charset="0"/>
                <a:cs typeface="Times New Roman" panose="02020603050405020304" pitchFamily="18" charset="0"/>
              </a:rPr>
              <a:t>Clean Energy - enhance renewable energy capacity</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5039402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762000"/>
          </a:xfrm>
        </p:spPr>
        <p:txBody>
          <a:bodyPr>
            <a:normAutofit/>
          </a:bodyPr>
          <a:lstStyle/>
          <a:p>
            <a:pPr algn="ctr"/>
            <a:r>
              <a:rPr lang="en-IN" sz="2800" b="1" dirty="0" smtClean="0">
                <a:solidFill>
                  <a:schemeClr val="tx1"/>
                </a:solidFill>
                <a:latin typeface="Times New Roman" panose="02020603050405020304" pitchFamily="18" charset="0"/>
                <a:cs typeface="Times New Roman" panose="02020603050405020304" pitchFamily="18" charset="0"/>
              </a:rPr>
              <a:t>3.CORRUPTION </a:t>
            </a:r>
            <a:r>
              <a:rPr lang="en-IN" sz="2800" b="1" dirty="0">
                <a:solidFill>
                  <a:schemeClr val="tx1"/>
                </a:solidFill>
                <a:latin typeface="Times New Roman" panose="02020603050405020304" pitchFamily="18" charset="0"/>
                <a:cs typeface="Times New Roman" panose="02020603050405020304" pitchFamily="18" charset="0"/>
              </a:rPr>
              <a:t>FREE INDIA </a:t>
            </a:r>
          </a:p>
        </p:txBody>
      </p:sp>
      <p:sp>
        <p:nvSpPr>
          <p:cNvPr id="3" name="Content Placeholder 2"/>
          <p:cNvSpPr>
            <a:spLocks noGrp="1"/>
          </p:cNvSpPr>
          <p:nvPr>
            <p:ph idx="1"/>
          </p:nvPr>
        </p:nvSpPr>
        <p:spPr>
          <a:xfrm>
            <a:off x="457200" y="1066800"/>
            <a:ext cx="8382000" cy="5105400"/>
          </a:xfrm>
        </p:spPr>
        <p:txBody>
          <a:bodyPr>
            <a:normAutofit fontScale="77500" lnSpcReduction="20000"/>
          </a:bodyPr>
          <a:lstStyle/>
          <a:p>
            <a:pPr>
              <a:buFont typeface="Wingdings" pitchFamily="2" charset="2"/>
              <a:buChar char="Ø"/>
            </a:pPr>
            <a:endParaRPr lang="en-IN" dirty="0" smtClean="0">
              <a:latin typeface="Times New Roman" pitchFamily="18" charset="0"/>
              <a:cs typeface="Times New Roman" pitchFamily="18" charset="0"/>
            </a:endParaRPr>
          </a:p>
          <a:p>
            <a:pPr>
              <a:buFont typeface="Wingdings" pitchFamily="2" charset="2"/>
              <a:buChar char="Ø"/>
            </a:pPr>
            <a:r>
              <a:rPr lang="en-IN" b="1" dirty="0" smtClean="0">
                <a:latin typeface="Times New Roman" pitchFamily="18" charset="0"/>
                <a:cs typeface="Times New Roman" pitchFamily="18" charset="0"/>
              </a:rPr>
              <a:t>Demonetization </a:t>
            </a:r>
            <a:r>
              <a:rPr lang="en-IN" dirty="0" smtClean="0">
                <a:latin typeface="Times New Roman" pitchFamily="18" charset="0"/>
                <a:cs typeface="Times New Roman" pitchFamily="18" charset="0"/>
              </a:rPr>
              <a:t>– </a:t>
            </a:r>
          </a:p>
          <a:p>
            <a:pPr lvl="1">
              <a:buFont typeface="Wingdings" panose="05000000000000000000" pitchFamily="2" charset="2"/>
              <a:buChar char="ü"/>
            </a:pPr>
            <a:r>
              <a:rPr lang="en-US" dirty="0" smtClean="0">
                <a:latin typeface="Times New Roman" pitchFamily="18" charset="0"/>
                <a:cs typeface="Times New Roman" pitchFamily="18" charset="0"/>
              </a:rPr>
              <a:t>56 </a:t>
            </a:r>
            <a:r>
              <a:rPr lang="en-US" dirty="0">
                <a:latin typeface="Times New Roman" pitchFamily="18" charset="0"/>
                <a:cs typeface="Times New Roman" pitchFamily="18" charset="0"/>
              </a:rPr>
              <a:t>lakh new taxpayers added </a:t>
            </a:r>
            <a:endParaRPr lang="en-US" dirty="0" smtClean="0">
              <a:latin typeface="Times New Roman" pitchFamily="18" charset="0"/>
              <a:cs typeface="Times New Roman" pitchFamily="18" charset="0"/>
            </a:endParaRPr>
          </a:p>
          <a:p>
            <a:pPr lvl="1">
              <a:buFont typeface="Wingdings" panose="05000000000000000000" pitchFamily="2" charset="2"/>
              <a:buChar char="ü"/>
            </a:pPr>
            <a:r>
              <a:rPr lang="en-US" dirty="0" smtClean="0">
                <a:latin typeface="Times New Roman" pitchFamily="18" charset="0"/>
                <a:cs typeface="Times New Roman" pitchFamily="18" charset="0"/>
              </a:rPr>
              <a:t>Undisclosed </a:t>
            </a:r>
            <a:r>
              <a:rPr lang="en-US" dirty="0">
                <a:latin typeface="Times New Roman" pitchFamily="18" charset="0"/>
                <a:cs typeface="Times New Roman" pitchFamily="18" charset="0"/>
              </a:rPr>
              <a:t>income of Rs. 29,123 crore detected &amp; admitted </a:t>
            </a:r>
            <a:endParaRPr lang="en-US" dirty="0" smtClean="0">
              <a:latin typeface="Times New Roman" pitchFamily="18" charset="0"/>
              <a:cs typeface="Times New Roman" pitchFamily="18" charset="0"/>
            </a:endParaRPr>
          </a:p>
          <a:p>
            <a:pPr lvl="1">
              <a:buFont typeface="Wingdings" panose="05000000000000000000" pitchFamily="2" charset="2"/>
              <a:buChar char="ü"/>
            </a:pP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3 lakh shell companies uncovered &amp; 2.1 lakh shell companies </a:t>
            </a:r>
            <a:r>
              <a:rPr lang="en-US" dirty="0" smtClean="0">
                <a:latin typeface="Times New Roman" pitchFamily="18" charset="0"/>
                <a:cs typeface="Times New Roman" pitchFamily="18" charset="0"/>
              </a:rPr>
              <a:t>deregistered</a:t>
            </a:r>
          </a:p>
          <a:p>
            <a:pPr lvl="1">
              <a:buFont typeface="Wingdings" panose="05000000000000000000" pitchFamily="2" charset="2"/>
              <a:buChar char="ü"/>
            </a:pPr>
            <a:endParaRPr lang="en-IN" dirty="0" smtClean="0">
              <a:latin typeface="Times New Roman" pitchFamily="18" charset="0"/>
              <a:cs typeface="Times New Roman" pitchFamily="18" charset="0"/>
            </a:endParaRPr>
          </a:p>
          <a:p>
            <a:pPr>
              <a:buFont typeface="Wingdings" pitchFamily="2" charset="2"/>
              <a:buChar char="Ø"/>
            </a:pPr>
            <a:r>
              <a:rPr lang="en-IN" b="1" dirty="0">
                <a:latin typeface="Times New Roman" pitchFamily="18" charset="0"/>
                <a:cs typeface="Times New Roman" pitchFamily="18" charset="0"/>
              </a:rPr>
              <a:t>Goods &amp; Services </a:t>
            </a:r>
            <a:r>
              <a:rPr lang="en-IN" b="1" dirty="0" smtClean="0">
                <a:latin typeface="Times New Roman" pitchFamily="18" charset="0"/>
                <a:cs typeface="Times New Roman" pitchFamily="18" charset="0"/>
              </a:rPr>
              <a:t>Tax </a:t>
            </a:r>
            <a:r>
              <a:rPr lang="en-IN" dirty="0" smtClean="0">
                <a:latin typeface="Times New Roman" pitchFamily="18" charset="0"/>
                <a:cs typeface="Times New Roman" pitchFamily="18" charset="0"/>
              </a:rPr>
              <a:t>- </a:t>
            </a:r>
            <a:r>
              <a:rPr lang="en-US" dirty="0">
                <a:latin typeface="Times New Roman" pitchFamily="18" charset="0"/>
                <a:cs typeface="Times New Roman" pitchFamily="18" charset="0"/>
              </a:rPr>
              <a:t>One of the biggest tax reforms that is helping formalize Indian </a:t>
            </a:r>
            <a:r>
              <a:rPr lang="en-US" dirty="0" smtClean="0">
                <a:latin typeface="Times New Roman" pitchFamily="18" charset="0"/>
                <a:cs typeface="Times New Roman" pitchFamily="18" charset="0"/>
              </a:rPr>
              <a:t>businesses</a:t>
            </a:r>
          </a:p>
          <a:p>
            <a:pPr>
              <a:buFont typeface="Wingdings" pitchFamily="2" charset="2"/>
              <a:buChar char="Ø"/>
            </a:pPr>
            <a:endParaRPr lang="en-IN" dirty="0" smtClean="0">
              <a:latin typeface="Times New Roman" pitchFamily="18" charset="0"/>
              <a:cs typeface="Times New Roman" pitchFamily="18" charset="0"/>
            </a:endParaRPr>
          </a:p>
          <a:p>
            <a:pPr>
              <a:buFont typeface="Wingdings" pitchFamily="2" charset="2"/>
              <a:buChar char="Ø"/>
            </a:pPr>
            <a:r>
              <a:rPr lang="en-IN" b="1" dirty="0">
                <a:latin typeface="Times New Roman" pitchFamily="18" charset="0"/>
                <a:cs typeface="Times New Roman" pitchFamily="18" charset="0"/>
              </a:rPr>
              <a:t>Direct Benefit </a:t>
            </a:r>
            <a:r>
              <a:rPr lang="en-IN" b="1" dirty="0" smtClean="0">
                <a:latin typeface="Times New Roman" pitchFamily="18" charset="0"/>
                <a:cs typeface="Times New Roman" pitchFamily="18" charset="0"/>
              </a:rPr>
              <a:t>Transfer </a:t>
            </a:r>
            <a:r>
              <a:rPr lang="en-IN" dirty="0" smtClean="0">
                <a:latin typeface="Times New Roman" pitchFamily="18" charset="0"/>
                <a:cs typeface="Times New Roman" pitchFamily="18" charset="0"/>
              </a:rPr>
              <a:t>-</a:t>
            </a:r>
            <a:r>
              <a:rPr lang="en-IN" i="1" dirty="0" err="1">
                <a:latin typeface="Times New Roman" pitchFamily="18" charset="0"/>
                <a:cs typeface="Times New Roman" pitchFamily="18" charset="0"/>
              </a:rPr>
              <a:t>Aapka</a:t>
            </a:r>
            <a:r>
              <a:rPr lang="en-IN" i="1" dirty="0">
                <a:latin typeface="Times New Roman" pitchFamily="18" charset="0"/>
                <a:cs typeface="Times New Roman" pitchFamily="18" charset="0"/>
              </a:rPr>
              <a:t> </a:t>
            </a:r>
            <a:r>
              <a:rPr lang="en-IN" i="1" dirty="0" err="1">
                <a:latin typeface="Times New Roman" pitchFamily="18" charset="0"/>
                <a:cs typeface="Times New Roman" pitchFamily="18" charset="0"/>
              </a:rPr>
              <a:t>Adhikar</a:t>
            </a:r>
            <a:r>
              <a:rPr lang="en-IN" i="1" dirty="0">
                <a:latin typeface="Times New Roman" pitchFamily="18" charset="0"/>
                <a:cs typeface="Times New Roman" pitchFamily="18" charset="0"/>
              </a:rPr>
              <a:t>, </a:t>
            </a:r>
            <a:r>
              <a:rPr lang="en-IN" i="1" dirty="0" err="1">
                <a:latin typeface="Times New Roman" pitchFamily="18" charset="0"/>
                <a:cs typeface="Times New Roman" pitchFamily="18" charset="0"/>
              </a:rPr>
              <a:t>Apne</a:t>
            </a:r>
            <a:r>
              <a:rPr lang="en-IN" i="1" dirty="0">
                <a:latin typeface="Times New Roman" pitchFamily="18" charset="0"/>
                <a:cs typeface="Times New Roman" pitchFamily="18" charset="0"/>
              </a:rPr>
              <a:t> </a:t>
            </a:r>
            <a:r>
              <a:rPr lang="en-IN" i="1" dirty="0" err="1">
                <a:latin typeface="Times New Roman" pitchFamily="18" charset="0"/>
                <a:cs typeface="Times New Roman" pitchFamily="18" charset="0"/>
              </a:rPr>
              <a:t>Dwar</a:t>
            </a:r>
            <a:r>
              <a:rPr lang="en-IN" i="1" dirty="0">
                <a:latin typeface="Times New Roman" pitchFamily="18" charset="0"/>
                <a:cs typeface="Times New Roman" pitchFamily="18" charset="0"/>
              </a:rPr>
              <a:t> </a:t>
            </a:r>
            <a:endParaRPr lang="en-IN" i="1" dirty="0" smtClean="0">
              <a:latin typeface="Times New Roman" pitchFamily="18" charset="0"/>
              <a:cs typeface="Times New Roman" pitchFamily="18" charset="0"/>
            </a:endParaRPr>
          </a:p>
          <a:p>
            <a:pPr>
              <a:buFont typeface="Wingdings" pitchFamily="2" charset="2"/>
              <a:buChar char="Ø"/>
            </a:pPr>
            <a:endParaRPr lang="en-IN" dirty="0" smtClean="0">
              <a:latin typeface="Times New Roman" pitchFamily="18" charset="0"/>
              <a:cs typeface="Times New Roman" pitchFamily="18" charset="0"/>
            </a:endParaRPr>
          </a:p>
          <a:p>
            <a:pPr>
              <a:buFont typeface="Wingdings" pitchFamily="2" charset="2"/>
              <a:buChar char="Ø"/>
            </a:pPr>
            <a:r>
              <a:rPr lang="en-US" b="1" dirty="0" smtClean="0">
                <a:latin typeface="Times New Roman" pitchFamily="18" charset="0"/>
                <a:cs typeface="Times New Roman" pitchFamily="18" charset="0"/>
              </a:rPr>
              <a:t>E-Governance</a:t>
            </a:r>
            <a:r>
              <a:rPr lang="en-US" dirty="0" smtClean="0">
                <a:latin typeface="Times New Roman" pitchFamily="18" charset="0"/>
                <a:cs typeface="Times New Roman" pitchFamily="18" charset="0"/>
              </a:rPr>
              <a:t>  - </a:t>
            </a:r>
            <a:r>
              <a:rPr lang="en-US" dirty="0" err="1" smtClean="0">
                <a:latin typeface="Times New Roman" pitchFamily="18" charset="0"/>
                <a:cs typeface="Times New Roman" pitchFamily="18" charset="0"/>
              </a:rPr>
              <a:t>Aadhaar</a:t>
            </a:r>
            <a:r>
              <a:rPr lang="en-US" dirty="0" smtClean="0">
                <a:latin typeface="Times New Roman" pitchFamily="18" charset="0"/>
                <a:cs typeface="Times New Roman" pitchFamily="18" charset="0"/>
              </a:rPr>
              <a:t> - largest </a:t>
            </a:r>
            <a:r>
              <a:rPr lang="en-US" dirty="0">
                <a:latin typeface="Times New Roman" pitchFamily="18" charset="0"/>
                <a:cs typeface="Times New Roman" pitchFamily="18" charset="0"/>
              </a:rPr>
              <a:t>biometric identification system in the </a:t>
            </a:r>
            <a:r>
              <a:rPr lang="en-US" dirty="0" smtClean="0">
                <a:latin typeface="Times New Roman" pitchFamily="18" charset="0"/>
                <a:cs typeface="Times New Roman" pitchFamily="18" charset="0"/>
              </a:rPr>
              <a:t>world</a:t>
            </a:r>
          </a:p>
          <a:p>
            <a:pPr>
              <a:buFont typeface="Wingdings" pitchFamily="2" charset="2"/>
              <a:buChar char="Ø"/>
            </a:pPr>
            <a:r>
              <a:rPr lang="en-US" b="1" dirty="0" err="1">
                <a:latin typeface="Times New Roman" pitchFamily="18" charset="0"/>
                <a:cs typeface="Times New Roman" pitchFamily="18" charset="0"/>
              </a:rPr>
              <a:t>Benami</a:t>
            </a:r>
            <a:r>
              <a:rPr lang="en-US" b="1" dirty="0">
                <a:latin typeface="Times New Roman" pitchFamily="18" charset="0"/>
                <a:cs typeface="Times New Roman" pitchFamily="18" charset="0"/>
              </a:rPr>
              <a:t> Act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Unprecedented surge in detections after the amendment in </a:t>
            </a:r>
            <a:r>
              <a:rPr lang="en-US" dirty="0" smtClean="0">
                <a:latin typeface="Times New Roman" pitchFamily="18" charset="0"/>
                <a:cs typeface="Times New Roman" pitchFamily="18" charset="0"/>
              </a:rPr>
              <a:t>2016 - people caught with '</a:t>
            </a:r>
            <a:r>
              <a:rPr lang="en-US" dirty="0" err="1" smtClean="0">
                <a:latin typeface="Times New Roman" pitchFamily="18" charset="0"/>
                <a:cs typeface="Times New Roman" pitchFamily="18" charset="0"/>
              </a:rPr>
              <a:t>benami</a:t>
            </a:r>
            <a:r>
              <a:rPr lang="en-US" dirty="0" smtClean="0">
                <a:latin typeface="Times New Roman" pitchFamily="18" charset="0"/>
                <a:cs typeface="Times New Roman" pitchFamily="18" charset="0"/>
              </a:rPr>
              <a:t>' properties could serve up to seven years of rigorous imprisonment </a:t>
            </a:r>
            <a:endParaRPr lang="en-IN" dirty="0">
              <a:latin typeface="Times New Roman" pitchFamily="18" charset="0"/>
              <a:cs typeface="Times New Roman" pitchFamily="18" charset="0"/>
            </a:endParaRPr>
          </a:p>
        </p:txBody>
      </p:sp>
    </p:spTree>
    <p:extLst>
      <p:ext uri="{BB962C8B-B14F-4D97-AF65-F5344CB8AC3E}">
        <p14:creationId xmlns="" xmlns:p14="http://schemas.microsoft.com/office/powerpoint/2010/main" val="4180145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20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20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20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Effect transition="in" filter="fade">
                                      <p:cBhvr>
                                        <p:cTn id="21" dur="2000"/>
                                        <p:tgtEl>
                                          <p:spTgt spid="3">
                                            <p:txEl>
                                              <p:pRg st="6" end="6"/>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8" end="8"/>
                                            </p:txEl>
                                          </p:spTgt>
                                        </p:tgtEl>
                                        <p:attrNameLst>
                                          <p:attrName>style.visibility</p:attrName>
                                        </p:attrNameLst>
                                      </p:cBhvr>
                                      <p:to>
                                        <p:strVal val="visible"/>
                                      </p:to>
                                    </p:set>
                                    <p:animEffect transition="in" filter="fade">
                                      <p:cBhvr>
                                        <p:cTn id="26" dur="2000"/>
                                        <p:tgtEl>
                                          <p:spTgt spid="3">
                                            <p:txEl>
                                              <p:pRg st="8" end="8"/>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fade">
                                      <p:cBhvr>
                                        <p:cTn id="31" dur="2000"/>
                                        <p:tgtEl>
                                          <p:spTgt spid="3">
                                            <p:txEl>
                                              <p:pRg st="10" end="1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11" end="11"/>
                                            </p:txEl>
                                          </p:spTgt>
                                        </p:tgtEl>
                                        <p:attrNameLst>
                                          <p:attrName>style.visibility</p:attrName>
                                        </p:attrNameLst>
                                      </p:cBhvr>
                                      <p:to>
                                        <p:strVal val="visible"/>
                                      </p:to>
                                    </p:set>
                                    <p:animEffect transition="in" filter="fade">
                                      <p:cBhvr>
                                        <p:cTn id="36" dur="2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14400"/>
          </a:xfrm>
        </p:spPr>
        <p:txBody>
          <a:bodyPr>
            <a:normAutofit/>
          </a:bodyPr>
          <a:lstStyle/>
          <a:p>
            <a:pPr algn="ctr"/>
            <a:r>
              <a:rPr lang="en-IN" dirty="0" smtClean="0"/>
              <a:t> </a:t>
            </a:r>
            <a:r>
              <a:rPr lang="en-IN" sz="2800" b="1" dirty="0" smtClean="0">
                <a:solidFill>
                  <a:schemeClr val="tx1"/>
                </a:solidFill>
                <a:latin typeface="Times New Roman" pitchFamily="18" charset="0"/>
                <a:cs typeface="Times New Roman" pitchFamily="18" charset="0"/>
              </a:rPr>
              <a:t>4.TERRORISM </a:t>
            </a:r>
            <a:r>
              <a:rPr lang="en-IN" sz="2800" b="1" dirty="0">
                <a:solidFill>
                  <a:schemeClr val="tx1"/>
                </a:solidFill>
                <a:latin typeface="Times New Roman" pitchFamily="18" charset="0"/>
                <a:cs typeface="Times New Roman" pitchFamily="18" charset="0"/>
              </a:rPr>
              <a:t>FREE INDIA</a:t>
            </a:r>
          </a:p>
        </p:txBody>
      </p:sp>
      <p:sp>
        <p:nvSpPr>
          <p:cNvPr id="3" name="Content Placeholder 2"/>
          <p:cNvSpPr>
            <a:spLocks noGrp="1"/>
          </p:cNvSpPr>
          <p:nvPr>
            <p:ph idx="1"/>
          </p:nvPr>
        </p:nvSpPr>
        <p:spPr>
          <a:xfrm>
            <a:off x="533400" y="1676400"/>
            <a:ext cx="8229600" cy="4389120"/>
          </a:xfrm>
        </p:spPr>
        <p:txBody>
          <a:bodyPr/>
          <a:lstStyle/>
          <a:p>
            <a:pPr>
              <a:buFont typeface="Wingdings" pitchFamily="2" charset="2"/>
              <a:buChar char="ü"/>
            </a:pPr>
            <a:endParaRPr lang="en-US" dirty="0" smtClean="0">
              <a:latin typeface="Times New Roman" pitchFamily="18" charset="0"/>
              <a:cs typeface="Times New Roman" pitchFamily="18" charset="0"/>
            </a:endParaRPr>
          </a:p>
          <a:p>
            <a:pPr>
              <a:buFont typeface="Wingdings" pitchFamily="2" charset="2"/>
              <a:buChar char="ü"/>
            </a:pPr>
            <a:r>
              <a:rPr lang="en-US" dirty="0" smtClean="0">
                <a:latin typeface="Times New Roman" pitchFamily="18" charset="0"/>
                <a:cs typeface="Times New Roman" pitchFamily="18" charset="0"/>
              </a:rPr>
              <a:t>Umbrella </a:t>
            </a:r>
            <a:r>
              <a:rPr lang="en-US" dirty="0">
                <a:latin typeface="Times New Roman" pitchFamily="18" charset="0"/>
                <a:cs typeface="Times New Roman" pitchFamily="18" charset="0"/>
              </a:rPr>
              <a:t>scheme of "Modernization of Police Forces"; 2/5th funding dedicated to LWE, J&amp;K &amp; North </a:t>
            </a:r>
            <a:r>
              <a:rPr lang="en-US" dirty="0" smtClean="0">
                <a:latin typeface="Times New Roman" pitchFamily="18" charset="0"/>
                <a:cs typeface="Times New Roman" pitchFamily="18" charset="0"/>
              </a:rPr>
              <a:t>East</a:t>
            </a:r>
          </a:p>
          <a:p>
            <a:pPr>
              <a:buNone/>
            </a:pPr>
            <a:endParaRPr lang="en-US" dirty="0" smtClean="0">
              <a:latin typeface="Times New Roman" pitchFamily="18" charset="0"/>
              <a:cs typeface="Times New Roman" pitchFamily="18" charset="0"/>
            </a:endParaRPr>
          </a:p>
          <a:p>
            <a:pPr>
              <a:buFont typeface="Wingdings" pitchFamily="2" charset="2"/>
              <a:buChar char="ü"/>
            </a:pPr>
            <a:r>
              <a:rPr lang="en-US" dirty="0">
                <a:latin typeface="Times New Roman" pitchFamily="18" charset="0"/>
                <a:cs typeface="Times New Roman" pitchFamily="18" charset="0"/>
              </a:rPr>
              <a:t>Dedicated program on 100 backward districts </a:t>
            </a:r>
            <a:r>
              <a:rPr lang="en-US" dirty="0" smtClean="0">
                <a:latin typeface="Times New Roman" pitchFamily="18" charset="0"/>
                <a:cs typeface="Times New Roman" pitchFamily="18" charset="0"/>
              </a:rPr>
              <a:t>to boost </a:t>
            </a:r>
            <a:r>
              <a:rPr lang="en-US" dirty="0">
                <a:latin typeface="Times New Roman" pitchFamily="18" charset="0"/>
                <a:cs typeface="Times New Roman" pitchFamily="18" charset="0"/>
              </a:rPr>
              <a:t>internal &amp; cross-border security</a:t>
            </a:r>
            <a:endParaRPr lang="en-IN" dirty="0">
              <a:latin typeface="Times New Roman" pitchFamily="18" charset="0"/>
              <a:cs typeface="Times New Roman" pitchFamily="18" charset="0"/>
            </a:endParaRPr>
          </a:p>
        </p:txBody>
      </p:sp>
    </p:spTree>
    <p:extLst>
      <p:ext uri="{BB962C8B-B14F-4D97-AF65-F5344CB8AC3E}">
        <p14:creationId xmlns="" xmlns:p14="http://schemas.microsoft.com/office/powerpoint/2010/main" val="8608906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IN" dirty="0" smtClean="0"/>
              <a:t> </a:t>
            </a:r>
            <a:r>
              <a:rPr lang="en-IN" sz="3200" b="1" dirty="0" smtClean="0">
                <a:solidFill>
                  <a:schemeClr val="tx1"/>
                </a:solidFill>
                <a:latin typeface="Times New Roman" pitchFamily="18" charset="0"/>
                <a:cs typeface="Times New Roman" pitchFamily="18" charset="0"/>
              </a:rPr>
              <a:t>5. CASTE </a:t>
            </a:r>
            <a:r>
              <a:rPr lang="en-IN" sz="3200" b="1" dirty="0">
                <a:solidFill>
                  <a:schemeClr val="tx1"/>
                </a:solidFill>
                <a:latin typeface="Times New Roman" pitchFamily="18" charset="0"/>
                <a:cs typeface="Times New Roman" pitchFamily="18" charset="0"/>
              </a:rPr>
              <a:t>FREE INDIA</a:t>
            </a:r>
          </a:p>
        </p:txBody>
      </p:sp>
      <p:sp>
        <p:nvSpPr>
          <p:cNvPr id="3" name="Content Placeholder 2"/>
          <p:cNvSpPr>
            <a:spLocks noGrp="1"/>
          </p:cNvSpPr>
          <p:nvPr>
            <p:ph idx="1"/>
          </p:nvPr>
        </p:nvSpPr>
        <p:spPr>
          <a:xfrm>
            <a:off x="457200" y="1447800"/>
            <a:ext cx="8382000" cy="4389120"/>
          </a:xfrm>
        </p:spPr>
        <p:txBody>
          <a:bodyPr>
            <a:normAutofit fontScale="85000" lnSpcReduction="20000"/>
          </a:bodyPr>
          <a:lstStyle/>
          <a:p>
            <a:pPr algn="just">
              <a:buFont typeface="Wingdings" pitchFamily="2" charset="2"/>
              <a:buChar char="ü"/>
            </a:pPr>
            <a:r>
              <a:rPr lang="en-IN" b="1" i="1" dirty="0" err="1" smtClean="0">
                <a:latin typeface="Times New Roman" pitchFamily="18" charset="0"/>
                <a:cs typeface="Times New Roman" pitchFamily="18" charset="0"/>
              </a:rPr>
              <a:t>Pradhan</a:t>
            </a:r>
            <a:r>
              <a:rPr lang="en-IN" b="1" i="1" dirty="0" smtClean="0">
                <a:latin typeface="Times New Roman" pitchFamily="18" charset="0"/>
                <a:cs typeface="Times New Roman" pitchFamily="18" charset="0"/>
              </a:rPr>
              <a:t> </a:t>
            </a:r>
            <a:r>
              <a:rPr lang="en-IN" b="1" i="1" dirty="0" err="1">
                <a:latin typeface="Times New Roman" pitchFamily="18" charset="0"/>
                <a:cs typeface="Times New Roman" pitchFamily="18" charset="0"/>
              </a:rPr>
              <a:t>Mantri</a:t>
            </a:r>
            <a:r>
              <a:rPr lang="en-IN" b="1" i="1" dirty="0">
                <a:latin typeface="Times New Roman" pitchFamily="18" charset="0"/>
                <a:cs typeface="Times New Roman" pitchFamily="18" charset="0"/>
              </a:rPr>
              <a:t> </a:t>
            </a:r>
            <a:r>
              <a:rPr lang="en-IN" b="1" i="1" dirty="0" err="1">
                <a:latin typeface="Times New Roman" pitchFamily="18" charset="0"/>
                <a:cs typeface="Times New Roman" pitchFamily="18" charset="0"/>
              </a:rPr>
              <a:t>Adarsh</a:t>
            </a:r>
            <a:r>
              <a:rPr lang="en-IN" b="1" i="1" dirty="0">
                <a:latin typeface="Times New Roman" pitchFamily="18" charset="0"/>
                <a:cs typeface="Times New Roman" pitchFamily="18" charset="0"/>
              </a:rPr>
              <a:t> Gram </a:t>
            </a:r>
            <a:r>
              <a:rPr lang="en-IN" b="1" i="1" dirty="0" err="1">
                <a:latin typeface="Times New Roman" pitchFamily="18" charset="0"/>
                <a:cs typeface="Times New Roman" pitchFamily="18" charset="0"/>
              </a:rPr>
              <a:t>Yojana</a:t>
            </a:r>
            <a:r>
              <a:rPr lang="en-IN" b="1" i="1" dirty="0">
                <a:latin typeface="Times New Roman" pitchFamily="18" charset="0"/>
                <a:cs typeface="Times New Roman" pitchFamily="18" charset="0"/>
              </a:rPr>
              <a:t> (PMAGY</a:t>
            </a:r>
            <a:r>
              <a:rPr lang="en-IN" b="1" i="1" dirty="0" smtClean="0">
                <a:latin typeface="Times New Roman" pitchFamily="18" charset="0"/>
                <a:cs typeface="Times New Roman" pitchFamily="18" charset="0"/>
              </a:rPr>
              <a:t>) </a:t>
            </a:r>
            <a:r>
              <a:rPr lang="en-IN" i="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rural development </a:t>
            </a:r>
            <a:r>
              <a:rPr lang="en-US" dirty="0" err="1" smtClean="0">
                <a:latin typeface="Times New Roman" pitchFamily="18" charset="0"/>
                <a:cs typeface="Times New Roman" pitchFamily="18" charset="0"/>
              </a:rPr>
              <a:t>programme</a:t>
            </a:r>
            <a:r>
              <a:rPr lang="en-US" dirty="0" smtClean="0">
                <a:latin typeface="Times New Roman" pitchFamily="18" charset="0"/>
                <a:cs typeface="Times New Roman" pitchFamily="18" charset="0"/>
              </a:rPr>
              <a:t> launched for the development of villages having a higher ratio (over 50%) of people belonging to the scheduled castes through convergence of central and state schemes and allocating financial funding on a per village basis.</a:t>
            </a:r>
          </a:p>
          <a:p>
            <a:pPr algn="just">
              <a:buNone/>
            </a:pPr>
            <a:endParaRPr lang="en-US" dirty="0" smtClean="0">
              <a:latin typeface="Times New Roman" pitchFamily="18" charset="0"/>
              <a:cs typeface="Times New Roman" pitchFamily="18" charset="0"/>
            </a:endParaRPr>
          </a:p>
          <a:p>
            <a:pPr algn="just">
              <a:buFont typeface="Wingdings" pitchFamily="2" charset="2"/>
              <a:buChar char="ü"/>
            </a:pPr>
            <a:r>
              <a:rPr lang="en-IN" dirty="0" smtClean="0">
                <a:latin typeface="Times New Roman" pitchFamily="18" charset="0"/>
                <a:cs typeface="Times New Roman" pitchFamily="18" charset="0"/>
              </a:rPr>
              <a:t>All villages selected under PMAGY should attain model village status by 2022.</a:t>
            </a:r>
          </a:p>
          <a:p>
            <a:pPr algn="just">
              <a:buFont typeface="Wingdings" pitchFamily="2" charset="2"/>
              <a:buChar char="ü"/>
            </a:pPr>
            <a:endParaRPr lang="en-IN" i="1" dirty="0" smtClean="0">
              <a:latin typeface="Times New Roman" pitchFamily="18" charset="0"/>
              <a:cs typeface="Times New Roman" pitchFamily="18" charset="0"/>
            </a:endParaRPr>
          </a:p>
          <a:p>
            <a:pPr>
              <a:buFont typeface="Wingdings" pitchFamily="2" charset="2"/>
              <a:buChar char="ü"/>
            </a:pPr>
            <a:r>
              <a:rPr lang="en-IN" dirty="0" smtClean="0">
                <a:latin typeface="Times New Roman" pitchFamily="18" charset="0"/>
                <a:cs typeface="Times New Roman" pitchFamily="18" charset="0"/>
              </a:rPr>
              <a:t> National SC/ST Hub - </a:t>
            </a:r>
            <a:r>
              <a:rPr lang="en-US" dirty="0" smtClean="0">
                <a:latin typeface="Times New Roman" pitchFamily="18" charset="0"/>
                <a:cs typeface="Times New Roman" pitchFamily="18" charset="0"/>
              </a:rPr>
              <a:t>supports existing SC/ST entrepreneurs and enterprises in technological </a:t>
            </a:r>
            <a:r>
              <a:rPr lang="en-US" dirty="0" err="1" smtClean="0">
                <a:latin typeface="Times New Roman" pitchFamily="18" charset="0"/>
                <a:cs typeface="Times New Roman" pitchFamily="18" charset="0"/>
              </a:rPr>
              <a:t>upgradation</a:t>
            </a:r>
            <a:r>
              <a:rPr lang="en-US" dirty="0" smtClean="0">
                <a:latin typeface="Times New Roman" pitchFamily="18" charset="0"/>
                <a:cs typeface="Times New Roman" pitchFamily="18" charset="0"/>
              </a:rPr>
              <a:t> and capacity building.</a:t>
            </a:r>
          </a:p>
          <a:p>
            <a:pPr>
              <a:buFont typeface="Wingdings" pitchFamily="2" charset="2"/>
              <a:buChar char="ü"/>
            </a:pPr>
            <a:endParaRPr lang="en-IN" dirty="0" smtClean="0">
              <a:latin typeface="Times New Roman" pitchFamily="18" charset="0"/>
              <a:cs typeface="Times New Roman" pitchFamily="18" charset="0"/>
            </a:endParaRPr>
          </a:p>
          <a:p>
            <a:pPr>
              <a:buFont typeface="Wingdings" pitchFamily="2" charset="2"/>
              <a:buChar char="ü"/>
            </a:pPr>
            <a:r>
              <a:rPr lang="en-IN" dirty="0" err="1" smtClean="0">
                <a:latin typeface="Times New Roman" pitchFamily="18" charset="0"/>
                <a:cs typeface="Times New Roman" pitchFamily="18" charset="0"/>
              </a:rPr>
              <a:t>Upgradation</a:t>
            </a:r>
            <a:r>
              <a:rPr lang="en-IN" dirty="0" smtClean="0">
                <a:latin typeface="Times New Roman" pitchFamily="18" charset="0"/>
                <a:cs typeface="Times New Roman" pitchFamily="18" charset="0"/>
              </a:rPr>
              <a:t> </a:t>
            </a:r>
            <a:r>
              <a:rPr lang="en-IN" dirty="0">
                <a:latin typeface="Times New Roman" pitchFamily="18" charset="0"/>
                <a:cs typeface="Times New Roman" pitchFamily="18" charset="0"/>
              </a:rPr>
              <a:t>of Merit of </a:t>
            </a:r>
            <a:r>
              <a:rPr lang="en-IN" dirty="0" smtClean="0">
                <a:latin typeface="Times New Roman" pitchFamily="18" charset="0"/>
                <a:cs typeface="Times New Roman" pitchFamily="18" charset="0"/>
              </a:rPr>
              <a:t>Students</a:t>
            </a:r>
          </a:p>
          <a:p>
            <a:pPr>
              <a:buFont typeface="Wingdings" pitchFamily="2" charset="2"/>
              <a:buChar char="ü"/>
            </a:pPr>
            <a:endParaRPr lang="en-IN" dirty="0">
              <a:latin typeface="Times New Roman" pitchFamily="18" charset="0"/>
              <a:cs typeface="Times New Roman" pitchFamily="18" charset="0"/>
            </a:endParaRPr>
          </a:p>
        </p:txBody>
      </p:sp>
    </p:spTree>
    <p:extLst>
      <p:ext uri="{BB962C8B-B14F-4D97-AF65-F5344CB8AC3E}">
        <p14:creationId xmlns="" xmlns:p14="http://schemas.microsoft.com/office/powerpoint/2010/main" val="24643708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IN" sz="2800" b="1" dirty="0" smtClean="0">
                <a:solidFill>
                  <a:schemeClr val="tx1"/>
                </a:solidFill>
                <a:latin typeface="Times New Roman" pitchFamily="18" charset="0"/>
                <a:cs typeface="Times New Roman" pitchFamily="18" charset="0"/>
              </a:rPr>
              <a:t>6.COMMUNALISM  FREE </a:t>
            </a:r>
            <a:r>
              <a:rPr lang="en-IN" sz="2800" b="1" dirty="0">
                <a:solidFill>
                  <a:schemeClr val="tx1"/>
                </a:solidFill>
                <a:latin typeface="Times New Roman" pitchFamily="18" charset="0"/>
                <a:cs typeface="Times New Roman" pitchFamily="18" charset="0"/>
              </a:rPr>
              <a:t>INDIA </a:t>
            </a:r>
            <a:r>
              <a:rPr lang="en-IN" sz="3200" dirty="0">
                <a:latin typeface="Times New Roman" pitchFamily="18" charset="0"/>
                <a:cs typeface="Times New Roman" pitchFamily="18" charset="0"/>
              </a:rPr>
              <a:t/>
            </a:r>
            <a:br>
              <a:rPr lang="en-IN" sz="3200" dirty="0">
                <a:latin typeface="Times New Roman" pitchFamily="18" charset="0"/>
                <a:cs typeface="Times New Roman" pitchFamily="18" charset="0"/>
              </a:rPr>
            </a:br>
            <a:endParaRPr lang="en-IN" sz="3200" dirty="0">
              <a:latin typeface="Times New Roman" pitchFamily="18" charset="0"/>
              <a:cs typeface="Times New Roman" pitchFamily="18" charset="0"/>
            </a:endParaRPr>
          </a:p>
        </p:txBody>
      </p:sp>
      <p:sp>
        <p:nvSpPr>
          <p:cNvPr id="5" name="TextBox 4"/>
          <p:cNvSpPr txBox="1"/>
          <p:nvPr/>
        </p:nvSpPr>
        <p:spPr>
          <a:xfrm>
            <a:off x="228600" y="1066800"/>
            <a:ext cx="3505200" cy="1477328"/>
          </a:xfrm>
          <a:prstGeom prst="rect">
            <a:avLst/>
          </a:prstGeom>
          <a:noFill/>
        </p:spPr>
        <p:txBody>
          <a:bodyPr wrap="square" rtlCol="0">
            <a:spAutoFit/>
          </a:bodyPr>
          <a:lstStyle/>
          <a:p>
            <a:pPr marL="285750" indent="-285750" algn="just">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India is about Shanti, </a:t>
            </a:r>
            <a:r>
              <a:rPr lang="en-US" dirty="0" err="1">
                <a:latin typeface="Times New Roman" panose="02020603050405020304" pitchFamily="18" charset="0"/>
                <a:cs typeface="Times New Roman" panose="02020603050405020304" pitchFamily="18" charset="0"/>
              </a:rPr>
              <a:t>Ekta</a:t>
            </a:r>
            <a:r>
              <a:rPr lang="en-US" dirty="0">
                <a:latin typeface="Times New Roman" panose="02020603050405020304" pitchFamily="18" charset="0"/>
                <a:cs typeface="Times New Roman" panose="02020603050405020304" pitchFamily="18" charset="0"/>
              </a:rPr>
              <a:t> &amp; </a:t>
            </a:r>
            <a:r>
              <a:rPr lang="en-US" dirty="0" err="1" smtClean="0">
                <a:latin typeface="Times New Roman" panose="02020603050405020304" pitchFamily="18" charset="0"/>
                <a:cs typeface="Times New Roman" panose="02020603050405020304" pitchFamily="18" charset="0"/>
              </a:rPr>
              <a:t>Sadbhavana</a:t>
            </a:r>
            <a:endParaRPr lang="en-US" dirty="0" smtClean="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en-US"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r>
              <a:rPr lang="en-US" dirty="0">
                <a:latin typeface="Times New Roman" panose="02020603050405020304" pitchFamily="18" charset="0"/>
                <a:cs typeface="Times New Roman" panose="02020603050405020304" pitchFamily="18" charset="0"/>
              </a:rPr>
              <a:t> Empowerment vs Entitlement without appeasement</a:t>
            </a:r>
            <a:endParaRPr lang="en-IN" dirty="0">
              <a:latin typeface="Times New Roman" panose="02020603050405020304" pitchFamily="18" charset="0"/>
              <a:cs typeface="Times New Roman" panose="02020603050405020304" pitchFamily="18" charset="0"/>
            </a:endParaRPr>
          </a:p>
        </p:txBody>
      </p:sp>
      <p:pic>
        <p:nvPicPr>
          <p:cNvPr id="11" name="Picture 10"/>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86000" y="2514600"/>
            <a:ext cx="6858000" cy="4081921"/>
          </a:xfrm>
          <a:prstGeom prst="rect">
            <a:avLst/>
          </a:prstGeom>
        </p:spPr>
      </p:pic>
    </p:spTree>
    <p:extLst>
      <p:ext uri="{BB962C8B-B14F-4D97-AF65-F5344CB8AC3E}">
        <p14:creationId xmlns="" xmlns:p14="http://schemas.microsoft.com/office/powerpoint/2010/main" val="31336890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33400"/>
          </a:xfrm>
        </p:spPr>
        <p:txBody>
          <a:bodyPr>
            <a:normAutofit/>
          </a:bodyPr>
          <a:lstStyle/>
          <a:p>
            <a:r>
              <a:rPr lang="en-US" sz="3200" b="1" dirty="0" err="1" smtClean="0">
                <a:solidFill>
                  <a:srgbClr val="7030A0"/>
                </a:solidFill>
                <a:latin typeface="Times New Roman" pitchFamily="18" charset="0"/>
                <a:cs typeface="Times New Roman" pitchFamily="18" charset="0"/>
              </a:rPr>
              <a:t>Niti</a:t>
            </a:r>
            <a:r>
              <a:rPr lang="en-US" sz="3200" b="1" dirty="0" smtClean="0">
                <a:solidFill>
                  <a:srgbClr val="7030A0"/>
                </a:solidFill>
                <a:latin typeface="Times New Roman" pitchFamily="18" charset="0"/>
                <a:cs typeface="Times New Roman" pitchFamily="18" charset="0"/>
              </a:rPr>
              <a:t> </a:t>
            </a:r>
            <a:r>
              <a:rPr lang="en-US" sz="3200" b="1" dirty="0" err="1" smtClean="0">
                <a:solidFill>
                  <a:srgbClr val="7030A0"/>
                </a:solidFill>
                <a:latin typeface="Times New Roman" pitchFamily="18" charset="0"/>
                <a:cs typeface="Times New Roman" pitchFamily="18" charset="0"/>
              </a:rPr>
              <a:t>Aayog</a:t>
            </a:r>
            <a:r>
              <a:rPr lang="en-US" sz="3200" b="1" dirty="0" smtClean="0">
                <a:solidFill>
                  <a:srgbClr val="7030A0"/>
                </a:solidFill>
                <a:latin typeface="Times New Roman" pitchFamily="18" charset="0"/>
                <a:cs typeface="Times New Roman" pitchFamily="18" charset="0"/>
              </a:rPr>
              <a:t> ‘Strategy for New India @ 75’</a:t>
            </a:r>
            <a:endParaRPr lang="en-US" sz="3200" b="1" dirty="0">
              <a:solidFill>
                <a:srgbClr val="7030A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4389120"/>
          </a:xfrm>
        </p:spPr>
        <p:txBody>
          <a:bodyPr>
            <a:normAutofit fontScale="85000" lnSpcReduction="20000"/>
          </a:bodyPr>
          <a:lstStyle/>
          <a:p>
            <a:pPr marL="571500" indent="-571500" algn="just">
              <a:buFont typeface="Wingdings" pitchFamily="2" charset="2"/>
              <a:buChar char="ü"/>
            </a:pPr>
            <a:r>
              <a:rPr lang="en-US" dirty="0" smtClean="0">
                <a:latin typeface="Times New Roman" pitchFamily="18" charset="0"/>
                <a:cs typeface="Times New Roman" pitchFamily="18" charset="0"/>
              </a:rPr>
              <a:t>Development </a:t>
            </a:r>
            <a:r>
              <a:rPr lang="en-US" dirty="0">
                <a:latin typeface="Times New Roman" pitchFamily="18" charset="0"/>
                <a:cs typeface="Times New Roman" pitchFamily="18" charset="0"/>
              </a:rPr>
              <a:t>must become a mass </a:t>
            </a:r>
            <a:r>
              <a:rPr lang="en-US" dirty="0" smtClean="0">
                <a:latin typeface="Times New Roman" pitchFamily="18" charset="0"/>
                <a:cs typeface="Times New Roman" pitchFamily="18" charset="0"/>
              </a:rPr>
              <a:t>movement </a:t>
            </a:r>
            <a:r>
              <a:rPr lang="en-US" i="1" dirty="0" smtClean="0">
                <a:latin typeface="Times New Roman" pitchFamily="18" charset="0"/>
                <a:cs typeface="Times New Roman" pitchFamily="18" charset="0"/>
              </a:rPr>
              <a:t>(Jan </a:t>
            </a:r>
            <a:r>
              <a:rPr lang="en-US" i="1" dirty="0" err="1" smtClean="0">
                <a:latin typeface="Times New Roman" pitchFamily="18" charset="0"/>
                <a:cs typeface="Times New Roman" pitchFamily="18" charset="0"/>
              </a:rPr>
              <a:t>Andolan</a:t>
            </a:r>
            <a:r>
              <a:rPr lang="en-US" i="1" dirty="0" smtClean="0">
                <a:latin typeface="Times New Roman" pitchFamily="18" charset="0"/>
                <a:cs typeface="Times New Roman" pitchFamily="18" charset="0"/>
              </a:rPr>
              <a:t>), </a:t>
            </a:r>
            <a:r>
              <a:rPr lang="en-US" dirty="0">
                <a:latin typeface="Times New Roman" pitchFamily="18" charset="0"/>
                <a:cs typeface="Times New Roman" pitchFamily="18" charset="0"/>
              </a:rPr>
              <a:t>in which every Indian recognizes her role and also experiences the tangible benefits accruing to her in the form of better ease of living</a:t>
            </a:r>
            <a:r>
              <a:rPr lang="en-US" dirty="0" smtClean="0">
                <a:latin typeface="Times New Roman" pitchFamily="18" charset="0"/>
                <a:cs typeface="Times New Roman" pitchFamily="18" charset="0"/>
              </a:rPr>
              <a:t>.</a:t>
            </a:r>
          </a:p>
          <a:p>
            <a:pPr marL="571500" indent="-571500" algn="just">
              <a:buFont typeface="Wingdings" pitchFamily="2" charset="2"/>
              <a:buChar char="ü"/>
            </a:pPr>
            <a:endParaRPr lang="en-US" dirty="0">
              <a:latin typeface="Times New Roman" pitchFamily="18" charset="0"/>
              <a:cs typeface="Times New Roman" pitchFamily="18" charset="0"/>
            </a:endParaRPr>
          </a:p>
          <a:p>
            <a:pPr marL="571500" indent="-571500" algn="just">
              <a:buFont typeface="Wingdings" pitchFamily="2" charset="2"/>
              <a:buChar char="ü"/>
            </a:pPr>
            <a:r>
              <a:rPr lang="en-US" dirty="0" smtClean="0">
                <a:latin typeface="Times New Roman" pitchFamily="18" charset="0"/>
                <a:cs typeface="Times New Roman" pitchFamily="18" charset="0"/>
              </a:rPr>
              <a:t>Embracing new technologies, fostering innovation and upskilling</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mainstreaming of regions such as the North East, hilly states and the 115 Aspirational </a:t>
            </a:r>
            <a:r>
              <a:rPr lang="en-US" dirty="0" smtClean="0">
                <a:latin typeface="Times New Roman" pitchFamily="18" charset="0"/>
                <a:cs typeface="Times New Roman" pitchFamily="18" charset="0"/>
              </a:rPr>
              <a:t>Districts - improved </a:t>
            </a:r>
            <a:r>
              <a:rPr lang="en-US" dirty="0">
                <a:latin typeface="Times New Roman" pitchFamily="18" charset="0"/>
                <a:cs typeface="Times New Roman" pitchFamily="18" charset="0"/>
              </a:rPr>
              <a:t>regional and inter-personal equity </a:t>
            </a:r>
            <a:endParaRPr lang="en-US" dirty="0" smtClean="0">
              <a:latin typeface="Times New Roman" pitchFamily="18" charset="0"/>
              <a:cs typeface="Times New Roman" pitchFamily="18" charset="0"/>
            </a:endParaRPr>
          </a:p>
          <a:p>
            <a:pPr marL="571500" indent="-571500" algn="just">
              <a:buFont typeface="Wingdings" pitchFamily="2" charset="2"/>
              <a:buChar char="ü"/>
            </a:pPr>
            <a:endParaRPr lang="en-US" dirty="0" smtClean="0">
              <a:latin typeface="Times New Roman" pitchFamily="18" charset="0"/>
              <a:cs typeface="Times New Roman" pitchFamily="18" charset="0"/>
            </a:endParaRPr>
          </a:p>
          <a:p>
            <a:pPr marL="571500" indent="-571500" algn="just">
              <a:buFont typeface="Wingdings" pitchFamily="2" charset="2"/>
              <a:buChar char="ü"/>
            </a:pPr>
            <a:r>
              <a:rPr lang="en-US" dirty="0" smtClean="0">
                <a:latin typeface="Times New Roman" pitchFamily="18" charset="0"/>
                <a:cs typeface="Times New Roman" pitchFamily="18" charset="0"/>
              </a:rPr>
              <a:t>Putting </a:t>
            </a:r>
            <a:r>
              <a:rPr lang="en-US" dirty="0">
                <a:latin typeface="Times New Roman" pitchFamily="18" charset="0"/>
                <a:cs typeface="Times New Roman" pitchFamily="18" charset="0"/>
              </a:rPr>
              <a:t>in place a </a:t>
            </a:r>
            <a:r>
              <a:rPr lang="en-US" b="1" dirty="0">
                <a:latin typeface="Times New Roman" pitchFamily="18" charset="0"/>
                <a:cs typeface="Times New Roman" pitchFamily="18" charset="0"/>
              </a:rPr>
              <a:t>‘development state’ </a:t>
            </a:r>
            <a:r>
              <a:rPr lang="en-US" dirty="0">
                <a:latin typeface="Times New Roman" pitchFamily="18" charset="0"/>
                <a:cs typeface="Times New Roman" pitchFamily="18" charset="0"/>
              </a:rPr>
              <a:t>in place of the </a:t>
            </a:r>
            <a:r>
              <a:rPr lang="en-US" b="1" dirty="0">
                <a:latin typeface="Times New Roman" pitchFamily="18" charset="0"/>
                <a:cs typeface="Times New Roman" pitchFamily="18" charset="0"/>
              </a:rPr>
              <a:t>‘soft </a:t>
            </a:r>
            <a:r>
              <a:rPr lang="en-US" b="1" dirty="0" smtClean="0">
                <a:latin typeface="Times New Roman" pitchFamily="18" charset="0"/>
                <a:cs typeface="Times New Roman" pitchFamily="18" charset="0"/>
              </a:rPr>
              <a:t>state’</a:t>
            </a:r>
            <a:r>
              <a:rPr lang="en-US" dirty="0" smtClean="0">
                <a:latin typeface="Times New Roman" pitchFamily="18" charset="0"/>
                <a:cs typeface="Times New Roman" pitchFamily="18" charset="0"/>
              </a:rPr>
              <a:t> - </a:t>
            </a:r>
            <a:r>
              <a:rPr lang="en-US" dirty="0">
                <a:latin typeface="Times New Roman" pitchFamily="18" charset="0"/>
                <a:cs typeface="Times New Roman" pitchFamily="18" charset="0"/>
              </a:rPr>
              <a:t>efficient delivery of public services, rooting out corruption and black economy, formalizing the economy and expanding the tax base, stopping leakages through direct benefit transfers </a:t>
            </a:r>
          </a:p>
        </p:txBody>
      </p:sp>
      <p:sp>
        <p:nvSpPr>
          <p:cNvPr id="5" name="TextBox 4"/>
          <p:cNvSpPr txBox="1"/>
          <p:nvPr/>
        </p:nvSpPr>
        <p:spPr>
          <a:xfrm>
            <a:off x="838200" y="5791200"/>
            <a:ext cx="7848600" cy="400110"/>
          </a:xfrm>
          <a:prstGeom prst="rect">
            <a:avLst/>
          </a:prstGeom>
          <a:noFill/>
        </p:spPr>
        <p:txBody>
          <a:bodyPr wrap="square" rtlCol="0">
            <a:spAutoFit/>
          </a:bodyPr>
          <a:lstStyle/>
          <a:p>
            <a:r>
              <a:rPr lang="en-IN" sz="2000" b="1" dirty="0" smtClean="0">
                <a:latin typeface="Times New Roman" panose="02020603050405020304" pitchFamily="18" charset="0"/>
                <a:cs typeface="Times New Roman" panose="02020603050405020304" pitchFamily="18" charset="0"/>
              </a:rPr>
              <a:t>Economic transformation cannot happen without public participation.</a:t>
            </a:r>
            <a:endParaRPr lang="en-IN" sz="20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3200" b="1" dirty="0" smtClean="0">
                <a:solidFill>
                  <a:schemeClr val="tx1"/>
                </a:solidFill>
                <a:latin typeface="Times New Roman" pitchFamily="18" charset="0"/>
                <a:cs typeface="Times New Roman" pitchFamily="18" charset="0"/>
              </a:rPr>
              <a:t>Article I of Universal  Declaration of Human Rights States that …….</a:t>
            </a:r>
            <a:endParaRPr lang="en-US" sz="3200" b="1" dirty="0">
              <a:solidFill>
                <a:schemeClr val="tx1"/>
              </a:solidFill>
            </a:endParaRPr>
          </a:p>
        </p:txBody>
      </p:sp>
      <p:sp>
        <p:nvSpPr>
          <p:cNvPr id="3" name="Content Placeholder 2"/>
          <p:cNvSpPr>
            <a:spLocks noGrp="1"/>
          </p:cNvSpPr>
          <p:nvPr>
            <p:ph idx="1"/>
          </p:nvPr>
        </p:nvSpPr>
        <p:spPr>
          <a:xfrm>
            <a:off x="457200" y="1935480"/>
            <a:ext cx="8077200" cy="4084320"/>
          </a:xfrm>
        </p:spPr>
        <p:txBody>
          <a:bodyPr/>
          <a:lstStyle/>
          <a:p>
            <a:pPr algn="just"/>
            <a:endParaRPr lang="en-US" sz="2800" dirty="0" smtClean="0">
              <a:latin typeface="Times New Roman" pitchFamily="18" charset="0"/>
              <a:cs typeface="Times New Roman" pitchFamily="18" charset="0"/>
            </a:endParaRPr>
          </a:p>
          <a:p>
            <a:pPr algn="just">
              <a:buFont typeface="Wingdings" panose="05000000000000000000" pitchFamily="2" charset="2"/>
              <a:buChar char="ü"/>
            </a:pPr>
            <a:r>
              <a:rPr lang="en-US" sz="2800" dirty="0" smtClean="0">
                <a:latin typeface="Times New Roman" pitchFamily="18" charset="0"/>
                <a:cs typeface="Times New Roman" pitchFamily="18" charset="0"/>
              </a:rPr>
              <a:t>“All human beings are born free and equal in dignity and rights. They are endowed with reason and conscience and should act towards one another in a </a:t>
            </a:r>
            <a:r>
              <a:rPr lang="en-US" sz="2800" b="1" dirty="0" smtClean="0">
                <a:latin typeface="Times New Roman" pitchFamily="18" charset="0"/>
                <a:cs typeface="Times New Roman" pitchFamily="18" charset="0"/>
              </a:rPr>
              <a:t>spirit of brotherhood</a:t>
            </a:r>
            <a:r>
              <a:rPr lang="en-US" sz="2800" dirty="0" smtClean="0">
                <a:latin typeface="Times New Roman" pitchFamily="18" charset="0"/>
                <a:cs typeface="Times New Roman" pitchFamily="18" charset="0"/>
              </a:rPr>
              <a:t>.”</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542288"/>
          </a:xfrm>
        </p:spPr>
        <p:txBody>
          <a:bodyPr>
            <a:normAutofit fontScale="90000"/>
          </a:bodyPr>
          <a:lstStyle/>
          <a:p>
            <a:pPr algn="ctr"/>
            <a:r>
              <a:rPr lang="en-US" sz="3100" b="1" dirty="0" smtClean="0">
                <a:solidFill>
                  <a:schemeClr val="tx1"/>
                </a:solidFill>
                <a:latin typeface="Times New Roman" pitchFamily="18" charset="0"/>
                <a:cs typeface="Times New Roman" pitchFamily="18" charset="0"/>
              </a:rPr>
              <a:t>New wave of Development in the </a:t>
            </a:r>
            <a:r>
              <a:rPr lang="en-US" sz="3100" b="1" dirty="0" err="1" smtClean="0">
                <a:solidFill>
                  <a:schemeClr val="tx1"/>
                </a:solidFill>
                <a:latin typeface="Times New Roman" pitchFamily="18" charset="0"/>
                <a:cs typeface="Times New Roman" pitchFamily="18" charset="0"/>
              </a:rPr>
              <a:t>Aspirational</a:t>
            </a:r>
            <a:r>
              <a:rPr lang="en-US" sz="3100" b="1" dirty="0" smtClean="0">
                <a:solidFill>
                  <a:schemeClr val="tx1"/>
                </a:solidFill>
                <a:latin typeface="Times New Roman" pitchFamily="18" charset="0"/>
                <a:cs typeface="Times New Roman" pitchFamily="18" charset="0"/>
              </a:rPr>
              <a:t> Districts</a:t>
            </a:r>
            <a:r>
              <a:rPr lang="en-US" b="1" dirty="0" smtClean="0">
                <a:solidFill>
                  <a:schemeClr val="tx1"/>
                </a:solidFill>
              </a:rPr>
              <a:t/>
            </a:r>
            <a:br>
              <a:rPr lang="en-US" b="1" dirty="0" smtClean="0">
                <a:solidFill>
                  <a:schemeClr val="tx1"/>
                </a:solidFill>
              </a:rPr>
            </a:br>
            <a:endParaRPr lang="en-US" b="1" dirty="0">
              <a:solidFill>
                <a:schemeClr val="tx1"/>
              </a:solidFill>
            </a:endParaRPr>
          </a:p>
        </p:txBody>
      </p:sp>
      <p:sp>
        <p:nvSpPr>
          <p:cNvPr id="3" name="Content Placeholder 2"/>
          <p:cNvSpPr>
            <a:spLocks noGrp="1"/>
          </p:cNvSpPr>
          <p:nvPr>
            <p:ph idx="1"/>
          </p:nvPr>
        </p:nvSpPr>
        <p:spPr>
          <a:xfrm>
            <a:off x="457200" y="1524000"/>
            <a:ext cx="8229600" cy="4389120"/>
          </a:xfrm>
        </p:spPr>
        <p:txBody>
          <a:bodyPr>
            <a:normAutofit fontScale="92500" lnSpcReduction="10000"/>
          </a:bodyPr>
          <a:lstStyle/>
          <a:p>
            <a:pPr algn="just">
              <a:buFont typeface="Wingdings" pitchFamily="2" charset="2"/>
              <a:buChar char="ü"/>
            </a:pPr>
            <a:r>
              <a:rPr lang="en-US" dirty="0" smtClean="0"/>
              <a:t> </a:t>
            </a:r>
            <a:r>
              <a:rPr lang="en-US" dirty="0" err="1" smtClean="0">
                <a:latin typeface="Times New Roman" pitchFamily="18" charset="0"/>
                <a:cs typeface="Times New Roman" pitchFamily="18" charset="0"/>
              </a:rPr>
              <a:t>Chatra</a:t>
            </a:r>
            <a:r>
              <a:rPr lang="en-US" dirty="0" smtClean="0">
                <a:latin typeface="Times New Roman" pitchFamily="18" charset="0"/>
                <a:cs typeface="Times New Roman" pitchFamily="18" charset="0"/>
              </a:rPr>
              <a:t> in Jharkhand – </a:t>
            </a:r>
            <a:r>
              <a:rPr lang="en-US" b="1" dirty="0" smtClean="0">
                <a:latin typeface="Times New Roman" pitchFamily="18" charset="0"/>
                <a:cs typeface="Times New Roman" pitchFamily="18" charset="0"/>
              </a:rPr>
              <a:t>‘</a:t>
            </a:r>
            <a:r>
              <a:rPr lang="en-US" b="1" dirty="0" err="1" smtClean="0">
                <a:latin typeface="Times New Roman" pitchFamily="18" charset="0"/>
                <a:cs typeface="Times New Roman" pitchFamily="18" charset="0"/>
              </a:rPr>
              <a:t>Arogya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Kunji</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improved the outreach and efficacy of timely medical aid and healthcare services in rural areas </a:t>
            </a:r>
          </a:p>
          <a:p>
            <a:pPr algn="just">
              <a:buFont typeface="Wingdings" pitchFamily="2" charset="2"/>
              <a:buChar char="ü"/>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Nandurbar</a:t>
            </a:r>
            <a:r>
              <a:rPr lang="en-US" dirty="0" smtClean="0">
                <a:latin typeface="Times New Roman" pitchFamily="18" charset="0"/>
                <a:cs typeface="Times New Roman" pitchFamily="18" charset="0"/>
              </a:rPr>
              <a:t> in Maharashtra – ‘</a:t>
            </a:r>
            <a:r>
              <a:rPr lang="en-US" b="1" dirty="0" err="1" smtClean="0">
                <a:latin typeface="Times New Roman" pitchFamily="18" charset="0"/>
                <a:cs typeface="Times New Roman" pitchFamily="18" charset="0"/>
              </a:rPr>
              <a:t>Centralised</a:t>
            </a:r>
            <a:r>
              <a:rPr lang="en-US" b="1" dirty="0" smtClean="0">
                <a:latin typeface="Times New Roman" pitchFamily="18" charset="0"/>
                <a:cs typeface="Times New Roman" pitchFamily="18" charset="0"/>
              </a:rPr>
              <a:t> Kitchen’ </a:t>
            </a:r>
            <a:r>
              <a:rPr lang="en-US" dirty="0" smtClean="0">
                <a:latin typeface="Times New Roman" pitchFamily="18" charset="0"/>
                <a:cs typeface="Times New Roman" pitchFamily="18" charset="0"/>
              </a:rPr>
              <a:t>to provide hot and nutritious meals to children in residential schools</a:t>
            </a:r>
          </a:p>
          <a:p>
            <a:pPr algn="just">
              <a:buFont typeface="Wingdings" pitchFamily="2" charset="2"/>
              <a:buChar char="ü"/>
            </a:pPr>
            <a:r>
              <a:rPr lang="en-US" dirty="0" err="1" smtClean="0">
                <a:latin typeface="Times New Roman" pitchFamily="18" charset="0"/>
                <a:cs typeface="Times New Roman" pitchFamily="18" charset="0"/>
              </a:rPr>
              <a:t>Rajnandgaon</a:t>
            </a:r>
            <a:r>
              <a:rPr lang="en-US" dirty="0" smtClean="0">
                <a:latin typeface="Times New Roman" pitchFamily="18" charset="0"/>
                <a:cs typeface="Times New Roman" pitchFamily="18" charset="0"/>
              </a:rPr>
              <a:t> in Chhattisgarh - </a:t>
            </a:r>
            <a:r>
              <a:rPr lang="en-US" b="1" dirty="0" smtClean="0">
                <a:latin typeface="Times New Roman" pitchFamily="18" charset="0"/>
                <a:cs typeface="Times New Roman" pitchFamily="18" charset="0"/>
              </a:rPr>
              <a:t>‘</a:t>
            </a:r>
            <a:r>
              <a:rPr lang="en-US" b="1" dirty="0" err="1" smtClean="0">
                <a:latin typeface="Times New Roman" pitchFamily="18" charset="0"/>
                <a:cs typeface="Times New Roman" pitchFamily="18" charset="0"/>
              </a:rPr>
              <a:t>Hamar</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Swasthya</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App to make people’s health cards available to the doctors and health workers</a:t>
            </a:r>
          </a:p>
          <a:p>
            <a:pPr algn="just">
              <a:buFont typeface="Wingdings" pitchFamily="2" charset="2"/>
              <a:buChar char="ü"/>
            </a:pPr>
            <a:r>
              <a:rPr lang="en-US" dirty="0" err="1" smtClean="0">
                <a:latin typeface="Times New Roman" pitchFamily="18" charset="0"/>
                <a:cs typeface="Times New Roman" pitchFamily="18" charset="0"/>
              </a:rPr>
              <a:t>Shrawasti</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Bahraich</a:t>
            </a:r>
            <a:r>
              <a:rPr lang="en-US" dirty="0" smtClean="0">
                <a:latin typeface="Times New Roman" pitchFamily="18" charset="0"/>
                <a:cs typeface="Times New Roman" pitchFamily="18" charset="0"/>
              </a:rPr>
              <a:t> in Uttar Pradesh – ‘</a:t>
            </a:r>
            <a:r>
              <a:rPr lang="en-US" b="1" dirty="0" smtClean="0">
                <a:latin typeface="Times New Roman" pitchFamily="18" charset="0"/>
                <a:cs typeface="Times New Roman" pitchFamily="18" charset="0"/>
              </a:rPr>
              <a:t>Bal </a:t>
            </a:r>
            <a:r>
              <a:rPr lang="en-US" b="1" dirty="0" err="1" smtClean="0">
                <a:latin typeface="Times New Roman" pitchFamily="18" charset="0"/>
                <a:cs typeface="Times New Roman" pitchFamily="18" charset="0"/>
              </a:rPr>
              <a:t>Sansad</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a platform to young students to express their views on various issues like family, school, society, good values among other things.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DD8DEBAA-BF56-462A-A46F-ED500FD63512}"/>
              </a:ext>
            </a:extLst>
          </p:cNvPr>
          <p:cNvSpPr txBox="1"/>
          <p:nvPr/>
        </p:nvSpPr>
        <p:spPr>
          <a:xfrm>
            <a:off x="146154" y="1632991"/>
            <a:ext cx="8589364" cy="3347070"/>
          </a:xfrm>
          <a:prstGeom prst="rect">
            <a:avLst/>
          </a:prstGeom>
          <a:noFill/>
        </p:spPr>
        <p:txBody>
          <a:bodyPr wrap="square" rtlCol="0">
            <a:spAutoFit/>
          </a:bodyPr>
          <a:lstStyle/>
          <a:p>
            <a:endParaRPr lang="en-US" sz="15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Q</a:t>
            </a:r>
            <a:r>
              <a:rPr lang="en-US" sz="2400" dirty="0" smtClean="0">
                <a:latin typeface="Times New Roman" panose="02020603050405020304" pitchFamily="18" charset="0"/>
                <a:cs typeface="Times New Roman" panose="02020603050405020304" pitchFamily="18" charset="0"/>
              </a:rPr>
              <a:t>uality </a:t>
            </a:r>
            <a:r>
              <a:rPr lang="en-US" sz="2400" dirty="0">
                <a:latin typeface="Times New Roman" panose="02020603050405020304" pitchFamily="18" charset="0"/>
                <a:cs typeface="Times New Roman" panose="02020603050405020304" pitchFamily="18" charset="0"/>
              </a:rPr>
              <a:t>of democracy decreased alarmingly in India.</a:t>
            </a:r>
          </a:p>
          <a:p>
            <a:pPr algn="just"/>
            <a:endParaRPr lang="en-US" sz="2400" dirty="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ü"/>
            </a:pPr>
            <a:r>
              <a:rPr lang="en-US" sz="2400" dirty="0">
                <a:latin typeface="Times New Roman" panose="02020603050405020304" pitchFamily="18" charset="0"/>
                <a:cs typeface="Times New Roman" panose="02020603050405020304" pitchFamily="18" charset="0"/>
              </a:rPr>
              <a:t> The change is depicted through the Liberal Democracy Index (LDI). The index combines measures of the quality of elections, suffrage, freedom of expression and the media, freedom of association and civil society, checks on the executive, and the rule of law. </a:t>
            </a:r>
          </a:p>
          <a:p>
            <a:pPr marL="285750" indent="-285750" algn="just">
              <a:buFont typeface="Wingdings" panose="05000000000000000000" pitchFamily="2" charset="2"/>
              <a:buChar char="ü"/>
            </a:pPr>
            <a:endParaRPr lang="en-US" sz="1500" dirty="0">
              <a:latin typeface="Times New Roman" panose="02020603050405020304" pitchFamily="18" charset="0"/>
              <a:cs typeface="Times New Roman" panose="02020603050405020304" pitchFamily="18" charset="0"/>
            </a:endParaRPr>
          </a:p>
          <a:p>
            <a:pPr marL="285750" indent="-285750" algn="just">
              <a:buFont typeface="Wingdings" panose="05000000000000000000" pitchFamily="2" charset="2"/>
              <a:buChar char="ü"/>
            </a:pPr>
            <a:endParaRPr lang="en-IN" sz="1350" dirty="0"/>
          </a:p>
        </p:txBody>
      </p:sp>
      <p:sp>
        <p:nvSpPr>
          <p:cNvPr id="3" name="TextBox 2">
            <a:extLst>
              <a:ext uri="{FF2B5EF4-FFF2-40B4-BE49-F238E27FC236}">
                <a16:creationId xmlns="" xmlns:a16="http://schemas.microsoft.com/office/drawing/2014/main" id="{48E58168-C4C9-4BD0-AC3D-FC0AE1EBB2AA}"/>
              </a:ext>
            </a:extLst>
          </p:cNvPr>
          <p:cNvSpPr txBox="1"/>
          <p:nvPr/>
        </p:nvSpPr>
        <p:spPr>
          <a:xfrm>
            <a:off x="146154" y="457200"/>
            <a:ext cx="8845445" cy="1077218"/>
          </a:xfrm>
          <a:prstGeom prst="rect">
            <a:avLst/>
          </a:prstGeom>
          <a:noFill/>
        </p:spPr>
        <p:txBody>
          <a:bodyPr wrap="square" rtlCol="0">
            <a:spAutoFit/>
          </a:bodyPr>
          <a:lstStyle/>
          <a:p>
            <a:pPr algn="ctr"/>
            <a:r>
              <a:rPr lang="en-US" sz="3200" dirty="0" smtClean="0">
                <a:latin typeface="Times New Roman" pitchFamily="18" charset="0"/>
                <a:cs typeface="Times New Roman" pitchFamily="18" charset="0"/>
              </a:rPr>
              <a:t>Democratic </a:t>
            </a:r>
            <a:r>
              <a:rPr lang="en-US" sz="3200" dirty="0">
                <a:latin typeface="Times New Roman" pitchFamily="18" charset="0"/>
                <a:cs typeface="Times New Roman" pitchFamily="18" charset="0"/>
              </a:rPr>
              <a:t>Report </a:t>
            </a:r>
            <a:r>
              <a:rPr lang="en-US" sz="3200" dirty="0" smtClean="0">
                <a:latin typeface="Times New Roman" pitchFamily="18" charset="0"/>
                <a:cs typeface="Times New Roman" pitchFamily="18" charset="0"/>
              </a:rPr>
              <a:t>2020</a:t>
            </a:r>
            <a:r>
              <a:rPr lang="en-US" sz="3200" dirty="0">
                <a:latin typeface="Times New Roman" pitchFamily="18" charset="0"/>
                <a:cs typeface="Times New Roman" pitchFamily="18" charset="0"/>
              </a:rPr>
              <a:t> </a:t>
            </a:r>
            <a:r>
              <a:rPr lang="en-US" sz="3200" dirty="0" smtClean="0">
                <a:latin typeface="Times New Roman" pitchFamily="18" charset="0"/>
                <a:cs typeface="Times New Roman" pitchFamily="18" charset="0"/>
              </a:rPr>
              <a:t>(V-Dem </a:t>
            </a:r>
            <a:r>
              <a:rPr lang="en-US" sz="3200" dirty="0">
                <a:latin typeface="Times New Roman" pitchFamily="18" charset="0"/>
                <a:cs typeface="Times New Roman" pitchFamily="18" charset="0"/>
              </a:rPr>
              <a:t>institute</a:t>
            </a:r>
            <a:r>
              <a:rPr lang="en-US" sz="3200" dirty="0" smtClean="0">
                <a:latin typeface="Times New Roman" pitchFamily="18" charset="0"/>
                <a:cs typeface="Times New Roman" pitchFamily="18" charset="0"/>
              </a:rPr>
              <a:t> - independent research institute) </a:t>
            </a:r>
            <a:endParaRPr lang="en-IN" sz="3200" dirty="0">
              <a:latin typeface="Times New Roman" pitchFamily="18" charset="0"/>
              <a:cs typeface="Times New Roman" pitchFamily="18" charset="0"/>
            </a:endParaRPr>
          </a:p>
        </p:txBody>
      </p:sp>
    </p:spTree>
    <p:extLst>
      <p:ext uri="{BB962C8B-B14F-4D97-AF65-F5344CB8AC3E}">
        <p14:creationId xmlns="" xmlns:p14="http://schemas.microsoft.com/office/powerpoint/2010/main" val="191928883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2662" y="1650117"/>
            <a:ext cx="8728364" cy="4293483"/>
          </a:xfrm>
          <a:prstGeom prst="rect">
            <a:avLst/>
          </a:prstGeom>
        </p:spPr>
        <p:txBody>
          <a:bodyPr wrap="square">
            <a:spAutoFit/>
          </a:bodyPr>
          <a:lstStyle/>
          <a:p>
            <a:pPr marL="342900" indent="-342900" algn="just">
              <a:buFont typeface="Wingdings" panose="05000000000000000000" pitchFamily="2" charset="2"/>
              <a:buChar char="ü"/>
            </a:pPr>
            <a:r>
              <a:rPr lang="en-US" sz="2100" b="1" dirty="0">
                <a:latin typeface="Times New Roman" panose="02020603050405020304" pitchFamily="18" charset="0"/>
                <a:cs typeface="Times New Roman" panose="02020603050405020304" pitchFamily="18" charset="0"/>
              </a:rPr>
              <a:t>Academic Freedom </a:t>
            </a:r>
            <a:r>
              <a:rPr lang="en-US" sz="2100" dirty="0">
                <a:latin typeface="Times New Roman" panose="02020603050405020304" pitchFamily="18" charset="0"/>
                <a:cs typeface="Times New Roman" panose="02020603050405020304" pitchFamily="18" charset="0"/>
              </a:rPr>
              <a:t>: The right of academics to freely teach, discuss, research, publish, and express opinions without constriction by prescribed doctrine. </a:t>
            </a:r>
          </a:p>
          <a:p>
            <a:pPr marL="342900" indent="-342900" algn="just">
              <a:buFont typeface="Wingdings" panose="05000000000000000000" pitchFamily="2" charset="2"/>
              <a:buChar char="ü"/>
            </a:pPr>
            <a:r>
              <a:rPr lang="en-US" sz="2100" b="1" dirty="0">
                <a:latin typeface="Times New Roman" panose="02020603050405020304" pitchFamily="18" charset="0"/>
                <a:cs typeface="Times New Roman" panose="02020603050405020304" pitchFamily="18" charset="0"/>
              </a:rPr>
              <a:t>Civil Liberties </a:t>
            </a:r>
            <a:r>
              <a:rPr lang="en-US" sz="2100" dirty="0">
                <a:latin typeface="Times New Roman" panose="02020603050405020304" pitchFamily="18" charset="0"/>
                <a:cs typeface="Times New Roman" panose="02020603050405020304" pitchFamily="18" charset="0"/>
              </a:rPr>
              <a:t>: Absence of physical violence by government agents and absence of constraints on private liberties and political liberties by the government. </a:t>
            </a:r>
          </a:p>
          <a:p>
            <a:pPr marL="342900" indent="-342900" algn="just">
              <a:buFont typeface="Wingdings" panose="05000000000000000000" pitchFamily="2" charset="2"/>
              <a:buChar char="ü"/>
            </a:pPr>
            <a:r>
              <a:rPr lang="en-US" sz="2100" b="1" dirty="0">
                <a:latin typeface="Times New Roman" panose="02020603050405020304" pitchFamily="18" charset="0"/>
                <a:cs typeface="Times New Roman" panose="02020603050405020304" pitchFamily="18" charset="0"/>
              </a:rPr>
              <a:t>Rule of </a:t>
            </a:r>
            <a:r>
              <a:rPr lang="en-US" sz="2100" b="1" dirty="0" smtClean="0">
                <a:latin typeface="Times New Roman" panose="02020603050405020304" pitchFamily="18" charset="0"/>
                <a:cs typeface="Times New Roman" panose="02020603050405020304" pitchFamily="18" charset="0"/>
              </a:rPr>
              <a:t>Law: </a:t>
            </a:r>
            <a:r>
              <a:rPr lang="en-US" sz="2100" dirty="0">
                <a:latin typeface="Times New Roman" panose="02020603050405020304" pitchFamily="18" charset="0"/>
                <a:cs typeface="Times New Roman" panose="02020603050405020304" pitchFamily="18" charset="0"/>
              </a:rPr>
              <a:t>To what extent are laws transparently, independently, predictably, impartially and equally enforced, and to what extent do the actions of government officials comply with the law. </a:t>
            </a:r>
          </a:p>
          <a:p>
            <a:pPr marL="342900" indent="-342900" algn="just">
              <a:buFont typeface="Wingdings" panose="05000000000000000000" pitchFamily="2" charset="2"/>
              <a:buChar char="ü"/>
            </a:pPr>
            <a:r>
              <a:rPr lang="en-US" sz="2100" b="1" dirty="0">
                <a:latin typeface="Times New Roman" panose="02020603050405020304" pitchFamily="18" charset="0"/>
                <a:cs typeface="Times New Roman" panose="02020603050405020304" pitchFamily="18" charset="0"/>
              </a:rPr>
              <a:t>Freedom of </a:t>
            </a:r>
            <a:r>
              <a:rPr lang="en-US" sz="2100" b="1" dirty="0" smtClean="0">
                <a:latin typeface="Times New Roman" panose="02020603050405020304" pitchFamily="18" charset="0"/>
                <a:cs typeface="Times New Roman" panose="02020603050405020304" pitchFamily="18" charset="0"/>
              </a:rPr>
              <a:t>expression: </a:t>
            </a:r>
            <a:r>
              <a:rPr lang="en-US" sz="2100" dirty="0" smtClean="0">
                <a:latin typeface="Times New Roman" panose="02020603050405020304" pitchFamily="18" charset="0"/>
                <a:cs typeface="Times New Roman" panose="02020603050405020304" pitchFamily="18" charset="0"/>
              </a:rPr>
              <a:t>To </a:t>
            </a:r>
            <a:r>
              <a:rPr lang="en-US" sz="2100" dirty="0">
                <a:latin typeface="Times New Roman" panose="02020603050405020304" pitchFamily="18" charset="0"/>
                <a:cs typeface="Times New Roman" panose="02020603050405020304" pitchFamily="18" charset="0"/>
              </a:rPr>
              <a:t>what extent does government respects press and media freedom, the freedom of ordinary people to discuss political matters at home and in the public sphere, as well as the freedom of academic and cultural expression. </a:t>
            </a:r>
          </a:p>
        </p:txBody>
      </p:sp>
      <p:sp>
        <p:nvSpPr>
          <p:cNvPr id="3" name="TextBox 2"/>
          <p:cNvSpPr txBox="1"/>
          <p:nvPr/>
        </p:nvSpPr>
        <p:spPr>
          <a:xfrm>
            <a:off x="457201" y="76200"/>
            <a:ext cx="8686799" cy="1354217"/>
          </a:xfrm>
          <a:prstGeom prst="rect">
            <a:avLst/>
          </a:prstGeom>
          <a:noFill/>
        </p:spPr>
        <p:txBody>
          <a:bodyPr wrap="square" rtlCol="0">
            <a:spAutoFit/>
          </a:bodyPr>
          <a:lstStyle/>
          <a:p>
            <a:endParaRPr lang="en-US" sz="3200" b="1" dirty="0" smtClean="0">
              <a:solidFill>
                <a:srgbClr val="7030A0"/>
              </a:solidFill>
              <a:latin typeface="Times New Roman" panose="02020603050405020304" pitchFamily="18" charset="0"/>
              <a:cs typeface="Times New Roman" panose="02020603050405020304" pitchFamily="18" charset="0"/>
            </a:endParaRPr>
          </a:p>
          <a:p>
            <a:r>
              <a:rPr lang="en-US" sz="3200" b="1" dirty="0" smtClean="0">
                <a:solidFill>
                  <a:srgbClr val="7030A0"/>
                </a:solidFill>
                <a:latin typeface="Times New Roman" panose="02020603050405020304" pitchFamily="18" charset="0"/>
                <a:cs typeface="Times New Roman" panose="02020603050405020304" pitchFamily="18" charset="0"/>
              </a:rPr>
              <a:t>Change in four Crucial Indicators………</a:t>
            </a:r>
          </a:p>
          <a:p>
            <a:endParaRPr lang="en-IN" b="1" dirty="0">
              <a:solidFill>
                <a:srgbClr val="7030A0"/>
              </a:solidFill>
            </a:endParaRPr>
          </a:p>
        </p:txBody>
      </p:sp>
    </p:spTree>
    <p:extLst>
      <p:ext uri="{BB962C8B-B14F-4D97-AF65-F5344CB8AC3E}">
        <p14:creationId xmlns="" xmlns:p14="http://schemas.microsoft.com/office/powerpoint/2010/main" val="28526472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 y="1143759"/>
            <a:ext cx="7620000" cy="4832092"/>
          </a:xfrm>
          <a:prstGeom prst="rect">
            <a:avLst/>
          </a:prstGeom>
        </p:spPr>
        <p:txBody>
          <a:bodyPr wrap="square">
            <a:spAutoFit/>
          </a:bodyPr>
          <a:lstStyle/>
          <a:p>
            <a:pPr algn="just" fontAlgn="base">
              <a:buFont typeface="Wingdings" pitchFamily="2" charset="2"/>
              <a:buChar char="ü"/>
            </a:pPr>
            <a:r>
              <a:rPr lang="en-US" sz="2800" dirty="0" smtClean="0">
                <a:latin typeface="Times New Roman" pitchFamily="18" charset="0"/>
                <a:cs typeface="Times New Roman" pitchFamily="18" charset="0"/>
              </a:rPr>
              <a:t>India </a:t>
            </a:r>
            <a:r>
              <a:rPr lang="en-US" sz="2800" dirty="0">
                <a:latin typeface="Times New Roman" pitchFamily="18" charset="0"/>
                <a:cs typeface="Times New Roman" pitchFamily="18" charset="0"/>
              </a:rPr>
              <a:t>slipped 26 places to 105 among 162 countries and territories on the </a:t>
            </a:r>
            <a:r>
              <a:rPr lang="en-US" sz="2800" b="1" dirty="0">
                <a:latin typeface="Times New Roman" pitchFamily="18" charset="0"/>
                <a:cs typeface="Times New Roman" pitchFamily="18" charset="0"/>
              </a:rPr>
              <a:t>index</a:t>
            </a:r>
            <a:r>
              <a:rPr lang="en-US" sz="2800" dirty="0">
                <a:latin typeface="Times New Roman" pitchFamily="18" charset="0"/>
                <a:cs typeface="Times New Roman" pitchFamily="18" charset="0"/>
              </a:rPr>
              <a:t> of </a:t>
            </a:r>
            <a:r>
              <a:rPr lang="en-US" sz="2800" b="1" dirty="0">
                <a:latin typeface="Times New Roman" pitchFamily="18" charset="0"/>
                <a:cs typeface="Times New Roman" pitchFamily="18" charset="0"/>
              </a:rPr>
              <a:t>global economic freedom</a:t>
            </a:r>
            <a:r>
              <a:rPr lang="en-US" sz="2800" dirty="0">
                <a:latin typeface="Times New Roman" pitchFamily="18" charset="0"/>
                <a:cs typeface="Times New Roman" pitchFamily="18" charset="0"/>
              </a:rPr>
              <a:t>, according to the </a:t>
            </a:r>
            <a:r>
              <a:rPr lang="en-US" sz="2800" b="1" dirty="0">
                <a:latin typeface="Times New Roman" pitchFamily="18" charset="0"/>
                <a:cs typeface="Times New Roman" pitchFamily="18" charset="0"/>
              </a:rPr>
              <a:t>Economic Freedom</a:t>
            </a:r>
            <a:r>
              <a:rPr lang="en-US" sz="2800" dirty="0">
                <a:latin typeface="Times New Roman" pitchFamily="18" charset="0"/>
                <a:cs typeface="Times New Roman" pitchFamily="18" charset="0"/>
              </a:rPr>
              <a:t> of the </a:t>
            </a:r>
            <a:r>
              <a:rPr lang="en-US" sz="2800" b="1" dirty="0">
                <a:latin typeface="Times New Roman" pitchFamily="18" charset="0"/>
                <a:cs typeface="Times New Roman" pitchFamily="18" charset="0"/>
              </a:rPr>
              <a:t>World</a:t>
            </a:r>
            <a:r>
              <a:rPr lang="en-US" sz="2800" dirty="0">
                <a:latin typeface="Times New Roman" pitchFamily="18" charset="0"/>
                <a:cs typeface="Times New Roman" pitchFamily="18" charset="0"/>
              </a:rPr>
              <a:t>: 2020 report released by the Fraser Institute in Canada</a:t>
            </a:r>
            <a:r>
              <a:rPr lang="en-US" sz="2800" dirty="0" smtClean="0">
                <a:latin typeface="Times New Roman" pitchFamily="18" charset="0"/>
                <a:cs typeface="Times New Roman" pitchFamily="18" charset="0"/>
              </a:rPr>
              <a:t>.</a:t>
            </a:r>
          </a:p>
          <a:p>
            <a:pPr algn="just" fontAlgn="base">
              <a:buFont typeface="Wingdings" pitchFamily="2" charset="2"/>
              <a:buChar char="ü"/>
            </a:pPr>
            <a:endParaRPr lang="en-US" sz="2800" dirty="0">
              <a:latin typeface="Times New Roman" pitchFamily="18" charset="0"/>
              <a:cs typeface="Times New Roman" pitchFamily="18" charset="0"/>
            </a:endParaRPr>
          </a:p>
          <a:p>
            <a:pPr algn="just" fontAlgn="base">
              <a:buFont typeface="Wingdings" pitchFamily="2" charset="2"/>
              <a:buChar char="ü"/>
            </a:pPr>
            <a:r>
              <a:rPr lang="en-US" sz="2800" dirty="0">
                <a:latin typeface="Times New Roman" pitchFamily="18" charset="0"/>
                <a:cs typeface="Times New Roman" pitchFamily="18" charset="0"/>
              </a:rPr>
              <a:t>India slipped 10 places to 51</a:t>
            </a:r>
            <a:r>
              <a:rPr lang="en-US" sz="2800" baseline="30000" dirty="0">
                <a:latin typeface="Times New Roman" pitchFamily="18" charset="0"/>
                <a:cs typeface="Times New Roman" pitchFamily="18" charset="0"/>
              </a:rPr>
              <a:t>st</a:t>
            </a:r>
            <a:r>
              <a:rPr lang="en-US" sz="2800" dirty="0">
                <a:latin typeface="Times New Roman" pitchFamily="18" charset="0"/>
                <a:cs typeface="Times New Roman" pitchFamily="18" charset="0"/>
              </a:rPr>
              <a:t>  position in the 2019 Democracy Index's global ranking, according to The Economist Intelligence </a:t>
            </a:r>
            <a:r>
              <a:rPr lang="en-US" sz="2800" dirty="0" smtClean="0">
                <a:latin typeface="Times New Roman" pitchFamily="18" charset="0"/>
                <a:cs typeface="Times New Roman" pitchFamily="18" charset="0"/>
              </a:rPr>
              <a:t>Unit(UK Based), </a:t>
            </a:r>
            <a:r>
              <a:rPr lang="en-US" sz="2800" dirty="0">
                <a:latin typeface="Times New Roman" pitchFamily="18" charset="0"/>
                <a:cs typeface="Times New Roman" pitchFamily="18" charset="0"/>
              </a:rPr>
              <a:t>which cited "erosion of civil liberties" in the country as the primary cause for the downtrend.</a:t>
            </a:r>
          </a:p>
        </p:txBody>
      </p:sp>
    </p:spTree>
    <p:extLst>
      <p:ext uri="{BB962C8B-B14F-4D97-AF65-F5344CB8AC3E}">
        <p14:creationId xmlns="" xmlns:p14="http://schemas.microsoft.com/office/powerpoint/2010/main" val="1259108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02721" y="1066800"/>
            <a:ext cx="8673860" cy="5262979"/>
          </a:xfrm>
          <a:prstGeom prst="rect">
            <a:avLst/>
          </a:prstGeom>
        </p:spPr>
        <p:txBody>
          <a:bodyPr wrap="square">
            <a:spAutoFit/>
          </a:bodyPr>
          <a:lstStyle/>
          <a:p>
            <a:pPr algn="just">
              <a:buFont typeface="Wingdings" pitchFamily="2" charset="2"/>
              <a:buChar char="Ø"/>
            </a:pPr>
            <a:r>
              <a:rPr lang="en-US" sz="2400" dirty="0" smtClean="0">
                <a:latin typeface="Times New Roman" pitchFamily="18" charset="0"/>
                <a:cs typeface="Times New Roman" pitchFamily="18" charset="0"/>
              </a:rPr>
              <a:t>A yearly survey and report by the U.S.-based and partially US Government funded Non-Governmental </a:t>
            </a:r>
            <a:r>
              <a:rPr lang="en-US" sz="2400" dirty="0" err="1" smtClean="0">
                <a:latin typeface="Times New Roman" pitchFamily="18" charset="0"/>
                <a:cs typeface="Times New Roman" pitchFamily="18" charset="0"/>
              </a:rPr>
              <a:t>Organisation</a:t>
            </a:r>
            <a:r>
              <a:rPr lang="en-US" sz="2400" dirty="0" smtClean="0">
                <a:latin typeface="Times New Roman" pitchFamily="18" charset="0"/>
                <a:cs typeface="Times New Roman" pitchFamily="18" charset="0"/>
              </a:rPr>
              <a:t> - Freedom House  </a:t>
            </a:r>
          </a:p>
          <a:p>
            <a:pPr algn="just">
              <a:buFont typeface="Wingdings" pitchFamily="2" charset="2"/>
              <a:buChar char="Ø"/>
            </a:pPr>
            <a:r>
              <a:rPr lang="en-US" sz="2400" dirty="0" smtClean="0">
                <a:latin typeface="Times New Roman" pitchFamily="18" charset="0"/>
                <a:cs typeface="Times New Roman" pitchFamily="18" charset="0"/>
              </a:rPr>
              <a:t>Ranks </a:t>
            </a:r>
            <a:r>
              <a:rPr lang="en-US" sz="2400" dirty="0">
                <a:latin typeface="Times New Roman" pitchFamily="18" charset="0"/>
                <a:cs typeface="Times New Roman" pitchFamily="18" charset="0"/>
              </a:rPr>
              <a:t>India at the </a:t>
            </a:r>
            <a:r>
              <a:rPr lang="en-US" sz="2400" dirty="0" smtClean="0">
                <a:latin typeface="Times New Roman" pitchFamily="18" charset="0"/>
                <a:cs typeface="Times New Roman" pitchFamily="18" charset="0"/>
              </a:rPr>
              <a:t>83</a:t>
            </a:r>
            <a:r>
              <a:rPr lang="en-US" sz="2400" baseline="30000" dirty="0" smtClean="0">
                <a:latin typeface="Times New Roman" pitchFamily="18" charset="0"/>
                <a:cs typeface="Times New Roman" pitchFamily="18" charset="0"/>
              </a:rPr>
              <a:t>rd</a:t>
            </a:r>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position, along with Timor-Leste and </a:t>
            </a:r>
            <a:r>
              <a:rPr lang="en-US" sz="2400" dirty="0" smtClean="0">
                <a:latin typeface="Times New Roman" pitchFamily="18" charset="0"/>
                <a:cs typeface="Times New Roman" pitchFamily="18" charset="0"/>
              </a:rPr>
              <a:t>Senegal - </a:t>
            </a:r>
            <a:r>
              <a:rPr lang="en-US" sz="2400" dirty="0">
                <a:latin typeface="Times New Roman" pitchFamily="18" charset="0"/>
                <a:cs typeface="Times New Roman" pitchFamily="18" charset="0"/>
              </a:rPr>
              <a:t>It covers 195 countries, awarding scores based on two indicators</a:t>
            </a:r>
          </a:p>
          <a:p>
            <a:pPr algn="just">
              <a:buFont typeface="Wingdings" pitchFamily="2" charset="2"/>
              <a:buChar char="Ø"/>
            </a:pPr>
            <a:endParaRPr lang="en-US" sz="2400" b="1" dirty="0">
              <a:latin typeface="Times New Roman" pitchFamily="18" charset="0"/>
              <a:cs typeface="Times New Roman" pitchFamily="18" charset="0"/>
            </a:endParaRPr>
          </a:p>
          <a:p>
            <a:pPr lvl="1" algn="just">
              <a:buFont typeface="Wingdings" pitchFamily="2" charset="2"/>
              <a:buChar char="ü"/>
            </a:pPr>
            <a:r>
              <a:rPr lang="en-US" sz="2400" b="1" dirty="0">
                <a:latin typeface="Times New Roman" pitchFamily="18" charset="0"/>
                <a:cs typeface="Times New Roman" pitchFamily="18" charset="0"/>
              </a:rPr>
              <a:t>Political rights indicators</a:t>
            </a:r>
            <a:r>
              <a:rPr lang="en-US" sz="2400" dirty="0">
                <a:latin typeface="Times New Roman" pitchFamily="18" charset="0"/>
                <a:cs typeface="Times New Roman" pitchFamily="18" charset="0"/>
              </a:rPr>
              <a:t>: cover the electoral process, political pluralism and participation and government functioning</a:t>
            </a:r>
            <a:r>
              <a:rPr lang="en-US" sz="2400" dirty="0" smtClean="0">
                <a:latin typeface="Times New Roman" pitchFamily="18" charset="0"/>
                <a:cs typeface="Times New Roman" pitchFamily="18" charset="0"/>
              </a:rPr>
              <a:t>.</a:t>
            </a:r>
          </a:p>
          <a:p>
            <a:pPr lvl="1" algn="just">
              <a:buFont typeface="Wingdings" pitchFamily="2" charset="2"/>
              <a:buChar char="ü"/>
            </a:pPr>
            <a:endParaRPr lang="en-US" sz="2400" dirty="0">
              <a:latin typeface="Times New Roman" pitchFamily="18" charset="0"/>
              <a:cs typeface="Times New Roman" pitchFamily="18" charset="0"/>
            </a:endParaRPr>
          </a:p>
          <a:p>
            <a:pPr lvl="1" algn="just">
              <a:buFont typeface="Wingdings" pitchFamily="2" charset="2"/>
              <a:buChar char="ü"/>
            </a:pPr>
            <a:r>
              <a:rPr lang="en-US" sz="2400" b="1" dirty="0">
                <a:latin typeface="Times New Roman" pitchFamily="18" charset="0"/>
                <a:cs typeface="Times New Roman" pitchFamily="18" charset="0"/>
              </a:rPr>
              <a:t>Civil liberties indicators are </a:t>
            </a:r>
            <a:r>
              <a:rPr lang="en-US" sz="2400" dirty="0">
                <a:latin typeface="Times New Roman" pitchFamily="18" charset="0"/>
                <a:cs typeface="Times New Roman" pitchFamily="18" charset="0"/>
              </a:rPr>
              <a:t>related to freedom of expression and belief, associational and organizational rights, the rule of law and personal autonomy and individual rights. </a:t>
            </a:r>
          </a:p>
          <a:p>
            <a:endParaRPr lang="en-US" sz="2400" i="1" dirty="0">
              <a:latin typeface="Times New Roman" pitchFamily="18" charset="0"/>
              <a:cs typeface="Times New Roman" pitchFamily="18" charset="0"/>
            </a:endParaRPr>
          </a:p>
        </p:txBody>
      </p:sp>
      <p:sp>
        <p:nvSpPr>
          <p:cNvPr id="2" name="TextBox 1"/>
          <p:cNvSpPr txBox="1"/>
          <p:nvPr/>
        </p:nvSpPr>
        <p:spPr>
          <a:xfrm>
            <a:off x="685800" y="304800"/>
            <a:ext cx="7848600" cy="523220"/>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The Freedom in the World 2020 report</a:t>
            </a:r>
            <a:endParaRPr lang="en-IN" sz="2800" b="1" i="1" dirty="0"/>
          </a:p>
        </p:txBody>
      </p:sp>
    </p:spTree>
    <p:extLst>
      <p:ext uri="{BB962C8B-B14F-4D97-AF65-F5344CB8AC3E}">
        <p14:creationId xmlns="" xmlns:p14="http://schemas.microsoft.com/office/powerpoint/2010/main" val="34620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2000"/>
                                        <p:tgtEl>
                                          <p:spTgt spid="4">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animEffect transition="in" filter="fade">
                                      <p:cBhvr>
                                        <p:cTn id="15" dur="2000"/>
                                        <p:tgtEl>
                                          <p:spTgt spid="4">
                                            <p:txEl>
                                              <p:pRg st="3" end="3"/>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5" end="5"/>
                                            </p:txEl>
                                          </p:spTgt>
                                        </p:tgtEl>
                                        <p:attrNameLst>
                                          <p:attrName>style.visibility</p:attrName>
                                        </p:attrNameLst>
                                      </p:cBhvr>
                                      <p:to>
                                        <p:strVal val="visible"/>
                                      </p:to>
                                    </p:set>
                                    <p:animEffect transition="in" filter="fade">
                                      <p:cBhvr>
                                        <p:cTn id="18"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2499" y="1993880"/>
            <a:ext cx="8571122" cy="3385542"/>
          </a:xfrm>
          <a:prstGeom prst="rect">
            <a:avLst/>
          </a:prstGeom>
        </p:spPr>
        <p:txBody>
          <a:bodyPr wrap="square">
            <a:spAutoFit/>
          </a:bodyPr>
          <a:lstStyle/>
          <a:p>
            <a:pPr algn="just"/>
            <a:r>
              <a:rPr lang="en-US" dirty="0">
                <a:latin typeface="Times New Roman" pitchFamily="18" charset="0"/>
                <a:cs typeface="Times New Roman" pitchFamily="18" charset="0"/>
              </a:rPr>
              <a:t> </a:t>
            </a:r>
          </a:p>
          <a:p>
            <a:pPr algn="just">
              <a:buFont typeface="Wingdings" pitchFamily="2" charset="2"/>
              <a:buChar char="ü"/>
            </a:pPr>
            <a:r>
              <a:rPr lang="en-US" sz="2800" dirty="0" smtClean="0">
                <a:latin typeface="Times New Roman" panose="02020603050405020304" pitchFamily="18" charset="0"/>
                <a:cs typeface="Times New Roman" panose="02020603050405020304" pitchFamily="18" charset="0"/>
              </a:rPr>
              <a:t>Over </a:t>
            </a:r>
            <a:r>
              <a:rPr lang="en-US" sz="2800" dirty="0">
                <a:latin typeface="Times New Roman" panose="02020603050405020304" pitchFamily="18" charset="0"/>
                <a:cs typeface="Times New Roman" panose="02020603050405020304" pitchFamily="18" charset="0"/>
              </a:rPr>
              <a:t>the 1980-2015 period, the top 0.1% of earners captured a higher share of total growth than the bottom 50</a:t>
            </a:r>
            <a:r>
              <a:rPr lang="en-US" sz="2800" dirty="0" smtClean="0">
                <a:latin typeface="Times New Roman" panose="02020603050405020304" pitchFamily="18" charset="0"/>
                <a:cs typeface="Times New Roman" panose="02020603050405020304" pitchFamily="18" charset="0"/>
              </a:rPr>
              <a:t>%.</a:t>
            </a:r>
          </a:p>
          <a:p>
            <a:pPr algn="just"/>
            <a:endParaRPr lang="en-US" sz="2800" dirty="0" smtClean="0">
              <a:latin typeface="Times New Roman" panose="02020603050405020304" pitchFamily="18" charset="0"/>
              <a:cs typeface="Times New Roman" panose="02020603050405020304" pitchFamily="18" charset="0"/>
            </a:endParaRPr>
          </a:p>
          <a:p>
            <a:pPr algn="just">
              <a:buFont typeface="Wingdings" pitchFamily="2" charset="2"/>
              <a:buChar char="ü"/>
            </a:pPr>
            <a:r>
              <a:rPr lang="en-US" sz="2800" dirty="0" smtClean="0">
                <a:latin typeface="Times New Roman" panose="02020603050405020304" pitchFamily="18" charset="0"/>
                <a:cs typeface="Times New Roman" panose="02020603050405020304" pitchFamily="18" charset="0"/>
              </a:rPr>
              <a:t>while </a:t>
            </a:r>
            <a:r>
              <a:rPr lang="en-US" sz="2800" dirty="0">
                <a:latin typeface="Times New Roman" panose="02020603050405020304" pitchFamily="18" charset="0"/>
                <a:cs typeface="Times New Roman" panose="02020603050405020304" pitchFamily="18" charset="0"/>
              </a:rPr>
              <a:t>the top 1% received a higher share of total growth than the middle 40%.</a:t>
            </a:r>
          </a:p>
          <a:p>
            <a:pPr algn="just"/>
            <a:endParaRPr lang="en-US" sz="2800" dirty="0">
              <a:latin typeface="Times New Roman" panose="02020603050405020304" pitchFamily="18" charset="0"/>
              <a:cs typeface="Times New Roman" panose="02020603050405020304" pitchFamily="18" charset="0"/>
            </a:endParaRPr>
          </a:p>
        </p:txBody>
      </p:sp>
      <p:sp>
        <p:nvSpPr>
          <p:cNvPr id="4" name="TextBox 3"/>
          <p:cNvSpPr txBox="1"/>
          <p:nvPr/>
        </p:nvSpPr>
        <p:spPr>
          <a:xfrm>
            <a:off x="609600" y="693003"/>
            <a:ext cx="7696200" cy="830997"/>
          </a:xfrm>
          <a:prstGeom prst="rect">
            <a:avLst/>
          </a:prstGeom>
          <a:noFill/>
        </p:spPr>
        <p:txBody>
          <a:bodyPr wrap="square" rtlCol="0">
            <a:spAutoFit/>
          </a:bodyPr>
          <a:lstStyle/>
          <a:p>
            <a:r>
              <a:rPr lang="en-US" sz="2400" b="1" i="1" dirty="0" smtClean="0">
                <a:latin typeface="Times New Roman" pitchFamily="18" charset="0"/>
                <a:cs typeface="Times New Roman" pitchFamily="18" charset="0"/>
              </a:rPr>
              <a:t>‘Indian income inequality, 1922-2015: From British Raj to Billionaire Raj’ </a:t>
            </a:r>
            <a:r>
              <a:rPr lang="en-US" sz="2400" b="1" dirty="0" smtClean="0">
                <a:latin typeface="Times New Roman" pitchFamily="18" charset="0"/>
                <a:cs typeface="Times New Roman" pitchFamily="18" charset="0"/>
              </a:rPr>
              <a:t>- Thomas </a:t>
            </a:r>
            <a:r>
              <a:rPr lang="en-US" sz="2400" b="1" dirty="0" err="1" smtClean="0">
                <a:latin typeface="Times New Roman" pitchFamily="18" charset="0"/>
                <a:cs typeface="Times New Roman" pitchFamily="18" charset="0"/>
              </a:rPr>
              <a:t>Piketty</a:t>
            </a:r>
            <a:r>
              <a:rPr lang="en-US" sz="2400" b="1" dirty="0" smtClean="0">
                <a:latin typeface="Times New Roman" pitchFamily="18" charset="0"/>
                <a:cs typeface="Times New Roman" pitchFamily="18" charset="0"/>
              </a:rPr>
              <a:t> and Lucas Chancel </a:t>
            </a:r>
            <a:endParaRPr lang="en-US" sz="2400" b="1" dirty="0"/>
          </a:p>
        </p:txBody>
      </p:sp>
    </p:spTree>
    <p:extLst>
      <p:ext uri="{BB962C8B-B14F-4D97-AF65-F5344CB8AC3E}">
        <p14:creationId xmlns="" xmlns:p14="http://schemas.microsoft.com/office/powerpoint/2010/main" val="1615717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5800" y="838201"/>
            <a:ext cx="7848600" cy="7417415"/>
          </a:xfrm>
          <a:prstGeom prst="rect">
            <a:avLst/>
          </a:prstGeom>
        </p:spPr>
        <p:txBody>
          <a:bodyPr wrap="square">
            <a:spAutoFit/>
          </a:bodyPr>
          <a:lstStyle/>
          <a:p>
            <a:pPr marL="457200" indent="-457200" algn="just">
              <a:buFont typeface="Wingdings" panose="05000000000000000000" pitchFamily="2" charset="2"/>
              <a:buChar char="ü"/>
            </a:pPr>
            <a:r>
              <a:rPr lang="en-US" sz="2400" dirty="0" smtClean="0">
                <a:latin typeface="Times New Roman" pitchFamily="18" charset="0"/>
                <a:cs typeface="Times New Roman" pitchFamily="18" charset="0"/>
              </a:rPr>
              <a:t>India </a:t>
            </a:r>
            <a:r>
              <a:rPr lang="en-US" sz="2400" dirty="0">
                <a:latin typeface="Times New Roman" pitchFamily="18" charset="0"/>
                <a:cs typeface="Times New Roman" pitchFamily="18" charset="0"/>
              </a:rPr>
              <a:t>in 2020 ranked 102 among 117 countries in Global Hunger Index </a:t>
            </a:r>
            <a:r>
              <a:rPr lang="en-US" sz="2400" dirty="0" smtClean="0">
                <a:latin typeface="Times New Roman" pitchFamily="18" charset="0"/>
                <a:cs typeface="Times New Roman" pitchFamily="18" charset="0"/>
              </a:rPr>
              <a:t>.This </a:t>
            </a:r>
            <a:r>
              <a:rPr lang="en-US" sz="2400" dirty="0">
                <a:latin typeface="Times New Roman" pitchFamily="18" charset="0"/>
                <a:cs typeface="Times New Roman" pitchFamily="18" charset="0"/>
              </a:rPr>
              <a:t>further shows how economic and social justice is being denied to a majority of the </a:t>
            </a:r>
            <a:r>
              <a:rPr lang="en-US" sz="2400" dirty="0" smtClean="0">
                <a:latin typeface="Times New Roman" pitchFamily="18" charset="0"/>
                <a:cs typeface="Times New Roman" pitchFamily="18" charset="0"/>
              </a:rPr>
              <a:t>population.</a:t>
            </a:r>
          </a:p>
          <a:p>
            <a:pPr marL="457200" indent="-457200" algn="just">
              <a:buFont typeface="Wingdings" panose="05000000000000000000" pitchFamily="2" charset="2"/>
              <a:buChar char="ü"/>
            </a:pPr>
            <a:endParaRPr lang="en-US" sz="2400" dirty="0" smtClean="0">
              <a:latin typeface="Times New Roman" pitchFamily="18" charset="0"/>
              <a:cs typeface="Times New Roman" pitchFamily="18" charset="0"/>
            </a:endParaRPr>
          </a:p>
          <a:p>
            <a:pPr marL="457200" indent="-457200" algn="just">
              <a:buFont typeface="Wingdings" panose="05000000000000000000" pitchFamily="2" charset="2"/>
              <a:buChar char="ü"/>
            </a:pPr>
            <a:r>
              <a:rPr lang="en-US" sz="2400" dirty="0" smtClean="0">
                <a:latin typeface="Times New Roman" pitchFamily="18" charset="0"/>
                <a:cs typeface="Times New Roman" pitchFamily="18" charset="0"/>
              </a:rPr>
              <a:t>According to OXFAM(confederation </a:t>
            </a:r>
            <a:r>
              <a:rPr lang="en-US" sz="2400" dirty="0">
                <a:latin typeface="Times New Roman" pitchFamily="18" charset="0"/>
                <a:cs typeface="Times New Roman" pitchFamily="18" charset="0"/>
              </a:rPr>
              <a:t>of </a:t>
            </a:r>
            <a:r>
              <a:rPr lang="en-US" sz="2400" dirty="0" smtClean="0">
                <a:latin typeface="Times New Roman" pitchFamily="18" charset="0"/>
                <a:cs typeface="Times New Roman" pitchFamily="18" charset="0"/>
              </a:rPr>
              <a:t>20     </a:t>
            </a:r>
            <a:r>
              <a:rPr lang="en-US" sz="2400" dirty="0">
                <a:latin typeface="Times New Roman" pitchFamily="18" charset="0"/>
                <a:cs typeface="Times New Roman" pitchFamily="18" charset="0"/>
              </a:rPr>
              <a:t>independent charitable </a:t>
            </a:r>
            <a:r>
              <a:rPr lang="en-US" sz="2400" dirty="0" err="1">
                <a:latin typeface="Times New Roman" pitchFamily="18" charset="0"/>
                <a:cs typeface="Times New Roman" pitchFamily="18" charset="0"/>
              </a:rPr>
              <a:t>organisations</a:t>
            </a:r>
            <a:r>
              <a:rPr lang="en-US" sz="2400" dirty="0">
                <a:latin typeface="Times New Roman" pitchFamily="18" charset="0"/>
                <a:cs typeface="Times New Roman" pitchFamily="18" charset="0"/>
              </a:rPr>
              <a:t> focusing on the alleviation of  of global poverty) 2020 report India has been ranked 129 among 158 countries on ‘Commitment to Reducing Inequality (CRI) Index.’                            </a:t>
            </a:r>
          </a:p>
          <a:p>
            <a:pPr marL="457200" indent="-457200" algn="just">
              <a:buFont typeface="Wingdings" panose="05000000000000000000" pitchFamily="2" charset="2"/>
              <a:buChar char="ü"/>
            </a:pPr>
            <a:endParaRPr lang="en-US" sz="2400" dirty="0">
              <a:latin typeface="Times New Roman" pitchFamily="18" charset="0"/>
              <a:cs typeface="Times New Roman" pitchFamily="18" charset="0"/>
            </a:endParaRPr>
          </a:p>
          <a:p>
            <a:pPr marL="457200" indent="-457200">
              <a:buFont typeface="Wingdings" panose="05000000000000000000" pitchFamily="2" charset="2"/>
              <a:buChar char="ü"/>
            </a:pPr>
            <a:r>
              <a:rPr lang="en-US" sz="2400" dirty="0" smtClean="0">
                <a:latin typeface="Times New Roman" pitchFamily="18" charset="0"/>
                <a:cs typeface="Times New Roman" pitchFamily="18" charset="0"/>
              </a:rPr>
              <a:t>India's </a:t>
            </a:r>
            <a:r>
              <a:rPr lang="en-US" sz="2400" dirty="0">
                <a:latin typeface="Times New Roman" pitchFamily="18" charset="0"/>
                <a:cs typeface="Times New Roman" pitchFamily="18" charset="0"/>
              </a:rPr>
              <a:t>richest 1 per cent hold more than four-times the wealth held by 953 million people who make up for the bottom 70 per </a:t>
            </a:r>
            <a:r>
              <a:rPr lang="en-US" sz="2400" dirty="0" smtClean="0">
                <a:latin typeface="Times New Roman" pitchFamily="18" charset="0"/>
                <a:cs typeface="Times New Roman" pitchFamily="18" charset="0"/>
              </a:rPr>
              <a:t>cent of the country‘s population.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a:p>
            <a:pPr marL="457200" indent="-457200" algn="just">
              <a:buFont typeface="Wingdings" panose="05000000000000000000" pitchFamily="2" charset="2"/>
              <a:buChar char="ü"/>
            </a:pPr>
            <a:endParaRPr lang="en-US" sz="2800" dirty="0">
              <a:latin typeface="Times New Roman" pitchFamily="18" charset="0"/>
              <a:cs typeface="Times New Roman" pitchFamily="18" charset="0"/>
            </a:endParaRPr>
          </a:p>
          <a:p>
            <a:pPr marL="457200" indent="-457200" algn="just">
              <a:buFont typeface="Wingdings" panose="05000000000000000000" pitchFamily="2" charset="2"/>
              <a:buChar char="ü"/>
            </a:pPr>
            <a:endParaRPr lang="en-US" sz="2800" dirty="0">
              <a:latin typeface="Times New Roman" pitchFamily="18" charset="0"/>
              <a:cs typeface="Times New Roman" pitchFamily="18" charset="0"/>
            </a:endParaRPr>
          </a:p>
          <a:p>
            <a:pPr marL="457200" indent="-457200" algn="just">
              <a:buFont typeface="Wingdings" panose="05000000000000000000" pitchFamily="2" charset="2"/>
              <a:buChar char="ü"/>
            </a:pPr>
            <a:endParaRPr lang="en-US" sz="2800" dirty="0">
              <a:latin typeface="Times New Roman" pitchFamily="18" charset="0"/>
              <a:cs typeface="Times New Roman" pitchFamily="18" charset="0"/>
            </a:endParaRPr>
          </a:p>
        </p:txBody>
      </p:sp>
    </p:spTree>
    <p:extLst>
      <p:ext uri="{BB962C8B-B14F-4D97-AF65-F5344CB8AC3E}">
        <p14:creationId xmlns="" xmlns:p14="http://schemas.microsoft.com/office/powerpoint/2010/main" val="2649679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fade">
                                      <p:cBhvr>
                                        <p:cTn id="17" dur="20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8454"/>
            <a:ext cx="8229600" cy="667512"/>
          </a:xfrm>
        </p:spPr>
        <p:txBody>
          <a:bodyPr>
            <a:normAutofit fontScale="90000"/>
          </a:bodyPr>
          <a:lstStyle/>
          <a:p>
            <a:pPr algn="ctr"/>
            <a:r>
              <a:rPr lang="en-IN" dirty="0" smtClean="0">
                <a:latin typeface="Times New Roman" panose="02020603050405020304" pitchFamily="18" charset="0"/>
                <a:cs typeface="Times New Roman" panose="02020603050405020304" pitchFamily="18" charset="0"/>
              </a:rPr>
              <a:t>Some </a:t>
            </a:r>
            <a:r>
              <a:rPr lang="en-IN" dirty="0">
                <a:latin typeface="Times New Roman" panose="02020603050405020304" pitchFamily="18" charset="0"/>
                <a:cs typeface="Times New Roman" panose="02020603050405020304" pitchFamily="18" charset="0"/>
              </a:rPr>
              <a:t>questions?</a:t>
            </a:r>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IN" sz="3200" dirty="0">
                <a:latin typeface="Times New Roman" panose="02020603050405020304" pitchFamily="18" charset="0"/>
                <a:cs typeface="Times New Roman" panose="02020603050405020304" pitchFamily="18" charset="0"/>
              </a:rPr>
              <a:t>How to bring change without conflict?</a:t>
            </a:r>
          </a:p>
          <a:p>
            <a:r>
              <a:rPr lang="en-IN" sz="3200" dirty="0">
                <a:latin typeface="Times New Roman" panose="02020603050405020304" pitchFamily="18" charset="0"/>
                <a:cs typeface="Times New Roman" panose="02020603050405020304" pitchFamily="18" charset="0"/>
              </a:rPr>
              <a:t>Did we lose on fraternity?</a:t>
            </a:r>
          </a:p>
          <a:p>
            <a:r>
              <a:rPr lang="en-IN" sz="3200" dirty="0">
                <a:latin typeface="Times New Roman" panose="02020603050405020304" pitchFamily="18" charset="0"/>
                <a:cs typeface="Times New Roman" panose="02020603050405020304" pitchFamily="18" charset="0"/>
              </a:rPr>
              <a:t>Do social and cultural prejudices persist due to gap between public and private?</a:t>
            </a:r>
          </a:p>
          <a:p>
            <a:r>
              <a:rPr lang="en-IN" sz="3200" dirty="0" smtClean="0">
                <a:latin typeface="Times New Roman" panose="02020603050405020304" pitchFamily="18" charset="0"/>
                <a:cs typeface="Times New Roman" panose="02020603050405020304" pitchFamily="18" charset="0"/>
              </a:rPr>
              <a:t>What </a:t>
            </a:r>
            <a:r>
              <a:rPr lang="en-IN" sz="3200" dirty="0">
                <a:latin typeface="Times New Roman" panose="02020603050405020304" pitchFamily="18" charset="0"/>
                <a:cs typeface="Times New Roman" panose="02020603050405020304" pitchFamily="18" charset="0"/>
              </a:rPr>
              <a:t>are the other forms of intervention </a:t>
            </a:r>
            <a:r>
              <a:rPr lang="en-IN" sz="3200" dirty="0" smtClean="0">
                <a:latin typeface="Times New Roman" panose="02020603050405020304" pitchFamily="18" charset="0"/>
                <a:cs typeface="Times New Roman" panose="02020603050405020304" pitchFamily="18" charset="0"/>
              </a:rPr>
              <a:t>required other than the state?</a:t>
            </a:r>
            <a:endParaRPr lang="en-IN" sz="3200" dirty="0">
              <a:latin typeface="Times New Roman" panose="02020603050405020304" pitchFamily="18" charset="0"/>
              <a:cs typeface="Times New Roman" panose="02020603050405020304" pitchFamily="18" charset="0"/>
            </a:endParaRPr>
          </a:p>
          <a:p>
            <a:r>
              <a:rPr lang="en-IN" sz="3200" dirty="0">
                <a:latin typeface="Times New Roman" panose="02020603050405020304" pitchFamily="18" charset="0"/>
                <a:cs typeface="Times New Roman" panose="02020603050405020304" pitchFamily="18" charset="0"/>
              </a:rPr>
              <a:t>Are we fairly accommodative in public sphere but private sphere untouched?(being secular in public and not in private)</a:t>
            </a:r>
          </a:p>
          <a:p>
            <a:endParaRPr lang="en-IN" sz="3200" dirty="0"/>
          </a:p>
          <a:p>
            <a:endParaRPr lang="en-IN" dirty="0"/>
          </a:p>
          <a:p>
            <a:endParaRPr lang="en-IN" dirty="0"/>
          </a:p>
          <a:p>
            <a:endParaRPr lang="en-IN" dirty="0"/>
          </a:p>
        </p:txBody>
      </p:sp>
    </p:spTree>
    <p:extLst>
      <p:ext uri="{BB962C8B-B14F-4D97-AF65-F5344CB8AC3E}">
        <p14:creationId xmlns="" xmlns:p14="http://schemas.microsoft.com/office/powerpoint/2010/main" val="216045125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9223" y="857251"/>
            <a:ext cx="8550234" cy="5493812"/>
          </a:xfrm>
          <a:prstGeom prst="rect">
            <a:avLst/>
          </a:prstGeom>
          <a:noFill/>
        </p:spPr>
        <p:txBody>
          <a:bodyPr wrap="square" rtlCol="0">
            <a:spAutoFit/>
          </a:bodyPr>
          <a:lstStyle/>
          <a:p>
            <a:pPr marL="428625" indent="-428625" algn="just">
              <a:buFont typeface="Wingdings" panose="05000000000000000000" pitchFamily="2" charset="2"/>
              <a:buChar char="Ø"/>
            </a:pPr>
            <a:r>
              <a:rPr lang="en-US" sz="2700" dirty="0">
                <a:latin typeface="Times New Roman" panose="02020603050405020304" pitchFamily="18" charset="0"/>
                <a:cs typeface="Times New Roman" panose="02020603050405020304" pitchFamily="18" charset="0"/>
              </a:rPr>
              <a:t>Fraternity remains the least understood, least discussed, and doubtlessly the least practiced of the four pillars of constitutional morality spelt out in the preamble of India’s Constitution: justice, liberty, equality, and fraternity.</a:t>
            </a:r>
          </a:p>
          <a:p>
            <a:pPr marL="428625" indent="-428625" algn="just">
              <a:buFont typeface="Wingdings" panose="05000000000000000000" pitchFamily="2" charset="2"/>
              <a:buChar char="Ø"/>
            </a:pPr>
            <a:r>
              <a:rPr lang="en-US" sz="2700" dirty="0">
                <a:latin typeface="Times New Roman" panose="02020603050405020304" pitchFamily="18" charset="0"/>
                <a:cs typeface="Times New Roman" panose="02020603050405020304" pitchFamily="18" charset="0"/>
              </a:rPr>
              <a:t>It is lost even in our public and social life, in which the aggressive use of oppositional identities continues, as it is the most reliable instrument to harvest votes for most political parties. </a:t>
            </a:r>
          </a:p>
          <a:p>
            <a:pPr marL="428625" indent="-428625" algn="just">
              <a:buFont typeface="Wingdings" panose="05000000000000000000" pitchFamily="2" charset="2"/>
              <a:buChar char="Ø"/>
            </a:pPr>
            <a:r>
              <a:rPr lang="en-US" sz="2700" dirty="0">
                <a:latin typeface="Times New Roman" panose="02020603050405020304" pitchFamily="18" charset="0"/>
                <a:cs typeface="Times New Roman" panose="02020603050405020304" pitchFamily="18" charset="0"/>
              </a:rPr>
              <a:t>Democracy is all about equality and freedom. The case of democratic idea is the belief that every person within the community is equally entitled to life with dignity and self-respect.</a:t>
            </a:r>
            <a:endParaRPr lang="en-IN" sz="27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893982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219200"/>
            <a:ext cx="8610600" cy="4401205"/>
          </a:xfrm>
          <a:prstGeom prst="rect">
            <a:avLst/>
          </a:prstGeom>
        </p:spPr>
        <p:txBody>
          <a:bodyPr wrap="square">
            <a:spAutoFit/>
          </a:bodyPr>
          <a:lstStyle/>
          <a:p>
            <a:pPr algn="just"/>
            <a:r>
              <a:rPr lang="en-US" sz="2800" dirty="0" smtClean="0">
                <a:latin typeface="Times New Roman" pitchFamily="18" charset="0"/>
                <a:cs typeface="Times New Roman" pitchFamily="18" charset="0"/>
              </a:rPr>
              <a:t>"If there is any land on this earth that can lay claim to be the blessed </a:t>
            </a:r>
            <a:r>
              <a:rPr lang="en-US" sz="2800" dirty="0" err="1" smtClean="0">
                <a:latin typeface="Times New Roman" pitchFamily="18" charset="0"/>
                <a:cs typeface="Times New Roman" pitchFamily="18" charset="0"/>
              </a:rPr>
              <a:t>Punya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Bhumi</a:t>
            </a:r>
            <a:r>
              <a:rPr lang="en-US" sz="2800" dirty="0" smtClean="0">
                <a:latin typeface="Times New Roman" pitchFamily="18" charset="0"/>
                <a:cs typeface="Times New Roman" pitchFamily="18" charset="0"/>
              </a:rPr>
              <a:t>; to be the land..  where humanity has attained its highest towards gentleness, towards generosity, towards purity, towards calmness, above all, the land of introspection and of spirituality - it is India” </a:t>
            </a:r>
          </a:p>
          <a:p>
            <a:pPr algn="just">
              <a:buFont typeface="Wingdings" pitchFamily="2" charset="2"/>
              <a:buChar char="ü"/>
            </a:pPr>
            <a:endParaRPr lang="en-IN" sz="2800" dirty="0" smtClean="0">
              <a:latin typeface="Times New Roman" pitchFamily="18" charset="0"/>
              <a:cs typeface="Times New Roman" pitchFamily="18" charset="0"/>
            </a:endParaRPr>
          </a:p>
          <a:p>
            <a:pPr algn="just">
              <a:buFont typeface="Wingdings" pitchFamily="2" charset="2"/>
              <a:buChar char="ü"/>
            </a:pPr>
            <a:r>
              <a:rPr lang="en-US" sz="2800" dirty="0" smtClean="0">
                <a:latin typeface="Times New Roman" pitchFamily="18" charset="0"/>
                <a:cs typeface="Times New Roman" pitchFamily="18" charset="0"/>
              </a:rPr>
              <a:t>“…to set in motion a machinery which will bring the noblest ideas to the doorstep of even the poorest and meanest.”</a:t>
            </a:r>
          </a:p>
          <a:p>
            <a:pPr algn="just"/>
            <a:r>
              <a:rPr lang="en-US" sz="2800" dirty="0" smtClean="0">
                <a:latin typeface="Times New Roman" pitchFamily="18" charset="0"/>
                <a:cs typeface="Times New Roman" pitchFamily="18" charset="0"/>
              </a:rPr>
              <a:t> </a:t>
            </a:r>
            <a:endParaRPr lang="en-US" sz="2800" dirty="0">
              <a:latin typeface="Times New Roman" pitchFamily="18" charset="0"/>
              <a:cs typeface="Times New Roman" pitchFamily="18" charset="0"/>
            </a:endParaRPr>
          </a:p>
        </p:txBody>
      </p:sp>
      <p:sp>
        <p:nvSpPr>
          <p:cNvPr id="4" name="TextBox 3"/>
          <p:cNvSpPr txBox="1"/>
          <p:nvPr/>
        </p:nvSpPr>
        <p:spPr>
          <a:xfrm>
            <a:off x="1066800" y="609600"/>
            <a:ext cx="7162800" cy="523220"/>
          </a:xfrm>
          <a:prstGeom prst="rect">
            <a:avLst/>
          </a:prstGeom>
          <a:noFill/>
        </p:spPr>
        <p:txBody>
          <a:bodyPr wrap="square" rtlCol="0">
            <a:spAutoFit/>
          </a:bodyPr>
          <a:lstStyle/>
          <a:p>
            <a:pPr algn="just"/>
            <a:r>
              <a:rPr lang="en-US" sz="2800" b="1" dirty="0" smtClean="0">
                <a:latin typeface="Times New Roman" pitchFamily="18" charset="0"/>
                <a:cs typeface="Times New Roman" pitchFamily="18" charset="0"/>
              </a:rPr>
              <a:t>Fulfill Swami </a:t>
            </a:r>
            <a:r>
              <a:rPr lang="en-US" sz="2800" b="1" dirty="0" err="1" smtClean="0">
                <a:latin typeface="Times New Roman" pitchFamily="18" charset="0"/>
                <a:cs typeface="Times New Roman" pitchFamily="18" charset="0"/>
              </a:rPr>
              <a:t>Vivekanand’s</a:t>
            </a:r>
            <a:r>
              <a:rPr lang="en-US" sz="2800" b="1" dirty="0" smtClean="0">
                <a:latin typeface="Times New Roman" pitchFamily="18" charset="0"/>
                <a:cs typeface="Times New Roman" pitchFamily="18" charset="0"/>
              </a:rPr>
              <a:t> vision…… </a:t>
            </a:r>
          </a:p>
        </p:txBody>
      </p:sp>
      <p:sp>
        <p:nvSpPr>
          <p:cNvPr id="5" name="Rectangle 4"/>
          <p:cNvSpPr/>
          <p:nvPr/>
        </p:nvSpPr>
        <p:spPr>
          <a:xfrm>
            <a:off x="1981200" y="5622768"/>
            <a:ext cx="5181600" cy="469167"/>
          </a:xfrm>
          <a:prstGeom prst="rect">
            <a:avLst/>
          </a:prstGeom>
        </p:spPr>
        <p:txBody>
          <a:bodyPr wrap="square">
            <a:spAutoFit/>
          </a:bodyPr>
          <a:lstStyle/>
          <a:p>
            <a:pPr algn="ctr">
              <a:lnSpc>
                <a:spcPct val="110000"/>
              </a:lnSpc>
            </a:pPr>
            <a:r>
              <a:rPr lang="en-US" sz="2400" b="1" dirty="0" smtClean="0">
                <a:latin typeface="Times New Roman" panose="02020603050405020304" pitchFamily="18" charset="0"/>
                <a:cs typeface="Times New Roman" panose="02020603050405020304" pitchFamily="18" charset="0"/>
              </a:rPr>
              <a:t>“Follow the rule and India will rule”</a:t>
            </a:r>
            <a:endParaRPr lang="en-US" sz="24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2000"/>
                                        <p:tgtEl>
                                          <p:spTgt spid="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fade">
                                      <p:cBhvr>
                                        <p:cTn id="22"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CECA68A6-020E-4491-A0DC-1707D1E86920}"/>
              </a:ext>
            </a:extLst>
          </p:cNvPr>
          <p:cNvSpPr txBox="1"/>
          <p:nvPr/>
        </p:nvSpPr>
        <p:spPr>
          <a:xfrm>
            <a:off x="1730327" y="393895"/>
            <a:ext cx="5918981" cy="646331"/>
          </a:xfrm>
          <a:prstGeom prst="rect">
            <a:avLst/>
          </a:prstGeom>
          <a:noFill/>
        </p:spPr>
        <p:txBody>
          <a:bodyPr wrap="square" rtlCol="0">
            <a:spAutoFit/>
          </a:bodyPr>
          <a:lstStyle/>
          <a:p>
            <a:pPr algn="ctr"/>
            <a:r>
              <a:rPr lang="en-IN" sz="3600" b="1" dirty="0">
                <a:latin typeface="Times New Roman" panose="02020603050405020304" pitchFamily="18" charset="0"/>
                <a:cs typeface="Times New Roman" panose="02020603050405020304" pitchFamily="18" charset="0"/>
              </a:rPr>
              <a:t>Defining </a:t>
            </a:r>
            <a:r>
              <a:rPr lang="en-IN" sz="3600" b="1" dirty="0" smtClean="0">
                <a:latin typeface="Times New Roman" panose="02020603050405020304" pitchFamily="18" charset="0"/>
                <a:cs typeface="Times New Roman" panose="02020603050405020304" pitchFamily="18" charset="0"/>
              </a:rPr>
              <a:t>Concepts…….</a:t>
            </a:r>
            <a:endParaRPr lang="en-IN" sz="3600" b="1"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 xmlns:a16="http://schemas.microsoft.com/office/drawing/2014/main" id="{084EC1B2-F214-4FB1-BE54-C28E42A96D22}"/>
              </a:ext>
            </a:extLst>
          </p:cNvPr>
          <p:cNvSpPr txBox="1"/>
          <p:nvPr/>
        </p:nvSpPr>
        <p:spPr>
          <a:xfrm>
            <a:off x="397688" y="1640156"/>
            <a:ext cx="8344197" cy="6494085"/>
          </a:xfrm>
          <a:prstGeom prst="rect">
            <a:avLst/>
          </a:prstGeom>
          <a:noFill/>
        </p:spPr>
        <p:txBody>
          <a:bodyPr wrap="square" rtlCol="0">
            <a:spAutoFit/>
          </a:bodyPr>
          <a:lstStyle/>
          <a:p>
            <a:pPr algn="just"/>
            <a:r>
              <a:rPr lang="en-US" sz="3200" dirty="0" smtClean="0">
                <a:latin typeface="Times New Roman" panose="02020603050405020304" pitchFamily="18" charset="0"/>
                <a:cs typeface="Times New Roman" panose="02020603050405020304" pitchFamily="18" charset="0"/>
              </a:rPr>
              <a:t>LIBERTY - </a:t>
            </a:r>
            <a:r>
              <a:rPr lang="en-US" sz="3200" dirty="0">
                <a:latin typeface="Times New Roman" panose="02020603050405020304" pitchFamily="18" charset="0"/>
                <a:cs typeface="Times New Roman" panose="02020603050405020304" pitchFamily="18" charset="0"/>
              </a:rPr>
              <a:t>“It is a the power to do or enjoy something that is worth doing or enjoying in common with others. Liberty is the eager maintenance of that atmosphere in which men have the opportunity to be their best selves.”-T.H. </a:t>
            </a:r>
            <a:r>
              <a:rPr lang="en-US" sz="3200" dirty="0" smtClean="0">
                <a:latin typeface="Times New Roman" panose="02020603050405020304" pitchFamily="18" charset="0"/>
                <a:cs typeface="Times New Roman" panose="02020603050405020304" pitchFamily="18" charset="0"/>
              </a:rPr>
              <a:t>Green</a:t>
            </a:r>
          </a:p>
          <a:p>
            <a:pPr algn="just"/>
            <a:endParaRPr lang="en-US" sz="3200" dirty="0" smtClean="0">
              <a:latin typeface="Times New Roman" panose="02020603050405020304" pitchFamily="18" charset="0"/>
              <a:cs typeface="Times New Roman" panose="02020603050405020304" pitchFamily="18" charset="0"/>
            </a:endParaRPr>
          </a:p>
          <a:p>
            <a:pPr algn="just"/>
            <a:r>
              <a:rPr lang="en-US" sz="3200" dirty="0" smtClean="0">
                <a:latin typeface="Times New Roman" panose="02020603050405020304" pitchFamily="18" charset="0"/>
                <a:cs typeface="Times New Roman" panose="02020603050405020304" pitchFamily="18" charset="0"/>
              </a:rPr>
              <a:t>“Your right to swing your fist ends where my nose begins.” </a:t>
            </a:r>
            <a:endParaRPr lang="en-US" sz="3200" dirty="0">
              <a:latin typeface="Times New Roman" panose="02020603050405020304" pitchFamily="18" charset="0"/>
              <a:cs typeface="Times New Roman" panose="02020603050405020304" pitchFamily="18" charset="0"/>
            </a:endParaRPr>
          </a:p>
          <a:p>
            <a:pPr algn="just"/>
            <a:endParaRPr lang="en-US" sz="3200" dirty="0">
              <a:latin typeface="Times New Roman" panose="02020603050405020304" pitchFamily="18" charset="0"/>
              <a:cs typeface="Times New Roman" panose="02020603050405020304" pitchFamily="18" charset="0"/>
            </a:endParaRPr>
          </a:p>
          <a:p>
            <a:pPr algn="just"/>
            <a:endParaRPr lang="en-US" sz="3200" dirty="0">
              <a:latin typeface="Times New Roman" panose="02020603050405020304" pitchFamily="18" charset="0"/>
              <a:cs typeface="Times New Roman" panose="02020603050405020304" pitchFamily="18" charset="0"/>
            </a:endParaRPr>
          </a:p>
          <a:p>
            <a:pPr algn="just"/>
            <a:endParaRPr lang="en-US" sz="3200" dirty="0">
              <a:latin typeface="Times New Roman" panose="02020603050405020304" pitchFamily="18" charset="0"/>
              <a:cs typeface="Times New Roman" panose="02020603050405020304" pitchFamily="18" charset="0"/>
            </a:endParaRPr>
          </a:p>
          <a:p>
            <a:pPr algn="just"/>
            <a:endParaRPr lang="en-IN" sz="32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587725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62495"/>
            <a:ext cx="8229600" cy="4304905"/>
          </a:xfrm>
        </p:spPr>
        <p:txBody>
          <a:bodyPr>
            <a:normAutofit fontScale="25000" lnSpcReduction="20000"/>
          </a:bodyPr>
          <a:lstStyle/>
          <a:p>
            <a:pPr algn="just"/>
            <a:endParaRPr lang="en-US" dirty="0"/>
          </a:p>
          <a:p>
            <a:pPr algn="just"/>
            <a:endParaRPr lang="en-US" sz="2700" dirty="0" smtClean="0">
              <a:latin typeface="Times New Roman" panose="02020603050405020304" pitchFamily="18" charset="0"/>
              <a:cs typeface="Times New Roman" panose="02020603050405020304" pitchFamily="18" charset="0"/>
            </a:endParaRPr>
          </a:p>
          <a:p>
            <a:pPr algn="just"/>
            <a:endParaRPr lang="en-US" sz="2700" dirty="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US" sz="8600" dirty="0" smtClean="0">
                <a:latin typeface="Times New Roman" panose="02020603050405020304" pitchFamily="18" charset="0"/>
                <a:cs typeface="Times New Roman" panose="02020603050405020304" pitchFamily="18" charset="0"/>
              </a:rPr>
              <a:t>With </a:t>
            </a:r>
            <a:r>
              <a:rPr lang="en-US" sz="8600" dirty="0">
                <a:latin typeface="Times New Roman" panose="02020603050405020304" pitchFamily="18" charset="0"/>
                <a:cs typeface="Times New Roman" panose="02020603050405020304" pitchFamily="18" charset="0"/>
              </a:rPr>
              <a:t>the </a:t>
            </a:r>
            <a:r>
              <a:rPr lang="en-US" sz="8600" b="1" dirty="0">
                <a:latin typeface="Times New Roman" panose="02020603050405020304" pitchFamily="18" charset="0"/>
                <a:cs typeface="Times New Roman" panose="02020603050405020304" pitchFamily="18" charset="0"/>
              </a:rPr>
              <a:t>foundation of ethics established</a:t>
            </a:r>
            <a:r>
              <a:rPr lang="en-US" sz="8600" dirty="0">
                <a:latin typeface="Times New Roman" panose="02020603050405020304" pitchFamily="18" charset="0"/>
                <a:cs typeface="Times New Roman" panose="02020603050405020304" pitchFamily="18" charset="0"/>
              </a:rPr>
              <a:t>, it is possible to build a society that is bonded together through its work. Most of us miss the Constitutional meaning of our work. The Constitutional meaning of our work is not that I and my family make enough money to survive (or perhaps get rich). The purpose of work is this: the practical, everyday expression of how I love and serve my neighbor, and thereby build the unity and integrity of the </a:t>
            </a:r>
            <a:r>
              <a:rPr lang="en-US" sz="8600" dirty="0" smtClean="0">
                <a:latin typeface="Times New Roman" panose="02020603050405020304" pitchFamily="18" charset="0"/>
                <a:cs typeface="Times New Roman" panose="02020603050405020304" pitchFamily="18" charset="0"/>
              </a:rPr>
              <a:t>nation……………… </a:t>
            </a:r>
          </a:p>
          <a:p>
            <a:pPr algn="just">
              <a:buFont typeface="Wingdings" panose="05000000000000000000" pitchFamily="2" charset="2"/>
              <a:buChar char="ü"/>
            </a:pPr>
            <a:endParaRPr lang="en-US" sz="8600" dirty="0" smtClean="0">
              <a:latin typeface="Times New Roman" panose="02020603050405020304" pitchFamily="18" charset="0"/>
              <a:cs typeface="Times New Roman" panose="02020603050405020304" pitchFamily="18" charset="0"/>
            </a:endParaRPr>
          </a:p>
          <a:p>
            <a:pPr algn="just">
              <a:buFont typeface="Wingdings" panose="05000000000000000000" pitchFamily="2" charset="2"/>
              <a:buChar char="ü"/>
            </a:pPr>
            <a:r>
              <a:rPr lang="en-US" sz="8600" dirty="0" smtClean="0">
                <a:latin typeface="Times New Roman" panose="02020603050405020304" pitchFamily="18" charset="0"/>
                <a:cs typeface="Times New Roman" panose="02020603050405020304" pitchFamily="18" charset="0"/>
              </a:rPr>
              <a:t>…………….Or </a:t>
            </a:r>
            <a:r>
              <a:rPr lang="en-US" sz="8600" dirty="0">
                <a:latin typeface="Times New Roman" panose="02020603050405020304" pitchFamily="18" charset="0"/>
                <a:cs typeface="Times New Roman" panose="02020603050405020304" pitchFamily="18" charset="0"/>
              </a:rPr>
              <a:t>as the Constitution’s Fundamental Duties prescribe: the purpose of work is “to strive towards excellence… so that the nation constantly rises to higher levels of endeavor and achievement.” </a:t>
            </a:r>
          </a:p>
          <a:p>
            <a:pPr algn="just">
              <a:buNone/>
            </a:pPr>
            <a:r>
              <a:rPr lang="en-US" sz="8600" b="1" dirty="0" smtClean="0">
                <a:latin typeface="Times New Roman" panose="02020603050405020304" pitchFamily="18" charset="0"/>
                <a:cs typeface="Times New Roman" panose="02020603050405020304" pitchFamily="18" charset="0"/>
              </a:rPr>
              <a:t>                                                                      Dr</a:t>
            </a:r>
            <a:r>
              <a:rPr lang="en-US" sz="8600" b="1" dirty="0">
                <a:latin typeface="Times New Roman" panose="02020603050405020304" pitchFamily="18" charset="0"/>
                <a:cs typeface="Times New Roman" panose="02020603050405020304" pitchFamily="18" charset="0"/>
              </a:rPr>
              <a:t>. A.P.J Abdul </a:t>
            </a:r>
            <a:r>
              <a:rPr lang="en-US" sz="8600" b="1" dirty="0" err="1">
                <a:latin typeface="Times New Roman" panose="02020603050405020304" pitchFamily="18" charset="0"/>
                <a:cs typeface="Times New Roman" panose="02020603050405020304" pitchFamily="18" charset="0"/>
              </a:rPr>
              <a:t>Kalam</a:t>
            </a:r>
            <a:r>
              <a:rPr lang="en-US" sz="8600" b="1" dirty="0">
                <a:latin typeface="Times New Roman" panose="02020603050405020304" pitchFamily="18" charset="0"/>
                <a:cs typeface="Times New Roman" panose="02020603050405020304" pitchFamily="18" charset="0"/>
              </a:rPr>
              <a:t/>
            </a:r>
            <a:br>
              <a:rPr lang="en-US" sz="8600" b="1" dirty="0">
                <a:latin typeface="Times New Roman" panose="02020603050405020304" pitchFamily="18" charset="0"/>
                <a:cs typeface="Times New Roman" panose="02020603050405020304" pitchFamily="18" charset="0"/>
              </a:rPr>
            </a:br>
            <a:endParaRPr lang="en-IN" sz="8600" b="1" dirty="0">
              <a:latin typeface="Times New Roman" panose="02020603050405020304" pitchFamily="18" charset="0"/>
              <a:cs typeface="Times New Roman" panose="02020603050405020304" pitchFamily="18" charset="0"/>
            </a:endParaRPr>
          </a:p>
        </p:txBody>
      </p:sp>
      <p:sp>
        <p:nvSpPr>
          <p:cNvPr id="3" name="Title 2"/>
          <p:cNvSpPr>
            <a:spLocks noGrp="1"/>
          </p:cNvSpPr>
          <p:nvPr>
            <p:ph type="title"/>
          </p:nvPr>
        </p:nvSpPr>
        <p:spPr>
          <a:xfrm>
            <a:off x="457200" y="304800"/>
            <a:ext cx="5791199" cy="590528"/>
          </a:xfrm>
        </p:spPr>
        <p:txBody>
          <a:bodyPr>
            <a:noAutofit/>
          </a:bodyPr>
          <a:lstStyle/>
          <a:p>
            <a:r>
              <a:rPr lang="en-IN" sz="3600" dirty="0" smtClean="0">
                <a:latin typeface="Times New Roman" pitchFamily="18" charset="0"/>
                <a:cs typeface="Times New Roman" pitchFamily="18" charset="0"/>
              </a:rPr>
              <a:t>Humane Approach …….</a:t>
            </a:r>
            <a:endParaRPr lang="en-IN" sz="3600" dirty="0">
              <a:latin typeface="Times New Roman" pitchFamily="18" charset="0"/>
              <a:cs typeface="Times New Roman" pitchFamily="18" charset="0"/>
            </a:endParaRPr>
          </a:p>
        </p:txBody>
      </p:sp>
    </p:spTree>
    <p:extLst>
      <p:ext uri="{BB962C8B-B14F-4D97-AF65-F5344CB8AC3E}">
        <p14:creationId xmlns="" xmlns:p14="http://schemas.microsoft.com/office/powerpoint/2010/main" val="495554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Effect transition="in" filter="fade">
                                      <p:cBhvr>
                                        <p:cTn id="7" dur="2000"/>
                                        <p:tgtEl>
                                          <p:spTgt spid="2">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5" end="5"/>
                                            </p:txEl>
                                          </p:spTgt>
                                        </p:tgtEl>
                                        <p:attrNameLst>
                                          <p:attrName>style.visibility</p:attrName>
                                        </p:attrNameLst>
                                      </p:cBhvr>
                                      <p:to>
                                        <p:strVal val="visible"/>
                                      </p:to>
                                    </p:set>
                                    <p:animEffect transition="in" filter="fade">
                                      <p:cBhvr>
                                        <p:cTn id="12" dur="2000"/>
                                        <p:tgtEl>
                                          <p:spTgt spid="2">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animEffect transition="in" filter="fade">
                                      <p:cBhvr>
                                        <p:cTn id="17" dur="20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IN" sz="3600" b="1" dirty="0">
                <a:solidFill>
                  <a:schemeClr val="tx1"/>
                </a:solidFill>
                <a:latin typeface="Times New Roman" panose="02020603050405020304" pitchFamily="18" charset="0"/>
                <a:cs typeface="Times New Roman" panose="02020603050405020304" pitchFamily="18" charset="0"/>
              </a:rPr>
              <a:t>EQUALITY</a:t>
            </a:r>
            <a:endParaRPr lang="en-US" sz="3600" b="1" dirty="0">
              <a:solidFill>
                <a:schemeClr val="tx1"/>
              </a:solidFill>
            </a:endParaRPr>
          </a:p>
        </p:txBody>
      </p:sp>
      <p:sp>
        <p:nvSpPr>
          <p:cNvPr id="3" name="Content Placeholder 2"/>
          <p:cNvSpPr>
            <a:spLocks noGrp="1"/>
          </p:cNvSpPr>
          <p:nvPr>
            <p:ph idx="1"/>
          </p:nvPr>
        </p:nvSpPr>
        <p:spPr>
          <a:xfrm>
            <a:off x="914400" y="1935480"/>
            <a:ext cx="7467600" cy="4389120"/>
          </a:xfrm>
        </p:spPr>
        <p:txBody>
          <a:bodyPr/>
          <a:lstStyle/>
          <a:p>
            <a:pPr algn="just"/>
            <a:endParaRPr lang="en-US" sz="2800" dirty="0" smtClean="0">
              <a:latin typeface="Times New Roman" pitchFamily="18" charset="0"/>
              <a:cs typeface="Times New Roman" pitchFamily="18" charset="0"/>
            </a:endParaRPr>
          </a:p>
          <a:p>
            <a:pPr algn="just">
              <a:buFont typeface="Wingdings" panose="05000000000000000000" pitchFamily="2" charset="2"/>
              <a:buChar char="ü"/>
            </a:pPr>
            <a:r>
              <a:rPr lang="en-US" sz="2800" dirty="0" smtClean="0">
                <a:latin typeface="Times New Roman" pitchFamily="18" charset="0"/>
                <a:cs typeface="Times New Roman" pitchFamily="18" charset="0"/>
              </a:rPr>
              <a:t> Fundamentally a leveling process. </a:t>
            </a:r>
          </a:p>
          <a:p>
            <a:pPr algn="just">
              <a:buFont typeface="Wingdings" panose="05000000000000000000" pitchFamily="2" charset="2"/>
              <a:buChar char="ü"/>
            </a:pPr>
            <a:r>
              <a:rPr lang="en-US" sz="2800" dirty="0" smtClean="0">
                <a:latin typeface="Times New Roman" pitchFamily="18" charset="0"/>
                <a:cs typeface="Times New Roman" pitchFamily="18" charset="0"/>
              </a:rPr>
              <a:t>It means that no man shall be placed in society that he can overreach his neighbor to the extent which constitutes a denial of latter’s citizenship.”- Harold Laski</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400" dirty="0" smtClean="0">
                <a:solidFill>
                  <a:schemeClr val="tx1"/>
                </a:solidFill>
                <a:latin typeface="Times New Roman" pitchFamily="18" charset="0"/>
                <a:cs typeface="Times New Roman" pitchFamily="18" charset="0"/>
              </a:rPr>
              <a:t>What is Fraternity ?</a:t>
            </a:r>
            <a:endParaRPr lang="en-US" sz="4400" dirty="0">
              <a:solidFill>
                <a:schemeClr val="tx1"/>
              </a:solidFill>
            </a:endParaRPr>
          </a:p>
        </p:txBody>
      </p:sp>
      <p:sp>
        <p:nvSpPr>
          <p:cNvPr id="3" name="Content Placeholder 2"/>
          <p:cNvSpPr>
            <a:spLocks noGrp="1"/>
          </p:cNvSpPr>
          <p:nvPr>
            <p:ph idx="1"/>
          </p:nvPr>
        </p:nvSpPr>
        <p:spPr>
          <a:xfrm>
            <a:off x="533400" y="1905000"/>
            <a:ext cx="8077200" cy="4389120"/>
          </a:xfrm>
        </p:spPr>
        <p:txBody>
          <a:bodyPr/>
          <a:lstStyle/>
          <a:p>
            <a:pPr>
              <a:buFont typeface="Wingdings" pitchFamily="2" charset="2"/>
              <a:buChar char="ü"/>
            </a:pPr>
            <a:endParaRPr lang="en-US" sz="2400" dirty="0" smtClean="0">
              <a:latin typeface="Times New Roman" pitchFamily="18" charset="0"/>
              <a:cs typeface="Times New Roman" pitchFamily="18" charset="0"/>
            </a:endParaRPr>
          </a:p>
          <a:p>
            <a:pPr algn="just">
              <a:buFont typeface="Wingdings" pitchFamily="2" charset="2"/>
              <a:buChar char="ü"/>
            </a:pPr>
            <a:r>
              <a:rPr lang="en-US" sz="2400" dirty="0" smtClean="0">
                <a:latin typeface="Times New Roman" pitchFamily="18" charset="0"/>
                <a:cs typeface="Times New Roman" pitchFamily="18" charset="0"/>
              </a:rPr>
              <a:t>Fraternity means a sense of common brotherhood of all  Indians being one people. It is the principle which gives unity and solidarity to social life………</a:t>
            </a:r>
          </a:p>
          <a:p>
            <a:pPr algn="just">
              <a:buFont typeface="Wingdings" pitchFamily="2" charset="2"/>
              <a:buChar char="ü"/>
            </a:pPr>
            <a:endParaRPr lang="en-US" sz="2400" dirty="0" smtClean="0">
              <a:latin typeface="Times New Roman" pitchFamily="18" charset="0"/>
              <a:cs typeface="Times New Roman" pitchFamily="18" charset="0"/>
            </a:endParaRPr>
          </a:p>
          <a:p>
            <a:pPr algn="just">
              <a:buFont typeface="Wingdings" pitchFamily="2" charset="2"/>
              <a:buChar char="ü"/>
            </a:pPr>
            <a:r>
              <a:rPr lang="en-US" sz="2400" dirty="0" smtClean="0">
                <a:latin typeface="Times New Roman" pitchFamily="18" charset="0"/>
                <a:cs typeface="Times New Roman" pitchFamily="18" charset="0"/>
              </a:rPr>
              <a:t>……….Without </a:t>
            </a:r>
            <a:r>
              <a:rPr lang="en-US" sz="2400" b="1" dirty="0" smtClean="0">
                <a:latin typeface="Times New Roman" pitchFamily="18" charset="0"/>
                <a:cs typeface="Times New Roman" pitchFamily="18" charset="0"/>
              </a:rPr>
              <a:t>fraternity</a:t>
            </a:r>
            <a:r>
              <a:rPr lang="en-US" sz="2400" dirty="0" smtClean="0">
                <a:latin typeface="Times New Roman" pitchFamily="18" charset="0"/>
                <a:cs typeface="Times New Roman" pitchFamily="18" charset="0"/>
              </a:rPr>
              <a:t>, equality and liberty will be no deeper than coats of paint.”</a:t>
            </a:r>
          </a:p>
          <a:p>
            <a:pPr algn="just">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Dr.B.R.Ambedkar</a:t>
            </a:r>
            <a:endParaRPr lang="en-US" sz="2400" dirty="0" smtClean="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2000"/>
                                        <p:tgtEl>
                                          <p:spTgt spid="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C8D56C9A-04AC-4141-A375-07E6B3E3D37C}"/>
              </a:ext>
            </a:extLst>
          </p:cNvPr>
          <p:cNvSpPr txBox="1"/>
          <p:nvPr/>
        </p:nvSpPr>
        <p:spPr>
          <a:xfrm>
            <a:off x="228600" y="1447800"/>
            <a:ext cx="8623495" cy="3847207"/>
          </a:xfrm>
          <a:prstGeom prst="rect">
            <a:avLst/>
          </a:prstGeom>
          <a:noFill/>
        </p:spPr>
        <p:txBody>
          <a:bodyPr wrap="square">
            <a:spAutoFit/>
          </a:bodyPr>
          <a:lstStyle/>
          <a:p>
            <a:pPr algn="just"/>
            <a:endParaRPr lang="en-US" sz="4000" dirty="0" smtClean="0">
              <a:latin typeface="Times New Roman" pitchFamily="18" charset="0"/>
              <a:cs typeface="Times New Roman" pitchFamily="18" charset="0"/>
            </a:endParaRPr>
          </a:p>
          <a:p>
            <a:pPr algn="just">
              <a:buFont typeface="Wingdings" pitchFamily="2" charset="2"/>
              <a:buChar char="ü"/>
            </a:pPr>
            <a:r>
              <a:rPr lang="en-US" sz="3200" dirty="0" smtClean="0">
                <a:latin typeface="Times New Roman" pitchFamily="18" charset="0"/>
                <a:cs typeface="Times New Roman" pitchFamily="18" charset="0"/>
              </a:rPr>
              <a:t>A </a:t>
            </a:r>
            <a:r>
              <a:rPr lang="en-US" sz="3200" dirty="0">
                <a:latin typeface="Times New Roman" pitchFamily="18" charset="0"/>
                <a:cs typeface="Times New Roman" pitchFamily="18" charset="0"/>
              </a:rPr>
              <a:t>heritage of Buddhism. </a:t>
            </a:r>
            <a:endParaRPr lang="en-US" sz="3200" dirty="0">
              <a:solidFill>
                <a:srgbClr val="000000"/>
              </a:solidFill>
              <a:latin typeface="Times New Roman" pitchFamily="18" charset="0"/>
              <a:cs typeface="Times New Roman" pitchFamily="18" charset="0"/>
            </a:endParaRPr>
          </a:p>
          <a:p>
            <a:pPr algn="just">
              <a:buFont typeface="Wingdings" pitchFamily="2" charset="2"/>
              <a:buChar char="ü"/>
            </a:pPr>
            <a:r>
              <a:rPr lang="en-US" sz="3200" dirty="0" smtClean="0">
                <a:solidFill>
                  <a:srgbClr val="000000"/>
                </a:solidFill>
                <a:latin typeface="Times New Roman" pitchFamily="18" charset="0"/>
                <a:cs typeface="Times New Roman" pitchFamily="18" charset="0"/>
              </a:rPr>
              <a:t>H</a:t>
            </a:r>
            <a:r>
              <a:rPr lang="en-US" sz="3200" b="0" i="0" dirty="0" smtClean="0">
                <a:solidFill>
                  <a:srgbClr val="000000"/>
                </a:solidFill>
                <a:effectLst/>
                <a:latin typeface="Times New Roman" pitchFamily="18" charset="0"/>
                <a:cs typeface="Times New Roman" pitchFamily="18" charset="0"/>
              </a:rPr>
              <a:t>e </a:t>
            </a:r>
            <a:r>
              <a:rPr lang="en-US" sz="3200" b="0" i="0" dirty="0">
                <a:solidFill>
                  <a:srgbClr val="000000"/>
                </a:solidFill>
                <a:effectLst/>
                <a:latin typeface="Times New Roman" pitchFamily="18" charset="0"/>
                <a:cs typeface="Times New Roman" pitchFamily="18" charset="0"/>
              </a:rPr>
              <a:t>refers to these three principles as foundations of an ideal society</a:t>
            </a:r>
            <a:r>
              <a:rPr lang="en-US" sz="3200" dirty="0">
                <a:solidFill>
                  <a:srgbClr val="000000"/>
                </a:solidFill>
                <a:latin typeface="Times New Roman" pitchFamily="18" charset="0"/>
                <a:cs typeface="Times New Roman" pitchFamily="18" charset="0"/>
              </a:rPr>
              <a:t>, </a:t>
            </a:r>
            <a:r>
              <a:rPr lang="en-US" sz="3200" b="0" i="0" dirty="0">
                <a:solidFill>
                  <a:srgbClr val="000000"/>
                </a:solidFill>
                <a:effectLst/>
                <a:latin typeface="Times New Roman" pitchFamily="18" charset="0"/>
                <a:cs typeface="Times New Roman" pitchFamily="18" charset="0"/>
              </a:rPr>
              <a:t>an ideal democracy, and an ideal religion.</a:t>
            </a:r>
          </a:p>
          <a:p>
            <a:pPr algn="just"/>
            <a:endParaRPr lang="en-US" sz="4000" b="0" i="0" dirty="0">
              <a:solidFill>
                <a:srgbClr val="000000"/>
              </a:solidFill>
              <a:effectLst/>
              <a:latin typeface="Times New Roman" pitchFamily="18" charset="0"/>
              <a:cs typeface="Times New Roman" pitchFamily="18" charset="0"/>
            </a:endParaRPr>
          </a:p>
          <a:p>
            <a:pPr algn="just"/>
            <a:endParaRPr lang="en-IN" sz="3600" dirty="0"/>
          </a:p>
        </p:txBody>
      </p:sp>
      <p:sp>
        <p:nvSpPr>
          <p:cNvPr id="4" name="TextBox 3">
            <a:extLst>
              <a:ext uri="{FF2B5EF4-FFF2-40B4-BE49-F238E27FC236}">
                <a16:creationId xmlns="" xmlns:a16="http://schemas.microsoft.com/office/drawing/2014/main" id="{C18EED58-CE3D-4676-95D9-93DA7C7C1DA3}"/>
              </a:ext>
            </a:extLst>
          </p:cNvPr>
          <p:cNvSpPr txBox="1"/>
          <p:nvPr/>
        </p:nvSpPr>
        <p:spPr>
          <a:xfrm>
            <a:off x="106878" y="457200"/>
            <a:ext cx="9037122" cy="1077218"/>
          </a:xfrm>
          <a:prstGeom prst="rect">
            <a:avLst/>
          </a:prstGeom>
          <a:noFill/>
        </p:spPr>
        <p:txBody>
          <a:bodyPr wrap="square" rtlCol="0">
            <a:spAutoFit/>
          </a:bodyPr>
          <a:lstStyle/>
          <a:p>
            <a:pPr algn="ctr"/>
            <a:r>
              <a:rPr lang="en-IN" sz="3200" b="1" dirty="0">
                <a:latin typeface="Times New Roman" panose="02020603050405020304" pitchFamily="18" charset="0"/>
                <a:cs typeface="Times New Roman" panose="02020603050405020304" pitchFamily="18" charset="0"/>
              </a:rPr>
              <a:t>Ambedkar’s view on  Liberty, Equality, &amp; Fraternity in Indian Societ</a:t>
            </a:r>
            <a:r>
              <a:rPr lang="en-IN" sz="3200" dirty="0">
                <a:latin typeface="Times New Roman" panose="02020603050405020304" pitchFamily="18" charset="0"/>
                <a:cs typeface="Times New Roman" panose="02020603050405020304" pitchFamily="18" charset="0"/>
              </a:rPr>
              <a:t>y  </a:t>
            </a:r>
          </a:p>
        </p:txBody>
      </p:sp>
      <p:pic>
        <p:nvPicPr>
          <p:cNvPr id="23554" name="Picture 2" descr="I Like the Religion That Teaches Liberty, Equality, and Fraternity: B.R.  Ambedkar [Video]"/>
          <p:cNvPicPr>
            <a:picLocks noChangeAspect="1" noChangeArrowheads="1"/>
          </p:cNvPicPr>
          <p:nvPr/>
        </p:nvPicPr>
        <p:blipFill>
          <a:blip r:embed="rId2" cstate="print"/>
          <a:srcRect/>
          <a:stretch>
            <a:fillRect/>
          </a:stretch>
        </p:blipFill>
        <p:spPr bwMode="auto">
          <a:xfrm>
            <a:off x="5258589" y="4038600"/>
            <a:ext cx="3580612" cy="2673525"/>
          </a:xfrm>
          <a:prstGeom prst="rect">
            <a:avLst/>
          </a:prstGeom>
          <a:noFill/>
        </p:spPr>
      </p:pic>
    </p:spTree>
    <p:extLst>
      <p:ext uri="{BB962C8B-B14F-4D97-AF65-F5344CB8AC3E}">
        <p14:creationId xmlns="" xmlns:p14="http://schemas.microsoft.com/office/powerpoint/2010/main" val="38026768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Wingdings" panose="05000000000000000000" pitchFamily="2" charset="2"/>
              <a:buChar char="ü"/>
            </a:pPr>
            <a:endParaRPr lang="en-US" sz="2700"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r>
              <a:rPr lang="en-US" sz="2700" dirty="0" smtClean="0">
                <a:latin typeface="Times New Roman" panose="02020603050405020304" pitchFamily="18" charset="0"/>
                <a:cs typeface="Times New Roman" panose="02020603050405020304" pitchFamily="18" charset="0"/>
              </a:rPr>
              <a:t>Without </a:t>
            </a:r>
            <a:r>
              <a:rPr lang="en-US" sz="2700" dirty="0">
                <a:latin typeface="Times New Roman" panose="02020603050405020304" pitchFamily="18" charset="0"/>
                <a:cs typeface="Times New Roman" panose="02020603050405020304" pitchFamily="18" charset="0"/>
              </a:rPr>
              <a:t>equality, liberty would produce the supremacy of the few over the many. </a:t>
            </a:r>
          </a:p>
          <a:p>
            <a:pPr>
              <a:buFont typeface="Wingdings" panose="05000000000000000000" pitchFamily="2" charset="2"/>
              <a:buChar char="ü"/>
            </a:pPr>
            <a:r>
              <a:rPr lang="en-US" sz="2700" dirty="0">
                <a:latin typeface="Times New Roman" panose="02020603050405020304" pitchFamily="18" charset="0"/>
                <a:cs typeface="Times New Roman" panose="02020603050405020304" pitchFamily="18" charset="0"/>
              </a:rPr>
              <a:t>Equality without liberty would kill individual initiative.</a:t>
            </a:r>
          </a:p>
          <a:p>
            <a:pPr>
              <a:buFont typeface="Wingdings" panose="05000000000000000000" pitchFamily="2" charset="2"/>
              <a:buChar char="ü"/>
            </a:pPr>
            <a:r>
              <a:rPr lang="en-US" sz="2700" dirty="0">
                <a:latin typeface="Times New Roman" panose="02020603050405020304" pitchFamily="18" charset="0"/>
                <a:cs typeface="Times New Roman" panose="02020603050405020304" pitchFamily="18" charset="0"/>
              </a:rPr>
              <a:t> Without fraternity, liberty and equality could not become a natural course of things. </a:t>
            </a:r>
            <a:endParaRPr lang="en-IN" sz="27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ü"/>
            </a:pPr>
            <a:endParaRPr lang="en-IN" dirty="0"/>
          </a:p>
        </p:txBody>
      </p:sp>
      <p:sp>
        <p:nvSpPr>
          <p:cNvPr id="3" name="Title 2"/>
          <p:cNvSpPr>
            <a:spLocks noGrp="1"/>
          </p:cNvSpPr>
          <p:nvPr>
            <p:ph type="title"/>
          </p:nvPr>
        </p:nvSpPr>
        <p:spPr>
          <a:xfrm>
            <a:off x="228600" y="381000"/>
            <a:ext cx="8686800" cy="762000"/>
          </a:xfrm>
        </p:spPr>
        <p:txBody>
          <a:bodyPr>
            <a:normAutofit/>
          </a:bodyPr>
          <a:lstStyle/>
          <a:p>
            <a:r>
              <a:rPr lang="en-IN" sz="2400" b="1" dirty="0">
                <a:solidFill>
                  <a:schemeClr val="accent1"/>
                </a:solidFill>
                <a:latin typeface="Times New Roman" panose="02020603050405020304" pitchFamily="18" charset="0"/>
                <a:cs typeface="Times New Roman" panose="02020603050405020304" pitchFamily="18" charset="0"/>
              </a:rPr>
              <a:t>LIBERTY, EQUALITY, FRATERNITY </a:t>
            </a:r>
            <a:r>
              <a:rPr lang="en-IN" sz="2400" b="1" dirty="0" smtClean="0">
                <a:solidFill>
                  <a:schemeClr val="accent1"/>
                </a:solidFill>
                <a:latin typeface="Times New Roman" panose="02020603050405020304" pitchFamily="18" charset="0"/>
                <a:cs typeface="Times New Roman" panose="02020603050405020304" pitchFamily="18" charset="0"/>
              </a:rPr>
              <a:t>- </a:t>
            </a:r>
            <a:r>
              <a:rPr lang="en-US" sz="2400" b="1" dirty="0" smtClean="0">
                <a:solidFill>
                  <a:schemeClr val="accent1"/>
                </a:solidFill>
                <a:latin typeface="Times New Roman" panose="02020603050405020304" pitchFamily="18" charset="0"/>
                <a:cs typeface="Times New Roman" panose="02020603050405020304" pitchFamily="18" charset="0"/>
              </a:rPr>
              <a:t>form </a:t>
            </a:r>
            <a:r>
              <a:rPr lang="en-US" sz="2400" b="1" dirty="0">
                <a:solidFill>
                  <a:schemeClr val="accent1"/>
                </a:solidFill>
                <a:latin typeface="Times New Roman" panose="02020603050405020304" pitchFamily="18" charset="0"/>
                <a:cs typeface="Times New Roman" panose="02020603050405020304" pitchFamily="18" charset="0"/>
              </a:rPr>
              <a:t>a union of trinity</a:t>
            </a:r>
            <a:endParaRPr lang="en-IN" sz="2400" b="1" dirty="0">
              <a:solidFill>
                <a:schemeClr val="accent1"/>
              </a:solidFill>
            </a:endParaRPr>
          </a:p>
        </p:txBody>
      </p:sp>
    </p:spTree>
    <p:extLst>
      <p:ext uri="{BB962C8B-B14F-4D97-AF65-F5344CB8AC3E}">
        <p14:creationId xmlns="" xmlns:p14="http://schemas.microsoft.com/office/powerpoint/2010/main" val="3778806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Effect transition="in" filter="fade">
                                      <p:cBhvr>
                                        <p:cTn id="7" dur="2000"/>
                                        <p:tgtEl>
                                          <p:spTgt spid="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20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animEffect transition="in" filter="fade">
                                      <p:cBhvr>
                                        <p:cTn id="17" dur="20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www.drishtiias.com/images/uploads/1595847102_image%200.jpg"/>
          <p:cNvPicPr>
            <a:picLocks noChangeAspect="1" noChangeArrowheads="1"/>
          </p:cNvPicPr>
          <p:nvPr/>
        </p:nvPicPr>
        <p:blipFill>
          <a:blip r:embed="rId2" cstate="print"/>
          <a:srcRect/>
          <a:stretch>
            <a:fillRect/>
          </a:stretch>
        </p:blipFill>
        <p:spPr bwMode="auto">
          <a:xfrm>
            <a:off x="173516" y="1286908"/>
            <a:ext cx="3899971" cy="4511408"/>
          </a:xfrm>
          <a:prstGeom prst="rect">
            <a:avLst/>
          </a:prstGeom>
          <a:noFill/>
        </p:spPr>
      </p:pic>
      <p:pic>
        <p:nvPicPr>
          <p:cNvPr id="3" name="Picture 2" descr="ActionAid India on Twitter: &quot;On the occasion of #ConstitutionDay, let us,  #ThePeopleOfIndia, live up to the ideals enshrined in our Constitution; let  us resolve to secure to all citizens #Justice, #Liberty, #Equality"/>
          <p:cNvPicPr>
            <a:picLocks noChangeAspect="1" noChangeArrowheads="1"/>
          </p:cNvPicPr>
          <p:nvPr/>
        </p:nvPicPr>
        <p:blipFill>
          <a:blip r:embed="rId3" cstate="print"/>
          <a:srcRect t="14233"/>
          <a:stretch>
            <a:fillRect/>
          </a:stretch>
        </p:blipFill>
        <p:spPr bwMode="auto">
          <a:xfrm>
            <a:off x="4699417" y="1278645"/>
            <a:ext cx="4315135" cy="4445305"/>
          </a:xfrm>
          <a:prstGeom prst="rect">
            <a:avLst/>
          </a:prstGeom>
          <a:noFill/>
        </p:spPr>
      </p:pic>
    </p:spTree>
    <p:extLst>
      <p:ext uri="{BB962C8B-B14F-4D97-AF65-F5344CB8AC3E}">
        <p14:creationId xmlns="" xmlns:p14="http://schemas.microsoft.com/office/powerpoint/2010/main" val="37870441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66800"/>
          </a:xfrm>
        </p:spPr>
        <p:txBody>
          <a:bodyPr>
            <a:noAutofit/>
          </a:bodyPr>
          <a:lstStyle/>
          <a:p>
            <a:pPr algn="ctr"/>
            <a:r>
              <a:rPr lang="en-US" sz="2800" dirty="0" smtClean="0">
                <a:solidFill>
                  <a:srgbClr val="7030A0"/>
                </a:solidFill>
                <a:latin typeface="Times New Roman" pitchFamily="18" charset="0"/>
                <a:cs typeface="Times New Roman" pitchFamily="18" charset="0"/>
              </a:rPr>
              <a:t>The Story of New India …</a:t>
            </a:r>
            <a:br>
              <a:rPr lang="en-US" sz="2800" dirty="0" smtClean="0">
                <a:solidFill>
                  <a:srgbClr val="7030A0"/>
                </a:solidFill>
                <a:latin typeface="Times New Roman" pitchFamily="18" charset="0"/>
                <a:cs typeface="Times New Roman" pitchFamily="18" charset="0"/>
              </a:rPr>
            </a:br>
            <a:r>
              <a:rPr lang="en-US" sz="2800" dirty="0" smtClean="0">
                <a:solidFill>
                  <a:srgbClr val="7030A0"/>
                </a:solidFill>
                <a:latin typeface="Times New Roman" pitchFamily="18" charset="0"/>
                <a:cs typeface="Times New Roman" pitchFamily="18" charset="0"/>
              </a:rPr>
              <a:t> What can shape ‘New India?</a:t>
            </a:r>
            <a:endParaRPr lang="en-US" sz="2800" dirty="0">
              <a:solidFill>
                <a:srgbClr val="7030A0"/>
              </a:solidFill>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pPr lvl="1" algn="just">
              <a:buFont typeface="Wingdings" pitchFamily="2" charset="2"/>
              <a:buChar char="ü"/>
            </a:pPr>
            <a:r>
              <a:rPr lang="en-US" dirty="0" smtClean="0">
                <a:latin typeface="Times New Roman" pitchFamily="18" charset="0"/>
                <a:cs typeface="Times New Roman" pitchFamily="18" charset="0"/>
              </a:rPr>
              <a:t>Resurgent India, </a:t>
            </a:r>
          </a:p>
          <a:p>
            <a:pPr lvl="1" algn="just">
              <a:buFont typeface="Wingdings" pitchFamily="2" charset="2"/>
              <a:buChar char="ü"/>
            </a:pPr>
            <a:r>
              <a:rPr lang="en-US" dirty="0" smtClean="0">
                <a:latin typeface="Times New Roman" pitchFamily="18" charset="0"/>
                <a:cs typeface="Times New Roman" pitchFamily="18" charset="0"/>
              </a:rPr>
              <a:t>Digital India, </a:t>
            </a:r>
          </a:p>
          <a:p>
            <a:pPr lvl="1" algn="just">
              <a:buFont typeface="Wingdings" pitchFamily="2" charset="2"/>
              <a:buChar char="ü"/>
            </a:pPr>
            <a:r>
              <a:rPr lang="en-US" dirty="0" smtClean="0">
                <a:latin typeface="Times New Roman" pitchFamily="18" charset="0"/>
                <a:cs typeface="Times New Roman" pitchFamily="18" charset="0"/>
              </a:rPr>
              <a:t>Inclusive India, </a:t>
            </a:r>
          </a:p>
          <a:p>
            <a:pPr lvl="1" algn="just">
              <a:buFont typeface="Wingdings" pitchFamily="2" charset="2"/>
              <a:buChar char="ü"/>
            </a:pPr>
            <a:r>
              <a:rPr lang="en-US" dirty="0" smtClean="0">
                <a:latin typeface="Times New Roman" pitchFamily="18" charset="0"/>
                <a:cs typeface="Times New Roman" pitchFamily="18" charset="0"/>
              </a:rPr>
              <a:t>Incorruptible India, </a:t>
            </a:r>
          </a:p>
          <a:p>
            <a:pPr lvl="1" algn="just">
              <a:buFont typeface="Wingdings" pitchFamily="2" charset="2"/>
              <a:buChar char="ü"/>
            </a:pPr>
            <a:r>
              <a:rPr lang="en-US" dirty="0" smtClean="0">
                <a:latin typeface="Times New Roman" pitchFamily="18" charset="0"/>
                <a:cs typeface="Times New Roman" pitchFamily="18" charset="0"/>
              </a:rPr>
              <a:t>Investor-friendly India, </a:t>
            </a:r>
          </a:p>
          <a:p>
            <a:pPr lvl="1" algn="just">
              <a:buFont typeface="Wingdings" pitchFamily="2" charset="2"/>
              <a:buChar char="ü"/>
            </a:pPr>
            <a:r>
              <a:rPr lang="en-US" dirty="0" smtClean="0">
                <a:latin typeface="Times New Roman" pitchFamily="18" charset="0"/>
                <a:cs typeface="Times New Roman" pitchFamily="18" charset="0"/>
              </a:rPr>
              <a:t>Transformational India, </a:t>
            </a:r>
          </a:p>
          <a:p>
            <a:pPr lvl="1" algn="just">
              <a:buFont typeface="Wingdings" pitchFamily="2" charset="2"/>
              <a:buChar char="ü"/>
            </a:pPr>
            <a:r>
              <a:rPr lang="en-US" dirty="0" smtClean="0">
                <a:latin typeface="Times New Roman" pitchFamily="18" charset="0"/>
                <a:cs typeface="Times New Roman" pitchFamily="18" charset="0"/>
              </a:rPr>
              <a:t>Clean India, Skill India, </a:t>
            </a:r>
          </a:p>
          <a:p>
            <a:pPr lvl="1" algn="just">
              <a:buFont typeface="Wingdings" pitchFamily="2" charset="2"/>
              <a:buChar char="ü"/>
            </a:pPr>
            <a:r>
              <a:rPr lang="en-US" dirty="0" smtClean="0">
                <a:latin typeface="Times New Roman" pitchFamily="18" charset="0"/>
                <a:cs typeface="Times New Roman" pitchFamily="18" charset="0"/>
              </a:rPr>
              <a:t>Transparent India, </a:t>
            </a:r>
          </a:p>
          <a:p>
            <a:pPr lvl="1" algn="just">
              <a:buFont typeface="Wingdings" pitchFamily="2" charset="2"/>
              <a:buChar char="ü"/>
            </a:pPr>
            <a:r>
              <a:rPr lang="en-US" dirty="0" smtClean="0">
                <a:latin typeface="Times New Roman" pitchFamily="18" charset="0"/>
                <a:cs typeface="Times New Roman" pitchFamily="18" charset="0"/>
              </a:rPr>
              <a:t>Transforming India, </a:t>
            </a:r>
          </a:p>
          <a:p>
            <a:pPr lvl="1" algn="just">
              <a:buFont typeface="Wingdings" pitchFamily="2" charset="2"/>
              <a:buChar char="ü"/>
            </a:pPr>
            <a:r>
              <a:rPr lang="en-US" dirty="0" smtClean="0">
                <a:latin typeface="Times New Roman" pitchFamily="18" charset="0"/>
                <a:cs typeface="Times New Roman" pitchFamily="18" charset="0"/>
              </a:rPr>
              <a:t>Emerging India, </a:t>
            </a:r>
          </a:p>
          <a:p>
            <a:pPr lvl="1" algn="just">
              <a:buFont typeface="Wingdings" pitchFamily="2" charset="2"/>
              <a:buChar char="ü"/>
            </a:pPr>
            <a:r>
              <a:rPr lang="en-US" dirty="0" smtClean="0">
                <a:latin typeface="Times New Roman" pitchFamily="18" charset="0"/>
                <a:cs typeface="Times New Roman" pitchFamily="18" charset="0"/>
              </a:rPr>
              <a:t>Caring India, and </a:t>
            </a:r>
          </a:p>
          <a:p>
            <a:pPr lvl="1" algn="just">
              <a:buFont typeface="Wingdings" pitchFamily="2" charset="2"/>
              <a:buChar char="ü"/>
            </a:pPr>
            <a:r>
              <a:rPr lang="en-US" dirty="0" smtClean="0">
                <a:latin typeface="Times New Roman" pitchFamily="18" charset="0"/>
                <a:cs typeface="Times New Roman" pitchFamily="18" charset="0"/>
              </a:rPr>
              <a:t>Communicating India</a:t>
            </a:r>
          </a:p>
          <a:p>
            <a:pPr lvl="1" algn="just">
              <a:buFont typeface="Wingdings" pitchFamily="2" charset="2"/>
              <a:buChar char="ü"/>
            </a:pPr>
            <a:endParaRPr lang="en-US" dirty="0">
              <a:latin typeface="Times New Roman" pitchFamily="18" charset="0"/>
              <a:cs typeface="Times New Roman" pitchFamily="18" charset="0"/>
            </a:endParaRPr>
          </a:p>
        </p:txBody>
      </p:sp>
      <p:pic>
        <p:nvPicPr>
          <p:cNvPr id="4" name="Picture 3" descr="No photo description available."/>
          <p:cNvPicPr/>
          <p:nvPr/>
        </p:nvPicPr>
        <p:blipFill>
          <a:blip r:embed="rId2" cstate="print"/>
          <a:srcRect/>
          <a:stretch>
            <a:fillRect/>
          </a:stretch>
        </p:blipFill>
        <p:spPr bwMode="auto">
          <a:xfrm>
            <a:off x="5029200" y="2057400"/>
            <a:ext cx="3657600" cy="3657600"/>
          </a:xfrm>
          <a:prstGeom prst="rect">
            <a:avLst/>
          </a:prstGeom>
          <a:noFill/>
          <a:ln w="9525">
            <a:noFill/>
            <a:miter lim="800000"/>
            <a:headEnd/>
            <a:tailEnd/>
          </a:ln>
        </p:spPr>
      </p:pic>
    </p:spTree>
    <p:extLst>
      <p:ext uri="{BB962C8B-B14F-4D97-AF65-F5344CB8AC3E}">
        <p14:creationId xmlns="" xmlns:p14="http://schemas.microsoft.com/office/powerpoint/2010/main" val="1339186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2526</TotalTime>
  <Words>1628</Words>
  <Application>Microsoft Office PowerPoint</Application>
  <PresentationFormat>On-screen Show (4:3)</PresentationFormat>
  <Paragraphs>187</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Flow</vt:lpstr>
      <vt:lpstr>Conceptualizing the ideas of LIBERTY, EQUALITY and FRATERNITY in New India </vt:lpstr>
      <vt:lpstr>Article I of Universal  Declaration of Human Rights States that …….</vt:lpstr>
      <vt:lpstr>Slide 3</vt:lpstr>
      <vt:lpstr>EQUALITY</vt:lpstr>
      <vt:lpstr>What is Fraternity ?</vt:lpstr>
      <vt:lpstr>Slide 6</vt:lpstr>
      <vt:lpstr>LIBERTY, EQUALITY, FRATERNITY - form a union of trinity</vt:lpstr>
      <vt:lpstr>Slide 8</vt:lpstr>
      <vt:lpstr>The Story of New India …  What can shape ‘New India?</vt:lpstr>
      <vt:lpstr>Slide 10</vt:lpstr>
      <vt:lpstr>          NEW INDIA @ 2022 –  ‘New India – A Resurgent nation: From Sankalp to Siddhi            NEW INDIA @ 2022 –‘Young India, New India – A Resurgent Nation: From Sankalp to Siddhi' (Promise to Execution) </vt:lpstr>
      <vt:lpstr>By 2022-  The Resolve is to free India</vt:lpstr>
      <vt:lpstr>                       1. POVERTY FREE INDIA -  (Antyodaya- “rise of the last person”)  </vt:lpstr>
      <vt:lpstr>2. DIRT AND SQUALOR FREE INDIA</vt:lpstr>
      <vt:lpstr>3.CORRUPTION FREE INDIA </vt:lpstr>
      <vt:lpstr> 4.TERRORISM FREE INDIA</vt:lpstr>
      <vt:lpstr> 5. CASTE FREE INDIA</vt:lpstr>
      <vt:lpstr>6.COMMUNALISM  FREE INDIA  </vt:lpstr>
      <vt:lpstr>Niti Aayog ‘Strategy for New India @ 75’</vt:lpstr>
      <vt:lpstr>New wave of Development in the Aspirational Districts </vt:lpstr>
      <vt:lpstr>Slide 21</vt:lpstr>
      <vt:lpstr>Slide 22</vt:lpstr>
      <vt:lpstr>Slide 23</vt:lpstr>
      <vt:lpstr>Slide 24</vt:lpstr>
      <vt:lpstr>Slide 25</vt:lpstr>
      <vt:lpstr>Slide 26</vt:lpstr>
      <vt:lpstr>Some questions?</vt:lpstr>
      <vt:lpstr>Slide 28</vt:lpstr>
      <vt:lpstr>Slide 29</vt:lpstr>
      <vt:lpstr>Humane Approach …….</vt:lpstr>
      <vt:lpstr>Slide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Sheela Reddy</dc:creator>
  <cp:lastModifiedBy>HP</cp:lastModifiedBy>
  <cp:revision>217</cp:revision>
  <dcterms:created xsi:type="dcterms:W3CDTF">2017-12-18T04:54:28Z</dcterms:created>
  <dcterms:modified xsi:type="dcterms:W3CDTF">2021-09-20T06:04:02Z</dcterms:modified>
</cp:coreProperties>
</file>