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8"/>
  </p:notesMasterIdLst>
  <p:sldIdLst>
    <p:sldId id="337" r:id="rId2"/>
    <p:sldId id="342" r:id="rId3"/>
    <p:sldId id="357" r:id="rId4"/>
    <p:sldId id="343" r:id="rId5"/>
    <p:sldId id="347" r:id="rId6"/>
    <p:sldId id="348" r:id="rId7"/>
    <p:sldId id="344" r:id="rId8"/>
    <p:sldId id="345" r:id="rId9"/>
    <p:sldId id="366" r:id="rId10"/>
    <p:sldId id="346" r:id="rId11"/>
    <p:sldId id="358" r:id="rId12"/>
    <p:sldId id="359" r:id="rId13"/>
    <p:sldId id="360" r:id="rId14"/>
    <p:sldId id="349" r:id="rId15"/>
    <p:sldId id="350" r:id="rId16"/>
    <p:sldId id="354" r:id="rId17"/>
    <p:sldId id="353" r:id="rId18"/>
    <p:sldId id="356" r:id="rId19"/>
    <p:sldId id="362" r:id="rId20"/>
    <p:sldId id="363" r:id="rId21"/>
    <p:sldId id="364" r:id="rId22"/>
    <p:sldId id="365" r:id="rId23"/>
    <p:sldId id="369" r:id="rId24"/>
    <p:sldId id="367" r:id="rId25"/>
    <p:sldId id="368"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c" initials="a" lastIdx="0" clrIdx="0">
    <p:extLst>
      <p:ext uri="{19B8F6BF-5375-455C-9EA6-DF929625EA0E}">
        <p15:presenceInfo xmlns:p15="http://schemas.microsoft.com/office/powerpoint/2012/main" xmlns="" userId="ab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E43C86-316E-4603-ABD0-0C08EA5C1C8D}" type="datetimeFigureOut">
              <a:rPr lang="en-US" smtClean="0"/>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FEF583-ADAD-4293-BAEC-923DE502D377}" type="slidenum">
              <a:rPr lang="en-US" smtClean="0"/>
              <a:pPr/>
              <a:t>‹#›</a:t>
            </a:fld>
            <a:endParaRPr lang="en-US"/>
          </a:p>
        </p:txBody>
      </p:sp>
    </p:spTree>
    <p:extLst>
      <p:ext uri="{BB962C8B-B14F-4D97-AF65-F5344CB8AC3E}">
        <p14:creationId xmlns:p14="http://schemas.microsoft.com/office/powerpoint/2010/main" xmlns="" val="351844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F269810-1A6C-49FA-9976-4F9BC59A0D6A}" type="datetimeFigureOut">
              <a:rPr lang="en-US" smtClean="0"/>
              <a:pPr/>
              <a:t>9/20/2021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269810-1A6C-49FA-9976-4F9BC59A0D6A}" type="datetimeFigureOut">
              <a:rPr lang="en-US" smtClean="0"/>
              <a:pPr/>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269810-1A6C-49FA-9976-4F9BC59A0D6A}" type="datetimeFigureOut">
              <a:rPr lang="en-US" smtClean="0"/>
              <a:pPr/>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69810-1A6C-49FA-9976-4F9BC59A0D6A}" type="datetimeFigureOut">
              <a:rPr lang="en-US" smtClean="0"/>
              <a:pPr/>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696A303-292B-432D-BD13-C85CC031E4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269810-1A6C-49FA-9976-4F9BC59A0D6A}" type="datetimeFigureOut">
              <a:rPr lang="en-US" smtClean="0"/>
              <a:pPr/>
              <a:t>9/20/2021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96A303-292B-432D-BD13-C85CC031E4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1371600"/>
          </a:xfrm>
        </p:spPr>
        <p:txBody>
          <a:bodyPr>
            <a:noAutofit/>
          </a:bodyPr>
          <a:lstStyle/>
          <a:p>
            <a:pPr algn="ctr"/>
            <a:r>
              <a:rPr lang="en-IN" sz="2800" b="1" dirty="0" smtClean="0">
                <a:solidFill>
                  <a:srgbClr val="232323"/>
                </a:solidFill>
                <a:latin typeface="Times New Roman" panose="02020603050405020304" pitchFamily="18" charset="0"/>
                <a:cs typeface="Times New Roman" panose="02020603050405020304" pitchFamily="18" charset="0"/>
              </a:rPr>
              <a:t>The Agenda of </a:t>
            </a:r>
            <a:r>
              <a:rPr lang="en-IN" sz="2800" b="1" i="1" dirty="0" smtClean="0">
                <a:solidFill>
                  <a:srgbClr val="232323"/>
                </a:solidFill>
                <a:latin typeface="Times New Roman" panose="02020603050405020304" pitchFamily="18" charset="0"/>
                <a:cs typeface="Times New Roman" panose="02020603050405020304" pitchFamily="18" charset="0"/>
              </a:rPr>
              <a:t>‘</a:t>
            </a:r>
            <a:r>
              <a:rPr lang="en-IN" sz="2800" b="1" i="1" dirty="0" err="1" smtClean="0">
                <a:solidFill>
                  <a:srgbClr val="232323"/>
                </a:solidFill>
                <a:latin typeface="Times New Roman" panose="02020603050405020304" pitchFamily="18" charset="0"/>
                <a:cs typeface="Times New Roman" panose="02020603050405020304" pitchFamily="18" charset="0"/>
              </a:rPr>
              <a:t>Sabka</a:t>
            </a:r>
            <a:r>
              <a:rPr lang="en-IN" sz="2800" b="1" i="1" dirty="0" smtClean="0">
                <a:solidFill>
                  <a:srgbClr val="232323"/>
                </a:solidFill>
                <a:latin typeface="Times New Roman" panose="02020603050405020304" pitchFamily="18" charset="0"/>
                <a:cs typeface="Times New Roman" panose="02020603050405020304" pitchFamily="18" charset="0"/>
              </a:rPr>
              <a:t> </a:t>
            </a:r>
            <a:r>
              <a:rPr lang="en-IN" sz="2800" b="1" i="1" dirty="0" err="1" smtClean="0">
                <a:solidFill>
                  <a:srgbClr val="232323"/>
                </a:solidFill>
                <a:latin typeface="Times New Roman" panose="02020603050405020304" pitchFamily="18" charset="0"/>
                <a:cs typeface="Times New Roman" panose="02020603050405020304" pitchFamily="18" charset="0"/>
              </a:rPr>
              <a:t>Saath</a:t>
            </a:r>
            <a:r>
              <a:rPr lang="en-IN" sz="2800" b="1" i="1" dirty="0" smtClean="0">
                <a:solidFill>
                  <a:srgbClr val="232323"/>
                </a:solidFill>
                <a:latin typeface="Times New Roman" panose="02020603050405020304" pitchFamily="18" charset="0"/>
                <a:cs typeface="Times New Roman" panose="02020603050405020304" pitchFamily="18" charset="0"/>
              </a:rPr>
              <a:t>, </a:t>
            </a:r>
            <a:r>
              <a:rPr lang="en-IN" sz="2800" b="1" i="1" dirty="0" err="1" smtClean="0">
                <a:solidFill>
                  <a:srgbClr val="232323"/>
                </a:solidFill>
                <a:latin typeface="Times New Roman" panose="02020603050405020304" pitchFamily="18" charset="0"/>
                <a:cs typeface="Times New Roman" panose="02020603050405020304" pitchFamily="18" charset="0"/>
              </a:rPr>
              <a:t>Sabka</a:t>
            </a:r>
            <a:r>
              <a:rPr lang="en-IN" sz="2800" b="1" i="1" dirty="0" smtClean="0">
                <a:solidFill>
                  <a:srgbClr val="232323"/>
                </a:solidFill>
                <a:latin typeface="Times New Roman" panose="02020603050405020304" pitchFamily="18" charset="0"/>
                <a:cs typeface="Times New Roman" panose="02020603050405020304" pitchFamily="18" charset="0"/>
              </a:rPr>
              <a:t> </a:t>
            </a:r>
            <a:r>
              <a:rPr lang="en-IN" sz="2800" b="1" i="1" dirty="0" err="1" smtClean="0">
                <a:solidFill>
                  <a:srgbClr val="232323"/>
                </a:solidFill>
                <a:latin typeface="Times New Roman" panose="02020603050405020304" pitchFamily="18" charset="0"/>
                <a:cs typeface="Times New Roman" panose="02020603050405020304" pitchFamily="18" charset="0"/>
              </a:rPr>
              <a:t>Vikas</a:t>
            </a:r>
            <a:r>
              <a:rPr lang="en-IN" sz="2800" b="1" i="1" dirty="0" smtClean="0">
                <a:solidFill>
                  <a:srgbClr val="232323"/>
                </a:solidFill>
                <a:latin typeface="Times New Roman" panose="02020603050405020304" pitchFamily="18" charset="0"/>
                <a:cs typeface="Times New Roman" panose="02020603050405020304" pitchFamily="18" charset="0"/>
              </a:rPr>
              <a:t>, </a:t>
            </a:r>
            <a:r>
              <a:rPr lang="en-IN" sz="2800" b="1" i="1" dirty="0" err="1" smtClean="0">
                <a:solidFill>
                  <a:srgbClr val="232323"/>
                </a:solidFill>
                <a:latin typeface="Times New Roman" panose="02020603050405020304" pitchFamily="18" charset="0"/>
                <a:cs typeface="Times New Roman" panose="02020603050405020304" pitchFamily="18" charset="0"/>
              </a:rPr>
              <a:t>Sabka</a:t>
            </a:r>
            <a:r>
              <a:rPr lang="en-IN" sz="2800" b="1" i="1" dirty="0" smtClean="0">
                <a:solidFill>
                  <a:srgbClr val="232323"/>
                </a:solidFill>
                <a:latin typeface="Times New Roman" panose="02020603050405020304" pitchFamily="18" charset="0"/>
                <a:cs typeface="Times New Roman" panose="02020603050405020304" pitchFamily="18" charset="0"/>
              </a:rPr>
              <a:t> </a:t>
            </a:r>
            <a:r>
              <a:rPr lang="en-IN" sz="2800" b="1" i="1" dirty="0" err="1" smtClean="0">
                <a:solidFill>
                  <a:srgbClr val="232323"/>
                </a:solidFill>
                <a:latin typeface="Times New Roman" panose="02020603050405020304" pitchFamily="18" charset="0"/>
                <a:cs typeface="Times New Roman" panose="02020603050405020304" pitchFamily="18" charset="0"/>
              </a:rPr>
              <a:t>Vishwas</a:t>
            </a:r>
            <a:r>
              <a:rPr lang="en-IN" sz="2800" b="1" i="1" dirty="0" smtClean="0">
                <a:solidFill>
                  <a:srgbClr val="232323"/>
                </a:solidFill>
                <a:latin typeface="Times New Roman" panose="02020603050405020304" pitchFamily="18" charset="0"/>
                <a:cs typeface="Times New Roman" panose="02020603050405020304" pitchFamily="18" charset="0"/>
              </a:rPr>
              <a:t>’ </a:t>
            </a:r>
            <a:br>
              <a:rPr lang="en-IN" sz="2800" b="1" i="1" dirty="0" smtClean="0">
                <a:solidFill>
                  <a:srgbClr val="232323"/>
                </a:solidFill>
                <a:latin typeface="Times New Roman" panose="02020603050405020304" pitchFamily="18" charset="0"/>
                <a:cs typeface="Times New Roman" panose="02020603050405020304" pitchFamily="18" charset="0"/>
              </a:rPr>
            </a:br>
            <a:r>
              <a:rPr lang="en-IN" sz="2800" b="1" dirty="0" smtClean="0">
                <a:solidFill>
                  <a:srgbClr val="232323"/>
                </a:solidFill>
                <a:latin typeface="Times New Roman" panose="02020603050405020304" pitchFamily="18" charset="0"/>
                <a:cs typeface="Times New Roman" panose="02020603050405020304" pitchFamily="18" charset="0"/>
              </a:rPr>
              <a:t>(Major government policies for Equity and Harmony)</a:t>
            </a:r>
            <a:endParaRPr lang="en-US" sz="2800" b="1" dirty="0">
              <a:solidFill>
                <a:schemeClr val="tx1"/>
              </a:solidFill>
            </a:endParaRPr>
          </a:p>
        </p:txBody>
      </p:sp>
      <p:sp>
        <p:nvSpPr>
          <p:cNvPr id="3" name="Content Placeholder 2"/>
          <p:cNvSpPr>
            <a:spLocks noGrp="1"/>
          </p:cNvSpPr>
          <p:nvPr>
            <p:ph idx="1"/>
          </p:nvPr>
        </p:nvSpPr>
        <p:spPr/>
        <p:txBody>
          <a:bodyPr>
            <a:normAutofit/>
          </a:bodyPr>
          <a:lstStyle/>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C.Sheela</a:t>
            </a:r>
            <a:r>
              <a:rPr lang="en-US" b="1" dirty="0" smtClean="0">
                <a:latin typeface="Times New Roman" pitchFamily="18" charset="0"/>
                <a:cs typeface="Times New Roman" pitchFamily="18" charset="0"/>
              </a:rPr>
              <a:t> Reddy</a:t>
            </a:r>
            <a:endParaRPr lang="en-US" b="1" dirty="0">
              <a:latin typeface="Times New Roman" pitchFamily="18" charset="0"/>
              <a:cs typeface="Times New Roman" pitchFamily="18" charset="0"/>
            </a:endParaRPr>
          </a:p>
        </p:txBody>
      </p:sp>
      <p:pic>
        <p:nvPicPr>
          <p:cNvPr id="6" name="Picture 2" descr="सबका साथ सबका विकास, जन-जन को सरकार पर विश्वास - MyGov Blogs">
            <a:extLst>
              <a:ext uri="{FF2B5EF4-FFF2-40B4-BE49-F238E27FC236}">
                <a16:creationId xmlns="" xmlns:a16="http://schemas.microsoft.com/office/drawing/2014/main" id="{97FFF95F-D746-400C-9E34-7C8146EBE737}"/>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2890652"/>
            <a:ext cx="3469341" cy="266700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Inclusive India (@India4Inclusion) | Twitter">
            <a:extLst>
              <a:ext uri="{FF2B5EF4-FFF2-40B4-BE49-F238E27FC236}">
                <a16:creationId xmlns="" xmlns:a16="http://schemas.microsoft.com/office/drawing/2014/main" id="{C7326994-28EF-4A40-8BE1-79383AB0E5BE}"/>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29200" y="2057400"/>
            <a:ext cx="3657600" cy="32004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11314"/>
            <a:ext cx="8686800" cy="707886"/>
          </a:xfrm>
          <a:prstGeom prst="rect">
            <a:avLst/>
          </a:prstGeom>
          <a:noFill/>
        </p:spPr>
        <p:txBody>
          <a:bodyPr wrap="square" rtlCol="0">
            <a:spAutoFit/>
          </a:bodyPr>
          <a:lstStyle/>
          <a:p>
            <a:r>
              <a:rPr lang="en-US" sz="2000" b="1" dirty="0" smtClean="0">
                <a:latin typeface="Times New Roman" panose="02020603050405020304" pitchFamily="18" charset="0"/>
                <a:cs typeface="Times New Roman" pitchFamily="18" charset="0"/>
              </a:rPr>
              <a:t>PM FASAL BEEMA YOJANA - </a:t>
            </a:r>
            <a:r>
              <a:rPr lang="en-US" sz="2000" dirty="0" smtClean="0">
                <a:latin typeface="Times New Roman" panose="02020603050405020304" pitchFamily="18" charset="0"/>
                <a:cs typeface="Times New Roman" panose="02020603050405020304" pitchFamily="18" charset="0"/>
              </a:rPr>
              <a:t>insurance service for farmers for their yields - administered by Ministry of Agriculture</a:t>
            </a:r>
            <a:endParaRPr lang="en-US" sz="2000" dirty="0">
              <a:latin typeface="Times New Roman" panose="02020603050405020304" pitchFamily="18" charset="0"/>
              <a:cs typeface="Times New Roman" panose="02020603050405020304" pitchFamily="18" charset="0"/>
            </a:endParaRPr>
          </a:p>
        </p:txBody>
      </p:sp>
      <p:sp>
        <p:nvSpPr>
          <p:cNvPr id="3" name="Rectangle 2"/>
          <p:cNvSpPr/>
          <p:nvPr/>
        </p:nvSpPr>
        <p:spPr>
          <a:xfrm>
            <a:off x="533401" y="1365409"/>
            <a:ext cx="8153399" cy="2215991"/>
          </a:xfrm>
          <a:prstGeom prst="rect">
            <a:avLst/>
          </a:prstGeom>
        </p:spPr>
        <p:txBody>
          <a:bodyPr wrap="square">
            <a:spAutoFit/>
          </a:bodyPr>
          <a:lstStyle/>
          <a:p>
            <a:pPr marL="285750" indent="-285750">
              <a:buFont typeface="Wingdings" panose="05000000000000000000" pitchFamily="2" charset="2"/>
              <a:buChar char="ü"/>
            </a:pPr>
            <a:r>
              <a:rPr lang="en-US" sz="2000" dirty="0" smtClean="0">
                <a:latin typeface="Times New Roman" pitchFamily="18" charset="0"/>
                <a:cs typeface="Times New Roman" pitchFamily="18" charset="0"/>
              </a:rPr>
              <a:t>Launched on 18th February 2016</a:t>
            </a:r>
          </a:p>
          <a:p>
            <a:pPr marL="285750" indent="-285750">
              <a:buFont typeface="Wingdings" panose="05000000000000000000" pitchFamily="2" charset="2"/>
              <a:buChar char="ü"/>
            </a:pPr>
            <a:r>
              <a:rPr lang="en-US" sz="2000" dirty="0" smtClean="0">
                <a:latin typeface="Times New Roman" pitchFamily="18" charset="0"/>
                <a:cs typeface="Times New Roman" pitchFamily="18" charset="0"/>
              </a:rPr>
              <a:t>Ensures protection of crop loss for entire cropping cycle</a:t>
            </a:r>
          </a:p>
          <a:p>
            <a:pPr marL="285750" indent="-285750">
              <a:buFont typeface="Wingdings" panose="05000000000000000000" pitchFamily="2" charset="2"/>
              <a:buChar char="ü"/>
            </a:pPr>
            <a:r>
              <a:rPr lang="en-US" sz="2000" dirty="0" smtClean="0">
                <a:latin typeface="Times New Roman" pitchFamily="18" charset="0"/>
                <a:cs typeface="Times New Roman" pitchFamily="18" charset="0"/>
              </a:rPr>
              <a:t>Covers all Food &amp; Oilseeds crops and Annual Commercial/Horticultural Crops</a:t>
            </a:r>
          </a:p>
          <a:p>
            <a:pPr marL="285750" indent="-285750">
              <a:buFont typeface="Wingdings" panose="05000000000000000000" pitchFamily="2" charset="2"/>
              <a:buChar char="ü"/>
            </a:pPr>
            <a:r>
              <a:rPr lang="en-US" sz="2000" dirty="0" smtClean="0">
                <a:latin typeface="Times New Roman" pitchFamily="18" charset="0"/>
                <a:cs typeface="Times New Roman" pitchFamily="18" charset="0"/>
              </a:rPr>
              <a:t>Implemented by empanelled general insurance companies. </a:t>
            </a:r>
          </a:p>
          <a:p>
            <a:pPr marL="285750" indent="-285750">
              <a:buFont typeface="Wingdings" panose="05000000000000000000" pitchFamily="2" charset="2"/>
              <a:buChar char="ü"/>
            </a:pPr>
            <a:r>
              <a:rPr lang="en-US" sz="2000" dirty="0" smtClean="0">
                <a:latin typeface="Times New Roman" pitchFamily="18" charset="0"/>
                <a:cs typeface="Times New Roman" pitchFamily="18" charset="0"/>
              </a:rPr>
              <a:t>Comprehensive risk coverage against </a:t>
            </a:r>
            <a:r>
              <a:rPr lang="en-US" sz="2000" dirty="0" err="1" smtClean="0">
                <a:latin typeface="Times New Roman" pitchFamily="18" charset="0"/>
                <a:cs typeface="Times New Roman" pitchFamily="18" charset="0"/>
              </a:rPr>
              <a:t>unforseen</a:t>
            </a:r>
            <a:r>
              <a:rPr lang="en-US" sz="2000" dirty="0" smtClean="0">
                <a:latin typeface="Times New Roman" pitchFamily="18" charset="0"/>
                <a:cs typeface="Times New Roman" pitchFamily="18" charset="0"/>
              </a:rPr>
              <a:t> events</a:t>
            </a:r>
          </a:p>
          <a:p>
            <a:pPr marL="285750" indent="-285750">
              <a:buFont typeface="Wingdings" panose="05000000000000000000" pitchFamily="2" charset="2"/>
              <a:buChar char="ü"/>
            </a:pPr>
            <a:endParaRPr lang="en-US"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914400" y="5638800"/>
            <a:ext cx="6934200" cy="646331"/>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*Beset by a number of problems for the farmers with unpaid dues in thousands of crores while insurance companies have pocketed the money</a:t>
            </a:r>
            <a:endParaRPr lang="en-US" dirty="0">
              <a:latin typeface="Times New Roman" panose="02020603050405020304" pitchFamily="18" charset="0"/>
              <a:cs typeface="Times New Roman" panose="02020603050405020304" pitchFamily="18" charset="0"/>
            </a:endParaRPr>
          </a:p>
        </p:txBody>
      </p:sp>
      <p:sp>
        <p:nvSpPr>
          <p:cNvPr id="5" name="TextBox 4"/>
          <p:cNvSpPr txBox="1"/>
          <p:nvPr/>
        </p:nvSpPr>
        <p:spPr>
          <a:xfrm>
            <a:off x="762000" y="3623608"/>
            <a:ext cx="7239000" cy="1938992"/>
          </a:xfrm>
          <a:prstGeom prst="rect">
            <a:avLst/>
          </a:prstGeom>
          <a:noFill/>
        </p:spPr>
        <p:txBody>
          <a:bodyPr wrap="square" rtlCol="0">
            <a:spAutoFit/>
          </a:bodyPr>
          <a:lstStyle/>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Encouraging farmers to adopt innovative and modern agricultural practices</a:t>
            </a:r>
          </a:p>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Ensuring flow of credit to the agriculture sector which will contribute to food security, crop diversification and enhancing growth and competitiveness of agriculture sector besides protecting farmers from production risks.</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20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2000"/>
                                        <p:tgtEl>
                                          <p:spTgt spid="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fade">
                                      <p:cBhvr>
                                        <p:cTn id="4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143001"/>
            <a:ext cx="7848600" cy="5324535"/>
          </a:xfrm>
          <a:prstGeom prst="rect">
            <a:avLst/>
          </a:prstGeom>
        </p:spPr>
        <p:txBody>
          <a:bodyPr wrap="square">
            <a:spAutoFit/>
          </a:bodyPr>
          <a:lstStyle/>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Available to people in the age group 18 to 70 years with a bank account who give their consent to join / enable auto-debit on or before 31st May for the coverage period 1st June to 31st May on an annual renewal basis. </a:t>
            </a:r>
          </a:p>
          <a:p>
            <a:pPr marL="285750" indent="-285750" algn="just">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err="1" smtClean="0">
                <a:latin typeface="Times New Roman" panose="02020603050405020304" pitchFamily="18" charset="0"/>
                <a:cs typeface="Times New Roman" panose="02020603050405020304" pitchFamily="18" charset="0"/>
              </a:rPr>
              <a:t>Aadhar</a:t>
            </a:r>
            <a:r>
              <a:rPr lang="en-US" sz="2000" dirty="0" smtClean="0">
                <a:latin typeface="Times New Roman" panose="02020603050405020304" pitchFamily="18" charset="0"/>
                <a:cs typeface="Times New Roman" panose="02020603050405020304" pitchFamily="18" charset="0"/>
              </a:rPr>
              <a:t> would be the primary KYC for the bank account. </a:t>
            </a:r>
          </a:p>
          <a:p>
            <a:pPr marL="285750" indent="-285750" algn="just">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Risk coverage under the scheme isRs.2 lakh for accidental death and full disability and Rs. 1 lakh for partial disability. </a:t>
            </a:r>
          </a:p>
          <a:p>
            <a:pPr marL="285750" indent="-285750" algn="just">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Premium of Rs. 12 per annum is to be deducted from the account holder’s bank account through ‘auto-debit’ facility in one installment.</a:t>
            </a: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Scheme is being offered by Public Sector General Insurance Companies or any other General Insurance Company who are willing to offer the product on similar terms with necessary approvals and tie up with banks for this purpo</a:t>
            </a:r>
            <a:r>
              <a:rPr lang="en-US" sz="2000" dirty="0" smtClean="0"/>
              <a:t>se</a:t>
            </a:r>
            <a:r>
              <a:rPr lang="en-US" sz="1600" dirty="0" smtClean="0"/>
              <a:t>.</a:t>
            </a:r>
            <a:endParaRPr lang="en-US" sz="1600" dirty="0"/>
          </a:p>
        </p:txBody>
      </p:sp>
      <p:sp>
        <p:nvSpPr>
          <p:cNvPr id="3" name="TextBox 2"/>
          <p:cNvSpPr txBox="1"/>
          <p:nvPr/>
        </p:nvSpPr>
        <p:spPr>
          <a:xfrm>
            <a:off x="914400" y="452735"/>
            <a:ext cx="7543800" cy="461665"/>
          </a:xfrm>
          <a:prstGeom prst="rect">
            <a:avLst/>
          </a:prstGeom>
          <a:noFill/>
        </p:spPr>
        <p:txBody>
          <a:bodyPr wrap="square" rtlCol="0">
            <a:spAutoFit/>
          </a:bodyPr>
          <a:lstStyle/>
          <a:p>
            <a:pPr algn="ctr"/>
            <a:r>
              <a:rPr lang="en-US" sz="2400" b="1" dirty="0" err="1" smtClean="0">
                <a:latin typeface="Times New Roman" panose="02020603050405020304" pitchFamily="18" charset="0"/>
                <a:cs typeface="Times New Roman" panose="02020603050405020304" pitchFamily="18" charset="0"/>
              </a:rPr>
              <a:t>Pradhan</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Mantri</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Suraksha</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Bima</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Yojana</a:t>
            </a:r>
            <a:r>
              <a:rPr lang="en-US" sz="2400" b="1" dirty="0" smtClean="0">
                <a:latin typeface="Times New Roman" panose="02020603050405020304" pitchFamily="18" charset="0"/>
                <a:cs typeface="Times New Roman" panose="02020603050405020304" pitchFamily="18" charset="0"/>
              </a:rPr>
              <a:t>(PMSBY)</a:t>
            </a:r>
            <a:endParaRPr lang="en-US" sz="24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20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20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621268"/>
            <a:ext cx="7543800"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ATAL PENSION YOJANA - </a:t>
            </a:r>
            <a:r>
              <a:rPr lang="en-US" sz="2400" dirty="0" smtClean="0">
                <a:latin typeface="Times New Roman" pitchFamily="18" charset="0"/>
                <a:cs typeface="Times New Roman" pitchFamily="18" charset="0"/>
              </a:rPr>
              <a:t>Social Security Scheme </a:t>
            </a:r>
            <a:r>
              <a:rPr lang="en-US" sz="2400" b="1"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
        <p:nvSpPr>
          <p:cNvPr id="3" name="Rectangle 2"/>
          <p:cNvSpPr/>
          <p:nvPr/>
        </p:nvSpPr>
        <p:spPr>
          <a:xfrm>
            <a:off x="533400" y="1283494"/>
            <a:ext cx="8001000" cy="1231106"/>
          </a:xfrm>
          <a:prstGeom prst="rect">
            <a:avLst/>
          </a:prstGeom>
        </p:spPr>
        <p:txBody>
          <a:bodyPr wrap="square">
            <a:spAutoFit/>
          </a:bodyPr>
          <a:lstStyle/>
          <a:p>
            <a:pPr>
              <a:buFont typeface="Wingdings" pitchFamily="2" charset="2"/>
              <a:buChar char="ü"/>
            </a:pPr>
            <a:r>
              <a:rPr lang="en-US" dirty="0">
                <a:latin typeface="Times New Roman" pitchFamily="18" charset="0"/>
                <a:cs typeface="Times New Roman" pitchFamily="18" charset="0"/>
              </a:rPr>
              <a:t>L</a:t>
            </a:r>
            <a:r>
              <a:rPr lang="en-US" dirty="0" smtClean="0">
                <a:latin typeface="Times New Roman" pitchFamily="18" charset="0"/>
                <a:cs typeface="Times New Roman" pitchFamily="18" charset="0"/>
              </a:rPr>
              <a:t>aunched </a:t>
            </a:r>
            <a:r>
              <a:rPr lang="en-US" dirty="0">
                <a:latin typeface="Times New Roman" pitchFamily="18" charset="0"/>
                <a:cs typeface="Times New Roman" pitchFamily="18" charset="0"/>
              </a:rPr>
              <a:t>on 9</a:t>
            </a:r>
            <a:r>
              <a:rPr lang="en-US" baseline="30000" dirty="0">
                <a:latin typeface="Times New Roman" pitchFamily="18" charset="0"/>
                <a:cs typeface="Times New Roman" pitchFamily="18" charset="0"/>
              </a:rPr>
              <a:t>th</a:t>
            </a:r>
            <a:r>
              <a:rPr lang="en-US" dirty="0">
                <a:latin typeface="Times New Roman" pitchFamily="18" charset="0"/>
                <a:cs typeface="Times New Roman" pitchFamily="18" charset="0"/>
              </a:rPr>
              <a:t> May 2015, </a:t>
            </a:r>
            <a:endParaRPr lang="en-US" dirty="0" smtClean="0">
              <a:latin typeface="Times New Roman" pitchFamily="18" charset="0"/>
              <a:cs typeface="Times New Roman" pitchFamily="18" charset="0"/>
            </a:endParaRPr>
          </a:p>
          <a:p>
            <a:pPr>
              <a:buFont typeface="Wingdings" pitchFamily="2" charset="2"/>
              <a:buChar char="ü"/>
            </a:pPr>
            <a:r>
              <a:rPr lang="en-US" dirty="0" smtClean="0">
                <a:latin typeface="Times New Roman" pitchFamily="18" charset="0"/>
                <a:cs typeface="Times New Roman" pitchFamily="18" charset="0"/>
              </a:rPr>
              <a:t>With </a:t>
            </a:r>
            <a:r>
              <a:rPr lang="en-US" dirty="0">
                <a:latin typeface="Times New Roman" pitchFamily="18" charset="0"/>
                <a:cs typeface="Times New Roman" pitchFamily="18" charset="0"/>
              </a:rPr>
              <a:t>the aim of delivering old age income security particularly to the workers in the unorganized sector, </a:t>
            </a:r>
            <a:r>
              <a:rPr lang="en-US" dirty="0" smtClean="0">
                <a:latin typeface="Times New Roman" pitchFamily="18" charset="0"/>
                <a:cs typeface="Times New Roman" pitchFamily="18" charset="0"/>
              </a:rPr>
              <a:t>and</a:t>
            </a:r>
          </a:p>
          <a:p>
            <a:pPr>
              <a:buFont typeface="Wingdings" pitchFamily="2" charset="2"/>
              <a:buChar char="ü"/>
            </a:pPr>
            <a:r>
              <a:rPr lang="en-US" dirty="0" smtClean="0">
                <a:latin typeface="Times New Roman" pitchFamily="18" charset="0"/>
                <a:cs typeface="Times New Roman" pitchFamily="18" charset="0"/>
              </a:rPr>
              <a:t> Steady stream of income after the age of 60 to all citizens of India.</a:t>
            </a:r>
            <a:endParaRPr lang="en-IN" dirty="0">
              <a:latin typeface="Times New Roman" pitchFamily="18" charset="0"/>
              <a:cs typeface="Times New Roman" pitchFamily="18" charset="0"/>
            </a:endParaRPr>
          </a:p>
        </p:txBody>
      </p:sp>
      <p:sp>
        <p:nvSpPr>
          <p:cNvPr id="4" name="Rectangle 3"/>
          <p:cNvSpPr/>
          <p:nvPr/>
        </p:nvSpPr>
        <p:spPr>
          <a:xfrm>
            <a:off x="609600" y="2581870"/>
            <a:ext cx="7467600" cy="923330"/>
          </a:xfrm>
          <a:prstGeom prst="rect">
            <a:avLst/>
          </a:prstGeom>
        </p:spPr>
        <p:txBody>
          <a:bodyPr wrap="square">
            <a:spAutoFit/>
          </a:bodyPr>
          <a:lstStyle/>
          <a:p>
            <a:pPr algn="just" fontAlgn="base">
              <a:buFont typeface="Wingdings" pitchFamily="2" charset="2"/>
              <a:buChar char="ü"/>
            </a:pPr>
            <a:r>
              <a:rPr lang="en-US" dirty="0" smtClean="0">
                <a:latin typeface="Times New Roman" pitchFamily="18" charset="0"/>
                <a:cs typeface="Times New Roman" pitchFamily="18" charset="0"/>
              </a:rPr>
              <a:t>Under </a:t>
            </a:r>
            <a:r>
              <a:rPr lang="en-US" dirty="0">
                <a:latin typeface="Times New Roman" pitchFamily="18" charset="0"/>
                <a:cs typeface="Times New Roman" pitchFamily="18" charset="0"/>
              </a:rPr>
              <a:t>APY the subscribers have a choice to get Fixed monthly Pension amount from Rs. 1000/-, Rs.2000/-, </a:t>
            </a:r>
            <a:r>
              <a:rPr lang="en-US" dirty="0" err="1">
                <a:latin typeface="Times New Roman" pitchFamily="18" charset="0"/>
                <a:cs typeface="Times New Roman" pitchFamily="18" charset="0"/>
              </a:rPr>
              <a:t>Rs</a:t>
            </a:r>
            <a:r>
              <a:rPr lang="en-US" dirty="0">
                <a:latin typeface="Times New Roman" pitchFamily="18" charset="0"/>
                <a:cs typeface="Times New Roman" pitchFamily="18" charset="0"/>
              </a:rPr>
              <a:t>. 3000/-, </a:t>
            </a:r>
            <a:r>
              <a:rPr lang="en-US" dirty="0" err="1">
                <a:latin typeface="Times New Roman" pitchFamily="18" charset="0"/>
                <a:cs typeface="Times New Roman" pitchFamily="18" charset="0"/>
              </a:rPr>
              <a:t>Rs</a:t>
            </a:r>
            <a:r>
              <a:rPr lang="en-US" dirty="0">
                <a:latin typeface="Times New Roman" pitchFamily="18" charset="0"/>
                <a:cs typeface="Times New Roman" pitchFamily="18" charset="0"/>
              </a:rPr>
              <a:t>. 4000/- and </a:t>
            </a:r>
            <a:r>
              <a:rPr lang="en-US" dirty="0" err="1">
                <a:latin typeface="Times New Roman" pitchFamily="18" charset="0"/>
                <a:cs typeface="Times New Roman" pitchFamily="18" charset="0"/>
              </a:rPr>
              <a:t>Rs</a:t>
            </a:r>
            <a:r>
              <a:rPr lang="en-US" dirty="0">
                <a:latin typeface="Times New Roman" pitchFamily="18" charset="0"/>
                <a:cs typeface="Times New Roman" pitchFamily="18" charset="0"/>
              </a:rPr>
              <a:t>. 5000/- by paying monthly subscription</a:t>
            </a:r>
            <a:endParaRPr lang="en-US" b="0" i="0" dirty="0">
              <a:effectLst/>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963496264"/>
              </p:ext>
            </p:extLst>
          </p:nvPr>
        </p:nvGraphicFramePr>
        <p:xfrm>
          <a:off x="228597" y="4037610"/>
          <a:ext cx="8763006" cy="2331720"/>
        </p:xfrm>
        <a:graphic>
          <a:graphicData uri="http://schemas.openxmlformats.org/drawingml/2006/table">
            <a:tbl>
              <a:tblPr/>
              <a:tblGrid>
                <a:gridCol w="1251858"/>
                <a:gridCol w="1251858"/>
                <a:gridCol w="1251858"/>
                <a:gridCol w="1251858"/>
                <a:gridCol w="1251858"/>
                <a:gridCol w="1251858"/>
                <a:gridCol w="1251858"/>
              </a:tblGrid>
              <a:tr h="1325317">
                <a:tc>
                  <a:txBody>
                    <a:bodyPr/>
                    <a:lstStyle/>
                    <a:p>
                      <a:pPr algn="ctr" fontAlgn="ctr"/>
                      <a:r>
                        <a:rPr lang="en-IN" b="1" dirty="0">
                          <a:solidFill>
                            <a:srgbClr val="444444"/>
                          </a:solidFill>
                          <a:effectLst/>
                        </a:rPr>
                        <a:t>Age of Entry</a:t>
                      </a:r>
                    </a:p>
                  </a:txBody>
                  <a:tcPr marL="114300" marR="114300" marT="114300" marB="114300" anchor="ctr">
                    <a:lnL>
                      <a:noFill/>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IN" b="1" dirty="0">
                          <a:solidFill>
                            <a:srgbClr val="444444"/>
                          </a:solidFill>
                          <a:effectLst/>
                        </a:rPr>
                        <a:t>Years of Contribution</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IN" b="1" dirty="0">
                          <a:solidFill>
                            <a:srgbClr val="444444"/>
                          </a:solidFill>
                          <a:effectLst/>
                        </a:rPr>
                        <a:t>Monthly pension of Rs1000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US" b="1" dirty="0">
                          <a:solidFill>
                            <a:srgbClr val="444444"/>
                          </a:solidFill>
                          <a:effectLst/>
                        </a:rPr>
                        <a:t>Monthly pension of Rs 2000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US" b="1" dirty="0">
                          <a:solidFill>
                            <a:srgbClr val="444444"/>
                          </a:solidFill>
                          <a:effectLst/>
                        </a:rPr>
                        <a:t>Monthly pension of </a:t>
                      </a:r>
                      <a:r>
                        <a:rPr lang="en-US" b="1" dirty="0" err="1">
                          <a:solidFill>
                            <a:srgbClr val="444444"/>
                          </a:solidFill>
                          <a:effectLst/>
                        </a:rPr>
                        <a:t>Rs</a:t>
                      </a:r>
                      <a:r>
                        <a:rPr lang="en-US" b="1" dirty="0">
                          <a:solidFill>
                            <a:srgbClr val="444444"/>
                          </a:solidFill>
                          <a:effectLst/>
                        </a:rPr>
                        <a:t> 3000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US" b="1">
                          <a:solidFill>
                            <a:srgbClr val="444444"/>
                          </a:solidFill>
                          <a:effectLst/>
                        </a:rPr>
                        <a:t>Monthly pension of Rs 4000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c>
                  <a:txBody>
                    <a:bodyPr/>
                    <a:lstStyle/>
                    <a:p>
                      <a:pPr algn="ctr" fontAlgn="ctr"/>
                      <a:r>
                        <a:rPr lang="en-US" b="1">
                          <a:solidFill>
                            <a:srgbClr val="444444"/>
                          </a:solidFill>
                          <a:effectLst/>
                        </a:rPr>
                        <a:t>Monthly pension of Rs 5000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a:noFill/>
                    </a:lnT>
                    <a:lnB w="9525" cap="flat" cmpd="sng" algn="ctr">
                      <a:solidFill>
                        <a:srgbClr val="D7D7D7"/>
                      </a:solidFill>
                      <a:prstDash val="solid"/>
                      <a:round/>
                      <a:headEnd type="none" w="med" len="med"/>
                      <a:tailEnd type="none" w="med" len="med"/>
                    </a:lnB>
                    <a:solidFill>
                      <a:srgbClr val="F0F0F0"/>
                    </a:solidFill>
                  </a:tcPr>
                </a:tc>
              </a:tr>
              <a:tr h="502706">
                <a:tc>
                  <a:txBody>
                    <a:bodyPr/>
                    <a:lstStyle/>
                    <a:p>
                      <a:pPr algn="ctr" fontAlgn="ctr"/>
                      <a:r>
                        <a:rPr lang="en-IN" b="0">
                          <a:effectLst/>
                        </a:rPr>
                        <a:t>18</a:t>
                      </a:r>
                    </a:p>
                  </a:txBody>
                  <a:tcPr marL="114300" marR="114300" marT="114300" marB="114300" anchor="ctr">
                    <a:lnL>
                      <a:noFill/>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a:effectLst/>
                        </a:rPr>
                        <a:t>42</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a:effectLst/>
                        </a:rPr>
                        <a:t>42</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a:effectLst/>
                        </a:rPr>
                        <a:t>84</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dirty="0">
                          <a:effectLst/>
                        </a:rPr>
                        <a:t>126</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dirty="0">
                          <a:effectLst/>
                        </a:rPr>
                        <a:t>168</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c>
                  <a:txBody>
                    <a:bodyPr/>
                    <a:lstStyle/>
                    <a:p>
                      <a:pPr algn="ctr" fontAlgn="ctr"/>
                      <a:r>
                        <a:rPr lang="en-IN" b="0" dirty="0">
                          <a:effectLst/>
                        </a:rPr>
                        <a:t>210</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FFFFF"/>
                    </a:solidFill>
                  </a:tcPr>
                </a:tc>
              </a:tr>
              <a:tr h="502706">
                <a:tc>
                  <a:txBody>
                    <a:bodyPr/>
                    <a:lstStyle/>
                    <a:p>
                      <a:pPr algn="ctr" fontAlgn="ctr"/>
                      <a:r>
                        <a:rPr lang="en-IN" b="0">
                          <a:effectLst/>
                        </a:rPr>
                        <a:t>19</a:t>
                      </a:r>
                    </a:p>
                  </a:txBody>
                  <a:tcPr marL="114300" marR="114300" marT="114300" marB="114300" anchor="ctr">
                    <a:lnL>
                      <a:noFill/>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a:effectLst/>
                        </a:rPr>
                        <a:t>41</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dirty="0">
                          <a:effectLst/>
                        </a:rPr>
                        <a:t>46</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a:effectLst/>
                        </a:rPr>
                        <a:t>92</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a:effectLst/>
                        </a:rPr>
                        <a:t>138</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a:effectLst/>
                        </a:rPr>
                        <a:t>183</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c>
                  <a:txBody>
                    <a:bodyPr/>
                    <a:lstStyle/>
                    <a:p>
                      <a:pPr algn="ctr" fontAlgn="ctr"/>
                      <a:r>
                        <a:rPr lang="en-IN" b="0" dirty="0">
                          <a:effectLst/>
                        </a:rPr>
                        <a:t>228</a:t>
                      </a:r>
                    </a:p>
                  </a:txBody>
                  <a:tcPr marL="114300" marR="114300" marT="114300" marB="114300"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BFBFB"/>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20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304800"/>
            <a:ext cx="7010400" cy="369332"/>
          </a:xfrm>
          <a:prstGeom prst="rect">
            <a:avLst/>
          </a:prstGeom>
        </p:spPr>
        <p:txBody>
          <a:bodyPr wrap="square">
            <a:spAutoFit/>
          </a:bodyPr>
          <a:lstStyle/>
          <a:p>
            <a:r>
              <a:rPr lang="en-US" b="1" dirty="0">
                <a:latin typeface="Times New Roman" pitchFamily="18" charset="0"/>
                <a:cs typeface="Times New Roman" pitchFamily="18" charset="0"/>
              </a:rPr>
              <a:t>PRADHAN MANTRI JEEVAN JYOTI BEEMA </a:t>
            </a:r>
            <a:r>
              <a:rPr lang="en-US" b="1" dirty="0" smtClean="0">
                <a:latin typeface="Times New Roman" pitchFamily="18" charset="0"/>
                <a:cs typeface="Times New Roman" pitchFamily="18" charset="0"/>
              </a:rPr>
              <a:t>YOJANA(PMJJBY)</a:t>
            </a:r>
            <a:endParaRPr lang="en-US" b="1" dirty="0">
              <a:latin typeface="Times New Roman" pitchFamily="18" charset="0"/>
              <a:cs typeface="Times New Roman" pitchFamily="18" charset="0"/>
            </a:endParaRPr>
          </a:p>
        </p:txBody>
      </p:sp>
      <p:sp>
        <p:nvSpPr>
          <p:cNvPr id="3" name="Rectangle 2"/>
          <p:cNvSpPr/>
          <p:nvPr/>
        </p:nvSpPr>
        <p:spPr>
          <a:xfrm>
            <a:off x="228600" y="838200"/>
            <a:ext cx="8610600" cy="5632311"/>
          </a:xfrm>
          <a:prstGeom prst="rect">
            <a:avLst/>
          </a:prstGeom>
        </p:spPr>
        <p:txBody>
          <a:bodyPr wrap="square">
            <a:spAutoFit/>
          </a:bodyPr>
          <a:lstStyle/>
          <a:p>
            <a:pPr algn="just">
              <a:buFont typeface="Wingdings" pitchFamily="2" charset="2"/>
              <a:buChar char="ü"/>
            </a:pPr>
            <a:r>
              <a:rPr lang="en-US" sz="2000" dirty="0" smtClean="0">
                <a:solidFill>
                  <a:srgbClr val="000000"/>
                </a:solidFill>
                <a:latin typeface="Times New Roman" pitchFamily="18" charset="0"/>
                <a:cs typeface="Times New Roman" pitchFamily="18" charset="0"/>
              </a:rPr>
              <a:t>Available </a:t>
            </a:r>
            <a:r>
              <a:rPr lang="en-US" sz="2000" dirty="0">
                <a:solidFill>
                  <a:srgbClr val="000000"/>
                </a:solidFill>
                <a:latin typeface="Times New Roman" pitchFamily="18" charset="0"/>
                <a:cs typeface="Times New Roman" pitchFamily="18" charset="0"/>
              </a:rPr>
              <a:t>to people in the age group of 18 to 50 years having a bank account who give their consent to join / enable auto-debit. </a:t>
            </a: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r>
              <a:rPr lang="en-US" sz="2000" dirty="0" err="1" smtClean="0">
                <a:solidFill>
                  <a:srgbClr val="000000"/>
                </a:solidFill>
                <a:latin typeface="Times New Roman" pitchFamily="18" charset="0"/>
                <a:cs typeface="Times New Roman" pitchFamily="18" charset="0"/>
              </a:rPr>
              <a:t>Aadhar</a:t>
            </a: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would be the primary KYC for the bank account. </a:t>
            </a: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r>
              <a:rPr lang="en-US" sz="2000" dirty="0" smtClean="0">
                <a:solidFill>
                  <a:srgbClr val="000000"/>
                </a:solidFill>
                <a:latin typeface="Times New Roman" pitchFamily="18" charset="0"/>
                <a:cs typeface="Times New Roman" pitchFamily="18" charset="0"/>
              </a:rPr>
              <a:t>Life </a:t>
            </a:r>
            <a:r>
              <a:rPr lang="en-US" sz="2000" dirty="0">
                <a:solidFill>
                  <a:srgbClr val="000000"/>
                </a:solidFill>
                <a:latin typeface="Times New Roman" pitchFamily="18" charset="0"/>
                <a:cs typeface="Times New Roman" pitchFamily="18" charset="0"/>
              </a:rPr>
              <a:t>cover of Rs. 2 lakhs shall be for the one year period stretching from 1st June to 31st May and will be renewable</a:t>
            </a:r>
            <a:r>
              <a:rPr lang="en-US" sz="2000" dirty="0" smtClean="0">
                <a:solidFill>
                  <a:srgbClr val="000000"/>
                </a:solidFill>
                <a:latin typeface="Times New Roman" pitchFamily="18" charset="0"/>
                <a:cs typeface="Times New Roman" pitchFamily="18" charset="0"/>
              </a:rPr>
              <a:t>.</a:t>
            </a:r>
          </a:p>
          <a:p>
            <a:pPr algn="just">
              <a:buFont typeface="Wingdings" pitchFamily="2" charset="2"/>
              <a:buChar char="ü"/>
            </a:pP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Risk coverage under this scheme is for Rs. 2 Lakh in case of death of the insured, due to any reason. </a:t>
            </a: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endParaRPr lang="en-US" sz="2000" dirty="0" smtClean="0">
              <a:solidFill>
                <a:srgbClr val="000000"/>
              </a:solidFill>
              <a:latin typeface="Times New Roman" pitchFamily="18" charset="0"/>
              <a:cs typeface="Times New Roman" pitchFamily="18" charset="0"/>
            </a:endParaRPr>
          </a:p>
          <a:p>
            <a:pPr algn="just">
              <a:buFont typeface="Wingdings" pitchFamily="2" charset="2"/>
              <a:buChar char="ü"/>
            </a:pPr>
            <a:r>
              <a:rPr lang="en-US" sz="2000" dirty="0" smtClean="0">
                <a:solidFill>
                  <a:srgbClr val="000000"/>
                </a:solidFill>
                <a:latin typeface="Times New Roman" pitchFamily="18" charset="0"/>
                <a:cs typeface="Times New Roman" pitchFamily="18" charset="0"/>
              </a:rPr>
              <a:t>Premium </a:t>
            </a:r>
            <a:r>
              <a:rPr lang="en-US" sz="2000" dirty="0">
                <a:solidFill>
                  <a:srgbClr val="000000"/>
                </a:solidFill>
                <a:latin typeface="Times New Roman" pitchFamily="18" charset="0"/>
                <a:cs typeface="Times New Roman" pitchFamily="18" charset="0"/>
              </a:rPr>
              <a:t>is Rs. 330 per annum which is to be auto-debited in one installment f rom the subscriber’s bank account as per the option given by him on or before 31st May of each annual coverage period under the scheme</a:t>
            </a:r>
            <a:r>
              <a:rPr lang="en-US" sz="2000" dirty="0" smtClean="0">
                <a:solidFill>
                  <a:srgbClr val="000000"/>
                </a:solidFill>
                <a:latin typeface="Times New Roman" pitchFamily="18" charset="0"/>
                <a:cs typeface="Times New Roman" pitchFamily="18" charset="0"/>
              </a:rPr>
              <a:t>.</a:t>
            </a:r>
          </a:p>
          <a:p>
            <a:pPr algn="just"/>
            <a:r>
              <a:rPr lang="en-US" sz="2000" dirty="0" smtClean="0">
                <a:solidFill>
                  <a:srgbClr val="000000"/>
                </a:solidFill>
                <a:latin typeface="Times New Roman" pitchFamily="18" charset="0"/>
                <a:cs typeface="Times New Roman" pitchFamily="18" charset="0"/>
              </a:rPr>
              <a:t> </a:t>
            </a:r>
          </a:p>
          <a:p>
            <a:pPr algn="just">
              <a:buFont typeface="Wingdings" pitchFamily="2" charset="2"/>
              <a:buChar char="ü"/>
            </a:pPr>
            <a:r>
              <a:rPr lang="en-US" sz="2000" dirty="0" smtClean="0">
                <a:solidFill>
                  <a:srgbClr val="000000"/>
                </a:solidFill>
                <a:latin typeface="Times New Roman" pitchFamily="18" charset="0"/>
                <a:cs typeface="Times New Roman" pitchFamily="18" charset="0"/>
              </a:rPr>
              <a:t>Scheme </a:t>
            </a:r>
            <a:r>
              <a:rPr lang="en-US" sz="2000" dirty="0">
                <a:solidFill>
                  <a:srgbClr val="000000"/>
                </a:solidFill>
                <a:latin typeface="Times New Roman" pitchFamily="18" charset="0"/>
                <a:cs typeface="Times New Roman" pitchFamily="18" charset="0"/>
              </a:rPr>
              <a:t>is being offered by Life Insurance Corporation and all other life insurers who are willing to offer the product on similar terms with necessary approvals and tie up with banks for this purpose.</a:t>
            </a:r>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57363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20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686800" cy="46166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AYUSHMAN BHARAT – Ministry of Health and Family Welfare </a:t>
            </a:r>
            <a:endParaRPr lang="en-US" sz="2400" dirty="0"/>
          </a:p>
        </p:txBody>
      </p:sp>
      <p:sp>
        <p:nvSpPr>
          <p:cNvPr id="3" name="Rectangle 2"/>
          <p:cNvSpPr/>
          <p:nvPr/>
        </p:nvSpPr>
        <p:spPr>
          <a:xfrm>
            <a:off x="228600" y="1676400"/>
            <a:ext cx="8534400" cy="4555093"/>
          </a:xfrm>
          <a:prstGeom prst="rect">
            <a:avLst/>
          </a:prstGeom>
        </p:spPr>
        <p:txBody>
          <a:bodyPr wrap="square">
            <a:spAutoFit/>
          </a:bodyPr>
          <a:lstStyle/>
          <a:p>
            <a:pPr marL="285750" indent="-285750"/>
            <a:r>
              <a:rPr lang="en-US" sz="16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marL="285750" indent="-285750" algn="just">
              <a:buFont typeface="Wingdings" pitchFamily="2" charset="2"/>
              <a:buChar char="ü"/>
            </a:pPr>
            <a:r>
              <a:rPr lang="en-US" sz="2400" dirty="0" smtClean="0">
                <a:latin typeface="Times New Roman" pitchFamily="18" charset="0"/>
                <a:cs typeface="Times New Roman" pitchFamily="18" charset="0"/>
              </a:rPr>
              <a:t>Launched as recommended by the National Health Policy 2017, to achieve the vision of Universal Health Coverage (UHC), </a:t>
            </a:r>
          </a:p>
          <a:p>
            <a:pPr marL="285750" indent="-285750" algn="just">
              <a:buFont typeface="Wingdings" pitchFamily="2" charset="2"/>
              <a:buChar char="ü"/>
            </a:pPr>
            <a:endParaRPr lang="en-US" sz="2400" dirty="0" smtClean="0">
              <a:latin typeface="Times New Roman" pitchFamily="18" charset="0"/>
              <a:cs typeface="Times New Roman" pitchFamily="18" charset="0"/>
            </a:endParaRPr>
          </a:p>
          <a:p>
            <a:pPr marL="285750" indent="-285750" algn="just">
              <a:buFont typeface="Wingdings" pitchFamily="2" charset="2"/>
              <a:buChar char="ü"/>
            </a:pPr>
            <a:r>
              <a:rPr lang="en-US" sz="2400" dirty="0" smtClean="0">
                <a:latin typeface="Times New Roman" pitchFamily="18" charset="0"/>
                <a:cs typeface="Times New Roman" pitchFamily="18" charset="0"/>
              </a:rPr>
              <a:t>An attempt to move from sectoral and segmented approach of health service delivery to a comprehensive need-based health care service. </a:t>
            </a:r>
          </a:p>
          <a:p>
            <a:pPr marL="285750" indent="-285750" algn="just">
              <a:buFont typeface="Wingdings" pitchFamily="2" charset="2"/>
              <a:buChar char="ü"/>
            </a:pPr>
            <a:endParaRPr lang="en-US" sz="2400" dirty="0" smtClean="0">
              <a:latin typeface="Times New Roman" pitchFamily="18" charset="0"/>
              <a:cs typeface="Times New Roman" pitchFamily="18" charset="0"/>
            </a:endParaRPr>
          </a:p>
          <a:p>
            <a:pPr marL="285750" indent="-285750" algn="just">
              <a:buFont typeface="Wingdings" pitchFamily="2" charset="2"/>
              <a:buChar char="ü"/>
            </a:pPr>
            <a:r>
              <a:rPr lang="en-US" sz="2400" dirty="0">
                <a:latin typeface="Times New Roman" pitchFamily="18" charset="0"/>
                <a:cs typeface="Times New Roman" pitchFamily="18" charset="0"/>
              </a:rPr>
              <a:t>A</a:t>
            </a:r>
            <a:r>
              <a:rPr lang="en-US" sz="2400" dirty="0" smtClean="0">
                <a:latin typeface="Times New Roman" pitchFamily="18" charset="0"/>
                <a:cs typeface="Times New Roman" pitchFamily="18" charset="0"/>
              </a:rPr>
              <a:t>ims to undertake path breaking interventions to holistically address the healthcare system (covering prevention, promotion and ambulatory care) at the primary, secondary and tertiary level. </a:t>
            </a:r>
          </a:p>
          <a:p>
            <a:pPr algn="just">
              <a:buFont typeface="Wingdings" pitchFamily="2" charset="2"/>
              <a:buChar char="ü"/>
            </a:pPr>
            <a:endParaRPr lang="en-US" sz="16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990601"/>
            <a:ext cx="8763000" cy="6186309"/>
          </a:xfrm>
          <a:prstGeom prst="rect">
            <a:avLst/>
          </a:prstGeom>
        </p:spPr>
        <p:txBody>
          <a:bodyPr wrap="square">
            <a:spAutoFit/>
          </a:bodyPr>
          <a:lstStyle/>
          <a:p>
            <a:pPr marL="285750" indent="-285750" algn="just">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Health </a:t>
            </a:r>
            <a:r>
              <a:rPr lang="en-US" sz="2000" b="1" dirty="0">
                <a:latin typeface="Times New Roman" panose="02020603050405020304" pitchFamily="18" charset="0"/>
                <a:cs typeface="Times New Roman" panose="02020603050405020304" pitchFamily="18" charset="0"/>
              </a:rPr>
              <a:t>and Wellness </a:t>
            </a:r>
            <a:r>
              <a:rPr lang="en-US" sz="2000" b="1" dirty="0" err="1">
                <a:latin typeface="Times New Roman" panose="02020603050405020304" pitchFamily="18" charset="0"/>
                <a:cs typeface="Times New Roman" panose="02020603050405020304" pitchFamily="18" charset="0"/>
              </a:rPr>
              <a:t>Centres</a:t>
            </a:r>
            <a:r>
              <a:rPr lang="en-US" sz="2000" b="1" dirty="0">
                <a:latin typeface="Times New Roman" panose="02020603050405020304" pitchFamily="18" charset="0"/>
                <a:cs typeface="Times New Roman" panose="02020603050405020304" pitchFamily="18" charset="0"/>
              </a:rPr>
              <a:t> (HWCs) </a:t>
            </a:r>
            <a:r>
              <a:rPr lang="en-US" sz="2000" b="1" dirty="0" smtClean="0">
                <a:latin typeface="Times New Roman" panose="02020603050405020304" pitchFamily="18" charset="0"/>
                <a:cs typeface="Times New Roman" panose="02020603050405020304" pitchFamily="18" charset="0"/>
              </a:rPr>
              <a:t>– </a:t>
            </a:r>
          </a:p>
          <a:p>
            <a:pPr marL="742950" lvl="1" indent="-285750"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cover </a:t>
            </a:r>
            <a:r>
              <a:rPr lang="en-US" sz="2000" dirty="0">
                <a:latin typeface="Times New Roman" panose="02020603050405020304" pitchFamily="18" charset="0"/>
                <a:cs typeface="Times New Roman" panose="02020603050405020304" pitchFamily="18" charset="0"/>
              </a:rPr>
              <a:t>both, maternal and child health services and non-communicable diseases, including free essential drugs and diagnostic services.</a:t>
            </a:r>
          </a:p>
          <a:p>
            <a:pPr marL="742950" lvl="1" indent="-285750"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empowering </a:t>
            </a:r>
            <a:r>
              <a:rPr lang="en-US" sz="2000" dirty="0">
                <a:latin typeface="Times New Roman" panose="02020603050405020304" pitchFamily="18" charset="0"/>
                <a:cs typeface="Times New Roman" panose="02020603050405020304" pitchFamily="18" charset="0"/>
              </a:rPr>
              <a:t>individuals and communities to choose healthy </a:t>
            </a:r>
            <a:r>
              <a:rPr lang="en-US" sz="2000" dirty="0" err="1">
                <a:latin typeface="Times New Roman" panose="02020603050405020304" pitchFamily="18" charset="0"/>
                <a:cs typeface="Times New Roman" panose="02020603050405020304" pitchFamily="18" charset="0"/>
              </a:rPr>
              <a:t>behaviours</a:t>
            </a:r>
            <a:r>
              <a:rPr lang="en-US" sz="2000" dirty="0">
                <a:latin typeface="Times New Roman" panose="02020603050405020304" pitchFamily="18" charset="0"/>
                <a:cs typeface="Times New Roman" panose="02020603050405020304" pitchFamily="18" charset="0"/>
              </a:rPr>
              <a:t> and make changes that reduce the risk of developing chronic diseases and morbidities</a:t>
            </a:r>
            <a:r>
              <a:rPr lang="en-US" sz="2000" dirty="0" smtClean="0">
                <a:latin typeface="Times New Roman" panose="02020603050405020304" pitchFamily="18" charset="0"/>
                <a:cs typeface="Times New Roman" panose="02020603050405020304" pitchFamily="18" charset="0"/>
              </a:rPr>
              <a:t>.</a:t>
            </a:r>
          </a:p>
          <a:p>
            <a:pPr marL="742950" lvl="1" indent="-285750"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Pradhan </a:t>
            </a:r>
            <a:r>
              <a:rPr lang="en-US" sz="2000" b="1" dirty="0" err="1" smtClean="0">
                <a:latin typeface="Times New Roman" panose="02020603050405020304" pitchFamily="18" charset="0"/>
                <a:cs typeface="Times New Roman" panose="02020603050405020304" pitchFamily="18" charset="0"/>
              </a:rPr>
              <a:t>Mantri</a:t>
            </a:r>
            <a:r>
              <a:rPr lang="en-US" sz="2000" b="1" dirty="0" smtClean="0">
                <a:latin typeface="Times New Roman" panose="02020603050405020304" pitchFamily="18" charset="0"/>
                <a:cs typeface="Times New Roman" panose="02020603050405020304" pitchFamily="18" charset="0"/>
              </a:rPr>
              <a:t> Jan </a:t>
            </a:r>
            <a:r>
              <a:rPr lang="en-US" sz="2000" b="1" dirty="0" err="1" smtClean="0">
                <a:latin typeface="Times New Roman" panose="02020603050405020304" pitchFamily="18" charset="0"/>
                <a:cs typeface="Times New Roman" panose="02020603050405020304" pitchFamily="18" charset="0"/>
              </a:rPr>
              <a:t>Arogya</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Yojana</a:t>
            </a:r>
            <a:r>
              <a:rPr lang="en-US" sz="2000" b="1" dirty="0" smtClean="0">
                <a:latin typeface="Times New Roman" panose="02020603050405020304" pitchFamily="18" charset="0"/>
                <a:cs typeface="Times New Roman" panose="02020603050405020304" pitchFamily="18" charset="0"/>
              </a:rPr>
              <a:t> (PM-JAY)</a:t>
            </a:r>
            <a:r>
              <a:rPr lang="en-US" sz="2000" dirty="0" smtClean="0">
                <a:latin typeface="Times New Roman" panose="02020603050405020304" pitchFamily="18" charset="0"/>
                <a:cs typeface="Times New Roman" panose="02020603050405020304" pitchFamily="18" charset="0"/>
              </a:rPr>
              <a:t> -  National Health Authority (NHA) is the apex body for Implementing -</a:t>
            </a:r>
          </a:p>
          <a:p>
            <a:pPr marL="742950" lvl="1" indent="-285750"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Launched on 23rd September, 2018, largest health assurance scheme in the world which aims at </a:t>
            </a:r>
          </a:p>
          <a:p>
            <a:pPr marL="742950" lvl="1" indent="-28575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a:t>
            </a:r>
            <a:r>
              <a:rPr lang="en-US" sz="2000" dirty="0" smtClean="0">
                <a:latin typeface="Times New Roman" panose="02020603050405020304" pitchFamily="18" charset="0"/>
                <a:cs typeface="Times New Roman" panose="02020603050405020304" pitchFamily="18" charset="0"/>
              </a:rPr>
              <a:t>roviding a health cover of </a:t>
            </a:r>
            <a:r>
              <a:rPr lang="en-US" sz="2000" dirty="0" err="1" smtClean="0">
                <a:latin typeface="Times New Roman" panose="02020603050405020304" pitchFamily="18" charset="0"/>
                <a:cs typeface="Times New Roman" panose="02020603050405020304" pitchFamily="18" charset="0"/>
              </a:rPr>
              <a:t>Rs</a:t>
            </a:r>
            <a:r>
              <a:rPr lang="en-US" sz="2000" dirty="0" smtClean="0">
                <a:latin typeface="Times New Roman" panose="02020603050405020304" pitchFamily="18" charset="0"/>
                <a:cs typeface="Times New Roman" panose="02020603050405020304" pitchFamily="18" charset="0"/>
              </a:rPr>
              <a:t>. 5 lakhs per family per year for secondary and tertiary care hospitalization to over 10.74 crores poor and vulnerable families (approximately 50 crore beneficiaries) that form the bottom 40% of the Indian population. </a:t>
            </a:r>
          </a:p>
          <a:p>
            <a:pPr marL="742950" lvl="1" indent="-28575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a:t>
            </a:r>
            <a:r>
              <a:rPr lang="en-US" sz="2000" dirty="0" smtClean="0">
                <a:latin typeface="Times New Roman" panose="02020603050405020304" pitchFamily="18" charset="0"/>
                <a:cs typeface="Times New Roman" panose="02020603050405020304" pitchFamily="18" charset="0"/>
              </a:rPr>
              <a:t>ouseholds included are based on the deprivation and occupational criteria of Socio-Economic Caste Census 2011(SECC 2011) for rural and urban areas respectively.</a:t>
            </a:r>
          </a:p>
          <a:p>
            <a:pPr algn="just"/>
            <a:r>
              <a:rPr lang="en-US" dirty="0" smtClean="0"/>
              <a:t/>
            </a:r>
            <a:br>
              <a:rPr lang="en-US" dirty="0" smtClean="0"/>
            </a:br>
            <a:endParaRPr lang="en-US" dirty="0"/>
          </a:p>
        </p:txBody>
      </p:sp>
      <p:sp>
        <p:nvSpPr>
          <p:cNvPr id="3" name="TextBox 2"/>
          <p:cNvSpPr txBox="1"/>
          <p:nvPr/>
        </p:nvSpPr>
        <p:spPr>
          <a:xfrm>
            <a:off x="685800" y="381000"/>
            <a:ext cx="6934200" cy="609600"/>
          </a:xfrm>
          <a:prstGeom prst="rect">
            <a:avLst/>
          </a:prstGeom>
          <a:noFill/>
        </p:spPr>
        <p:txBody>
          <a:bodyPr wrap="square" rtlCol="0">
            <a:spAutoFit/>
          </a:bodyPr>
          <a:lstStyle/>
          <a:p>
            <a:endParaRPr lang="en-IN" dirty="0"/>
          </a:p>
        </p:txBody>
      </p:sp>
      <p:sp>
        <p:nvSpPr>
          <p:cNvPr id="4" name="TextBox 3"/>
          <p:cNvSpPr txBox="1"/>
          <p:nvPr/>
        </p:nvSpPr>
        <p:spPr>
          <a:xfrm>
            <a:off x="0" y="-304800"/>
            <a:ext cx="9296400" cy="1015663"/>
          </a:xfrm>
          <a:prstGeom prst="rect">
            <a:avLst/>
          </a:prstGeom>
          <a:noFill/>
        </p:spPr>
        <p:txBody>
          <a:bodyPr wrap="square" rtlCol="0">
            <a:spAutoFit/>
          </a:bodyPr>
          <a:lstStyle/>
          <a:p>
            <a:pPr algn="ctr"/>
            <a:endParaRPr lang="en-US" sz="2000" dirty="0" smtClean="0">
              <a:latin typeface="Times New Roman" panose="02020603050405020304" pitchFamily="18" charset="0"/>
              <a:cs typeface="Times New Roman" panose="02020603050405020304" pitchFamily="18" charset="0"/>
            </a:endParaRPr>
          </a:p>
          <a:p>
            <a:pPr algn="ctr"/>
            <a:r>
              <a:rPr lang="en-US" sz="2000" b="1" dirty="0" smtClean="0">
                <a:latin typeface="Times New Roman" panose="02020603050405020304" pitchFamily="18" charset="0"/>
                <a:cs typeface="Times New Roman" panose="02020603050405020304" pitchFamily="18" charset="0"/>
              </a:rPr>
              <a:t>Adopts </a:t>
            </a:r>
            <a:r>
              <a:rPr lang="en-US" sz="2000" b="1" dirty="0">
                <a:latin typeface="Times New Roman" panose="02020603050405020304" pitchFamily="18" charset="0"/>
                <a:cs typeface="Times New Roman" panose="02020603050405020304" pitchFamily="18" charset="0"/>
              </a:rPr>
              <a:t>a continuum of care approach </a:t>
            </a:r>
            <a:r>
              <a:rPr lang="en-US" sz="2000" b="1" dirty="0" smtClean="0">
                <a:latin typeface="Times New Roman" panose="02020603050405020304" pitchFamily="18" charset="0"/>
                <a:cs typeface="Times New Roman" panose="02020603050405020304" pitchFamily="18" charset="0"/>
              </a:rPr>
              <a:t> - expanding Access</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Universality </a:t>
            </a:r>
            <a:r>
              <a:rPr lang="en-US" sz="2000" b="1" dirty="0">
                <a:latin typeface="Times New Roman" panose="02020603050405020304" pitchFamily="18" charset="0"/>
                <a:cs typeface="Times New Roman" panose="02020603050405020304" pitchFamily="18" charset="0"/>
              </a:rPr>
              <a:t>and </a:t>
            </a:r>
            <a:r>
              <a:rPr lang="en-US" sz="2000" b="1" dirty="0" smtClean="0">
                <a:latin typeface="Times New Roman" panose="02020603050405020304" pitchFamily="18" charset="0"/>
                <a:cs typeface="Times New Roman" panose="02020603050405020304" pitchFamily="18" charset="0"/>
              </a:rPr>
              <a:t>Equity</a:t>
            </a:r>
          </a:p>
          <a:p>
            <a:pPr algn="ctr"/>
            <a:r>
              <a:rPr lang="en-US" sz="2000" b="1" dirty="0"/>
              <a:t>(</a:t>
            </a:r>
            <a:r>
              <a:rPr lang="en-US" sz="2000" b="1" dirty="0" smtClean="0">
                <a:latin typeface="Times New Roman" panose="02020603050405020304" pitchFamily="18" charset="0"/>
                <a:cs typeface="Times New Roman" panose="02020603050405020304" pitchFamily="18" charset="0"/>
              </a:rPr>
              <a:t>comprising </a:t>
            </a:r>
            <a:r>
              <a:rPr lang="en-US" sz="2000" b="1" dirty="0">
                <a:latin typeface="Times New Roman" panose="02020603050405020304" pitchFamily="18" charset="0"/>
                <a:cs typeface="Times New Roman" panose="02020603050405020304" pitchFamily="18" charset="0"/>
              </a:rPr>
              <a:t>of two inter-related </a:t>
            </a:r>
            <a:r>
              <a:rPr lang="en-US" sz="2000" b="1" dirty="0" smtClean="0">
                <a:latin typeface="Times New Roman" panose="02020603050405020304" pitchFamily="18" charset="0"/>
                <a:cs typeface="Times New Roman" panose="02020603050405020304" pitchFamily="18" charset="0"/>
              </a:rPr>
              <a:t>components)</a:t>
            </a:r>
            <a:endParaRPr lang="en-IN" sz="20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20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2000"/>
                                        <p:tgtEl>
                                          <p:spTgt spid="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2000"/>
                                        <p:tgtEl>
                                          <p:spTgt spid="2">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2000"/>
                                        <p:tgtEl>
                                          <p:spTgt spid="2">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20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fade">
                                      <p:cBhvr>
                                        <p:cTn id="32" dur="20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6400800" cy="1138773"/>
          </a:xfrm>
          <a:prstGeom prst="rect">
            <a:avLst/>
          </a:prstGeom>
        </p:spPr>
        <p:txBody>
          <a:bodyPr wrap="square">
            <a:spAutoFit/>
          </a:bodyPr>
          <a:lstStyle/>
          <a:p>
            <a:r>
              <a:rPr lang="en-US" sz="2400" b="1" dirty="0" smtClean="0">
                <a:latin typeface="Times New Roman" pitchFamily="18" charset="0"/>
                <a:cs typeface="Times New Roman" pitchFamily="18" charset="0"/>
              </a:rPr>
              <a:t>Intensified Mission </a:t>
            </a:r>
            <a:r>
              <a:rPr lang="en-US" sz="2400" b="1" dirty="0" err="1" smtClean="0">
                <a:latin typeface="Times New Roman" pitchFamily="18" charset="0"/>
                <a:cs typeface="Times New Roman" pitchFamily="18" charset="0"/>
              </a:rPr>
              <a:t>Indradhanush</a:t>
            </a:r>
            <a:r>
              <a:rPr lang="en-US" sz="2400" b="1" dirty="0" smtClean="0">
                <a:latin typeface="Times New Roman" pitchFamily="18" charset="0"/>
                <a:cs typeface="Times New Roman" pitchFamily="18" charset="0"/>
              </a:rPr>
              <a:t> 2.0 - December 2, 2019  - ‘Reach the Unreached’</a:t>
            </a:r>
          </a:p>
          <a:p>
            <a:r>
              <a:rPr lang="en-US" sz="2000" b="1" dirty="0" smtClean="0">
                <a:latin typeface="Times New Roman" pitchFamily="18" charset="0"/>
                <a:cs typeface="Times New Roman" pitchFamily="18" charset="0"/>
              </a:rPr>
              <a:t>Ministry of Health and Family Welfare </a:t>
            </a:r>
            <a:endParaRPr lang="en-IN" sz="2000" b="1" dirty="0">
              <a:latin typeface="Times New Roman" pitchFamily="18" charset="0"/>
              <a:cs typeface="Times New Roman" pitchFamily="18" charset="0"/>
            </a:endParaRPr>
          </a:p>
        </p:txBody>
      </p:sp>
      <p:sp>
        <p:nvSpPr>
          <p:cNvPr id="3" name="Rectangle 2"/>
          <p:cNvSpPr/>
          <p:nvPr/>
        </p:nvSpPr>
        <p:spPr>
          <a:xfrm>
            <a:off x="457200" y="1952685"/>
            <a:ext cx="8382000" cy="4524315"/>
          </a:xfrm>
          <a:prstGeom prst="rect">
            <a:avLst/>
          </a:prstGeom>
        </p:spPr>
        <p:txBody>
          <a:bodyPr wrap="square">
            <a:spAutoFit/>
          </a:bodyPr>
          <a:lstStyle/>
          <a:p>
            <a:pPr algn="just">
              <a:buFont typeface="Wingdings" pitchFamily="2" charset="2"/>
              <a:buChar char="ü"/>
            </a:pPr>
            <a:r>
              <a:rPr lang="en-US" sz="2400" dirty="0" smtClean="0">
                <a:latin typeface="Times New Roman" pitchFamily="18" charset="0"/>
                <a:cs typeface="Times New Roman" pitchFamily="18" charset="0"/>
              </a:rPr>
              <a:t>Aim </a:t>
            </a:r>
            <a:r>
              <a:rPr lang="en-US" sz="2400" dirty="0">
                <a:latin typeface="Times New Roman" pitchFamily="18" charset="0"/>
                <a:cs typeface="Times New Roman" pitchFamily="18" charset="0"/>
              </a:rPr>
              <a:t>to reach out to partially vaccinated and unvaccinated children with all the available vaccines under Universal Immunization Program (UIP) across 381 districts in 29 States/UTs. </a:t>
            </a: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Key </a:t>
            </a:r>
            <a:r>
              <a:rPr lang="en-US" sz="2400" dirty="0">
                <a:latin typeface="Times New Roman" pitchFamily="18" charset="0"/>
                <a:cs typeface="Times New Roman" pitchFamily="18" charset="0"/>
              </a:rPr>
              <a:t>objective behind the launch of the intensified immunization drive was to ensure that no child suffers from any </a:t>
            </a:r>
            <a:r>
              <a:rPr lang="en-US" sz="2400" dirty="0" smtClean="0">
                <a:latin typeface="Times New Roman" pitchFamily="18" charset="0"/>
                <a:cs typeface="Times New Roman" pitchFamily="18" charset="0"/>
              </a:rPr>
              <a:t>vaccine-preventable diseases.</a:t>
            </a:r>
          </a:p>
          <a:p>
            <a:pPr algn="just">
              <a:buFont typeface="Wingdings" pitchFamily="2" charset="2"/>
              <a:buChar char="ü"/>
            </a:pPr>
            <a:r>
              <a:rPr lang="en-US" sz="2400" dirty="0" smtClean="0">
                <a:latin typeface="Times New Roman" pitchFamily="18" charset="0"/>
                <a:cs typeface="Times New Roman" pitchFamily="18" charset="0"/>
              </a:rPr>
              <a:t>Cover </a:t>
            </a:r>
            <a:r>
              <a:rPr lang="en-US" sz="2400" dirty="0">
                <a:latin typeface="Times New Roman" pitchFamily="18" charset="0"/>
                <a:cs typeface="Times New Roman" pitchFamily="18" charset="0"/>
              </a:rPr>
              <a:t>the low performing areas in the selected districts (high priority districts) and urban areas with special focus on the unserved and low coverage pockets in urban slums with a migratory population</a:t>
            </a:r>
            <a:r>
              <a:rPr lang="en-US" sz="2400" dirty="0" smtClean="0">
                <a:latin typeface="Times New Roman" pitchFamily="18" charset="0"/>
                <a:cs typeface="Times New Roman" pitchFamily="18" charset="0"/>
              </a:rPr>
              <a:t>.</a:t>
            </a:r>
          </a:p>
          <a:p>
            <a:pPr algn="just">
              <a:buFont typeface="Wingdings" pitchFamily="2" charset="2"/>
              <a:buChar char="ü"/>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Programme</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focused on improving immunization coverage in select districts and cities to ensure 90 percent coverage </a:t>
            </a:r>
            <a:endParaRPr lang="en-IN" sz="2400" dirty="0"/>
          </a:p>
        </p:txBody>
      </p:sp>
      <p:pic>
        <p:nvPicPr>
          <p:cNvPr id="4" name="Picture 3" descr="https://www.jagranjosh.com/imported/images/E/GK/Intensified_Mission_Indradhanush_2.0_second_round.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29400" y="0"/>
            <a:ext cx="2514600" cy="1828800"/>
          </a:xfrm>
          <a:prstGeom prst="rect">
            <a:avLst/>
          </a:prstGeom>
          <a:noFill/>
          <a:ln>
            <a:noFill/>
          </a:ln>
        </p:spPr>
      </p:pic>
    </p:spTree>
    <p:extLst>
      <p:ext uri="{BB962C8B-B14F-4D97-AF65-F5344CB8AC3E}">
        <p14:creationId xmlns:p14="http://schemas.microsoft.com/office/powerpoint/2010/main" xmlns="" val="421860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981200"/>
            <a:ext cx="8153400" cy="4339650"/>
          </a:xfrm>
          <a:prstGeom prst="rect">
            <a:avLst/>
          </a:prstGeom>
        </p:spPr>
        <p:txBody>
          <a:bodyPr wrap="square">
            <a:spAutoFit/>
          </a:bodyPr>
          <a:lstStyle/>
          <a:p>
            <a:endParaRPr lang="en-US" dirty="0" smtClean="0"/>
          </a:p>
          <a:p>
            <a:endParaRPr lang="en-US" dirty="0" smtClean="0"/>
          </a:p>
          <a:p>
            <a:pPr algn="just">
              <a:buFont typeface="Wingdings" pitchFamily="2" charset="2"/>
              <a:buChar char="ü"/>
            </a:pPr>
            <a:r>
              <a:rPr lang="en-US" sz="2400" dirty="0" smtClean="0">
                <a:latin typeface="Times New Roman" pitchFamily="18" charset="0"/>
                <a:cs typeface="Times New Roman" pitchFamily="18" charset="0"/>
              </a:rPr>
              <a:t>World's largest rural broadband connectivity program,</a:t>
            </a:r>
          </a:p>
          <a:p>
            <a:pPr algn="just">
              <a:buFont typeface="Wingdings" pitchFamily="2" charset="2"/>
              <a:buChar char="ü"/>
            </a:pPr>
            <a:r>
              <a:rPr lang="en-US" sz="2400" dirty="0" smtClean="0">
                <a:latin typeface="Times New Roman" pitchFamily="18" charset="0"/>
                <a:cs typeface="Times New Roman" pitchFamily="18" charset="0"/>
              </a:rPr>
              <a:t>It is built under the </a:t>
            </a:r>
            <a:r>
              <a:rPr lang="en-US" sz="2400" b="1" dirty="0" smtClean="0">
                <a:latin typeface="Times New Roman" pitchFamily="18" charset="0"/>
                <a:cs typeface="Times New Roman" pitchFamily="18" charset="0"/>
              </a:rPr>
              <a:t>Make In India</a:t>
            </a:r>
            <a:r>
              <a:rPr lang="en-US" sz="2400" dirty="0" smtClean="0">
                <a:latin typeface="Times New Roman" pitchFamily="18" charset="0"/>
                <a:cs typeface="Times New Roman" pitchFamily="18" charset="0"/>
              </a:rPr>
              <a:t> initiative with no involvement of foreign companies.</a:t>
            </a:r>
            <a:endParaRPr lang="en-US" sz="2400" baseline="30000" dirty="0" smtClean="0">
              <a:latin typeface="Times New Roman" pitchFamily="18" charset="0"/>
              <a:cs typeface="Times New Roman" pitchFamily="18" charset="0"/>
            </a:endParaRPr>
          </a:p>
          <a:p>
            <a:pPr algn="just">
              <a:buFont typeface="Wingdings" pitchFamily="2" charset="2"/>
              <a:buChar char="ü"/>
            </a:pPr>
            <a:r>
              <a:rPr lang="en-US" sz="2400" dirty="0" err="1" smtClean="0">
                <a:latin typeface="Times New Roman" pitchFamily="18" charset="0"/>
                <a:cs typeface="Times New Roman" pitchFamily="18" charset="0"/>
              </a:rPr>
              <a:t>BharatNet</a:t>
            </a:r>
            <a:r>
              <a:rPr lang="en-US" sz="2400" dirty="0" smtClean="0">
                <a:latin typeface="Times New Roman" pitchFamily="18" charset="0"/>
                <a:cs typeface="Times New Roman" pitchFamily="18" charset="0"/>
              </a:rPr>
              <a:t> will provide more employment opportunities, improved service delivery (online e-gram </a:t>
            </a:r>
            <a:r>
              <a:rPr lang="en-US" sz="2400" dirty="0" err="1" smtClean="0">
                <a:latin typeface="Times New Roman" pitchFamily="18" charset="0"/>
                <a:cs typeface="Times New Roman" pitchFamily="18" charset="0"/>
              </a:rPr>
              <a:t>panchayat</a:t>
            </a:r>
            <a:r>
              <a:rPr lang="en-US" sz="2400" dirty="0" smtClean="0">
                <a:latin typeface="Times New Roman" pitchFamily="18" charset="0"/>
                <a:cs typeface="Times New Roman" pitchFamily="18" charset="0"/>
              </a:rPr>
              <a:t> services, e-governance, e-education, e-health, e-medicine, e-grievances, e-agriculture, e-citizen, etc.) to the rural India </a:t>
            </a:r>
          </a:p>
          <a:p>
            <a:pPr algn="just">
              <a:buFont typeface="Wingdings" pitchFamily="2" charset="2"/>
              <a:buChar char="ü"/>
            </a:pPr>
            <a:r>
              <a:rPr lang="en-US" sz="2400" dirty="0" smtClean="0">
                <a:latin typeface="Times New Roman" pitchFamily="18" charset="0"/>
                <a:cs typeface="Times New Roman" pitchFamily="18" charset="0"/>
              </a:rPr>
              <a:t>impetus to the </a:t>
            </a:r>
            <a:r>
              <a:rPr lang="en-US" sz="2400" b="1" dirty="0" smtClean="0">
                <a:latin typeface="Times New Roman" pitchFamily="18" charset="0"/>
                <a:cs typeface="Times New Roman" pitchFamily="18" charset="0"/>
              </a:rPr>
              <a:t> Make In India</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Digital India</a:t>
            </a:r>
            <a:r>
              <a:rPr lang="en-US" sz="2400" dirty="0" smtClean="0">
                <a:latin typeface="Times New Roman" pitchFamily="18" charset="0"/>
                <a:cs typeface="Times New Roman" pitchFamily="18" charset="0"/>
              </a:rPr>
              <a:t> and </a:t>
            </a:r>
            <a:r>
              <a:rPr lang="en-US" sz="2400" b="1" dirty="0" smtClean="0">
                <a:latin typeface="Times New Roman" pitchFamily="18" charset="0"/>
                <a:cs typeface="Times New Roman" pitchFamily="18" charset="0"/>
              </a:rPr>
              <a:t>Start Up India</a:t>
            </a:r>
            <a:r>
              <a:rPr lang="en-US" sz="2400" dirty="0" smtClean="0">
                <a:latin typeface="Times New Roman" pitchFamily="18" charset="0"/>
                <a:cs typeface="Times New Roman" pitchFamily="18" charset="0"/>
              </a:rPr>
              <a:t> initiatives.</a:t>
            </a:r>
          </a:p>
          <a:p>
            <a:endParaRPr lang="en-US" sz="2400" dirty="0" smtClean="0">
              <a:latin typeface="Times New Roman" pitchFamily="18" charset="0"/>
              <a:cs typeface="Times New Roman" pitchFamily="18" charset="0"/>
            </a:endParaRPr>
          </a:p>
        </p:txBody>
      </p:sp>
      <p:sp>
        <p:nvSpPr>
          <p:cNvPr id="3" name="TextBox 2"/>
          <p:cNvSpPr txBox="1"/>
          <p:nvPr/>
        </p:nvSpPr>
        <p:spPr>
          <a:xfrm>
            <a:off x="76200" y="141982"/>
            <a:ext cx="5334000" cy="830997"/>
          </a:xfrm>
          <a:prstGeom prst="rect">
            <a:avLst/>
          </a:prstGeom>
          <a:noFill/>
        </p:spPr>
        <p:txBody>
          <a:bodyPr wrap="square" rtlCol="0">
            <a:spAutoFit/>
          </a:bodyPr>
          <a:lstStyle/>
          <a:p>
            <a:pPr algn="ctr"/>
            <a:r>
              <a:rPr lang="en-US" sz="2400" dirty="0" err="1" smtClean="0">
                <a:latin typeface="Times New Roman" pitchFamily="18" charset="0"/>
                <a:cs typeface="Times New Roman" pitchFamily="18" charset="0"/>
              </a:rPr>
              <a:t>BharatNet</a:t>
            </a:r>
            <a:r>
              <a:rPr lang="en-US" sz="2400" dirty="0" smtClean="0">
                <a:latin typeface="Times New Roman" pitchFamily="18" charset="0"/>
                <a:cs typeface="Times New Roman" pitchFamily="18" charset="0"/>
              </a:rPr>
              <a:t> - Bharat Broadband Network Limited - Telecom Infrastructure Provider</a:t>
            </a:r>
            <a:endParaRPr lang="en-US" sz="2400" dirty="0">
              <a:latin typeface="Times New Roman" pitchFamily="18" charset="0"/>
              <a:cs typeface="Times New Roman" pitchFamily="18" charset="0"/>
            </a:endParaRPr>
          </a:p>
        </p:txBody>
      </p:sp>
      <p:pic>
        <p:nvPicPr>
          <p:cNvPr id="4" name="Picture 3" descr="BharatNet Project: Govt to provide free WiFi to all villages till March 2020"/>
          <p:cNvPicPr/>
          <p:nvPr/>
        </p:nvPicPr>
        <p:blipFill>
          <a:blip r:embed="rId2" cstate="print"/>
          <a:srcRect/>
          <a:stretch>
            <a:fillRect/>
          </a:stretch>
        </p:blipFill>
        <p:spPr bwMode="auto">
          <a:xfrm>
            <a:off x="5562600" y="0"/>
            <a:ext cx="3429000" cy="220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20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170872"/>
            <a:ext cx="7620000" cy="2677656"/>
          </a:xfrm>
          <a:prstGeom prst="rect">
            <a:avLst/>
          </a:prstGeom>
        </p:spPr>
        <p:txBody>
          <a:bodyPr wrap="square">
            <a:spAutoFit/>
          </a:bodyPr>
          <a:lstStyle/>
          <a:p>
            <a:pPr fontAlgn="base">
              <a:buFont typeface="Wingdings" pitchFamily="2" charset="2"/>
              <a:buChar char="ü"/>
            </a:pPr>
            <a:r>
              <a:rPr lang="en-US" sz="2400" dirty="0" smtClean="0">
                <a:latin typeface="Times New Roman" pitchFamily="18" charset="0"/>
                <a:cs typeface="Times New Roman" pitchFamily="18" charset="0"/>
              </a:rPr>
              <a:t>Assess the current status of soil health and, when used over time, to</a:t>
            </a:r>
          </a:p>
          <a:p>
            <a:pPr fontAlgn="base">
              <a:buFont typeface="Wingdings" pitchFamily="2" charset="2"/>
              <a:buChar char="ü"/>
            </a:pPr>
            <a:r>
              <a:rPr lang="en-US" sz="2400" dirty="0" smtClean="0">
                <a:latin typeface="Times New Roman" pitchFamily="18" charset="0"/>
                <a:cs typeface="Times New Roman" pitchFamily="18" charset="0"/>
              </a:rPr>
              <a:t> Determine changes in soil health that are affected by land management. </a:t>
            </a:r>
          </a:p>
          <a:p>
            <a:pPr fontAlgn="base">
              <a:buFont typeface="Wingdings" pitchFamily="2" charset="2"/>
              <a:buChar char="ü"/>
            </a:pPr>
            <a:r>
              <a:rPr lang="en-US" sz="2400" dirty="0" smtClean="0">
                <a:latin typeface="Times New Roman" pitchFamily="18" charset="0"/>
                <a:cs typeface="Times New Roman" pitchFamily="18" charset="0"/>
              </a:rPr>
              <a:t>Implemented </a:t>
            </a:r>
            <a:r>
              <a:rPr lang="en-US" sz="2400" dirty="0">
                <a:latin typeface="Times New Roman" pitchFamily="18" charset="0"/>
                <a:cs typeface="Times New Roman" pitchFamily="18" charset="0"/>
              </a:rPr>
              <a:t>through the Department of Agriculture of all the State and Union Territory Governments</a:t>
            </a:r>
            <a:r>
              <a:rPr lang="en-US" sz="2400" dirty="0" smtClean="0">
                <a:latin typeface="Times New Roman" pitchFamily="18" charset="0"/>
                <a:cs typeface="Times New Roman" pitchFamily="18" charset="0"/>
              </a:rPr>
              <a:t>.</a:t>
            </a:r>
          </a:p>
          <a:p>
            <a:pPr fontAlgn="base">
              <a:buFont typeface="Wingdings" pitchFamily="2" charset="2"/>
              <a:buChar char="ü"/>
            </a:pPr>
            <a:r>
              <a:rPr lang="en-US" sz="2400" dirty="0" smtClean="0">
                <a:latin typeface="Times New Roman" pitchFamily="18" charset="0"/>
                <a:cs typeface="Times New Roman" pitchFamily="18" charset="0"/>
              </a:rPr>
              <a:t>Types of crops to grow to get maximum yield.</a:t>
            </a:r>
            <a:endParaRPr lang="en-US" sz="2400" dirty="0">
              <a:latin typeface="Times New Roman" pitchFamily="18" charset="0"/>
              <a:cs typeface="Times New Roman" pitchFamily="18" charset="0"/>
            </a:endParaRPr>
          </a:p>
        </p:txBody>
      </p:sp>
      <p:pic>
        <p:nvPicPr>
          <p:cNvPr id="3" name="Picture 2" descr="Soil Health Card"/>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4291"/>
            <a:ext cx="9143999" cy="1616631"/>
          </a:xfrm>
          <a:prstGeom prst="rect">
            <a:avLst/>
          </a:prstGeom>
          <a:noFill/>
          <a:ln>
            <a:noFill/>
          </a:ln>
        </p:spPr>
      </p:pic>
      <p:sp>
        <p:nvSpPr>
          <p:cNvPr id="4" name="TextBox 3"/>
          <p:cNvSpPr txBox="1"/>
          <p:nvPr/>
        </p:nvSpPr>
        <p:spPr>
          <a:xfrm>
            <a:off x="762000" y="1563469"/>
            <a:ext cx="7086600"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Department of Agriculture &amp; Co-operation under the Ministry of Agriculture and Farmers Welfare</a:t>
            </a:r>
            <a:endParaRPr lang="en-US" dirty="0">
              <a:latin typeface="Times New Roman" pitchFamily="18" charset="0"/>
              <a:cs typeface="Times New Roman" pitchFamily="18" charset="0"/>
            </a:endParaRPr>
          </a:p>
        </p:txBody>
      </p:sp>
      <p:sp>
        <p:nvSpPr>
          <p:cNvPr id="5" name="TextBox 4"/>
          <p:cNvSpPr txBox="1"/>
          <p:nvPr/>
        </p:nvSpPr>
        <p:spPr>
          <a:xfrm>
            <a:off x="1066800" y="2286000"/>
            <a:ext cx="6629400" cy="369332"/>
          </a:xfrm>
          <a:prstGeom prst="rect">
            <a:avLst/>
          </a:prstGeom>
          <a:noFill/>
        </p:spPr>
        <p:txBody>
          <a:bodyPr wrap="square" rtlCol="0">
            <a:spAutoFit/>
          </a:bodyPr>
          <a:lstStyle/>
          <a:p>
            <a:pPr algn="ctr" fontAlgn="base"/>
            <a:r>
              <a:rPr lang="en-US" b="1" dirty="0" smtClean="0">
                <a:latin typeface="Times New Roman" pitchFamily="18" charset="0"/>
                <a:cs typeface="Times New Roman" pitchFamily="18" charset="0"/>
              </a:rPr>
              <a:t>"</a:t>
            </a:r>
            <a:r>
              <a:rPr lang="en-US" b="1" i="1" dirty="0" err="1" smtClean="0">
                <a:latin typeface="Times New Roman" pitchFamily="18" charset="0"/>
                <a:cs typeface="Times New Roman" pitchFamily="18" charset="0"/>
              </a:rPr>
              <a:t>Swasth</a:t>
            </a:r>
            <a:r>
              <a:rPr lang="en-US" b="1" i="1" dirty="0" smtClean="0">
                <a:latin typeface="Times New Roman" pitchFamily="18" charset="0"/>
                <a:cs typeface="Times New Roman" pitchFamily="18" charset="0"/>
              </a:rPr>
              <a:t> </a:t>
            </a:r>
            <a:r>
              <a:rPr lang="en-US" b="1" i="1" dirty="0" err="1" smtClean="0">
                <a:latin typeface="Times New Roman" pitchFamily="18" charset="0"/>
                <a:cs typeface="Times New Roman" pitchFamily="18" charset="0"/>
              </a:rPr>
              <a:t>Dharaa</a:t>
            </a:r>
            <a:r>
              <a:rPr lang="en-US" b="1" i="1" dirty="0" smtClean="0">
                <a:latin typeface="Times New Roman" pitchFamily="18" charset="0"/>
                <a:cs typeface="Times New Roman" pitchFamily="18" charset="0"/>
              </a:rPr>
              <a:t>. </a:t>
            </a:r>
            <a:r>
              <a:rPr lang="en-US" b="1" i="1" dirty="0" err="1" smtClean="0">
                <a:latin typeface="Times New Roman" pitchFamily="18" charset="0"/>
                <a:cs typeface="Times New Roman" pitchFamily="18" charset="0"/>
              </a:rPr>
              <a:t>Khet</a:t>
            </a:r>
            <a:r>
              <a:rPr lang="en-US" b="1" i="1" dirty="0" smtClean="0">
                <a:latin typeface="Times New Roman" pitchFamily="18" charset="0"/>
                <a:cs typeface="Times New Roman" pitchFamily="18" charset="0"/>
              </a:rPr>
              <a:t> </a:t>
            </a:r>
            <a:r>
              <a:rPr lang="en-US" b="1" i="1" dirty="0" err="1" smtClean="0">
                <a:latin typeface="Times New Roman" pitchFamily="18" charset="0"/>
                <a:cs typeface="Times New Roman" pitchFamily="18" charset="0"/>
              </a:rPr>
              <a:t>Haraa</a:t>
            </a:r>
            <a:r>
              <a:rPr lang="en-US" b="1" i="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 Healthy Earth. Green Farm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167027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1752601"/>
            <a:ext cx="6019800" cy="2554545"/>
          </a:xfrm>
          <a:prstGeom prst="rect">
            <a:avLst/>
          </a:prstGeom>
        </p:spPr>
        <p:txBody>
          <a:bodyPr wrap="square">
            <a:spAutoFit/>
          </a:bodyPr>
          <a:lstStyle/>
          <a:p>
            <a:r>
              <a:rPr lang="en-IN" sz="3200" dirty="0" smtClean="0">
                <a:latin typeface="Times New Roman" pitchFamily="18" charset="0"/>
                <a:cs typeface="Times New Roman" pitchFamily="18" charset="0"/>
              </a:rPr>
              <a:t>Guiding Principles……</a:t>
            </a:r>
          </a:p>
          <a:p>
            <a:endParaRPr lang="en-IN" sz="3200" b="1" dirty="0" smtClean="0">
              <a:latin typeface="Times New Roman" pitchFamily="18" charset="0"/>
              <a:cs typeface="Times New Roman" pitchFamily="18" charset="0"/>
            </a:endParaRPr>
          </a:p>
          <a:p>
            <a:pPr>
              <a:buFont typeface="Wingdings" pitchFamily="2" charset="2"/>
              <a:buChar char="ü"/>
            </a:pPr>
            <a:r>
              <a:rPr lang="en-IN" sz="3200" i="1" dirty="0" err="1" smtClean="0">
                <a:latin typeface="Times New Roman" pitchFamily="18" charset="0"/>
                <a:cs typeface="Times New Roman" pitchFamily="18" charset="0"/>
              </a:rPr>
              <a:t>Ekatmakta</a:t>
            </a:r>
            <a:r>
              <a:rPr lang="en-IN" sz="3200" i="1" dirty="0" smtClean="0">
                <a:latin typeface="Times New Roman" pitchFamily="18" charset="0"/>
                <a:cs typeface="Times New Roman" pitchFamily="18" charset="0"/>
              </a:rPr>
              <a:t>, </a:t>
            </a:r>
          </a:p>
          <a:p>
            <a:pPr>
              <a:buFont typeface="Wingdings" pitchFamily="2" charset="2"/>
              <a:buChar char="ü"/>
            </a:pPr>
            <a:r>
              <a:rPr lang="en-IN" sz="3200" i="1" dirty="0" err="1" smtClean="0">
                <a:latin typeface="Times New Roman" pitchFamily="18" charset="0"/>
                <a:cs typeface="Times New Roman" pitchFamily="18" charset="0"/>
              </a:rPr>
              <a:t>Samata</a:t>
            </a:r>
            <a:r>
              <a:rPr lang="en-IN" sz="3200" i="1" dirty="0" smtClean="0">
                <a:latin typeface="Times New Roman" pitchFamily="18" charset="0"/>
                <a:cs typeface="Times New Roman" pitchFamily="18" charset="0"/>
              </a:rPr>
              <a:t> and </a:t>
            </a:r>
          </a:p>
          <a:p>
            <a:pPr>
              <a:buFont typeface="Wingdings" pitchFamily="2" charset="2"/>
              <a:buChar char="ü"/>
            </a:pPr>
            <a:r>
              <a:rPr lang="en-IN" sz="3200" i="1" dirty="0" err="1" smtClean="0">
                <a:latin typeface="Times New Roman" pitchFamily="18" charset="0"/>
                <a:cs typeface="Times New Roman" pitchFamily="18" charset="0"/>
              </a:rPr>
              <a:t>Samajik</a:t>
            </a:r>
            <a:r>
              <a:rPr lang="en-IN" sz="3200" i="1" dirty="0" smtClean="0">
                <a:latin typeface="Times New Roman" pitchFamily="18" charset="0"/>
                <a:cs typeface="Times New Roman" pitchFamily="18" charset="0"/>
              </a:rPr>
              <a:t> </a:t>
            </a:r>
            <a:r>
              <a:rPr lang="en-IN" sz="3200" i="1" dirty="0" err="1" smtClean="0">
                <a:latin typeface="Times New Roman" pitchFamily="18" charset="0"/>
                <a:cs typeface="Times New Roman" pitchFamily="18" charset="0"/>
              </a:rPr>
              <a:t>Samrasta</a:t>
            </a:r>
            <a:endParaRPr lang="en-US" sz="3200" i="1" dirty="0">
              <a:latin typeface="Times New Roman" pitchFamily="18" charset="0"/>
              <a:cs typeface="Times New Roman" pitchFamily="18" charset="0"/>
            </a:endParaRPr>
          </a:p>
        </p:txBody>
      </p:sp>
      <p:sp>
        <p:nvSpPr>
          <p:cNvPr id="3" name="TextBox 2"/>
          <p:cNvSpPr txBox="1"/>
          <p:nvPr/>
        </p:nvSpPr>
        <p:spPr>
          <a:xfrm>
            <a:off x="152400" y="457200"/>
            <a:ext cx="8686800" cy="830997"/>
          </a:xfrm>
          <a:prstGeom prst="rect">
            <a:avLst/>
          </a:prstGeom>
          <a:noFill/>
        </p:spPr>
        <p:txBody>
          <a:bodyPr wrap="square" rtlCol="0">
            <a:spAutoFit/>
          </a:bodyPr>
          <a:lstStyle/>
          <a:p>
            <a:r>
              <a:rPr lang="en-IN" sz="2400" b="1" dirty="0" smtClean="0">
                <a:latin typeface="Times New Roman" pitchFamily="18" charset="0"/>
                <a:cs typeface="Times New Roman" pitchFamily="18" charset="0"/>
              </a:rPr>
              <a:t>Series of Social Welfare Initiatives for Social Justice and Empowerment </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10600" cy="1143000"/>
          </a:xfrm>
        </p:spPr>
        <p:txBody>
          <a:bodyPr>
            <a:noAutofit/>
          </a:bodyPr>
          <a:lstStyle/>
          <a:p>
            <a:pPr algn="ctr"/>
            <a:r>
              <a:rPr lang="en-US" sz="2800" i="1" dirty="0" smtClean="0">
                <a:solidFill>
                  <a:srgbClr val="000000"/>
                </a:solidFill>
                <a:latin typeface="Times New Roman" pitchFamily="18" charset="0"/>
                <a:ea typeface="Times New Roman" pitchFamily="18" charset="0"/>
                <a:cs typeface="Times New Roman" pitchFamily="18" charset="0"/>
              </a:rPr>
              <a:t>“</a:t>
            </a:r>
            <a:r>
              <a:rPr lang="en-US" sz="2800" i="1" dirty="0" err="1" smtClean="0">
                <a:solidFill>
                  <a:srgbClr val="000000"/>
                </a:solidFill>
                <a:latin typeface="Times New Roman" pitchFamily="18" charset="0"/>
                <a:ea typeface="Times New Roman" pitchFamily="18" charset="0"/>
                <a:cs typeface="Times New Roman" pitchFamily="18" charset="0"/>
              </a:rPr>
              <a:t>Sabka</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Saath</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Sabka</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Vikas</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Sabka</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Vishwas</a:t>
            </a:r>
            <a:r>
              <a:rPr lang="en-US" sz="2800" i="1" dirty="0" smtClean="0">
                <a:solidFill>
                  <a:srgbClr val="000000"/>
                </a:solidFill>
                <a:latin typeface="Times New Roman" pitchFamily="18" charset="0"/>
                <a:ea typeface="Times New Roman" pitchFamily="18" charset="0"/>
                <a:cs typeface="Times New Roman" pitchFamily="18" charset="0"/>
              </a:rPr>
              <a:t>(SSSVSV)”</a:t>
            </a:r>
            <a:r>
              <a:rPr lang="en-US" sz="2800" dirty="0" smtClean="0">
                <a:solidFill>
                  <a:srgbClr val="000000"/>
                </a:solidFill>
                <a:latin typeface="Times New Roman" pitchFamily="18" charset="0"/>
                <a:ea typeface="Times New Roman" pitchFamily="18" charset="0"/>
                <a:cs typeface="Times New Roman" pitchFamily="18" charset="0"/>
              </a:rPr>
              <a:t/>
            </a:r>
            <a:br>
              <a:rPr lang="en-US" sz="2800" dirty="0" smtClean="0">
                <a:solidFill>
                  <a:srgbClr val="000000"/>
                </a:solidFill>
                <a:latin typeface="Times New Roman" pitchFamily="18" charset="0"/>
                <a:ea typeface="Times New Roman" pitchFamily="18" charset="0"/>
                <a:cs typeface="Times New Roman" pitchFamily="18" charset="0"/>
              </a:rPr>
            </a:br>
            <a:r>
              <a:rPr lang="en-US" sz="2800" dirty="0" smtClean="0">
                <a:solidFill>
                  <a:srgbClr val="000000"/>
                </a:solidFill>
                <a:latin typeface="Times New Roman" pitchFamily="18" charset="0"/>
                <a:ea typeface="Times New Roman" pitchFamily="18" charset="0"/>
                <a:cs typeface="Times New Roman" pitchFamily="18" charset="0"/>
              </a:rPr>
              <a:t> </a:t>
            </a:r>
            <a:r>
              <a:rPr lang="en-US" sz="2400" dirty="0" smtClean="0">
                <a:solidFill>
                  <a:srgbClr val="000000"/>
                </a:solidFill>
                <a:latin typeface="Times New Roman" pitchFamily="18" charset="0"/>
                <a:ea typeface="Times New Roman" pitchFamily="18" charset="0"/>
                <a:cs typeface="Times New Roman" pitchFamily="18" charset="0"/>
              </a:rPr>
              <a:t>(together with all, for the development of all and with the trust of all) </a:t>
            </a:r>
            <a:endParaRPr lang="en-US" sz="2400" b="1" dirty="0">
              <a:solidFill>
                <a:schemeClr val="tx1"/>
              </a:solidFill>
            </a:endParaRPr>
          </a:p>
        </p:txBody>
      </p:sp>
      <p:sp>
        <p:nvSpPr>
          <p:cNvPr id="3" name="Content Placeholder 2"/>
          <p:cNvSpPr>
            <a:spLocks noGrp="1"/>
          </p:cNvSpPr>
          <p:nvPr>
            <p:ph idx="1"/>
          </p:nvPr>
        </p:nvSpPr>
        <p:spPr>
          <a:xfrm>
            <a:off x="457200" y="1935480"/>
            <a:ext cx="8382000" cy="4389120"/>
          </a:xfrm>
        </p:spPr>
        <p:txBody>
          <a:bodyPr/>
          <a:lstStyle/>
          <a:p>
            <a:pPr algn="just"/>
            <a:endParaRPr lang="en-US" sz="2800" dirty="0" smtClean="0">
              <a:latin typeface="Times New Roman" pitchFamily="18" charset="0"/>
              <a:cs typeface="Times New Roman" pitchFamily="18" charset="0"/>
            </a:endParaRPr>
          </a:p>
          <a:p>
            <a:pPr algn="just">
              <a:buFont typeface="Wingdings" pitchFamily="2" charset="2"/>
              <a:buChar char="ü"/>
            </a:pPr>
            <a:r>
              <a:rPr lang="en-US" sz="2800" dirty="0" smtClean="0">
                <a:solidFill>
                  <a:srgbClr val="000000"/>
                </a:solidFill>
                <a:latin typeface="Times New Roman" pitchFamily="18" charset="0"/>
                <a:ea typeface="Times New Roman" pitchFamily="18" charset="0"/>
                <a:cs typeface="Times New Roman" pitchFamily="18" charset="0"/>
              </a:rPr>
              <a:t>Prime Minister </a:t>
            </a:r>
            <a:r>
              <a:rPr lang="en-US" sz="2800" dirty="0" err="1" smtClean="0">
                <a:solidFill>
                  <a:srgbClr val="000000"/>
                </a:solidFill>
                <a:latin typeface="Times New Roman" pitchFamily="18" charset="0"/>
                <a:ea typeface="Times New Roman" pitchFamily="18" charset="0"/>
                <a:cs typeface="Times New Roman" pitchFamily="18" charset="0"/>
              </a:rPr>
              <a:t>Shri</a:t>
            </a:r>
            <a:r>
              <a:rPr lang="en-US" sz="2800" dirty="0" smtClean="0">
                <a:solidFill>
                  <a:srgbClr val="000000"/>
                </a:solidFill>
                <a:latin typeface="Times New Roman" pitchFamily="18" charset="0"/>
                <a:ea typeface="Times New Roman" pitchFamily="18" charset="0"/>
                <a:cs typeface="Times New Roman" pitchFamily="18" charset="0"/>
              </a:rPr>
              <a:t> </a:t>
            </a:r>
            <a:r>
              <a:rPr lang="en-US" sz="2800" dirty="0" err="1" smtClean="0">
                <a:solidFill>
                  <a:srgbClr val="000000"/>
                </a:solidFill>
                <a:latin typeface="Times New Roman" pitchFamily="18" charset="0"/>
                <a:ea typeface="Times New Roman" pitchFamily="18" charset="0"/>
                <a:cs typeface="Times New Roman" pitchFamily="18" charset="0"/>
              </a:rPr>
              <a:t>Narendra</a:t>
            </a:r>
            <a:r>
              <a:rPr lang="en-US" sz="2800" dirty="0" smtClean="0">
                <a:solidFill>
                  <a:srgbClr val="000000"/>
                </a:solidFill>
                <a:latin typeface="Times New Roman" pitchFamily="18" charset="0"/>
                <a:ea typeface="Times New Roman" pitchFamily="18" charset="0"/>
                <a:cs typeface="Times New Roman" pitchFamily="18" charset="0"/>
              </a:rPr>
              <a:t> </a:t>
            </a:r>
            <a:r>
              <a:rPr lang="en-US" sz="2800" dirty="0" err="1" smtClean="0">
                <a:solidFill>
                  <a:srgbClr val="000000"/>
                </a:solidFill>
                <a:latin typeface="Times New Roman" pitchFamily="18" charset="0"/>
                <a:ea typeface="Times New Roman" pitchFamily="18" charset="0"/>
                <a:cs typeface="Times New Roman" pitchFamily="18" charset="0"/>
              </a:rPr>
              <a:t>Modi</a:t>
            </a:r>
            <a:r>
              <a:rPr lang="en-US" sz="2800" dirty="0" smtClean="0">
                <a:solidFill>
                  <a:srgbClr val="000000"/>
                </a:solidFill>
                <a:latin typeface="Times New Roman" pitchFamily="18" charset="0"/>
                <a:ea typeface="Times New Roman" pitchFamily="18" charset="0"/>
                <a:cs typeface="Times New Roman" pitchFamily="18" charset="0"/>
              </a:rPr>
              <a:t> coined the slogan after he registered a landslide victory in 2019 </a:t>
            </a:r>
            <a:r>
              <a:rPr lang="en-US" sz="2800" dirty="0" err="1" smtClean="0">
                <a:solidFill>
                  <a:srgbClr val="000000"/>
                </a:solidFill>
                <a:latin typeface="Times New Roman" pitchFamily="18" charset="0"/>
                <a:ea typeface="Times New Roman" pitchFamily="18" charset="0"/>
                <a:cs typeface="Times New Roman" pitchFamily="18" charset="0"/>
              </a:rPr>
              <a:t>Lok</a:t>
            </a:r>
            <a:r>
              <a:rPr lang="en-US" sz="2800" dirty="0" smtClean="0">
                <a:solidFill>
                  <a:srgbClr val="000000"/>
                </a:solidFill>
                <a:latin typeface="Times New Roman" pitchFamily="18" charset="0"/>
                <a:ea typeface="Times New Roman" pitchFamily="18" charset="0"/>
                <a:cs typeface="Times New Roman" pitchFamily="18" charset="0"/>
              </a:rPr>
              <a:t> </a:t>
            </a:r>
            <a:r>
              <a:rPr lang="en-US" sz="2800" dirty="0" err="1" smtClean="0">
                <a:solidFill>
                  <a:srgbClr val="000000"/>
                </a:solidFill>
                <a:latin typeface="Times New Roman" pitchFamily="18" charset="0"/>
                <a:ea typeface="Times New Roman" pitchFamily="18" charset="0"/>
                <a:cs typeface="Times New Roman" pitchFamily="18" charset="0"/>
              </a:rPr>
              <a:t>Sabha</a:t>
            </a:r>
            <a:r>
              <a:rPr lang="en-US" sz="2800" dirty="0" smtClean="0">
                <a:solidFill>
                  <a:srgbClr val="000000"/>
                </a:solidFill>
                <a:latin typeface="Times New Roman" pitchFamily="18" charset="0"/>
                <a:ea typeface="Times New Roman" pitchFamily="18" charset="0"/>
                <a:cs typeface="Times New Roman" pitchFamily="18" charset="0"/>
              </a:rPr>
              <a:t> elections.</a:t>
            </a:r>
          </a:p>
          <a:p>
            <a:pPr algn="just">
              <a:buFont typeface="Wingdings" pitchFamily="2" charset="2"/>
              <a:buChar char="ü"/>
            </a:pPr>
            <a:r>
              <a:rPr lang="en-US" sz="2800" dirty="0" smtClean="0">
                <a:solidFill>
                  <a:srgbClr val="000000"/>
                </a:solidFill>
                <a:latin typeface="Times New Roman" pitchFamily="18" charset="0"/>
                <a:ea typeface="Times New Roman" pitchFamily="18" charset="0"/>
                <a:cs typeface="Times New Roman" pitchFamily="18" charset="0"/>
              </a:rPr>
              <a:t>Slogan is an extension of his earlier poll pitch - </a:t>
            </a:r>
            <a:r>
              <a:rPr lang="en-US" sz="2800" i="1" dirty="0" smtClean="0">
                <a:solidFill>
                  <a:srgbClr val="000000"/>
                </a:solidFill>
                <a:latin typeface="Times New Roman" pitchFamily="18" charset="0"/>
                <a:ea typeface="Times New Roman" pitchFamily="18" charset="0"/>
                <a:cs typeface="Times New Roman" pitchFamily="18" charset="0"/>
              </a:rPr>
              <a:t>'</a:t>
            </a:r>
            <a:r>
              <a:rPr lang="en-US" sz="2800" i="1" dirty="0" err="1" smtClean="0">
                <a:solidFill>
                  <a:srgbClr val="000000"/>
                </a:solidFill>
                <a:latin typeface="Times New Roman" pitchFamily="18" charset="0"/>
                <a:ea typeface="Times New Roman" pitchFamily="18" charset="0"/>
                <a:cs typeface="Times New Roman" pitchFamily="18" charset="0"/>
              </a:rPr>
              <a:t>Sabka</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Saath</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Sabka</a:t>
            </a:r>
            <a:r>
              <a:rPr lang="en-US" sz="2800" i="1" dirty="0" smtClean="0">
                <a:solidFill>
                  <a:srgbClr val="000000"/>
                </a:solidFill>
                <a:latin typeface="Times New Roman" pitchFamily="18" charset="0"/>
                <a:ea typeface="Times New Roman" pitchFamily="18" charset="0"/>
                <a:cs typeface="Times New Roman" pitchFamily="18" charset="0"/>
              </a:rPr>
              <a:t> </a:t>
            </a:r>
            <a:r>
              <a:rPr lang="en-US" sz="2800" i="1" dirty="0" err="1" smtClean="0">
                <a:solidFill>
                  <a:srgbClr val="000000"/>
                </a:solidFill>
                <a:latin typeface="Times New Roman" pitchFamily="18" charset="0"/>
                <a:ea typeface="Times New Roman" pitchFamily="18" charset="0"/>
                <a:cs typeface="Times New Roman" pitchFamily="18" charset="0"/>
              </a:rPr>
              <a:t>Vikas</a:t>
            </a:r>
            <a:r>
              <a:rPr lang="en-US" sz="2800" i="1" dirty="0" smtClean="0">
                <a:solidFill>
                  <a:srgbClr val="000000"/>
                </a:solidFill>
                <a:latin typeface="Times New Roman" pitchFamily="18" charset="0"/>
                <a:ea typeface="Times New Roman" pitchFamily="18" charset="0"/>
                <a:cs typeface="Times New Roman" pitchFamily="18" charset="0"/>
              </a:rPr>
              <a:t>'.</a:t>
            </a:r>
          </a:p>
          <a:p>
            <a:pPr algn="just"/>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371600"/>
            <a:ext cx="7162800" cy="1938992"/>
          </a:xfrm>
          <a:prstGeom prst="rect">
            <a:avLst/>
          </a:prstGeom>
        </p:spPr>
        <p:txBody>
          <a:bodyPr wrap="square">
            <a:spAutoFit/>
          </a:bodyPr>
          <a:lstStyle/>
          <a:p>
            <a:endParaRPr lang="en-IN" sz="2400" dirty="0" smtClean="0">
              <a:latin typeface="Times New Roman" pitchFamily="18" charset="0"/>
              <a:cs typeface="Times New Roman" pitchFamily="18" charset="0"/>
            </a:endParaRPr>
          </a:p>
          <a:p>
            <a:r>
              <a:rPr lang="en-IN" sz="2400" dirty="0" smtClean="0">
                <a:latin typeface="Times New Roman" pitchFamily="18" charset="0"/>
                <a:cs typeface="Times New Roman" pitchFamily="18" charset="0"/>
              </a:rPr>
              <a:t>"will provide an opportunity to re-affirm the inherent strength and resilience of our nation to withstand the actual and potential threats to the unity, integrity and security of our country.” –      </a:t>
            </a:r>
            <a:r>
              <a:rPr lang="en-IN" dirty="0" smtClean="0">
                <a:latin typeface="Times New Roman" pitchFamily="18" charset="0"/>
                <a:cs typeface="Times New Roman" pitchFamily="18" charset="0"/>
              </a:rPr>
              <a:t>Ministry of Home Affairs</a:t>
            </a:r>
            <a:endParaRPr lang="en-US" dirty="0">
              <a:latin typeface="Times New Roman" pitchFamily="18" charset="0"/>
              <a:cs typeface="Times New Roman" pitchFamily="18" charset="0"/>
            </a:endParaRPr>
          </a:p>
        </p:txBody>
      </p:sp>
      <p:sp>
        <p:nvSpPr>
          <p:cNvPr id="3" name="Rectangle 2"/>
          <p:cNvSpPr/>
          <p:nvPr/>
        </p:nvSpPr>
        <p:spPr>
          <a:xfrm>
            <a:off x="1752600" y="609600"/>
            <a:ext cx="6172200" cy="646331"/>
          </a:xfrm>
          <a:prstGeom prst="rect">
            <a:avLst/>
          </a:prstGeom>
        </p:spPr>
        <p:txBody>
          <a:bodyPr wrap="square">
            <a:spAutoFit/>
          </a:bodyPr>
          <a:lstStyle/>
          <a:p>
            <a:pPr algn="ctr"/>
            <a:r>
              <a:rPr lang="en-IN" b="1" i="1" dirty="0" err="1" smtClean="0">
                <a:latin typeface="Times New Roman" pitchFamily="18" charset="0"/>
                <a:cs typeface="Times New Roman" pitchFamily="18" charset="0"/>
              </a:rPr>
              <a:t>Rashtriya</a:t>
            </a:r>
            <a:r>
              <a:rPr lang="en-IN" b="1" i="1" dirty="0" smtClean="0">
                <a:latin typeface="Times New Roman" pitchFamily="18" charset="0"/>
                <a:cs typeface="Times New Roman" pitchFamily="18" charset="0"/>
              </a:rPr>
              <a:t> </a:t>
            </a:r>
            <a:r>
              <a:rPr lang="en-IN" b="1" i="1" dirty="0" err="1" smtClean="0">
                <a:latin typeface="Times New Roman" pitchFamily="18" charset="0"/>
                <a:cs typeface="Times New Roman" pitchFamily="18" charset="0"/>
              </a:rPr>
              <a:t>Ekta</a:t>
            </a:r>
            <a:r>
              <a:rPr lang="en-IN" b="1" i="1" dirty="0" smtClean="0">
                <a:latin typeface="Times New Roman" pitchFamily="18" charset="0"/>
                <a:cs typeface="Times New Roman" pitchFamily="18" charset="0"/>
              </a:rPr>
              <a:t> </a:t>
            </a:r>
            <a:r>
              <a:rPr lang="en-IN" b="1" i="1" dirty="0" err="1" smtClean="0">
                <a:latin typeface="Times New Roman" pitchFamily="18" charset="0"/>
                <a:cs typeface="Times New Roman" pitchFamily="18" charset="0"/>
              </a:rPr>
              <a:t>Diwas</a:t>
            </a:r>
            <a:r>
              <a:rPr lang="en-IN" b="1" i="1" dirty="0" smtClean="0">
                <a:latin typeface="Times New Roman" pitchFamily="18" charset="0"/>
                <a:cs typeface="Times New Roman" pitchFamily="18" charset="0"/>
              </a:rPr>
              <a:t> </a:t>
            </a:r>
            <a:r>
              <a:rPr lang="en-IN" dirty="0" smtClean="0">
                <a:latin typeface="Times New Roman" pitchFamily="18" charset="0"/>
                <a:cs typeface="Times New Roman" pitchFamily="18" charset="0"/>
              </a:rPr>
              <a:t>or National Unity Day is observed every year on October 31 since 2014</a:t>
            </a:r>
            <a:endParaRPr lang="en-US" dirty="0">
              <a:latin typeface="Times New Roman" pitchFamily="18" charset="0"/>
              <a:cs typeface="Times New Roman" pitchFamily="18" charset="0"/>
            </a:endParaRPr>
          </a:p>
        </p:txBody>
      </p:sp>
      <p:sp>
        <p:nvSpPr>
          <p:cNvPr id="6" name="TextBox 5"/>
          <p:cNvSpPr txBox="1"/>
          <p:nvPr/>
        </p:nvSpPr>
        <p:spPr>
          <a:xfrm>
            <a:off x="609600" y="4038600"/>
            <a:ext cx="7620000" cy="1846659"/>
          </a:xfrm>
          <a:prstGeom prst="rect">
            <a:avLst/>
          </a:prstGeom>
          <a:noFill/>
        </p:spPr>
        <p:txBody>
          <a:bodyPr wrap="square" rtlCol="0">
            <a:spAutoFit/>
          </a:bodyPr>
          <a:lstStyle/>
          <a:p>
            <a:pPr algn="just"/>
            <a:r>
              <a:rPr lang="en-IN" sz="2400" dirty="0" smtClean="0">
                <a:latin typeface="Times New Roman" pitchFamily="18" charset="0"/>
                <a:cs typeface="Times New Roman" pitchFamily="18" charset="0"/>
              </a:rPr>
              <a:t>“By common endeavour, we can raise the country to a new greatness, while lack of unity will expose us to fresh calamities”</a:t>
            </a:r>
          </a:p>
          <a:p>
            <a:pPr algn="just"/>
            <a:r>
              <a:rPr lang="en-IN" sz="2400" dirty="0" smtClean="0">
                <a:latin typeface="Times New Roman" pitchFamily="18" charset="0"/>
                <a:cs typeface="Times New Roman" pitchFamily="18" charset="0"/>
              </a:rPr>
              <a:t>                                      - </a:t>
            </a:r>
            <a:r>
              <a:rPr lang="en-IN" sz="2400" dirty="0" err="1" smtClean="0">
                <a:latin typeface="Times New Roman" pitchFamily="18" charset="0"/>
                <a:cs typeface="Times New Roman" pitchFamily="18" charset="0"/>
              </a:rPr>
              <a:t>SardarVallabhaiPatel</a:t>
            </a:r>
            <a:endParaRPr lang="en-US" sz="2400" dirty="0" smtClean="0">
              <a:latin typeface="Times New Roman" pitchFamily="18" charset="0"/>
              <a:cs typeface="Times New Roman" pitchFamily="18" charset="0"/>
            </a:endParaRPr>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905001"/>
            <a:ext cx="7467600" cy="3046988"/>
          </a:xfrm>
          <a:prstGeom prst="rect">
            <a:avLst/>
          </a:prstGeom>
        </p:spPr>
        <p:txBody>
          <a:bodyPr wrap="square">
            <a:spAutoFit/>
          </a:bodyPr>
          <a:lstStyle/>
          <a:p>
            <a:pPr algn="just">
              <a:buFont typeface="Wingdings" pitchFamily="2" charset="2"/>
              <a:buChar char="ü"/>
            </a:pPr>
            <a:r>
              <a:rPr lang="en-US" sz="3200" dirty="0" smtClean="0">
                <a:latin typeface="Times New Roman" pitchFamily="18" charset="0"/>
                <a:cs typeface="Times New Roman" pitchFamily="18" charset="0"/>
              </a:rPr>
              <a:t>Government notification 2015</a:t>
            </a:r>
          </a:p>
          <a:p>
            <a:pPr algn="just"/>
            <a:endParaRPr lang="en-US" sz="3200" dirty="0" smtClean="0">
              <a:latin typeface="Times New Roman" pitchFamily="18" charset="0"/>
              <a:cs typeface="Times New Roman" pitchFamily="18" charset="0"/>
            </a:endParaRPr>
          </a:p>
          <a:p>
            <a:pPr algn="just">
              <a:buFont typeface="Wingdings" pitchFamily="2" charset="2"/>
              <a:buChar char="ü"/>
            </a:pPr>
            <a:r>
              <a:rPr lang="en-US" sz="3200" dirty="0" smtClean="0">
                <a:latin typeface="Times New Roman" pitchFamily="18" charset="0"/>
                <a:cs typeface="Times New Roman" pitchFamily="18" charset="0"/>
              </a:rPr>
              <a:t>14th April every year - with the aim to bring about a feeling of </a:t>
            </a:r>
            <a:r>
              <a:rPr lang="en-US" sz="3200" i="1" dirty="0" err="1" smtClean="0">
                <a:latin typeface="Times New Roman" pitchFamily="18" charset="0"/>
                <a:cs typeface="Times New Roman" pitchFamily="18" charset="0"/>
              </a:rPr>
              <a:t>Samrasta</a:t>
            </a:r>
            <a:r>
              <a:rPr lang="en-US" sz="3200" i="1"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amongst all the citizens of the Country as  an appropriate tribute to Dr. Ambedkar </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5" name="TextBox 4"/>
          <p:cNvSpPr txBox="1"/>
          <p:nvPr/>
        </p:nvSpPr>
        <p:spPr>
          <a:xfrm>
            <a:off x="2133600" y="914400"/>
            <a:ext cx="4648200" cy="523220"/>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a:t>
            </a:r>
            <a:r>
              <a:rPr lang="en-US" sz="2800" i="1" dirty="0" err="1" smtClean="0">
                <a:latin typeface="Times New Roman" pitchFamily="18" charset="0"/>
                <a:cs typeface="Times New Roman" pitchFamily="18" charset="0"/>
              </a:rPr>
              <a:t>Rashtriya</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Samrasata</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Diwas</a:t>
            </a:r>
            <a:r>
              <a:rPr lang="en-US" sz="2800" i="1" dirty="0" smtClean="0">
                <a:latin typeface="Times New Roman" pitchFamily="18" charset="0"/>
                <a:cs typeface="Times New Roman" pitchFamily="18" charset="0"/>
              </a:rPr>
              <a:t>" </a:t>
            </a:r>
            <a:endParaRPr lang="en-US" sz="28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4000" dirty="0" smtClean="0">
                <a:latin typeface="Times New Roman" pitchFamily="18" charset="0"/>
                <a:cs typeface="Times New Roman" pitchFamily="18" charset="0"/>
              </a:rPr>
              <a:t>Constitution – A Ray of Hope</a:t>
            </a:r>
            <a:endParaRPr lang="en-US" sz="40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447801" y="2286000"/>
            <a:ext cx="6324600" cy="4038599"/>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D0436D5-9702-4F41-9A2B-9EB93A216D1E}"/>
              </a:ext>
            </a:extLst>
          </p:cNvPr>
          <p:cNvSpPr txBox="1"/>
          <p:nvPr/>
        </p:nvSpPr>
        <p:spPr>
          <a:xfrm>
            <a:off x="762000" y="1152464"/>
            <a:ext cx="7772400" cy="5324535"/>
          </a:xfrm>
          <a:prstGeom prst="rect">
            <a:avLst/>
          </a:prstGeom>
          <a:noFill/>
        </p:spPr>
        <p:txBody>
          <a:bodyPr wrap="square" rtlCol="0">
            <a:spAutoFit/>
          </a:bodyPr>
          <a:lstStyle/>
          <a:p>
            <a:pPr marL="342900" indent="-342900"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0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Reinforcing democratic </a:t>
            </a:r>
            <a:r>
              <a:rPr lang="en-US" sz="20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and secular principles </a:t>
            </a:r>
            <a:r>
              <a:rPr lang="en-US" sz="20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to </a:t>
            </a:r>
            <a:r>
              <a:rPr lang="en-US" sz="20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protect the heterogeneous nature of the country </a:t>
            </a:r>
            <a:r>
              <a:rPr lang="en-US" sz="20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for unity and harmony.</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Ensuring socio-religious </a:t>
            </a:r>
            <a:r>
              <a:rPr lang="en-US" sz="2000" dirty="0">
                <a:latin typeface="Times New Roman" panose="02020603050405020304" pitchFamily="18" charset="0"/>
                <a:cs typeface="Times New Roman" panose="02020603050405020304" pitchFamily="18" charset="0"/>
              </a:rPr>
              <a:t>and sub-regional harmony </a:t>
            </a:r>
            <a:r>
              <a:rPr lang="en-US" sz="2000" dirty="0" smtClean="0">
                <a:latin typeface="Times New Roman" panose="02020603050405020304" pitchFamily="18" charset="0"/>
                <a:cs typeface="Times New Roman" panose="02020603050405020304" pitchFamily="18" charset="0"/>
              </a:rPr>
              <a:t>by </a:t>
            </a:r>
            <a:r>
              <a:rPr lang="en-US" sz="2000" dirty="0">
                <a:latin typeface="Times New Roman" panose="02020603050405020304" pitchFamily="18" charset="0"/>
                <a:cs typeface="Times New Roman" panose="02020603050405020304" pitchFamily="18" charset="0"/>
              </a:rPr>
              <a:t>taking into confidence the belief of the multi-cultural and religious groups residing in India .</a:t>
            </a:r>
          </a:p>
          <a:p>
            <a:pPr marL="342900" indent="-342900"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 behavioral change is required through a mass social </a:t>
            </a:r>
            <a:r>
              <a:rPr lang="en-US" sz="2000" dirty="0" smtClean="0">
                <a:latin typeface="Times New Roman" panose="02020603050405020304" pitchFamily="18" charset="0"/>
                <a:cs typeface="Times New Roman" panose="02020603050405020304" pitchFamily="18" charset="0"/>
              </a:rPr>
              <a:t>movement. The </a:t>
            </a:r>
            <a:r>
              <a:rPr lang="en-US" sz="2000" dirty="0">
                <a:latin typeface="Times New Roman" panose="02020603050405020304" pitchFamily="18" charset="0"/>
                <a:cs typeface="Times New Roman" panose="02020603050405020304" pitchFamily="18" charset="0"/>
              </a:rPr>
              <a:t>citizenry in the long term need to be empowered to reject anything that is detrimental to social harmony and national growth.</a:t>
            </a:r>
          </a:p>
          <a:p>
            <a:pPr marL="342900" indent="-342900"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Mainstream </a:t>
            </a:r>
            <a:r>
              <a:rPr lang="en-IN" sz="2000" dirty="0">
                <a:latin typeface="Times New Roman" panose="02020603050405020304" pitchFamily="18" charset="0"/>
                <a:cs typeface="Times New Roman" panose="02020603050405020304" pitchFamily="18" charset="0"/>
              </a:rPr>
              <a:t>public opinion towards national development through proper channelling of opinions and constructive criticism.</a:t>
            </a:r>
          </a:p>
          <a:p>
            <a:pPr marL="342900" indent="-342900" algn="just">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Striving towards </a:t>
            </a:r>
            <a:r>
              <a:rPr lang="en-IN" sz="2000" dirty="0">
                <a:latin typeface="Times New Roman" panose="02020603050405020304" pitchFamily="18" charset="0"/>
                <a:cs typeface="Times New Roman" panose="02020603050405020304" pitchFamily="18" charset="0"/>
              </a:rPr>
              <a:t>social exclusion by focusing on equity and </a:t>
            </a:r>
            <a:r>
              <a:rPr lang="en-IN" sz="2000" dirty="0" smtClean="0">
                <a:latin typeface="Times New Roman" panose="02020603050405020304" pitchFamily="18" charset="0"/>
                <a:cs typeface="Times New Roman" panose="02020603050405020304" pitchFamily="18" charset="0"/>
              </a:rPr>
              <a:t>equality to ensure inclusion.</a:t>
            </a:r>
            <a:endParaRPr lang="en-IN" sz="20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xmlns="" id="{A10606BF-1275-4DF7-A1CB-14AD32B7D8EC}"/>
              </a:ext>
            </a:extLst>
          </p:cNvPr>
          <p:cNvSpPr txBox="1"/>
          <p:nvPr/>
        </p:nvSpPr>
        <p:spPr>
          <a:xfrm>
            <a:off x="1143000" y="228600"/>
            <a:ext cx="6477000" cy="584775"/>
          </a:xfrm>
          <a:prstGeom prst="rect">
            <a:avLst/>
          </a:prstGeom>
          <a:noFill/>
        </p:spPr>
        <p:txBody>
          <a:bodyPr wrap="square" rtlCol="0">
            <a:spAutoFit/>
          </a:bodyPr>
          <a:lstStyle/>
          <a:p>
            <a:pPr algn="ctr"/>
            <a:r>
              <a:rPr lang="en-US" sz="3200" dirty="0" smtClean="0">
                <a:solidFill>
                  <a:srgbClr val="000000"/>
                </a:solidFill>
                <a:latin typeface="Times New Roman" pitchFamily="18" charset="0"/>
                <a:ea typeface="Times New Roman" pitchFamily="18" charset="0"/>
                <a:cs typeface="Times New Roman" pitchFamily="18" charset="0"/>
              </a:rPr>
              <a:t>Strengthening the Spirit of  ‘</a:t>
            </a:r>
            <a:r>
              <a:rPr lang="en-US" sz="3200" i="1" dirty="0" smtClean="0">
                <a:solidFill>
                  <a:srgbClr val="000000"/>
                </a:solidFill>
                <a:latin typeface="Times New Roman" pitchFamily="18" charset="0"/>
                <a:ea typeface="Times New Roman" pitchFamily="18" charset="0"/>
                <a:cs typeface="Times New Roman" pitchFamily="18" charset="0"/>
              </a:rPr>
              <a:t>SSSVSV’</a:t>
            </a:r>
            <a:endParaRPr lang="en-IN"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17550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normAutofit/>
          </a:bodyPr>
          <a:lstStyle/>
          <a:p>
            <a:r>
              <a:rPr lang="en-US" sz="4000" dirty="0" smtClean="0">
                <a:latin typeface="Times New Roman" pitchFamily="18" charset="0"/>
                <a:cs typeface="Times New Roman" pitchFamily="18" charset="0"/>
              </a:rPr>
              <a:t>Social Justice: Equity and Harmony</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4389120"/>
          </a:xfrm>
        </p:spPr>
        <p:txBody>
          <a:bodyPr>
            <a:normAutofit fontScale="85000" lnSpcReduction="10000"/>
          </a:bodyPr>
          <a:lstStyle/>
          <a:p>
            <a:r>
              <a:rPr lang="en-US" dirty="0" smtClean="0">
                <a:latin typeface="Times New Roman" pitchFamily="18" charset="0"/>
                <a:cs typeface="Times New Roman" pitchFamily="18" charset="0"/>
              </a:rPr>
              <a:t>Social Justice: Basic Premise</a:t>
            </a:r>
          </a:p>
          <a:p>
            <a:r>
              <a:rPr lang="en-US" dirty="0" smtClean="0">
                <a:latin typeface="Times New Roman" pitchFamily="18" charset="0"/>
                <a:cs typeface="Times New Roman" pitchFamily="18" charset="0"/>
              </a:rPr>
              <a:t>Ambedkar’s ideas on Constitution building.</a:t>
            </a:r>
          </a:p>
          <a:p>
            <a:r>
              <a:rPr lang="en-US" dirty="0" smtClean="0">
                <a:latin typeface="Times New Roman" pitchFamily="18" charset="0"/>
                <a:cs typeface="Times New Roman" pitchFamily="18" charset="0"/>
              </a:rPr>
              <a:t>Equity and Equality: Critical Dilemmas</a:t>
            </a:r>
          </a:p>
          <a:p>
            <a:r>
              <a:rPr lang="en-US" dirty="0" smtClean="0">
                <a:latin typeface="Times New Roman" pitchFamily="18" charset="0"/>
                <a:cs typeface="Times New Roman" pitchFamily="18" charset="0"/>
              </a:rPr>
              <a:t>How to Bring Justice and Harmony in a Deeply Diverse Society?</a:t>
            </a:r>
          </a:p>
          <a:p>
            <a:r>
              <a:rPr lang="en-US" dirty="0" smtClean="0">
                <a:latin typeface="Times New Roman" pitchFamily="18" charset="0"/>
                <a:cs typeface="Times New Roman" pitchFamily="18" charset="0"/>
              </a:rPr>
              <a:t>Stigma and Exclusion</a:t>
            </a:r>
          </a:p>
          <a:p>
            <a:r>
              <a:rPr lang="en-US" dirty="0" smtClean="0">
                <a:latin typeface="Times New Roman" pitchFamily="18" charset="0"/>
                <a:cs typeface="Times New Roman" pitchFamily="18" charset="0"/>
              </a:rPr>
              <a:t>Social Exclusion and Its Consequences </a:t>
            </a:r>
          </a:p>
          <a:p>
            <a:r>
              <a:rPr lang="en-US" dirty="0" smtClean="0">
                <a:latin typeface="Times New Roman" pitchFamily="18" charset="0"/>
                <a:cs typeface="Times New Roman" pitchFamily="18" charset="0"/>
              </a:rPr>
              <a:t>Accessible India Campaign </a:t>
            </a:r>
          </a:p>
          <a:p>
            <a:r>
              <a:rPr lang="en-US" dirty="0" smtClean="0">
                <a:latin typeface="Times New Roman" pitchFamily="18" charset="0"/>
                <a:cs typeface="Times New Roman" pitchFamily="18" charset="0"/>
              </a:rPr>
              <a:t>Social Inclusion: A Perspective</a:t>
            </a:r>
          </a:p>
          <a:p>
            <a:r>
              <a:rPr lang="en-US" dirty="0" smtClean="0">
                <a:latin typeface="Times New Roman" pitchFamily="18" charset="0"/>
                <a:cs typeface="Times New Roman" pitchFamily="18" charset="0"/>
              </a:rPr>
              <a:t>Contextualizing the Ideas of Liberty, Equality and Fraternity in New India.</a:t>
            </a:r>
          </a:p>
          <a:p>
            <a:r>
              <a:rPr lang="en-US" dirty="0" smtClean="0">
                <a:latin typeface="Times New Roman" pitchFamily="18" charset="0"/>
                <a:cs typeface="Times New Roman" pitchFamily="18" charset="0"/>
              </a:rPr>
              <a:t>The Agenda of </a:t>
            </a:r>
            <a:r>
              <a:rPr lang="en-US" dirty="0" err="1" smtClean="0">
                <a:latin typeface="Times New Roman" pitchFamily="18" charset="0"/>
                <a:cs typeface="Times New Roman" pitchFamily="18" charset="0"/>
              </a:rPr>
              <a:t>Sab</a:t>
            </a:r>
            <a:r>
              <a:rPr lang="en-US" dirty="0" smtClean="0">
                <a:latin typeface="Times New Roman" pitchFamily="18" charset="0"/>
                <a:cs typeface="Times New Roman" pitchFamily="18" charset="0"/>
              </a:rPr>
              <a:t> Ka </a:t>
            </a:r>
            <a:r>
              <a:rPr lang="en-US" dirty="0" err="1" smtClean="0">
                <a:latin typeface="Times New Roman" pitchFamily="18" charset="0"/>
                <a:cs typeface="Times New Roman" pitchFamily="18" charset="0"/>
              </a:rPr>
              <a:t>Saath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Sab</a:t>
            </a:r>
            <a:r>
              <a:rPr lang="en-US" dirty="0" smtClean="0">
                <a:latin typeface="Times New Roman" pitchFamily="18" charset="0"/>
                <a:cs typeface="Times New Roman" pitchFamily="18" charset="0"/>
              </a:rPr>
              <a:t> Ka </a:t>
            </a:r>
            <a:r>
              <a:rPr lang="en-US" dirty="0" err="1" smtClean="0">
                <a:latin typeface="Times New Roman" pitchFamily="18" charset="0"/>
                <a:cs typeface="Times New Roman" pitchFamily="18" charset="0"/>
              </a:rPr>
              <a:t>Vikas</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Sab</a:t>
            </a:r>
            <a:r>
              <a:rPr lang="en-US" dirty="0" smtClean="0">
                <a:latin typeface="Times New Roman" pitchFamily="18" charset="0"/>
                <a:cs typeface="Times New Roman" pitchFamily="18" charset="0"/>
              </a:rPr>
              <a:t> Ka </a:t>
            </a:r>
            <a:r>
              <a:rPr lang="en-US" dirty="0" err="1" smtClean="0">
                <a:latin typeface="Times New Roman" pitchFamily="18" charset="0"/>
                <a:cs typeface="Times New Roman" pitchFamily="18" charset="0"/>
              </a:rPr>
              <a:t>Vishwas</a:t>
            </a:r>
            <a:r>
              <a:rPr lang="en-US" dirty="0" smtClean="0">
                <a:latin typeface="Times New Roman" pitchFamily="18" charset="0"/>
                <a:cs typeface="Times New Roman" pitchFamily="18" charset="0"/>
              </a:rPr>
              <a:t>: Major Government Policies for Equity and Harmony </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a:bodyPr>
          <a:lstStyle/>
          <a:p>
            <a:pPr algn="ctr"/>
            <a:r>
              <a:rPr lang="en-US" sz="3600" dirty="0" smtClean="0">
                <a:latin typeface="Times New Roman" pitchFamily="18" charset="0"/>
                <a:cs typeface="Times New Roman" pitchFamily="18" charset="0"/>
              </a:rPr>
              <a:t>Individual Assignment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35480"/>
            <a:ext cx="8534400" cy="4389120"/>
          </a:xfrm>
        </p:spPr>
        <p:txBody>
          <a:bodyPr/>
          <a:lstStyle/>
          <a:p>
            <a:pPr>
              <a:buFont typeface="Wingdings" pitchFamily="2" charset="2"/>
              <a:buChar char="ü"/>
            </a:pPr>
            <a:endParaRPr lang="en-US" dirty="0" smtClean="0">
              <a:latin typeface="Times New Roman" pitchFamily="18" charset="0"/>
              <a:cs typeface="Times New Roman" pitchFamily="18" charset="0"/>
            </a:endParaRPr>
          </a:p>
          <a:p>
            <a:pPr>
              <a:buFont typeface="Wingdings" pitchFamily="2" charset="2"/>
              <a:buChar char="ü"/>
            </a:pPr>
            <a:endParaRPr lang="en-US" sz="3200" dirty="0" smtClean="0">
              <a:latin typeface="Times New Roman" pitchFamily="18" charset="0"/>
              <a:cs typeface="Times New Roman" pitchFamily="18" charset="0"/>
            </a:endParaRPr>
          </a:p>
          <a:p>
            <a:pPr>
              <a:buFont typeface="Wingdings" pitchFamily="2" charset="2"/>
              <a:buChar char="ü"/>
            </a:pPr>
            <a:r>
              <a:rPr lang="en-US" sz="3200" dirty="0" smtClean="0">
                <a:latin typeface="Times New Roman" pitchFamily="18" charset="0"/>
                <a:cs typeface="Times New Roman" pitchFamily="18" charset="0"/>
              </a:rPr>
              <a:t>Share your thoughts/perspectives on any of the topic discussed in 1000 words.</a:t>
            </a:r>
          </a:p>
          <a:p>
            <a:endParaRPr lang="en-US" dirty="0" smtClean="0">
              <a:latin typeface="Times New Roman" pitchFamily="18" charset="0"/>
              <a:cs typeface="Times New Roman" pitchFamily="18" charset="0"/>
            </a:endParaRP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IN" sz="3200" dirty="0" smtClean="0">
                <a:latin typeface="Times New Roman" panose="02020603050405020304" pitchFamily="18" charset="0"/>
                <a:cs typeface="Times New Roman" panose="02020603050405020304" pitchFamily="18" charset="0"/>
              </a:rPr>
              <a:t>What is at the </a:t>
            </a:r>
            <a:r>
              <a:rPr lang="en-US" sz="3200" dirty="0">
                <a:latin typeface="Times New Roman" panose="02020603050405020304" pitchFamily="18" charset="0"/>
                <a:cs typeface="Times New Roman" panose="02020603050405020304" pitchFamily="18" charset="0"/>
              </a:rPr>
              <a:t>base of </a:t>
            </a:r>
            <a:r>
              <a:rPr lang="en-US" sz="3200" i="1" dirty="0" err="1" smtClean="0">
                <a:latin typeface="Times New Roman" panose="02020603050405020304" pitchFamily="18" charset="0"/>
                <a:cs typeface="Times New Roman" panose="02020603050405020304" pitchFamily="18" charset="0"/>
              </a:rPr>
              <a:t>Sabka</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Saath</a:t>
            </a:r>
            <a:r>
              <a:rPr lang="en-US" sz="3200" i="1" dirty="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Sabka</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Vikas</a:t>
            </a:r>
            <a:r>
              <a:rPr lang="en-US" sz="3200" i="1" dirty="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Sabka</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Vishwas</a:t>
            </a:r>
            <a:r>
              <a:rPr lang="en-US" sz="3200" i="1" dirty="0" smtClean="0">
                <a:latin typeface="Times New Roman" panose="02020603050405020304" pitchFamily="18" charset="0"/>
                <a:cs typeface="Times New Roman" panose="02020603050405020304" pitchFamily="18" charset="0"/>
              </a:rPr>
              <a:t>,”?</a:t>
            </a:r>
            <a:endParaRPr lang="en-IN" sz="3200"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935480"/>
            <a:ext cx="7620000" cy="4389120"/>
          </a:xfrm>
        </p:spPr>
        <p:txBody>
          <a:bodyPr/>
          <a:lstStyle/>
          <a:p>
            <a:endParaRPr lang="en-US" sz="2400" dirty="0" smtClean="0"/>
          </a:p>
          <a:p>
            <a:endParaRPr lang="en-US" sz="2400" dirty="0"/>
          </a:p>
          <a:p>
            <a:pPr>
              <a:buFont typeface="Wingdings" pitchFamily="2" charset="2"/>
              <a:buChar char="ü"/>
            </a:pP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It is the responsibility of the government that every </a:t>
            </a:r>
            <a:r>
              <a:rPr lang="en-US" sz="2400" dirty="0" smtClean="0">
                <a:latin typeface="Times New Roman" panose="02020603050405020304" pitchFamily="18" charset="0"/>
                <a:cs typeface="Times New Roman" panose="02020603050405020304" pitchFamily="18" charset="0"/>
              </a:rPr>
              <a:t> </a:t>
            </a:r>
          </a:p>
          <a:p>
            <a:pPr>
              <a:buNone/>
            </a:pPr>
            <a:r>
              <a:rPr lang="en-US" sz="2400" dirty="0" smtClean="0">
                <a:latin typeface="Times New Roman" panose="02020603050405020304" pitchFamily="18" charset="0"/>
                <a:cs typeface="Times New Roman" panose="02020603050405020304" pitchFamily="18" charset="0"/>
              </a:rPr>
              <a:t>     person </a:t>
            </a:r>
            <a:r>
              <a:rPr lang="en-US" sz="2400" dirty="0">
                <a:latin typeface="Times New Roman" panose="02020603050405020304" pitchFamily="18" charset="0"/>
                <a:cs typeface="Times New Roman" panose="02020603050405020304" pitchFamily="18" charset="0"/>
              </a:rPr>
              <a:t>is benefitted and every person gets justice. </a:t>
            </a:r>
            <a:endParaRPr lang="en-IN" dirty="0">
              <a:latin typeface="Times New Roman" panose="02020603050405020304" pitchFamily="18" charset="0"/>
              <a:cs typeface="Times New Roman" panose="02020603050405020304" pitchFamily="18" charset="0"/>
            </a:endParaRPr>
          </a:p>
        </p:txBody>
      </p:sp>
      <p:sp>
        <p:nvSpPr>
          <p:cNvPr id="4" name="Rectangle 3"/>
          <p:cNvSpPr/>
          <p:nvPr/>
        </p:nvSpPr>
        <p:spPr>
          <a:xfrm>
            <a:off x="1066800" y="4382869"/>
            <a:ext cx="6477000" cy="830997"/>
          </a:xfrm>
          <a:prstGeom prst="rect">
            <a:avLst/>
          </a:prstGeom>
        </p:spPr>
        <p:txBody>
          <a:bodyPr wrap="square">
            <a:spAutoFit/>
          </a:bodyPr>
          <a:lstStyle/>
          <a:p>
            <a:pPr algn="ctr"/>
            <a:r>
              <a:rPr lang="en-US" sz="2400" b="1" dirty="0" smtClean="0">
                <a:latin typeface="Times New Roman" pitchFamily="18" charset="0"/>
                <a:cs typeface="Times New Roman" pitchFamily="18" charset="0"/>
              </a:rPr>
              <a:t>Mantra of governance -</a:t>
            </a:r>
          </a:p>
          <a:p>
            <a:pPr algn="ctr"/>
            <a:r>
              <a:rPr lang="en-US" sz="2400" b="1" i="1" dirty="0" smtClean="0">
                <a:latin typeface="Times New Roman" pitchFamily="18" charset="0"/>
                <a:cs typeface="Times New Roman" pitchFamily="18" charset="0"/>
              </a:rPr>
              <a:t>“Reform, Perform and Transform”.</a:t>
            </a:r>
            <a:endParaRPr lang="en-US" sz="2400" b="1" i="1" dirty="0">
              <a:latin typeface="Times New Roman" pitchFamily="18" charset="0"/>
              <a:cs typeface="Times New Roman" pitchFamily="18" charset="0"/>
            </a:endParaRPr>
          </a:p>
        </p:txBody>
      </p:sp>
    </p:spTree>
    <p:extLst>
      <p:ext uri="{BB962C8B-B14F-4D97-AF65-F5344CB8AC3E}">
        <p14:creationId xmlns:p14="http://schemas.microsoft.com/office/powerpoint/2010/main" xmlns="" val="136211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33400"/>
            <a:ext cx="8915400" cy="762000"/>
          </a:xfrm>
        </p:spPr>
        <p:txBody>
          <a:bodyPr>
            <a:normAutofit/>
          </a:bodyPr>
          <a:lstStyle/>
          <a:p>
            <a:pPr algn="ctr"/>
            <a:r>
              <a:rPr lang="en-US" sz="3600" b="1" dirty="0" smtClean="0">
                <a:latin typeface="Times New Roman" pitchFamily="18" charset="0"/>
                <a:cs typeface="Times New Roman" pitchFamily="18" charset="0"/>
              </a:rPr>
              <a:t>What Adversely Affects an Inclusive Agenda?</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389120"/>
          </a:xfrm>
        </p:spPr>
        <p:txBody>
          <a:bodyPr/>
          <a:lstStyle/>
          <a:p>
            <a:pPr>
              <a:buFont typeface="Wingdings" pitchFamily="2" charset="2"/>
              <a:buChar char="ü"/>
            </a:pPr>
            <a:endParaRPr lang="en-US" sz="2400" dirty="0" smtClean="0">
              <a:latin typeface="Times New Roman" panose="02020603050405020304" pitchFamily="18" charset="0"/>
              <a:cs typeface="Times New Roman" panose="02020603050405020304" pitchFamily="18" charset="0"/>
            </a:endParaRPr>
          </a:p>
          <a:p>
            <a:pPr>
              <a:buNone/>
            </a:pPr>
            <a:endParaRPr lang="en-US" sz="2400" dirty="0" smtClean="0">
              <a:latin typeface="Times New Roman" panose="02020603050405020304" pitchFamily="18" charset="0"/>
              <a:cs typeface="Times New Roman" panose="02020603050405020304" pitchFamily="18" charset="0"/>
            </a:endParaRPr>
          </a:p>
          <a:p>
            <a:pPr>
              <a:buFont typeface="Wingdings" pitchFamily="2" charset="2"/>
              <a:buChar char="ü"/>
            </a:pPr>
            <a:r>
              <a:rPr lang="en-US" sz="24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Situations that result in the overstatement of communal thoughts, </a:t>
            </a:r>
          </a:p>
          <a:p>
            <a:pPr>
              <a:buFont typeface="Wingdings" pitchFamily="2" charset="2"/>
              <a:buChar char="ü"/>
            </a:pPr>
            <a:r>
              <a:rPr lang="en-US" sz="2800" dirty="0" smtClean="0">
                <a:latin typeface="Times New Roman" panose="02020603050405020304" pitchFamily="18" charset="0"/>
                <a:cs typeface="Times New Roman" panose="02020603050405020304" pitchFamily="18" charset="0"/>
              </a:rPr>
              <a:t>Abuses emanating from socio-religious intolerance, </a:t>
            </a:r>
          </a:p>
          <a:p>
            <a:pPr>
              <a:buFont typeface="Wingdings" pitchFamily="2" charset="2"/>
              <a:buChar char="ü"/>
            </a:pPr>
            <a:r>
              <a:rPr lang="en-US" sz="2800" dirty="0" smtClean="0">
                <a:latin typeface="Times New Roman" panose="02020603050405020304" pitchFamily="18" charset="0"/>
                <a:cs typeface="Times New Roman" panose="02020603050405020304" pitchFamily="18" charset="0"/>
              </a:rPr>
              <a:t>Misuse of political power at the grassroots level,</a:t>
            </a:r>
          </a:p>
          <a:p>
            <a:pPr>
              <a:buFont typeface="Wingdings" pitchFamily="2" charset="2"/>
              <a:buChar char="ü"/>
            </a:pPr>
            <a:r>
              <a:rPr lang="en-US" sz="2800" dirty="0" smtClean="0">
                <a:latin typeface="Times New Roman" panose="02020603050405020304" pitchFamily="18" charset="0"/>
                <a:cs typeface="Times New Roman" panose="02020603050405020304" pitchFamily="18" charset="0"/>
              </a:rPr>
              <a:t> Neglect of poor, women, destitute, minorities etc.</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438912"/>
          </a:xfrm>
        </p:spPr>
        <p:txBody>
          <a:bodyPr>
            <a:normAutofit fontScale="90000"/>
          </a:bodyPr>
          <a:lstStyle/>
          <a:p>
            <a:pPr algn="ctr"/>
            <a:r>
              <a:rPr lang="en-US" sz="3600" dirty="0" smtClean="0">
                <a:latin typeface="Times New Roman" pitchFamily="18" charset="0"/>
                <a:cs typeface="Times New Roman" pitchFamily="18" charset="0"/>
              </a:rPr>
              <a:t>Development for all Framework</a:t>
            </a:r>
            <a:endParaRPr lang="en-US" sz="3600"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609600" y="1219200"/>
            <a:ext cx="8001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a:bodyPr>
          <a:lstStyle/>
          <a:p>
            <a:r>
              <a:rPr lang="en-US" sz="3600" dirty="0" smtClean="0">
                <a:latin typeface="Times New Roman" pitchFamily="18" charset="0"/>
                <a:cs typeface="Times New Roman" pitchFamily="18" charset="0"/>
              </a:rPr>
              <a:t>Transforming Governance Architecture for India</a:t>
            </a:r>
            <a:endParaRPr lang="en-US" sz="3600" dirty="0">
              <a:latin typeface="Times New Roman" pitchFamily="18" charset="0"/>
              <a:cs typeface="Times New Roman" pitchFamily="18" charset="0"/>
            </a:endParaRPr>
          </a:p>
        </p:txBody>
      </p:sp>
      <p:pic>
        <p:nvPicPr>
          <p:cNvPr id="3075" name="Picture 3"/>
          <p:cNvPicPr>
            <a:picLocks noGrp="1" noChangeAspect="1" noChangeArrowheads="1"/>
          </p:cNvPicPr>
          <p:nvPr>
            <p:ph idx="1"/>
          </p:nvPr>
        </p:nvPicPr>
        <p:blipFill>
          <a:blip r:embed="rId2" cstate="print"/>
          <a:srcRect/>
          <a:stretch>
            <a:fillRect/>
          </a:stretch>
        </p:blipFill>
        <p:spPr bwMode="auto">
          <a:xfrm>
            <a:off x="914400" y="1676401"/>
            <a:ext cx="7698657" cy="4419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26F3775-4E7F-441C-B43B-1FD181027400}"/>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r="1112" b="8889"/>
          <a:stretch/>
        </p:blipFill>
        <p:spPr>
          <a:xfrm>
            <a:off x="914400" y="17489"/>
            <a:ext cx="7622755" cy="6840511"/>
          </a:xfrm>
          <a:prstGeom prst="rect">
            <a:avLst/>
          </a:prstGeom>
        </p:spPr>
      </p:pic>
    </p:spTree>
    <p:extLst>
      <p:ext uri="{BB962C8B-B14F-4D97-AF65-F5344CB8AC3E}">
        <p14:creationId xmlns:p14="http://schemas.microsoft.com/office/powerpoint/2010/main" xmlns="" val="15199949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76200"/>
            <a:ext cx="6248400" cy="923330"/>
          </a:xfrm>
          <a:prstGeom prst="rect">
            <a:avLst/>
          </a:prstGeom>
          <a:noFill/>
        </p:spPr>
        <p:txBody>
          <a:bodyPr wrap="square" rtlCol="0">
            <a:spAutoFit/>
          </a:bodyPr>
          <a:lstStyle/>
          <a:p>
            <a:r>
              <a:rPr lang="en-US" b="1" dirty="0" smtClean="0">
                <a:latin typeface="Times New Roman" pitchFamily="18" charset="0"/>
                <a:cs typeface="Times New Roman" pitchFamily="18" charset="0"/>
              </a:rPr>
              <a:t>Pradhan </a:t>
            </a:r>
            <a:r>
              <a:rPr lang="en-US" b="1" dirty="0" err="1" smtClean="0">
                <a:latin typeface="Times New Roman" pitchFamily="18" charset="0"/>
                <a:cs typeface="Times New Roman" pitchFamily="18" charset="0"/>
              </a:rPr>
              <a:t>Mantri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Awas</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Yojana</a:t>
            </a:r>
            <a:r>
              <a:rPr lang="en-US" b="1" dirty="0" smtClean="0">
                <a:latin typeface="Times New Roman" pitchFamily="18" charset="0"/>
                <a:cs typeface="Times New Roman" pitchFamily="18" charset="0"/>
              </a:rPr>
              <a:t> (Urban)-PMAY (U) - </a:t>
            </a:r>
            <a:r>
              <a:rPr lang="en-US" dirty="0" smtClean="0">
                <a:latin typeface="Times New Roman" panose="02020603050405020304" pitchFamily="18" charset="0"/>
                <a:cs typeface="Times New Roman" panose="02020603050405020304" pitchFamily="18" charset="0"/>
              </a:rPr>
              <a:t>‘Housing for all </a:t>
            </a:r>
            <a:r>
              <a:rPr lang="en-US" dirty="0" err="1" smtClean="0">
                <a:latin typeface="Times New Roman" panose="02020603050405020304" pitchFamily="18" charset="0"/>
                <a:cs typeface="Times New Roman" panose="02020603050405020304" pitchFamily="18" charset="0"/>
              </a:rPr>
              <a:t>programme</a:t>
            </a:r>
            <a:r>
              <a:rPr lang="en-US" dirty="0" smtClean="0">
                <a:latin typeface="Times New Roman" panose="02020603050405020304" pitchFamily="18" charset="0"/>
                <a:cs typeface="Times New Roman" panose="02020603050405020304" pitchFamily="18" charset="0"/>
              </a:rPr>
              <a:t> by 2022 -</a:t>
            </a:r>
            <a:r>
              <a:rPr lang="en-US" dirty="0" smtClean="0"/>
              <a:t>Ministry of Housing &amp; Urban Poverty Alleviation</a:t>
            </a:r>
            <a:endParaRPr lang="en-US"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6781800" y="228600"/>
            <a:ext cx="1939458" cy="144779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562600" y="1828800"/>
            <a:ext cx="3581400" cy="3962400"/>
          </a:xfrm>
          <a:prstGeom prst="rect">
            <a:avLst/>
          </a:prstGeom>
          <a:noFill/>
          <a:ln w="9525">
            <a:noFill/>
            <a:miter lim="800000"/>
            <a:headEnd/>
            <a:tailEnd/>
          </a:ln>
        </p:spPr>
      </p:pic>
      <p:sp>
        <p:nvSpPr>
          <p:cNvPr id="7" name="Rectangle 6"/>
          <p:cNvSpPr/>
          <p:nvPr/>
        </p:nvSpPr>
        <p:spPr>
          <a:xfrm>
            <a:off x="76200" y="990600"/>
            <a:ext cx="4896592" cy="1754326"/>
          </a:xfrm>
          <a:prstGeom prst="rect">
            <a:avLst/>
          </a:prstGeom>
        </p:spPr>
        <p:txBody>
          <a:bodyPr wrap="square">
            <a:spAutoFit/>
          </a:bodyPr>
          <a:lstStyle/>
          <a:p>
            <a:r>
              <a:rPr lang="en-US" b="1" dirty="0" smtClean="0">
                <a:latin typeface="Times New Roman" panose="02020603050405020304" pitchFamily="18" charset="0"/>
                <a:cs typeface="Times New Roman" panose="02020603050405020304" pitchFamily="18" charset="0"/>
              </a:rPr>
              <a:t>Urban beneficiaries -three components,</a:t>
            </a:r>
            <a:r>
              <a:rPr lang="en-US" dirty="0" smtClean="0"/>
              <a:t> </a:t>
            </a:r>
          </a:p>
          <a:p>
            <a:pPr marL="285750" indent="-285750">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Economically Weaker Section (EWS), </a:t>
            </a:r>
          </a:p>
          <a:p>
            <a:pPr marL="285750" indent="-285750">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Low-income Group (LIG) and </a:t>
            </a:r>
          </a:p>
          <a:p>
            <a:pPr marL="285750" indent="-285750">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Middle Income Group (MIG). </a:t>
            </a:r>
          </a:p>
          <a:p>
            <a:r>
              <a:rPr lang="en-US" dirty="0" smtClean="0">
                <a:latin typeface="Times New Roman" panose="02020603050405020304" pitchFamily="18" charset="0"/>
                <a:cs typeface="Times New Roman" panose="02020603050405020304" pitchFamily="18" charset="0"/>
              </a:rPr>
              <a:t>In addition, slum dwellers in the urban areas can also apply for the Pradhan </a:t>
            </a:r>
            <a:r>
              <a:rPr lang="en-US" dirty="0" err="1" smtClean="0">
                <a:latin typeface="Times New Roman" panose="02020603050405020304" pitchFamily="18" charset="0"/>
                <a:cs typeface="Times New Roman" panose="02020603050405020304" pitchFamily="18" charset="0"/>
              </a:rPr>
              <a:t>Mantri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Awas</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Yojana</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8" name="Rectangle 7"/>
          <p:cNvSpPr/>
          <p:nvPr/>
        </p:nvSpPr>
        <p:spPr>
          <a:xfrm>
            <a:off x="95003" y="3200400"/>
            <a:ext cx="5010397" cy="1723549"/>
          </a:xfrm>
          <a:prstGeom prst="rect">
            <a:avLst/>
          </a:prstGeom>
        </p:spPr>
        <p:txBody>
          <a:bodyPr wrap="square">
            <a:spAutoFit/>
          </a:bodyPr>
          <a:lstStyle/>
          <a:p>
            <a:pPr algn="just" fontAlgn="base"/>
            <a:r>
              <a:rPr lang="en-US" dirty="0" smtClean="0">
                <a:latin typeface="Times New Roman" panose="02020603050405020304" pitchFamily="18" charset="0"/>
                <a:cs typeface="Times New Roman" panose="02020603050405020304" pitchFamily="18" charset="0"/>
              </a:rPr>
              <a:t>10.28 lakh houses under the Pradhan </a:t>
            </a:r>
            <a:r>
              <a:rPr lang="en-US" dirty="0" err="1" smtClean="0">
                <a:latin typeface="Times New Roman" panose="02020603050405020304" pitchFamily="18" charset="0"/>
                <a:cs typeface="Times New Roman" panose="02020603050405020304" pitchFamily="18" charset="0"/>
              </a:rPr>
              <a:t>Mantri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Awas</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Yojana</a:t>
            </a:r>
            <a:r>
              <a:rPr lang="en-US" dirty="0" smtClean="0">
                <a:latin typeface="Times New Roman" panose="02020603050405020304" pitchFamily="18" charset="0"/>
                <a:cs typeface="Times New Roman" panose="02020603050405020304" pitchFamily="18" charset="0"/>
              </a:rPr>
              <a:t> (Urban) has been sanctioned by the </a:t>
            </a:r>
            <a:r>
              <a:rPr lang="en-US" dirty="0" err="1" smtClean="0">
                <a:latin typeface="Times New Roman" panose="02020603050405020304" pitchFamily="18" charset="0"/>
                <a:cs typeface="Times New Roman" panose="02020603050405020304" pitchFamily="18" charset="0"/>
              </a:rPr>
              <a:t>governement</a:t>
            </a:r>
            <a:r>
              <a:rPr lang="en-US" dirty="0" smtClean="0">
                <a:latin typeface="Times New Roman" panose="02020603050405020304" pitchFamily="18" charset="0"/>
                <a:cs typeface="Times New Roman" panose="02020603050405020304" pitchFamily="18" charset="0"/>
              </a:rPr>
              <a:t> until August 2020, taking the total number of houses sanctioned so far under the scheme to 1.06 crore, (</a:t>
            </a:r>
            <a:r>
              <a:rPr lang="en-US" i="1" dirty="0" smtClean="0">
                <a:latin typeface="Times New Roman" pitchFamily="18" charset="0"/>
                <a:cs typeface="Times New Roman" pitchFamily="18" charset="0"/>
              </a:rPr>
              <a:t>Economic Times,</a:t>
            </a:r>
            <a:r>
              <a:rPr lang="en-US" dirty="0" smtClean="0"/>
              <a:t> </a:t>
            </a:r>
            <a:r>
              <a:rPr lang="en-US" sz="1600" dirty="0" smtClean="0">
                <a:latin typeface="Times New Roman" pitchFamily="18" charset="0"/>
                <a:cs typeface="Times New Roman" pitchFamily="18" charset="0"/>
              </a:rPr>
              <a:t>Aug 07, 2020) </a:t>
            </a:r>
            <a:endParaRPr lang="en-US" sz="1600" dirty="0">
              <a:latin typeface="Times New Roman" pitchFamily="18" charset="0"/>
              <a:cs typeface="Times New Roman" pitchFamily="18" charset="0"/>
            </a:endParaRPr>
          </a:p>
        </p:txBody>
      </p:sp>
      <p:sp>
        <p:nvSpPr>
          <p:cNvPr id="2" name="Rectangle 1"/>
          <p:cNvSpPr/>
          <p:nvPr/>
        </p:nvSpPr>
        <p:spPr>
          <a:xfrm>
            <a:off x="76200" y="5257800"/>
            <a:ext cx="4896592"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Made a mandatory provision for the female head of the family to be the owner or co-owner of the house under this Mission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14400"/>
            <a:ext cx="7924800" cy="5632311"/>
          </a:xfrm>
          <a:prstGeom prst="rect">
            <a:avLst/>
          </a:prstGeom>
        </p:spPr>
        <p:txBody>
          <a:bodyPr wrap="square">
            <a:spAutoFit/>
          </a:bodyPr>
          <a:lstStyle/>
          <a:p>
            <a:pPr>
              <a:buFont typeface="Wingdings" pitchFamily="2" charset="2"/>
              <a:buChar char="ü"/>
            </a:pPr>
            <a:r>
              <a:rPr lang="en-US" sz="2400" dirty="0" smtClean="0">
                <a:latin typeface="Times New Roman" pitchFamily="18" charset="0"/>
                <a:cs typeface="Times New Roman" pitchFamily="18" charset="0"/>
              </a:rPr>
              <a:t>Central government has decided to give ownership rights to 40 </a:t>
            </a:r>
            <a:r>
              <a:rPr lang="en-US" sz="2400" dirty="0" err="1" smtClean="0">
                <a:latin typeface="Times New Roman" pitchFamily="18" charset="0"/>
                <a:cs typeface="Times New Roman" pitchFamily="18" charset="0"/>
              </a:rPr>
              <a:t>lakh</a:t>
            </a:r>
            <a:r>
              <a:rPr lang="en-US" sz="2400" dirty="0" smtClean="0">
                <a:latin typeface="Times New Roman" pitchFamily="18" charset="0"/>
                <a:cs typeface="Times New Roman" pitchFamily="18" charset="0"/>
              </a:rPr>
              <a:t> people living in national capital Delhi’s </a:t>
            </a:r>
            <a:r>
              <a:rPr lang="en-US" sz="2400" dirty="0" err="1" smtClean="0">
                <a:latin typeface="Times New Roman" pitchFamily="18" charset="0"/>
                <a:cs typeface="Times New Roman" pitchFamily="18" charset="0"/>
              </a:rPr>
              <a:t>unauthorised</a:t>
            </a:r>
            <a:r>
              <a:rPr lang="en-US" sz="2400" dirty="0" smtClean="0">
                <a:latin typeface="Times New Roman" pitchFamily="18" charset="0"/>
                <a:cs typeface="Times New Roman" pitchFamily="18" charset="0"/>
              </a:rPr>
              <a:t> colonies. </a:t>
            </a:r>
          </a:p>
          <a:p>
            <a:pPr>
              <a:buFont typeface="Wingdings" pitchFamily="2" charset="2"/>
              <a:buChar char="ü"/>
            </a:pPr>
            <a:r>
              <a:rPr lang="en-US" sz="2400" dirty="0" smtClean="0">
                <a:latin typeface="Times New Roman" pitchFamily="18" charset="0"/>
                <a:cs typeface="Times New Roman" pitchFamily="18" charset="0"/>
              </a:rPr>
              <a:t>The Union Cabinet has  approved a proposal to grant ownership rights to people living in 1,797 </a:t>
            </a:r>
            <a:r>
              <a:rPr lang="en-US" sz="2400" dirty="0" err="1" smtClean="0">
                <a:latin typeface="Times New Roman" pitchFamily="18" charset="0"/>
                <a:cs typeface="Times New Roman" pitchFamily="18" charset="0"/>
              </a:rPr>
              <a:t>unauthorised</a:t>
            </a:r>
            <a:r>
              <a:rPr lang="en-US" sz="2400" dirty="0" smtClean="0">
                <a:latin typeface="Times New Roman" pitchFamily="18" charset="0"/>
                <a:cs typeface="Times New Roman" pitchFamily="18" charset="0"/>
              </a:rPr>
              <a:t> colonies in Delhi,</a:t>
            </a:r>
          </a:p>
          <a:p>
            <a:pPr>
              <a:buFont typeface="Wingdings" pitchFamily="2" charset="2"/>
              <a:buChar char="ü"/>
            </a:pPr>
            <a:endParaRPr lang="en-US" sz="2400" dirty="0" smtClean="0">
              <a:latin typeface="Times New Roman" pitchFamily="18" charset="0"/>
              <a:cs typeface="Times New Roman" pitchFamily="18" charset="0"/>
            </a:endParaRPr>
          </a:p>
          <a:p>
            <a:pPr>
              <a:buFont typeface="Wingdings" pitchFamily="2" charset="2"/>
              <a:buChar char="ü"/>
            </a:pPr>
            <a:r>
              <a:rPr lang="en-US" sz="2400" dirty="0" smtClean="0">
                <a:latin typeface="Times New Roman" pitchFamily="18" charset="0"/>
                <a:cs typeface="Times New Roman" pitchFamily="18" charset="0"/>
              </a:rPr>
              <a:t>The ownership rights will be given to inhabitants of houses in these colonies irrespective of whether the houses were built on private or government land. </a:t>
            </a:r>
          </a:p>
          <a:p>
            <a:endParaRPr lang="en-US" sz="2400" dirty="0" smtClean="0">
              <a:latin typeface="Times New Roman" pitchFamily="18" charset="0"/>
              <a:cs typeface="Times New Roman" pitchFamily="18" charset="0"/>
            </a:endParaRPr>
          </a:p>
          <a:p>
            <a:pPr>
              <a:buFont typeface="Wingdings" pitchFamily="2" charset="2"/>
              <a:buChar char="ü"/>
            </a:pPr>
            <a:r>
              <a:rPr lang="en-US" sz="2400" dirty="0" smtClean="0">
                <a:latin typeface="Times New Roman" pitchFamily="18" charset="0"/>
                <a:cs typeface="Times New Roman" pitchFamily="18" charset="0"/>
              </a:rPr>
              <a:t>Owning a house is the greatest wish of the middle class, the move comes in support of  the government in implementing </a:t>
            </a:r>
            <a:r>
              <a:rPr lang="en-US" sz="2400" dirty="0" err="1" smtClean="0">
                <a:latin typeface="Times New Roman" pitchFamily="18" charset="0"/>
                <a:cs typeface="Times New Roman" pitchFamily="18" charset="0"/>
              </a:rPr>
              <a:t>Pradhan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Mantri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Unauthorised</a:t>
            </a:r>
            <a:r>
              <a:rPr lang="en-US" sz="2400" dirty="0" smtClean="0">
                <a:latin typeface="Times New Roman" pitchFamily="18" charset="0"/>
                <a:cs typeface="Times New Roman" pitchFamily="18" charset="0"/>
              </a:rPr>
              <a:t> Colonies </a:t>
            </a:r>
            <a:r>
              <a:rPr lang="en-US" sz="2400" dirty="0" err="1" smtClean="0">
                <a:latin typeface="Times New Roman" pitchFamily="18" charset="0"/>
                <a:cs typeface="Times New Roman" pitchFamily="18" charset="0"/>
              </a:rPr>
              <a:t>AwasYojna</a:t>
            </a:r>
            <a:r>
              <a:rPr lang="en-US" sz="2400" dirty="0" smtClean="0">
                <a:latin typeface="Times New Roman" pitchFamily="18" charset="0"/>
                <a:cs typeface="Times New Roman" pitchFamily="18" charset="0"/>
              </a:rPr>
              <a:t>(PMUDAY) in Delhi</a:t>
            </a:r>
            <a:r>
              <a:rPr lang="en-US" dirty="0" smtClean="0">
                <a:latin typeface="Times New Roman" pitchFamily="18" charset="0"/>
                <a:cs typeface="Times New Roman" pitchFamily="18" charset="0"/>
              </a:rPr>
              <a:t>.                                              (November 8, 2019, Business Standard)</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3223</TotalTime>
  <Words>1433</Words>
  <Application>Microsoft Office PowerPoint</Application>
  <PresentationFormat>On-screen Show (4:3)</PresentationFormat>
  <Paragraphs>181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The Agenda of ‘Sabka Saath, Sabka Vikas, Sabka Vishwas’  (Major government policies for Equity and Harmony)</vt:lpstr>
      <vt:lpstr>“Sabka Saath, Sabka Vikas, Sabka Vishwas(SSSVSV)”  (together with all, for the development of all and with the trust of all) </vt:lpstr>
      <vt:lpstr>What is at the base of Sabka Saath, Sabka Vikas, Sabka Vishwas,”?</vt:lpstr>
      <vt:lpstr>What Adversely Affects an Inclusive Agenda?</vt:lpstr>
      <vt:lpstr>Development for all Framework</vt:lpstr>
      <vt:lpstr>Transforming Governance Architecture for India</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Constitution – A Ray of Hope</vt:lpstr>
      <vt:lpstr>Slide 23</vt:lpstr>
      <vt:lpstr>Social Justice: Equity and Harmony</vt:lpstr>
      <vt:lpstr>Individual Assignment </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Sheela Reddy</dc:creator>
  <cp:lastModifiedBy>HP</cp:lastModifiedBy>
  <cp:revision>246</cp:revision>
  <dcterms:created xsi:type="dcterms:W3CDTF">2017-12-18T04:54:28Z</dcterms:created>
  <dcterms:modified xsi:type="dcterms:W3CDTF">2021-09-20T06:04:49Z</dcterms:modified>
</cp:coreProperties>
</file>