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75" r:id="rId3"/>
    <p:sldId id="284" r:id="rId4"/>
    <p:sldId id="291" r:id="rId5"/>
    <p:sldId id="283" r:id="rId6"/>
    <p:sldId id="290" r:id="rId7"/>
    <p:sldId id="285" r:id="rId8"/>
    <p:sldId id="257" r:id="rId9"/>
    <p:sldId id="269" r:id="rId10"/>
    <p:sldId id="278" r:id="rId11"/>
    <p:sldId id="279" r:id="rId12"/>
    <p:sldId id="287" r:id="rId13"/>
    <p:sldId id="276" r:id="rId14"/>
    <p:sldId id="260" r:id="rId15"/>
    <p:sldId id="280" r:id="rId16"/>
    <p:sldId id="281" r:id="rId17"/>
    <p:sldId id="274" r:id="rId18"/>
    <p:sldId id="261" r:id="rId19"/>
    <p:sldId id="271" r:id="rId20"/>
    <p:sldId id="267" r:id="rId21"/>
    <p:sldId id="292" r:id="rId22"/>
    <p:sldId id="293" r:id="rId23"/>
    <p:sldId id="288" r:id="rId24"/>
    <p:sldId id="289" r:id="rId25"/>
    <p:sldId id="263" r:id="rId26"/>
    <p:sldId id="265"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679BDB-A26E-43D7-9DDF-91EE560DDC7E}" type="datetimeFigureOut">
              <a:rPr lang="en-US" smtClean="0"/>
              <a:pPr/>
              <a:t>9/20/2021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1B6F85-97C0-4EED-8A29-8637D589571F}" type="slidenum">
              <a:rPr lang="en-US" smtClean="0"/>
              <a:pPr/>
              <a:t>‹#›</a:t>
            </a:fld>
            <a:endParaRPr lang="en-US"/>
          </a:p>
        </p:txBody>
      </p:sp>
    </p:spTree>
    <p:extLst>
      <p:ext uri="{BB962C8B-B14F-4D97-AF65-F5344CB8AC3E}">
        <p14:creationId xmlns="" xmlns:p14="http://schemas.microsoft.com/office/powerpoint/2010/main" val="3074286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5" tIns="45712" rIns="91425" bIns="45712" anchor="b"/>
          <a:lstStyle/>
          <a:p>
            <a:pPr algn="r" eaLnBrk="1" hangingPunct="1"/>
            <a:fld id="{49C0D05A-76A7-44C3-8728-198CE21B9B5D}" type="slidenum">
              <a:rPr lang="en-US" altLang="en-US" sz="1200">
                <a:latin typeface="Arial" charset="0"/>
              </a:rPr>
              <a:pPr algn="r" eaLnBrk="1" hangingPunct="1"/>
              <a:t>27</a:t>
            </a:fld>
            <a:endParaRPr lang="en-US" altLang="en-US" sz="1200">
              <a:latin typeface="Arial" charset="0"/>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lIns="91425" tIns="45712" rIns="91425" bIns="45712"/>
          <a:lstStyle/>
          <a:p>
            <a:pPr eaLnBrk="1" hangingPunct="1"/>
            <a:endParaRPr lang="en-US" altLang="en-US" smtClean="0"/>
          </a:p>
        </p:txBody>
      </p:sp>
    </p:spTree>
    <p:extLst>
      <p:ext uri="{BB962C8B-B14F-4D97-AF65-F5344CB8AC3E}">
        <p14:creationId xmlns="" xmlns:p14="http://schemas.microsoft.com/office/powerpoint/2010/main" val="357037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D8BD707-D9CF-40AE-B4C6-C98DA3205C09}" type="datetimeFigureOut">
              <a:rPr lang="en-US" smtClean="0"/>
              <a:pPr/>
              <a:t>9/20/2021</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9/20/2021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D8BD707-D9CF-40AE-B4C6-C98DA3205C09}" type="datetimeFigureOut">
              <a:rPr lang="en-US" smtClean="0"/>
              <a:pPr/>
              <a:t>9/20/2021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D8BD707-D9CF-40AE-B4C6-C98DA3205C09}" type="datetimeFigureOut">
              <a:rPr lang="en-US" smtClean="0"/>
              <a:pPr/>
              <a:t>9/20/2021</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B6F15528-21DE-4FAA-801E-634DDDAF4B2B}"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D8BD707-D9CF-40AE-B4C6-C98DA3205C09}" type="datetimeFigureOut">
              <a:rPr lang="en-US" smtClean="0"/>
              <a:pPr/>
              <a:t>9/20/2021</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19200" y="1447800"/>
            <a:ext cx="7620000" cy="2092881"/>
          </a:xfrm>
          <a:prstGeom prst="rect">
            <a:avLst/>
          </a:prstGeom>
          <a:noFill/>
        </p:spPr>
        <p:txBody>
          <a:bodyPr wrap="square" rtlCol="0">
            <a:spAutoFit/>
          </a:bodyPr>
          <a:lstStyle/>
          <a:p>
            <a:pPr algn="ctr"/>
            <a:r>
              <a:rPr lang="en-US" sz="3200" b="1" dirty="0" smtClean="0">
                <a:latin typeface="Times New Roman" pitchFamily="18" charset="0"/>
                <a:cs typeface="Times New Roman" pitchFamily="18" charset="0"/>
              </a:rPr>
              <a:t>Accessible India Campaign </a:t>
            </a:r>
          </a:p>
          <a:p>
            <a:pPr algn="ctr"/>
            <a:r>
              <a:rPr lang="en-US" sz="3200" dirty="0" smtClean="0">
                <a:latin typeface="Times New Roman" pitchFamily="18" charset="0"/>
                <a:cs typeface="Times New Roman" pitchFamily="18" charset="0"/>
              </a:rPr>
              <a:t>(</a:t>
            </a:r>
            <a:r>
              <a:rPr lang="en-US" sz="3200" i="1" dirty="0" err="1" smtClean="0">
                <a:latin typeface="Times New Roman" pitchFamily="18" charset="0"/>
                <a:cs typeface="Times New Roman" pitchFamily="18" charset="0"/>
              </a:rPr>
              <a:t>Sugamya</a:t>
            </a:r>
            <a:r>
              <a:rPr lang="en-US" sz="3200" i="1" dirty="0" smtClean="0">
                <a:latin typeface="Times New Roman" pitchFamily="18" charset="0"/>
                <a:cs typeface="Times New Roman" pitchFamily="18" charset="0"/>
              </a:rPr>
              <a:t> Bharat </a:t>
            </a:r>
            <a:r>
              <a:rPr lang="en-US" sz="3200" i="1" dirty="0" err="1" smtClean="0">
                <a:latin typeface="Times New Roman" pitchFamily="18" charset="0"/>
                <a:cs typeface="Times New Roman" pitchFamily="18" charset="0"/>
              </a:rPr>
              <a:t>Abhiyan</a:t>
            </a:r>
            <a:r>
              <a:rPr lang="en-US" sz="3200" dirty="0" smtClean="0">
                <a:latin typeface="Times New Roman" pitchFamily="18" charset="0"/>
                <a:cs typeface="Times New Roman" pitchFamily="18" charset="0"/>
              </a:rPr>
              <a:t>)</a:t>
            </a:r>
          </a:p>
          <a:p>
            <a:pPr algn="ctr"/>
            <a:r>
              <a:rPr lang="en-US" sz="4800" b="1" dirty="0" smtClean="0">
                <a:latin typeface="Times New Roman" pitchFamily="18" charset="0"/>
                <a:cs typeface="Times New Roman" pitchFamily="18" charset="0"/>
              </a:rPr>
              <a:t>  </a:t>
            </a:r>
          </a:p>
          <a:p>
            <a:endParaRPr lang="en-US" dirty="0"/>
          </a:p>
        </p:txBody>
      </p:sp>
      <p:sp>
        <p:nvSpPr>
          <p:cNvPr id="8" name="TextBox 7"/>
          <p:cNvSpPr txBox="1"/>
          <p:nvPr/>
        </p:nvSpPr>
        <p:spPr>
          <a:xfrm>
            <a:off x="2743200" y="2971800"/>
            <a:ext cx="5867400" cy="2123658"/>
          </a:xfrm>
          <a:prstGeom prst="rect">
            <a:avLst/>
          </a:prstGeom>
          <a:noFill/>
        </p:spPr>
        <p:txBody>
          <a:bodyPr wrap="square" rtlCol="0">
            <a:spAutoFit/>
          </a:bodyPr>
          <a:lstStyle/>
          <a:p>
            <a:endParaRPr lang="en-US" dirty="0" smtClean="0"/>
          </a:p>
          <a:p>
            <a:endParaRPr lang="en-US" dirty="0" smtClean="0"/>
          </a:p>
          <a:p>
            <a:pPr algn="r"/>
            <a:endParaRPr lang="en-US" sz="3200" dirty="0" smtClean="0">
              <a:latin typeface="Times New Roman" pitchFamily="18" charset="0"/>
              <a:cs typeface="Times New Roman" pitchFamily="18" charset="0"/>
            </a:endParaRPr>
          </a:p>
          <a:p>
            <a:pPr algn="r"/>
            <a:endParaRPr lang="en-US" sz="3200" dirty="0" smtClean="0">
              <a:latin typeface="Times New Roman" pitchFamily="18" charset="0"/>
              <a:cs typeface="Times New Roman" pitchFamily="18" charset="0"/>
            </a:endParaRPr>
          </a:p>
          <a:p>
            <a:pPr algn="r"/>
            <a:r>
              <a:rPr lang="en-US" sz="3200" dirty="0" err="1" smtClean="0">
                <a:latin typeface="Times New Roman" pitchFamily="18" charset="0"/>
                <a:cs typeface="Times New Roman" pitchFamily="18" charset="0"/>
              </a:rPr>
              <a:t>C.Sheela</a:t>
            </a:r>
            <a:r>
              <a:rPr lang="en-US" sz="3200" dirty="0" smtClean="0">
                <a:latin typeface="Times New Roman" pitchFamily="18" charset="0"/>
                <a:cs typeface="Times New Roman" pitchFamily="18" charset="0"/>
              </a:rPr>
              <a:t> Reddy</a:t>
            </a:r>
            <a:endParaRPr lang="en-US" sz="3200" dirty="0">
              <a:latin typeface="Times New Roman" pitchFamily="18" charset="0"/>
              <a:cs typeface="Times New Roman" pitchFamily="18" charset="0"/>
            </a:endParaRPr>
          </a:p>
        </p:txBody>
      </p:sp>
      <p:pic>
        <p:nvPicPr>
          <p:cNvPr id="9" name="Picture 8"/>
          <p:cNvPicPr/>
          <p:nvPr/>
        </p:nvPicPr>
        <p:blipFill>
          <a:blip r:embed="rId2" cstate="print">
            <a:extLst>
              <a:ext uri="{28A0092B-C50C-407E-A947-70E740481C1C}">
                <a14:useLocalDpi xmlns="" xmlns:a14="http://schemas.microsoft.com/office/drawing/2010/main" val="0"/>
              </a:ext>
            </a:extLst>
          </a:blip>
          <a:stretch>
            <a:fillRect/>
          </a:stretch>
        </p:blipFill>
        <p:spPr>
          <a:xfrm>
            <a:off x="304800" y="762000"/>
            <a:ext cx="2057400" cy="23622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81335"/>
            <a:ext cx="6858000" cy="461665"/>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Indian Context </a:t>
            </a:r>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Spirit Behind the Campaign </a:t>
            </a:r>
            <a:endParaRPr lang="en-US" sz="2400" b="1" dirty="0">
              <a:latin typeface="Times New Roman" pitchFamily="18" charset="0"/>
              <a:cs typeface="Times New Roman" pitchFamily="18" charset="0"/>
            </a:endParaRPr>
          </a:p>
        </p:txBody>
      </p:sp>
      <p:sp>
        <p:nvSpPr>
          <p:cNvPr id="4" name="Rectangle 3"/>
          <p:cNvSpPr/>
          <p:nvPr/>
        </p:nvSpPr>
        <p:spPr>
          <a:xfrm>
            <a:off x="838200" y="1576149"/>
            <a:ext cx="7467600" cy="4801314"/>
          </a:xfrm>
          <a:prstGeom prst="rect">
            <a:avLst/>
          </a:prstGeom>
        </p:spPr>
        <p:txBody>
          <a:bodyPr wrap="square">
            <a:spAutoFit/>
          </a:bodyPr>
          <a:lstStyle/>
          <a:p>
            <a:pPr algn="just">
              <a:buFont typeface="Wingdings" pitchFamily="2" charset="2"/>
              <a:buChar char="Ø"/>
            </a:pPr>
            <a:r>
              <a:rPr lang="en-US" sz="2400" dirty="0" smtClean="0">
                <a:latin typeface="Times New Roman" pitchFamily="18" charset="0"/>
                <a:cs typeface="Times New Roman" pitchFamily="18" charset="0"/>
              </a:rPr>
              <a:t>Universal Accessibility - critical for enabling Persons with Disabilities’ (</a:t>
            </a:r>
            <a:r>
              <a:rPr lang="en-US" sz="2400" dirty="0" err="1" smtClean="0">
                <a:latin typeface="Times New Roman" pitchFamily="18" charset="0"/>
                <a:cs typeface="Times New Roman" pitchFamily="18" charset="0"/>
              </a:rPr>
              <a:t>PwDs</a:t>
            </a:r>
            <a:r>
              <a:rPr lang="en-US" sz="2400" dirty="0" smtClean="0">
                <a:latin typeface="Times New Roman" pitchFamily="18" charset="0"/>
                <a:cs typeface="Times New Roman" pitchFamily="18" charset="0"/>
              </a:rPr>
              <a:t>) to gain access to equal opportunity and live independently and participate fully in all aspects of life.</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 Persons with Disabilities (Equal Opportunities, Protection of Rights and Full Participation) Act, 1995 under sections 44, 45 land 46 categorically provides for non-discrimination in transport, non-discrimination on the road and non-discrimination in built environment respectively. </a:t>
            </a:r>
          </a:p>
          <a:p>
            <a:pPr algn="just"/>
            <a:endParaRPr lang="en-US" sz="24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81335"/>
            <a:ext cx="6858000" cy="830997"/>
          </a:xfrm>
          <a:prstGeom prst="rect">
            <a:avLst/>
          </a:prstGeom>
          <a:noFill/>
        </p:spPr>
        <p:txBody>
          <a:bodyPr wrap="square" rtlCol="0">
            <a:spAutoFit/>
          </a:bodyPr>
          <a:lstStyle/>
          <a:p>
            <a:pPr algn="ctr"/>
            <a:r>
              <a:rPr lang="en-US" sz="2400" b="1" dirty="0" smtClean="0"/>
              <a:t> </a:t>
            </a:r>
            <a:r>
              <a:rPr lang="en-US" sz="2400" b="1" dirty="0" smtClean="0">
                <a:latin typeface="Times New Roman" pitchFamily="18" charset="0"/>
                <a:cs typeface="Times New Roman" pitchFamily="18" charset="0"/>
              </a:rPr>
              <a:t>Department of Empowerment of Persons with Disabilities (Divyangjan) </a:t>
            </a:r>
            <a:endParaRPr lang="en-US" sz="2400" b="1" dirty="0">
              <a:latin typeface="Times New Roman" pitchFamily="18" charset="0"/>
              <a:cs typeface="Times New Roman" pitchFamily="18" charset="0"/>
            </a:endParaRPr>
          </a:p>
        </p:txBody>
      </p:sp>
      <p:sp>
        <p:nvSpPr>
          <p:cNvPr id="4" name="Rectangle 3"/>
          <p:cNvSpPr/>
          <p:nvPr/>
        </p:nvSpPr>
        <p:spPr>
          <a:xfrm>
            <a:off x="304800" y="1447800"/>
            <a:ext cx="8382000" cy="5170646"/>
          </a:xfrm>
          <a:prstGeom prst="rect">
            <a:avLst/>
          </a:prstGeom>
        </p:spPr>
        <p:txBody>
          <a:bodyPr wrap="square">
            <a:spAutoFit/>
          </a:bodyPr>
          <a:lstStyle/>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a:t>
            </a:r>
            <a:r>
              <a:rPr lang="en-US" sz="2400" dirty="0">
                <a:latin typeface="Times New Roman" pitchFamily="18" charset="0"/>
                <a:cs typeface="Times New Roman" pitchFamily="18" charset="0"/>
              </a:rPr>
              <a:t>Accessible India Campaign” </a:t>
            </a:r>
            <a:r>
              <a:rPr lang="en-US" sz="2400" i="1" dirty="0">
                <a:latin typeface="Times New Roman" pitchFamily="18" charset="0"/>
                <a:cs typeface="Times New Roman" pitchFamily="18" charset="0"/>
              </a:rPr>
              <a:t>(</a:t>
            </a:r>
            <a:r>
              <a:rPr lang="en-US" sz="2400" i="1" dirty="0" err="1">
                <a:latin typeface="Times New Roman" pitchFamily="18" charset="0"/>
                <a:cs typeface="Times New Roman" pitchFamily="18" charset="0"/>
              </a:rPr>
              <a:t>Sugamya</a:t>
            </a:r>
            <a:r>
              <a:rPr lang="en-US" sz="2400" i="1" dirty="0">
                <a:latin typeface="Times New Roman" pitchFamily="18" charset="0"/>
                <a:cs typeface="Times New Roman" pitchFamily="18" charset="0"/>
              </a:rPr>
              <a:t> Bharat </a:t>
            </a:r>
            <a:r>
              <a:rPr lang="en-US" sz="2400" i="1" dirty="0" err="1">
                <a:latin typeface="Times New Roman" pitchFamily="18" charset="0"/>
                <a:cs typeface="Times New Roman" pitchFamily="18" charset="0"/>
              </a:rPr>
              <a:t>Abhiyan</a:t>
            </a:r>
            <a:r>
              <a:rPr lang="en-US" sz="2400" i="1" dirty="0">
                <a:latin typeface="Times New Roman" pitchFamily="18" charset="0"/>
                <a:cs typeface="Times New Roman" pitchFamily="18" charset="0"/>
              </a:rPr>
              <a:t>) </a:t>
            </a:r>
            <a:r>
              <a:rPr lang="en-US" sz="2400" dirty="0">
                <a:latin typeface="Times New Roman" pitchFamily="18" charset="0"/>
                <a:cs typeface="Times New Roman" pitchFamily="18" charset="0"/>
              </a:rPr>
              <a:t>-lofty aim of ensuring universal accessibility to civic infrastructure, both physical and digital.</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Launched by the Prime Minister of India on International Day of Persons with Disabilities on 3rd December 2015 – First time Indian government embraced the cause of </a:t>
            </a:r>
            <a:r>
              <a:rPr lang="en-US" sz="2400" dirty="0" err="1" smtClean="0">
                <a:latin typeface="Times New Roman" pitchFamily="18" charset="0"/>
                <a:cs typeface="Times New Roman" pitchFamily="18" charset="0"/>
              </a:rPr>
              <a:t>PwDs</a:t>
            </a:r>
            <a:r>
              <a:rPr lang="en-US" sz="2400" dirty="0" smtClean="0">
                <a:latin typeface="Times New Roman" pitchFamily="18" charset="0"/>
                <a:cs typeface="Times New Roman" pitchFamily="18" charset="0"/>
              </a:rPr>
              <a:t> visibly.</a:t>
            </a:r>
          </a:p>
          <a:p>
            <a:pPr algn="just">
              <a:buFont typeface="Wingdings" pitchFamily="2" charset="2"/>
              <a:buChar char="Ø"/>
            </a:pPr>
            <a:endParaRPr lang="en-US" sz="2400" dirty="0">
              <a:latin typeface="Times New Roman" pitchFamily="18" charset="0"/>
              <a:cs typeface="Times New Roman" pitchFamily="18" charset="0"/>
            </a:endParaRPr>
          </a:p>
          <a:p>
            <a:pPr marL="342900" indent="-342900" algn="just">
              <a:buFont typeface="Wingdings" panose="05000000000000000000" pitchFamily="2" charset="2"/>
              <a:buChar char="Ø"/>
            </a:pPr>
            <a:r>
              <a:rPr lang="en-IN" sz="2400" dirty="0">
                <a:latin typeface="Times New Roman" pitchFamily="18" charset="0"/>
                <a:cs typeface="Times New Roman" pitchFamily="18" charset="0"/>
              </a:rPr>
              <a:t>The Rights of Persons with Disabilities Act was passed in 2016 (</a:t>
            </a:r>
            <a:r>
              <a:rPr lang="en-US" sz="2400" dirty="0">
                <a:latin typeface="Times New Roman" pitchFamily="18" charset="0"/>
                <a:cs typeface="Times New Roman" pitchFamily="18" charset="0"/>
              </a:rPr>
              <a:t>17 chapters with 102 sections</a:t>
            </a:r>
            <a:r>
              <a:rPr lang="en-US" sz="2400" dirty="0" smtClean="0">
                <a:latin typeface="Times New Roman" pitchFamily="18" charset="0"/>
                <a:cs typeface="Times New Roman" pitchFamily="18" charset="0"/>
              </a:rPr>
              <a:t>) - mandates incorporation of Universal Design principles while designing new infrastructure, electronic and digital media, consumer goods and services. </a:t>
            </a:r>
            <a:endParaRPr lang="en-US" sz="2400" dirty="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fade">
                                      <p:cBhvr>
                                        <p:cTn id="12" dur="2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fade">
                                      <p:cBhvr>
                                        <p:cTn id="17"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81335"/>
            <a:ext cx="6858000" cy="461665"/>
          </a:xfrm>
          <a:prstGeom prst="rect">
            <a:avLst/>
          </a:prstGeom>
          <a:noFill/>
        </p:spPr>
        <p:txBody>
          <a:bodyPr wrap="square" rtlCol="0">
            <a:spAutoFit/>
          </a:bodyPr>
          <a:lstStyle/>
          <a:p>
            <a:pPr algn="ctr"/>
            <a:r>
              <a:rPr lang="en-US" sz="2400" b="1" dirty="0" smtClean="0"/>
              <a:t> </a:t>
            </a:r>
            <a:r>
              <a:rPr lang="en-IN" sz="2400" dirty="0">
                <a:latin typeface="Times New Roman" pitchFamily="18" charset="0"/>
                <a:cs typeface="Times New Roman" pitchFamily="18" charset="0"/>
              </a:rPr>
              <a:t> </a:t>
            </a:r>
            <a:r>
              <a:rPr lang="en-IN" sz="2400" b="1" dirty="0">
                <a:latin typeface="Times New Roman" pitchFamily="18" charset="0"/>
                <a:cs typeface="Times New Roman" pitchFamily="18" charset="0"/>
              </a:rPr>
              <a:t>The Rights of Persons with Disabilities Act </a:t>
            </a:r>
            <a:endParaRPr lang="en-US" sz="2400" b="1" dirty="0">
              <a:latin typeface="Times New Roman" pitchFamily="18" charset="0"/>
              <a:cs typeface="Times New Roman" pitchFamily="18" charset="0"/>
            </a:endParaRPr>
          </a:p>
        </p:txBody>
      </p:sp>
      <p:sp>
        <p:nvSpPr>
          <p:cNvPr id="4" name="Rectangle 3"/>
          <p:cNvSpPr/>
          <p:nvPr/>
        </p:nvSpPr>
        <p:spPr>
          <a:xfrm>
            <a:off x="685800" y="1447801"/>
            <a:ext cx="7924800" cy="4524315"/>
          </a:xfrm>
          <a:prstGeom prst="rect">
            <a:avLst/>
          </a:prstGeom>
        </p:spPr>
        <p:txBody>
          <a:bodyPr wrap="square">
            <a:spAutoFit/>
          </a:bodyPr>
          <a:lstStyle/>
          <a:p>
            <a:pPr algn="just">
              <a:buFont typeface="Wingdings" pitchFamily="2" charset="2"/>
              <a:buChar char="Ø"/>
            </a:pPr>
            <a:r>
              <a:rPr lang="en-US" sz="2400" b="1" dirty="0" smtClean="0">
                <a:latin typeface="Times New Roman" pitchFamily="18" charset="0"/>
                <a:cs typeface="Times New Roman" pitchFamily="18" charset="0"/>
              </a:rPr>
              <a:t>“barrier” </a:t>
            </a:r>
            <a:r>
              <a:rPr lang="en-US" sz="2400" dirty="0" smtClean="0">
                <a:latin typeface="Times New Roman" pitchFamily="18" charset="0"/>
                <a:cs typeface="Times New Roman" pitchFamily="18" charset="0"/>
              </a:rPr>
              <a:t>means any factor including communicational, cultural, economic, environmental, institutional, political, social, attitudinal or structural factors which hampers the full and effective participation of </a:t>
            </a:r>
            <a:r>
              <a:rPr lang="en-US" sz="2400" dirty="0">
                <a:latin typeface="Times New Roman" panose="02020603050405020304" pitchFamily="18" charset="0"/>
                <a:cs typeface="Times New Roman" panose="02020603050405020304" pitchFamily="18" charset="0"/>
              </a:rPr>
              <a:t>persons with disabilities in society;</a:t>
            </a:r>
          </a:p>
          <a:p>
            <a:pPr algn="just">
              <a:buFont typeface="Wingdings" pitchFamily="2" charset="2"/>
              <a:buChar char="Ø"/>
            </a:pPr>
            <a:endParaRPr lang="en-US" sz="2400" dirty="0">
              <a:latin typeface="Times New Roman" panose="02020603050405020304" pitchFamily="18" charset="0"/>
              <a:cs typeface="Times New Roman" panose="02020603050405020304" pitchFamily="18" charset="0"/>
            </a:endParaRPr>
          </a:p>
          <a:p>
            <a:pPr algn="just">
              <a:buFont typeface="Wingdings" pitchFamily="2" charset="2"/>
              <a:buChar char="Ø"/>
            </a:pPr>
            <a:r>
              <a:rPr lang="en-US" sz="2400" b="1" dirty="0">
                <a:latin typeface="Times New Roman" panose="02020603050405020304" pitchFamily="18" charset="0"/>
                <a:cs typeface="Times New Roman" panose="02020603050405020304" pitchFamily="18" charset="0"/>
              </a:rPr>
              <a:t>“person with benchmark disability”</a:t>
            </a:r>
            <a:r>
              <a:rPr lang="en-US" sz="2400" dirty="0">
                <a:latin typeface="Times New Roman" panose="02020603050405020304" pitchFamily="18" charset="0"/>
                <a:cs typeface="Times New Roman" panose="02020603050405020304" pitchFamily="18" charset="0"/>
              </a:rPr>
              <a:t> means a person with not less than forty per cent. of a specified disability where specified disability has not been defined in measurable terms and includes a person with disability where specified disability has been defined in measurable terms, as certified by the certifying authority;</a:t>
            </a:r>
          </a:p>
        </p:txBody>
      </p:sp>
    </p:spTree>
    <p:extLst>
      <p:ext uri="{BB962C8B-B14F-4D97-AF65-F5344CB8AC3E}">
        <p14:creationId xmlns="" xmlns:p14="http://schemas.microsoft.com/office/powerpoint/2010/main" val="881953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76200" y="1556266"/>
            <a:ext cx="8763000" cy="4801314"/>
          </a:xfrm>
          <a:prstGeom prst="rect">
            <a:avLst/>
          </a:prstGeom>
          <a:noFill/>
          <a:ln w="9525">
            <a:noFill/>
            <a:miter lim="800000"/>
            <a:headEnd/>
            <a:tailEnd/>
          </a:ln>
          <a:effectLst/>
        </p:spPr>
        <p:txBody>
          <a:bodyPr vert="horz" wrap="square" lIns="91440" tIns="0" rIns="91440" bIns="0" numCol="1" anchor="ctr" anchorCtr="0" compatLnSpc="1">
            <a:prstTxWarp prst="textNoShape">
              <a:avLst/>
            </a:prstTxWarp>
            <a:spAutoFit/>
          </a:bodyPr>
          <a:lstStyle/>
          <a:p>
            <a:pPr marL="342900" lvl="0" indent="-342900" algn="just" eaLnBrk="0" fontAlgn="base" hangingPunct="0">
              <a:spcBef>
                <a:spcPct val="0"/>
              </a:spcBef>
              <a:spcAft>
                <a:spcPct val="0"/>
              </a:spcAft>
              <a:buFont typeface="Wingdings" panose="05000000000000000000" pitchFamily="2" charset="2"/>
              <a:buChar char="Ø"/>
              <a:tabLst>
                <a:tab pos="457200" algn="l"/>
              </a:tabLst>
            </a:pPr>
            <a:r>
              <a:rPr kumimoji="0" lang="en-US" sz="24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Build</a:t>
            </a:r>
            <a:r>
              <a:rPr kumimoji="0" lang="en-US" sz="2400" i="0" u="none" strike="noStrike" cap="none" normalizeH="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2400" i="0" u="none" strike="noStrike" cap="none" normalizeH="0" baseline="0" dirty="0" smtClean="0">
                <a:ln>
                  <a:noFill/>
                </a:ln>
                <a:effectLst/>
                <a:latin typeface="Times New Roman" panose="02020603050405020304" pitchFamily="18" charset="0"/>
                <a:ea typeface="Times New Roman" panose="02020603050405020304" pitchFamily="18" charset="0"/>
                <a:cs typeface="Times New Roman" panose="02020603050405020304" pitchFamily="18" charset="0"/>
              </a:rPr>
              <a:t>Environment Accessibility - </a:t>
            </a:r>
            <a:r>
              <a:rPr lang="en-US" sz="2400" dirty="0">
                <a:latin typeface="Times New Roman" panose="02020603050405020304" pitchFamily="18" charset="0"/>
                <a:cs typeface="Times New Roman" panose="02020603050405020304" pitchFamily="18" charset="0"/>
              </a:rPr>
              <a:t>accessible </a:t>
            </a:r>
            <a:r>
              <a:rPr lang="en-US" sz="2400" dirty="0" smtClean="0">
                <a:latin typeface="Times New Roman" panose="02020603050405020304" pitchFamily="18" charset="0"/>
                <a:cs typeface="Times New Roman" panose="02020603050405020304" pitchFamily="18" charset="0"/>
              </a:rPr>
              <a:t>physical environment for everyone.</a:t>
            </a:r>
            <a:endParaRPr lang="en-US" sz="2400" dirty="0">
              <a:latin typeface="Times New Roman" panose="02020603050405020304" pitchFamily="18" charset="0"/>
              <a:cs typeface="Times New Roman" panose="02020603050405020304" pitchFamily="18" charset="0"/>
            </a:endParaRPr>
          </a:p>
          <a:p>
            <a:pPr marL="342900" lvl="0" indent="-342900" algn="just" eaLnBrk="0" fontAlgn="base" hangingPunct="0">
              <a:spcBef>
                <a:spcPct val="0"/>
              </a:spcBef>
              <a:spcAft>
                <a:spcPct val="0"/>
              </a:spcAft>
              <a:buFont typeface="Wingdings" panose="05000000000000000000" pitchFamily="2" charset="2"/>
              <a:buChar char="Ø"/>
              <a:tabLst>
                <a:tab pos="457200" algn="l"/>
              </a:tabLst>
            </a:pPr>
            <a:endParaRPr kumimoji="0" lang="en-US" sz="2400" i="0" u="none" strike="noStrike" cap="none" normalizeH="0" baseline="0" dirty="0" smtClean="0">
              <a:ln>
                <a:noFill/>
              </a:ln>
              <a:effectLst/>
              <a:latin typeface="Times New Roman" panose="02020603050405020304" pitchFamily="18" charset="0"/>
              <a:ea typeface="Times New Roman" pitchFamily="18" charset="0"/>
              <a:cs typeface="Times New Roman" panose="02020603050405020304" pitchFamily="18" charset="0"/>
            </a:endParaRPr>
          </a:p>
          <a:p>
            <a:pPr marL="342900" lvl="0" indent="-342900" algn="just" eaLnBrk="0" fontAlgn="base" hangingPunct="0">
              <a:spcBef>
                <a:spcPct val="0"/>
              </a:spcBef>
              <a:spcAft>
                <a:spcPct val="0"/>
              </a:spcAft>
              <a:buFont typeface="Wingdings" panose="05000000000000000000" pitchFamily="2" charset="2"/>
              <a:buChar char="Ø"/>
              <a:tabLst>
                <a:tab pos="457200" algn="l"/>
              </a:tabLst>
            </a:pPr>
            <a:r>
              <a:rPr kumimoji="0" lang="en-US" sz="2400" i="0" u="none" strike="noStrike" cap="none" normalizeH="0" baseline="0" dirty="0" smtClean="0">
                <a:ln>
                  <a:noFill/>
                </a:ln>
                <a:effectLst/>
                <a:latin typeface="Times New Roman" panose="02020603050405020304" pitchFamily="18" charset="0"/>
                <a:ea typeface="Times New Roman" pitchFamily="18" charset="0"/>
                <a:cs typeface="Times New Roman" panose="02020603050405020304" pitchFamily="18" charset="0"/>
              </a:rPr>
              <a:t>Transportation System Accessibility - </a:t>
            </a:r>
            <a:r>
              <a:rPr lang="en-US" sz="2400" dirty="0">
                <a:latin typeface="Times New Roman" panose="02020603050405020304" pitchFamily="18" charset="0"/>
                <a:cs typeface="Times New Roman" panose="02020603050405020304" pitchFamily="18" charset="0"/>
              </a:rPr>
              <a:t>equal right to travel </a:t>
            </a:r>
            <a:r>
              <a:rPr lang="en-US" sz="2400" dirty="0" smtClean="0">
                <a:latin typeface="Times New Roman" panose="02020603050405020304" pitchFamily="18" charset="0"/>
                <a:cs typeface="Times New Roman" panose="02020603050405020304" pitchFamily="18" charset="0"/>
              </a:rPr>
              <a:t>and use public </a:t>
            </a:r>
            <a:r>
              <a:rPr lang="en-US" sz="2400" dirty="0">
                <a:latin typeface="Times New Roman" panose="02020603050405020304" pitchFamily="18" charset="0"/>
                <a:cs typeface="Times New Roman" panose="02020603050405020304" pitchFamily="18" charset="0"/>
              </a:rPr>
              <a:t>and private transportation infrastructure </a:t>
            </a:r>
            <a:r>
              <a:rPr lang="en-US" sz="2400" dirty="0" smtClean="0">
                <a:latin typeface="Times New Roman" panose="02020603050405020304" pitchFamily="18" charset="0"/>
                <a:cs typeface="Times New Roman" panose="02020603050405020304" pitchFamily="18" charset="0"/>
              </a:rPr>
              <a:t>with dignity and independence</a:t>
            </a:r>
            <a:r>
              <a:rPr lang="en-US" sz="2400" dirty="0">
                <a:latin typeface="Times New Roman" panose="02020603050405020304" pitchFamily="18" charset="0"/>
                <a:cs typeface="Times New Roman" panose="02020603050405020304" pitchFamily="18" charset="0"/>
              </a:rPr>
              <a:t>.</a:t>
            </a:r>
            <a:endParaRPr kumimoji="0" lang="en-US" sz="2400" i="0" u="none" strike="noStrike" cap="none" normalizeH="0" baseline="0" dirty="0" smtClean="0">
              <a:ln>
                <a:noFill/>
              </a:ln>
              <a:effectLst/>
              <a:latin typeface="Times New Roman" panose="02020603050405020304" pitchFamily="18" charset="0"/>
              <a:ea typeface="Times New Roman" pitchFamily="18" charset="0"/>
              <a:cs typeface="Times New Roman" panose="02020603050405020304" pitchFamily="18"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endParaRPr kumimoji="0" lang="en-US" sz="2400" i="0" u="none" strike="noStrike" cap="none" normalizeH="0" baseline="0" dirty="0" smtClean="0">
              <a:ln>
                <a:noFill/>
              </a:ln>
              <a:effectLst/>
              <a:latin typeface="Times New Roman" panose="02020603050405020304" pitchFamily="18" charset="0"/>
              <a:ea typeface="Calibri" pitchFamily="34" charset="0"/>
              <a:cs typeface="Times New Roman" panose="02020603050405020304" pitchFamily="18" charset="0"/>
            </a:endParaRPr>
          </a:p>
          <a:p>
            <a:pPr marL="342900" indent="-342900" algn="just" fontAlgn="base">
              <a:buFont typeface="Wingdings" panose="05000000000000000000" pitchFamily="2" charset="2"/>
              <a:buChar char="Ø"/>
            </a:pPr>
            <a:r>
              <a:rPr kumimoji="0" lang="en-US" sz="2400" i="0" u="none" strike="noStrike" cap="none" normalizeH="0" baseline="0" dirty="0" smtClean="0">
                <a:ln>
                  <a:noFill/>
                </a:ln>
                <a:effectLst/>
                <a:latin typeface="Times New Roman" panose="02020603050405020304" pitchFamily="18" charset="0"/>
                <a:ea typeface="Times New Roman" pitchFamily="18" charset="0"/>
                <a:cs typeface="Times New Roman" panose="02020603050405020304" pitchFamily="18" charset="0"/>
              </a:rPr>
              <a:t>Information and Communication Eco-System Accessibility - </a:t>
            </a:r>
            <a:r>
              <a:rPr lang="en-US" sz="2400" dirty="0">
                <a:latin typeface="Times New Roman" panose="02020603050405020304" pitchFamily="18" charset="0"/>
                <a:cs typeface="Times New Roman" panose="02020603050405020304" pitchFamily="18" charset="0"/>
              </a:rPr>
              <a:t>measures to curb all societal barriers of infrastructure, and inaccessible formats that stand in the way of obtaining and utilizing information in daily life.</a:t>
            </a:r>
          </a:p>
          <a:p>
            <a:pPr marL="0" marR="0" lvl="0" indent="0" algn="just" defTabSz="914400" rtl="0" eaLnBrk="0" fontAlgn="base" latinLnBrk="0" hangingPunct="0">
              <a:lnSpc>
                <a:spcPct val="100000"/>
              </a:lnSpc>
              <a:spcBef>
                <a:spcPct val="0"/>
              </a:spcBef>
              <a:spcAft>
                <a:spcPct val="0"/>
              </a:spcAft>
              <a:buClrTx/>
              <a:buSzTx/>
              <a:tabLst>
                <a:tab pos="457200" algn="l"/>
              </a:tabLst>
            </a:pPr>
            <a:endParaRPr kumimoji="0" lang="en-US" sz="2400" i="0" u="none" strike="noStrike" cap="none" normalizeH="0" baseline="0" dirty="0" smtClean="0">
              <a:ln>
                <a:noFill/>
              </a:ln>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Ø"/>
              <a:tabLst>
                <a:tab pos="457200" algn="l"/>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2133600" y="228600"/>
            <a:ext cx="5715000" cy="892552"/>
          </a:xfrm>
          <a:prstGeom prst="rect">
            <a:avLst/>
          </a:prstGeom>
          <a:noFill/>
        </p:spPr>
        <p:txBody>
          <a:bodyPr wrap="square" rtlCol="0">
            <a:spAutoFit/>
          </a:bodyPr>
          <a:lstStyle/>
          <a:p>
            <a:pPr algn="ctr"/>
            <a:r>
              <a:rPr lang="en-US" sz="2800" b="1" dirty="0" smtClean="0">
                <a:latin typeface="Times New Roman" pitchFamily="18" charset="0"/>
                <a:ea typeface="Times New Roman" pitchFamily="18" charset="0"/>
                <a:cs typeface="Times New Roman" pitchFamily="18" charset="0"/>
              </a:rPr>
              <a:t>Components of the Campaign - </a:t>
            </a:r>
            <a:r>
              <a:rPr lang="en-IN" sz="2400" dirty="0">
                <a:latin typeface="Times New Roman" panose="02020603050405020304" pitchFamily="18" charset="0"/>
                <a:cs typeface="Times New Roman" panose="02020603050405020304" pitchFamily="18" charset="0"/>
              </a:rPr>
              <a:t>“Leave No One Behind</a:t>
            </a:r>
            <a:r>
              <a:rPr lang="en-IN" sz="2400" dirty="0" smtClean="0">
                <a:latin typeface="Times New Roman" panose="02020603050405020304" pitchFamily="18" charset="0"/>
                <a:cs typeface="Times New Roman" panose="02020603050405020304" pitchFamily="18" charset="0"/>
              </a:rPr>
              <a:t>”</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625">
                                            <p:txEl>
                                              <p:pRg st="0" end="0"/>
                                            </p:txEl>
                                          </p:spTgt>
                                        </p:tgtEl>
                                        <p:attrNameLst>
                                          <p:attrName>style.visibility</p:attrName>
                                        </p:attrNameLst>
                                      </p:cBhvr>
                                      <p:to>
                                        <p:strVal val="visible"/>
                                      </p:to>
                                    </p:set>
                                    <p:animEffect transition="in" filter="fade">
                                      <p:cBhvr>
                                        <p:cTn id="7" dur="2000"/>
                                        <p:tgtEl>
                                          <p:spTgt spid="266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625">
                                            <p:txEl>
                                              <p:pRg st="2" end="2"/>
                                            </p:txEl>
                                          </p:spTgt>
                                        </p:tgtEl>
                                        <p:attrNameLst>
                                          <p:attrName>style.visibility</p:attrName>
                                        </p:attrNameLst>
                                      </p:cBhvr>
                                      <p:to>
                                        <p:strVal val="visible"/>
                                      </p:to>
                                    </p:set>
                                    <p:animEffect transition="in" filter="fade">
                                      <p:cBhvr>
                                        <p:cTn id="12" dur="2000"/>
                                        <p:tgtEl>
                                          <p:spTgt spid="2662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6625">
                                            <p:txEl>
                                              <p:pRg st="4" end="4"/>
                                            </p:txEl>
                                          </p:spTgt>
                                        </p:tgtEl>
                                        <p:attrNameLst>
                                          <p:attrName>style.visibility</p:attrName>
                                        </p:attrNameLst>
                                      </p:cBhvr>
                                      <p:to>
                                        <p:strVal val="visible"/>
                                      </p:to>
                                    </p:set>
                                    <p:animEffect transition="in" filter="fade">
                                      <p:cBhvr>
                                        <p:cTn id="17" dur="2000"/>
                                        <p:tgtEl>
                                          <p:spTgt spid="2662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1283017"/>
            <a:ext cx="8534400" cy="4431983"/>
          </a:xfrm>
          <a:prstGeom prst="rect">
            <a:avLst/>
          </a:prstGeom>
        </p:spPr>
        <p:txBody>
          <a:bodyPr wrap="square">
            <a:spAutoFit/>
          </a:bodyPr>
          <a:lstStyle/>
          <a:p>
            <a:r>
              <a:rPr lang="en-US" b="1" dirty="0" smtClean="0">
                <a:latin typeface="Times New Roman" pitchFamily="18" charset="0"/>
                <a:cs typeface="Times New Roman" pitchFamily="18" charset="0"/>
              </a:rPr>
              <a:t> </a:t>
            </a:r>
            <a:endParaRPr lang="en-US" sz="2400" b="1" dirty="0" smtClean="0">
              <a:latin typeface="Times New Roman" pitchFamily="18" charset="0"/>
              <a:cs typeface="Times New Roman" pitchFamily="18" charset="0"/>
            </a:endParaRPr>
          </a:p>
          <a:p>
            <a:pPr marL="514350" indent="-514350" algn="just">
              <a:buFont typeface="Wingdings" pitchFamily="2" charset="2"/>
              <a:buChar char="Ø"/>
            </a:pPr>
            <a:r>
              <a:rPr lang="en-US" sz="2400" dirty="0" smtClean="0">
                <a:latin typeface="Times New Roman" pitchFamily="18" charset="0"/>
                <a:cs typeface="Times New Roman" pitchFamily="18" charset="0"/>
              </a:rPr>
              <a:t>Making 50% of all the government buildings of National Capital and all the State capitals fully accessible by December 2018.</a:t>
            </a:r>
          </a:p>
          <a:p>
            <a:pPr marL="514350" indent="-514350" algn="just">
              <a:buFont typeface="Wingdings" pitchFamily="2" charset="2"/>
              <a:buChar char="Ø"/>
            </a:pPr>
            <a:endParaRPr lang="en-US" sz="2400" dirty="0" smtClean="0">
              <a:latin typeface="Times New Roman" pitchFamily="18" charset="0"/>
              <a:cs typeface="Times New Roman" pitchFamily="18" charset="0"/>
            </a:endParaRPr>
          </a:p>
          <a:p>
            <a:pPr marL="514350" indent="-514350" algn="just">
              <a:buFont typeface="Wingdings" pitchFamily="2" charset="2"/>
              <a:buChar char="Ø"/>
            </a:pPr>
            <a:r>
              <a:rPr lang="en-US" sz="2400" dirty="0" smtClean="0">
                <a:latin typeface="Times New Roman" pitchFamily="18" charset="0"/>
                <a:cs typeface="Times New Roman" pitchFamily="18" charset="0"/>
              </a:rPr>
              <a:t>Completing accessibility audit of 50% of government buildings and making them fully accessible in 10 most important cities/towns of States by December 2019.</a:t>
            </a:r>
          </a:p>
          <a:p>
            <a:pPr marL="514350" indent="-514350" algn="just">
              <a:buFont typeface="Wingdings" pitchFamily="2" charset="2"/>
              <a:buChar char="Ø"/>
            </a:pPr>
            <a:endParaRPr lang="en-US" sz="2400" dirty="0" smtClean="0">
              <a:latin typeface="Times New Roman" pitchFamily="18" charset="0"/>
              <a:cs typeface="Times New Roman" pitchFamily="18" charset="0"/>
            </a:endParaRPr>
          </a:p>
          <a:p>
            <a:pPr marL="514350" indent="-514350" algn="just">
              <a:buFont typeface="Wingdings" pitchFamily="2" charset="2"/>
              <a:buChar char="Ø"/>
            </a:pPr>
            <a:endParaRPr lang="en-US" sz="2400" dirty="0" smtClean="0">
              <a:latin typeface="Times New Roman" pitchFamily="18" charset="0"/>
              <a:cs typeface="Times New Roman" pitchFamily="18" charset="0"/>
            </a:endParaRPr>
          </a:p>
          <a:p>
            <a:pPr marL="514350" indent="-514350" algn="just">
              <a:buFont typeface="Wingdings" pitchFamily="2" charset="2"/>
              <a:buChar char="Ø"/>
            </a:pPr>
            <a:r>
              <a:rPr lang="en-US" sz="2400" dirty="0" smtClean="0">
                <a:latin typeface="Times New Roman" pitchFamily="18" charset="0"/>
                <a:cs typeface="Times New Roman" pitchFamily="18" charset="0"/>
              </a:rPr>
              <a:t>Ensuring that 50% of railway stations in the country are converted into fully accessible railway stations by March 2018.</a:t>
            </a:r>
          </a:p>
        </p:txBody>
      </p:sp>
      <p:sp>
        <p:nvSpPr>
          <p:cNvPr id="5" name="TextBox 4"/>
          <p:cNvSpPr txBox="1"/>
          <p:nvPr/>
        </p:nvSpPr>
        <p:spPr>
          <a:xfrm>
            <a:off x="304800" y="304800"/>
            <a:ext cx="8610600" cy="461665"/>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What are the Targets entailed under the three components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wipe(down)">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wipe(down)">
                                      <p:cBhvr>
                                        <p:cTn id="2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990600"/>
            <a:ext cx="7620000" cy="4893647"/>
          </a:xfrm>
          <a:prstGeom prst="rect">
            <a:avLst/>
          </a:prstGeom>
        </p:spPr>
        <p:txBody>
          <a:bodyPr wrap="square">
            <a:spAutoFit/>
          </a:bodyPr>
          <a:lstStyle/>
          <a:p>
            <a:pPr algn="just">
              <a:buFont typeface="Wingdings" pitchFamily="2" charset="2"/>
              <a:buChar char="Ø"/>
            </a:pPr>
            <a:r>
              <a:rPr lang="en-US" sz="2400" dirty="0" smtClean="0">
                <a:latin typeface="Times New Roman" pitchFamily="18" charset="0"/>
                <a:cs typeface="Times New Roman" pitchFamily="18" charset="0"/>
              </a:rPr>
              <a:t>Ensuring that 25% of Government owned public transport carriers in the country are converted into fully accessible carriers by March 2018.</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r>
              <a:rPr lang="en-US" sz="2400" dirty="0">
                <a:latin typeface="Times New Roman" pitchFamily="18" charset="0"/>
                <a:cs typeface="Times New Roman" pitchFamily="18" charset="0"/>
              </a:rPr>
              <a:t>Conducting accessibility audit of 50% of all government (both Central and State Governments) websites and converting them into fully accessible websites by March 2017</a:t>
            </a:r>
            <a:r>
              <a:rPr lang="en-US" sz="2400" dirty="0" smtClean="0">
                <a:latin typeface="Times New Roman" pitchFamily="18" charset="0"/>
                <a:cs typeface="Times New Roman" pitchFamily="18" charset="0"/>
              </a:rPr>
              <a:t>.</a:t>
            </a: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r>
              <a:rPr lang="en-US" sz="2400" dirty="0">
                <a:latin typeface="Times New Roman" pitchFamily="18" charset="0"/>
                <a:cs typeface="Times New Roman" pitchFamily="18" charset="0"/>
              </a:rPr>
              <a:t>Ensuring that at least 50% of all public documents issued by the Central Government and the State Governments meet accessibility standards (March 2018)</a:t>
            </a:r>
          </a:p>
        </p:txBody>
      </p:sp>
      <p:sp>
        <p:nvSpPr>
          <p:cNvPr id="3" name="TextBox 2"/>
          <p:cNvSpPr txBox="1"/>
          <p:nvPr/>
        </p:nvSpPr>
        <p:spPr>
          <a:xfrm>
            <a:off x="381000" y="533400"/>
            <a:ext cx="1219200" cy="369332"/>
          </a:xfrm>
          <a:prstGeom prst="rect">
            <a:avLst/>
          </a:prstGeom>
          <a:noFill/>
        </p:spPr>
        <p:txBody>
          <a:bodyPr wrap="square" rtlCol="0">
            <a:spAutoFit/>
          </a:bodyPr>
          <a:lstStyle/>
          <a:p>
            <a:r>
              <a:rPr lang="en-US" dirty="0" err="1" smtClean="0">
                <a:latin typeface="Times New Roman" pitchFamily="18" charset="0"/>
                <a:cs typeface="Times New Roman" pitchFamily="18" charset="0"/>
              </a:rPr>
              <a:t>Contd</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114485"/>
            <a:ext cx="8305800" cy="4524315"/>
          </a:xfrm>
          <a:prstGeom prst="rect">
            <a:avLst/>
          </a:prstGeom>
        </p:spPr>
        <p:txBody>
          <a:bodyPr wrap="square">
            <a:spAutoFit/>
          </a:bodyPr>
          <a:lstStyle/>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2016, India’s first accessibility audit of buildings and public places failed to find a single disabled-friendly building across the country. </a:t>
            </a: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90</a:t>
            </a:r>
            <a:r>
              <a:rPr lang="en-US" sz="2400" dirty="0">
                <a:latin typeface="Times New Roman" pitchFamily="18" charset="0"/>
                <a:cs typeface="Times New Roman" pitchFamily="18" charset="0"/>
              </a:rPr>
              <a:t>% of the buildings audited in India did not have a toilet for the </a:t>
            </a:r>
            <a:r>
              <a:rPr lang="en-US" sz="2400" dirty="0" smtClean="0">
                <a:latin typeface="Times New Roman" pitchFamily="18" charset="0"/>
                <a:cs typeface="Times New Roman" pitchFamily="18" charset="0"/>
              </a:rPr>
              <a:t>disabled. </a:t>
            </a:r>
            <a:endParaRPr lang="en-US" sz="2400" dirty="0">
              <a:latin typeface="Times New Roman" pitchFamily="18" charset="0"/>
              <a:cs typeface="Times New Roman" pitchFamily="18" charset="0"/>
            </a:endParaRP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Of </a:t>
            </a:r>
            <a:r>
              <a:rPr lang="en-US" sz="2400" dirty="0">
                <a:latin typeface="Times New Roman" pitchFamily="18" charset="0"/>
                <a:cs typeface="Times New Roman" pitchFamily="18" charset="0"/>
              </a:rPr>
              <a:t>the 5% which did have special toilets, 75% were in a sorry state (a study by </a:t>
            </a:r>
            <a:r>
              <a:rPr lang="en-US" sz="2400" i="1" dirty="0" err="1">
                <a:latin typeface="Times New Roman" pitchFamily="18" charset="0"/>
                <a:cs typeface="Times New Roman" pitchFamily="18" charset="0"/>
              </a:rPr>
              <a:t>Samarthyam</a:t>
            </a:r>
            <a:r>
              <a:rPr lang="en-US" sz="2400" dirty="0">
                <a:latin typeface="Times New Roman" pitchFamily="18" charset="0"/>
                <a:cs typeface="Times New Roman" pitchFamily="18" charset="0"/>
              </a:rPr>
              <a:t>, which runs the National Centre for Accessible Environments) - Accessibility Awareness and Implementation </a:t>
            </a:r>
            <a:r>
              <a:rPr lang="en-US" sz="2400" dirty="0" smtClean="0">
                <a:latin typeface="Times New Roman" pitchFamily="18" charset="0"/>
                <a:cs typeface="Times New Roman" pitchFamily="18" charset="0"/>
              </a:rPr>
              <a:t>Strategies.</a:t>
            </a:r>
            <a:endParaRPr lang="en-US" sz="2400" dirty="0">
              <a:latin typeface="Times New Roman" pitchFamily="18" charset="0"/>
              <a:cs typeface="Times New Roman" pitchFamily="18" charset="0"/>
            </a:endParaRPr>
          </a:p>
        </p:txBody>
      </p:sp>
      <p:sp>
        <p:nvSpPr>
          <p:cNvPr id="3" name="TextBox 2"/>
          <p:cNvSpPr txBox="1"/>
          <p:nvPr/>
        </p:nvSpPr>
        <p:spPr>
          <a:xfrm>
            <a:off x="685800" y="76200"/>
            <a:ext cx="5943600" cy="523220"/>
          </a:xfrm>
          <a:prstGeom prst="rect">
            <a:avLst/>
          </a:prstGeom>
          <a:noFill/>
        </p:spPr>
        <p:txBody>
          <a:bodyPr wrap="square" rtlCol="0">
            <a:spAutoFit/>
          </a:bodyPr>
          <a:lstStyle/>
          <a:p>
            <a:r>
              <a:rPr lang="en-US" sz="2800" b="1" dirty="0" smtClean="0">
                <a:latin typeface="Times New Roman" pitchFamily="18" charset="0"/>
                <a:cs typeface="Times New Roman" pitchFamily="18" charset="0"/>
              </a:rPr>
              <a:t>Some Facts…..</a:t>
            </a:r>
            <a:endParaRPr lang="en-US" sz="28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200" dirty="0" smtClean="0">
                <a:latin typeface="Times New Roman" pitchFamily="18" charset="0"/>
                <a:cs typeface="Times New Roman" pitchFamily="18" charset="0"/>
              </a:rPr>
              <a:t>Supportive Directions/Actions……</a:t>
            </a:r>
            <a:endParaRPr lang="en-US" sz="3200" dirty="0">
              <a:latin typeface="Times New Roman" pitchFamily="18" charset="0"/>
              <a:cs typeface="Times New Roman" pitchFamily="18" charset="0"/>
            </a:endParaRPr>
          </a:p>
        </p:txBody>
      </p:sp>
      <p:sp>
        <p:nvSpPr>
          <p:cNvPr id="4" name="Content Placeholder 3"/>
          <p:cNvSpPr>
            <a:spLocks noGrp="1"/>
          </p:cNvSpPr>
          <p:nvPr>
            <p:ph idx="1"/>
          </p:nvPr>
        </p:nvSpPr>
        <p:spPr>
          <a:xfrm>
            <a:off x="457200" y="1481328"/>
            <a:ext cx="8229600" cy="4360168"/>
          </a:xfrm>
          <a:prstGeom prst="rect">
            <a:avLst/>
          </a:prstGeom>
        </p:spPr>
        <p:txBody>
          <a:bodyPr wrap="square">
            <a:spAutoFit/>
          </a:bodyPr>
          <a:lstStyle/>
          <a:p>
            <a:pPr marL="342900" indent="-342900" algn="just">
              <a:buFont typeface="Wingdings" pitchFamily="2" charset="2"/>
              <a:buChar char="Ø"/>
            </a:pPr>
            <a:r>
              <a:rPr lang="en-US" sz="2400" dirty="0" smtClean="0">
                <a:latin typeface="Times New Roman" pitchFamily="18" charset="0"/>
                <a:cs typeface="Times New Roman" pitchFamily="18" charset="0"/>
              </a:rPr>
              <a:t>Union (of India), States and UTs must ensure government buses are disabled-friendly in accordance with the </a:t>
            </a:r>
            <a:r>
              <a:rPr lang="en-US" sz="2400" dirty="0" err="1" smtClean="0">
                <a:latin typeface="Times New Roman" pitchFamily="18" charset="0"/>
                <a:cs typeface="Times New Roman" pitchFamily="18" charset="0"/>
              </a:rPr>
              <a:t>harmonised</a:t>
            </a:r>
            <a:r>
              <a:rPr lang="en-US" sz="2400" dirty="0" smtClean="0">
                <a:latin typeface="Times New Roman" pitchFamily="18" charset="0"/>
                <a:cs typeface="Times New Roman" pitchFamily="18" charset="0"/>
              </a:rPr>
              <a:t> guidelines and they are duty-bound to see private buses also become disabled friendly </a:t>
            </a:r>
          </a:p>
          <a:p>
            <a:pPr marL="342900" indent="-342900" algn="just">
              <a:buNone/>
            </a:pPr>
            <a:r>
              <a:rPr lang="en-US" sz="2400" dirty="0" smtClean="0">
                <a:latin typeface="Times New Roman" pitchFamily="18" charset="0"/>
                <a:cs typeface="Times New Roman" pitchFamily="18" charset="0"/>
              </a:rPr>
              <a:t>                                                                  - Supreme Court,2017</a:t>
            </a:r>
          </a:p>
          <a:p>
            <a:pPr marL="342900" indent="-342900" algn="just">
              <a:buFont typeface="Wingdings" pitchFamily="2" charset="2"/>
              <a:buChar char="Ø"/>
            </a:pPr>
            <a:endParaRPr lang="en-US" sz="2400" dirty="0" smtClean="0">
              <a:latin typeface="Times New Roman" pitchFamily="18" charset="0"/>
              <a:cs typeface="Times New Roman" pitchFamily="18" charset="0"/>
            </a:endParaRPr>
          </a:p>
          <a:p>
            <a:pPr marL="342900" indent="-342900" algn="just">
              <a:buFont typeface="Wingdings" pitchFamily="2" charset="2"/>
              <a:buChar char="Ø"/>
            </a:pPr>
            <a:r>
              <a:rPr lang="en-US" sz="2400" dirty="0" smtClean="0">
                <a:latin typeface="Times New Roman" pitchFamily="18" charset="0"/>
                <a:cs typeface="Times New Roman" pitchFamily="18" charset="0"/>
              </a:rPr>
              <a:t>In 2014, the Reserve Bank of India had made it mandatory for banks to install talking ATMs with Braille keypads. But very few ATMs today have the promised ramp  or Braille key boards on the cash machines.</a:t>
            </a:r>
          </a:p>
          <a:p>
            <a:pPr marL="342900" indent="-342900" algn="just">
              <a:buFontTx/>
              <a:buChar char="-"/>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914401"/>
            <a:ext cx="8001000" cy="6463308"/>
          </a:xfrm>
          <a:prstGeom prst="rect">
            <a:avLst/>
          </a:prstGeom>
        </p:spPr>
        <p:txBody>
          <a:bodyPr wrap="square">
            <a:spAutoFit/>
          </a:bodyPr>
          <a:lstStyle/>
          <a:p>
            <a:pPr marL="285750" indent="-285750" algn="just">
              <a:buFont typeface="Wingdings" panose="05000000000000000000" pitchFamily="2" charset="2"/>
              <a:buChar char="Ø"/>
            </a:pPr>
            <a:endParaRPr lang="en-US" sz="2400" dirty="0" smtClean="0">
              <a:latin typeface="Times New Roman" pitchFamily="18" charset="0"/>
              <a:cs typeface="Times New Roman" pitchFamily="18" charset="0"/>
            </a:endParaRPr>
          </a:p>
          <a:p>
            <a:pPr marL="285750" indent="-285750" algn="just">
              <a:buFont typeface="Wingdings" panose="05000000000000000000" pitchFamily="2" charset="2"/>
              <a:buChar char="Ø"/>
            </a:pPr>
            <a:r>
              <a:rPr lang="en-US" sz="2400" dirty="0" smtClean="0">
                <a:latin typeface="Times New Roman" pitchFamily="18" charset="0"/>
                <a:cs typeface="Times New Roman" pitchFamily="18" charset="0"/>
              </a:rPr>
              <a:t>Campaign  is considered as a </a:t>
            </a:r>
            <a:r>
              <a:rPr lang="en-US" sz="2400" b="1" dirty="0" smtClean="0">
                <a:latin typeface="Times New Roman" pitchFamily="18" charset="0"/>
                <a:cs typeface="Times New Roman" pitchFamily="18" charset="0"/>
              </a:rPr>
              <a:t>‘game changer’ </a:t>
            </a:r>
            <a:r>
              <a:rPr lang="en-US" sz="2400" dirty="0" smtClean="0">
                <a:latin typeface="Times New Roman" pitchFamily="18" charset="0"/>
                <a:cs typeface="Times New Roman" pitchFamily="18" charset="0"/>
              </a:rPr>
              <a:t>as it provides a framework for defining the rights to equality and a life with dignity for the 2.68 crore </a:t>
            </a:r>
            <a:r>
              <a:rPr lang="en-US" sz="2400" dirty="0" err="1" smtClean="0">
                <a:latin typeface="Times New Roman" pitchFamily="18" charset="0"/>
                <a:cs typeface="Times New Roman" pitchFamily="18" charset="0"/>
              </a:rPr>
              <a:t>PwDs</a:t>
            </a:r>
            <a:r>
              <a:rPr lang="en-US" sz="2400" dirty="0" smtClean="0">
                <a:latin typeface="Times New Roman" pitchFamily="18" charset="0"/>
                <a:cs typeface="Times New Roman" pitchFamily="18" charset="0"/>
              </a:rPr>
              <a:t> in India</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 Focus of the disability movement has always been on shifting the welfare approach to a rights-based approach.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 Campaign in a way tries to work on unique solutions that do not interfere with the self-belief and confidence of the disabled.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Enactment of the campaign by the Government of India was, aligned with the demands of the differently able community .</a:t>
            </a:r>
          </a:p>
          <a:p>
            <a:pPr algn="just"/>
            <a:endParaRPr lang="en-US" sz="2800" dirty="0" smtClean="0">
              <a:latin typeface="Times New Roman" pitchFamily="18" charset="0"/>
              <a:cs typeface="Times New Roman" pitchFamily="18" charset="0"/>
            </a:endParaRPr>
          </a:p>
          <a:p>
            <a:pPr algn="just"/>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
        <p:nvSpPr>
          <p:cNvPr id="3" name="TextBox 2"/>
          <p:cNvSpPr txBox="1"/>
          <p:nvPr/>
        </p:nvSpPr>
        <p:spPr>
          <a:xfrm>
            <a:off x="1295400" y="0"/>
            <a:ext cx="5867400" cy="584775"/>
          </a:xfrm>
          <a:prstGeom prst="rect">
            <a:avLst/>
          </a:prstGeom>
          <a:noFill/>
        </p:spPr>
        <p:txBody>
          <a:bodyPr wrap="square" rtlCol="0">
            <a:spAutoFit/>
          </a:bodyPr>
          <a:lstStyle/>
          <a:p>
            <a:pPr algn="ctr">
              <a:buNone/>
            </a:pPr>
            <a:r>
              <a:rPr lang="en-US" sz="3200" b="1" dirty="0" smtClean="0">
                <a:latin typeface="Times New Roman" pitchFamily="18" charset="0"/>
                <a:cs typeface="Times New Roman" pitchFamily="18" charset="0"/>
              </a:rPr>
              <a:t>Uniqueness of the Campaign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2000"/>
                                        <p:tgtEl>
                                          <p:spTgt spid="2">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fade">
                                      <p:cBhvr>
                                        <p:cTn id="22" dur="2000"/>
                                        <p:tgtEl>
                                          <p:spTgt spid="2">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fade">
                                      <p:cBhvr>
                                        <p:cTn id="27" dur="2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295401"/>
            <a:ext cx="8077200" cy="5016758"/>
          </a:xfrm>
          <a:prstGeom prst="rect">
            <a:avLst/>
          </a:prstGeom>
        </p:spPr>
        <p:txBody>
          <a:bodyPr wrap="square">
            <a:spAutoFit/>
          </a:bodyPr>
          <a:lstStyle/>
          <a:p>
            <a:pPr algn="just">
              <a:buFont typeface="Wingdings" pitchFamily="2" charset="2"/>
              <a:buChar char="Ø"/>
            </a:pPr>
            <a:r>
              <a:rPr lang="en-US" sz="2400" dirty="0" smtClean="0">
                <a:latin typeface="Times New Roman" pitchFamily="18" charset="0"/>
                <a:cs typeface="Times New Roman" pitchFamily="18" charset="0"/>
              </a:rPr>
              <a:t>Moreover, the campaign associates itself with the main theme of the Indian Constitution – JUSTICE &amp; EQUALITY.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Promoting social inclusiveness will be an essential aspect of the campaign. This initiative aims to ease the pain and make the lives of the differently-abled worthwhile.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It will not only boost their confidence but also be of great help towards the development of our country.</a:t>
            </a:r>
          </a:p>
          <a:p>
            <a:pPr algn="just"/>
            <a:endParaRPr lang="en-US" sz="2800" dirty="0" smtClean="0">
              <a:latin typeface="Times New Roman" pitchFamily="18" charset="0"/>
              <a:cs typeface="Times New Roman" pitchFamily="18" charset="0"/>
            </a:endParaRPr>
          </a:p>
          <a:p>
            <a:pPr algn="just"/>
            <a:endParaRPr lang="en-US" sz="2800" dirty="0" smtClean="0">
              <a:latin typeface="Times New Roman" pitchFamily="18" charset="0"/>
              <a:cs typeface="Times New Roman" pitchFamily="18" charset="0"/>
            </a:endParaRPr>
          </a:p>
        </p:txBody>
      </p:sp>
      <p:sp>
        <p:nvSpPr>
          <p:cNvPr id="3" name="TextBox 2"/>
          <p:cNvSpPr txBox="1"/>
          <p:nvPr/>
        </p:nvSpPr>
        <p:spPr>
          <a:xfrm>
            <a:off x="685800" y="533400"/>
            <a:ext cx="6477000"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Intentions and Expectations………</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534400" cy="4525963"/>
          </a:xfrm>
        </p:spPr>
        <p:txBody>
          <a:bodyPr/>
          <a:lstStyle/>
          <a:p>
            <a:pPr algn="just"/>
            <a:r>
              <a:rPr lang="en-US" dirty="0" smtClean="0">
                <a:latin typeface="Times New Roman" pitchFamily="18" charset="0"/>
                <a:cs typeface="Times New Roman" pitchFamily="18" charset="0"/>
              </a:rPr>
              <a:t>A </a:t>
            </a:r>
            <a:r>
              <a:rPr lang="en-US" b="1" dirty="0" smtClean="0">
                <a:latin typeface="Times New Roman" pitchFamily="18" charset="0"/>
                <a:cs typeface="Times New Roman" pitchFamily="18" charset="0"/>
              </a:rPr>
              <a:t>disability</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t>
            </a:r>
            <a:r>
              <a:rPr lang="en-US" dirty="0" smtClean="0">
                <a:latin typeface="Times New Roman" pitchFamily="18" charset="0"/>
                <a:cs typeface="Times New Roman" pitchFamily="18" charset="0"/>
              </a:rPr>
              <a:t> condition of the body or mind (</a:t>
            </a:r>
            <a:r>
              <a:rPr lang="en-US" b="1" dirty="0" smtClean="0">
                <a:latin typeface="Times New Roman" pitchFamily="18" charset="0"/>
                <a:cs typeface="Times New Roman" pitchFamily="18" charset="0"/>
              </a:rPr>
              <a:t>impairment</a:t>
            </a:r>
            <a:r>
              <a:rPr lang="en-US" dirty="0" smtClean="0">
                <a:latin typeface="Times New Roman" pitchFamily="18" charset="0"/>
                <a:cs typeface="Times New Roman" pitchFamily="18" charset="0"/>
              </a:rPr>
              <a:t>) that makes it more difficult for the person with the condition to do certain activities </a:t>
            </a:r>
            <a:r>
              <a:rPr lang="en-US" b="1" dirty="0" smtClean="0">
                <a:latin typeface="Times New Roman" pitchFamily="18" charset="0"/>
                <a:cs typeface="Times New Roman" pitchFamily="18" charset="0"/>
              </a:rPr>
              <a:t>(activity limitation) </a:t>
            </a:r>
            <a:r>
              <a:rPr lang="en-US" dirty="0" smtClean="0">
                <a:latin typeface="Times New Roman" pitchFamily="18" charset="0"/>
                <a:cs typeface="Times New Roman" pitchFamily="18" charset="0"/>
              </a:rPr>
              <a:t>and interact with the world around them </a:t>
            </a:r>
            <a:r>
              <a:rPr lang="en-US" b="1" dirty="0" smtClean="0">
                <a:latin typeface="Times New Roman" pitchFamily="18" charset="0"/>
                <a:cs typeface="Times New Roman" pitchFamily="18" charset="0"/>
              </a:rPr>
              <a:t>(participation restrictions)</a:t>
            </a:r>
            <a:r>
              <a:rPr lang="en-US" dirty="0" smtClean="0">
                <a:latin typeface="Times New Roman" pitchFamily="18" charset="0"/>
                <a:cs typeface="Times New Roman" pitchFamily="18" charset="0"/>
              </a:rPr>
              <a:t>.</a:t>
            </a:r>
          </a:p>
          <a:p>
            <a:pPr>
              <a:buNone/>
            </a:pPr>
            <a:r>
              <a:rPr lang="en-US" dirty="0" smtClean="0"/>
              <a:t/>
            </a:r>
            <a:br>
              <a:rPr lang="en-US" dirty="0" smtClean="0"/>
            </a:br>
            <a:endParaRPr lang="en-US" dirty="0"/>
          </a:p>
        </p:txBody>
      </p:sp>
      <p:sp>
        <p:nvSpPr>
          <p:cNvPr id="3" name="Title 2"/>
          <p:cNvSpPr>
            <a:spLocks noGrp="1"/>
          </p:cNvSpPr>
          <p:nvPr>
            <p:ph type="title"/>
          </p:nvPr>
        </p:nvSpPr>
        <p:spPr/>
        <p:txBody>
          <a:bodyPr>
            <a:normAutofit/>
          </a:bodyPr>
          <a:lstStyle/>
          <a:p>
            <a:pPr algn="ctr"/>
            <a:r>
              <a:rPr lang="en-US" sz="3200" dirty="0" smtClean="0">
                <a:latin typeface="Times New Roman" pitchFamily="18" charset="0"/>
                <a:cs typeface="Times New Roman" pitchFamily="18" charset="0"/>
              </a:rPr>
              <a:t>What Constitutes a Disability?</a:t>
            </a:r>
            <a:endParaRPr lang="en-US" sz="3200" dirty="0">
              <a:latin typeface="Times New Roman" pitchFamily="18" charset="0"/>
              <a:cs typeface="Times New Roman" pitchFamily="18" charset="0"/>
            </a:endParaRPr>
          </a:p>
        </p:txBody>
      </p:sp>
      <p:pic>
        <p:nvPicPr>
          <p:cNvPr id="5" name="Picture 4" descr="Department of Empowerment of Persons with Disabilities (DEPwD) has Launched Accessible  India Campaign - Bharat Go Digital"/>
          <p:cNvPicPr/>
          <p:nvPr/>
        </p:nvPicPr>
        <p:blipFill>
          <a:blip r:embed="rId2" cstate="print"/>
          <a:srcRect/>
          <a:stretch>
            <a:fillRect/>
          </a:stretch>
        </p:blipFill>
        <p:spPr bwMode="auto">
          <a:xfrm>
            <a:off x="5334000" y="3657600"/>
            <a:ext cx="3352799" cy="2743200"/>
          </a:xfrm>
          <a:prstGeom prst="rect">
            <a:avLst/>
          </a:prstGeom>
          <a:noFill/>
          <a:ln w="9525">
            <a:noFill/>
            <a:miter lim="800000"/>
            <a:headEnd/>
            <a:tailEnd/>
          </a:ln>
        </p:spPr>
      </p:pic>
      <p:sp>
        <p:nvSpPr>
          <p:cNvPr id="6" name="TextBox 5"/>
          <p:cNvSpPr txBox="1"/>
          <p:nvPr/>
        </p:nvSpPr>
        <p:spPr>
          <a:xfrm>
            <a:off x="152400" y="4495800"/>
            <a:ext cx="4953000" cy="461665"/>
          </a:xfrm>
          <a:prstGeom prst="rect">
            <a:avLst/>
          </a:prstGeom>
          <a:noFill/>
        </p:spPr>
        <p:txBody>
          <a:bodyPr wrap="square" rtlCol="0">
            <a:spAutoFit/>
          </a:bodyPr>
          <a:lstStyle/>
          <a:p>
            <a:r>
              <a:rPr lang="en-US" sz="2400" dirty="0" smtClean="0">
                <a:latin typeface="Times New Roman" panose="02020603050405020304" pitchFamily="18" charset="0"/>
                <a:cs typeface="Times New Roman" panose="02020603050405020304" pitchFamily="18" charset="0"/>
              </a:rPr>
              <a:t>“</a:t>
            </a:r>
            <a:r>
              <a:rPr lang="en-US" sz="2400" b="1" dirty="0" smtClean="0">
                <a:latin typeface="Times New Roman" panose="02020603050405020304" pitchFamily="18" charset="0"/>
                <a:cs typeface="Times New Roman" panose="02020603050405020304" pitchFamily="18" charset="0"/>
              </a:rPr>
              <a:t>Disability</a:t>
            </a:r>
            <a:r>
              <a:rPr lang="en-US" sz="2400" dirty="0" smtClean="0">
                <a:latin typeface="Times New Roman" panose="02020603050405020304" pitchFamily="18" charset="0"/>
                <a:cs typeface="Times New Roman" panose="02020603050405020304" pitchFamily="18" charset="0"/>
              </a:rPr>
              <a:t>” is </a:t>
            </a:r>
            <a:r>
              <a:rPr lang="en-US" sz="2400" dirty="0">
                <a:latin typeface="Times New Roman" panose="02020603050405020304" pitchFamily="18" charset="0"/>
                <a:cs typeface="Times New Roman" panose="02020603050405020304" pitchFamily="18" charset="0"/>
              </a:rPr>
              <a:t>a matter of perception</a:t>
            </a:r>
            <a:endParaRPr lang="en-IN" sz="24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864816"/>
            <a:ext cx="8153400" cy="4524315"/>
          </a:xfrm>
          <a:prstGeom prst="rect">
            <a:avLst/>
          </a:prstGeom>
        </p:spPr>
        <p:txBody>
          <a:bodyPr wrap="square">
            <a:spAutoFit/>
          </a:bodyPr>
          <a:lstStyle/>
          <a:p>
            <a:pPr algn="just">
              <a:buFont typeface="Wingdings" pitchFamily="2" charset="2"/>
              <a:buChar char="Ø"/>
            </a:pPr>
            <a:r>
              <a:rPr lang="en-US" sz="2400" dirty="0" smtClean="0">
                <a:latin typeface="Times New Roman" pitchFamily="18" charset="0"/>
                <a:cs typeface="Times New Roman" pitchFamily="18" charset="0"/>
              </a:rPr>
              <a:t>Involving persons with disabilities and organizations, representing them in the policy-design of the strategy has contributed to the positive results of the campaign, notably in making sure that issues that really matter to them were high on the Indian governments agenda.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The government through ICT has been trying to create awareness on the issues and problems faced by the differently-</a:t>
            </a:r>
            <a:r>
              <a:rPr lang="en-US" sz="2400" dirty="0" err="1" smtClean="0">
                <a:latin typeface="Times New Roman" pitchFamily="18" charset="0"/>
                <a:cs typeface="Times New Roman" pitchFamily="18" charset="0"/>
              </a:rPr>
              <a:t>abled</a:t>
            </a:r>
            <a:r>
              <a:rPr lang="en-US" sz="2400" dirty="0" smtClean="0">
                <a:latin typeface="Times New Roman" pitchFamily="18" charset="0"/>
                <a:cs typeface="Times New Roman" pitchFamily="18" charset="0"/>
              </a:rPr>
              <a:t> and also expecting the citizens to contribute innovative and creative ideas, which will help in creating a simple life for the differently-</a:t>
            </a:r>
            <a:r>
              <a:rPr lang="en-US" sz="2400" dirty="0" err="1" smtClean="0">
                <a:latin typeface="Times New Roman" pitchFamily="18" charset="0"/>
                <a:cs typeface="Times New Roman" pitchFamily="18" charset="0"/>
              </a:rPr>
              <a:t>abled</a:t>
            </a:r>
            <a:r>
              <a:rPr lang="en-US" sz="2400" dirty="0" smtClean="0">
                <a:latin typeface="Times New Roman" pitchFamily="18" charset="0"/>
                <a:cs typeface="Times New Roman" pitchFamily="18" charset="0"/>
              </a:rPr>
              <a:t>.</a:t>
            </a:r>
          </a:p>
          <a:p>
            <a:pPr algn="just"/>
            <a:endParaRPr lang="en-US" sz="2400" dirty="0" smtClean="0">
              <a:latin typeface="Times New Roman" pitchFamily="18" charset="0"/>
              <a:cs typeface="Times New Roman" pitchFamily="18" charset="0"/>
            </a:endParaRPr>
          </a:p>
        </p:txBody>
      </p:sp>
      <p:sp>
        <p:nvSpPr>
          <p:cNvPr id="3" name="TextBox 2"/>
          <p:cNvSpPr txBox="1"/>
          <p:nvPr/>
        </p:nvSpPr>
        <p:spPr>
          <a:xfrm>
            <a:off x="762000" y="457200"/>
            <a:ext cx="7010400" cy="830997"/>
          </a:xfrm>
          <a:prstGeom prst="rect">
            <a:avLst/>
          </a:prstGeom>
          <a:noFill/>
        </p:spPr>
        <p:txBody>
          <a:bodyPr wrap="square" rtlCol="0">
            <a:spAutoFit/>
          </a:bodyPr>
          <a:lstStyle/>
          <a:p>
            <a:pPr algn="ctr"/>
            <a:r>
              <a:rPr lang="en-US" sz="2400" b="1" dirty="0" smtClean="0">
                <a:latin typeface="Times New Roman" panose="02020603050405020304" pitchFamily="18" charset="0"/>
                <a:cs typeface="Times New Roman" panose="02020603050405020304" pitchFamily="18" charset="0"/>
              </a:rPr>
              <a:t>Accessible India campaign is based on the premise - ‘Nothing about us without us’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1524000"/>
            <a:ext cx="6553200" cy="3416320"/>
          </a:xfrm>
          <a:prstGeom prst="rect">
            <a:avLst/>
          </a:prstGeom>
        </p:spPr>
        <p:txBody>
          <a:bodyPr wrap="square">
            <a:spAutoFit/>
          </a:bodyPr>
          <a:lstStyle/>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Yardsticks for measuring disability</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Stringent punitive measures for non-compliance</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How to make them(</a:t>
            </a:r>
            <a:r>
              <a:rPr lang="en-US" sz="2400" dirty="0" err="1" smtClean="0">
                <a:latin typeface="Times New Roman" pitchFamily="18" charset="0"/>
                <a:cs typeface="Times New Roman" pitchFamily="18" charset="0"/>
              </a:rPr>
              <a:t>PwDs</a:t>
            </a:r>
            <a:r>
              <a:rPr lang="en-US" sz="2400" dirty="0" smtClean="0">
                <a:latin typeface="Times New Roman" pitchFamily="18" charset="0"/>
                <a:cs typeface="Times New Roman" pitchFamily="18" charset="0"/>
              </a:rPr>
              <a:t>) as a part of the  campaign so as to make it truly inclusive ?</a:t>
            </a:r>
          </a:p>
          <a:p>
            <a:pPr algn="just"/>
            <a:endParaRPr lang="en-US" sz="2400" dirty="0" smtClean="0">
              <a:latin typeface="Times New Roman" pitchFamily="18" charset="0"/>
              <a:cs typeface="Times New Roman" pitchFamily="18" charset="0"/>
            </a:endParaRPr>
          </a:p>
        </p:txBody>
      </p:sp>
      <p:sp>
        <p:nvSpPr>
          <p:cNvPr id="3" name="TextBox 2"/>
          <p:cNvSpPr txBox="1"/>
          <p:nvPr/>
        </p:nvSpPr>
        <p:spPr>
          <a:xfrm>
            <a:off x="762000" y="457200"/>
            <a:ext cx="7010400" cy="523220"/>
          </a:xfrm>
          <a:prstGeom prst="rect">
            <a:avLst/>
          </a:prstGeom>
          <a:noFill/>
        </p:spPr>
        <p:txBody>
          <a:bodyPr wrap="square" rtlCol="0">
            <a:spAutoFit/>
          </a:bodyPr>
          <a:lstStyle/>
          <a:p>
            <a:pPr algn="ctr"/>
            <a:r>
              <a:rPr lang="en-US" sz="2800" b="1" dirty="0" smtClean="0">
                <a:latin typeface="Times New Roman" panose="02020603050405020304" pitchFamily="18" charset="0"/>
                <a:cs typeface="Times New Roman" panose="02020603050405020304" pitchFamily="18" charset="0"/>
              </a:rPr>
              <a:t>Some concerns????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20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20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295400"/>
            <a:ext cx="7467600" cy="5539978"/>
          </a:xfrm>
          <a:prstGeom prst="rect">
            <a:avLst/>
          </a:prstGeom>
        </p:spPr>
        <p:txBody>
          <a:bodyPr wrap="square">
            <a:spAutoFit/>
          </a:bodyPr>
          <a:lstStyle/>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A city that is well designed is well designed for all.  </a:t>
            </a:r>
          </a:p>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Accessibility, as a collective good that benefits all, should be considered a central component of good policy to achieve inclusive and sustainable urban development.</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By 2050, it is expected that about 6.25 billion people, 15% of whom are persons with disabilities, will be living in busy urban </a:t>
            </a:r>
            <a:r>
              <a:rPr lang="en-US" sz="2400" dirty="0" err="1" smtClean="0">
                <a:latin typeface="Times New Roman" pitchFamily="18" charset="0"/>
                <a:cs typeface="Times New Roman" pitchFamily="18" charset="0"/>
              </a:rPr>
              <a:t>centres</a:t>
            </a:r>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a:p>
            <a:endParaRPr lang="en-US" dirty="0">
              <a:latin typeface="Times New Roman" pitchFamily="18" charset="0"/>
              <a:cs typeface="Times New Roman" pitchFamily="18" charset="0"/>
            </a:endParaRPr>
          </a:p>
        </p:txBody>
      </p:sp>
      <p:sp>
        <p:nvSpPr>
          <p:cNvPr id="3" name="TextBox 2"/>
          <p:cNvSpPr txBox="1"/>
          <p:nvPr/>
        </p:nvSpPr>
        <p:spPr>
          <a:xfrm>
            <a:off x="1143000" y="609600"/>
            <a:ext cx="6858000" cy="707886"/>
          </a:xfrm>
          <a:prstGeom prst="rect">
            <a:avLst/>
          </a:prstGeom>
          <a:noFill/>
        </p:spPr>
        <p:txBody>
          <a:bodyPr wrap="square" rtlCol="0">
            <a:spAutoFit/>
          </a:bodyPr>
          <a:lstStyle/>
          <a:p>
            <a:pPr algn="ctr"/>
            <a:r>
              <a:rPr lang="en-US" sz="2000" b="1" dirty="0" smtClean="0">
                <a:latin typeface="Times New Roman" pitchFamily="18" charset="0"/>
                <a:cs typeface="Times New Roman" pitchFamily="18" charset="0"/>
              </a:rPr>
              <a:t>UNDESA-UN Habitat Forum on Disability Inclusion and Accessible Urban Development 28-30 October, 2015</a:t>
            </a:r>
            <a:endParaRPr 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4" end="4"/>
                                            </p:txEl>
                                          </p:spTgt>
                                        </p:tgtEl>
                                        <p:attrNameLst>
                                          <p:attrName>style.visibility</p:attrName>
                                        </p:attrNameLst>
                                      </p:cBhvr>
                                      <p:to>
                                        <p:strVal val="visible"/>
                                      </p:to>
                                    </p:set>
                                    <p:animEffect transition="in" filter="fade">
                                      <p:cBhvr>
                                        <p:cTn id="12" dur="2000"/>
                                        <p:tgtEl>
                                          <p:spTgt spid="2">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066800"/>
            <a:ext cx="8534400" cy="4524315"/>
          </a:xfrm>
          <a:prstGeom prst="rect">
            <a:avLst/>
          </a:prstGeom>
        </p:spPr>
        <p:txBody>
          <a:bodyPr wrap="square">
            <a:spAutoFit/>
          </a:bodyPr>
          <a:lstStyle/>
          <a:p>
            <a:pPr>
              <a:buFont typeface="Wingdings" pitchFamily="2" charset="2"/>
              <a:buChar char="Ø"/>
            </a:pPr>
            <a:r>
              <a:rPr lang="en-US" sz="2400" dirty="0" smtClean="0">
                <a:latin typeface="Times New Roman" pitchFamily="18" charset="0"/>
                <a:cs typeface="Times New Roman" pitchFamily="18" charset="0"/>
              </a:rPr>
              <a:t>Unprecedented developmental activity in the country under the various missions such as the Smart Cities Mission and Digital India. </a:t>
            </a:r>
          </a:p>
          <a:p>
            <a:pPr>
              <a:buFont typeface="Wingdings" pitchFamily="2" charset="2"/>
              <a:buChar char="Ø"/>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Disability is not an isolated issue. It is cross-cutting and can impact everyone irrespective of caste, gender, age and nationality. </a:t>
            </a:r>
          </a:p>
          <a:p>
            <a:pPr>
              <a:buFont typeface="Wingdings" pitchFamily="2" charset="2"/>
              <a:buChar char="Ø"/>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 Ensuring a disability-sensitive development agenda across all ministries, sectors and causes becomes critical if growth has to be truly inclusive. </a:t>
            </a:r>
          </a:p>
          <a:p>
            <a:pPr>
              <a:buFont typeface="Wingdings" pitchFamily="2" charset="2"/>
              <a:buChar char="Ø"/>
            </a:pPr>
            <a:endParaRPr lang="en-US" sz="2400" dirty="0" smtClean="0">
              <a:latin typeface="Times New Roman" pitchFamily="18" charset="0"/>
              <a:cs typeface="Times New Roman" pitchFamily="18" charset="0"/>
            </a:endParaRPr>
          </a:p>
          <a:p>
            <a:pPr>
              <a:buFont typeface="Wingdings" pitchFamily="2" charset="2"/>
              <a:buChar char="Ø"/>
            </a:pPr>
            <a:r>
              <a:rPr lang="en-US" sz="2400" dirty="0" smtClean="0">
                <a:latin typeface="Times New Roman" pitchFamily="18" charset="0"/>
                <a:cs typeface="Times New Roman" pitchFamily="18" charset="0"/>
              </a:rPr>
              <a:t>‘Nothing about us without us’ assumes even greater significance in the current context.</a:t>
            </a:r>
            <a:endParaRPr lang="en-US" sz="2400" dirty="0">
              <a:latin typeface="Times New Roman" pitchFamily="18" charset="0"/>
              <a:cs typeface="Times New Roman" pitchFamily="18" charset="0"/>
            </a:endParaRPr>
          </a:p>
        </p:txBody>
      </p:sp>
      <p:sp>
        <p:nvSpPr>
          <p:cNvPr id="3" name="TextBox 2"/>
          <p:cNvSpPr txBox="1"/>
          <p:nvPr/>
        </p:nvSpPr>
        <p:spPr>
          <a:xfrm>
            <a:off x="1905000" y="228600"/>
            <a:ext cx="5715000" cy="461665"/>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Is   Accessibility a cross-cutting theme??</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762000"/>
            <a:ext cx="8077200" cy="5262979"/>
          </a:xfrm>
          <a:prstGeom prst="rect">
            <a:avLst/>
          </a:prstGeom>
        </p:spPr>
        <p:txBody>
          <a:bodyPr wrap="square">
            <a:spAutoFit/>
          </a:bodyPr>
          <a:lstStyle/>
          <a:p>
            <a:pPr algn="just">
              <a:buFont typeface="Wingdings" pitchFamily="2" charset="2"/>
              <a:buChar char="Ø"/>
            </a:pPr>
            <a:r>
              <a:rPr lang="en-US" sz="2400" dirty="0" smtClean="0">
                <a:latin typeface="Times New Roman" pitchFamily="18" charset="0"/>
                <a:cs typeface="Times New Roman" pitchFamily="18" charset="0"/>
              </a:rPr>
              <a:t>Representation of persons with disabilities in all ministries and key missions, commissions and committees to advise and ensure inclusion in all policies, </a:t>
            </a:r>
            <a:r>
              <a:rPr lang="en-US" sz="2400" dirty="0" err="1" smtClean="0">
                <a:latin typeface="Times New Roman" pitchFamily="18" charset="0"/>
                <a:cs typeface="Times New Roman" pitchFamily="18" charset="0"/>
              </a:rPr>
              <a:t>programmes</a:t>
            </a:r>
            <a:r>
              <a:rPr lang="en-US" sz="2400" dirty="0" smtClean="0">
                <a:latin typeface="Times New Roman" pitchFamily="18" charset="0"/>
                <a:cs typeface="Times New Roman" pitchFamily="18" charset="0"/>
              </a:rPr>
              <a:t> and developments.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 Synergy between various arms of the government.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The Smart Cities Mission </a:t>
            </a:r>
            <a:r>
              <a:rPr lang="en-US" sz="2400" dirty="0" err="1" smtClean="0">
                <a:latin typeface="Times New Roman" pitchFamily="18" charset="0"/>
                <a:cs typeface="Times New Roman" pitchFamily="18" charset="0"/>
              </a:rPr>
              <a:t>focusses</a:t>
            </a:r>
            <a:r>
              <a:rPr lang="en-US" sz="2400" dirty="0" smtClean="0">
                <a:latin typeface="Times New Roman" pitchFamily="18" charset="0"/>
                <a:cs typeface="Times New Roman" pitchFamily="18" charset="0"/>
              </a:rPr>
              <a:t> on comprehensive development leading to the convergence of other ongoing government </a:t>
            </a:r>
            <a:r>
              <a:rPr lang="en-US" sz="2400" dirty="0" err="1" smtClean="0">
                <a:latin typeface="Times New Roman" pitchFamily="18" charset="0"/>
                <a:cs typeface="Times New Roman" pitchFamily="18" charset="0"/>
              </a:rPr>
              <a:t>programmes</a:t>
            </a:r>
            <a:r>
              <a:rPr lang="en-US" sz="2400" dirty="0" smtClean="0">
                <a:latin typeface="Times New Roman" pitchFamily="18" charset="0"/>
                <a:cs typeface="Times New Roman" pitchFamily="18" charset="0"/>
              </a:rPr>
              <a:t> such as Make In India, Digital India, </a:t>
            </a:r>
            <a:r>
              <a:rPr lang="en-US" sz="2400" dirty="0" err="1" smtClean="0">
                <a:latin typeface="Times New Roman" pitchFamily="18" charset="0"/>
                <a:cs typeface="Times New Roman" pitchFamily="18" charset="0"/>
              </a:rPr>
              <a:t>Atal</a:t>
            </a:r>
            <a:r>
              <a:rPr lang="en-US" sz="2400" dirty="0" smtClean="0">
                <a:latin typeface="Times New Roman" pitchFamily="18" charset="0"/>
                <a:cs typeface="Times New Roman" pitchFamily="18" charset="0"/>
              </a:rPr>
              <a:t> Mission for Rejuvenation and Urban Transformation (AMRUT), </a:t>
            </a:r>
            <a:r>
              <a:rPr lang="en-US" sz="2400" dirty="0" err="1" smtClean="0">
                <a:latin typeface="Times New Roman" pitchFamily="18" charset="0"/>
                <a:cs typeface="Times New Roman" pitchFamily="18" charset="0"/>
              </a:rPr>
              <a:t>Pradhan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Mantri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Awas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Yojana</a:t>
            </a:r>
            <a:r>
              <a:rPr lang="en-US" sz="2400" dirty="0" smtClean="0">
                <a:latin typeface="Times New Roman" pitchFamily="18" charset="0"/>
                <a:cs typeface="Times New Roman" pitchFamily="18" charset="0"/>
              </a:rPr>
              <a:t>, National Heritage City Development and Augmentation </a:t>
            </a:r>
            <a:r>
              <a:rPr lang="en-US" sz="2400" dirty="0" err="1" smtClean="0">
                <a:latin typeface="Times New Roman" pitchFamily="18" charset="0"/>
                <a:cs typeface="Times New Roman" pitchFamily="18" charset="0"/>
              </a:rPr>
              <a:t>Yojana</a:t>
            </a:r>
            <a:r>
              <a:rPr lang="en-US" sz="2400" dirty="0" smtClean="0">
                <a:latin typeface="Times New Roman" pitchFamily="18" charset="0"/>
                <a:cs typeface="Times New Roman" pitchFamily="18" charset="0"/>
              </a:rPr>
              <a:t> (HRIDAY), etc.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Does the Accessible India Campaign find a mention??</a:t>
            </a:r>
            <a:endParaRPr lang="en-US" sz="2400" dirty="0">
              <a:latin typeface="Times New Roman" pitchFamily="18" charset="0"/>
              <a:cs typeface="Times New Roman" pitchFamily="18" charset="0"/>
            </a:endParaRPr>
          </a:p>
        </p:txBody>
      </p:sp>
      <p:sp>
        <p:nvSpPr>
          <p:cNvPr id="3" name="TextBox 2"/>
          <p:cNvSpPr txBox="1"/>
          <p:nvPr/>
        </p:nvSpPr>
        <p:spPr>
          <a:xfrm>
            <a:off x="1600200" y="76200"/>
            <a:ext cx="5562600" cy="461665"/>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What is required???</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228600"/>
            <a:ext cx="8458200" cy="738664"/>
          </a:xfrm>
          <a:prstGeom prst="rect">
            <a:avLst/>
          </a:prstGeom>
        </p:spPr>
        <p:txBody>
          <a:bodyPr wrap="square">
            <a:spAutoFit/>
          </a:bodyPr>
          <a:lstStyle/>
          <a:p>
            <a:r>
              <a:rPr lang="en-US" dirty="0" smtClean="0">
                <a:latin typeface="Times New Roman" pitchFamily="18" charset="0"/>
                <a:cs typeface="Times New Roman" pitchFamily="18" charset="0"/>
              </a:rPr>
              <a:t>.</a:t>
            </a:r>
          </a:p>
          <a:p>
            <a:r>
              <a:rPr lang="en-US" sz="1200" dirty="0" smtClean="0">
                <a:latin typeface="Times New Roman" pitchFamily="18" charset="0"/>
                <a:cs typeface="Times New Roman" pitchFamily="18" charset="0"/>
              </a:rPr>
              <a:t/>
            </a:r>
            <a:br>
              <a:rPr lang="en-US" sz="1200" dirty="0" smtClean="0">
                <a:latin typeface="Times New Roman" pitchFamily="18" charset="0"/>
                <a:cs typeface="Times New Roman" pitchFamily="18" charset="0"/>
              </a:rPr>
            </a:br>
            <a:endParaRPr lang="en-US" sz="1200" dirty="0">
              <a:latin typeface="Times New Roman" pitchFamily="18" charset="0"/>
              <a:cs typeface="Times New Roman" pitchFamily="18" charset="0"/>
            </a:endParaRPr>
          </a:p>
        </p:txBody>
      </p:sp>
      <p:pic>
        <p:nvPicPr>
          <p:cNvPr id="29698" name="Picture 2" descr="Pin by Accessible India Campaign on Projects to Try | Disability,  Disability awareness, Types of disability"/>
          <p:cNvPicPr>
            <a:picLocks noChangeAspect="1" noChangeArrowheads="1"/>
          </p:cNvPicPr>
          <p:nvPr/>
        </p:nvPicPr>
        <p:blipFill>
          <a:blip r:embed="rId2" cstate="print"/>
          <a:srcRect/>
          <a:stretch>
            <a:fillRect/>
          </a:stretch>
        </p:blipFill>
        <p:spPr bwMode="auto">
          <a:xfrm>
            <a:off x="5884334" y="152400"/>
            <a:ext cx="3259666" cy="2667000"/>
          </a:xfrm>
          <a:prstGeom prst="rect">
            <a:avLst/>
          </a:prstGeom>
          <a:noFill/>
        </p:spPr>
      </p:pic>
      <p:sp>
        <p:nvSpPr>
          <p:cNvPr id="5" name="TextBox 4"/>
          <p:cNvSpPr txBox="1"/>
          <p:nvPr/>
        </p:nvSpPr>
        <p:spPr>
          <a:xfrm>
            <a:off x="533400" y="228600"/>
            <a:ext cx="5105400" cy="3785652"/>
          </a:xfrm>
          <a:prstGeom prst="rect">
            <a:avLst/>
          </a:prstGeom>
          <a:noFill/>
        </p:spPr>
        <p:txBody>
          <a:bodyPr wrap="square" rtlCol="0">
            <a:spAutoFit/>
          </a:bodyPr>
          <a:lstStyle/>
          <a:p>
            <a:pPr algn="just">
              <a:buFont typeface="Wingdings" pitchFamily="2" charset="2"/>
              <a:buChar char="Ø"/>
            </a:pPr>
            <a:r>
              <a:rPr lang="en-US" sz="2400" dirty="0" smtClean="0">
                <a:latin typeface="Times New Roman" pitchFamily="18" charset="0"/>
                <a:cs typeface="Times New Roman" pitchFamily="18" charset="0"/>
              </a:rPr>
              <a:t>Accessible India Campaign is a great start indicating the intent to do great things for the disabled community. </a:t>
            </a:r>
          </a:p>
          <a:p>
            <a:pPr algn="just"/>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However, its eventual success will depend on the level of engagement of all stakeholders in moving this campaign forward.</a:t>
            </a:r>
          </a:p>
          <a:p>
            <a:pPr algn="just">
              <a:buFont typeface="Wingdings" pitchFamily="2" charset="2"/>
              <a:buChar char="Ø"/>
            </a:pPr>
            <a:endParaRPr lang="en-US" sz="2400" dirty="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Need to ‘Walk the Talk’</a:t>
            </a:r>
          </a:p>
        </p:txBody>
      </p:sp>
      <p:pic>
        <p:nvPicPr>
          <p:cNvPr id="6" name="Picture 6" descr="Image result for disabled friendly park"/>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010400" y="3581400"/>
            <a:ext cx="2133600" cy="2181655"/>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228600" y="4495800"/>
            <a:ext cx="6400800" cy="707886"/>
          </a:xfrm>
          <a:prstGeom prst="rect">
            <a:avLst/>
          </a:prstGeom>
          <a:noFill/>
        </p:spPr>
        <p:txBody>
          <a:bodyPr wrap="square" rtlCol="0">
            <a:spAutoFit/>
          </a:bodyPr>
          <a:lstStyle/>
          <a:p>
            <a:pPr algn="ctr"/>
            <a:r>
              <a:rPr lang="en-US" sz="2000" dirty="0">
                <a:latin typeface="Times New Roman" panose="02020603050405020304" pitchFamily="18" charset="0"/>
                <a:cs typeface="Times New Roman" panose="02020603050405020304" pitchFamily="18" charset="0"/>
              </a:rPr>
              <a:t>“I can’t change the direction of the wind, but I can adjust my sails to always reach my destination.” –Jimmy Dean</a:t>
            </a:r>
            <a:endParaRPr lang="en-IN" sz="2000"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20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20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Jai Hindu on Twitter: &quot;RT ashimasingh99: PM to launch 'Accessible India  Campaign' 4 persons with disabilities on Dec 3rd. Let's join hand…  https://t.co/ODwEEMPsqG&quot;"/>
          <p:cNvPicPr>
            <a:picLocks noChangeAspect="1" noChangeArrowheads="1"/>
          </p:cNvPicPr>
          <p:nvPr/>
        </p:nvPicPr>
        <p:blipFill>
          <a:blip r:embed="rId2" cstate="print"/>
          <a:srcRect/>
          <a:stretch>
            <a:fillRect/>
          </a:stretch>
        </p:blipFill>
        <p:spPr bwMode="auto">
          <a:xfrm>
            <a:off x="4953000" y="1371600"/>
            <a:ext cx="4038600" cy="5313589"/>
          </a:xfrm>
          <a:prstGeom prst="rect">
            <a:avLst/>
          </a:prstGeom>
          <a:noFill/>
        </p:spPr>
      </p:pic>
      <p:pic>
        <p:nvPicPr>
          <p:cNvPr id="5" name="Picture 4" descr="India Inc: India Inc tailors training for differently-abled staff - The  Economic Times"/>
          <p:cNvPicPr/>
          <p:nvPr/>
        </p:nvPicPr>
        <p:blipFill>
          <a:blip r:embed="rId3" cstate="print"/>
          <a:srcRect/>
          <a:stretch>
            <a:fillRect/>
          </a:stretch>
        </p:blipFill>
        <p:spPr bwMode="auto">
          <a:xfrm>
            <a:off x="228600" y="1371600"/>
            <a:ext cx="4572000" cy="5334000"/>
          </a:xfrm>
          <a:prstGeom prst="rect">
            <a:avLst/>
          </a:prstGeom>
          <a:noFill/>
          <a:ln w="9525">
            <a:noFill/>
            <a:miter lim="800000"/>
            <a:headEnd/>
            <a:tailEnd/>
          </a:ln>
        </p:spPr>
      </p:pic>
      <p:sp>
        <p:nvSpPr>
          <p:cNvPr id="6" name="TextBox 5"/>
          <p:cNvSpPr txBox="1"/>
          <p:nvPr/>
        </p:nvSpPr>
        <p:spPr>
          <a:xfrm>
            <a:off x="1295400" y="457200"/>
            <a:ext cx="6172200" cy="461665"/>
          </a:xfrm>
          <a:prstGeom prst="rect">
            <a:avLst/>
          </a:prstGeom>
          <a:noFill/>
        </p:spPr>
        <p:txBody>
          <a:bodyPr wrap="square" rtlCol="0">
            <a:spAutoFit/>
          </a:bodyPr>
          <a:lstStyle/>
          <a:p>
            <a:pPr algn="ctr"/>
            <a:r>
              <a:rPr lang="en-US" sz="2400" dirty="0" smtClean="0">
                <a:latin typeface="Times New Roman" pitchFamily="18" charset="0"/>
                <a:cs typeface="Times New Roman" pitchFamily="18" charset="0"/>
              </a:rPr>
              <a:t>Collaborative endeavor</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8066"/>
          <p:cNvPicPr>
            <a:picLocks noChangeAspect="1" noChangeArrowheads="1"/>
          </p:cNvPicPr>
          <p:nvPr/>
        </p:nvPicPr>
        <p:blipFill>
          <a:blip r:embed="rId3" cstate="print">
            <a:lum bright="42000" contrast="6000"/>
          </a:blip>
          <a:srcRect r="9558"/>
          <a:stretch>
            <a:fillRect/>
          </a:stretch>
        </p:blipFill>
        <p:spPr bwMode="auto">
          <a:xfrm>
            <a:off x="0" y="-50800"/>
            <a:ext cx="9372600" cy="6908800"/>
          </a:xfrm>
          <a:prstGeom prst="rect">
            <a:avLst/>
          </a:prstGeom>
          <a:noFill/>
          <a:ln w="9525">
            <a:noFill/>
            <a:miter lim="800000"/>
            <a:headEnd/>
            <a:tailEnd/>
          </a:ln>
        </p:spPr>
      </p:pic>
      <p:pic>
        <p:nvPicPr>
          <p:cNvPr id="31747" name="Picture 3" descr="DSC00042"/>
          <p:cNvPicPr>
            <a:picLocks noChangeAspect="1" noChangeArrowheads="1"/>
          </p:cNvPicPr>
          <p:nvPr/>
        </p:nvPicPr>
        <p:blipFill>
          <a:blip r:embed="rId4" cstate="print">
            <a:lum bright="-6000" contrast="12000"/>
          </a:blip>
          <a:srcRect l="23344" b="21899"/>
          <a:stretch>
            <a:fillRect/>
          </a:stretch>
        </p:blipFill>
        <p:spPr bwMode="auto">
          <a:xfrm>
            <a:off x="0" y="304800"/>
            <a:ext cx="9375775" cy="6989763"/>
          </a:xfrm>
          <a:prstGeom prst="rect">
            <a:avLst/>
          </a:prstGeom>
          <a:noFill/>
          <a:ln w="9525">
            <a:noFill/>
            <a:miter lim="800000"/>
            <a:headEnd/>
            <a:tailEnd/>
          </a:ln>
        </p:spPr>
      </p:pic>
      <p:sp>
        <p:nvSpPr>
          <p:cNvPr id="53252" name="Rectangle 4"/>
          <p:cNvSpPr>
            <a:spLocks noChangeArrowheads="1"/>
          </p:cNvSpPr>
          <p:nvPr/>
        </p:nvSpPr>
        <p:spPr bwMode="auto">
          <a:xfrm>
            <a:off x="1422400" y="5905500"/>
            <a:ext cx="5300663" cy="762000"/>
          </a:xfrm>
          <a:prstGeom prst="rect">
            <a:avLst/>
          </a:prstGeom>
          <a:noFill/>
          <a:ln w="38100" algn="ctr">
            <a:noFill/>
            <a:miter lim="800000"/>
            <a:headEnd/>
            <a:tailEnd/>
          </a:ln>
          <a:effectLst/>
        </p:spPr>
        <p:txBody>
          <a:bodyPr>
            <a:spAutoFit/>
          </a:bodyPr>
          <a:lstStyle/>
          <a:p>
            <a:pPr algn="ctr" eaLnBrk="1" hangingPunct="1">
              <a:spcBef>
                <a:spcPct val="50000"/>
              </a:spcBef>
              <a:defRPr/>
            </a:pPr>
            <a:r>
              <a:rPr lang="en-US" sz="4400" b="1">
                <a:solidFill>
                  <a:schemeClr val="bg1"/>
                </a:solidFill>
                <a:effectLst>
                  <a:outerShdw blurRad="38100" dist="38100" dir="2700000" algn="tl">
                    <a:srgbClr val="C0C0C0"/>
                  </a:outerShdw>
                </a:effectLst>
                <a:latin typeface="Castellar" pitchFamily="18" charset="0"/>
              </a:rPr>
              <a:t>THANK</a:t>
            </a:r>
            <a:r>
              <a:rPr lang="en-US" sz="4400" b="1">
                <a:effectLst>
                  <a:outerShdw blurRad="38100" dist="38100" dir="2700000" algn="tl">
                    <a:srgbClr val="C0C0C0"/>
                  </a:outerShdw>
                </a:effectLst>
                <a:latin typeface="Castellar" pitchFamily="18" charset="0"/>
              </a:rPr>
              <a:t> </a:t>
            </a:r>
            <a:r>
              <a:rPr lang="en-US" sz="4400" b="1">
                <a:solidFill>
                  <a:schemeClr val="bg1"/>
                </a:solidFill>
                <a:effectLst>
                  <a:outerShdw blurRad="38100" dist="38100" dir="2700000" algn="tl">
                    <a:srgbClr val="C0C0C0"/>
                  </a:outerShdw>
                </a:effectLst>
                <a:latin typeface="Castellar" pitchFamily="18" charset="0"/>
              </a:rPr>
              <a:t>YOU</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7747"/>
            <a:ext cx="8229600" cy="4589653"/>
          </a:xfrm>
        </p:spPr>
        <p:txBody>
          <a:bodyPr>
            <a:normAutofit fontScale="92500" lnSpcReduction="20000"/>
          </a:bodyPr>
          <a:lstStyle/>
          <a:p>
            <a:pPr algn="just"/>
            <a:r>
              <a:rPr lang="en-US" sz="2600" dirty="0" smtClean="0">
                <a:latin typeface="Times New Roman" panose="02020603050405020304" pitchFamily="18" charset="0"/>
                <a:cs typeface="Times New Roman" panose="02020603050405020304" pitchFamily="18" charset="0"/>
              </a:rPr>
              <a:t>Disability </a:t>
            </a:r>
            <a:r>
              <a:rPr lang="en-US" sz="2600" dirty="0">
                <a:latin typeface="Times New Roman" panose="02020603050405020304" pitchFamily="18" charset="0"/>
                <a:cs typeface="Times New Roman" panose="02020603050405020304" pitchFamily="18" charset="0"/>
              </a:rPr>
              <a:t>is not a homogeneous </a:t>
            </a:r>
            <a:r>
              <a:rPr lang="en-US" sz="2600" dirty="0" smtClean="0">
                <a:latin typeface="Times New Roman" panose="02020603050405020304" pitchFamily="18" charset="0"/>
                <a:cs typeface="Times New Roman" panose="02020603050405020304" pitchFamily="18" charset="0"/>
              </a:rPr>
              <a:t>concept</a:t>
            </a:r>
            <a:r>
              <a:rPr lang="en-US" sz="2600" dirty="0">
                <a:latin typeface="Times New Roman" panose="02020603050405020304" pitchFamily="18" charset="0"/>
                <a:cs typeface="Times New Roman" panose="02020603050405020304" pitchFamily="18" charset="0"/>
              </a:rPr>
              <a:t> </a:t>
            </a:r>
            <a:r>
              <a:rPr lang="en-US" sz="2600" dirty="0" smtClean="0">
                <a:latin typeface="Times New Roman" panose="02020603050405020304" pitchFamily="18" charset="0"/>
                <a:cs typeface="Times New Roman" panose="02020603050405020304" pitchFamily="18" charset="0"/>
              </a:rPr>
              <a:t>–varies </a:t>
            </a:r>
            <a:r>
              <a:rPr lang="en-US" sz="2600" dirty="0">
                <a:latin typeface="Times New Roman" panose="02020603050405020304" pitchFamily="18" charset="0"/>
                <a:cs typeface="Times New Roman" panose="02020603050405020304" pitchFamily="18" charset="0"/>
              </a:rPr>
              <a:t>from person to person</a:t>
            </a:r>
            <a:r>
              <a:rPr lang="en-US" sz="2600" b="1" dirty="0">
                <a:latin typeface="Times New Roman" panose="02020603050405020304" pitchFamily="18" charset="0"/>
                <a:cs typeface="Times New Roman" panose="02020603050405020304" pitchFamily="18" charset="0"/>
              </a:rPr>
              <a:t>. </a:t>
            </a:r>
            <a:endParaRPr lang="en-US" sz="2600" b="1" dirty="0" smtClean="0">
              <a:latin typeface="Times New Roman" panose="02020603050405020304" pitchFamily="18" charset="0"/>
              <a:cs typeface="Times New Roman" panose="02020603050405020304" pitchFamily="18" charset="0"/>
            </a:endParaRPr>
          </a:p>
          <a:p>
            <a:pPr algn="just">
              <a:buNone/>
            </a:pPr>
            <a:endParaRPr lang="en-US" sz="2600" dirty="0" smtClean="0">
              <a:latin typeface="Times New Roman" panose="02020603050405020304" pitchFamily="18" charset="0"/>
              <a:cs typeface="Times New Roman" panose="02020603050405020304" pitchFamily="18" charset="0"/>
            </a:endParaRPr>
          </a:p>
          <a:p>
            <a:pPr algn="just"/>
            <a:r>
              <a:rPr lang="en-US" sz="2600" dirty="0" smtClean="0">
                <a:latin typeface="Times New Roman" panose="02020603050405020304" pitchFamily="18" charset="0"/>
                <a:cs typeface="Times New Roman" panose="02020603050405020304" pitchFamily="18" charset="0"/>
              </a:rPr>
              <a:t>Seen </a:t>
            </a:r>
            <a:r>
              <a:rPr lang="en-US" sz="2600" dirty="0">
                <a:latin typeface="Times New Roman" panose="02020603050405020304" pitchFamily="18" charset="0"/>
                <a:cs typeface="Times New Roman" panose="02020603050405020304" pitchFamily="18" charset="0"/>
              </a:rPr>
              <a:t>through a microscopic lens, one person will always be more or less disabled than the other, in terms of their relative physical capabilities</a:t>
            </a:r>
            <a:r>
              <a:rPr lang="en-US" sz="2600" dirty="0" smtClean="0">
                <a:latin typeface="Times New Roman" panose="02020603050405020304" pitchFamily="18" charset="0"/>
                <a:cs typeface="Times New Roman" panose="02020603050405020304" pitchFamily="18" charset="0"/>
              </a:rPr>
              <a:t>.</a:t>
            </a:r>
          </a:p>
          <a:p>
            <a:pPr algn="just"/>
            <a:endParaRPr lang="en-US" sz="2600" dirty="0" smtClean="0">
              <a:latin typeface="Times New Roman" panose="02020603050405020304" pitchFamily="18" charset="0"/>
              <a:cs typeface="Times New Roman" panose="02020603050405020304" pitchFamily="18" charset="0"/>
            </a:endParaRPr>
          </a:p>
          <a:p>
            <a:pPr algn="just"/>
            <a:r>
              <a:rPr lang="en-US" sz="2600" dirty="0" smtClean="0">
                <a:latin typeface="Times New Roman" panose="02020603050405020304" pitchFamily="18" charset="0"/>
                <a:cs typeface="Times New Roman" panose="02020603050405020304" pitchFamily="18" charset="0"/>
              </a:rPr>
              <a:t>No </a:t>
            </a:r>
            <a:r>
              <a:rPr lang="en-US" sz="2600" dirty="0">
                <a:latin typeface="Times New Roman" panose="02020603050405020304" pitchFamily="18" charset="0"/>
                <a:cs typeface="Times New Roman" panose="02020603050405020304" pitchFamily="18" charset="0"/>
              </a:rPr>
              <a:t>universal definition of what constitutes a disability or of who should be considered as having a disability. </a:t>
            </a:r>
            <a:endParaRPr lang="en-US" sz="2600" dirty="0" smtClean="0">
              <a:latin typeface="Times New Roman" panose="02020603050405020304" pitchFamily="18" charset="0"/>
              <a:cs typeface="Times New Roman" panose="02020603050405020304" pitchFamily="18" charset="0"/>
            </a:endParaRPr>
          </a:p>
          <a:p>
            <a:pPr algn="just"/>
            <a:endParaRPr lang="en-US" sz="2600" dirty="0">
              <a:latin typeface="Times New Roman" panose="02020603050405020304" pitchFamily="18" charset="0"/>
              <a:cs typeface="Times New Roman" panose="02020603050405020304" pitchFamily="18" charset="0"/>
            </a:endParaRPr>
          </a:p>
          <a:p>
            <a:pPr algn="just"/>
            <a:r>
              <a:rPr lang="en-US" sz="2600" dirty="0" smtClean="0">
                <a:latin typeface="Times New Roman" panose="02020603050405020304" pitchFamily="18" charset="0"/>
                <a:cs typeface="Times New Roman" panose="02020603050405020304" pitchFamily="18" charset="0"/>
              </a:rPr>
              <a:t>A </a:t>
            </a:r>
            <a:r>
              <a:rPr lang="en-US" sz="2600" dirty="0">
                <a:latin typeface="Times New Roman" panose="02020603050405020304" pitchFamily="18" charset="0"/>
                <a:cs typeface="Times New Roman" panose="02020603050405020304" pitchFamily="18" charset="0"/>
              </a:rPr>
              <a:t>disability is a result of the interaction between a person with </a:t>
            </a:r>
            <a:r>
              <a:rPr lang="en-US" sz="2600" dirty="0" smtClean="0">
                <a:latin typeface="Times New Roman" panose="02020603050405020304" pitchFamily="18" charset="0"/>
                <a:cs typeface="Times New Roman" panose="02020603050405020304" pitchFamily="18" charset="0"/>
              </a:rPr>
              <a:t>a condition (health or mind) </a:t>
            </a:r>
            <a:r>
              <a:rPr lang="en-US" sz="2600" dirty="0">
                <a:latin typeface="Times New Roman" panose="02020603050405020304" pitchFamily="18" charset="0"/>
                <a:cs typeface="Times New Roman" panose="02020603050405020304" pitchFamily="18" charset="0"/>
              </a:rPr>
              <a:t>and a particular environmental context.</a:t>
            </a:r>
          </a:p>
          <a:p>
            <a:endParaRPr lang="en-IN" dirty="0"/>
          </a:p>
        </p:txBody>
      </p:sp>
      <p:sp>
        <p:nvSpPr>
          <p:cNvPr id="3" name="Title 2"/>
          <p:cNvSpPr>
            <a:spLocks noGrp="1"/>
          </p:cNvSpPr>
          <p:nvPr>
            <p:ph type="title"/>
          </p:nvPr>
        </p:nvSpPr>
        <p:spPr>
          <a:xfrm>
            <a:off x="457200" y="-76200"/>
            <a:ext cx="8229600" cy="1143000"/>
          </a:xfrm>
        </p:spPr>
        <p:txBody>
          <a:bodyPr>
            <a:normAutofit fontScale="90000"/>
          </a:bodyPr>
          <a:lstStyle/>
          <a:p>
            <a:pPr algn="ctr"/>
            <a:r>
              <a:rPr lang="en-US" dirty="0" smtClean="0"/>
              <a:t/>
            </a:r>
            <a:br>
              <a:rPr lang="en-US" dirty="0" smtClean="0"/>
            </a:br>
            <a:r>
              <a:rPr lang="en-US" sz="2700" dirty="0" smtClean="0">
                <a:latin typeface="Times New Roman" panose="02020603050405020304" pitchFamily="18" charset="0"/>
                <a:cs typeface="Times New Roman" panose="02020603050405020304" pitchFamily="18" charset="0"/>
              </a:rPr>
              <a:t>Who </a:t>
            </a:r>
            <a:r>
              <a:rPr lang="en-US" sz="2700" dirty="0">
                <a:latin typeface="Times New Roman" panose="02020603050405020304" pitchFamily="18" charset="0"/>
                <a:cs typeface="Times New Roman" panose="02020603050405020304" pitchFamily="18" charset="0"/>
              </a:rPr>
              <a:t>is a person with disability</a:t>
            </a:r>
            <a:r>
              <a:rPr lang="en-US" sz="2700" dirty="0" smtClean="0">
                <a:latin typeface="Times New Roman" panose="02020603050405020304" pitchFamily="18" charset="0"/>
                <a:cs typeface="Times New Roman" panose="02020603050405020304" pitchFamily="18" charset="0"/>
              </a:rPr>
              <a:t>?</a:t>
            </a:r>
            <a:br>
              <a:rPr lang="en-US" sz="2700" dirty="0" smtClean="0">
                <a:latin typeface="Times New Roman" panose="02020603050405020304" pitchFamily="18" charset="0"/>
                <a:cs typeface="Times New Roman" panose="02020603050405020304" pitchFamily="18" charset="0"/>
              </a:rPr>
            </a:br>
            <a:r>
              <a:rPr lang="en-US" sz="2700" dirty="0" err="1" smtClean="0">
                <a:latin typeface="Times New Roman" panose="02020603050405020304" pitchFamily="18" charset="0"/>
                <a:cs typeface="Times New Roman" panose="02020603050405020304" pitchFamily="18" charset="0"/>
              </a:rPr>
              <a:t>MoSPI</a:t>
            </a:r>
            <a:r>
              <a:rPr lang="en-US" sz="2700" dirty="0" smtClean="0">
                <a:latin typeface="Times New Roman" panose="02020603050405020304" pitchFamily="18" charset="0"/>
                <a:cs typeface="Times New Roman" panose="02020603050405020304" pitchFamily="18" charset="0"/>
              </a:rPr>
              <a:t> - Disabled Persons in India: A Statistical Profile 2016</a:t>
            </a:r>
            <a:r>
              <a:rPr lang="en-US" sz="2700" u="sng" dirty="0">
                <a:solidFill>
                  <a:schemeClr val="tx1"/>
                </a:solidFill>
                <a:latin typeface="Times New Roman" panose="02020603050405020304" pitchFamily="18" charset="0"/>
                <a:cs typeface="Times New Roman" panose="02020603050405020304" pitchFamily="18" charset="0"/>
              </a:rPr>
              <a:t/>
            </a:r>
            <a:br>
              <a:rPr lang="en-US" sz="2700" u="sng" dirty="0">
                <a:solidFill>
                  <a:schemeClr val="tx1"/>
                </a:solidFill>
                <a:latin typeface="Times New Roman" panose="02020603050405020304" pitchFamily="18" charset="0"/>
                <a:cs typeface="Times New Roman" panose="02020603050405020304" pitchFamily="18" charset="0"/>
              </a:rPr>
            </a:br>
            <a:endParaRPr lang="en-IN" sz="2700" u="sng"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49700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6" end="6"/>
                                            </p:txEl>
                                          </p:spTgt>
                                        </p:tgtEl>
                                        <p:attrNameLst>
                                          <p:attrName>style.visibility</p:attrName>
                                        </p:attrNameLst>
                                      </p:cBhvr>
                                      <p:to>
                                        <p:strVal val="visible"/>
                                      </p:to>
                                    </p:set>
                                    <p:animEffect transition="in" filter="fade">
                                      <p:cBhvr>
                                        <p:cTn id="22"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1481329"/>
            <a:ext cx="7848600" cy="3852671"/>
          </a:xfrm>
        </p:spPr>
        <p:txBody>
          <a:bodyPr/>
          <a:lstStyle/>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As per 2011 population census, 20% of persons with disabilities in India have a disability in movement,</a:t>
            </a:r>
          </a:p>
          <a:p>
            <a:r>
              <a:rPr lang="en-US" dirty="0" smtClean="0">
                <a:latin typeface="Times New Roman" pitchFamily="18" charset="0"/>
                <a:cs typeface="Times New Roman" pitchFamily="18" charset="0"/>
              </a:rPr>
              <a:t> 19% have a disability in seeing, </a:t>
            </a:r>
          </a:p>
          <a:p>
            <a:r>
              <a:rPr lang="en-US" dirty="0" smtClean="0">
                <a:latin typeface="Times New Roman" pitchFamily="18" charset="0"/>
                <a:cs typeface="Times New Roman" pitchFamily="18" charset="0"/>
              </a:rPr>
              <a:t>19% have a disability in hearing and </a:t>
            </a:r>
          </a:p>
          <a:p>
            <a:r>
              <a:rPr lang="en-US" dirty="0" smtClean="0">
                <a:latin typeface="Times New Roman" pitchFamily="18" charset="0"/>
                <a:cs typeface="Times New Roman" pitchFamily="18" charset="0"/>
              </a:rPr>
              <a:t>8% have multiple disabilities. </a:t>
            </a:r>
          </a:p>
          <a:p>
            <a:r>
              <a:rPr lang="en-US" dirty="0" smtClean="0">
                <a:latin typeface="Times New Roman" pitchFamily="18" charset="0"/>
                <a:cs typeface="Times New Roman" pitchFamily="18" charset="0"/>
              </a:rPr>
              <a:t>Number of persons with disabilities is highest in the age group 10-19 years (46.2 </a:t>
            </a:r>
            <a:r>
              <a:rPr lang="en-US" dirty="0" err="1" smtClean="0">
                <a:latin typeface="Times New Roman" pitchFamily="18" charset="0"/>
                <a:cs typeface="Times New Roman" pitchFamily="18" charset="0"/>
              </a:rPr>
              <a:t>lakh</a:t>
            </a:r>
            <a:r>
              <a:rPr lang="en-US" dirty="0" smtClean="0">
                <a:latin typeface="Times New Roman" pitchFamily="18" charset="0"/>
                <a:cs typeface="Times New Roman" pitchFamily="18" charset="0"/>
              </a:rPr>
              <a:t> people).</a:t>
            </a:r>
            <a:endParaRPr lang="en-US" dirty="0">
              <a:latin typeface="Times New Roman" pitchFamily="18" charset="0"/>
              <a:cs typeface="Times New Roman" pitchFamily="18" charset="0"/>
            </a:endParaRPr>
          </a:p>
        </p:txBody>
      </p:sp>
      <p:sp>
        <p:nvSpPr>
          <p:cNvPr id="3" name="Title 2"/>
          <p:cNvSpPr>
            <a:spLocks noGrp="1"/>
          </p:cNvSpPr>
          <p:nvPr>
            <p:ph type="title"/>
          </p:nvPr>
        </p:nvSpPr>
        <p:spPr>
          <a:xfrm>
            <a:off x="685800" y="274638"/>
            <a:ext cx="7772400" cy="1143000"/>
          </a:xfrm>
        </p:spPr>
        <p:txBody>
          <a:bodyPr>
            <a:normAutofit/>
          </a:bodyPr>
          <a:lstStyle/>
          <a:p>
            <a:r>
              <a:rPr lang="en-US" sz="3200" dirty="0" err="1" smtClean="0">
                <a:latin typeface="Times New Roman" pitchFamily="18" charset="0"/>
                <a:cs typeface="Times New Roman" pitchFamily="18" charset="0"/>
              </a:rPr>
              <a:t>MoSPI</a:t>
            </a:r>
            <a:r>
              <a:rPr lang="en-US" sz="3200" dirty="0" smtClean="0">
                <a:latin typeface="Times New Roman" pitchFamily="18" charset="0"/>
                <a:cs typeface="Times New Roman" pitchFamily="18" charset="0"/>
              </a:rPr>
              <a:t> Report….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2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just"/>
            <a:r>
              <a:rPr lang="en-US" sz="2400" dirty="0">
                <a:latin typeface="Times New Roman" panose="02020603050405020304" pitchFamily="18" charset="0"/>
                <a:cs typeface="Times New Roman" panose="02020603050405020304" pitchFamily="18" charset="0"/>
              </a:rPr>
              <a:t>P</a:t>
            </a:r>
            <a:r>
              <a:rPr lang="en-US" sz="2400" dirty="0" smtClean="0">
                <a:latin typeface="Times New Roman" panose="02020603050405020304" pitchFamily="18" charset="0"/>
                <a:cs typeface="Times New Roman" panose="02020603050405020304" pitchFamily="18" charset="0"/>
              </a:rPr>
              <a:t>opulation </a:t>
            </a:r>
            <a:r>
              <a:rPr lang="en-US" sz="2400" dirty="0">
                <a:latin typeface="Times New Roman" panose="02020603050405020304" pitchFamily="18" charset="0"/>
                <a:cs typeface="Times New Roman" panose="02020603050405020304" pitchFamily="18" charset="0"/>
              </a:rPr>
              <a:t>with disabilities is around 26.8 million, constituting 2.21% of India’s total population</a:t>
            </a:r>
            <a:r>
              <a:rPr lang="en-US" sz="2400" dirty="0" smtClean="0">
                <a:latin typeface="Times New Roman" panose="02020603050405020304" pitchFamily="18" charset="0"/>
                <a:cs typeface="Times New Roman" panose="02020603050405020304" pitchFamily="18" charset="0"/>
              </a:rPr>
              <a:t>, (2011 </a:t>
            </a:r>
            <a:r>
              <a:rPr lang="en-US" sz="2400" dirty="0">
                <a:latin typeface="Times New Roman" panose="02020603050405020304" pitchFamily="18" charset="0"/>
                <a:cs typeface="Times New Roman" panose="02020603050405020304" pitchFamily="18" charset="0"/>
              </a:rPr>
              <a:t>population </a:t>
            </a:r>
            <a:r>
              <a:rPr lang="en-US" sz="2400" dirty="0" smtClean="0">
                <a:latin typeface="Times New Roman" panose="02020603050405020304" pitchFamily="18" charset="0"/>
                <a:cs typeface="Times New Roman" panose="02020603050405020304" pitchFamily="18" charset="0"/>
              </a:rPr>
              <a:t>census)</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 </a:t>
            </a:r>
          </a:p>
          <a:p>
            <a:pPr algn="just"/>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World Bank data on the total number of persons with disabilities in India suggests the number is between 40 and 80 million.</a:t>
            </a:r>
          </a:p>
          <a:p>
            <a:pPr algn="just"/>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a:t>
            </a:r>
            <a:r>
              <a:rPr lang="en-US" sz="2400" dirty="0" smtClean="0">
                <a:latin typeface="Times New Roman" panose="02020603050405020304" pitchFamily="18" charset="0"/>
                <a:cs typeface="Times New Roman" panose="02020603050405020304" pitchFamily="18" charset="0"/>
              </a:rPr>
              <a:t>ersons </a:t>
            </a:r>
            <a:r>
              <a:rPr lang="en-US" sz="2400" dirty="0">
                <a:latin typeface="Times New Roman" panose="02020603050405020304" pitchFamily="18" charset="0"/>
                <a:cs typeface="Times New Roman" panose="02020603050405020304" pitchFamily="18" charset="0"/>
              </a:rPr>
              <a:t>with disabilities constitute a significant part of the Indian population. </a:t>
            </a:r>
            <a:endParaRPr lang="en-US" sz="2400" dirty="0" smtClean="0">
              <a:latin typeface="Times New Roman" panose="02020603050405020304" pitchFamily="18" charset="0"/>
              <a:cs typeface="Times New Roman" panose="02020603050405020304" pitchFamily="18" charset="0"/>
            </a:endParaRPr>
          </a:p>
          <a:p>
            <a:pPr algn="just"/>
            <a:r>
              <a:rPr lang="en-US" sz="2400" dirty="0" smtClean="0">
                <a:latin typeface="Times New Roman" panose="02020603050405020304" pitchFamily="18" charset="0"/>
                <a:cs typeface="Times New Roman" panose="02020603050405020304" pitchFamily="18" charset="0"/>
              </a:rPr>
              <a:t>India </a:t>
            </a:r>
            <a:r>
              <a:rPr lang="en-US" sz="2400" dirty="0">
                <a:latin typeface="Times New Roman" panose="02020603050405020304" pitchFamily="18" charset="0"/>
                <a:cs typeface="Times New Roman" panose="02020603050405020304" pitchFamily="18" charset="0"/>
              </a:rPr>
              <a:t>has one of the highest numbers of people with disabilities globally.</a:t>
            </a:r>
          </a:p>
        </p:txBody>
      </p:sp>
      <p:sp>
        <p:nvSpPr>
          <p:cNvPr id="3" name="Title 2"/>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Disability in India</a:t>
            </a:r>
            <a:br>
              <a:rPr lang="en-US" dirty="0">
                <a:latin typeface="Times New Roman" panose="02020603050405020304" pitchFamily="18" charset="0"/>
                <a:cs typeface="Times New Roman" panose="02020603050405020304" pitchFamily="18" charset="0"/>
              </a:rPr>
            </a:b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540560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371600"/>
            <a:ext cx="8305800" cy="4525963"/>
          </a:xfrm>
        </p:spPr>
        <p:txBody>
          <a:bodyPr>
            <a:normAutofit fontScale="92500" lnSpcReduction="10000"/>
          </a:bodyPr>
          <a:lstStyle/>
          <a:p>
            <a:pPr algn="just"/>
            <a:r>
              <a:rPr lang="en-US" dirty="0" smtClean="0">
                <a:latin typeface="Times New Roman" pitchFamily="18" charset="0"/>
                <a:cs typeface="Times New Roman" pitchFamily="18" charset="0"/>
              </a:rPr>
              <a:t>Extensive global picture of the situation of people with disabilities, their needs, and the barriers they face to participating fully in their societies</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“Disability is complex, dynamic, multidimensional, and contested”.</a:t>
            </a:r>
          </a:p>
          <a:p>
            <a:pPr algn="just"/>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 “Disability need not be an obstacle to success. I have had motor </a:t>
            </a:r>
            <a:r>
              <a:rPr lang="en-US" dirty="0" err="1" smtClean="0">
                <a:latin typeface="Times New Roman" pitchFamily="18" charset="0"/>
                <a:cs typeface="Times New Roman" pitchFamily="18" charset="0"/>
              </a:rPr>
              <a:t>neurone</a:t>
            </a:r>
            <a:r>
              <a:rPr lang="en-US" dirty="0" smtClean="0">
                <a:latin typeface="Times New Roman" pitchFamily="18" charset="0"/>
                <a:cs typeface="Times New Roman" pitchFamily="18" charset="0"/>
              </a:rPr>
              <a:t> disease for practically all my adult life. Yet it has not prevented me from having a prominent career in astrophysics and a happy family life” </a:t>
            </a:r>
          </a:p>
          <a:p>
            <a:pPr algn="r">
              <a:buNone/>
            </a:pPr>
            <a:r>
              <a:rPr lang="en-US" b="1" dirty="0" smtClean="0">
                <a:latin typeface="Times New Roman" pitchFamily="18" charset="0"/>
                <a:cs typeface="Times New Roman" pitchFamily="18" charset="0"/>
              </a:rPr>
              <a:t>                                       - </a:t>
            </a:r>
            <a:r>
              <a:rPr lang="en-US" sz="2000" b="1" dirty="0" smtClean="0">
                <a:latin typeface="Times New Roman" pitchFamily="18" charset="0"/>
                <a:cs typeface="Times New Roman" pitchFamily="18" charset="0"/>
              </a:rPr>
              <a:t>Professor Stephen W Hawking</a:t>
            </a:r>
          </a:p>
        </p:txBody>
      </p:sp>
      <p:sp>
        <p:nvSpPr>
          <p:cNvPr id="3" name="Title 2"/>
          <p:cNvSpPr>
            <a:spLocks noGrp="1"/>
          </p:cNvSpPr>
          <p:nvPr>
            <p:ph type="title"/>
          </p:nvPr>
        </p:nvSpPr>
        <p:spPr/>
        <p:txBody>
          <a:bodyPr>
            <a:normAutofit/>
          </a:bodyPr>
          <a:lstStyle/>
          <a:p>
            <a:pPr algn="ctr"/>
            <a:r>
              <a:rPr lang="en-US" sz="2800" dirty="0" smtClean="0">
                <a:latin typeface="Times New Roman" pitchFamily="18" charset="0"/>
                <a:cs typeface="Times New Roman" pitchFamily="18" charset="0"/>
              </a:rPr>
              <a:t>The World report on Disability 2011- WHO</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just"/>
            <a:r>
              <a:rPr lang="en-US" dirty="0" smtClean="0">
                <a:latin typeface="Times New Roman" panose="02020603050405020304" pitchFamily="18" charset="0"/>
                <a:cs typeface="Times New Roman" panose="02020603050405020304" pitchFamily="18" charset="0"/>
              </a:rPr>
              <a:t>Person </a:t>
            </a:r>
            <a:r>
              <a:rPr lang="en-US" dirty="0">
                <a:latin typeface="Times New Roman" panose="02020603050405020304" pitchFamily="18" charset="0"/>
                <a:cs typeface="Times New Roman" panose="02020603050405020304" pitchFamily="18" charset="0"/>
              </a:rPr>
              <a:t>is born with a disability </a:t>
            </a:r>
            <a:r>
              <a:rPr lang="en-US" dirty="0" smtClean="0">
                <a:latin typeface="Times New Roman" panose="02020603050405020304" pitchFamily="18" charset="0"/>
                <a:cs typeface="Times New Roman" panose="02020603050405020304" pitchFamily="18" charset="0"/>
              </a:rPr>
              <a:t>- often </a:t>
            </a:r>
            <a:r>
              <a:rPr lang="en-US" dirty="0">
                <a:latin typeface="Times New Roman" panose="02020603050405020304" pitchFamily="18" charset="0"/>
                <a:cs typeface="Times New Roman" panose="02020603050405020304" pitchFamily="18" charset="0"/>
              </a:rPr>
              <a:t>the lack of good and accessible medical </a:t>
            </a:r>
            <a:r>
              <a:rPr lang="en-US" dirty="0" smtClean="0">
                <a:latin typeface="Times New Roman" panose="02020603050405020304" pitchFamily="18" charset="0"/>
                <a:cs typeface="Times New Roman" panose="02020603050405020304" pitchFamily="18" charset="0"/>
              </a:rPr>
              <a:t>facilities - </a:t>
            </a:r>
            <a:r>
              <a:rPr lang="en-US" dirty="0">
                <a:latin typeface="Times New Roman" panose="02020603050405020304" pitchFamily="18" charset="0"/>
                <a:cs typeface="Times New Roman" panose="02020603050405020304" pitchFamily="18" charset="0"/>
              </a:rPr>
              <a:t>various medical complications for both the pregnant mother and the unborn child, often leading to a disability for the </a:t>
            </a:r>
            <a:r>
              <a:rPr lang="en-US" dirty="0" smtClean="0">
                <a:latin typeface="Times New Roman" panose="02020603050405020304" pitchFamily="18" charset="0"/>
                <a:cs typeface="Times New Roman" panose="02020603050405020304" pitchFamily="18" charset="0"/>
              </a:rPr>
              <a:t>child</a:t>
            </a:r>
          </a:p>
          <a:p>
            <a:pPr algn="just"/>
            <a:endParaRPr lang="en-US" dirty="0" smtClean="0">
              <a:latin typeface="Times New Roman" panose="02020603050405020304" pitchFamily="18" charset="0"/>
              <a:cs typeface="Times New Roman" panose="02020603050405020304" pitchFamily="18" charset="0"/>
            </a:endParaRPr>
          </a:p>
          <a:p>
            <a:pPr algn="just"/>
            <a:r>
              <a:rPr lang="en-US" dirty="0" smtClean="0">
                <a:latin typeface="Times New Roman" panose="02020603050405020304" pitchFamily="18" charset="0"/>
                <a:cs typeface="Times New Roman" panose="02020603050405020304" pitchFamily="18" charset="0"/>
              </a:rPr>
              <a:t> Person </a:t>
            </a:r>
            <a:r>
              <a:rPr lang="en-US" dirty="0">
                <a:latin typeface="Times New Roman" panose="02020603050405020304" pitchFamily="18" charset="0"/>
                <a:cs typeface="Times New Roman" panose="02020603050405020304" pitchFamily="18" charset="0"/>
              </a:rPr>
              <a:t>acquires a disability during his/her </a:t>
            </a:r>
            <a:r>
              <a:rPr lang="en-US" dirty="0" smtClean="0">
                <a:latin typeface="Times New Roman" panose="02020603050405020304" pitchFamily="18" charset="0"/>
                <a:cs typeface="Times New Roman" panose="02020603050405020304" pitchFamily="18" charset="0"/>
              </a:rPr>
              <a:t>life - various </a:t>
            </a:r>
            <a:r>
              <a:rPr lang="en-US" dirty="0">
                <a:latin typeface="Times New Roman" panose="02020603050405020304" pitchFamily="18" charset="0"/>
                <a:cs typeface="Times New Roman" panose="02020603050405020304" pitchFamily="18" charset="0"/>
              </a:rPr>
              <a:t>reasons including accidents, disasters, wars, violence and other factors. All these are “controllable” (except natural disasters)</a:t>
            </a:r>
            <a:endParaRPr lang="en-IN"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p:txBody>
          <a:bodyPr>
            <a:normAutofit/>
          </a:bodyPr>
          <a:lstStyle/>
          <a:p>
            <a:pPr algn="ctr"/>
            <a:r>
              <a:rPr lang="en-US" sz="3200" dirty="0" smtClean="0">
                <a:latin typeface="Times New Roman" panose="02020603050405020304" pitchFamily="18" charset="0"/>
                <a:cs typeface="Times New Roman" panose="02020603050405020304" pitchFamily="18" charset="0"/>
              </a:rPr>
              <a:t>Disability - Two </a:t>
            </a:r>
            <a:r>
              <a:rPr lang="en-US" sz="3200" dirty="0">
                <a:latin typeface="Times New Roman" panose="02020603050405020304" pitchFamily="18" charset="0"/>
                <a:cs typeface="Times New Roman" panose="02020603050405020304" pitchFamily="18" charset="0"/>
              </a:rPr>
              <a:t>types</a:t>
            </a:r>
            <a:endParaRPr lang="en-IN" sz="32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3211741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362200" y="314980"/>
            <a:ext cx="4800600" cy="523220"/>
          </a:xfrm>
          <a:prstGeom prst="rect">
            <a:avLst/>
          </a:prstGeom>
        </p:spPr>
        <p:txBody>
          <a:bodyPr wrap="square">
            <a:spAutoFit/>
          </a:bodyPr>
          <a:lstStyle/>
          <a:p>
            <a:pPr algn="ctr"/>
            <a:r>
              <a:rPr lang="en-US" sz="2800" b="1" dirty="0" smtClean="0">
                <a:latin typeface="Times New Roman" pitchFamily="18" charset="0"/>
                <a:cs typeface="Times New Roman" pitchFamily="18" charset="0"/>
              </a:rPr>
              <a:t>What is Accessibility( </a:t>
            </a:r>
            <a:r>
              <a:rPr lang="en-US" sz="2800" b="1" dirty="0" err="1" smtClean="0">
                <a:latin typeface="Times New Roman" pitchFamily="18" charset="0"/>
                <a:cs typeface="Times New Roman" pitchFamily="18" charset="0"/>
              </a:rPr>
              <a:t>PwDs</a:t>
            </a:r>
            <a:r>
              <a:rPr lang="en-US" sz="2800" b="1" dirty="0" smtClean="0">
                <a:latin typeface="Times New Roman" pitchFamily="18" charset="0"/>
                <a:cs typeface="Times New Roman" pitchFamily="18" charset="0"/>
              </a:rPr>
              <a:t>) ?</a:t>
            </a:r>
            <a:endParaRPr lang="en-US" sz="2800" b="1" dirty="0">
              <a:latin typeface="Times New Roman" pitchFamily="18" charset="0"/>
              <a:cs typeface="Times New Roman" pitchFamily="18" charset="0"/>
            </a:endParaRPr>
          </a:p>
        </p:txBody>
      </p:sp>
      <p:sp>
        <p:nvSpPr>
          <p:cNvPr id="7" name="Rectangle 6"/>
          <p:cNvSpPr/>
          <p:nvPr/>
        </p:nvSpPr>
        <p:spPr>
          <a:xfrm>
            <a:off x="533400" y="997089"/>
            <a:ext cx="8001000" cy="5632311"/>
          </a:xfrm>
          <a:prstGeom prst="rect">
            <a:avLst/>
          </a:prstGeom>
        </p:spPr>
        <p:txBody>
          <a:bodyPr wrap="square">
            <a:spAutoFit/>
          </a:bodyPr>
          <a:lstStyle/>
          <a:p>
            <a:pPr marL="342900" indent="-342900" algn="just">
              <a:buFont typeface="Wingdings" pitchFamily="2" charset="2"/>
              <a:buChar char="Ø"/>
            </a:pPr>
            <a:r>
              <a:rPr lang="en-US" sz="2400" dirty="0" smtClean="0">
                <a:latin typeface="Times New Roman" pitchFamily="18" charset="0"/>
                <a:cs typeface="Times New Roman" pitchFamily="18" charset="0"/>
              </a:rPr>
              <a:t>Set of norms and standards designed to provide safe and independent use of varied environments such as transportation, roads, buildings and communication </a:t>
            </a:r>
          </a:p>
          <a:p>
            <a:pPr marL="342900" indent="-342900" algn="just">
              <a:buFont typeface="Wingdings" pitchFamily="2" charset="2"/>
              <a:buChar char="Ø"/>
            </a:pPr>
            <a:endParaRPr lang="en-US" sz="2400" dirty="0" smtClean="0">
              <a:latin typeface="Times New Roman" pitchFamily="18" charset="0"/>
              <a:cs typeface="Times New Roman" pitchFamily="18" charset="0"/>
            </a:endParaRPr>
          </a:p>
          <a:p>
            <a:pPr marL="342900" indent="-342900" algn="just">
              <a:buFont typeface="Wingdings" pitchFamily="2" charset="2"/>
              <a:buChar char="Ø"/>
            </a:pPr>
            <a:r>
              <a:rPr lang="en-US" sz="2400" dirty="0" smtClean="0">
                <a:latin typeface="Times New Roman" pitchFamily="18" charset="0"/>
                <a:cs typeface="Times New Roman" pitchFamily="18" charset="0"/>
              </a:rPr>
              <a:t>Universal design is a commitment for designing products and environments for the broadest population possible, </a:t>
            </a:r>
          </a:p>
          <a:p>
            <a:pPr marL="342900" indent="-342900" algn="just">
              <a:buFont typeface="Wingdings" pitchFamily="2" charset="2"/>
              <a:buChar char="Ø"/>
            </a:pPr>
            <a:endParaRPr lang="en-US" sz="2400" dirty="0" smtClean="0">
              <a:latin typeface="Times New Roman" pitchFamily="18" charset="0"/>
              <a:cs typeface="Times New Roman" pitchFamily="18" charset="0"/>
            </a:endParaRPr>
          </a:p>
          <a:p>
            <a:pPr marL="342900" indent="-342900" algn="just">
              <a:buFont typeface="Wingdings" pitchFamily="2" charset="2"/>
              <a:buChar char="Ø"/>
            </a:pPr>
            <a:r>
              <a:rPr lang="en-US" sz="2400" dirty="0" smtClean="0">
                <a:latin typeface="Times New Roman" pitchFamily="18" charset="0"/>
                <a:cs typeface="Times New Roman" pitchFamily="18" charset="0"/>
              </a:rPr>
              <a:t>Equal opportunity to Persons with Disabilities by way of providing ACCESS to schools, work places, temples, parks, banks etc. all facilities</a:t>
            </a:r>
          </a:p>
          <a:p>
            <a:pPr marL="342900" indent="-342900" algn="just">
              <a:buFont typeface="Wingdings" pitchFamily="2" charset="2"/>
              <a:buChar char="Ø"/>
            </a:pPr>
            <a:endParaRPr lang="en-US" sz="2400" dirty="0" smtClean="0">
              <a:latin typeface="Times New Roman" pitchFamily="18" charset="0"/>
              <a:cs typeface="Times New Roman" pitchFamily="18" charset="0"/>
            </a:endParaRPr>
          </a:p>
          <a:p>
            <a:pPr marL="342900" indent="-342900" algn="just">
              <a:buFont typeface="Wingdings" pitchFamily="2" charset="2"/>
              <a:buChar char="Ø"/>
            </a:pPr>
            <a:r>
              <a:rPr lang="en-US" sz="2400" dirty="0" smtClean="0">
                <a:latin typeface="Times New Roman" pitchFamily="18" charset="0"/>
                <a:cs typeface="Times New Roman" pitchFamily="18" charset="0"/>
              </a:rPr>
              <a:t>Provisions such as ramps etc. are visible objects to create awareness in society for inclusive thinking and  barrier free society.</a:t>
            </a:r>
          </a:p>
          <a:p>
            <a:pPr marL="342900" indent="-342900" algn="just">
              <a:buFont typeface="Arial" panose="020B0604020202020204" pitchFamily="34" charset="0"/>
              <a:buChar char="•"/>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20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Effect transition="in" filter="fade">
                                      <p:cBhvr>
                                        <p:cTn id="17" dur="2000"/>
                                        <p:tgtEl>
                                          <p:spTgt spid="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animEffect transition="in" filter="fade">
                                      <p:cBhvr>
                                        <p:cTn id="22" dur="20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1295401"/>
            <a:ext cx="7696200" cy="5262979"/>
          </a:xfrm>
          <a:prstGeom prst="rect">
            <a:avLst/>
          </a:prstGeom>
        </p:spPr>
        <p:txBody>
          <a:bodyPr wrap="square">
            <a:spAutoFit/>
          </a:bodyPr>
          <a:lstStyle/>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The United Nations Convention on the Rights of Persons with Disabilities (UNCRPD) was adopted on 13 December 2006 </a:t>
            </a: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Opened for signature on 30 March 2007 which c</a:t>
            </a:r>
            <a:r>
              <a:rPr lang="en-IN" sz="2400" dirty="0" err="1" smtClean="0">
                <a:latin typeface="Times New Roman" pitchFamily="18" charset="0"/>
                <a:cs typeface="Times New Roman" pitchFamily="18" charset="0"/>
              </a:rPr>
              <a:t>ame</a:t>
            </a:r>
            <a:r>
              <a:rPr lang="en-IN" sz="2400" dirty="0" smtClean="0">
                <a:latin typeface="Times New Roman" pitchFamily="18" charset="0"/>
                <a:cs typeface="Times New Roman" pitchFamily="18" charset="0"/>
              </a:rPr>
              <a:t> into effect on 03 May 2008 with 163 signatories  and  India </a:t>
            </a:r>
            <a:r>
              <a:rPr lang="en-US" sz="2400" dirty="0" smtClean="0">
                <a:latin typeface="Times New Roman" pitchFamily="18" charset="0"/>
                <a:cs typeface="Times New Roman" pitchFamily="18" charset="0"/>
              </a:rPr>
              <a:t> is a signatory to this.</a:t>
            </a:r>
            <a:endParaRPr lang="en-IN" sz="2400" dirty="0" smtClean="0">
              <a:latin typeface="Times New Roman" pitchFamily="18" charset="0"/>
              <a:cs typeface="Times New Roman" pitchFamily="18" charset="0"/>
            </a:endParaRPr>
          </a:p>
          <a:p>
            <a:pPr algn="just">
              <a:buFont typeface="Wingdings" pitchFamily="2" charset="2"/>
              <a:buChar char="Ø"/>
            </a:pPr>
            <a:endParaRPr lang="en-US" sz="2400" dirty="0" smtClean="0">
              <a:latin typeface="Times New Roman" pitchFamily="18" charset="0"/>
              <a:cs typeface="Times New Roman" pitchFamily="18" charset="0"/>
            </a:endParaRPr>
          </a:p>
          <a:p>
            <a:pPr algn="just">
              <a:buFont typeface="Wingdings" pitchFamily="2" charset="2"/>
              <a:buChar char="Ø"/>
            </a:pPr>
            <a:r>
              <a:rPr lang="en-US" sz="2400" dirty="0" smtClean="0">
                <a:latin typeface="Times New Roman" pitchFamily="18" charset="0"/>
                <a:cs typeface="Times New Roman" pitchFamily="18" charset="0"/>
              </a:rPr>
              <a:t> Article 9 of the Convention casts obligations on the Governments for ensuring to Persons with Disabilities easy accessibility.  </a:t>
            </a:r>
          </a:p>
          <a:p>
            <a:pPr algn="just"/>
            <a:endParaRPr lang="en-US" sz="2400" dirty="0" smtClean="0">
              <a:latin typeface="Times New Roman" pitchFamily="18" charset="0"/>
              <a:cs typeface="Times New Roman" pitchFamily="18" charset="0"/>
            </a:endParaRPr>
          </a:p>
          <a:p>
            <a:pPr algn="just"/>
            <a:endParaRPr lang="en-US" sz="2400" dirty="0" smtClean="0">
              <a:latin typeface="Times New Roman" pitchFamily="18" charset="0"/>
              <a:cs typeface="Times New Roman" pitchFamily="18" charset="0"/>
            </a:endParaRPr>
          </a:p>
        </p:txBody>
      </p:sp>
      <p:sp>
        <p:nvSpPr>
          <p:cNvPr id="3" name="TextBox 2"/>
          <p:cNvSpPr txBox="1"/>
          <p:nvPr/>
        </p:nvSpPr>
        <p:spPr>
          <a:xfrm>
            <a:off x="3048000" y="457201"/>
            <a:ext cx="3962400" cy="646331"/>
          </a:xfrm>
          <a:prstGeom prst="rect">
            <a:avLst/>
          </a:prstGeom>
          <a:noFill/>
        </p:spPr>
        <p:txBody>
          <a:bodyPr wrap="square" rtlCol="0">
            <a:spAutoFit/>
          </a:bodyPr>
          <a:lstStyle/>
          <a:p>
            <a:pPr algn="ctr"/>
            <a:r>
              <a:rPr lang="en-US" sz="3600" dirty="0" smtClean="0">
                <a:latin typeface="Times New Roman" pitchFamily="18" charset="0"/>
                <a:cs typeface="Times New Roman" pitchFamily="18" charset="0"/>
              </a:rPr>
              <a:t>Global Initiative</a:t>
            </a:r>
            <a:endParaRPr lang="en-US" sz="36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20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animEffect transition="in" filter="fade">
                                      <p:cBhvr>
                                        <p:cTn id="17"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960</TotalTime>
  <Words>1585</Words>
  <Application>Microsoft Office PowerPoint</Application>
  <PresentationFormat>On-screen Show (4:3)</PresentationFormat>
  <Paragraphs>174</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Slide 1</vt:lpstr>
      <vt:lpstr>What Constitutes a Disability?</vt:lpstr>
      <vt:lpstr> Who is a person with disability? MoSPI - Disabled Persons in India: A Statistical Profile 2016 </vt:lpstr>
      <vt:lpstr>MoSPI Report….</vt:lpstr>
      <vt:lpstr>Disability in India </vt:lpstr>
      <vt:lpstr>The World report on Disability 2011- WHO</vt:lpstr>
      <vt:lpstr>Disability - Two types</vt:lpstr>
      <vt:lpstr>Slide 8</vt:lpstr>
      <vt:lpstr>Slide 9</vt:lpstr>
      <vt:lpstr>Slide 10</vt:lpstr>
      <vt:lpstr>Slide 11</vt:lpstr>
      <vt:lpstr>Slide 12</vt:lpstr>
      <vt:lpstr>Slide 13</vt:lpstr>
      <vt:lpstr>Slide 14</vt:lpstr>
      <vt:lpstr>Slide 15</vt:lpstr>
      <vt:lpstr>Slide 16</vt:lpstr>
      <vt:lpstr>Supportive Directions/Actions……</vt:lpstr>
      <vt:lpstr>Slide 18</vt:lpstr>
      <vt:lpstr>Slide 19</vt:lpstr>
      <vt:lpstr>Slide 20</vt:lpstr>
      <vt:lpstr>Slide 21</vt:lpstr>
      <vt:lpstr>Slide 22</vt:lpstr>
      <vt:lpstr>Slide 23</vt:lpstr>
      <vt:lpstr>Slide 24</vt:lpstr>
      <vt:lpstr>Slide 25</vt:lpstr>
      <vt:lpstr>Slide 26</vt:lpstr>
      <vt:lpstr>Slide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HP</cp:lastModifiedBy>
  <cp:revision>76</cp:revision>
  <dcterms:created xsi:type="dcterms:W3CDTF">2006-08-16T00:00:00Z</dcterms:created>
  <dcterms:modified xsi:type="dcterms:W3CDTF">2021-09-20T06:03:00Z</dcterms:modified>
</cp:coreProperties>
</file>