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56" r:id="rId2"/>
    <p:sldId id="283" r:id="rId3"/>
    <p:sldId id="276" r:id="rId4"/>
    <p:sldId id="277" r:id="rId5"/>
    <p:sldId id="257" r:id="rId6"/>
    <p:sldId id="267" r:id="rId7"/>
    <p:sldId id="258" r:id="rId8"/>
    <p:sldId id="281" r:id="rId9"/>
    <p:sldId id="269" r:id="rId10"/>
    <p:sldId id="263" r:id="rId11"/>
    <p:sldId id="270" r:id="rId12"/>
    <p:sldId id="273" r:id="rId13"/>
    <p:sldId id="262" r:id="rId14"/>
    <p:sldId id="278" r:id="rId15"/>
    <p:sldId id="279" r:id="rId16"/>
    <p:sldId id="280" r:id="rId17"/>
    <p:sldId id="265" r:id="rId18"/>
    <p:sldId id="275" r:id="rId19"/>
    <p:sldId id="282"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783" autoAdjust="0"/>
  </p:normalViewPr>
  <p:slideViewPr>
    <p:cSldViewPr>
      <p:cViewPr varScale="1">
        <p:scale>
          <a:sx n="69" d="100"/>
          <a:sy n="69" d="100"/>
        </p:scale>
        <p:origin x="-14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2D3620-16BD-4474-883A-68FC04F3D219}" type="datetimeFigureOut">
              <a:rPr lang="en-US" smtClean="0"/>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E7AC74-4EBD-4185-B885-111753B341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D5A4ACB7-924F-46F7-A79F-946A84BD883C}" type="slidenum">
              <a:rPr lang="en-IN" smtClean="0"/>
              <a:pPr/>
              <a:t>19</a:t>
            </a:fld>
            <a:endParaRPr lang="en-IN"/>
          </a:p>
        </p:txBody>
      </p:sp>
    </p:spTree>
    <p:extLst>
      <p:ext uri="{BB962C8B-B14F-4D97-AF65-F5344CB8AC3E}">
        <p14:creationId xmlns="" xmlns:p14="http://schemas.microsoft.com/office/powerpoint/2010/main" val="1818518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9/20/2021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9/20/2021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www.researchgate.net/publication/310769309_Social_Justice_Theory" TargetMode="External"/><Relationship Id="rId2" Type="http://schemas.openxmlformats.org/officeDocument/2006/relationships/hyperlink" Target="http://southasiajournal.net/status-of-social-justice-in-india/" TargetMode="External"/><Relationship Id="rId1" Type="http://schemas.openxmlformats.org/officeDocument/2006/relationships/slideLayout" Target="../slideLayouts/slideLayout7.xml"/><Relationship Id="rId4" Type="http://schemas.openxmlformats.org/officeDocument/2006/relationships/hyperlink" Target="https://www.tandfonline.com/doi/full/10.1080/09688080.2018.154291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0"/>
            <a:ext cx="7086600" cy="1470025"/>
          </a:xfrm>
        </p:spPr>
        <p:txBody>
          <a:bodyPr>
            <a:noAutofit/>
          </a:bodyPr>
          <a:lstStyle/>
          <a:p>
            <a:pPr algn="ctr"/>
            <a:r>
              <a:rPr lang="en-US" dirty="0">
                <a:latin typeface="Times New Roman" pitchFamily="18" charset="0"/>
                <a:cs typeface="Times New Roman" pitchFamily="18" charset="0"/>
              </a:rPr>
              <a:t>Justice </a:t>
            </a:r>
            <a:r>
              <a:rPr lang="en-US" dirty="0" smtClean="0">
                <a:latin typeface="Times New Roman" pitchFamily="18" charset="0"/>
                <a:cs typeface="Times New Roman" pitchFamily="18" charset="0"/>
              </a:rPr>
              <a:t>and  </a:t>
            </a:r>
            <a:r>
              <a:rPr lang="en-US" dirty="0">
                <a:latin typeface="Times New Roman" pitchFamily="18" charset="0"/>
                <a:cs typeface="Times New Roman" pitchFamily="18" charset="0"/>
              </a:rPr>
              <a:t>Harmony in </a:t>
            </a:r>
            <a:r>
              <a:rPr lang="en-US" dirty="0" smtClean="0">
                <a:latin typeface="Times New Roman" pitchFamily="18" charset="0"/>
                <a:cs typeface="Times New Roman" pitchFamily="18" charset="0"/>
              </a:rPr>
              <a:t>Diverse </a:t>
            </a:r>
            <a:r>
              <a:rPr lang="en-US" dirty="0">
                <a:latin typeface="Times New Roman" pitchFamily="18" charset="0"/>
                <a:cs typeface="Times New Roman" pitchFamily="18" charset="0"/>
              </a:rPr>
              <a:t>society</a:t>
            </a:r>
          </a:p>
        </p:txBody>
      </p:sp>
      <p:pic>
        <p:nvPicPr>
          <p:cNvPr id="14340" name="Picture 4" descr="we stand together in unity - Google Search | Republic day india, Republic  day, Happy republic day 2017"/>
          <p:cNvPicPr>
            <a:picLocks noChangeAspect="1" noChangeArrowheads="1"/>
          </p:cNvPicPr>
          <p:nvPr/>
        </p:nvPicPr>
        <p:blipFill>
          <a:blip r:embed="rId2" cstate="print"/>
          <a:srcRect/>
          <a:stretch>
            <a:fillRect/>
          </a:stretch>
        </p:blipFill>
        <p:spPr bwMode="auto">
          <a:xfrm>
            <a:off x="5410200" y="0"/>
            <a:ext cx="3733800" cy="2209800"/>
          </a:xfrm>
          <a:prstGeom prst="rect">
            <a:avLst/>
          </a:prstGeom>
          <a:noFill/>
        </p:spPr>
      </p:pic>
      <p:pic>
        <p:nvPicPr>
          <p:cNvPr id="14342" name="Picture 6" descr="Justice | Definition of Justice by Merriam-Webster"/>
          <p:cNvPicPr>
            <a:picLocks noChangeAspect="1" noChangeArrowheads="1"/>
          </p:cNvPicPr>
          <p:nvPr/>
        </p:nvPicPr>
        <p:blipFill>
          <a:blip r:embed="rId3" cstate="print"/>
          <a:srcRect/>
          <a:stretch>
            <a:fillRect/>
          </a:stretch>
        </p:blipFill>
        <p:spPr bwMode="auto">
          <a:xfrm>
            <a:off x="0" y="4648201"/>
            <a:ext cx="3200400" cy="2209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83820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Modern Notion of Justice and Harmony in Society</a:t>
            </a:r>
            <a:endParaRPr lang="en-US" sz="2800" b="1" dirty="0">
              <a:latin typeface="Times New Roman" pitchFamily="18" charset="0"/>
              <a:cs typeface="Times New Roman" pitchFamily="18" charset="0"/>
            </a:endParaRPr>
          </a:p>
        </p:txBody>
      </p:sp>
      <p:sp>
        <p:nvSpPr>
          <p:cNvPr id="4" name="TextBox 3"/>
          <p:cNvSpPr txBox="1"/>
          <p:nvPr/>
        </p:nvSpPr>
        <p:spPr>
          <a:xfrm>
            <a:off x="381000" y="1518821"/>
            <a:ext cx="8229600" cy="4770537"/>
          </a:xfrm>
          <a:prstGeom prst="rect">
            <a:avLst/>
          </a:prstGeom>
          <a:noFill/>
        </p:spPr>
        <p:txBody>
          <a:bodyPr wrap="square" rtlCol="0">
            <a:spAutoFit/>
          </a:bodyPr>
          <a:lstStyle/>
          <a:p>
            <a:pPr algn="just">
              <a:buFont typeface="Wingdings" pitchFamily="2" charset="2"/>
              <a:buChar char="ü"/>
            </a:pPr>
            <a:endParaRPr lang="en-US" sz="2400" dirty="0" smtClean="0">
              <a:latin typeface="Times New Roman" panose="02020603050405020304" pitchFamily="18" charset="0"/>
              <a:cs typeface="Times New Roman" pitchFamily="18" charset="0"/>
            </a:endParaRPr>
          </a:p>
          <a:p>
            <a:pPr algn="just">
              <a:buFont typeface="Wingdings" pitchFamily="2" charset="2"/>
              <a:buChar char="ü"/>
            </a:pPr>
            <a:r>
              <a:rPr lang="en-US" sz="2400" dirty="0" err="1" smtClean="0">
                <a:latin typeface="Times New Roman" panose="02020603050405020304" pitchFamily="18" charset="0"/>
                <a:cs typeface="Times New Roman" pitchFamily="18" charset="0"/>
              </a:rPr>
              <a:t>Rawl’s</a:t>
            </a:r>
            <a:r>
              <a:rPr lang="en-US" sz="2400" dirty="0" smtClean="0">
                <a:latin typeface="Times New Roman" panose="02020603050405020304" pitchFamily="18" charset="0"/>
                <a:cs typeface="Times New Roman" pitchFamily="18" charset="0"/>
              </a:rPr>
              <a:t> </a:t>
            </a:r>
            <a:r>
              <a:rPr lang="en-US" sz="2400" dirty="0">
                <a:latin typeface="Times New Roman" pitchFamily="18" charset="0"/>
                <a:cs typeface="Times New Roman" pitchFamily="18" charset="0"/>
              </a:rPr>
              <a:t>theory of social </a:t>
            </a:r>
            <a:r>
              <a:rPr lang="en-US" sz="2400" dirty="0" smtClean="0">
                <a:latin typeface="Times New Roman" pitchFamily="18" charset="0"/>
                <a:cs typeface="Times New Roman" pitchFamily="18" charset="0"/>
              </a:rPr>
              <a:t>justice - “……….the </a:t>
            </a:r>
            <a:r>
              <a:rPr lang="en-US" sz="2400" dirty="0">
                <a:latin typeface="Times New Roman" pitchFamily="18" charset="0"/>
                <a:cs typeface="Times New Roman" pitchFamily="18" charset="0"/>
              </a:rPr>
              <a:t>fundamental issue in distributive justice is equality; a more equal or at least a less unequal distribution of the benefits and of social co-operation</a:t>
            </a:r>
            <a:r>
              <a:rPr lang="en-US" sz="2400" dirty="0" smtClean="0">
                <a:latin typeface="Times New Roman" pitchFamily="18" charset="0"/>
                <a:cs typeface="Times New Roman" pitchFamily="18" charset="0"/>
              </a:rPr>
              <a:t>”…</a:t>
            </a:r>
          </a:p>
          <a:p>
            <a:pPr algn="just">
              <a:buFont typeface="Wingdings" pitchFamily="2" charset="2"/>
              <a:buChar char="ü"/>
            </a:pP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…..Any </a:t>
            </a:r>
            <a:r>
              <a:rPr lang="en-US" sz="2400" dirty="0">
                <a:latin typeface="Times New Roman" pitchFamily="18" charset="0"/>
                <a:cs typeface="Times New Roman" pitchFamily="18" charset="0"/>
              </a:rPr>
              <a:t>attempt to promote distributive justice must begin with a consideration of the existing inequalities in society. </a:t>
            </a:r>
            <a:endParaRPr lang="en-US" sz="2400" dirty="0" smtClean="0">
              <a:latin typeface="Times New Roman" pitchFamily="18" charset="0"/>
              <a:cs typeface="Times New Roman" pitchFamily="18" charset="0"/>
            </a:endParaRPr>
          </a:p>
          <a:p>
            <a:pPr algn="just">
              <a:buFont typeface="Wingdings" pitchFamily="2" charset="2"/>
              <a:buChar char="ü"/>
            </a:pP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is essential to keep in sight both inequalities between </a:t>
            </a:r>
            <a:r>
              <a:rPr lang="en-US" sz="2400" dirty="0" smtClean="0">
                <a:latin typeface="Times New Roman" pitchFamily="18" charset="0"/>
                <a:cs typeface="Times New Roman" pitchFamily="18" charset="0"/>
              </a:rPr>
              <a:t>individuals </a:t>
            </a:r>
            <a:r>
              <a:rPr lang="en-US" sz="2400" dirty="0">
                <a:latin typeface="Times New Roman" pitchFamily="18" charset="0"/>
                <a:cs typeface="Times New Roman" pitchFamily="18" charset="0"/>
              </a:rPr>
              <a:t>and </a:t>
            </a:r>
            <a:r>
              <a:rPr lang="en-US" sz="2400" dirty="0" smtClean="0">
                <a:latin typeface="Times New Roman" pitchFamily="18" charset="0"/>
                <a:cs typeface="Times New Roman" pitchFamily="18" charset="0"/>
              </a:rPr>
              <a:t>disparities………”. </a:t>
            </a:r>
            <a:endParaRPr lang="en-US" sz="3200" dirty="0" smtClean="0">
              <a:latin typeface="Times New Roman" pitchFamily="18" charset="0"/>
              <a:cs typeface="Times New Roman" pitchFamily="18" charset="0"/>
            </a:endParaRPr>
          </a:p>
          <a:p>
            <a:pPr algn="just"/>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A28895C4-E08C-487B-99BF-4D7B4E4D8DC6}"/>
              </a:ext>
            </a:extLst>
          </p:cNvPr>
          <p:cNvSpPr txBox="1"/>
          <p:nvPr/>
        </p:nvSpPr>
        <p:spPr>
          <a:xfrm>
            <a:off x="838200" y="582067"/>
            <a:ext cx="7391400" cy="6001643"/>
          </a:xfrm>
          <a:prstGeom prst="rect">
            <a:avLst/>
          </a:prstGeom>
          <a:noFill/>
        </p:spPr>
        <p:txBody>
          <a:bodyPr wrap="square">
            <a:spAutoFit/>
          </a:bodyPr>
          <a:lstStyle/>
          <a:p>
            <a:pPr marL="457200" indent="-457200" algn="just">
              <a:buFont typeface="Wingdings" panose="05000000000000000000" pitchFamily="2" charset="2"/>
              <a:buChar char="Ø"/>
            </a:pP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r>
              <a:rPr lang="en-US" sz="2400" dirty="0" smtClean="0">
                <a:latin typeface="Times New Roman" panose="02020603050405020304" pitchFamily="18" charset="0"/>
                <a:cs typeface="Times New Roman" pitchFamily="18" charset="0"/>
              </a:rPr>
              <a:t>In </a:t>
            </a:r>
            <a:r>
              <a:rPr lang="en-US" sz="2400" dirty="0">
                <a:latin typeface="Times New Roman" panose="02020603050405020304" pitchFamily="18" charset="0"/>
                <a:cs typeface="Times New Roman" pitchFamily="18" charset="0"/>
              </a:rPr>
              <a:t>terms of culture-specificity, the term social justice has a different meaning in Indian society. </a:t>
            </a: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r>
              <a:rPr lang="en-US" sz="2400" dirty="0" smtClean="0">
                <a:latin typeface="Times New Roman" panose="02020603050405020304" pitchFamily="18" charset="0"/>
                <a:cs typeface="Times New Roman" pitchFamily="18" charset="0"/>
              </a:rPr>
              <a:t>It</a:t>
            </a:r>
            <a:r>
              <a:rPr lang="en-US" sz="2400" dirty="0">
                <a:latin typeface="Times New Roman" panose="02020603050405020304" pitchFamily="18" charset="0"/>
                <a:cs typeface="Times New Roman" pitchFamily="18" charset="0"/>
              </a:rPr>
              <a:t> means dispensing justice to those to whom it has been systematically denied in the past because of an established social structure.</a:t>
            </a:r>
          </a:p>
          <a:p>
            <a:pPr marL="457200" indent="-457200" algn="just">
              <a:buFont typeface="Wingdings" panose="05000000000000000000" pitchFamily="2" charset="2"/>
              <a:buChar char="Ø"/>
            </a:pPr>
            <a:endParaRPr lang="en-US" sz="2400" dirty="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r>
              <a:rPr lang="en-US" sz="2400" dirty="0">
                <a:latin typeface="Times New Roman" panose="02020603050405020304" pitchFamily="18" charset="0"/>
                <a:cs typeface="Times New Roman" pitchFamily="18" charset="0"/>
              </a:rPr>
              <a:t>Feeling of social justice is a form of relative concept which is changeable by the time, circumstances, culture, and ambitions of the people . </a:t>
            </a: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r>
              <a:rPr lang="en-US" sz="2400" dirty="0" smtClean="0">
                <a:latin typeface="Times New Roman" panose="02020603050405020304" pitchFamily="18" charset="0"/>
                <a:cs typeface="Times New Roman" pitchFamily="18" charset="0"/>
              </a:rPr>
              <a:t>Inclusion </a:t>
            </a:r>
            <a:r>
              <a:rPr lang="en-US" sz="2400" dirty="0">
                <a:latin typeface="Times New Roman" panose="02020603050405020304" pitchFamily="18" charset="0"/>
                <a:cs typeface="Times New Roman" pitchFamily="18" charset="0"/>
              </a:rPr>
              <a:t>of the word “Socialist” in the Preamble by the </a:t>
            </a:r>
            <a:r>
              <a:rPr lang="en-US" sz="2400" dirty="0" smtClean="0">
                <a:latin typeface="Times New Roman" panose="02020603050405020304" pitchFamily="18" charset="0"/>
                <a:cs typeface="Times New Roman" pitchFamily="18" charset="0"/>
              </a:rPr>
              <a:t>42</a:t>
            </a:r>
            <a:r>
              <a:rPr lang="en-US" sz="2400" baseline="30000" dirty="0" smtClean="0">
                <a:latin typeface="Times New Roman" panose="02020603050405020304" pitchFamily="18" charset="0"/>
                <a:cs typeface="Times New Roman" pitchFamily="18" charset="0"/>
              </a:rPr>
              <a:t>nd</a:t>
            </a:r>
            <a:r>
              <a:rPr lang="en-US" sz="2400" dirty="0" smtClean="0">
                <a:latin typeface="Times New Roman" panose="02020603050405020304" pitchFamily="18" charset="0"/>
                <a:cs typeface="Times New Roman" pitchFamily="18" charset="0"/>
              </a:rPr>
              <a:t> </a:t>
            </a:r>
            <a:r>
              <a:rPr lang="en-US" sz="2400" dirty="0">
                <a:latin typeface="Times New Roman" panose="02020603050405020304" pitchFamily="18" charset="0"/>
                <a:cs typeface="Times New Roman" pitchFamily="18" charset="0"/>
              </a:rPr>
              <a:t> </a:t>
            </a:r>
            <a:r>
              <a:rPr lang="en-US" sz="2400" dirty="0" smtClean="0">
                <a:latin typeface="Times New Roman" panose="02020603050405020304" pitchFamily="18" charset="0"/>
                <a:cs typeface="Times New Roman" pitchFamily="18" charset="0"/>
              </a:rPr>
              <a:t>Amendment </a:t>
            </a:r>
            <a:r>
              <a:rPr lang="en-US" sz="2400" dirty="0">
                <a:latin typeface="Times New Roman" panose="02020603050405020304" pitchFamily="18" charset="0"/>
                <a:cs typeface="Times New Roman" pitchFamily="18" charset="0"/>
              </a:rPr>
              <a:t>Act has strengthened the democratic </a:t>
            </a:r>
            <a:r>
              <a:rPr lang="en-US" sz="2400" dirty="0" smtClean="0">
                <a:latin typeface="Times New Roman" panose="02020603050405020304" pitchFamily="18" charset="0"/>
                <a:cs typeface="Times New Roman" pitchFamily="18" charset="0"/>
              </a:rPr>
              <a:t>ethos  </a:t>
            </a:r>
            <a:r>
              <a:rPr lang="en-US" sz="2400" dirty="0">
                <a:latin typeface="Times New Roman" panose="02020603050405020304" pitchFamily="18" charset="0"/>
                <a:cs typeface="Times New Roman" pitchFamily="18" charset="0"/>
              </a:rPr>
              <a:t>of </a:t>
            </a:r>
            <a:r>
              <a:rPr lang="en-US" sz="2400" dirty="0" smtClean="0">
                <a:latin typeface="Times New Roman" panose="02020603050405020304" pitchFamily="18" charset="0"/>
                <a:cs typeface="Times New Roman" pitchFamily="18" charset="0"/>
              </a:rPr>
              <a:t>social </a:t>
            </a:r>
            <a:r>
              <a:rPr lang="en-US" sz="2400" dirty="0">
                <a:latin typeface="Times New Roman" panose="02020603050405020304" pitchFamily="18" charset="0"/>
                <a:cs typeface="Times New Roman" pitchFamily="18" charset="0"/>
              </a:rPr>
              <a:t>and economic </a:t>
            </a:r>
            <a:r>
              <a:rPr lang="en-US" sz="2400" dirty="0" smtClean="0">
                <a:latin typeface="Times New Roman" panose="02020603050405020304" pitchFamily="18" charset="0"/>
                <a:cs typeface="Times New Roman" pitchFamily="18" charset="0"/>
              </a:rPr>
              <a:t>justice.                                                              </a:t>
            </a:r>
            <a:r>
              <a:rPr lang="en-US" sz="2400" dirty="0">
                <a:latin typeface="Times New Roman" panose="02020603050405020304" pitchFamily="18" charset="0"/>
                <a:cs typeface="Times New Roman" pitchFamily="18" charset="0"/>
              </a:rPr>
              <a:t/>
            </a:r>
            <a:br>
              <a:rPr lang="en-US" sz="2400" dirty="0">
                <a:latin typeface="Times New Roman" panose="02020603050405020304" pitchFamily="18" charset="0"/>
                <a:cs typeface="Times New Roman" pitchFamily="18" charset="0"/>
              </a:rPr>
            </a:br>
            <a:endParaRPr lang="en-IN" sz="24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914400" y="152400"/>
            <a:ext cx="7391400" cy="461665"/>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Social Justice – A Relative Concept</a:t>
            </a:r>
            <a:endParaRPr lang="en-US" sz="24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505430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38E5CC50-09F2-4AD6-9D62-79A773AEF6B8}"/>
              </a:ext>
            </a:extLst>
          </p:cNvPr>
          <p:cNvSpPr txBox="1"/>
          <p:nvPr/>
        </p:nvSpPr>
        <p:spPr>
          <a:xfrm>
            <a:off x="685800" y="1219200"/>
            <a:ext cx="7924800" cy="5816977"/>
          </a:xfrm>
          <a:prstGeom prst="rect">
            <a:avLst/>
          </a:prstGeom>
          <a:noFill/>
        </p:spPr>
        <p:txBody>
          <a:bodyPr wrap="square">
            <a:spAutoFit/>
          </a:bodyPr>
          <a:lstStyle/>
          <a:p>
            <a:pPr marL="457200" marR="0" lvl="0" indent="-457200" algn="just" defTabSz="914400" rtl="0" eaLnBrk="0" fontAlgn="base" latinLnBrk="0" hangingPunct="0">
              <a:spcBef>
                <a:spcPct val="0"/>
              </a:spcBef>
              <a:spcAft>
                <a:spcPct val="0"/>
              </a:spcAft>
              <a:buClrTx/>
              <a:buSzTx/>
              <a:buFont typeface="Wingdings" panose="05000000000000000000" pitchFamily="2" charset="2"/>
              <a:buChar char="Ø"/>
              <a:tabLst>
                <a:tab pos="2600325" algn="l"/>
              </a:tabLst>
            </a:pPr>
            <a:endPar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endParaRPr>
          </a:p>
          <a:p>
            <a:pPr marL="457200" marR="0" lvl="0" indent="-457200" algn="just" defTabSz="914400" rtl="0" eaLnBrk="0" fontAlgn="base" latinLnBrk="0" hangingPunct="0">
              <a:spcBef>
                <a:spcPct val="0"/>
              </a:spcBef>
              <a:spcAft>
                <a:spcPct val="0"/>
              </a:spcAft>
              <a:buClrTx/>
              <a:buSzTx/>
              <a:buFont typeface="Wingdings" panose="05000000000000000000" pitchFamily="2" charset="2"/>
              <a:buChar char="Ø"/>
              <a:tabLst>
                <a:tab pos="2600325" algn="l"/>
              </a:tabLst>
            </a:pPr>
            <a:r>
              <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Political </a:t>
            </a:r>
            <a:r>
              <a:rPr kumimoji="0" lang="en-US" sz="2400" b="0" i="0" u="none" strike="noStrike" cap="none" normalizeH="0" baseline="0" dirty="0">
                <a:ln>
                  <a:noFill/>
                </a:ln>
                <a:effectLst/>
                <a:latin typeface="Times New Roman" panose="02020603050405020304" pitchFamily="18" charset="0"/>
                <a:ea typeface="Calibri" pitchFamily="34" charset="0"/>
                <a:cs typeface="Times New Roman" pitchFamily="18" charset="0"/>
              </a:rPr>
              <a:t>and social developments or issues that receive prime importance  in national discourse do not arouse similar interest in some states. </a:t>
            </a:r>
            <a:endPar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endParaRPr>
          </a:p>
          <a:p>
            <a:pPr marL="457200" marR="0" lvl="0" indent="-457200" algn="just" defTabSz="914400" rtl="0" eaLnBrk="0" fontAlgn="base" latinLnBrk="0" hangingPunct="0">
              <a:spcBef>
                <a:spcPct val="0"/>
              </a:spcBef>
              <a:spcAft>
                <a:spcPct val="0"/>
              </a:spcAft>
              <a:buClrTx/>
              <a:buSzTx/>
              <a:buFont typeface="Wingdings" panose="05000000000000000000" pitchFamily="2" charset="2"/>
              <a:buChar char="Ø"/>
              <a:tabLst>
                <a:tab pos="2600325" algn="l"/>
              </a:tabLst>
            </a:pPr>
            <a:endPar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endParaRPr>
          </a:p>
          <a:p>
            <a:pPr marL="457200" marR="0" lvl="0" indent="-457200" algn="just" defTabSz="914400" rtl="0" eaLnBrk="0" fontAlgn="base" latinLnBrk="0" hangingPunct="0">
              <a:spcBef>
                <a:spcPct val="0"/>
              </a:spcBef>
              <a:spcAft>
                <a:spcPct val="0"/>
              </a:spcAft>
              <a:buClrTx/>
              <a:buSzTx/>
              <a:buFont typeface="Wingdings" panose="05000000000000000000" pitchFamily="2" charset="2"/>
              <a:buChar char="Ø"/>
              <a:tabLst>
                <a:tab pos="2600325" algn="l"/>
              </a:tabLst>
            </a:pPr>
            <a:r>
              <a:rPr lang="en-US" sz="2400" dirty="0" smtClean="0">
                <a:latin typeface="Times New Roman" panose="02020603050405020304" pitchFamily="18" charset="0"/>
                <a:ea typeface="Calibri" pitchFamily="34" charset="0"/>
                <a:cs typeface="Times New Roman" pitchFamily="18" charset="0"/>
              </a:rPr>
              <a:t>G</a:t>
            </a:r>
            <a:r>
              <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eographical </a:t>
            </a:r>
            <a:r>
              <a:rPr kumimoji="0" lang="en-US" sz="2400" b="0" i="0" u="none" strike="noStrike" cap="none" normalizeH="0" baseline="0" dirty="0">
                <a:ln>
                  <a:noFill/>
                </a:ln>
                <a:effectLst/>
                <a:latin typeface="Times New Roman" panose="02020603050405020304" pitchFamily="18" charset="0"/>
                <a:ea typeface="Calibri" pitchFamily="34" charset="0"/>
                <a:cs typeface="Times New Roman" pitchFamily="18" charset="0"/>
              </a:rPr>
              <a:t>distance and remoteness from the events at the center exhibit in creation of disharmony between different identities and communities</a:t>
            </a:r>
            <a:r>
              <a:rPr kumimoji="0" lang="en-US" sz="24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a:t>
            </a:r>
          </a:p>
          <a:p>
            <a:pPr marR="0" lvl="0" algn="just" defTabSz="914400" rtl="0" eaLnBrk="0" fontAlgn="base" latinLnBrk="0" hangingPunct="0">
              <a:spcBef>
                <a:spcPct val="0"/>
              </a:spcBef>
              <a:spcAft>
                <a:spcPct val="0"/>
              </a:spcAft>
              <a:buClrTx/>
              <a:buSzTx/>
              <a:tabLst>
                <a:tab pos="2600325" algn="l"/>
              </a:tabLst>
            </a:pPr>
            <a:r>
              <a:rPr kumimoji="0" lang="en-US" sz="24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rPr>
              <a:t>	</a:t>
            </a:r>
          </a:p>
          <a:p>
            <a:pPr marL="457200" indent="-457200" algn="just">
              <a:buFont typeface="Wingdings" panose="05000000000000000000" pitchFamily="2" charset="2"/>
              <a:buChar char="Ø"/>
            </a:pPr>
            <a:r>
              <a:rPr lang="en-US" sz="2400" dirty="0">
                <a:latin typeface="Times New Roman" panose="02020603050405020304" pitchFamily="18" charset="0"/>
                <a:cs typeface="Times New Roman" pitchFamily="18" charset="0"/>
              </a:rPr>
              <a:t>India’s caste system, which splits up Hindus into different societal </a:t>
            </a:r>
            <a:r>
              <a:rPr lang="en-US" sz="2400" dirty="0" smtClean="0">
                <a:latin typeface="Times New Roman" panose="02020603050405020304" pitchFamily="18" charset="0"/>
                <a:cs typeface="Times New Roman" pitchFamily="18" charset="0"/>
              </a:rPr>
              <a:t>groups </a:t>
            </a:r>
            <a:r>
              <a:rPr lang="en-US" sz="2400" dirty="0">
                <a:latin typeface="Times New Roman" panose="02020603050405020304" pitchFamily="18" charset="0"/>
                <a:cs typeface="Times New Roman" pitchFamily="18" charset="0"/>
              </a:rPr>
              <a:t>according to their work and </a:t>
            </a:r>
            <a:r>
              <a:rPr lang="en-US" sz="2400" dirty="0" smtClean="0">
                <a:latin typeface="Times New Roman" panose="02020603050405020304" pitchFamily="18" charset="0"/>
                <a:cs typeface="Times New Roman" pitchFamily="18" charset="0"/>
              </a:rPr>
              <a:t>birth has </a:t>
            </a:r>
            <a:r>
              <a:rPr lang="en-US" sz="2400" dirty="0">
                <a:latin typeface="Times New Roman" panose="02020603050405020304" pitchFamily="18" charset="0"/>
                <a:cs typeface="Times New Roman" pitchFamily="18" charset="0"/>
              </a:rPr>
              <a:t>been the major cause of creating disharmony and injustices to individuals belonging to various communities.</a:t>
            </a:r>
          </a:p>
          <a:p>
            <a:pPr algn="just">
              <a:lnSpc>
                <a:spcPct val="150000"/>
              </a:lnSpc>
            </a:pPr>
            <a:endParaRPr lang="en-US" sz="2400" dirty="0">
              <a:latin typeface="Times New Roman" panose="02020603050405020304"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tabLst>
                <a:tab pos="2600325" algn="l"/>
              </a:tabLst>
            </a:pPr>
            <a:endParaRPr lang="en-IN" sz="24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2133600" y="467380"/>
            <a:ext cx="60198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Manifestations of Disharmony</a:t>
            </a:r>
            <a:endParaRPr lang="en-US" sz="28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1275002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 y="1035546"/>
            <a:ext cx="8369105" cy="2677656"/>
          </a:xfrm>
          <a:prstGeom prst="rect">
            <a:avLst/>
          </a:prstGeom>
        </p:spPr>
        <p:txBody>
          <a:bodyPr wrap="square">
            <a:spAutoFit/>
          </a:bodyPr>
          <a:lstStyle/>
          <a:p>
            <a:pPr marL="285750" indent="-285750" algn="just">
              <a:buFont typeface="Wingdings" pitchFamily="2" charset="2"/>
              <a:buChar char="Ø"/>
            </a:pPr>
            <a:r>
              <a:rPr lang="en-US" sz="2400" dirty="0" smtClean="0">
                <a:latin typeface="Times New Roman" pitchFamily="18" charset="0"/>
                <a:cs typeface="Times New Roman" pitchFamily="18" charset="0"/>
              </a:rPr>
              <a:t>Female </a:t>
            </a:r>
            <a:r>
              <a:rPr lang="en-US" sz="2400" dirty="0">
                <a:latin typeface="Times New Roman" pitchFamily="18" charset="0"/>
                <a:cs typeface="Times New Roman" pitchFamily="18" charset="0"/>
              </a:rPr>
              <a:t>suppression has been widespread and pervasive over the span of the history of </a:t>
            </a:r>
            <a:r>
              <a:rPr lang="en-US" sz="2400" dirty="0" smtClean="0">
                <a:latin typeface="Times New Roman" pitchFamily="18" charset="0"/>
                <a:cs typeface="Times New Roman" pitchFamily="18" charset="0"/>
              </a:rPr>
              <a:t>India.</a:t>
            </a:r>
          </a:p>
          <a:p>
            <a:pPr marL="285750" indent="-285750" algn="just">
              <a:buFont typeface="Wingdings" pitchFamily="2" charset="2"/>
              <a:buChar char="Ø"/>
            </a:pPr>
            <a:r>
              <a:rPr lang="en-US" sz="2400" dirty="0" smtClean="0">
                <a:latin typeface="Times New Roman" pitchFamily="18" charset="0"/>
                <a:cs typeface="Times New Roman" pitchFamily="18" charset="0"/>
              </a:rPr>
              <a:t>Although </a:t>
            </a:r>
            <a:r>
              <a:rPr lang="en-US" sz="2400" dirty="0">
                <a:latin typeface="Times New Roman" pitchFamily="18" charset="0"/>
                <a:cs typeface="Times New Roman" pitchFamily="18" charset="0"/>
              </a:rPr>
              <a:t>women’s status has also been subject to many changes, women are still discriminated against and excluded from decision-making processes, despite the constitutional and legal provisions that not only grant equality to women, but also empower them. </a:t>
            </a:r>
          </a:p>
        </p:txBody>
      </p:sp>
      <p:pic>
        <p:nvPicPr>
          <p:cNvPr id="18434" name="Picture 2" descr="A Brief History Of The Caste System And Untouchability In India"/>
          <p:cNvPicPr>
            <a:picLocks noChangeAspect="1" noChangeArrowheads="1"/>
          </p:cNvPicPr>
          <p:nvPr/>
        </p:nvPicPr>
        <p:blipFill>
          <a:blip r:embed="rId2" cstate="print"/>
          <a:srcRect/>
          <a:stretch>
            <a:fillRect/>
          </a:stretch>
        </p:blipFill>
        <p:spPr bwMode="auto">
          <a:xfrm>
            <a:off x="457200" y="3733800"/>
            <a:ext cx="3886199" cy="2590800"/>
          </a:xfrm>
          <a:prstGeom prst="rect">
            <a:avLst/>
          </a:prstGeom>
          <a:noFill/>
        </p:spPr>
      </p:pic>
      <p:pic>
        <p:nvPicPr>
          <p:cNvPr id="18436" name="Picture 4" descr="Why Women in Politics? – Women Deliver"/>
          <p:cNvPicPr>
            <a:picLocks noChangeAspect="1" noChangeArrowheads="1"/>
          </p:cNvPicPr>
          <p:nvPr/>
        </p:nvPicPr>
        <p:blipFill>
          <a:blip r:embed="rId3" cstate="print"/>
          <a:srcRect/>
          <a:stretch>
            <a:fillRect/>
          </a:stretch>
        </p:blipFill>
        <p:spPr bwMode="auto">
          <a:xfrm>
            <a:off x="4572000" y="3657600"/>
            <a:ext cx="4267200" cy="2715491"/>
          </a:xfrm>
          <a:prstGeom prst="rect">
            <a:avLst/>
          </a:prstGeom>
          <a:noFill/>
        </p:spPr>
      </p:pic>
      <p:sp>
        <p:nvSpPr>
          <p:cNvPr id="5" name="TextBox 4"/>
          <p:cNvSpPr txBox="1"/>
          <p:nvPr/>
        </p:nvSpPr>
        <p:spPr>
          <a:xfrm>
            <a:off x="2133600" y="285690"/>
            <a:ext cx="53340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Injustice Breeds Exclusion……??</a:t>
            </a:r>
            <a:endParaRPr lang="en-US" sz="2800" b="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 y="1230991"/>
            <a:ext cx="9067800" cy="3046988"/>
          </a:xfrm>
          <a:prstGeom prst="rect">
            <a:avLst/>
          </a:prstGeom>
        </p:spPr>
        <p:txBody>
          <a:bodyPr wrap="square">
            <a:spAutoFit/>
          </a:bodyPr>
          <a:lstStyle/>
          <a:p>
            <a:pPr algn="just"/>
            <a:r>
              <a:rPr lang="en-US" sz="2400" dirty="0">
                <a:latin typeface="Times New Roman" pitchFamily="18" charset="0"/>
                <a:cs typeface="Times New Roman" pitchFamily="18" charset="0"/>
              </a:rPr>
              <a:t>Chhattisgarh state </a:t>
            </a:r>
            <a:r>
              <a:rPr lang="en-US" sz="2400" dirty="0" err="1">
                <a:latin typeface="Times New Roman" pitchFamily="18" charset="0"/>
                <a:cs typeface="Times New Roman" pitchFamily="18" charset="0"/>
              </a:rPr>
              <a:t>recognises</a:t>
            </a:r>
            <a:r>
              <a:rPr lang="en-US" sz="2400" dirty="0">
                <a:latin typeface="Times New Roman" pitchFamily="18" charset="0"/>
                <a:cs typeface="Times New Roman" pitchFamily="18" charset="0"/>
              </a:rPr>
              <a:t> five PVTGs, namely, the </a:t>
            </a:r>
            <a:r>
              <a:rPr lang="en-US" sz="2400" dirty="0" err="1">
                <a:latin typeface="Times New Roman" pitchFamily="18" charset="0"/>
                <a:cs typeface="Times New Roman" pitchFamily="18" charset="0"/>
              </a:rPr>
              <a:t>Baigas</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Pahari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Korwas</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Birhors</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Kawars</a:t>
            </a:r>
            <a:r>
              <a:rPr lang="en-US" sz="2400" dirty="0">
                <a:latin typeface="Times New Roman" pitchFamily="18" charset="0"/>
                <a:cs typeface="Times New Roman" pitchFamily="18" charset="0"/>
              </a:rPr>
              <a:t> and </a:t>
            </a:r>
            <a:r>
              <a:rPr lang="en-US" sz="2400" dirty="0" err="1">
                <a:latin typeface="Times New Roman" pitchFamily="18" charset="0"/>
                <a:cs typeface="Times New Roman" pitchFamily="18" charset="0"/>
              </a:rPr>
              <a:t>Abujhmarias</a:t>
            </a:r>
            <a:r>
              <a:rPr lang="en-US" sz="2400" dirty="0">
                <a:latin typeface="Times New Roman" pitchFamily="18" charset="0"/>
                <a:cs typeface="Times New Roman" pitchFamily="18" charset="0"/>
              </a:rPr>
              <a:t>. As a strategy to curtail their decreasing population, the Government of India in 1979 restricted their access to permanent contraceptive methods (sterilization). </a:t>
            </a:r>
          </a:p>
          <a:p>
            <a:pPr algn="just"/>
            <a:r>
              <a:rPr lang="en-US" sz="2400" dirty="0">
                <a:latin typeface="Times New Roman" pitchFamily="18" charset="0"/>
                <a:cs typeface="Times New Roman" pitchFamily="18" charset="0"/>
              </a:rPr>
              <a:t>This order is still being enforced in many states, including in Chhattisgarh, The other rationale underlying the order was that the population of PVTGs was dwindling and their numbers had to be increased. </a:t>
            </a:r>
          </a:p>
        </p:txBody>
      </p:sp>
      <p:sp>
        <p:nvSpPr>
          <p:cNvPr id="3" name="TextBox 2"/>
          <p:cNvSpPr txBox="1"/>
          <p:nvPr/>
        </p:nvSpPr>
        <p:spPr>
          <a:xfrm>
            <a:off x="304800" y="159603"/>
            <a:ext cx="8305800" cy="830997"/>
          </a:xfrm>
          <a:prstGeom prst="rect">
            <a:avLst/>
          </a:prstGeom>
          <a:noFill/>
        </p:spPr>
        <p:txBody>
          <a:bodyPr wrap="square" rtlCol="0">
            <a:spAutoFit/>
          </a:bodyPr>
          <a:lstStyle/>
          <a:p>
            <a:pPr algn="ctr"/>
            <a:r>
              <a:rPr lang="en-US" sz="2400" b="1" dirty="0">
                <a:latin typeface="Times New Roman" pitchFamily="18" charset="0"/>
                <a:cs typeface="Times New Roman" pitchFamily="18" charset="0"/>
              </a:rPr>
              <a:t>CASE STUDY: INJUSTICE TO THE BAIGA COMMUNITY IN CHHATTISGARH, INDIA</a:t>
            </a:r>
          </a:p>
        </p:txBody>
      </p:sp>
      <p:pic>
        <p:nvPicPr>
          <p:cNvPr id="22530" name="Picture 2" descr="Baiga Tribe"/>
          <p:cNvPicPr>
            <a:picLocks noChangeAspect="1" noChangeArrowheads="1"/>
          </p:cNvPicPr>
          <p:nvPr/>
        </p:nvPicPr>
        <p:blipFill>
          <a:blip r:embed="rId2" cstate="print"/>
          <a:srcRect/>
          <a:stretch>
            <a:fillRect/>
          </a:stretch>
        </p:blipFill>
        <p:spPr bwMode="auto">
          <a:xfrm>
            <a:off x="4572000" y="4103515"/>
            <a:ext cx="4352778" cy="275448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DB3BBA3-CCB9-4066-832F-772C2E2BA30B}"/>
              </a:ext>
            </a:extLst>
          </p:cNvPr>
          <p:cNvSpPr txBox="1"/>
          <p:nvPr/>
        </p:nvSpPr>
        <p:spPr>
          <a:xfrm>
            <a:off x="533400" y="762000"/>
            <a:ext cx="8305800" cy="5262979"/>
          </a:xfrm>
          <a:prstGeom prst="rect">
            <a:avLst/>
          </a:prstGeom>
          <a:noFill/>
        </p:spPr>
        <p:txBody>
          <a:bodyPr wrap="square">
            <a:spAutoFit/>
          </a:bodyPr>
          <a:lstStyle/>
          <a:p>
            <a:pPr algn="just"/>
            <a:r>
              <a:rPr lang="en-US" sz="2800" dirty="0">
                <a:latin typeface="Times New Roman" pitchFamily="18" charset="0"/>
                <a:cs typeface="Times New Roman" pitchFamily="18" charset="0"/>
              </a:rPr>
              <a:t>However, the government failed to acknowledge and act on the real reasons for the dwindling population that included starvation, chronic malnutrition, and lack of access to adequate health services, which in turn resulted in high mortality rates among these communities. </a:t>
            </a:r>
          </a:p>
          <a:p>
            <a:pPr algn="just"/>
            <a:endParaRPr lang="en-US" sz="2800" dirty="0">
              <a:latin typeface="Times New Roman" pitchFamily="18" charset="0"/>
              <a:cs typeface="Times New Roman" pitchFamily="18" charset="0"/>
            </a:endParaRPr>
          </a:p>
          <a:p>
            <a:pPr algn="just"/>
            <a:r>
              <a:rPr lang="en-US" sz="2800" dirty="0">
                <a:latin typeface="Times New Roman" pitchFamily="18" charset="0"/>
                <a:cs typeface="Times New Roman" pitchFamily="18" charset="0"/>
              </a:rPr>
              <a:t>The National Population Policy, 2000 of India commits to “voluntary and informed choice and consent of citizens while availing of reproductive health care services</a:t>
            </a:r>
            <a:r>
              <a:rPr lang="en-US" sz="2800" dirty="0" smtClean="0">
                <a:latin typeface="Times New Roman" pitchFamily="18" charset="0"/>
                <a:cs typeface="Times New Roman" pitchFamily="18" charset="0"/>
              </a:rPr>
              <a:t>”</a:t>
            </a:r>
            <a:r>
              <a:rPr lang="en-US" sz="2800" dirty="0">
                <a:latin typeface="Times New Roman" pitchFamily="18" charset="0"/>
                <a:cs typeface="Times New Roman" pitchFamily="18" charset="0"/>
              </a:rPr>
              <a:t> and states that special efforts should be made to provide these services to tribal communities (</a:t>
            </a:r>
            <a:r>
              <a:rPr lang="en-US" sz="2800" i="1" dirty="0">
                <a:latin typeface="Times New Roman" panose="02020603050405020304" pitchFamily="18" charset="0"/>
                <a:cs typeface="Times New Roman" pitchFamily="18" charset="0"/>
              </a:rPr>
              <a:t>Adivasis</a:t>
            </a:r>
            <a:r>
              <a:rPr lang="en-US" sz="2800" dirty="0">
                <a:latin typeface="Times New Roman" panose="02020603050405020304" pitchFamily="18" charset="0"/>
                <a:cs typeface="Times New Roman" pitchFamily="18" charset="0"/>
              </a:rPr>
              <a:t>) as per their needs.</a:t>
            </a:r>
          </a:p>
        </p:txBody>
      </p:sp>
      <p:sp>
        <p:nvSpPr>
          <p:cNvPr id="5" name="TextBox 4"/>
          <p:cNvSpPr txBox="1"/>
          <p:nvPr/>
        </p:nvSpPr>
        <p:spPr>
          <a:xfrm>
            <a:off x="533400" y="228600"/>
            <a:ext cx="2362200" cy="461665"/>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Contd</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extLst>
      <p:ext uri="{BB962C8B-B14F-4D97-AF65-F5344CB8AC3E}">
        <p14:creationId xmlns="" xmlns:p14="http://schemas.microsoft.com/office/powerpoint/2010/main" val="1446409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609600"/>
            <a:ext cx="7848600" cy="6001643"/>
          </a:xfrm>
          <a:prstGeom prst="rect">
            <a:avLst/>
          </a:prstGeom>
        </p:spPr>
        <p:txBody>
          <a:bodyPr wrap="square">
            <a:spAutoFit/>
          </a:bodyPr>
          <a:lstStyle/>
          <a:p>
            <a:pPr algn="just">
              <a:buFont typeface="Wingdings" pitchFamily="2" charset="2"/>
              <a:buChar char="ü"/>
            </a:pPr>
            <a:r>
              <a:rPr lang="en-US" sz="2400" dirty="0" smtClean="0">
                <a:latin typeface="Times New Roman" pitchFamily="18" charset="0"/>
                <a:cs typeface="Times New Roman" pitchFamily="18" charset="0"/>
              </a:rPr>
              <a:t>There is  extremely high malnutrition levels among </a:t>
            </a:r>
            <a:r>
              <a:rPr lang="en-US" sz="2400" dirty="0" err="1" smtClean="0">
                <a:latin typeface="Times New Roman" pitchFamily="18" charset="0"/>
                <a:cs typeface="Times New Roman" pitchFamily="18" charset="0"/>
              </a:rPr>
              <a:t>Baiga</a:t>
            </a:r>
            <a:r>
              <a:rPr lang="en-US" sz="2400" dirty="0" smtClean="0">
                <a:latin typeface="Times New Roman" pitchFamily="18" charset="0"/>
                <a:cs typeface="Times New Roman" pitchFamily="18" charset="0"/>
              </a:rPr>
              <a:t> children and both </a:t>
            </a:r>
            <a:r>
              <a:rPr lang="en-US" sz="2400" dirty="0" err="1" smtClean="0">
                <a:latin typeface="Times New Roman" pitchFamily="18" charset="0"/>
                <a:cs typeface="Times New Roman" pitchFamily="18" charset="0"/>
              </a:rPr>
              <a:t>Baiga</a:t>
            </a:r>
            <a:r>
              <a:rPr lang="en-US" sz="2400" dirty="0" smtClean="0">
                <a:latin typeface="Times New Roman" pitchFamily="18" charset="0"/>
                <a:cs typeface="Times New Roman" pitchFamily="18" charset="0"/>
              </a:rPr>
              <a:t> women and men. </a:t>
            </a:r>
          </a:p>
          <a:p>
            <a:pPr algn="just">
              <a:buFont typeface="Wingdings" pitchFamily="2" charset="2"/>
              <a:buChar char="ü"/>
            </a:pP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Among </a:t>
            </a:r>
            <a:r>
              <a:rPr lang="en-US" sz="2400" dirty="0" err="1" smtClean="0">
                <a:latin typeface="Times New Roman" pitchFamily="18" charset="0"/>
                <a:cs typeface="Times New Roman" pitchFamily="18" charset="0"/>
              </a:rPr>
              <a:t>Baiga</a:t>
            </a:r>
            <a:r>
              <a:rPr lang="en-US" sz="2400" dirty="0" smtClean="0">
                <a:latin typeface="Times New Roman" pitchFamily="18" charset="0"/>
                <a:cs typeface="Times New Roman" pitchFamily="18" charset="0"/>
              </a:rPr>
              <a:t> children under five years of age, 55.5% were underweight, 55.5% stunted and 15.6% wasted,  the high malnutrition levels among children that continue into adulthood.</a:t>
            </a:r>
          </a:p>
          <a:p>
            <a:pPr algn="just">
              <a:buFont typeface="Wingdings" pitchFamily="2" charset="2"/>
              <a:buChar char="ü"/>
            </a:pPr>
            <a:r>
              <a:rPr lang="en-US" sz="2400" dirty="0" err="1" smtClean="0">
                <a:latin typeface="Times New Roman" pitchFamily="18" charset="0"/>
                <a:cs typeface="Times New Roman" pitchFamily="18" charset="0"/>
              </a:rPr>
              <a:t>Baigas</a:t>
            </a:r>
            <a:r>
              <a:rPr lang="en-US" sz="2400" dirty="0" smtClean="0">
                <a:latin typeface="Times New Roman" pitchFamily="18" charset="0"/>
                <a:cs typeface="Times New Roman" pitchFamily="18" charset="0"/>
              </a:rPr>
              <a:t> have been demanding the right to contraceptive services. Denying contraceptive services is a violation of reproductive and human rights and the right to self-determination and bodily autonomy.</a:t>
            </a:r>
          </a:p>
          <a:p>
            <a:pPr algn="just">
              <a:buFont typeface="Wingdings" pitchFamily="2" charset="2"/>
              <a:buChar char="ü"/>
            </a:pPr>
            <a:endParaRPr lang="en-US" sz="2400" dirty="0" smtClean="0">
              <a:latin typeface="Times New Roman" pitchFamily="18" charset="0"/>
              <a:cs typeface="Times New Roman" pitchFamily="18" charset="0"/>
            </a:endParaRPr>
          </a:p>
          <a:p>
            <a:pPr lvl="2" algn="just">
              <a:buFont typeface="Wingdings" pitchFamily="2" charset="2"/>
              <a:buChar char="ü"/>
            </a:pPr>
            <a:r>
              <a:rPr lang="en-US" sz="2400" dirty="0" smtClean="0">
                <a:latin typeface="Times New Roman" pitchFamily="18" charset="0"/>
                <a:cs typeface="Times New Roman" pitchFamily="18" charset="0"/>
              </a:rPr>
              <a:t>Is the government order justified?</a:t>
            </a:r>
          </a:p>
          <a:p>
            <a:pPr lvl="2" algn="just">
              <a:buFont typeface="Wingdings" pitchFamily="2" charset="2"/>
              <a:buChar char="ü"/>
            </a:pPr>
            <a:r>
              <a:rPr lang="en-US" sz="2400" dirty="0" smtClean="0">
                <a:latin typeface="Times New Roman" pitchFamily="18" charset="0"/>
                <a:cs typeface="Times New Roman" pitchFamily="18" charset="0"/>
              </a:rPr>
              <a:t>What is the basis of conflict?</a:t>
            </a:r>
          </a:p>
          <a:p>
            <a:pPr lvl="2" algn="just">
              <a:buFont typeface="Wingdings" pitchFamily="2" charset="2"/>
              <a:buChar char="ü"/>
            </a:pPr>
            <a:r>
              <a:rPr lang="en-US" sz="2400" dirty="0" smtClean="0">
                <a:latin typeface="Times New Roman" pitchFamily="18" charset="0"/>
                <a:cs typeface="Times New Roman" pitchFamily="18" charset="0"/>
              </a:rPr>
              <a:t>How to strive for harmony in exceptional situations?</a:t>
            </a:r>
          </a:p>
          <a:p>
            <a:pPr lvl="2" algn="just">
              <a:buFont typeface="Wingdings" pitchFamily="2" charset="2"/>
              <a:buChar char="ü"/>
            </a:pPr>
            <a:r>
              <a:rPr lang="en-US" sz="2400" dirty="0" smtClean="0">
                <a:latin typeface="Times New Roman" pitchFamily="18" charset="0"/>
                <a:cs typeface="Times New Roman" pitchFamily="18" charset="0"/>
              </a:rPr>
              <a:t>What is just and what is unjust?</a:t>
            </a:r>
            <a:endParaRPr lang="en-US" sz="2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371600"/>
            <a:ext cx="8077200" cy="5262979"/>
          </a:xfrm>
          <a:prstGeom prst="rect">
            <a:avLst/>
          </a:prstGeom>
        </p:spPr>
        <p:txBody>
          <a:bodyPr wrap="square">
            <a:spAutoFit/>
          </a:bodyPr>
          <a:lstStyle/>
          <a:p>
            <a:pPr marL="342900" indent="-342900" algn="just">
              <a:buFont typeface="Wingdings" pitchFamily="2" charset="2"/>
              <a:buChar char="ü"/>
            </a:pPr>
            <a:r>
              <a:rPr lang="en-US" sz="2400" b="1" dirty="0">
                <a:latin typeface="Times New Roman" panose="02020603050405020304" pitchFamily="18" charset="0"/>
                <a:cs typeface="Times New Roman" pitchFamily="18" charset="0"/>
              </a:rPr>
              <a:t>Threat to minority: </a:t>
            </a:r>
            <a:r>
              <a:rPr lang="en-US" sz="2400" dirty="0">
                <a:latin typeface="Times New Roman" panose="02020603050405020304" pitchFamily="18" charset="0"/>
                <a:cs typeface="Times New Roman" pitchFamily="18" charset="0"/>
              </a:rPr>
              <a:t>Rise in intolerance and communal disharmony lead to </a:t>
            </a:r>
            <a:r>
              <a:rPr lang="en-US" sz="2400" dirty="0" err="1">
                <a:latin typeface="Times New Roman" panose="02020603050405020304" pitchFamily="18" charset="0"/>
                <a:cs typeface="Times New Roman" pitchFamily="18" charset="0"/>
              </a:rPr>
              <a:t>majoritarianism</a:t>
            </a:r>
            <a:r>
              <a:rPr lang="en-US" sz="2400" dirty="0">
                <a:latin typeface="Times New Roman" panose="02020603050405020304" pitchFamily="18" charset="0"/>
                <a:cs typeface="Times New Roman" pitchFamily="18" charset="0"/>
              </a:rPr>
              <a:t> </a:t>
            </a:r>
            <a:r>
              <a:rPr lang="en-US" sz="2400" dirty="0" smtClean="0">
                <a:latin typeface="Times New Roman" panose="02020603050405020304" pitchFamily="18" charset="0"/>
                <a:cs typeface="Times New Roman" pitchFamily="18" charset="0"/>
              </a:rPr>
              <a:t>suppressing  </a:t>
            </a:r>
            <a:r>
              <a:rPr lang="en-US" sz="2400" dirty="0">
                <a:latin typeface="Times New Roman" panose="02020603050405020304" pitchFamily="18" charset="0"/>
                <a:cs typeface="Times New Roman" pitchFamily="18" charset="0"/>
              </a:rPr>
              <a:t>minorities and </a:t>
            </a:r>
            <a:r>
              <a:rPr lang="en-US" sz="2400" dirty="0" smtClean="0">
                <a:latin typeface="Times New Roman" panose="02020603050405020304" pitchFamily="18" charset="0"/>
                <a:cs typeface="Times New Roman" pitchFamily="18" charset="0"/>
              </a:rPr>
              <a:t>hindering  </a:t>
            </a:r>
            <a:r>
              <a:rPr lang="en-US" sz="2400" dirty="0">
                <a:latin typeface="Times New Roman" panose="02020603050405020304" pitchFamily="18" charset="0"/>
                <a:cs typeface="Times New Roman" pitchFamily="18" charset="0"/>
              </a:rPr>
              <a:t>their rights.</a:t>
            </a:r>
          </a:p>
          <a:p>
            <a:pPr algn="just">
              <a:buFont typeface="Wingdings" pitchFamily="2" charset="2"/>
              <a:buChar char="ü"/>
            </a:pPr>
            <a:endParaRPr lang="en-US" sz="2400" dirty="0">
              <a:latin typeface="Times New Roman" panose="02020603050405020304" pitchFamily="18" charset="0"/>
              <a:cs typeface="Times New Roman" pitchFamily="18" charset="0"/>
            </a:endParaRPr>
          </a:p>
          <a:p>
            <a:pPr marL="342900" indent="-342900" algn="just">
              <a:buFont typeface="Wingdings" pitchFamily="2" charset="2"/>
              <a:buChar char="ü"/>
            </a:pPr>
            <a:r>
              <a:rPr lang="en-US" sz="2400" b="1" dirty="0">
                <a:latin typeface="Times New Roman" panose="02020603050405020304" pitchFamily="18" charset="0"/>
                <a:cs typeface="Times New Roman" pitchFamily="18" charset="0"/>
              </a:rPr>
              <a:t>Mob-violence: </a:t>
            </a:r>
            <a:r>
              <a:rPr lang="en-US" sz="2400" dirty="0" smtClean="0">
                <a:latin typeface="Times New Roman" panose="02020603050405020304" pitchFamily="18" charset="0"/>
                <a:cs typeface="Times New Roman" pitchFamily="18" charset="0"/>
              </a:rPr>
              <a:t>Targeting </a:t>
            </a:r>
            <a:r>
              <a:rPr lang="en-US" sz="2400" dirty="0">
                <a:latin typeface="Times New Roman" panose="02020603050405020304" pitchFamily="18" charset="0"/>
                <a:cs typeface="Times New Roman" pitchFamily="18" charset="0"/>
              </a:rPr>
              <a:t>of religious minorities </a:t>
            </a:r>
            <a:r>
              <a:rPr lang="en-US" sz="2400" dirty="0" smtClean="0">
                <a:latin typeface="Times New Roman" panose="02020603050405020304" pitchFamily="18" charset="0"/>
                <a:cs typeface="Times New Roman" pitchFamily="18" charset="0"/>
              </a:rPr>
              <a:t>has led </a:t>
            </a:r>
            <a:r>
              <a:rPr lang="en-US" sz="2400" dirty="0">
                <a:latin typeface="Times New Roman" panose="02020603050405020304" pitchFamily="18" charset="0"/>
                <a:cs typeface="Times New Roman" pitchFamily="18" charset="0"/>
              </a:rPr>
              <a:t>to a rise in </a:t>
            </a:r>
            <a:r>
              <a:rPr lang="en-US" sz="2400" dirty="0" smtClean="0">
                <a:latin typeface="Times New Roman" panose="02020603050405020304" pitchFamily="18" charset="0"/>
                <a:cs typeface="Times New Roman" pitchFamily="18" charset="0"/>
              </a:rPr>
              <a:t>mob-violence impacting </a:t>
            </a:r>
            <a:r>
              <a:rPr lang="en-US" sz="2400" dirty="0">
                <a:latin typeface="Times New Roman" panose="02020603050405020304" pitchFamily="18" charset="0"/>
                <a:cs typeface="Times New Roman" pitchFamily="18" charset="0"/>
              </a:rPr>
              <a:t>the psyche of </a:t>
            </a:r>
            <a:r>
              <a:rPr lang="en-US" sz="2400" dirty="0" smtClean="0">
                <a:latin typeface="Times New Roman" panose="02020603050405020304" pitchFamily="18" charset="0"/>
                <a:cs typeface="Times New Roman" pitchFamily="18" charset="0"/>
              </a:rPr>
              <a:t>minorities</a:t>
            </a:r>
          </a:p>
          <a:p>
            <a:pPr marL="342900" indent="-342900" algn="just">
              <a:buFont typeface="Wingdings" pitchFamily="2" charset="2"/>
              <a:buChar char="ü"/>
            </a:pPr>
            <a:endParaRPr lang="en-US" sz="2400" dirty="0">
              <a:latin typeface="Times New Roman" panose="02020603050405020304" pitchFamily="18" charset="0"/>
              <a:cs typeface="Times New Roman" pitchFamily="18" charset="0"/>
            </a:endParaRPr>
          </a:p>
          <a:p>
            <a:pPr marL="342900" indent="-342900" algn="just">
              <a:buFont typeface="Wingdings" pitchFamily="2" charset="2"/>
              <a:buChar char="ü"/>
            </a:pPr>
            <a:r>
              <a:rPr lang="en-US" sz="2400" b="1" dirty="0">
                <a:latin typeface="Times New Roman" panose="02020603050405020304" pitchFamily="18" charset="0"/>
                <a:cs typeface="Times New Roman" pitchFamily="18" charset="0"/>
              </a:rPr>
              <a:t>Threat to Rule of law: </a:t>
            </a:r>
            <a:r>
              <a:rPr lang="en-US" sz="2400" dirty="0">
                <a:latin typeface="Times New Roman" panose="02020603050405020304" pitchFamily="18" charset="0"/>
                <a:cs typeface="Times New Roman" pitchFamily="18" charset="0"/>
              </a:rPr>
              <a:t>With rise in incidence of mob justice, </a:t>
            </a:r>
            <a:r>
              <a:rPr lang="en-US" sz="2400" dirty="0" err="1">
                <a:latin typeface="Times New Roman" panose="02020603050405020304" pitchFamily="18" charset="0"/>
                <a:cs typeface="Times New Roman" pitchFamily="18" charset="0"/>
              </a:rPr>
              <a:t>lynchings</a:t>
            </a:r>
            <a:r>
              <a:rPr lang="en-US" sz="2400" dirty="0">
                <a:latin typeface="Times New Roman" panose="02020603050405020304" pitchFamily="18" charset="0"/>
                <a:cs typeface="Times New Roman" pitchFamily="18" charset="0"/>
              </a:rPr>
              <a:t>, there is a threat to rule of law. </a:t>
            </a:r>
            <a:endParaRPr lang="en-US" sz="2400" dirty="0" smtClean="0">
              <a:latin typeface="Times New Roman" panose="02020603050405020304" pitchFamily="18" charset="0"/>
              <a:cs typeface="Times New Roman" pitchFamily="18" charset="0"/>
            </a:endParaRPr>
          </a:p>
          <a:p>
            <a:pPr marL="342900" indent="-342900" algn="just"/>
            <a:endParaRPr lang="en-US" sz="2400" dirty="0" smtClean="0">
              <a:latin typeface="Times New Roman" panose="02020603050405020304" pitchFamily="18" charset="0"/>
              <a:cs typeface="Times New Roman" pitchFamily="18" charset="0"/>
            </a:endParaRPr>
          </a:p>
          <a:p>
            <a:pPr marL="342900" indent="-342900" algn="just">
              <a:buFont typeface="Wingdings" pitchFamily="2" charset="2"/>
              <a:buChar char="ü"/>
            </a:pPr>
            <a:r>
              <a:rPr lang="en-US" sz="2400" b="1" dirty="0" smtClean="0">
                <a:latin typeface="Times New Roman" panose="02020603050405020304" pitchFamily="18" charset="0"/>
                <a:cs typeface="Times New Roman" pitchFamily="18" charset="0"/>
              </a:rPr>
              <a:t>Freedom of speech: </a:t>
            </a:r>
            <a:r>
              <a:rPr lang="en-US" sz="2400" dirty="0" smtClean="0">
                <a:latin typeface="Times New Roman" panose="02020603050405020304" pitchFamily="18" charset="0"/>
                <a:cs typeface="Times New Roman" pitchFamily="18" charset="0"/>
              </a:rPr>
              <a:t> Disharmony and intolerance has led to excessive scrutiny of speech and expression preventing many to speak freely due to fear of life.</a:t>
            </a:r>
          </a:p>
          <a:p>
            <a:pPr marL="342900" indent="-342900" algn="just">
              <a:buFont typeface="Wingdings" pitchFamily="2" charset="2"/>
              <a:buChar char="ü"/>
            </a:pPr>
            <a:endParaRPr lang="en-US" sz="2400" dirty="0">
              <a:latin typeface="Times New Roman" panose="02020603050405020304" pitchFamily="18" charset="0"/>
              <a:cs typeface="Times New Roman" pitchFamily="18" charset="0"/>
            </a:endParaRPr>
          </a:p>
        </p:txBody>
      </p:sp>
      <p:sp>
        <p:nvSpPr>
          <p:cNvPr id="3" name="TextBox 2"/>
          <p:cNvSpPr txBox="1"/>
          <p:nvPr/>
        </p:nvSpPr>
        <p:spPr>
          <a:xfrm>
            <a:off x="685800" y="467380"/>
            <a:ext cx="75438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Consequences of Disharmony</a:t>
            </a:r>
            <a:endParaRPr lang="en-US" sz="2800" b="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EADE691-57D1-4348-A4B3-D36456298C04}"/>
              </a:ext>
            </a:extLst>
          </p:cNvPr>
          <p:cNvSpPr txBox="1"/>
          <p:nvPr/>
        </p:nvSpPr>
        <p:spPr>
          <a:xfrm>
            <a:off x="190500" y="582067"/>
            <a:ext cx="8763000" cy="5632311"/>
          </a:xfrm>
          <a:prstGeom prst="rect">
            <a:avLst/>
          </a:prstGeom>
          <a:noFill/>
        </p:spPr>
        <p:txBody>
          <a:bodyPr wrap="square">
            <a:spAutoFit/>
          </a:bodyPr>
          <a:lstStyle/>
          <a:p>
            <a:pPr marL="457200" indent="-457200" algn="just">
              <a:buFont typeface="Wingdings" panose="05000000000000000000" pitchFamily="2" charset="2"/>
              <a:buChar char="Ø"/>
            </a:pPr>
            <a:r>
              <a:rPr lang="en-US" sz="2400" b="1" dirty="0" smtClean="0">
                <a:latin typeface="Times New Roman" panose="02020603050405020304" pitchFamily="18" charset="0"/>
                <a:cs typeface="Times New Roman" pitchFamily="18" charset="0"/>
              </a:rPr>
              <a:t>Violation of  human rights: </a:t>
            </a:r>
            <a:r>
              <a:rPr lang="en-US" sz="2400" dirty="0" smtClean="0">
                <a:latin typeface="Times New Roman" panose="02020603050405020304" pitchFamily="18" charset="0"/>
                <a:cs typeface="Times New Roman" pitchFamily="18" charset="0"/>
              </a:rPr>
              <a:t>The Human Development Index of the society is adversely affected by conflict, unrest  impacting the basic right to freedom of people. (India ranks 131 among 189 countries in – HDI, 2020)</a:t>
            </a:r>
          </a:p>
          <a:p>
            <a:pPr marL="457200" indent="-457200" algn="just">
              <a:buFont typeface="Wingdings" panose="05000000000000000000" pitchFamily="2" charset="2"/>
              <a:buChar char="Ø"/>
            </a:pPr>
            <a:endParaRPr lang="en-US" sz="2400" dirty="0" smtClean="0">
              <a:latin typeface="Times New Roman" panose="02020603050405020304" pitchFamily="18" charset="0"/>
              <a:cs typeface="Times New Roman" pitchFamily="18" charset="0"/>
            </a:endParaRPr>
          </a:p>
          <a:p>
            <a:pPr marL="457200" indent="-457200" algn="just">
              <a:buFont typeface="Wingdings" panose="05000000000000000000" pitchFamily="2" charset="2"/>
              <a:buChar char="Ø"/>
            </a:pPr>
            <a:r>
              <a:rPr lang="en-US" sz="2400" b="1" dirty="0" smtClean="0">
                <a:latin typeface="Times New Roman" panose="02020603050405020304" pitchFamily="18" charset="0"/>
                <a:cs typeface="Times New Roman" pitchFamily="18" charset="0"/>
              </a:rPr>
              <a:t>Regionalism</a:t>
            </a:r>
            <a:r>
              <a:rPr lang="en-US" sz="2400" b="1" dirty="0">
                <a:latin typeface="Times New Roman" panose="02020603050405020304" pitchFamily="18" charset="0"/>
                <a:cs typeface="Times New Roman" pitchFamily="18" charset="0"/>
              </a:rPr>
              <a:t>: </a:t>
            </a:r>
            <a:r>
              <a:rPr lang="en-US" sz="2400" dirty="0" smtClean="0">
                <a:latin typeface="Times New Roman" pitchFamily="18" charset="0"/>
                <a:cs typeface="Times New Roman" pitchFamily="18" charset="0"/>
              </a:rPr>
              <a:t>Anti-national </a:t>
            </a:r>
            <a:r>
              <a:rPr lang="en-US" sz="2400" dirty="0">
                <a:latin typeface="Times New Roman" pitchFamily="18" charset="0"/>
                <a:cs typeface="Times New Roman" pitchFamily="18" charset="0"/>
              </a:rPr>
              <a:t>elements </a:t>
            </a:r>
            <a:r>
              <a:rPr lang="en-US" sz="2400" dirty="0" smtClean="0">
                <a:latin typeface="Times New Roman" pitchFamily="18" charset="0"/>
                <a:cs typeface="Times New Roman" pitchFamily="18" charset="0"/>
              </a:rPr>
              <a:t>instigate </a:t>
            </a:r>
            <a:r>
              <a:rPr lang="en-US" sz="2400" dirty="0">
                <a:latin typeface="Times New Roman" pitchFamily="18" charset="0"/>
                <a:cs typeface="Times New Roman" pitchFamily="18" charset="0"/>
              </a:rPr>
              <a:t>regional feelings and </a:t>
            </a:r>
            <a:r>
              <a:rPr lang="en-US" sz="2400" dirty="0" smtClean="0">
                <a:latin typeface="Times New Roman" pitchFamily="18" charset="0"/>
                <a:cs typeface="Times New Roman" pitchFamily="18" charset="0"/>
              </a:rPr>
              <a:t>create </a:t>
            </a:r>
            <a:r>
              <a:rPr lang="en-US" sz="2400" dirty="0">
                <a:latin typeface="Times New Roman" pitchFamily="18" charset="0"/>
                <a:cs typeface="Times New Roman" pitchFamily="18" charset="0"/>
              </a:rPr>
              <a:t>an atmosphere to break the cohesiveness of our society.</a:t>
            </a:r>
          </a:p>
          <a:p>
            <a:pPr marL="457200" indent="-457200" algn="just">
              <a:buFont typeface="Wingdings" panose="05000000000000000000" pitchFamily="2" charset="2"/>
              <a:buChar char="Ø"/>
            </a:pPr>
            <a:endParaRPr lang="en-US" sz="2400" dirty="0">
              <a:latin typeface="Times New Roman" pitchFamily="18" charset="0"/>
              <a:cs typeface="Times New Roman" pitchFamily="18" charset="0"/>
            </a:endParaRPr>
          </a:p>
          <a:p>
            <a:pPr marL="457200" indent="-457200" algn="just">
              <a:buFont typeface="Wingdings" panose="05000000000000000000" pitchFamily="2" charset="2"/>
              <a:buChar char="Ø"/>
            </a:pPr>
            <a:r>
              <a:rPr lang="en-US" sz="2400" b="1" dirty="0">
                <a:latin typeface="Times New Roman" pitchFamily="18" charset="0"/>
                <a:cs typeface="Times New Roman" pitchFamily="18" charset="0"/>
              </a:rPr>
              <a:t>Lawlessness: </a:t>
            </a:r>
            <a:r>
              <a:rPr lang="en-US" sz="2400" dirty="0">
                <a:latin typeface="Times New Roman" pitchFamily="18" charset="0"/>
                <a:cs typeface="Times New Roman" pitchFamily="18" charset="0"/>
              </a:rPr>
              <a:t>Lawlessness accruing out of communal disharmony is exploited by the divisive forces operating in the country because of which internal security risks gets heightens.</a:t>
            </a:r>
          </a:p>
          <a:p>
            <a:pPr marL="457200" indent="-457200" algn="just">
              <a:buFont typeface="Wingdings" panose="05000000000000000000" pitchFamily="2" charset="2"/>
              <a:buChar char="Ø"/>
            </a:pPr>
            <a:endParaRPr lang="en-US" sz="2400" dirty="0">
              <a:latin typeface="Times New Roman" pitchFamily="18" charset="0"/>
              <a:cs typeface="Times New Roman" pitchFamily="18" charset="0"/>
            </a:endParaRPr>
          </a:p>
          <a:p>
            <a:pPr marL="457200" indent="-457200" algn="just">
              <a:buFont typeface="Wingdings" panose="05000000000000000000" pitchFamily="2" charset="2"/>
              <a:buChar char="Ø"/>
            </a:pPr>
            <a:r>
              <a:rPr lang="en-US" sz="2400" b="1" dirty="0">
                <a:latin typeface="Times New Roman" pitchFamily="18" charset="0"/>
                <a:cs typeface="Times New Roman" pitchFamily="18" charset="0"/>
              </a:rPr>
              <a:t>Damage social fabric: </a:t>
            </a:r>
            <a:r>
              <a:rPr lang="en-US" sz="2400" dirty="0">
                <a:latin typeface="Times New Roman" pitchFamily="18" charset="0"/>
                <a:cs typeface="Times New Roman" pitchFamily="18" charset="0"/>
              </a:rPr>
              <a:t>The social fabric of the society gets irreparably damaged and the conditions of mistrust serve as a catalyst for future conflicts on flimsy grounds.</a:t>
            </a:r>
          </a:p>
        </p:txBody>
      </p:sp>
    </p:spTree>
    <p:extLst>
      <p:ext uri="{BB962C8B-B14F-4D97-AF65-F5344CB8AC3E}">
        <p14:creationId xmlns="" xmlns:p14="http://schemas.microsoft.com/office/powerpoint/2010/main" val="8345923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TOP 25 MUTUAL RESPECT QUOTES (of 134) | A-Z Quotes">
            <a:extLst>
              <a:ext uri="{FF2B5EF4-FFF2-40B4-BE49-F238E27FC236}">
                <a16:creationId xmlns="" xmlns:a16="http://schemas.microsoft.com/office/drawing/2014/main" id="{11907FCF-188C-4944-910A-941176CB2723}"/>
              </a:ext>
            </a:extLst>
          </p:cNvPr>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r="2000" b="16000"/>
          <a:stretch/>
        </p:blipFill>
        <p:spPr bwMode="auto">
          <a:xfrm>
            <a:off x="228600" y="45025"/>
            <a:ext cx="5562600" cy="3008543"/>
          </a:xfrm>
          <a:prstGeom prst="rect">
            <a:avLst/>
          </a:prstGeom>
          <a:noFill/>
          <a:extLst>
            <a:ext uri="{909E8E84-426E-40DD-AFC4-6F175D3DCCD1}">
              <a14:hiddenFill xmlns="" xmlns:a14="http://schemas.microsoft.com/office/drawing/2010/main">
                <a:solidFill>
                  <a:srgbClr val="FFFFFF"/>
                </a:solidFill>
              </a14:hiddenFill>
            </a:ext>
          </a:extLst>
        </p:spPr>
      </p:pic>
      <p:pic>
        <p:nvPicPr>
          <p:cNvPr id="2056" name="Picture 8" descr="Robert Green Ingersoll's quotes, famous and not much - QuotationOf ... via  Relatably.com | Tolerance quotes, Tolerance, Words">
            <a:extLst>
              <a:ext uri="{FF2B5EF4-FFF2-40B4-BE49-F238E27FC236}">
                <a16:creationId xmlns="" xmlns:a16="http://schemas.microsoft.com/office/drawing/2014/main" id="{C050A321-2F84-4F82-BD6A-D522B5BD92CE}"/>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200400" y="3545937"/>
            <a:ext cx="5701503" cy="312020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09667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ustice Quotes | Famous Quotes at NobleQuotes.com | Social justice quotes,  Law quotes, Injustice quotes">
            <a:extLst>
              <a:ext uri="{FF2B5EF4-FFF2-40B4-BE49-F238E27FC236}">
                <a16:creationId xmlns="" xmlns:a16="http://schemas.microsoft.com/office/drawing/2014/main" id="{094672A3-9E2F-4419-A593-5ACAFD5903D1}"/>
              </a:ext>
            </a:extLst>
          </p:cNvPr>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b="12222"/>
          <a:stretch/>
        </p:blipFill>
        <p:spPr bwMode="auto">
          <a:xfrm>
            <a:off x="4844291" y="1476409"/>
            <a:ext cx="4103619" cy="3947871"/>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Injustice anywhere is a threat to... - Chick-fil-A Park Boulevard &amp; Plano  Parkway | Facebook">
            <a:extLst>
              <a:ext uri="{FF2B5EF4-FFF2-40B4-BE49-F238E27FC236}">
                <a16:creationId xmlns="" xmlns:a16="http://schemas.microsoft.com/office/drawing/2014/main" id="{55206D6F-028F-41F0-9C18-D990C52F11FA}"/>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81000" y="1476409"/>
            <a:ext cx="3918711" cy="391504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57702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04800"/>
            <a:ext cx="5105400" cy="369332"/>
          </a:xfrm>
          <a:prstGeom prst="rect">
            <a:avLst/>
          </a:prstGeom>
          <a:noFill/>
        </p:spPr>
        <p:txBody>
          <a:bodyPr wrap="square" rtlCol="0">
            <a:spAutoFit/>
          </a:bodyPr>
          <a:lstStyle/>
          <a:p>
            <a:r>
              <a:rPr lang="en-US" dirty="0" smtClean="0"/>
              <a:t>REFERENCES</a:t>
            </a:r>
            <a:endParaRPr lang="en-US" dirty="0"/>
          </a:p>
        </p:txBody>
      </p:sp>
      <p:sp>
        <p:nvSpPr>
          <p:cNvPr id="3" name="TextBox 2"/>
          <p:cNvSpPr txBox="1"/>
          <p:nvPr/>
        </p:nvSpPr>
        <p:spPr>
          <a:xfrm>
            <a:off x="457200" y="838200"/>
            <a:ext cx="8153400" cy="7632859"/>
          </a:xfrm>
          <a:prstGeom prst="rect">
            <a:avLst/>
          </a:prstGeom>
          <a:noFill/>
        </p:spPr>
        <p:txBody>
          <a:bodyPr wrap="square" rtlCol="0">
            <a:spAutoFit/>
          </a:bodyPr>
          <a:lstStyle/>
          <a:p>
            <a:pPr>
              <a:buFont typeface="Wingdings" pitchFamily="2" charset="2"/>
              <a:buChar char="Ø"/>
            </a:pPr>
            <a:r>
              <a:rPr lang="en-US" sz="1600" dirty="0">
                <a:latin typeface="Times New Roman" pitchFamily="18" charset="0"/>
                <a:cs typeface="Times New Roman" pitchFamily="18" charset="0"/>
              </a:rPr>
              <a:t>Dr. </a:t>
            </a:r>
            <a:r>
              <a:rPr lang="en-US" sz="1600" dirty="0" err="1">
                <a:latin typeface="Times New Roman" pitchFamily="18" charset="0"/>
                <a:cs typeface="Times New Roman" pitchFamily="18" charset="0"/>
              </a:rPr>
              <a:t>Rajkumar</a:t>
            </a:r>
            <a:r>
              <a:rPr lang="en-US" sz="1600" dirty="0">
                <a:latin typeface="Times New Roman" pitchFamily="18" charset="0"/>
                <a:cs typeface="Times New Roman" pitchFamily="18" charset="0"/>
              </a:rPr>
              <a:t> Singh, </a:t>
            </a:r>
            <a:r>
              <a:rPr lang="en-US" sz="1600" dirty="0" err="1">
                <a:latin typeface="Times New Roman" pitchFamily="18" charset="0"/>
                <a:cs typeface="Times New Roman" pitchFamily="18" charset="0"/>
              </a:rPr>
              <a:t>Rajkumar</a:t>
            </a:r>
            <a:r>
              <a:rPr lang="en-US" sz="1600" dirty="0">
                <a:latin typeface="Times New Roman" pitchFamily="18" charset="0"/>
                <a:cs typeface="Times New Roman" pitchFamily="18" charset="0"/>
              </a:rPr>
              <a:t>, Status of Social Justice in India, </a:t>
            </a:r>
            <a:r>
              <a:rPr lang="en-US" sz="1600" i="1" dirty="0">
                <a:latin typeface="Times New Roman" pitchFamily="18" charset="0"/>
                <a:cs typeface="Times New Roman" pitchFamily="18" charset="0"/>
              </a:rPr>
              <a:t>South Asia </a:t>
            </a:r>
            <a:r>
              <a:rPr lang="en-US" sz="1600" i="1" dirty="0" err="1">
                <a:latin typeface="Times New Roman" pitchFamily="18" charset="0"/>
                <a:cs typeface="Times New Roman" pitchFamily="18" charset="0"/>
              </a:rPr>
              <a:t>Jounal</a:t>
            </a:r>
            <a:r>
              <a:rPr lang="en-US" sz="1600" i="1" dirty="0">
                <a:latin typeface="Times New Roman" pitchFamily="18" charset="0"/>
                <a:cs typeface="Times New Roman" pitchFamily="18" charset="0"/>
              </a:rPr>
              <a:t>.</a:t>
            </a:r>
          </a:p>
          <a:p>
            <a:r>
              <a:rPr lang="en-US" sz="1600" dirty="0">
                <a:latin typeface="Times New Roman" pitchFamily="18" charset="0"/>
                <a:cs typeface="Times New Roman" pitchFamily="18" charset="0"/>
                <a:hlinkClick r:id="rId2"/>
              </a:rPr>
              <a:t>http://southasiajournal.net/status-of-social-justice-in-india/</a:t>
            </a:r>
            <a:endParaRPr lang="en-US" sz="1600" dirty="0">
              <a:latin typeface="Times New Roman" pitchFamily="18" charset="0"/>
              <a:cs typeface="Times New Roman" pitchFamily="18" charset="0"/>
            </a:endParaRPr>
          </a:p>
          <a:p>
            <a:pPr>
              <a:buFont typeface="Wingdings" pitchFamily="2" charset="2"/>
              <a:buChar char="Ø"/>
            </a:pPr>
            <a:endParaRPr lang="en-US" sz="1600" i="1" dirty="0">
              <a:latin typeface="Times New Roman" pitchFamily="18" charset="0"/>
              <a:cs typeface="Times New Roman" pitchFamily="18" charset="0"/>
            </a:endParaRPr>
          </a:p>
          <a:p>
            <a:pPr>
              <a:buFont typeface="Wingdings" pitchFamily="2" charset="2"/>
              <a:buChar char="Ø"/>
            </a:pPr>
            <a:r>
              <a:rPr lang="en-US" sz="1600" dirty="0">
                <a:latin typeface="Times New Roman" pitchFamily="18" charset="0"/>
                <a:cs typeface="Times New Roman" pitchFamily="18" charset="0"/>
              </a:rPr>
              <a:t>Social Justice Theory</a:t>
            </a:r>
          </a:p>
          <a:p>
            <a:r>
              <a:rPr lang="en-US" sz="1600" u="sng" dirty="0">
                <a:latin typeface="Times New Roman" pitchFamily="18" charset="0"/>
                <a:cs typeface="Times New Roman" pitchFamily="18" charset="0"/>
                <a:hlinkClick r:id="rId3"/>
              </a:rPr>
              <a:t>https://www.researchgate.net/publication/310769309_Social_Justice_Theory#:~:text=Social%20justice%20is%20generally%20de%EF%AC%81ned,%2C%20sexual%20orientation%2C%20and%20reli%2D</a:t>
            </a:r>
            <a:endParaRPr lang="en-US" sz="1600" u="sng" dirty="0">
              <a:latin typeface="Times New Roman" pitchFamily="18" charset="0"/>
              <a:cs typeface="Times New Roman" pitchFamily="18" charset="0"/>
            </a:endParaRPr>
          </a:p>
          <a:p>
            <a:pPr>
              <a:buFont typeface="Wingdings" pitchFamily="2" charset="2"/>
              <a:buChar char="Ø"/>
            </a:pPr>
            <a:endParaRPr lang="en-US" sz="1600" dirty="0">
              <a:latin typeface="Times New Roman" pitchFamily="18" charset="0"/>
              <a:cs typeface="Times New Roman" pitchFamily="18" charset="0"/>
            </a:endParaRPr>
          </a:p>
          <a:p>
            <a:pPr>
              <a:buFont typeface="Wingdings" pitchFamily="2" charset="2"/>
              <a:buChar char="Ø"/>
            </a:pPr>
            <a:r>
              <a:rPr lang="en-US" sz="1600" dirty="0">
                <a:latin typeface="Times New Roman" pitchFamily="18" charset="0"/>
                <a:cs typeface="Times New Roman" pitchFamily="18" charset="0"/>
              </a:rPr>
              <a:t>Basabi Khan and Georg Stöber, George, Living in Harmony? "Casteism", Communalism, and Regionalism in Indian Social Science Textbooks</a:t>
            </a:r>
            <a:r>
              <a:rPr lang="en-US" sz="1600" b="1" dirty="0">
                <a:latin typeface="Times New Roman" pitchFamily="18" charset="0"/>
                <a:cs typeface="Times New Roman" pitchFamily="18" charset="0"/>
              </a:rPr>
              <a:t>.</a:t>
            </a:r>
            <a:r>
              <a:rPr lang="en-US" sz="1600" i="1" dirty="0">
                <a:latin typeface="Times New Roman" pitchFamily="18" charset="0"/>
                <a:cs typeface="Times New Roman" pitchFamily="18" charset="0"/>
              </a:rPr>
              <a:t> Journal of Educational Media, Memory &amp; Society</a:t>
            </a:r>
            <a:r>
              <a:rPr lang="en-US" sz="1600" dirty="0">
                <a:latin typeface="Times New Roman" pitchFamily="18" charset="0"/>
                <a:cs typeface="Times New Roman" pitchFamily="18" charset="0"/>
              </a:rPr>
              <a:t>.Vol. 6, No. 2, Special </a:t>
            </a:r>
            <a:r>
              <a:rPr lang="en-US" sz="1600" dirty="0" smtClean="0">
                <a:latin typeface="Times New Roman" pitchFamily="18" charset="0"/>
                <a:cs typeface="Times New Roman" pitchFamily="18" charset="0"/>
              </a:rPr>
              <a:t>Issue, Published</a:t>
            </a:r>
            <a:r>
              <a:rPr lang="en-US" sz="1600" dirty="0">
                <a:latin typeface="Times New Roman" pitchFamily="18" charset="0"/>
                <a:cs typeface="Times New Roman" pitchFamily="18" charset="0"/>
              </a:rPr>
              <a:t> by: Berghaln </a:t>
            </a:r>
            <a:r>
              <a:rPr lang="en-US" sz="1600" dirty="0" smtClean="0">
                <a:latin typeface="Times New Roman" pitchFamily="18" charset="0"/>
                <a:cs typeface="Times New Roman" pitchFamily="18" charset="0"/>
              </a:rPr>
              <a:t>Books.</a:t>
            </a:r>
            <a:endParaRPr lang="en-US" sz="1600" dirty="0">
              <a:latin typeface="Times New Roman" pitchFamily="18" charset="0"/>
              <a:cs typeface="Times New Roman" pitchFamily="18" charset="0"/>
            </a:endParaRPr>
          </a:p>
          <a:p>
            <a:r>
              <a:rPr lang="en-US" sz="1600" u="sng" dirty="0" smtClean="0">
                <a:solidFill>
                  <a:schemeClr val="accent3">
                    <a:lumMod val="60000"/>
                    <a:lumOff val="40000"/>
                  </a:schemeClr>
                </a:solidFill>
                <a:latin typeface="Times New Roman" pitchFamily="18" charset="0"/>
                <a:cs typeface="Times New Roman" pitchFamily="18" charset="0"/>
              </a:rPr>
              <a:t>https</a:t>
            </a:r>
            <a:r>
              <a:rPr lang="en-US" sz="1600" u="sng" dirty="0">
                <a:solidFill>
                  <a:schemeClr val="accent3">
                    <a:lumMod val="60000"/>
                    <a:lumOff val="40000"/>
                  </a:schemeClr>
                </a:solidFill>
                <a:latin typeface="Times New Roman" pitchFamily="18" charset="0"/>
                <a:cs typeface="Times New Roman" pitchFamily="18" charset="0"/>
              </a:rPr>
              <a:t>://www.jstor.org/stable/44320034?Search=yes&amp;resultItemClick=true&amp;searchText=justice+and+harmony+in+India&amp;searchUri=%2Faction%2FdoBasicSearch%3FQuery%3Djustice%2Band%2Bharmony%2Bin%2BIndia%26acc%3Don%26wc%3Don%26fc%3Doff%26group%3Dnone&amp;ab_segments=0%2Fbasic_SYC-5187_SYC-5188%2Ftest&amp;refreqid=fastly-default%3A65c2c4d85d24f7d9e8d3be69152f549d&amp;seq=5#metadata_info_tab_contents</a:t>
            </a:r>
          </a:p>
          <a:p>
            <a:endParaRPr lang="en-US" sz="1600" u="sng" dirty="0">
              <a:latin typeface="Times New Roman" pitchFamily="18" charset="0"/>
              <a:cs typeface="Times New Roman" pitchFamily="18" charset="0"/>
            </a:endParaRPr>
          </a:p>
          <a:p>
            <a:pPr>
              <a:buFont typeface="Wingdings" pitchFamily="2" charset="2"/>
              <a:buChar char="Ø"/>
            </a:pPr>
            <a:r>
              <a:rPr lang="en-US" sz="1400" dirty="0">
                <a:latin typeface="Times New Roman" pitchFamily="18" charset="0"/>
                <a:cs typeface="Times New Roman" pitchFamily="18" charset="0"/>
              </a:rPr>
              <a:t>Case Study:</a:t>
            </a:r>
          </a:p>
          <a:p>
            <a:r>
              <a:rPr lang="en-US" sz="1600" u="sng" dirty="0">
                <a:latin typeface="Times New Roman" pitchFamily="18" charset="0"/>
                <a:cs typeface="Times New Roman" pitchFamily="18" charset="0"/>
                <a:hlinkClick r:id="rId4"/>
              </a:rPr>
              <a:t>https://www.tandfonline.com/doi/full/10.1080/09688080.2018.1542912</a:t>
            </a:r>
            <a:endParaRPr lang="en-US" sz="1600" u="sng" dirty="0">
              <a:latin typeface="Times New Roman" pitchFamily="18" charset="0"/>
              <a:cs typeface="Times New Roman" pitchFamily="18" charset="0"/>
            </a:endParaRPr>
          </a:p>
          <a:p>
            <a:endParaRPr lang="en-US" sz="1600" u="sng" dirty="0">
              <a:latin typeface="Times New Roman" pitchFamily="18" charset="0"/>
              <a:cs typeface="Times New Roman" pitchFamily="18" charset="0"/>
            </a:endParaRPr>
          </a:p>
          <a:p>
            <a:endParaRPr lang="en-US" sz="1600" u="sng" dirty="0"/>
          </a:p>
          <a:p>
            <a:endParaRPr lang="en-US" sz="1600" u="sng" dirty="0"/>
          </a:p>
          <a:p>
            <a:endParaRPr lang="en-US" sz="1600" b="1" dirty="0"/>
          </a:p>
          <a:p>
            <a:endParaRPr lang="en-US" sz="1600" dirty="0">
              <a:latin typeface="Times New Roman" pitchFamily="18" charset="0"/>
              <a:cs typeface="Times New Roman" pitchFamily="18" charset="0"/>
            </a:endParaRPr>
          </a:p>
          <a:p>
            <a:endParaRPr lang="en-US" dirty="0"/>
          </a:p>
          <a:p>
            <a:r>
              <a:rPr lang="en-US" dirty="0"/>
              <a:t/>
            </a:r>
            <a:br>
              <a:rPr lang="en-US" dirty="0"/>
            </a:br>
            <a:endParaRPr lang="en-US" dirty="0"/>
          </a:p>
          <a:p>
            <a:r>
              <a:rPr lang="en-US" dirty="0"/>
              <a:t/>
            </a:r>
            <a:br>
              <a:rPr lang="en-US" dirty="0"/>
            </a:br>
            <a:endParaRPr lang="en-US"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533400" y="1355497"/>
            <a:ext cx="8077200" cy="50321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ct val="0"/>
              </a:spcAft>
              <a:buClrTx/>
              <a:buSzTx/>
              <a:buFont typeface="Wingdings" pitchFamily="2" charset="2"/>
              <a:buChar char="ü"/>
              <a:tabLst/>
            </a:pPr>
            <a:r>
              <a:rPr kumimoji="0" lang="en-US" sz="2800" b="0" i="0" u="none" strike="noStrike" cap="none" normalizeH="0" baseline="0" dirty="0">
                <a:ln>
                  <a:noFill/>
                </a:ln>
                <a:effectLst/>
                <a:latin typeface="Times New Roman" panose="02020603050405020304" pitchFamily="18" charset="0"/>
                <a:ea typeface="Calibri" pitchFamily="34" charset="0"/>
                <a:cs typeface="Times New Roman" pitchFamily="18" charset="0"/>
              </a:rPr>
              <a:t>Greek philosopher Socrates </a:t>
            </a:r>
            <a:r>
              <a:rPr kumimoji="0" lang="en-US" sz="28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 “justice </a:t>
            </a:r>
            <a:r>
              <a:rPr kumimoji="0" lang="en-US" sz="2800" b="0" i="0" u="none" strike="noStrike" cap="none" normalizeH="0" baseline="0" dirty="0">
                <a:ln>
                  <a:noFill/>
                </a:ln>
                <a:effectLst/>
                <a:latin typeface="Times New Roman" panose="02020603050405020304" pitchFamily="18" charset="0"/>
                <a:ea typeface="Calibri" pitchFamily="34" charset="0"/>
                <a:cs typeface="Times New Roman" pitchFamily="18" charset="0"/>
              </a:rPr>
              <a:t>was a condition for harmony in which each part of soul or each part of group in the city took care of its own business so that the whole society functioned according to proper </a:t>
            </a:r>
            <a:r>
              <a:rPr kumimoji="0" lang="en-US" sz="28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order”. </a:t>
            </a:r>
            <a:endParaRPr kumimoji="0" lang="en-US" sz="2800" b="0" i="0" u="none" strike="noStrike" cap="none" normalizeH="0" baseline="0" dirty="0">
              <a:ln>
                <a:noFill/>
              </a:ln>
              <a:effectLst/>
              <a:latin typeface="Times New Roman" panose="02020603050405020304" pitchFamily="18" charset="0"/>
              <a:ea typeface="Calibri" pitchFamily="34" charset="0"/>
              <a:cs typeface="Times New Roman" pitchFamily="18" charset="0"/>
            </a:endParaRPr>
          </a:p>
          <a:p>
            <a:pPr marL="0" marR="0" lvl="0" indent="0" algn="just" defTabSz="914400" rtl="0" eaLnBrk="1" fontAlgn="base" latinLnBrk="0" hangingPunct="1">
              <a:lnSpc>
                <a:spcPct val="150000"/>
              </a:lnSpc>
              <a:spcBef>
                <a:spcPct val="0"/>
              </a:spcBef>
              <a:spcAft>
                <a:spcPct val="0"/>
              </a:spcAft>
              <a:buClrTx/>
              <a:buSzTx/>
              <a:buFont typeface="Wingdings" pitchFamily="2" charset="2"/>
              <a:buChar char="ü"/>
              <a:tabLst/>
            </a:pPr>
            <a:endParaRPr lang="en-US" sz="2800" dirty="0">
              <a:latin typeface="Times New Roman" panose="02020603050405020304" pitchFamily="18" charset="0"/>
              <a:ea typeface="Calibri" pitchFamily="34" charset="0"/>
              <a:cs typeface="Times New Roman" pitchFamily="18" charset="0"/>
            </a:endParaRPr>
          </a:p>
          <a:p>
            <a:pPr marL="0" marR="0" lvl="0" indent="0" algn="just" defTabSz="914400" rtl="0" eaLnBrk="1" fontAlgn="base" latinLnBrk="0" hangingPunct="1">
              <a:spcBef>
                <a:spcPct val="0"/>
              </a:spcBef>
              <a:spcAft>
                <a:spcPct val="0"/>
              </a:spcAft>
              <a:buClrTx/>
              <a:buSzTx/>
              <a:buFont typeface="Wingdings" pitchFamily="2" charset="2"/>
              <a:buChar char="ü"/>
              <a:tabLst/>
            </a:pPr>
            <a:r>
              <a:rPr kumimoji="0" lang="en-US" sz="2800" b="0" i="0" u="none" strike="noStrike" cap="none" normalizeH="0" baseline="0" dirty="0">
                <a:ln>
                  <a:noFill/>
                </a:ln>
                <a:effectLst/>
                <a:latin typeface="Times New Roman" panose="02020603050405020304" pitchFamily="18" charset="0"/>
                <a:ea typeface="Calibri" pitchFamily="34" charset="0"/>
                <a:cs typeface="Times New Roman" pitchFamily="18" charset="0"/>
              </a:rPr>
              <a:t>While Socrates gave a definition of justice directly in terms of harmony, in modern times the concept of justice and harmony have largely gone their separate </a:t>
            </a:r>
            <a:r>
              <a:rPr kumimoji="0" lang="en-US" sz="2800" b="0" i="0" u="none" strike="noStrike" cap="none" normalizeH="0" baseline="0" dirty="0" smtClean="0">
                <a:ln>
                  <a:noFill/>
                </a:ln>
                <a:effectLst/>
                <a:latin typeface="Times New Roman" panose="02020603050405020304" pitchFamily="18" charset="0"/>
                <a:ea typeface="Calibri" pitchFamily="34" charset="0"/>
                <a:cs typeface="Times New Roman" pitchFamily="18" charset="0"/>
              </a:rPr>
              <a:t>ways.</a:t>
            </a:r>
            <a:endParaRPr kumimoji="0" lang="en-US" sz="2800" b="0" i="0" u="none" strike="noStrike" cap="none" normalizeH="0" baseline="0" dirty="0">
              <a:ln>
                <a:noFill/>
              </a:ln>
              <a:effectLst/>
              <a:latin typeface="Times New Roman" panose="02020603050405020304" pitchFamily="18" charset="0"/>
              <a:ea typeface="Calibri" pitchFamily="34" charset="0"/>
              <a:cs typeface="Times New Roman" pitchFamily="18" charset="0"/>
            </a:endParaRPr>
          </a:p>
          <a:p>
            <a:pPr marL="0" marR="0" lvl="0" indent="0" algn="just" defTabSz="914400" rtl="0" eaLnBrk="1" fontAlgn="base" latinLnBrk="0" hangingPunct="1">
              <a:lnSpc>
                <a:spcPct val="150000"/>
              </a:lnSpc>
              <a:spcBef>
                <a:spcPct val="0"/>
              </a:spcBef>
              <a:spcAft>
                <a:spcPct val="0"/>
              </a:spcAft>
              <a:buClrTx/>
              <a:buSzTx/>
              <a:buFont typeface="Wingdings" pitchFamily="2" charset="2"/>
              <a:buChar char="ü"/>
              <a:tabLst/>
            </a:pPr>
            <a:endParaRPr kumimoji="0" lang="en-US" b="0" i="0" u="none" strike="noStrike" cap="none" normalizeH="0" baseline="0" dirty="0">
              <a:ln>
                <a:noFill/>
              </a:ln>
              <a:effectLst/>
              <a:latin typeface="Times New Roman" pitchFamily="18" charset="0"/>
              <a:cs typeface="Times New Roman" pitchFamily="18" charset="0"/>
            </a:endParaRPr>
          </a:p>
        </p:txBody>
      </p:sp>
      <p:sp>
        <p:nvSpPr>
          <p:cNvPr id="3" name="TextBox 2"/>
          <p:cNvSpPr txBox="1"/>
          <p:nvPr/>
        </p:nvSpPr>
        <p:spPr>
          <a:xfrm>
            <a:off x="304800" y="152400"/>
            <a:ext cx="8458200" cy="461665"/>
          </a:xfrm>
          <a:prstGeom prst="rect">
            <a:avLst/>
          </a:prstGeom>
          <a:noFill/>
        </p:spPr>
        <p:txBody>
          <a:bodyPr wrap="square" rtlCol="0">
            <a:spAutoFit/>
          </a:bodyPr>
          <a:lstStyle/>
          <a:p>
            <a:r>
              <a:rPr lang="en-US" b="1" dirty="0"/>
              <a:t> </a:t>
            </a:r>
            <a:r>
              <a:rPr lang="en-US" sz="2400" b="1" dirty="0" smtClean="0">
                <a:latin typeface="Times New Roman" pitchFamily="18" charset="0"/>
                <a:cs typeface="Times New Roman" pitchFamily="18" charset="0"/>
              </a:rPr>
              <a:t>Defining Social Justice In Terms of Harmony…….</a:t>
            </a:r>
            <a:endParaRPr lang="en-US" sz="2400" b="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7D3EC9E-8499-4EC1-BB39-75B3F5906054}"/>
              </a:ext>
            </a:extLst>
          </p:cNvPr>
          <p:cNvSpPr txBox="1"/>
          <p:nvPr/>
        </p:nvSpPr>
        <p:spPr>
          <a:xfrm>
            <a:off x="304800" y="609600"/>
            <a:ext cx="8686800" cy="4832092"/>
          </a:xfrm>
          <a:prstGeom prst="rect">
            <a:avLst/>
          </a:prstGeom>
          <a:noFill/>
        </p:spPr>
        <p:txBody>
          <a:bodyPr wrap="square">
            <a:spAutoFit/>
          </a:bodyPr>
          <a:lstStyle/>
          <a:p>
            <a:pPr marL="342900" marR="0" lvl="0" indent="-342900" algn="just" defTabSz="914400" rtl="0" eaLnBrk="0" fontAlgn="base" latinLnBrk="0" hangingPunct="0">
              <a:spcBef>
                <a:spcPct val="0"/>
              </a:spcBef>
              <a:spcAft>
                <a:spcPct val="0"/>
              </a:spcAft>
              <a:buClrTx/>
              <a:buSzTx/>
              <a:buFont typeface="Wingdings" panose="05000000000000000000" pitchFamily="2" charset="2"/>
              <a:buChar char="Ø"/>
              <a:tabLst/>
            </a:pPr>
            <a:endPar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endParaRPr>
          </a:p>
          <a:p>
            <a:pPr marL="342900" marR="0" lvl="0" indent="-342900" algn="just" defTabSz="914400" rtl="0" eaLnBrk="0" fontAlgn="base" latinLnBrk="0" hangingPunct="0">
              <a:spcBef>
                <a:spcPct val="0"/>
              </a:spcBef>
              <a:spcAft>
                <a:spcPct val="0"/>
              </a:spcAft>
              <a:buClrTx/>
              <a:buSzTx/>
              <a:buFont typeface="Wingdings" panose="05000000000000000000" pitchFamily="2" charset="2"/>
              <a:buChar char="Ø"/>
              <a:tabLst/>
            </a:pP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Theoretically</a:t>
            </a:r>
            <a:r>
              <a:rPr kumimoji="0" lang="en-US" sz="2800" b="0" i="0" u="none" strike="noStrike" cap="none" normalizeH="0" baseline="0" dirty="0">
                <a:ln>
                  <a:noFill/>
                </a:ln>
                <a:effectLst/>
                <a:latin typeface="Times New Roman" pitchFamily="18" charset="0"/>
                <a:ea typeface="Calibri" pitchFamily="34" charset="0"/>
                <a:cs typeface="Times New Roman" pitchFamily="18" charset="0"/>
              </a:rPr>
              <a:t>, in order to establish the principles and norms of justice and harmony one must realize the present causes of injustice and disharmony</a:t>
            </a: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a:t>
            </a:r>
          </a:p>
          <a:p>
            <a:pPr marL="342900" marR="0" lvl="0" indent="-342900" algn="just" defTabSz="914400" rtl="0" eaLnBrk="0" fontAlgn="base" latinLnBrk="0" hangingPunct="0">
              <a:spcBef>
                <a:spcPct val="0"/>
              </a:spcBef>
              <a:spcAft>
                <a:spcPct val="0"/>
              </a:spcAft>
              <a:buClrTx/>
              <a:buSzTx/>
              <a:tabLst/>
            </a:pP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 </a:t>
            </a:r>
          </a:p>
          <a:p>
            <a:pPr marL="342900" marR="0" lvl="0" indent="-342900" algn="just" defTabSz="914400" rtl="0" eaLnBrk="0" fontAlgn="base" latinLnBrk="0" hangingPunct="0">
              <a:spcBef>
                <a:spcPct val="0"/>
              </a:spcBef>
              <a:spcAft>
                <a:spcPct val="0"/>
              </a:spcAft>
              <a:buClrTx/>
              <a:buSzTx/>
              <a:buFont typeface="Wingdings" panose="05000000000000000000" pitchFamily="2" charset="2"/>
              <a:buChar char="Ø"/>
              <a:tabLst/>
            </a:pP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All </a:t>
            </a:r>
            <a:r>
              <a:rPr kumimoji="0" lang="en-US" sz="2800" b="0" i="0" u="none" strike="noStrike" cap="none" normalizeH="0" baseline="0" dirty="0">
                <a:ln>
                  <a:noFill/>
                </a:ln>
                <a:effectLst/>
                <a:latin typeface="Times New Roman" pitchFamily="18" charset="0"/>
                <a:ea typeface="Calibri" pitchFamily="34" charset="0"/>
                <a:cs typeface="Times New Roman" pitchFamily="18" charset="0"/>
              </a:rPr>
              <a:t>human </a:t>
            </a: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beings </a:t>
            </a:r>
            <a:r>
              <a:rPr kumimoji="0" lang="en-US" sz="2800" b="0" i="0" u="none" strike="noStrike" cap="none" normalizeH="0" baseline="0" dirty="0">
                <a:ln>
                  <a:noFill/>
                </a:ln>
                <a:effectLst/>
                <a:latin typeface="Times New Roman" pitchFamily="18" charset="0"/>
                <a:ea typeface="Calibri" pitchFamily="34" charset="0"/>
                <a:cs typeface="Times New Roman" pitchFamily="18" charset="0"/>
              </a:rPr>
              <a:t>suffer from interpersonal and societal conflicts. </a:t>
            </a:r>
            <a:endPar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endParaRPr>
          </a:p>
          <a:p>
            <a:pPr marL="342900" marR="0" lvl="0" indent="-342900" algn="just" defTabSz="914400" rtl="0" eaLnBrk="0" fontAlgn="base" latinLnBrk="0" hangingPunct="0">
              <a:spcBef>
                <a:spcPct val="0"/>
              </a:spcBef>
              <a:spcAft>
                <a:spcPct val="0"/>
              </a:spcAft>
              <a:buClrTx/>
              <a:buSzTx/>
              <a:buFont typeface="Wingdings" panose="05000000000000000000" pitchFamily="2" charset="2"/>
              <a:buChar char="Ø"/>
              <a:tabLst/>
            </a:pPr>
            <a:endPar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endParaRPr>
          </a:p>
          <a:p>
            <a:pPr marL="342900" marR="0" lvl="0" indent="-342900" algn="just" defTabSz="914400" rtl="0" eaLnBrk="0" fontAlgn="base" latinLnBrk="0" hangingPunct="0">
              <a:spcBef>
                <a:spcPct val="0"/>
              </a:spcBef>
              <a:spcAft>
                <a:spcPct val="0"/>
              </a:spcAft>
              <a:buClrTx/>
              <a:buSzTx/>
              <a:buFont typeface="Wingdings" panose="05000000000000000000" pitchFamily="2" charset="2"/>
              <a:buChar char="Ø"/>
              <a:tabLst/>
            </a:pP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These </a:t>
            </a:r>
            <a:r>
              <a:rPr kumimoji="0" lang="en-US" sz="2800" b="0" i="0" u="none" strike="noStrike" cap="none" normalizeH="0" baseline="0" dirty="0">
                <a:ln>
                  <a:noFill/>
                </a:ln>
                <a:effectLst/>
                <a:latin typeface="Times New Roman" pitchFamily="18" charset="0"/>
                <a:ea typeface="Calibri" pitchFamily="34" charset="0"/>
                <a:cs typeface="Times New Roman" pitchFamily="18" charset="0"/>
              </a:rPr>
              <a:t>conflicts  have resulted in unjust, unfair and disharmonious conditions, and </a:t>
            </a:r>
            <a:r>
              <a:rPr kumimoji="0" lang="en-US" sz="2800" b="0" i="0" u="none" strike="noStrike" cap="none" normalizeH="0" baseline="0" dirty="0" smtClean="0">
                <a:ln>
                  <a:noFill/>
                </a:ln>
                <a:effectLst/>
                <a:latin typeface="Times New Roman" pitchFamily="18" charset="0"/>
                <a:ea typeface="Calibri" pitchFamily="34" charset="0"/>
                <a:cs typeface="Times New Roman" pitchFamily="18" charset="0"/>
              </a:rPr>
              <a:t>led </a:t>
            </a:r>
            <a:r>
              <a:rPr kumimoji="0" lang="en-US" sz="2800" b="0" i="0" u="none" strike="noStrike" cap="none" normalizeH="0" baseline="0" dirty="0">
                <a:ln>
                  <a:noFill/>
                </a:ln>
                <a:effectLst/>
                <a:latin typeface="Times New Roman" pitchFamily="18" charset="0"/>
                <a:ea typeface="Calibri" pitchFamily="34" charset="0"/>
                <a:cs typeface="Times New Roman" pitchFamily="18" charset="0"/>
              </a:rPr>
              <a:t>to social isolation, social turmoil, and diminished security of people’s lives. </a:t>
            </a:r>
            <a:endParaRPr kumimoji="0" lang="en-US" sz="2800" b="0" i="0" u="none" strike="noStrike" cap="none" normalizeH="0" baseline="0" dirty="0">
              <a:ln>
                <a:noFill/>
              </a:ln>
              <a:effectLst/>
              <a:latin typeface="Times New Roman" pitchFamily="18" charset="0"/>
              <a:cs typeface="Times New Roman" pitchFamily="18" charset="0"/>
            </a:endParaRPr>
          </a:p>
        </p:txBody>
      </p:sp>
    </p:spTree>
    <p:extLst>
      <p:ext uri="{BB962C8B-B14F-4D97-AF65-F5344CB8AC3E}">
        <p14:creationId xmlns="" xmlns:p14="http://schemas.microsoft.com/office/powerpoint/2010/main" val="3386574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66700" y="1905000"/>
            <a:ext cx="86106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ct val="0"/>
              </a:spcAft>
              <a:buClrTx/>
              <a:buSzTx/>
              <a:buFontTx/>
              <a:buNone/>
              <a:tabLst/>
            </a:pPr>
            <a:r>
              <a:rPr kumimoji="0" lang="en-US" sz="3200" b="1" i="0" u="none" strike="noStrike" cap="none" normalizeH="0" baseline="0" dirty="0">
                <a:ln>
                  <a:noFill/>
                </a:ln>
                <a:effectLst/>
                <a:latin typeface="Times New Roman" pitchFamily="18" charset="0"/>
                <a:ea typeface="Calibri" pitchFamily="34" charset="0"/>
                <a:cs typeface="Times New Roman" pitchFamily="18" charset="0"/>
              </a:rPr>
              <a:t> Social </a:t>
            </a:r>
            <a:r>
              <a:rPr lang="en-US" sz="3200" b="1" dirty="0" smtClean="0">
                <a:latin typeface="Times New Roman" pitchFamily="18" charset="0"/>
                <a:ea typeface="Calibri" pitchFamily="34" charset="0"/>
                <a:cs typeface="Times New Roman" pitchFamily="18" charset="0"/>
              </a:rPr>
              <a:t>Justice </a:t>
            </a:r>
            <a:r>
              <a:rPr lang="en-US" sz="3200" dirty="0" smtClean="0">
                <a:latin typeface="Times New Roman" pitchFamily="18" charset="0"/>
                <a:ea typeface="Calibri" pitchFamily="34" charset="0"/>
                <a:cs typeface="Times New Roman" pitchFamily="18" charset="0"/>
              </a:rPr>
              <a:t>-</a:t>
            </a:r>
            <a:r>
              <a:rPr lang="en-US" sz="2000" dirty="0" smtClean="0">
                <a:latin typeface="Times New Roman" pitchFamily="18" charset="0"/>
                <a:ea typeface="Calibri" pitchFamily="34" charset="0"/>
                <a:cs typeface="Times New Roman" pitchFamily="18" charset="0"/>
              </a:rPr>
              <a:t> </a:t>
            </a:r>
            <a:r>
              <a:rPr kumimoji="0" lang="en-US" sz="3200" b="0" i="0" u="none" strike="noStrike" cap="none" normalizeH="0" baseline="0" dirty="0">
                <a:ln>
                  <a:noFill/>
                </a:ln>
                <a:effectLst/>
                <a:latin typeface="Times New Roman" pitchFamily="18" charset="0"/>
                <a:ea typeface="Calibri" pitchFamily="34" charset="0"/>
                <a:cs typeface="Times New Roman" pitchFamily="18" charset="0"/>
              </a:rPr>
              <a:t>fair and equitable distribution of power, resources,  and obligations, in society to all the people, regardless of their race and ethnicity, age, gender, ability status, sexual orientation and religious or spiritual background. </a:t>
            </a:r>
            <a:endParaRPr kumimoji="0" lang="en-US" sz="3200" b="0" i="0" u="none" strike="noStrike" cap="none" normalizeH="0" baseline="0" dirty="0">
              <a:ln>
                <a:noFill/>
              </a:ln>
              <a:effectLst/>
              <a:latin typeface="Times New Roman" pitchFamily="18" charset="0"/>
              <a:cs typeface="Times New Roman" pitchFamily="18" charset="0"/>
            </a:endParaRPr>
          </a:p>
        </p:txBody>
      </p:sp>
      <p:sp>
        <p:nvSpPr>
          <p:cNvPr id="3" name="TextBox 2"/>
          <p:cNvSpPr txBox="1"/>
          <p:nvPr/>
        </p:nvSpPr>
        <p:spPr>
          <a:xfrm>
            <a:off x="304800" y="152400"/>
            <a:ext cx="84582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Understanding  Social Justice and Harmony…. </a:t>
            </a:r>
            <a:endParaRPr lang="en-US" sz="32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D3D476D8-21A9-4138-95B4-915B5519149B}"/>
              </a:ext>
            </a:extLst>
          </p:cNvPr>
          <p:cNvSpPr txBox="1"/>
          <p:nvPr/>
        </p:nvSpPr>
        <p:spPr>
          <a:xfrm>
            <a:off x="304800" y="1398687"/>
            <a:ext cx="8610599" cy="4247317"/>
          </a:xfrm>
          <a:prstGeom prst="rect">
            <a:avLst/>
          </a:prstGeom>
          <a:noFill/>
        </p:spPr>
        <p:txBody>
          <a:bodyPr wrap="square">
            <a:spAutoFit/>
          </a:bodyPr>
          <a:lstStyle/>
          <a:p>
            <a:pPr marL="571500" marR="0" lvl="0" indent="-5715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pPr>
            <a:r>
              <a:rPr lang="en-US" sz="3600" dirty="0" smtClean="0">
                <a:latin typeface="Times New Roman" panose="02020603050405020304" pitchFamily="18" charset="0"/>
                <a:ea typeface="Calibri" pitchFamily="34" charset="0"/>
                <a:cs typeface="Times New Roman" panose="02020603050405020304" pitchFamily="18" charset="0"/>
              </a:rPr>
              <a:t>I</a:t>
            </a:r>
            <a:r>
              <a:rPr kumimoji="0" lang="en-US" sz="3600" b="0" i="0" u="none" strike="noStrike" cap="none" normalizeH="0" baseline="0" dirty="0" smtClean="0">
                <a:ln>
                  <a:noFill/>
                </a:ln>
                <a:effectLst/>
                <a:latin typeface="Times New Roman" panose="02020603050405020304" pitchFamily="18" charset="0"/>
                <a:ea typeface="Calibri" pitchFamily="34" charset="0"/>
                <a:cs typeface="Times New Roman" panose="02020603050405020304" pitchFamily="18" charset="0"/>
              </a:rPr>
              <a:t>nclusion</a:t>
            </a:r>
            <a:endParaRPr kumimoji="0" lang="en-US" sz="36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endParaRPr>
          </a:p>
          <a:p>
            <a:pPr marL="571500" marR="0" lvl="0" indent="-5715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pPr>
            <a:r>
              <a:rPr lang="en-US" sz="3600" dirty="0">
                <a:latin typeface="Times New Roman" panose="02020603050405020304" pitchFamily="18" charset="0"/>
                <a:ea typeface="Calibri" pitchFamily="34" charset="0"/>
                <a:cs typeface="Times New Roman" panose="02020603050405020304" pitchFamily="18" charset="0"/>
              </a:rPr>
              <a:t>C</a:t>
            </a:r>
            <a:r>
              <a:rPr kumimoji="0" lang="en-US" sz="36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rPr>
              <a:t>ollaboration</a:t>
            </a:r>
          </a:p>
          <a:p>
            <a:pPr marL="571500" marR="0" lvl="0" indent="-5715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pPr>
            <a:r>
              <a:rPr lang="en-US" sz="3600" dirty="0">
                <a:latin typeface="Times New Roman" panose="02020603050405020304" pitchFamily="18" charset="0"/>
                <a:ea typeface="Calibri" pitchFamily="34" charset="0"/>
                <a:cs typeface="Times New Roman" panose="02020603050405020304" pitchFamily="18" charset="0"/>
              </a:rPr>
              <a:t>C</a:t>
            </a:r>
            <a:r>
              <a:rPr kumimoji="0" lang="en-US" sz="36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rPr>
              <a:t>ooperation  </a:t>
            </a:r>
          </a:p>
          <a:p>
            <a:pPr marL="571500" marR="0" lvl="0" indent="-5715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pPr>
            <a:r>
              <a:rPr lang="en-US" sz="3600" dirty="0">
                <a:latin typeface="Times New Roman" panose="02020603050405020304" pitchFamily="18" charset="0"/>
                <a:ea typeface="Calibri" pitchFamily="34" charset="0"/>
                <a:cs typeface="Times New Roman" panose="02020603050405020304" pitchFamily="18" charset="0"/>
              </a:rPr>
              <a:t>E</a:t>
            </a:r>
            <a:r>
              <a:rPr kumimoji="0" lang="en-US" sz="36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rPr>
              <a:t>qual access</a:t>
            </a:r>
            <a:endParaRPr lang="en-US" sz="3600" dirty="0">
              <a:latin typeface="Times New Roman" panose="02020603050405020304" pitchFamily="18" charset="0"/>
              <a:ea typeface="Calibri" pitchFamily="34" charset="0"/>
              <a:cs typeface="Times New Roman" panose="02020603050405020304" pitchFamily="18" charset="0"/>
            </a:endParaRPr>
          </a:p>
          <a:p>
            <a:pPr marL="571500" marR="0" lvl="0" indent="-571500" algn="just" defTabSz="914400" rtl="0" eaLnBrk="1" fontAlgn="base" latinLnBrk="0" hangingPunct="1">
              <a:lnSpc>
                <a:spcPct val="150000"/>
              </a:lnSpc>
              <a:spcBef>
                <a:spcPct val="0"/>
              </a:spcBef>
              <a:spcAft>
                <a:spcPct val="0"/>
              </a:spcAft>
              <a:buClrTx/>
              <a:buSzTx/>
              <a:buFont typeface="Wingdings" panose="05000000000000000000" pitchFamily="2" charset="2"/>
              <a:buChar char="Ø"/>
              <a:tabLst/>
            </a:pPr>
            <a:r>
              <a:rPr lang="en-US" sz="3600" dirty="0">
                <a:latin typeface="Times New Roman" panose="02020603050405020304" pitchFamily="18" charset="0"/>
                <a:ea typeface="Calibri" pitchFamily="34" charset="0"/>
                <a:cs typeface="Times New Roman" panose="02020603050405020304" pitchFamily="18" charset="0"/>
              </a:rPr>
              <a:t>E</a:t>
            </a:r>
            <a:r>
              <a:rPr kumimoji="0" lang="en-US" sz="3600" b="0" i="0" u="none" strike="noStrike" cap="none" normalizeH="0" baseline="0" dirty="0">
                <a:ln>
                  <a:noFill/>
                </a:ln>
                <a:effectLst/>
                <a:latin typeface="Times New Roman" panose="02020603050405020304" pitchFamily="18" charset="0"/>
                <a:ea typeface="Calibri" pitchFamily="34" charset="0"/>
                <a:cs typeface="Times New Roman" panose="02020603050405020304" pitchFamily="18" charset="0"/>
              </a:rPr>
              <a:t>qual opportunity </a:t>
            </a:r>
            <a:endParaRPr lang="en-IN" sz="3600" dirty="0">
              <a:latin typeface="Times New Roman" panose="02020603050405020304" pitchFamily="18" charset="0"/>
              <a:cs typeface="Times New Roman" panose="02020603050405020304" pitchFamily="18" charset="0"/>
            </a:endParaRPr>
          </a:p>
        </p:txBody>
      </p:sp>
      <p:pic>
        <p:nvPicPr>
          <p:cNvPr id="5" name="Picture 3" descr="A Problematic Guide to the Social Justice Left | by Brad Glasgow | Medium">
            <a:extLst>
              <a:ext uri="{FF2B5EF4-FFF2-40B4-BE49-F238E27FC236}">
                <a16:creationId xmlns="" xmlns:a16="http://schemas.microsoft.com/office/drawing/2014/main" id="{777DC220-CF59-4D63-A4AD-78B7D4BCE9CD}"/>
              </a:ext>
            </a:extLst>
          </p:cNvPr>
          <p:cNvPicPr>
            <a:picLocks noChangeAspect="1" noChangeArrowheads="1"/>
          </p:cNvPicPr>
          <p:nvPr/>
        </p:nvPicPr>
        <p:blipFill>
          <a:blip r:embed="rId2" cstate="print"/>
          <a:srcRect/>
          <a:stretch>
            <a:fillRect/>
          </a:stretch>
        </p:blipFill>
        <p:spPr bwMode="auto">
          <a:xfrm>
            <a:off x="4800600" y="1600200"/>
            <a:ext cx="4191000" cy="3886200"/>
          </a:xfrm>
          <a:prstGeom prst="rect">
            <a:avLst/>
          </a:prstGeom>
          <a:noFill/>
        </p:spPr>
      </p:pic>
      <p:sp>
        <p:nvSpPr>
          <p:cNvPr id="6" name="TextBox 5"/>
          <p:cNvSpPr txBox="1"/>
          <p:nvPr/>
        </p:nvSpPr>
        <p:spPr>
          <a:xfrm>
            <a:off x="228600" y="228600"/>
            <a:ext cx="8686800" cy="584775"/>
          </a:xfrm>
          <a:prstGeom prst="rect">
            <a:avLst/>
          </a:prstGeom>
          <a:noFill/>
        </p:spPr>
        <p:txBody>
          <a:bodyPr wrap="square" rtlCol="0">
            <a:spAutoFit/>
          </a:bodyPr>
          <a:lstStyle/>
          <a:p>
            <a:pPr lvl="0" algn="just" fontAlgn="base">
              <a:spcBef>
                <a:spcPct val="0"/>
              </a:spcBef>
              <a:spcAft>
                <a:spcPct val="0"/>
              </a:spcAft>
            </a:pPr>
            <a:r>
              <a:rPr lang="en-US" sz="3200" dirty="0" smtClean="0">
                <a:latin typeface="Times New Roman" panose="02020603050405020304" pitchFamily="18" charset="0"/>
                <a:ea typeface="Calibri" pitchFamily="34" charset="0"/>
                <a:cs typeface="Times New Roman" panose="02020603050405020304" pitchFamily="18" charset="0"/>
              </a:rPr>
              <a:t>Fundamental Principles Underlying Social Justice : </a:t>
            </a:r>
            <a:endParaRPr lang="en-US" sz="3200" dirty="0">
              <a:latin typeface="Times New Roman" panose="02020603050405020304" pitchFamily="18" charset="0"/>
              <a:ea typeface="Calibri" pitchFamily="34" charset="0"/>
              <a:cs typeface="Times New Roman" panose="02020603050405020304" pitchFamily="18" charset="0"/>
            </a:endParaRPr>
          </a:p>
        </p:txBody>
      </p:sp>
    </p:spTree>
    <p:extLst>
      <p:ext uri="{BB962C8B-B14F-4D97-AF65-F5344CB8AC3E}">
        <p14:creationId xmlns="" xmlns:p14="http://schemas.microsoft.com/office/powerpoint/2010/main" val="3980982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73344"/>
            <a:ext cx="8458200" cy="2062103"/>
          </a:xfrm>
          <a:prstGeom prst="rect">
            <a:avLst/>
          </a:prstGeom>
        </p:spPr>
        <p:txBody>
          <a:bodyPr wrap="square">
            <a:spAutoFit/>
          </a:bodyPr>
          <a:lstStyle/>
          <a:p>
            <a:pPr lvl="0" algn="just" eaLnBrk="0" fontAlgn="base" hangingPunct="0">
              <a:spcBef>
                <a:spcPct val="0"/>
              </a:spcBef>
              <a:spcAft>
                <a:spcPct val="0"/>
              </a:spcAft>
            </a:pPr>
            <a:r>
              <a:rPr lang="en-US" sz="2800" b="1" dirty="0">
                <a:latin typeface="Times New Roman" pitchFamily="18" charset="0"/>
                <a:ea typeface="Calibri" pitchFamily="34" charset="0"/>
                <a:cs typeface="Times New Roman" pitchFamily="18" charset="0"/>
              </a:rPr>
              <a:t>Social Harmony </a:t>
            </a:r>
            <a:r>
              <a:rPr lang="en-US" sz="2400" dirty="0" smtClean="0">
                <a:latin typeface="Times New Roman" pitchFamily="18" charset="0"/>
                <a:ea typeface="Calibri" pitchFamily="34" charset="0"/>
                <a:cs typeface="Times New Roman" pitchFamily="18" charset="0"/>
              </a:rPr>
              <a:t> - </a:t>
            </a:r>
            <a:r>
              <a:rPr lang="en-US" sz="3200" dirty="0" smtClean="0">
                <a:latin typeface="Times New Roman" pitchFamily="18" charset="0"/>
                <a:ea typeface="Calibri" pitchFamily="34" charset="0"/>
                <a:cs typeface="Times New Roman" pitchFamily="18" charset="0"/>
              </a:rPr>
              <a:t>encourages </a:t>
            </a:r>
            <a:r>
              <a:rPr lang="en-US" sz="3200" dirty="0">
                <a:latin typeface="Times New Roman" pitchFamily="18" charset="0"/>
                <a:ea typeface="Calibri" pitchFamily="34" charset="0"/>
                <a:cs typeface="Times New Roman" pitchFamily="18" charset="0"/>
              </a:rPr>
              <a:t>trust, admiration, peace, respect, generosity and equity </a:t>
            </a:r>
            <a:r>
              <a:rPr lang="en-US" sz="3200" dirty="0" smtClean="0">
                <a:latin typeface="Times New Roman" pitchFamily="18" charset="0"/>
                <a:ea typeface="Calibri" pitchFamily="34" charset="0"/>
                <a:cs typeface="Times New Roman" pitchFamily="18" charset="0"/>
              </a:rPr>
              <a:t>among people in a society irrespective of caste, class and gender etc…… </a:t>
            </a:r>
            <a:endParaRPr lang="en-US" sz="3200" dirty="0">
              <a:latin typeface="Times New Roman" pitchFamily="18" charset="0"/>
              <a:cs typeface="Times New Roman" pitchFamily="18" charset="0"/>
            </a:endParaRPr>
          </a:p>
        </p:txBody>
      </p:sp>
      <p:sp>
        <p:nvSpPr>
          <p:cNvPr id="3" name="TextBox 2"/>
          <p:cNvSpPr txBox="1"/>
          <p:nvPr/>
        </p:nvSpPr>
        <p:spPr>
          <a:xfrm>
            <a:off x="152400" y="63305"/>
            <a:ext cx="3657600" cy="461665"/>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Contd</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pic>
        <p:nvPicPr>
          <p:cNvPr id="5" name="Picture 4" descr="Objectives | Manav Ekta Mission">
            <a:extLst>
              <a:ext uri="{FF2B5EF4-FFF2-40B4-BE49-F238E27FC236}">
                <a16:creationId xmlns="" xmlns:a16="http://schemas.microsoft.com/office/drawing/2014/main" id="{18E14CF2-27CF-4FBF-864A-10D8AEA5789D}"/>
              </a:ext>
            </a:extLst>
          </p:cNvPr>
          <p:cNvPicPr>
            <a:picLocks noChangeAspect="1" noChangeArrowheads="1"/>
          </p:cNvPicPr>
          <p:nvPr/>
        </p:nvPicPr>
        <p:blipFill>
          <a:blip r:embed="rId2" cstate="print"/>
          <a:srcRect/>
          <a:stretch>
            <a:fillRect/>
          </a:stretch>
        </p:blipFill>
        <p:spPr bwMode="auto">
          <a:xfrm>
            <a:off x="1676400" y="3429000"/>
            <a:ext cx="5683659" cy="284183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524000"/>
            <a:ext cx="8382000" cy="4832092"/>
          </a:xfrm>
          <a:prstGeom prst="rect">
            <a:avLst/>
          </a:prstGeom>
        </p:spPr>
        <p:txBody>
          <a:bodyPr wrap="square">
            <a:spAutoFit/>
          </a:bodyPr>
          <a:lstStyle/>
          <a:p>
            <a:r>
              <a:rPr lang="en-US" sz="2800" dirty="0" smtClean="0">
                <a:latin typeface="Times New Roman" pitchFamily="18" charset="0"/>
                <a:cs typeface="Times New Roman" pitchFamily="18" charset="0"/>
              </a:rPr>
              <a:t>To Ambedkar Justice can be dispensed by establishing :</a:t>
            </a:r>
          </a:p>
          <a:p>
            <a:endParaRPr lang="en-US" sz="2800" dirty="0" smtClean="0">
              <a:latin typeface="Times New Roman" pitchFamily="18" charset="0"/>
              <a:cs typeface="Times New Roman" pitchFamily="18" charset="0"/>
            </a:endParaRPr>
          </a:p>
          <a:p>
            <a:pPr>
              <a:buFont typeface="Wingdings" pitchFamily="2" charset="2"/>
              <a:buChar char="ü"/>
            </a:pPr>
            <a:r>
              <a:rPr lang="en-US" sz="2800" dirty="0" smtClean="0">
                <a:latin typeface="Times New Roman" pitchFamily="18" charset="0"/>
                <a:cs typeface="Times New Roman" pitchFamily="18" charset="0"/>
              </a:rPr>
              <a:t>    a society where individual becomes the means of all social purposes</a:t>
            </a:r>
          </a:p>
          <a:p>
            <a:pPr>
              <a:buFont typeface="Wingdings" pitchFamily="2" charset="2"/>
              <a:buChar char="ü"/>
            </a:pPr>
            <a:r>
              <a:rPr lang="en-US" sz="2800" dirty="0" smtClean="0">
                <a:latin typeface="Times New Roman" pitchFamily="18" charset="0"/>
                <a:cs typeface="Times New Roman" pitchFamily="18" charset="0"/>
              </a:rPr>
              <a:t>   society based on equality, liberty and fraternity</a:t>
            </a:r>
          </a:p>
          <a:p>
            <a:pPr>
              <a:buFont typeface="Wingdings" pitchFamily="2" charset="2"/>
              <a:buChar char="ü"/>
            </a:pPr>
            <a:r>
              <a:rPr lang="en-US" sz="2800" dirty="0" smtClean="0">
                <a:latin typeface="Times New Roman" pitchFamily="18" charset="0"/>
                <a:cs typeface="Times New Roman" pitchFamily="18" charset="0"/>
              </a:rPr>
              <a:t>   democracy- political, economic and social.</a:t>
            </a:r>
          </a:p>
          <a:p>
            <a:pPr>
              <a:buFont typeface="Wingdings" pitchFamily="2" charset="2"/>
              <a:buChar char="ü"/>
            </a:pPr>
            <a:r>
              <a:rPr lang="en-US" sz="2800" dirty="0" smtClean="0">
                <a:latin typeface="Times New Roman" pitchFamily="18" charset="0"/>
                <a:cs typeface="Times New Roman" pitchFamily="18" charset="0"/>
              </a:rPr>
              <a:t>   democracy through constitutional measures and</a:t>
            </a:r>
          </a:p>
          <a:p>
            <a:pPr>
              <a:buFont typeface="Wingdings" pitchFamily="2" charset="2"/>
              <a:buChar char="ü"/>
            </a:pPr>
            <a:r>
              <a:rPr lang="en-US" sz="2800" dirty="0" smtClean="0">
                <a:latin typeface="Times New Roman" pitchFamily="18" charset="0"/>
                <a:cs typeface="Times New Roman" pitchFamily="18" charset="0"/>
              </a:rPr>
              <a:t>   democracy by breaking monopoly of upper strata</a:t>
            </a:r>
          </a:p>
          <a:p>
            <a:r>
              <a:rPr lang="en-US" sz="2800" dirty="0" smtClean="0">
                <a:latin typeface="Times New Roman" pitchFamily="18" charset="0"/>
                <a:cs typeface="Times New Roman" pitchFamily="18" charset="0"/>
              </a:rPr>
              <a:t>    on political power</a:t>
            </a:r>
          </a:p>
          <a:p>
            <a:r>
              <a:rPr lang="en-US" sz="2800" dirty="0" smtClean="0"/>
              <a:t/>
            </a:r>
            <a:br>
              <a:rPr lang="en-US" sz="2800" dirty="0" smtClean="0"/>
            </a:br>
            <a:endParaRPr lang="en-US" sz="2800" dirty="0"/>
          </a:p>
        </p:txBody>
      </p:sp>
      <p:sp>
        <p:nvSpPr>
          <p:cNvPr id="3" name="TextBox 2"/>
          <p:cNvSpPr txBox="1"/>
          <p:nvPr/>
        </p:nvSpPr>
        <p:spPr>
          <a:xfrm>
            <a:off x="838200" y="609600"/>
            <a:ext cx="80010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Ambedkar’s View on Social Justice and Harmony</a:t>
            </a:r>
            <a:endParaRPr lang="en-US" sz="2800" b="1"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B07BF348-DB75-43D7-9B2A-B0ACD6B5FA8D}"/>
              </a:ext>
            </a:extLst>
          </p:cNvPr>
          <p:cNvSpPr txBox="1"/>
          <p:nvPr/>
        </p:nvSpPr>
        <p:spPr>
          <a:xfrm>
            <a:off x="381000" y="1665506"/>
            <a:ext cx="8229600" cy="4770537"/>
          </a:xfrm>
          <a:prstGeom prst="rect">
            <a:avLst/>
          </a:prstGeom>
          <a:noFill/>
        </p:spPr>
        <p:txBody>
          <a:bodyPr wrap="square">
            <a:spAutoFit/>
          </a:bodyPr>
          <a:lstStyle/>
          <a:p>
            <a:pPr marL="457200" indent="-457200" algn="just">
              <a:buFont typeface="Wingdings" panose="05000000000000000000" pitchFamily="2" charset="2"/>
              <a:buChar char="Ø"/>
            </a:pPr>
            <a:r>
              <a:rPr lang="en-US" sz="3200" dirty="0" smtClean="0">
                <a:latin typeface="Times New Roman" pitchFamily="18" charset="0"/>
                <a:cs typeface="Times New Roman" pitchFamily="18" charset="0"/>
              </a:rPr>
              <a:t>To Dr</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Ambedkar, </a:t>
            </a:r>
            <a:r>
              <a:rPr lang="en-US" sz="3200" dirty="0">
                <a:latin typeface="Times New Roman" pitchFamily="18" charset="0"/>
                <a:cs typeface="Times New Roman" pitchFamily="18" charset="0"/>
              </a:rPr>
              <a:t>the concept of social justice sometimes </a:t>
            </a:r>
            <a:r>
              <a:rPr lang="en-US" sz="3200" dirty="0" smtClean="0">
                <a:latin typeface="Times New Roman" pitchFamily="18" charset="0"/>
                <a:cs typeface="Times New Roman" pitchFamily="18" charset="0"/>
              </a:rPr>
              <a:t>requires </a:t>
            </a:r>
            <a:r>
              <a:rPr lang="en-US" sz="3200" dirty="0">
                <a:latin typeface="Times New Roman" pitchFamily="18" charset="0"/>
                <a:cs typeface="Times New Roman" pitchFamily="18" charset="0"/>
              </a:rPr>
              <a:t>‘unequal 'or ‘preferential </a:t>
            </a:r>
            <a:r>
              <a:rPr lang="en-US" sz="3200" dirty="0" smtClean="0">
                <a:latin typeface="Times New Roman" pitchFamily="18" charset="0"/>
                <a:cs typeface="Times New Roman" pitchFamily="18" charset="0"/>
              </a:rPr>
              <a:t>treatment’ for </a:t>
            </a:r>
            <a:r>
              <a:rPr lang="en-US" sz="3200" dirty="0">
                <a:latin typeface="Times New Roman" pitchFamily="18" charset="0"/>
                <a:cs typeface="Times New Roman" pitchFamily="18" charset="0"/>
              </a:rPr>
              <a:t>certain sections of the population, which have been deprived of certain values for </a:t>
            </a:r>
            <a:r>
              <a:rPr lang="en-US" sz="3200" dirty="0" smtClean="0">
                <a:latin typeface="Times New Roman" pitchFamily="18" charset="0"/>
                <a:cs typeface="Times New Roman" pitchFamily="18" charset="0"/>
              </a:rPr>
              <a:t>ages.</a:t>
            </a:r>
          </a:p>
          <a:p>
            <a:pPr marL="457200" indent="-457200" algn="just">
              <a:buFont typeface="Wingdings" panose="05000000000000000000" pitchFamily="2" charset="2"/>
              <a:buChar char="Ø"/>
            </a:pPr>
            <a:endParaRPr lang="en-US" sz="3200" dirty="0" smtClean="0">
              <a:latin typeface="Times New Roman" pitchFamily="18" charset="0"/>
              <a:cs typeface="Times New Roman" pitchFamily="18" charset="0"/>
            </a:endParaRPr>
          </a:p>
          <a:p>
            <a:pPr marL="457200" indent="-457200" algn="just">
              <a:buFont typeface="Wingdings" panose="05000000000000000000" pitchFamily="2" charset="2"/>
              <a:buChar char="Ø"/>
            </a:pPr>
            <a:r>
              <a:rPr lang="en-US" sz="3200" dirty="0" smtClean="0">
                <a:latin typeface="Times New Roman" pitchFamily="18" charset="0"/>
                <a:cs typeface="Times New Roman" pitchFamily="18" charset="0"/>
              </a:rPr>
              <a:t>This is with a </a:t>
            </a:r>
            <a:r>
              <a:rPr lang="en-US" sz="3200" dirty="0">
                <a:latin typeface="Times New Roman" pitchFamily="18" charset="0"/>
                <a:cs typeface="Times New Roman" pitchFamily="18" charset="0"/>
              </a:rPr>
              <a:t>view to bring them on an equal footing with other sections of the </a:t>
            </a:r>
            <a:r>
              <a:rPr lang="en-US" sz="3200" dirty="0" smtClean="0">
                <a:latin typeface="Times New Roman" pitchFamily="18" charset="0"/>
                <a:cs typeface="Times New Roman" pitchFamily="18" charset="0"/>
              </a:rPr>
              <a:t>population.</a:t>
            </a:r>
            <a:endParaRPr lang="en-US" sz="3200" dirty="0">
              <a:latin typeface="Times New Roman" pitchFamily="18" charset="0"/>
              <a:cs typeface="Times New Roman" pitchFamily="18" charset="0"/>
            </a:endParaRPr>
          </a:p>
          <a:p>
            <a:pPr algn="just">
              <a:lnSpc>
                <a:spcPct val="150000"/>
              </a:lnSpc>
            </a:pPr>
            <a:r>
              <a:rPr lang="en-US" sz="3200" dirty="0">
                <a:latin typeface="Times New Roman" pitchFamily="18" charset="0"/>
                <a:cs typeface="Times New Roman" pitchFamily="18" charset="0"/>
              </a:rPr>
              <a:t> </a:t>
            </a:r>
          </a:p>
        </p:txBody>
      </p:sp>
      <p:sp>
        <p:nvSpPr>
          <p:cNvPr id="4" name="TextBox 3"/>
          <p:cNvSpPr txBox="1"/>
          <p:nvPr/>
        </p:nvSpPr>
        <p:spPr>
          <a:xfrm>
            <a:off x="762000" y="457200"/>
            <a:ext cx="76200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How is Preferential Treatment Justified????</a:t>
            </a:r>
            <a:endParaRPr lang="en-US" sz="3200" dirty="0">
              <a:latin typeface="Times New Roman" pitchFamily="18" charset="0"/>
              <a:cs typeface="Times New Roman" pitchFamily="18" charset="0"/>
            </a:endParaRPr>
          </a:p>
        </p:txBody>
      </p:sp>
    </p:spTree>
    <p:extLst>
      <p:ext uri="{BB962C8B-B14F-4D97-AF65-F5344CB8AC3E}">
        <p14:creationId xmlns="" xmlns:p14="http://schemas.microsoft.com/office/powerpoint/2010/main" val="2833277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345</TotalTime>
  <Words>703</Words>
  <Application>Microsoft Office PowerPoint</Application>
  <PresentationFormat>On-screen Show (4:3)</PresentationFormat>
  <Paragraphs>115</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Concourse</vt:lpstr>
      <vt:lpstr>Justice and  Harmony in Diverse society</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Justice &amp; Harmony in diverse society</dc:title>
  <dc:creator>USER</dc:creator>
  <cp:lastModifiedBy>HP</cp:lastModifiedBy>
  <cp:revision>44</cp:revision>
  <dcterms:created xsi:type="dcterms:W3CDTF">2006-08-16T00:00:00Z</dcterms:created>
  <dcterms:modified xsi:type="dcterms:W3CDTF">2021-09-20T06:00:59Z</dcterms:modified>
</cp:coreProperties>
</file>