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311" r:id="rId2"/>
    <p:sldId id="373" r:id="rId3"/>
    <p:sldId id="374" r:id="rId4"/>
    <p:sldId id="351" r:id="rId5"/>
    <p:sldId id="332" r:id="rId6"/>
    <p:sldId id="352" r:id="rId7"/>
    <p:sldId id="355" r:id="rId8"/>
    <p:sldId id="371" r:id="rId9"/>
    <p:sldId id="384" r:id="rId10"/>
    <p:sldId id="375" r:id="rId11"/>
    <p:sldId id="382" r:id="rId12"/>
    <p:sldId id="383" r:id="rId13"/>
    <p:sldId id="379" r:id="rId14"/>
    <p:sldId id="380" r:id="rId15"/>
    <p:sldId id="360" r:id="rId16"/>
    <p:sldId id="366" r:id="rId17"/>
    <p:sldId id="353" r:id="rId18"/>
    <p:sldId id="376" r:id="rId19"/>
    <p:sldId id="338" r:id="rId20"/>
    <p:sldId id="377" r:id="rId21"/>
    <p:sldId id="378" r:id="rId22"/>
    <p:sldId id="349" r:id="rId23"/>
    <p:sldId id="385" r:id="rId24"/>
    <p:sldId id="31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98B2A-D76B-4109-BD01-CE0B93EDCDF2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1BEC5-E305-4D98-B5B1-F9A63923E0E5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xmlns="" val="2113294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85313" y="8685552"/>
            <a:ext cx="2971121" cy="45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 defTabSz="913643"/>
            <a:fld id="{2C89FFBA-AC71-4D59-975B-0874F2FA223B}" type="slidenum">
              <a:rPr lang="en-US" sz="1200">
                <a:latin typeface="Arial" charset="0"/>
              </a:rPr>
              <a:pPr algn="r" defTabSz="913643"/>
              <a:t>24</a:t>
            </a:fld>
            <a:endParaRPr lang="en-US" sz="1200" dirty="0">
              <a:latin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8962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F75DA18-E791-4F30-828F-D44E9549CCA4}" type="datetimeFigureOut">
              <a:rPr lang="en-US" smtClean="0"/>
              <a:pPr/>
              <a:t>9/20/2021</a:t>
            </a:fld>
            <a:endParaRPr lang="en-S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4815E5B-4834-40E5-8E98-3E1709CF779F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507288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                    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latin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latin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>
              <a:latin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</a:rPr>
              <a:t>C.Sheela</a:t>
            </a:r>
            <a:r>
              <a:rPr lang="en-US" sz="2800" dirty="0" smtClean="0">
                <a:latin typeface="Times New Roman" pitchFamily="18" charset="0"/>
              </a:rPr>
              <a:t> Reddy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8670"/>
            <a:ext cx="8229600" cy="178595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400" dirty="0" smtClean="0">
                <a:latin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</a:rPr>
            </a:br>
            <a:r>
              <a:rPr lang="en-US" sz="4400" dirty="0">
                <a:latin typeface="Times New Roman" pitchFamily="18" charset="0"/>
              </a:rPr>
              <a:t/>
            </a:r>
            <a:br>
              <a:rPr lang="en-US" sz="4400" dirty="0">
                <a:latin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</a:rPr>
            </a:br>
            <a:r>
              <a:rPr lang="en-US" sz="4400" dirty="0">
                <a:latin typeface="Times New Roman" pitchFamily="18" charset="0"/>
              </a:rPr>
              <a:t/>
            </a:r>
            <a:br>
              <a:rPr lang="en-US" sz="4400" dirty="0">
                <a:latin typeface="Times New Roman" pitchFamily="18" charset="0"/>
              </a:rPr>
            </a:b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STIGMA &amp; EXCLUSION</a:t>
            </a:r>
            <a:endParaRPr lang="en-US" sz="4400" dirty="0" smtClean="0">
              <a:latin typeface="Times New Roman" pitchFamily="18" charset="0"/>
            </a:endParaRPr>
          </a:p>
        </p:txBody>
      </p:sp>
      <p:pic>
        <p:nvPicPr>
          <p:cNvPr id="4" name="Picture 2" descr="social work : Educational Effects of Social Exclu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9417"/>
            <a:ext cx="6347445" cy="2654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764704"/>
            <a:ext cx="4608512" cy="5760640"/>
          </a:xfrm>
        </p:spPr>
        <p:txBody>
          <a:bodyPr>
            <a:noAutofit/>
          </a:bodyPr>
          <a:lstStyle/>
          <a:p>
            <a:pPr marL="742950" indent="-742950"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Reaction of others – (labelling, Stereotyping, Judgement, Prejudice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undesirable attribute – </a:t>
            </a:r>
            <a:endParaRPr lang="en-I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None/>
            </a:pP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I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Race, obesity, addiction, disability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Context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–specific – (varies by culture, gender, time period etc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Spoiled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identity – ( from a ‘normal’ to a ‘tainted identity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’)</a:t>
            </a: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Become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‘them’ rather than ‘us’</a:t>
            </a:r>
          </a:p>
          <a:p>
            <a:endParaRPr lang="en-IN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n-IN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Stigma – Interpretations.. </a:t>
            </a:r>
            <a:r>
              <a:rPr lang="en-IN" sz="4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4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b="0" dirty="0"/>
          </a:p>
        </p:txBody>
      </p:sp>
      <p:pic>
        <p:nvPicPr>
          <p:cNvPr id="4" name="Picture 4" descr="A visual representation of stigma (domains and their respective... |  Download Scientific Diagram">
            <a:extLst>
              <a:ext uri="{FF2B5EF4-FFF2-40B4-BE49-F238E27FC236}">
                <a16:creationId xmlns:a16="http://schemas.microsoft.com/office/drawing/2014/main" xmlns="" id="{85A06213-25D4-46E8-B287-E760E7608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52736"/>
            <a:ext cx="388843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32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 fontScale="70000" lnSpcReduction="20000"/>
          </a:bodyPr>
          <a:lstStyle/>
          <a:p>
            <a:r>
              <a:rPr lang="en-U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stigma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is the “societal-level conditions, cultural norms, and institutional practices that constrain the opportunities, resources, and wellbeing for </a:t>
            </a:r>
            <a:r>
              <a:rPr lang="en-U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stigmatized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populations</a:t>
            </a: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Perceived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Stigma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Beliefs about how others view something as negative 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Anticipatory Stigma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Anticipating Negative behavior, discrimination, prejudice based on association with difference/disorder. 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Treatment Stigma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Stigma associated with getting treatment for mental illness, or treatment itself.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Experienced Stigma-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actual experience of negative behavior based on association with difference/disorder.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Internalized Stigma-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Holding negative views about oneself based on negative association difference/disorder.</a:t>
            </a:r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Stigma -Types</a:t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63934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stigma refers to supporting stereotypes about individuals with a mental illness.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“I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remember as a student telling one of my professors that I had bipolar disorder. She subsequently began talking to me more slowly and even subtly questioned my ability to complete a graduate degree. In essence, she was endorsing a common stigmatizing misconception: that having a mental illness makes an individual less intelligent or less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capable”.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Social Stigma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75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 fontScale="92500" lnSpcReduction="20000"/>
          </a:bodyPr>
          <a:lstStyle/>
          <a:p>
            <a:endParaRPr lang="en-US" b="1" dirty="0"/>
          </a:p>
          <a:p>
            <a:pPr algn="just"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Stigma occurs when an individual is identified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deviant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linked with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stereotypes that engender prejudiced attitudes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which are acted upon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discriminatory behavior.</a:t>
            </a:r>
          </a:p>
          <a:p>
            <a:pPr marL="109728" indent="0"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is a deviant?  - </a:t>
            </a:r>
          </a:p>
          <a:p>
            <a:pPr marL="109728" indent="0"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Font typeface="Wingdings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Gerhard Falk expounds upon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Goffman's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work by redefining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deviant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 "others who deviate from the expectations of a group" and by categorizing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deviance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into two types – </a:t>
            </a:r>
          </a:p>
          <a:p>
            <a:pPr marL="109728" indent="0"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Societal deviance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Situational deviance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is stigma related to deviance?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984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Societal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deviance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 refers to a condition widely perceived, in advance and in general, as being deviant and hence stigma and stigmatized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Situational deviance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 refers to a deviant act that is labeled as deviant in a specific situation, and may not be labeled deviant by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society</a:t>
            </a:r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Societal and Situational Deviance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768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 of misunderstanding and mistreatment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Myths and misconceptions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Media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Prejudice and Discrimination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Judgements and Labels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Stigmatising Phrases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Stigma exists and how it is maintained?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Isolation –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manifested in lack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of Social Capital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Rejection –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resulting in reduced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life opportunities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Hostility –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resorting to even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iolence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Marginalised –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face discrimination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and exclusion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Impact of Stigma</a:t>
            </a:r>
          </a:p>
        </p:txBody>
      </p:sp>
    </p:spTree>
    <p:extLst>
      <p:ext uri="{BB962C8B-B14F-4D97-AF65-F5344CB8AC3E}">
        <p14:creationId xmlns:p14="http://schemas.microsoft.com/office/powerpoint/2010/main" xmlns="" val="285332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/>
          </a:bodyPr>
          <a:lstStyle/>
          <a:p>
            <a:pPr algn="just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Develop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their potential and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impacts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negatively upon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Relationships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Housing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Health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Employment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Insurance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Education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Travel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en-IN" sz="4400" dirty="0" smtClean="0">
                <a:latin typeface="Times New Roman" pitchFamily="18" charset="0"/>
                <a:cs typeface="Times New Roman" pitchFamily="18" charset="0"/>
              </a:rPr>
              <a:t>Stigma restricts a person's ability to……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ree Vector | Person being left alone social exclusion conce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924944"/>
            <a:ext cx="2937831" cy="2418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hat is Stigma? – WISE Wiscons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4932040" cy="47005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404664"/>
            <a:ext cx="78488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Stigmatization 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24744"/>
            <a:ext cx="4022403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0771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Combination of problems of knowledge (ignorance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)-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lack 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awareness about issues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Attitudes (prejudice) and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Behavior (discrimination), 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against an identifiable group of people, a place, or a nation. </a:t>
            </a:r>
          </a:p>
          <a:p>
            <a:endParaRPr lang="en-US" dirty="0" smtClean="0"/>
          </a:p>
          <a:p>
            <a:endParaRPr lang="en-S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Stigma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Exclusion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GUEST COLUMN: How the UGA community can end the stigma around HIV | Opinion  | redandblack.com">
            <a:extLst>
              <a:ext uri="{FF2B5EF4-FFF2-40B4-BE49-F238E27FC236}">
                <a16:creationId xmlns:a16="http://schemas.microsoft.com/office/drawing/2014/main" xmlns="" id="{2C489B0F-07FC-44E1-93EB-E882C1FF1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0"/>
            <a:ext cx="3791338" cy="218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A2CE925-F8C9-484F-8560-071F97F9C0C0}"/>
              </a:ext>
            </a:extLst>
          </p:cNvPr>
          <p:cNvSpPr txBox="1"/>
          <p:nvPr/>
        </p:nvSpPr>
        <p:spPr>
          <a:xfrm>
            <a:off x="2569684" y="2889862"/>
            <a:ext cx="462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QUESTIONS </a:t>
            </a:r>
            <a:endParaRPr lang="en-I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91F6F89-333B-4A95-9A9A-6A1D37F24DE5}"/>
              </a:ext>
            </a:extLst>
          </p:cNvPr>
          <p:cNvSpPr/>
          <p:nvPr/>
        </p:nvSpPr>
        <p:spPr>
          <a:xfrm>
            <a:off x="774115" y="1034830"/>
            <a:ext cx="2043449" cy="141711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Stigma 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IN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7FFF9F9-5A6A-4A22-AD94-57A52887C494}"/>
              </a:ext>
            </a:extLst>
          </p:cNvPr>
          <p:cNvSpPr/>
          <p:nvPr/>
        </p:nvSpPr>
        <p:spPr>
          <a:xfrm>
            <a:off x="570121" y="4020814"/>
            <a:ext cx="2247443" cy="1338551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 Stigma lead to discrimination?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87E0CAC-87FA-4CF7-BC2B-DB7EF143A287}"/>
              </a:ext>
            </a:extLst>
          </p:cNvPr>
          <p:cNvSpPr/>
          <p:nvPr/>
        </p:nvSpPr>
        <p:spPr>
          <a:xfrm>
            <a:off x="6742696" y="1050166"/>
            <a:ext cx="1993871" cy="13550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leads to Stigma?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90274" y="4020814"/>
            <a:ext cx="2098714" cy="1330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How does discrimination result in Social </a:t>
            </a:r>
            <a:r>
              <a:rPr lang="en-US" sz="13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Exclusion ?</a:t>
            </a:r>
          </a:p>
        </p:txBody>
      </p:sp>
    </p:spTree>
    <p:extLst>
      <p:ext uri="{BB962C8B-B14F-4D97-AF65-F5344CB8AC3E}">
        <p14:creationId xmlns:p14="http://schemas.microsoft.com/office/powerpoint/2010/main" xmlns="" val="2473668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Stigma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though powerful and enduring, is not inevitable, and can be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challenged.Two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important aspects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Challenging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stigmatization on the part of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stigmatizers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Challenging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internalized stigma of the stigmatized.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/>
          </a:p>
          <a:p>
            <a:endParaRPr lang="en-IN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How Stigma can be challenged?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85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individuals about non-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stigmatising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facts and why they should not stigmatize.</a:t>
            </a: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Efforts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legislate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against discrimination.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Efforts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mobilize the participation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community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members in anti-stigma efforts, to maximize the likelihood that the anti-stigma messages have relevance and effectiveness, according to local contexts.</a:t>
            </a:r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Approaches to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 stigmatization,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(Campbell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2005)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93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n-IN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en-US" sz="5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Groups </a:t>
            </a:r>
            <a:r>
              <a:rPr lang="en-US" sz="5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who experience stigma may also experience discrimination. This discrimination can take the form of: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5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 people avoiding or rejecting them;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5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Getting denied healthcare, education, housing, or employment;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5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Verbal abuse; or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5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Physical violence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87208" cy="1156990"/>
          </a:xfrm>
        </p:spPr>
        <p:txBody>
          <a:bodyPr>
            <a:noAutofit/>
          </a:bodyPr>
          <a:lstStyle/>
          <a:p>
            <a:r>
              <a:rPr lang="en-IN" sz="3600" dirty="0">
                <a:latin typeface="Times New Roman" pitchFamily="18" charset="0"/>
                <a:cs typeface="Times New Roman" pitchFamily="18" charset="0"/>
              </a:rPr>
              <a:t>Does Stigma lead to  Discrimination??</a:t>
            </a:r>
            <a:br>
              <a:rPr lang="en-IN" sz="3600" dirty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PT P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81138"/>
            <a:ext cx="7416824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Discrimination Manifests in Exclusion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8066"/>
          <p:cNvPicPr>
            <a:picLocks noChangeAspect="1" noChangeArrowheads="1"/>
          </p:cNvPicPr>
          <p:nvPr/>
        </p:nvPicPr>
        <p:blipFill>
          <a:blip r:embed="rId3" cstate="print">
            <a:lum bright="42000" contrast="6000"/>
          </a:blip>
          <a:srcRect r="9558"/>
          <a:stretch>
            <a:fillRect/>
          </a:stretch>
        </p:blipFill>
        <p:spPr bwMode="auto">
          <a:xfrm>
            <a:off x="0" y="-50800"/>
            <a:ext cx="93726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9" name="Picture 3" descr="DSC00042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 l="23344" b="21899"/>
          <a:stretch>
            <a:fillRect/>
          </a:stretch>
        </p:blipFill>
        <p:spPr bwMode="auto">
          <a:xfrm>
            <a:off x="-3175" y="-131763"/>
            <a:ext cx="9147175" cy="698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422400" y="5905500"/>
            <a:ext cx="5300663" cy="579438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032909"/>
            <a:ext cx="4392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Stigma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Greek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word 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refers to the physical mark made by fire or with knives on individuals considered outsiders or 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inferiors.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Tattoo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that was cut or burned into the skin of criminals, slaves, or traitors in order to visibly identify them as blemished or morally polluted persons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2132856"/>
            <a:ext cx="39604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marks have gone but stigma remains based on one or more factors such as age, class, colour, ethnicity, religion and sex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Individuals who are stigmatized usually feel different and devalued by others.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467368"/>
            <a:ext cx="1126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72200" y="1236535"/>
            <a:ext cx="124704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15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47864" y="548680"/>
            <a:ext cx="2716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Stigma????</a:t>
            </a:r>
          </a:p>
        </p:txBody>
      </p:sp>
    </p:spTree>
    <p:extLst>
      <p:ext uri="{BB962C8B-B14F-4D97-AF65-F5344CB8AC3E}">
        <p14:creationId xmlns:p14="http://schemas.microsoft.com/office/powerpoint/2010/main" xmlns="" val="3976740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/>
          </a:bodyPr>
          <a:lstStyle/>
          <a:p>
            <a:pPr algn="just"/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of shame or discredit; an identifying mark or characteristic, a scar, stain or brand </a:t>
            </a:r>
          </a:p>
          <a:p>
            <a:pPr marL="109728" indent="0" algn="just">
              <a:buNone/>
            </a:pP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(Merriam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Webester</a:t>
            </a:r>
            <a:r>
              <a:rPr lang="en-IN" sz="3200" dirty="0" smtClean="0"/>
              <a:t>)</a:t>
            </a:r>
          </a:p>
          <a:p>
            <a:pPr marL="109728" indent="0" algn="just">
              <a:buNone/>
            </a:pPr>
            <a:endParaRPr lang="en-IN" sz="3200" dirty="0" smtClean="0"/>
          </a:p>
          <a:p>
            <a:pPr algn="just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French sociologist Emile Durkheim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was the first to explore stigma as a social phenomenon in 1895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Stigma?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Stigma - an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 that is deeply discrediting…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800600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‘Stigma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situation of the individual who is 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disqualified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full social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acceptance………..</a:t>
            </a:r>
          </a:p>
          <a:p>
            <a:pPr lvl="1">
              <a:buNone/>
            </a:pPr>
            <a:endParaRPr lang="en-IN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stigmatised individual is reduced in our minds from a whole and usual person to a tainted, discounted </a:t>
            </a: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one’ 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r">
              <a:buNone/>
            </a:pPr>
            <a:r>
              <a:rPr lang="en-I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Sociologist- Erving Goffman, 1963)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Stigma involves people making unfair moral judgements about other people often based on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Stereotypes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Misinformation</a:t>
            </a:r>
          </a:p>
          <a:p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Stigma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the social interactions between stigmatised and normal persons in the society</a:t>
            </a:r>
            <a:r>
              <a:rPr lang="en-I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Goffman defined stigma as a special kind of gap between 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virtual social identity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 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 social 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identity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SG" sz="2400" dirty="0"/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does Stigma involve?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772816"/>
            <a:ext cx="8424936" cy="4536504"/>
          </a:xfrm>
        </p:spPr>
        <p:txBody>
          <a:bodyPr>
            <a:normAutofit/>
          </a:bodyPr>
          <a:lstStyle/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stigmatized are those who bear the stigma;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normals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those who do not bear the stigma; and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wise are those among the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normals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who are accepted by the stigmatized as "wise" to their condition 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8884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Goffman -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divides the individual's relation to a stigma into three categories </a:t>
            </a:r>
            <a:r>
              <a:rPr lang="en-US" sz="3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the 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stigmatized, the normal, and the </a:t>
            </a:r>
            <a:r>
              <a:rPr lang="en-US" sz="3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wise</a:t>
            </a:r>
            <a:endParaRPr lang="en-US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SG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Marked recognition 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differentiating mark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Subsequent devaluation of a person</a:t>
            </a:r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IN" sz="4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does Stigmatisation consist of ?</a:t>
            </a:r>
          </a:p>
        </p:txBody>
      </p:sp>
    </p:spTree>
    <p:extLst>
      <p:ext uri="{BB962C8B-B14F-4D97-AF65-F5344CB8AC3E}">
        <p14:creationId xmlns:p14="http://schemas.microsoft.com/office/powerpoint/2010/main" xmlns="" val="354699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63272" cy="452596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Someone isn’t “schizophrenic.” He/she is 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 person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living with schizophrenia.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Always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opt for language that’s “people-first,” and that centers an individual, rather than their symptoms.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You are the smartest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 have ever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known in your caste!”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(How many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people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have you ever met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?)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“Oh not you, you are different and not like other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people of your caste”.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Instances……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623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2378</TotalTime>
  <Words>715</Words>
  <Application>Microsoft Office PowerPoint</Application>
  <PresentationFormat>On-screen Show (4:3)</PresentationFormat>
  <Paragraphs>149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     STIGMA &amp; EXCLUSION</vt:lpstr>
      <vt:lpstr>Slide 2</vt:lpstr>
      <vt:lpstr>Slide 3</vt:lpstr>
      <vt:lpstr>What is Stigma?</vt:lpstr>
      <vt:lpstr>Stigma - an attribute that is deeply discrediting…</vt:lpstr>
      <vt:lpstr>What does Stigma involve?</vt:lpstr>
      <vt:lpstr>Goffman - divides the individual's relation to a stigma into three categories  - the stigmatized, the normal, and the wise</vt:lpstr>
      <vt:lpstr>What does Stigmatisation consist of ?</vt:lpstr>
      <vt:lpstr>Instances……</vt:lpstr>
      <vt:lpstr> Stigma – Interpretations..  </vt:lpstr>
      <vt:lpstr>Stigma -Types </vt:lpstr>
      <vt:lpstr>Social Stigma</vt:lpstr>
      <vt:lpstr>How is stigma related to deviance?</vt:lpstr>
      <vt:lpstr>Societal and Situational Deviance</vt:lpstr>
      <vt:lpstr>Why Stigma exists and how it is maintained?</vt:lpstr>
      <vt:lpstr>Impact of Stigma</vt:lpstr>
      <vt:lpstr>Stigma restricts a person's ability to……</vt:lpstr>
      <vt:lpstr>Slide 18</vt:lpstr>
      <vt:lpstr>Understanding Stigma  and Exclusion</vt:lpstr>
      <vt:lpstr>How Stigma can be challenged?</vt:lpstr>
      <vt:lpstr>  Approaches to challenge stigmatization, (Campbell et al. 2005) </vt:lpstr>
      <vt:lpstr>Does Stigma lead to  Discrimination?? </vt:lpstr>
      <vt:lpstr>Discrimination Manifests in Exclusion </vt:lpstr>
      <vt:lpstr>Slide 24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Jagan</dc:creator>
  <cp:lastModifiedBy>HP</cp:lastModifiedBy>
  <cp:revision>149</cp:revision>
  <dcterms:created xsi:type="dcterms:W3CDTF">2015-10-31T15:10:40Z</dcterms:created>
  <dcterms:modified xsi:type="dcterms:W3CDTF">2021-09-20T06:01:43Z</dcterms:modified>
</cp:coreProperties>
</file>