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5" r:id="rId3"/>
    <p:sldId id="267" r:id="rId4"/>
    <p:sldId id="268" r:id="rId5"/>
    <p:sldId id="274" r:id="rId6"/>
    <p:sldId id="269" r:id="rId7"/>
    <p:sldId id="273" r:id="rId8"/>
    <p:sldId id="261" r:id="rId9"/>
    <p:sldId id="263" r:id="rId10"/>
    <p:sldId id="264" r:id="rId11"/>
    <p:sldId id="27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bc" initials="a" lastIdx="3" clrIdx="0">
    <p:extLst>
      <p:ext uri="{19B8F6BF-5375-455C-9EA6-DF929625EA0E}">
        <p15:presenceInfo xmlns="" xmlns:p15="http://schemas.microsoft.com/office/powerpoint/2012/main" userId="ab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DFA45D6-D35E-45D3-8461-B41D280D866E}" type="datetimeFigureOut">
              <a:rPr lang="en-US" smtClean="0"/>
              <a:pPr/>
              <a:t>9/20/2021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83B943B-9E32-4A47-89F8-830823EB99D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DFA45D6-D35E-45D3-8461-B41D280D866E}" type="datetimeFigureOut">
              <a:rPr lang="en-US" smtClean="0"/>
              <a:pPr/>
              <a:t>9/20/2021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83B943B-9E32-4A47-89F8-830823EB99D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DFA45D6-D35E-45D3-8461-B41D280D866E}" type="datetimeFigureOut">
              <a:rPr lang="en-US" smtClean="0"/>
              <a:pPr/>
              <a:t>9/20/2021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83B943B-9E32-4A47-89F8-830823EB99D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DFA45D6-D35E-45D3-8461-B41D280D866E}" type="datetimeFigureOut">
              <a:rPr lang="en-US" smtClean="0"/>
              <a:pPr/>
              <a:t>9/20/2021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83B943B-9E32-4A47-89F8-830823EB99D4}"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DFA45D6-D35E-45D3-8461-B41D280D866E}" type="datetimeFigureOut">
              <a:rPr lang="en-US" smtClean="0"/>
              <a:pPr/>
              <a:t>9/20/2021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83B943B-9E32-4A47-89F8-830823EB99D4}"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DFA45D6-D35E-45D3-8461-B41D280D866E}" type="datetimeFigureOut">
              <a:rPr lang="en-US" smtClean="0"/>
              <a:pPr/>
              <a:t>9/20/2021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83B943B-9E32-4A47-89F8-830823EB99D4}"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DFA45D6-D35E-45D3-8461-B41D280D866E}" type="datetimeFigureOut">
              <a:rPr lang="en-US" smtClean="0"/>
              <a:pPr/>
              <a:t>9/20/2021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83B943B-9E32-4A47-89F8-830823EB99D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DFA45D6-D35E-45D3-8461-B41D280D866E}" type="datetimeFigureOut">
              <a:rPr lang="en-US" smtClean="0"/>
              <a:pPr/>
              <a:t>9/20/2021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83B943B-9E32-4A47-89F8-830823EB99D4}"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DFA45D6-D35E-45D3-8461-B41D280D866E}" type="datetimeFigureOut">
              <a:rPr lang="en-US" smtClean="0"/>
              <a:pPr/>
              <a:t>9/20/2021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83B943B-9E32-4A47-89F8-830823EB99D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DFA45D6-D35E-45D3-8461-B41D280D866E}" type="datetimeFigureOut">
              <a:rPr lang="en-US" smtClean="0"/>
              <a:pPr/>
              <a:t>9/20/2021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83B943B-9E32-4A47-89F8-830823EB99D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DFA45D6-D35E-45D3-8461-B41D280D866E}" type="datetimeFigureOut">
              <a:rPr lang="en-US" smtClean="0"/>
              <a:pPr/>
              <a:t>9/20/2021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83B943B-9E32-4A47-89F8-830823EB99D4}"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DFA45D6-D35E-45D3-8461-B41D280D866E}" type="datetimeFigureOut">
              <a:rPr lang="en-US" smtClean="0"/>
              <a:pPr/>
              <a:t>9/20/2021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83B943B-9E32-4A47-89F8-830823EB99D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9592" y="2204864"/>
            <a:ext cx="7772400" cy="1829761"/>
          </a:xfrm>
        </p:spPr>
        <p:txBody>
          <a:bodyPr>
            <a:normAutofit fontScale="90000"/>
          </a:bodyPr>
          <a:lstStyle/>
          <a:p>
            <a:pPr algn="l"/>
            <a:r>
              <a:rPr lang="en-US" sz="3600" b="1" u="sng" dirty="0" smtClean="0">
                <a:latin typeface="Times New Roman" pitchFamily="18" charset="0"/>
                <a:cs typeface="Times New Roman" pitchFamily="18" charset="0"/>
              </a:rPr>
              <a:t>Equity and Equality: Critical Dilemmas</a:t>
            </a:r>
            <a:r>
              <a:rPr lang="en-US" dirty="0" smtClean="0"/>
              <a:t/>
            </a:r>
            <a:br>
              <a:rPr lang="en-US" dirty="0" smtClean="0"/>
            </a:br>
            <a:endParaRPr lang="en-US" dirty="0"/>
          </a:p>
        </p:txBody>
      </p:sp>
      <p:sp>
        <p:nvSpPr>
          <p:cNvPr id="3" name="Subtitle 2"/>
          <p:cNvSpPr>
            <a:spLocks noGrp="1"/>
          </p:cNvSpPr>
          <p:nvPr>
            <p:ph type="subTitle" idx="1"/>
          </p:nvPr>
        </p:nvSpPr>
        <p:spPr>
          <a:xfrm>
            <a:off x="683568" y="4365104"/>
            <a:ext cx="7772400" cy="1199704"/>
          </a:xfrm>
        </p:spPr>
        <p:txBody>
          <a:bodyPr/>
          <a:lstStyle/>
          <a:p>
            <a:r>
              <a:rPr lang="en-US" b="1" dirty="0" smtClean="0">
                <a:latin typeface="Times New Roman" pitchFamily="18" charset="0"/>
                <a:cs typeface="Times New Roman" pitchFamily="18" charset="0"/>
              </a:rPr>
              <a:t>C. Sheela Reddy</a:t>
            </a:r>
            <a:endParaRPr lang="en-US" b="1" dirty="0">
              <a:latin typeface="Times New Roman" pitchFamily="18" charset="0"/>
              <a:cs typeface="Times New Roman" pitchFamily="18" charset="0"/>
            </a:endParaRPr>
          </a:p>
        </p:txBody>
      </p:sp>
      <p:pic>
        <p:nvPicPr>
          <p:cNvPr id="4" name="Picture 3" descr="equity.png"/>
          <p:cNvPicPr>
            <a:picLocks noChangeAspect="1"/>
          </p:cNvPicPr>
          <p:nvPr/>
        </p:nvPicPr>
        <p:blipFill>
          <a:blip r:embed="rId2" cstate="print"/>
          <a:stretch>
            <a:fillRect/>
          </a:stretch>
        </p:blipFill>
        <p:spPr>
          <a:xfrm>
            <a:off x="5508104" y="0"/>
            <a:ext cx="3635896" cy="2140583"/>
          </a:xfrm>
          <a:prstGeom prst="rect">
            <a:avLst/>
          </a:prstGeom>
        </p:spPr>
      </p:pic>
      <p:pic>
        <p:nvPicPr>
          <p:cNvPr id="5" name="Picture 4" descr="Equality And Equity In A Sustainable World: The Future Is In SDGs">
            <a:extLst>
              <a:ext uri="{FF2B5EF4-FFF2-40B4-BE49-F238E27FC236}">
                <a16:creationId xmlns="" xmlns:a16="http://schemas.microsoft.com/office/drawing/2014/main" id="{41F8EE20-CB01-46AE-9963-0EF3F0BAF976}"/>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0" y="4429132"/>
            <a:ext cx="4135902" cy="2428868"/>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412776"/>
            <a:ext cx="8229600" cy="4813995"/>
          </a:xfrm>
        </p:spPr>
        <p:txBody>
          <a:bodyPr>
            <a:normAutofit fontScale="92500"/>
          </a:bodyPr>
          <a:lstStyle/>
          <a:p>
            <a:pPr lvl="0" algn="just"/>
            <a:r>
              <a:rPr lang="en-US" sz="3500" dirty="0" smtClean="0">
                <a:latin typeface="Times New Roman" pitchFamily="18" charset="0"/>
                <a:cs typeface="Times New Roman" pitchFamily="18" charset="0"/>
              </a:rPr>
              <a:t>Equality </a:t>
            </a:r>
            <a:r>
              <a:rPr lang="en-US" sz="3500" dirty="0">
                <a:latin typeface="Times New Roman" pitchFamily="18" charset="0"/>
                <a:cs typeface="Times New Roman" pitchFamily="18" charset="0"/>
              </a:rPr>
              <a:t>is undermined when equity is not given due consideration and when a person or group’s needs are not taken into </a:t>
            </a:r>
            <a:r>
              <a:rPr lang="en-US" sz="3500" dirty="0" smtClean="0">
                <a:latin typeface="Times New Roman" pitchFamily="18" charset="0"/>
                <a:cs typeface="Times New Roman" pitchFamily="18" charset="0"/>
              </a:rPr>
              <a:t>account.</a:t>
            </a:r>
          </a:p>
          <a:p>
            <a:pPr lvl="0" algn="just"/>
            <a:endParaRPr lang="en-US" sz="3500" dirty="0" smtClean="0">
              <a:latin typeface="Times New Roman" pitchFamily="18" charset="0"/>
              <a:cs typeface="Times New Roman" pitchFamily="18" charset="0"/>
            </a:endParaRPr>
          </a:p>
          <a:p>
            <a:pPr lvl="0" algn="just"/>
            <a:r>
              <a:rPr lang="en-US" sz="3600" dirty="0" smtClean="0">
                <a:latin typeface="Times New Roman" pitchFamily="18" charset="0"/>
                <a:cs typeface="Times New Roman" pitchFamily="18" charset="0"/>
              </a:rPr>
              <a:t>Equality and equity may be inherently different but are also bound together. In order to create true equality of opportunity, equity is needed to ensure that everyone has the same chance of getting there.</a:t>
            </a:r>
            <a:endParaRPr lang="en-US" sz="3500" dirty="0">
              <a:latin typeface="Times New Roman" pitchFamily="18" charset="0"/>
              <a:cs typeface="Times New Roman" pitchFamily="18" charset="0"/>
            </a:endParaRPr>
          </a:p>
          <a:p>
            <a:pPr algn="just"/>
            <a:endParaRPr lang="en-US" sz="3500" dirty="0"/>
          </a:p>
          <a:p>
            <a:endParaRPr lang="en-US" dirty="0"/>
          </a:p>
        </p:txBody>
      </p:sp>
      <p:sp>
        <p:nvSpPr>
          <p:cNvPr id="2" name="Title 1"/>
          <p:cNvSpPr>
            <a:spLocks noGrp="1"/>
          </p:cNvSpPr>
          <p:nvPr>
            <p:ph type="title"/>
          </p:nvPr>
        </p:nvSpPr>
        <p:spPr/>
        <p:txBody>
          <a:bodyPr/>
          <a:lstStyle/>
          <a:p>
            <a:pPr algn="ctr"/>
            <a:r>
              <a:rPr lang="en-US" dirty="0" smtClean="0">
                <a:effectLst/>
                <a:latin typeface="Times New Roman" pitchFamily="18" charset="0"/>
                <a:cs typeface="Times New Roman" pitchFamily="18" charset="0"/>
              </a:rPr>
              <a:t>Equity-Means to Equality</a:t>
            </a:r>
            <a:endParaRPr lang="en-US" dirty="0">
              <a:effectLst/>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nequality v. Equality v. Equity v. Justice : coolguides"/>
          <p:cNvPicPr>
            <a:picLocks noGrp="1" noChangeAspect="1" noChangeArrowheads="1"/>
          </p:cNvPicPr>
          <p:nvPr>
            <p:ph idx="1"/>
          </p:nvPr>
        </p:nvPicPr>
        <p:blipFill>
          <a:blip r:embed="rId2" cstate="print"/>
          <a:srcRect/>
          <a:stretch>
            <a:fillRect/>
          </a:stretch>
        </p:blipFill>
        <p:spPr bwMode="auto">
          <a:xfrm>
            <a:off x="1331640" y="764704"/>
            <a:ext cx="4680520" cy="6093296"/>
          </a:xfrm>
          <a:prstGeom prst="rect">
            <a:avLst/>
          </a:prstGeom>
          <a:noFill/>
        </p:spPr>
      </p:pic>
      <p:sp>
        <p:nvSpPr>
          <p:cNvPr id="5" name="TextBox 4"/>
          <p:cNvSpPr txBox="1"/>
          <p:nvPr/>
        </p:nvSpPr>
        <p:spPr>
          <a:xfrm>
            <a:off x="971600" y="0"/>
            <a:ext cx="5832648" cy="707886"/>
          </a:xfrm>
          <a:prstGeom prst="rect">
            <a:avLst/>
          </a:prstGeom>
          <a:noFill/>
        </p:spPr>
        <p:txBody>
          <a:bodyPr wrap="square" rtlCol="0">
            <a:spAutoFit/>
          </a:bodyPr>
          <a:lstStyle/>
          <a:p>
            <a:pPr algn="ctr"/>
            <a:r>
              <a:rPr lang="en-US" sz="4000" dirty="0" smtClean="0">
                <a:latin typeface="Times New Roman" pitchFamily="18" charset="0"/>
                <a:cs typeface="Times New Roman" pitchFamily="18" charset="0"/>
              </a:rPr>
              <a:t>Major Societal Concerns </a:t>
            </a:r>
            <a:endParaRPr lang="en-US" sz="4000" dirty="0">
              <a:latin typeface="Times New Roman" pitchFamily="18" charset="0"/>
              <a:cs typeface="Times New Roman" pitchFamily="18" charset="0"/>
            </a:endParaRPr>
          </a:p>
        </p:txBody>
      </p:sp>
      <p:sp>
        <p:nvSpPr>
          <p:cNvPr id="2" name="TextBox 1"/>
          <p:cNvSpPr txBox="1"/>
          <p:nvPr/>
        </p:nvSpPr>
        <p:spPr>
          <a:xfrm>
            <a:off x="6516216" y="980728"/>
            <a:ext cx="2448272" cy="923330"/>
          </a:xfrm>
          <a:prstGeom prst="rect">
            <a:avLst/>
          </a:prstGeom>
          <a:noFill/>
        </p:spPr>
        <p:txBody>
          <a:bodyPr wrap="square" rtlCol="0">
            <a:spAutoFit/>
          </a:bodyPr>
          <a:lstStyle/>
          <a:p>
            <a:endParaRPr lang="en-IN" dirty="0" smtClean="0"/>
          </a:p>
          <a:p>
            <a:r>
              <a:rPr lang="en-IN" dirty="0" smtClean="0"/>
              <a:t>Unequal access to opportunities </a:t>
            </a:r>
            <a:endParaRPr lang="en-IN" dirty="0"/>
          </a:p>
        </p:txBody>
      </p:sp>
      <p:sp>
        <p:nvSpPr>
          <p:cNvPr id="3" name="TextBox 2"/>
          <p:cNvSpPr txBox="1"/>
          <p:nvPr/>
        </p:nvSpPr>
        <p:spPr>
          <a:xfrm>
            <a:off x="6516216" y="2636912"/>
            <a:ext cx="2448272" cy="646331"/>
          </a:xfrm>
          <a:prstGeom prst="rect">
            <a:avLst/>
          </a:prstGeom>
          <a:noFill/>
        </p:spPr>
        <p:txBody>
          <a:bodyPr wrap="square" rtlCol="0">
            <a:spAutoFit/>
          </a:bodyPr>
          <a:lstStyle/>
          <a:p>
            <a:r>
              <a:rPr lang="en-IN" dirty="0" smtClean="0"/>
              <a:t>Equally distributed tools and assistance</a:t>
            </a:r>
            <a:endParaRPr lang="en-IN" dirty="0"/>
          </a:p>
        </p:txBody>
      </p:sp>
      <p:sp>
        <p:nvSpPr>
          <p:cNvPr id="6" name="TextBox 5"/>
          <p:cNvSpPr txBox="1"/>
          <p:nvPr/>
        </p:nvSpPr>
        <p:spPr>
          <a:xfrm>
            <a:off x="6537828" y="4010581"/>
            <a:ext cx="2627784" cy="923330"/>
          </a:xfrm>
          <a:prstGeom prst="rect">
            <a:avLst/>
          </a:prstGeom>
          <a:noFill/>
        </p:spPr>
        <p:txBody>
          <a:bodyPr wrap="square" rtlCol="0">
            <a:spAutoFit/>
          </a:bodyPr>
          <a:lstStyle/>
          <a:p>
            <a:r>
              <a:rPr lang="en-IN" dirty="0" smtClean="0"/>
              <a:t>Custom tools that identify and address inequality</a:t>
            </a:r>
            <a:endParaRPr lang="en-IN" dirty="0"/>
          </a:p>
        </p:txBody>
      </p:sp>
      <p:sp>
        <p:nvSpPr>
          <p:cNvPr id="7" name="TextBox 6"/>
          <p:cNvSpPr txBox="1"/>
          <p:nvPr/>
        </p:nvSpPr>
        <p:spPr>
          <a:xfrm>
            <a:off x="6516216" y="5661249"/>
            <a:ext cx="2448272" cy="1200329"/>
          </a:xfrm>
          <a:prstGeom prst="rect">
            <a:avLst/>
          </a:prstGeom>
          <a:noFill/>
        </p:spPr>
        <p:txBody>
          <a:bodyPr wrap="square" rtlCol="0">
            <a:spAutoFit/>
          </a:bodyPr>
          <a:lstStyle/>
          <a:p>
            <a:r>
              <a:rPr lang="en-IN" dirty="0" smtClean="0"/>
              <a:t>Fixing the system to offer equal access to both tools and opportunities</a:t>
            </a:r>
            <a:endParaRPr lang="en-IN" dirty="0"/>
          </a:p>
        </p:txBody>
      </p:sp>
      <p:sp>
        <p:nvSpPr>
          <p:cNvPr id="9" name="Right Arrow 8"/>
          <p:cNvSpPr/>
          <p:nvPr/>
        </p:nvSpPr>
        <p:spPr>
          <a:xfrm flipV="1">
            <a:off x="6012160" y="1442392"/>
            <a:ext cx="432046" cy="3102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ight Arrow 9"/>
          <p:cNvSpPr/>
          <p:nvPr/>
        </p:nvSpPr>
        <p:spPr>
          <a:xfrm flipV="1">
            <a:off x="6012160" y="2795198"/>
            <a:ext cx="432046" cy="3102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ight Arrow 10"/>
          <p:cNvSpPr/>
          <p:nvPr/>
        </p:nvSpPr>
        <p:spPr>
          <a:xfrm flipV="1">
            <a:off x="6018051" y="4317120"/>
            <a:ext cx="426155" cy="3102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Right Arrow 11"/>
          <p:cNvSpPr/>
          <p:nvPr/>
        </p:nvSpPr>
        <p:spPr>
          <a:xfrm flipV="1">
            <a:off x="6012160" y="5899652"/>
            <a:ext cx="507393" cy="3102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067462" y="111320"/>
            <a:ext cx="6255689" cy="646331"/>
          </a:xfrm>
          <a:prstGeom prst="rect">
            <a:avLst/>
          </a:prstGeom>
          <a:noFill/>
        </p:spPr>
        <p:txBody>
          <a:bodyPr wrap="square" rtlCol="0">
            <a:spAutoFit/>
          </a:bodyPr>
          <a:lstStyle/>
          <a:p>
            <a:pPr algn="ctr"/>
            <a:r>
              <a:rPr lang="en-US" sz="3600" b="1" dirty="0" smtClean="0">
                <a:solidFill>
                  <a:schemeClr val="accent1"/>
                </a:solidFill>
                <a:latin typeface="Arial" pitchFamily="34" charset="0"/>
                <a:cs typeface="Arial" pitchFamily="34" charset="0"/>
              </a:rPr>
              <a:t>SOME QUESTIONS </a:t>
            </a:r>
            <a:endParaRPr lang="en-US" sz="3600" b="1" dirty="0">
              <a:solidFill>
                <a:schemeClr val="accent1"/>
              </a:solidFill>
              <a:latin typeface="Arial" pitchFamily="34" charset="0"/>
              <a:cs typeface="Arial" pitchFamily="34" charset="0"/>
            </a:endParaRPr>
          </a:p>
        </p:txBody>
      </p:sp>
      <p:sp>
        <p:nvSpPr>
          <p:cNvPr id="8" name="Oval 7"/>
          <p:cNvSpPr/>
          <p:nvPr/>
        </p:nvSpPr>
        <p:spPr>
          <a:xfrm>
            <a:off x="251520" y="692696"/>
            <a:ext cx="3240360" cy="216024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pitchFamily="34" charset="0"/>
                <a:cs typeface="Arial" pitchFamily="34" charset="0"/>
              </a:rPr>
              <a:t>Why are Equity and Equality Important ?</a:t>
            </a:r>
          </a:p>
        </p:txBody>
      </p:sp>
      <p:sp>
        <p:nvSpPr>
          <p:cNvPr id="9" name="Oval 8"/>
          <p:cNvSpPr/>
          <p:nvPr/>
        </p:nvSpPr>
        <p:spPr>
          <a:xfrm>
            <a:off x="5508104" y="692696"/>
            <a:ext cx="3419872" cy="212389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pitchFamily="34" charset="0"/>
                <a:cs typeface="Arial" pitchFamily="34" charset="0"/>
              </a:rPr>
              <a:t>Are Equality and Equity the same?</a:t>
            </a:r>
            <a:endParaRPr lang="en-US" dirty="0">
              <a:solidFill>
                <a:schemeClr val="tx1"/>
              </a:solidFill>
              <a:latin typeface="Arial" pitchFamily="34" charset="0"/>
              <a:cs typeface="Arial" pitchFamily="34" charset="0"/>
            </a:endParaRPr>
          </a:p>
        </p:txBody>
      </p:sp>
      <p:sp>
        <p:nvSpPr>
          <p:cNvPr id="10" name="Oval 9"/>
          <p:cNvSpPr/>
          <p:nvPr/>
        </p:nvSpPr>
        <p:spPr>
          <a:xfrm>
            <a:off x="1" y="4221088"/>
            <a:ext cx="3491880" cy="230425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pitchFamily="34" charset="0"/>
                <a:cs typeface="Arial" pitchFamily="34" charset="0"/>
              </a:rPr>
              <a:t>What is the relationship between Equity and Equality ?</a:t>
            </a:r>
            <a:endParaRPr lang="en-US" dirty="0">
              <a:solidFill>
                <a:schemeClr val="tx1"/>
              </a:solidFill>
              <a:latin typeface="Arial" pitchFamily="34" charset="0"/>
              <a:cs typeface="Arial" pitchFamily="34" charset="0"/>
            </a:endParaRPr>
          </a:p>
        </p:txBody>
      </p:sp>
      <p:sp>
        <p:nvSpPr>
          <p:cNvPr id="11" name="Oval 10"/>
          <p:cNvSpPr/>
          <p:nvPr/>
        </p:nvSpPr>
        <p:spPr>
          <a:xfrm>
            <a:off x="5724128" y="4365104"/>
            <a:ext cx="3419872" cy="223224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pitchFamily="34" charset="0"/>
                <a:cs typeface="Arial" pitchFamily="34" charset="0"/>
              </a:rPr>
              <a:t>What are the provisions of Equality in Indian Constitution and how equity could be ensured?</a:t>
            </a:r>
          </a:p>
        </p:txBody>
      </p:sp>
      <p:pic>
        <p:nvPicPr>
          <p:cNvPr id="12" name="Picture 4" descr="Equality=‪Shameness‬ &amp; ‪Equity‬=Fairness by Karishma | Meet My Want">
            <a:extLst>
              <a:ext uri="{FF2B5EF4-FFF2-40B4-BE49-F238E27FC236}">
                <a16:creationId xmlns="" xmlns:a16="http://schemas.microsoft.com/office/drawing/2014/main" id="{1BE09EF9-AEE1-4CEF-B3C9-D7C433619F2B}"/>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131840" y="2420888"/>
            <a:ext cx="2925795" cy="2376264"/>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32656"/>
            <a:ext cx="8229600" cy="1075184"/>
          </a:xfrm>
        </p:spPr>
        <p:txBody>
          <a:bodyPr>
            <a:normAutofit fontScale="90000"/>
          </a:bodyPr>
          <a:lstStyle/>
          <a:p>
            <a:pPr algn="ctr"/>
            <a:r>
              <a:rPr lang="en-US" sz="3600" dirty="0" smtClean="0">
                <a:solidFill>
                  <a:srgbClr val="4F81BD"/>
                </a:solidFill>
                <a:latin typeface="Times New Roman" pitchFamily="18" charset="0"/>
                <a:cs typeface="Times New Roman" pitchFamily="18" charset="0"/>
              </a:rPr>
              <a:t/>
            </a:r>
            <a:br>
              <a:rPr lang="en-US" sz="3600" dirty="0" smtClean="0">
                <a:solidFill>
                  <a:srgbClr val="4F81BD"/>
                </a:solidFill>
                <a:latin typeface="Times New Roman" pitchFamily="18" charset="0"/>
                <a:cs typeface="Times New Roman" pitchFamily="18" charset="0"/>
              </a:rPr>
            </a:br>
            <a:r>
              <a:rPr lang="en-US" sz="3600" dirty="0" smtClean="0">
                <a:solidFill>
                  <a:srgbClr val="4F81BD"/>
                </a:solidFill>
                <a:latin typeface="Times New Roman" pitchFamily="18" charset="0"/>
                <a:cs typeface="Times New Roman" pitchFamily="18" charset="0"/>
              </a:rPr>
              <a:t/>
            </a:r>
            <a:br>
              <a:rPr lang="en-US" sz="3600" dirty="0" smtClean="0">
                <a:solidFill>
                  <a:srgbClr val="4F81BD"/>
                </a:solidFill>
                <a:latin typeface="Times New Roman" pitchFamily="18" charset="0"/>
                <a:cs typeface="Times New Roman" pitchFamily="18" charset="0"/>
              </a:rPr>
            </a:br>
            <a:r>
              <a:rPr lang="en-US" sz="3600" dirty="0" smtClean="0">
                <a:solidFill>
                  <a:srgbClr val="4F81BD"/>
                </a:solidFill>
                <a:latin typeface="Times New Roman" pitchFamily="18" charset="0"/>
                <a:cs typeface="Times New Roman" pitchFamily="18" charset="0"/>
              </a:rPr>
              <a:t/>
            </a:r>
            <a:br>
              <a:rPr lang="en-US" sz="3600" dirty="0" smtClean="0">
                <a:solidFill>
                  <a:srgbClr val="4F81BD"/>
                </a:solidFill>
                <a:latin typeface="Times New Roman" pitchFamily="18" charset="0"/>
                <a:cs typeface="Times New Roman" pitchFamily="18" charset="0"/>
              </a:rPr>
            </a:br>
            <a:r>
              <a:rPr lang="en-US" sz="3600" dirty="0" smtClean="0">
                <a:solidFill>
                  <a:srgbClr val="4F81BD"/>
                </a:solidFill>
                <a:latin typeface="Times New Roman" pitchFamily="18" charset="0"/>
                <a:cs typeface="Times New Roman" pitchFamily="18" charset="0"/>
              </a:rPr>
              <a:t>Understanding Equality and Equity</a:t>
            </a:r>
            <a:br>
              <a:rPr lang="en-US" sz="3600" dirty="0" smtClean="0">
                <a:solidFill>
                  <a:srgbClr val="4F81BD"/>
                </a:solidFill>
                <a:latin typeface="Times New Roman" pitchFamily="18" charset="0"/>
                <a:cs typeface="Times New Roman" pitchFamily="18" charset="0"/>
              </a:rPr>
            </a:br>
            <a:r>
              <a:rPr lang="en-US" sz="3600" dirty="0" smtClean="0">
                <a:solidFill>
                  <a:srgbClr val="4F81BD"/>
                </a:solidFill>
                <a:latin typeface="Times New Roman" pitchFamily="18" charset="0"/>
                <a:cs typeface="Times New Roman" pitchFamily="18" charset="0"/>
              </a:rPr>
              <a:t/>
            </a:r>
            <a:br>
              <a:rPr lang="en-US" sz="3600" dirty="0" smtClean="0">
                <a:solidFill>
                  <a:srgbClr val="4F81BD"/>
                </a:solidFill>
                <a:latin typeface="Times New Roman" pitchFamily="18" charset="0"/>
                <a:cs typeface="Times New Roman" pitchFamily="18" charset="0"/>
              </a:rPr>
            </a:br>
            <a:r>
              <a:rPr lang="en-US" sz="3600" dirty="0" smtClean="0">
                <a:solidFill>
                  <a:srgbClr val="4F81BD"/>
                </a:solidFill>
                <a:latin typeface="Times New Roman" pitchFamily="18" charset="0"/>
                <a:cs typeface="Times New Roman" pitchFamily="18" charset="0"/>
              </a:rPr>
              <a:t/>
            </a:r>
            <a:br>
              <a:rPr lang="en-US" sz="3600" dirty="0" smtClean="0">
                <a:solidFill>
                  <a:srgbClr val="4F81BD"/>
                </a:solidFill>
                <a:latin typeface="Times New Roman" pitchFamily="18" charset="0"/>
                <a:cs typeface="Times New Roman" pitchFamily="18" charset="0"/>
              </a:rPr>
            </a:br>
            <a:r>
              <a:rPr lang="en-US" sz="3600" dirty="0" smtClean="0">
                <a:solidFill>
                  <a:srgbClr val="4F81BD"/>
                </a:solidFill>
                <a:latin typeface="Times New Roman" pitchFamily="18" charset="0"/>
                <a:cs typeface="Times New Roman" pitchFamily="18" charset="0"/>
              </a:rPr>
              <a:t/>
            </a:r>
            <a:br>
              <a:rPr lang="en-US" sz="3600" dirty="0" smtClean="0">
                <a:solidFill>
                  <a:srgbClr val="4F81BD"/>
                </a:solidFill>
                <a:latin typeface="Times New Roman" pitchFamily="18" charset="0"/>
                <a:cs typeface="Times New Roman" pitchFamily="18" charset="0"/>
              </a:rPr>
            </a:br>
            <a:endParaRPr lang="en-US" sz="3600" dirty="0">
              <a:solidFill>
                <a:srgbClr val="4F81BD"/>
              </a:solidFill>
              <a:latin typeface="Times New Roman" pitchFamily="18" charset="0"/>
              <a:cs typeface="Times New Roman" pitchFamily="18" charset="0"/>
            </a:endParaRPr>
          </a:p>
        </p:txBody>
      </p:sp>
      <p:sp>
        <p:nvSpPr>
          <p:cNvPr id="3" name="Content Placeholder 2"/>
          <p:cNvSpPr>
            <a:spLocks noGrp="1"/>
          </p:cNvSpPr>
          <p:nvPr>
            <p:ph idx="1"/>
          </p:nvPr>
        </p:nvSpPr>
        <p:spPr>
          <a:xfrm>
            <a:off x="251520" y="836712"/>
            <a:ext cx="8892480" cy="5400600"/>
          </a:xfrm>
        </p:spPr>
        <p:txBody>
          <a:bodyPr>
            <a:normAutofit lnSpcReduction="10000"/>
          </a:bodyPr>
          <a:lstStyle/>
          <a:p>
            <a:endParaRPr lang="en-US" i="1" dirty="0" smtClean="0"/>
          </a:p>
          <a:p>
            <a:endParaRPr lang="en-US" i="1" dirty="0" smtClean="0">
              <a:latin typeface="Times New Roman" pitchFamily="18" charset="0"/>
              <a:cs typeface="Times New Roman" pitchFamily="18" charset="0"/>
            </a:endParaRPr>
          </a:p>
          <a:p>
            <a:pPr algn="just"/>
            <a:r>
              <a:rPr lang="en-US" sz="3500" b="1" i="1" dirty="0" smtClean="0">
                <a:latin typeface="Times New Roman" pitchFamily="18" charset="0"/>
                <a:cs typeface="Times New Roman" pitchFamily="18" charset="0"/>
              </a:rPr>
              <a:t>Equality</a:t>
            </a:r>
            <a:r>
              <a:rPr lang="en-US" sz="3500" b="1" dirty="0" smtClean="0">
                <a:latin typeface="Times New Roman" pitchFamily="18" charset="0"/>
                <a:cs typeface="Times New Roman" pitchFamily="18" charset="0"/>
              </a:rPr>
              <a:t> </a:t>
            </a:r>
            <a:r>
              <a:rPr lang="en-US" sz="3500" dirty="0">
                <a:latin typeface="Times New Roman" pitchFamily="18" charset="0"/>
                <a:cs typeface="Times New Roman" pitchFamily="18" charset="0"/>
              </a:rPr>
              <a:t>refers to everyone having the </a:t>
            </a:r>
            <a:r>
              <a:rPr lang="en-US" sz="3500" dirty="0" smtClean="0">
                <a:latin typeface="Times New Roman" pitchFamily="18" charset="0"/>
                <a:cs typeface="Times New Roman" pitchFamily="18" charset="0"/>
              </a:rPr>
              <a:t>same rights, being offered </a:t>
            </a:r>
            <a:r>
              <a:rPr lang="en-US" sz="3500" dirty="0">
                <a:latin typeface="Times New Roman" pitchFamily="18" charset="0"/>
                <a:cs typeface="Times New Roman" pitchFamily="18" charset="0"/>
              </a:rPr>
              <a:t>the same </a:t>
            </a:r>
            <a:r>
              <a:rPr lang="en-US" sz="3500" dirty="0" smtClean="0">
                <a:latin typeface="Times New Roman" pitchFamily="18" charset="0"/>
                <a:cs typeface="Times New Roman" pitchFamily="18" charset="0"/>
              </a:rPr>
              <a:t>opportunities and the same levels of support for all segments of society.</a:t>
            </a:r>
          </a:p>
          <a:p>
            <a:pPr algn="just">
              <a:buNone/>
            </a:pPr>
            <a:endParaRPr lang="en-US" sz="3500" dirty="0" smtClean="0">
              <a:latin typeface="Times New Roman" pitchFamily="18" charset="0"/>
              <a:cs typeface="Times New Roman" pitchFamily="18" charset="0"/>
            </a:endParaRPr>
          </a:p>
          <a:p>
            <a:pPr algn="just"/>
            <a:r>
              <a:rPr lang="en-US" sz="3500" b="1" i="1" dirty="0" smtClean="0">
                <a:latin typeface="Times New Roman" pitchFamily="18" charset="0"/>
                <a:cs typeface="Times New Roman" pitchFamily="18" charset="0"/>
              </a:rPr>
              <a:t>Equity</a:t>
            </a:r>
            <a:r>
              <a:rPr lang="en-US" sz="3500" dirty="0" smtClean="0">
                <a:latin typeface="Times New Roman" pitchFamily="18" charset="0"/>
                <a:cs typeface="Times New Roman" pitchFamily="18" charset="0"/>
              </a:rPr>
              <a:t> </a:t>
            </a:r>
            <a:r>
              <a:rPr lang="en-US" sz="3500" dirty="0">
                <a:latin typeface="Times New Roman" pitchFamily="18" charset="0"/>
                <a:cs typeface="Times New Roman" pitchFamily="18" charset="0"/>
              </a:rPr>
              <a:t>involves ensuring </a:t>
            </a:r>
            <a:r>
              <a:rPr lang="en-US" sz="3500" dirty="0" smtClean="0">
                <a:latin typeface="Times New Roman" pitchFamily="18" charset="0"/>
                <a:cs typeface="Times New Roman" pitchFamily="18" charset="0"/>
              </a:rPr>
              <a:t>individuals have </a:t>
            </a:r>
            <a:r>
              <a:rPr lang="en-US" sz="3500" dirty="0">
                <a:latin typeface="Times New Roman" pitchFamily="18" charset="0"/>
                <a:cs typeface="Times New Roman" pitchFamily="18" charset="0"/>
              </a:rPr>
              <a:t>what they need to </a:t>
            </a:r>
            <a:r>
              <a:rPr lang="en-US" sz="3500" dirty="0" smtClean="0">
                <a:latin typeface="Times New Roman" pitchFamily="18" charset="0"/>
                <a:cs typeface="Times New Roman" pitchFamily="18" charset="0"/>
              </a:rPr>
              <a:t>enjoy </a:t>
            </a:r>
            <a:r>
              <a:rPr lang="en-US" sz="3500" dirty="0">
                <a:latin typeface="Times New Roman" pitchFamily="18" charset="0"/>
                <a:cs typeface="Times New Roman" pitchFamily="18" charset="0"/>
              </a:rPr>
              <a:t>those </a:t>
            </a:r>
            <a:r>
              <a:rPr lang="en-US" sz="3500" dirty="0" smtClean="0">
                <a:latin typeface="Times New Roman" pitchFamily="18" charset="0"/>
                <a:cs typeface="Times New Roman" pitchFamily="18" charset="0"/>
              </a:rPr>
              <a:t>rights - offering varying levels of support depending upon need to achieve greater fairness of outcomes.</a:t>
            </a:r>
          </a:p>
        </p:txBody>
      </p:sp>
    </p:spTree>
    <p:extLst>
      <p:ext uri="{BB962C8B-B14F-4D97-AF65-F5344CB8AC3E}">
        <p14:creationId xmlns="" xmlns:p14="http://schemas.microsoft.com/office/powerpoint/2010/main" val="9726663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 xmlns:p14="http://schemas.microsoft.com/office/powerpoint/2010/main" val="349070728"/>
              </p:ext>
            </p:extLst>
          </p:nvPr>
        </p:nvGraphicFramePr>
        <p:xfrm>
          <a:off x="323528" y="188640"/>
          <a:ext cx="8388423" cy="4793916"/>
        </p:xfrm>
        <a:graphic>
          <a:graphicData uri="http://schemas.openxmlformats.org/drawingml/2006/table">
            <a:tbl>
              <a:tblPr firstRow="1" bandRow="1">
                <a:tableStyleId>{5C22544A-7EE6-4342-B048-85BDC9FD1C3A}</a:tableStyleId>
              </a:tblPr>
              <a:tblGrid>
                <a:gridCol w="3154778"/>
                <a:gridCol w="2437504"/>
                <a:gridCol w="2796141"/>
              </a:tblGrid>
              <a:tr h="720080">
                <a:tc>
                  <a:txBody>
                    <a:bodyPr/>
                    <a:lstStyle/>
                    <a:p>
                      <a:pPr algn="ctr"/>
                      <a:endParaRPr lang="en-US" dirty="0" smtClean="0">
                        <a:solidFill>
                          <a:schemeClr val="tx1"/>
                        </a:solidFill>
                        <a:latin typeface="Arial" pitchFamily="34" charset="0"/>
                        <a:cs typeface="Arial" pitchFamily="34" charset="0"/>
                      </a:endParaRPr>
                    </a:p>
                    <a:p>
                      <a:pPr algn="ctr"/>
                      <a:r>
                        <a:rPr lang="en-US" dirty="0" smtClean="0">
                          <a:solidFill>
                            <a:schemeClr val="tx1"/>
                          </a:solidFill>
                          <a:latin typeface="Arial" pitchFamily="34" charset="0"/>
                          <a:cs typeface="Arial" pitchFamily="34" charset="0"/>
                        </a:rPr>
                        <a:t>BASIS FOR COMPARISON</a:t>
                      </a:r>
                      <a:endParaRPr lang="en-US" dirty="0">
                        <a:solidFill>
                          <a:schemeClr val="tx1"/>
                        </a:solidFill>
                        <a:latin typeface="Arial" pitchFamily="34" charset="0"/>
                        <a:cs typeface="Arial" pitchFamily="34" charset="0"/>
                      </a:endParaRPr>
                    </a:p>
                  </a:txBody>
                  <a:tcPr/>
                </a:tc>
                <a:tc>
                  <a:txBody>
                    <a:bodyPr/>
                    <a:lstStyle/>
                    <a:p>
                      <a:pPr algn="ctr"/>
                      <a:r>
                        <a:rPr lang="en-US" dirty="0" smtClean="0">
                          <a:solidFill>
                            <a:schemeClr val="tx1"/>
                          </a:solidFill>
                        </a:rPr>
                        <a:t> </a:t>
                      </a:r>
                    </a:p>
                    <a:p>
                      <a:pPr algn="ctr"/>
                      <a:r>
                        <a:rPr lang="en-US" dirty="0" smtClean="0">
                          <a:solidFill>
                            <a:schemeClr val="tx1"/>
                          </a:solidFill>
                          <a:latin typeface="Arial" pitchFamily="34" charset="0"/>
                          <a:cs typeface="Arial" pitchFamily="34" charset="0"/>
                        </a:rPr>
                        <a:t>EQUITY</a:t>
                      </a:r>
                      <a:endParaRPr lang="en-US" dirty="0">
                        <a:solidFill>
                          <a:schemeClr val="tx1"/>
                        </a:solidFill>
                        <a:latin typeface="Arial" pitchFamily="34" charset="0"/>
                        <a:cs typeface="Arial" pitchFamily="34" charset="0"/>
                      </a:endParaRPr>
                    </a:p>
                  </a:txBody>
                  <a:tcPr/>
                </a:tc>
                <a:tc>
                  <a:txBody>
                    <a:bodyPr/>
                    <a:lstStyle/>
                    <a:p>
                      <a:pPr algn="ctr"/>
                      <a:endParaRPr lang="en-US" dirty="0" smtClean="0">
                        <a:solidFill>
                          <a:schemeClr val="tx1"/>
                        </a:solidFill>
                        <a:latin typeface="Arial" pitchFamily="34" charset="0"/>
                        <a:cs typeface="Arial" pitchFamily="34" charset="0"/>
                      </a:endParaRPr>
                    </a:p>
                    <a:p>
                      <a:pPr algn="ctr"/>
                      <a:r>
                        <a:rPr lang="en-US" dirty="0" smtClean="0">
                          <a:solidFill>
                            <a:schemeClr val="tx1"/>
                          </a:solidFill>
                          <a:latin typeface="Arial" pitchFamily="34" charset="0"/>
                          <a:cs typeface="Arial" pitchFamily="34" charset="0"/>
                        </a:rPr>
                        <a:t>EQUALITY</a:t>
                      </a:r>
                      <a:endParaRPr lang="en-US" dirty="0">
                        <a:solidFill>
                          <a:schemeClr val="tx1"/>
                        </a:solidFill>
                        <a:latin typeface="Arial" pitchFamily="34" charset="0"/>
                        <a:cs typeface="Arial" pitchFamily="34" charset="0"/>
                      </a:endParaRPr>
                    </a:p>
                  </a:txBody>
                  <a:tcPr/>
                </a:tc>
              </a:tr>
              <a:tr h="946896">
                <a:tc>
                  <a:txBody>
                    <a:bodyPr/>
                    <a:lstStyle/>
                    <a:p>
                      <a:pPr algn="ctr"/>
                      <a:r>
                        <a:rPr lang="en-US" sz="1800" b="1" dirty="0" smtClean="0">
                          <a:latin typeface="Times New Roman" pitchFamily="18" charset="0"/>
                          <a:cs typeface="Times New Roman" pitchFamily="18" charset="0"/>
                        </a:rPr>
                        <a:t>Meaning</a:t>
                      </a:r>
                      <a:endParaRPr lang="en-US" sz="1800" b="1" dirty="0">
                        <a:latin typeface="Times New Roman" pitchFamily="18" charset="0"/>
                        <a:cs typeface="Times New Roman" pitchFamily="18" charset="0"/>
                      </a:endParaRPr>
                    </a:p>
                  </a:txBody>
                  <a:tcPr/>
                </a:tc>
                <a:tc>
                  <a:txBody>
                    <a:bodyPr/>
                    <a:lstStyle/>
                    <a:p>
                      <a:pPr algn="just"/>
                      <a:r>
                        <a:rPr lang="en-US" sz="1800" b="1" dirty="0" smtClean="0">
                          <a:latin typeface="Times New Roman" pitchFamily="18" charset="0"/>
                          <a:cs typeface="Times New Roman" pitchFamily="18" charset="0"/>
                        </a:rPr>
                        <a:t>Equity </a:t>
                      </a:r>
                      <a:r>
                        <a:rPr lang="en-US" sz="1800" b="1" baseline="0" dirty="0" smtClean="0">
                          <a:latin typeface="Times New Roman" pitchFamily="18" charset="0"/>
                          <a:cs typeface="Times New Roman" pitchFamily="18" charset="0"/>
                        </a:rPr>
                        <a:t> is the virtue of being just and even handed</a:t>
                      </a:r>
                      <a:endParaRPr lang="en-US" sz="1800" b="1" dirty="0">
                        <a:latin typeface="Times New Roman" pitchFamily="18" charset="0"/>
                        <a:cs typeface="Times New Roman" pitchFamily="18" charset="0"/>
                      </a:endParaRPr>
                    </a:p>
                  </a:txBody>
                  <a:tcPr/>
                </a:tc>
                <a:tc>
                  <a:txBody>
                    <a:bodyPr/>
                    <a:lstStyle/>
                    <a:p>
                      <a:pPr algn="just"/>
                      <a:r>
                        <a:rPr lang="en-US" sz="1800" b="1" dirty="0" smtClean="0">
                          <a:latin typeface="Times New Roman" pitchFamily="18" charset="0"/>
                          <a:cs typeface="Times New Roman" pitchFamily="18" charset="0"/>
                        </a:rPr>
                        <a:t>Equality</a:t>
                      </a:r>
                      <a:r>
                        <a:rPr lang="en-US" sz="1800" b="1" baseline="0" dirty="0" smtClean="0">
                          <a:latin typeface="Times New Roman" pitchFamily="18" charset="0"/>
                          <a:cs typeface="Times New Roman" pitchFamily="18" charset="0"/>
                        </a:rPr>
                        <a:t> is described as a state where everybody is at the same level</a:t>
                      </a:r>
                      <a:endParaRPr lang="en-US" sz="1800" b="1" dirty="0">
                        <a:latin typeface="Times New Roman" pitchFamily="18" charset="0"/>
                        <a:cs typeface="Times New Roman" pitchFamily="18" charset="0"/>
                      </a:endParaRPr>
                    </a:p>
                  </a:txBody>
                  <a:tcPr/>
                </a:tc>
              </a:tr>
              <a:tr h="616574">
                <a:tc>
                  <a:txBody>
                    <a:bodyPr/>
                    <a:lstStyle/>
                    <a:p>
                      <a:pPr algn="ctr"/>
                      <a:r>
                        <a:rPr lang="en-US" sz="1800" b="1" dirty="0" smtClean="0">
                          <a:latin typeface="Times New Roman" pitchFamily="18" charset="0"/>
                          <a:cs typeface="Times New Roman" pitchFamily="18" charset="0"/>
                        </a:rPr>
                        <a:t>What is it ?</a:t>
                      </a:r>
                      <a:endParaRPr lang="en-US" sz="1800" b="1" dirty="0">
                        <a:latin typeface="Times New Roman" pitchFamily="18" charset="0"/>
                        <a:cs typeface="Times New Roman" pitchFamily="18" charset="0"/>
                      </a:endParaRPr>
                    </a:p>
                  </a:txBody>
                  <a:tcPr/>
                </a:tc>
                <a:tc>
                  <a:txBody>
                    <a:bodyPr/>
                    <a:lstStyle/>
                    <a:p>
                      <a:pPr algn="ctr"/>
                      <a:r>
                        <a:rPr lang="en-US" sz="1800" b="1" dirty="0" smtClean="0">
                          <a:latin typeface="Times New Roman" pitchFamily="18" charset="0"/>
                          <a:cs typeface="Times New Roman" pitchFamily="18" charset="0"/>
                        </a:rPr>
                        <a:t>Means</a:t>
                      </a:r>
                      <a:endParaRPr lang="en-US" sz="1800" b="1" dirty="0">
                        <a:latin typeface="Times New Roman" pitchFamily="18" charset="0"/>
                        <a:cs typeface="Times New Roman" pitchFamily="18" charset="0"/>
                      </a:endParaRPr>
                    </a:p>
                  </a:txBody>
                  <a:tcPr/>
                </a:tc>
                <a:tc>
                  <a:txBody>
                    <a:bodyPr/>
                    <a:lstStyle/>
                    <a:p>
                      <a:pPr algn="ctr"/>
                      <a:r>
                        <a:rPr lang="en-US" sz="1800" b="1" dirty="0" smtClean="0">
                          <a:latin typeface="Times New Roman" pitchFamily="18" charset="0"/>
                          <a:cs typeface="Times New Roman" pitchFamily="18" charset="0"/>
                        </a:rPr>
                        <a:t>Ends</a:t>
                      </a:r>
                      <a:endParaRPr lang="en-US" sz="1800" b="1" dirty="0">
                        <a:latin typeface="Times New Roman" pitchFamily="18" charset="0"/>
                        <a:cs typeface="Times New Roman" pitchFamily="18" charset="0"/>
                      </a:endParaRPr>
                    </a:p>
                  </a:txBody>
                  <a:tcPr/>
                </a:tc>
              </a:tr>
              <a:tr h="616574">
                <a:tc>
                  <a:txBody>
                    <a:bodyPr/>
                    <a:lstStyle/>
                    <a:p>
                      <a:pPr algn="ctr"/>
                      <a:r>
                        <a:rPr lang="en-US" sz="1800" b="1" dirty="0" smtClean="0">
                          <a:latin typeface="Times New Roman" pitchFamily="18" charset="0"/>
                          <a:cs typeface="Times New Roman" pitchFamily="18" charset="0"/>
                        </a:rPr>
                        <a:t>Distribution</a:t>
                      </a:r>
                      <a:endParaRPr lang="en-US" sz="1800" b="1" dirty="0">
                        <a:latin typeface="Times New Roman" pitchFamily="18" charset="0"/>
                        <a:cs typeface="Times New Roman" pitchFamily="18" charset="0"/>
                      </a:endParaRPr>
                    </a:p>
                  </a:txBody>
                  <a:tcPr/>
                </a:tc>
                <a:tc>
                  <a:txBody>
                    <a:bodyPr/>
                    <a:lstStyle/>
                    <a:p>
                      <a:pPr algn="ctr"/>
                      <a:r>
                        <a:rPr lang="en-US" sz="1800" b="1" dirty="0" smtClean="0">
                          <a:latin typeface="Times New Roman" pitchFamily="18" charset="0"/>
                          <a:cs typeface="Times New Roman" pitchFamily="18" charset="0"/>
                        </a:rPr>
                        <a:t>Fair</a:t>
                      </a:r>
                      <a:endParaRPr lang="en-US" sz="1800" b="1" dirty="0">
                        <a:latin typeface="Times New Roman" pitchFamily="18" charset="0"/>
                        <a:cs typeface="Times New Roman" pitchFamily="18" charset="0"/>
                      </a:endParaRPr>
                    </a:p>
                  </a:txBody>
                  <a:tcPr/>
                </a:tc>
                <a:tc>
                  <a:txBody>
                    <a:bodyPr/>
                    <a:lstStyle/>
                    <a:p>
                      <a:pPr algn="ctr"/>
                      <a:r>
                        <a:rPr lang="en-US" sz="1800" b="1" dirty="0" smtClean="0">
                          <a:latin typeface="Times New Roman" pitchFamily="18" charset="0"/>
                          <a:cs typeface="Times New Roman" pitchFamily="18" charset="0"/>
                        </a:rPr>
                        <a:t>Even</a:t>
                      </a:r>
                      <a:endParaRPr lang="en-US" sz="1800" b="1" dirty="0">
                        <a:latin typeface="Times New Roman" pitchFamily="18" charset="0"/>
                        <a:cs typeface="Times New Roman" pitchFamily="18" charset="0"/>
                      </a:endParaRPr>
                    </a:p>
                  </a:txBody>
                  <a:tcPr/>
                </a:tc>
              </a:tr>
              <a:tr h="1230965">
                <a:tc>
                  <a:txBody>
                    <a:bodyPr/>
                    <a:lstStyle/>
                    <a:p>
                      <a:pPr algn="ctr"/>
                      <a:r>
                        <a:rPr lang="en-US" sz="1800" b="1" dirty="0" smtClean="0">
                          <a:latin typeface="Times New Roman" pitchFamily="18" charset="0"/>
                          <a:cs typeface="Times New Roman" pitchFamily="18" charset="0"/>
                        </a:rPr>
                        <a:t>Recognizes </a:t>
                      </a:r>
                      <a:endParaRPr lang="en-US" sz="1800" b="1" dirty="0">
                        <a:latin typeface="Times New Roman" pitchFamily="18" charset="0"/>
                        <a:cs typeface="Times New Roman" pitchFamily="18" charset="0"/>
                      </a:endParaRPr>
                    </a:p>
                  </a:txBody>
                  <a:tcPr/>
                </a:tc>
                <a:tc>
                  <a:txBody>
                    <a:bodyPr/>
                    <a:lstStyle/>
                    <a:p>
                      <a:pPr algn="just"/>
                      <a:r>
                        <a:rPr lang="en-US" sz="1800" b="1" dirty="0" smtClean="0">
                          <a:latin typeface="Times New Roman" pitchFamily="18" charset="0"/>
                          <a:cs typeface="Times New Roman" pitchFamily="18" charset="0"/>
                        </a:rPr>
                        <a:t>Differences, and attempts  to counteract unequal individual opportunities.</a:t>
                      </a:r>
                      <a:endParaRPr lang="en-US" sz="1800" b="1" dirty="0">
                        <a:latin typeface="Times New Roman" pitchFamily="18" charset="0"/>
                        <a:cs typeface="Times New Roman" pitchFamily="18" charset="0"/>
                      </a:endParaRPr>
                    </a:p>
                  </a:txBody>
                  <a:tcPr/>
                </a:tc>
                <a:tc>
                  <a:txBody>
                    <a:bodyPr/>
                    <a:lstStyle/>
                    <a:p>
                      <a:pPr algn="just"/>
                      <a:r>
                        <a:rPr lang="en-US" sz="1800" b="1" dirty="0" smtClean="0">
                          <a:latin typeface="Times New Roman" pitchFamily="18" charset="0"/>
                          <a:cs typeface="Times New Roman" pitchFamily="18" charset="0"/>
                        </a:rPr>
                        <a:t>Sameness</a:t>
                      </a:r>
                      <a:r>
                        <a:rPr lang="en-US" sz="1800" b="1" baseline="0" dirty="0" smtClean="0">
                          <a:latin typeface="Times New Roman" pitchFamily="18" charset="0"/>
                          <a:cs typeface="Times New Roman" pitchFamily="18" charset="0"/>
                        </a:rPr>
                        <a:t> and treats everyone equal.</a:t>
                      </a:r>
                      <a:endParaRPr lang="en-US" sz="1800" b="1" dirty="0">
                        <a:latin typeface="Times New Roman" pitchFamily="18" charset="0"/>
                        <a:cs typeface="Times New Roman" pitchFamily="18" charset="0"/>
                      </a:endParaRPr>
                    </a:p>
                  </a:txBody>
                  <a:tcPr/>
                </a:tc>
              </a:tr>
              <a:tr h="662827">
                <a:tc>
                  <a:txBody>
                    <a:bodyPr/>
                    <a:lstStyle/>
                    <a:p>
                      <a:pPr algn="ctr"/>
                      <a:r>
                        <a:rPr lang="en-US" sz="1800" b="1" dirty="0" smtClean="0">
                          <a:latin typeface="Times New Roman" pitchFamily="18" charset="0"/>
                          <a:cs typeface="Times New Roman" pitchFamily="18" charset="0"/>
                        </a:rPr>
                        <a:t>Ensures</a:t>
                      </a:r>
                      <a:endParaRPr lang="en-US" sz="1800" b="1" dirty="0">
                        <a:latin typeface="Times New Roman" pitchFamily="18" charset="0"/>
                        <a:cs typeface="Times New Roman" pitchFamily="18" charset="0"/>
                      </a:endParaRPr>
                    </a:p>
                  </a:txBody>
                  <a:tcPr/>
                </a:tc>
                <a:tc>
                  <a:txBody>
                    <a:bodyPr/>
                    <a:lstStyle/>
                    <a:p>
                      <a:pPr algn="just"/>
                      <a:r>
                        <a:rPr lang="en-US" sz="1800" b="1" dirty="0" smtClean="0">
                          <a:latin typeface="Times New Roman" pitchFamily="18" charset="0"/>
                          <a:cs typeface="Times New Roman" pitchFamily="18" charset="0"/>
                        </a:rPr>
                        <a:t>People have what they need.</a:t>
                      </a:r>
                      <a:endParaRPr lang="en-US" sz="1800" b="1" dirty="0">
                        <a:latin typeface="Times New Roman" pitchFamily="18" charset="0"/>
                        <a:cs typeface="Times New Roman" pitchFamily="18" charset="0"/>
                      </a:endParaRPr>
                    </a:p>
                  </a:txBody>
                  <a:tcPr/>
                </a:tc>
                <a:tc>
                  <a:txBody>
                    <a:bodyPr/>
                    <a:lstStyle/>
                    <a:p>
                      <a:pPr algn="just"/>
                      <a:r>
                        <a:rPr lang="en-US" sz="1800" b="1" dirty="0" smtClean="0">
                          <a:latin typeface="Times New Roman" pitchFamily="18" charset="0"/>
                          <a:cs typeface="Times New Roman" pitchFamily="18" charset="0"/>
                        </a:rPr>
                        <a:t>Providing everyone</a:t>
                      </a:r>
                      <a:r>
                        <a:rPr lang="en-US" sz="1800" b="1" baseline="0" dirty="0" smtClean="0">
                          <a:latin typeface="Times New Roman" pitchFamily="18" charset="0"/>
                          <a:cs typeface="Times New Roman" pitchFamily="18" charset="0"/>
                        </a:rPr>
                        <a:t> the same things.</a:t>
                      </a:r>
                      <a:endParaRPr lang="en-US" sz="1800" b="1" dirty="0">
                        <a:latin typeface="Times New Roman" pitchFamily="18" charset="0"/>
                        <a:cs typeface="Times New Roman" pitchFamily="18" charset="0"/>
                      </a:endParaRPr>
                    </a:p>
                  </a:txBody>
                  <a:tcPr/>
                </a:tc>
              </a:tr>
            </a:tbl>
          </a:graphicData>
        </a:graphic>
      </p:graphicFrame>
      <p:pic>
        <p:nvPicPr>
          <p:cNvPr id="6" name="Picture 4" descr="Equality vs Equity - Difference Between Equity And Equality">
            <a:extLst>
              <a:ext uri="{FF2B5EF4-FFF2-40B4-BE49-F238E27FC236}">
                <a16:creationId xmlns="" xmlns:a16="http://schemas.microsoft.com/office/drawing/2014/main" id="{0CF5F127-3655-41F4-AA2D-A3F52B35BF19}"/>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940152" y="5136964"/>
            <a:ext cx="3025892" cy="1890856"/>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6" descr="Health Equality vs. Health Equity - American Medical Women's Association">
            <a:extLst>
              <a:ext uri="{FF2B5EF4-FFF2-40B4-BE49-F238E27FC236}">
                <a16:creationId xmlns="" xmlns:a16="http://schemas.microsoft.com/office/drawing/2014/main" id="{CA250920-22AF-4CD4-AF56-058E49A88E6A}"/>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94501" y="5157192"/>
            <a:ext cx="2500557" cy="1890856"/>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04088"/>
            <a:ext cx="8229600" cy="896112"/>
          </a:xfrm>
        </p:spPr>
        <p:txBody>
          <a:bodyPr/>
          <a:lstStyle/>
          <a:p>
            <a:r>
              <a:rPr lang="en-US" dirty="0" smtClean="0"/>
              <a:t>       Equality Vs Equity</a:t>
            </a:r>
            <a:endParaRPr lang="en-US" dirty="0"/>
          </a:p>
        </p:txBody>
      </p:sp>
      <p:pic>
        <p:nvPicPr>
          <p:cNvPr id="4" name="Content Placeholder 3" descr="Image result"/>
          <p:cNvPicPr>
            <a:picLocks noGrp="1"/>
          </p:cNvPicPr>
          <p:nvPr>
            <p:ph idx="1"/>
          </p:nvPr>
        </p:nvPicPr>
        <p:blipFill>
          <a:blip r:embed="rId2" cstate="print"/>
          <a:srcRect/>
          <a:stretch>
            <a:fillRect/>
          </a:stretch>
        </p:blipFill>
        <p:spPr bwMode="auto">
          <a:xfrm>
            <a:off x="611560" y="1600200"/>
            <a:ext cx="4320480" cy="4114800"/>
          </a:xfrm>
          <a:prstGeom prst="rect">
            <a:avLst/>
          </a:prstGeom>
          <a:noFill/>
          <a:ln w="9525">
            <a:noFill/>
            <a:miter lim="800000"/>
            <a:headEnd/>
            <a:tailEnd/>
          </a:ln>
        </p:spPr>
      </p:pic>
      <p:pic>
        <p:nvPicPr>
          <p:cNvPr id="5" name="Content Placeholder 3" descr="Image result for equity"/>
          <p:cNvPicPr>
            <a:picLocks/>
          </p:cNvPicPr>
          <p:nvPr/>
        </p:nvPicPr>
        <p:blipFill>
          <a:blip r:embed="rId3" cstate="print"/>
          <a:srcRect/>
          <a:stretch>
            <a:fillRect/>
          </a:stretch>
        </p:blipFill>
        <p:spPr bwMode="auto">
          <a:xfrm>
            <a:off x="4932040" y="1844824"/>
            <a:ext cx="3672408" cy="36724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 xmlns:p14="http://schemas.microsoft.com/office/powerpoint/2010/main" val="3583421422"/>
              </p:ext>
            </p:extLst>
          </p:nvPr>
        </p:nvGraphicFramePr>
        <p:xfrm>
          <a:off x="683568" y="1196752"/>
          <a:ext cx="7632848" cy="3618200"/>
        </p:xfrm>
        <a:graphic>
          <a:graphicData uri="http://schemas.openxmlformats.org/drawingml/2006/table">
            <a:tbl>
              <a:tblPr firstRow="1" bandRow="1">
                <a:tableStyleId>{5C22544A-7EE6-4342-B048-85BDC9FD1C3A}</a:tableStyleId>
              </a:tblPr>
              <a:tblGrid>
                <a:gridCol w="3912636"/>
                <a:gridCol w="3720212"/>
              </a:tblGrid>
              <a:tr h="347961">
                <a:tc>
                  <a:txBody>
                    <a:bodyPr/>
                    <a:lstStyle/>
                    <a:p>
                      <a:endParaRPr lang="en-US" dirty="0"/>
                    </a:p>
                  </a:txBody>
                  <a:tcPr/>
                </a:tc>
                <a:tc>
                  <a:txBody>
                    <a:bodyPr/>
                    <a:lstStyle/>
                    <a:p>
                      <a:endParaRPr lang="en-US"/>
                    </a:p>
                  </a:txBody>
                  <a:tcPr/>
                </a:tc>
              </a:tr>
              <a:tr h="162622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2000" dirty="0" smtClean="0">
                          <a:latin typeface="Times New Roman" pitchFamily="18" charset="0"/>
                          <a:cs typeface="Times New Roman" pitchFamily="18" charset="0"/>
                        </a:rPr>
                        <a:t>Equity represents impartiality, i.e. the distribution is made in such a way to even opportunities for all people, </a:t>
                      </a:r>
                      <a:endParaRPr lang="en-US" sz="2000" dirty="0">
                        <a:latin typeface="Times New Roman" pitchFamily="18" charset="0"/>
                        <a:cs typeface="Times New Roman" pitchFamily="18" charset="0"/>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2000" dirty="0" smtClean="0">
                          <a:latin typeface="Times New Roman" pitchFamily="18" charset="0"/>
                          <a:cs typeface="Times New Roman" pitchFamily="18" charset="0"/>
                        </a:rPr>
                        <a:t>Conversely equality indicates uniformity, where everything is evenly distributed among people.</a:t>
                      </a:r>
                    </a:p>
                    <a:p>
                      <a:pPr algn="just"/>
                      <a:endParaRPr lang="en-US" sz="2000" dirty="0">
                        <a:latin typeface="Times New Roman" pitchFamily="18" charset="0"/>
                        <a:cs typeface="Times New Roman" pitchFamily="18" charset="0"/>
                      </a:endParaRPr>
                    </a:p>
                  </a:txBody>
                  <a:tcPr/>
                </a:tc>
              </a:tr>
              <a:tr h="16262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Times New Roman" pitchFamily="18" charset="0"/>
                          <a:cs typeface="Times New Roman" pitchFamily="18" charset="0"/>
                        </a:rPr>
                        <a:t>Equity is the idea of “leveling the playing field” so that fairness is ensured. </a:t>
                      </a:r>
                    </a:p>
                    <a:p>
                      <a:endParaRPr lang="en-US" sz="2000" dirty="0">
                        <a:latin typeface="Times New Roman" pitchFamily="18" charset="0"/>
                        <a:cs typeface="Times New Roman" pitchFamily="18" charset="0"/>
                      </a:endParaRPr>
                    </a:p>
                  </a:txBody>
                  <a:tcPr/>
                </a:tc>
                <a:tc>
                  <a:txBody>
                    <a:bodyPr/>
                    <a:lstStyle/>
                    <a:p>
                      <a:pPr algn="just"/>
                      <a:r>
                        <a:rPr lang="en-US" sz="2000" dirty="0" smtClean="0">
                          <a:latin typeface="Times New Roman" pitchFamily="18" charset="0"/>
                          <a:cs typeface="Times New Roman" pitchFamily="18" charset="0"/>
                        </a:rPr>
                        <a:t>Equality treats everyone the same without paying attention to the natural differences between people in terms of race, sex, social class etc. </a:t>
                      </a:r>
                      <a:endParaRPr lang="en-US" sz="2000" dirty="0">
                        <a:latin typeface="Times New Roman" pitchFamily="18" charset="0"/>
                        <a:cs typeface="Times New Roman" pitchFamily="18" charset="0"/>
                      </a:endParaRPr>
                    </a:p>
                  </a:txBody>
                  <a:tcPr/>
                </a:tc>
              </a:tr>
            </a:tbl>
          </a:graphicData>
        </a:graphic>
      </p:graphicFrame>
      <p:sp>
        <p:nvSpPr>
          <p:cNvPr id="3" name="Title 2"/>
          <p:cNvSpPr>
            <a:spLocks noGrp="1"/>
          </p:cNvSpPr>
          <p:nvPr>
            <p:ph type="title"/>
          </p:nvPr>
        </p:nvSpPr>
        <p:spPr>
          <a:xfrm>
            <a:off x="323528" y="0"/>
            <a:ext cx="8229600" cy="980728"/>
          </a:xfrm>
        </p:spPr>
        <p:txBody>
          <a:bodyPr/>
          <a:lstStyle/>
          <a:p>
            <a:pPr algn="ctr"/>
            <a:r>
              <a:rPr lang="en-US" dirty="0" smtClean="0">
                <a:latin typeface="Times New Roman" pitchFamily="18" charset="0"/>
                <a:cs typeface="Times New Roman" pitchFamily="18" charset="0"/>
              </a:rPr>
              <a:t>Equity Vs. Equality</a:t>
            </a:r>
            <a:endParaRPr lang="en-US" dirty="0">
              <a:latin typeface="Times New Roman" pitchFamily="18" charset="0"/>
              <a:cs typeface="Times New Roman" pitchFamily="18" charset="0"/>
            </a:endParaRPr>
          </a:p>
        </p:txBody>
      </p:sp>
      <p:sp>
        <p:nvSpPr>
          <p:cNvPr id="5" name="TextBox 4"/>
          <p:cNvSpPr txBox="1"/>
          <p:nvPr/>
        </p:nvSpPr>
        <p:spPr>
          <a:xfrm>
            <a:off x="323528" y="5229200"/>
            <a:ext cx="8496944" cy="400110"/>
          </a:xfrm>
          <a:prstGeom prst="rect">
            <a:avLst/>
          </a:prstGeom>
          <a:noFill/>
        </p:spPr>
        <p:txBody>
          <a:bodyPr wrap="square" rtlCol="0">
            <a:spAutoFit/>
          </a:bodyPr>
          <a:lstStyle/>
          <a:p>
            <a:pPr algn="just"/>
            <a:r>
              <a:rPr lang="en-US" sz="2000" b="1" dirty="0" smtClean="0">
                <a:latin typeface="Times New Roman" pitchFamily="18" charset="0"/>
                <a:cs typeface="Times New Roman" pitchFamily="18" charset="0"/>
              </a:rPr>
              <a:t>Equality is giving everyone a shoe, Equity is giving everyone a shoe that fits. </a:t>
            </a:r>
            <a:endParaRPr lang="en-US" sz="2000" b="1"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696" y="332656"/>
            <a:ext cx="8229600" cy="490066"/>
          </a:xfrm>
        </p:spPr>
        <p:txBody>
          <a:bodyPr>
            <a:normAutofit fontScale="90000"/>
          </a:bodyPr>
          <a:lstStyle/>
          <a:p>
            <a:r>
              <a:rPr lang="en-US" dirty="0" smtClean="0">
                <a:effectLst/>
                <a:latin typeface="Times New Roman" pitchFamily="18" charset="0"/>
                <a:cs typeface="Times New Roman" pitchFamily="18" charset="0"/>
              </a:rPr>
              <a:t>Constitutional Provisions </a:t>
            </a:r>
            <a:endParaRPr lang="en-US" dirty="0">
              <a:effectLst/>
              <a:latin typeface="Times New Roman" pitchFamily="18" charset="0"/>
              <a:cs typeface="Times New Roman" pitchFamily="18" charset="0"/>
            </a:endParaRPr>
          </a:p>
        </p:txBody>
      </p:sp>
      <p:sp>
        <p:nvSpPr>
          <p:cNvPr id="4" name="Content Placeholder 2"/>
          <p:cNvSpPr>
            <a:spLocks noGrp="1"/>
          </p:cNvSpPr>
          <p:nvPr>
            <p:ph idx="1"/>
          </p:nvPr>
        </p:nvSpPr>
        <p:spPr>
          <a:xfrm>
            <a:off x="323528" y="1484784"/>
            <a:ext cx="8517632" cy="5145088"/>
          </a:xfrm>
        </p:spPr>
        <p:txBody>
          <a:bodyPr>
            <a:normAutofit/>
          </a:bodyPr>
          <a:lstStyle/>
          <a:p>
            <a:r>
              <a:rPr lang="en-US" sz="3200" dirty="0">
                <a:latin typeface="Times New Roman" pitchFamily="18" charset="0"/>
                <a:cs typeface="Times New Roman" pitchFamily="18" charset="0"/>
              </a:rPr>
              <a:t>Articles 14 to 18 of the </a:t>
            </a:r>
            <a:r>
              <a:rPr lang="en-US" sz="3200" dirty="0" smtClean="0">
                <a:latin typeface="Times New Roman" pitchFamily="18" charset="0"/>
                <a:cs typeface="Times New Roman" pitchFamily="18" charset="0"/>
              </a:rPr>
              <a:t>Constitution - </a:t>
            </a:r>
            <a:r>
              <a:rPr lang="en-US" sz="3200" b="1" dirty="0" smtClean="0">
                <a:latin typeface="Times New Roman" pitchFamily="18" charset="0"/>
                <a:cs typeface="Times New Roman" pitchFamily="18" charset="0"/>
              </a:rPr>
              <a:t>civic </a:t>
            </a:r>
            <a:r>
              <a:rPr lang="en-US" sz="3200" b="1" dirty="0">
                <a:latin typeface="Times New Roman" pitchFamily="18" charset="0"/>
                <a:cs typeface="Times New Roman" pitchFamily="18" charset="0"/>
              </a:rPr>
              <a:t>equality,</a:t>
            </a:r>
          </a:p>
          <a:p>
            <a:r>
              <a:rPr lang="en-US" sz="3200" dirty="0">
                <a:latin typeface="Times New Roman" pitchFamily="18" charset="0"/>
                <a:cs typeface="Times New Roman" pitchFamily="18" charset="0"/>
              </a:rPr>
              <a:t>Articles 325 and 326 </a:t>
            </a:r>
            <a:r>
              <a:rPr lang="en-US" sz="3200" dirty="0" smtClean="0">
                <a:latin typeface="Times New Roman" pitchFamily="18" charset="0"/>
                <a:cs typeface="Times New Roman" pitchFamily="18" charset="0"/>
              </a:rPr>
              <a:t>- </a:t>
            </a:r>
            <a:r>
              <a:rPr lang="en-US" sz="3200" b="1" dirty="0" smtClean="0">
                <a:latin typeface="Times New Roman" pitchFamily="18" charset="0"/>
                <a:cs typeface="Times New Roman" pitchFamily="18" charset="0"/>
              </a:rPr>
              <a:t>political </a:t>
            </a:r>
            <a:r>
              <a:rPr lang="en-US" sz="3200" b="1" dirty="0">
                <a:latin typeface="Times New Roman" pitchFamily="18" charset="0"/>
                <a:cs typeface="Times New Roman" pitchFamily="18" charset="0"/>
              </a:rPr>
              <a:t>equality</a:t>
            </a:r>
            <a:r>
              <a:rPr lang="en-US" sz="3200" dirty="0">
                <a:latin typeface="Times New Roman" pitchFamily="18" charset="0"/>
                <a:cs typeface="Times New Roman" pitchFamily="18" charset="0"/>
              </a:rPr>
              <a:t>, and </a:t>
            </a:r>
          </a:p>
          <a:p>
            <a:r>
              <a:rPr lang="en-US" sz="3200" dirty="0">
                <a:latin typeface="Times New Roman" pitchFamily="18" charset="0"/>
                <a:cs typeface="Times New Roman" pitchFamily="18" charset="0"/>
              </a:rPr>
              <a:t>Article 39 under the Directive Principles of State Policy </a:t>
            </a:r>
            <a:r>
              <a:rPr lang="en-US" sz="3200" dirty="0" smtClean="0">
                <a:latin typeface="Times New Roman" pitchFamily="18" charset="0"/>
                <a:cs typeface="Times New Roman" pitchFamily="18" charset="0"/>
              </a:rPr>
              <a:t>- </a:t>
            </a:r>
            <a:r>
              <a:rPr lang="en-US" sz="3200" b="1" dirty="0" smtClean="0">
                <a:latin typeface="Times New Roman" pitchFamily="18" charset="0"/>
                <a:cs typeface="Times New Roman" pitchFamily="18" charset="0"/>
              </a:rPr>
              <a:t>economic </a:t>
            </a:r>
            <a:r>
              <a:rPr lang="en-US" sz="3200" b="1" dirty="0">
                <a:latin typeface="Times New Roman" pitchFamily="18" charset="0"/>
                <a:cs typeface="Times New Roman" pitchFamily="18" charset="0"/>
              </a:rPr>
              <a:t>equality</a:t>
            </a:r>
            <a:r>
              <a:rPr lang="en-US" sz="3200" dirty="0">
                <a:latin typeface="Times New Roman" pitchFamily="18" charset="0"/>
                <a:cs typeface="Times New Roman" pitchFamily="18" charset="0"/>
              </a:rPr>
              <a:t>.</a:t>
            </a:r>
          </a:p>
          <a:p>
            <a:pPr>
              <a:buNone/>
            </a:pPr>
            <a:endParaRPr lang="en-US" sz="3200" dirty="0" smtClean="0">
              <a:latin typeface="Times New Roman" pitchFamily="18" charset="0"/>
              <a:cs typeface="Times New Roman" pitchFamily="18" charset="0"/>
            </a:endParaRPr>
          </a:p>
          <a:p>
            <a:pPr algn="just">
              <a:buNone/>
            </a:pPr>
            <a:r>
              <a:rPr lang="en-US" sz="3200" dirty="0" smtClean="0">
                <a:latin typeface="Times New Roman" pitchFamily="18" charset="0"/>
                <a:cs typeface="Times New Roman" pitchFamily="18" charset="0"/>
              </a:rPr>
              <a:t>   Equality </a:t>
            </a:r>
            <a:r>
              <a:rPr lang="en-US" sz="3200" dirty="0">
                <a:latin typeface="Times New Roman" pitchFamily="18" charset="0"/>
                <a:cs typeface="Times New Roman" pitchFamily="18" charset="0"/>
              </a:rPr>
              <a:t>of opportunity means to give equal chance to every individual for the development of his capacity. </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268760"/>
            <a:ext cx="8229600" cy="5001419"/>
          </a:xfrm>
        </p:spPr>
        <p:txBody>
          <a:bodyPr>
            <a:normAutofit/>
          </a:bodyPr>
          <a:lstStyle/>
          <a:p>
            <a:pPr lvl="0" algn="just"/>
            <a:r>
              <a:rPr lang="en-US" sz="2800" dirty="0" smtClean="0">
                <a:latin typeface="Times New Roman" pitchFamily="18" charset="0"/>
                <a:cs typeface="Times New Roman" pitchFamily="18" charset="0"/>
              </a:rPr>
              <a:t>Not </a:t>
            </a:r>
            <a:r>
              <a:rPr lang="en-US" sz="2800" dirty="0">
                <a:latin typeface="Times New Roman" pitchFamily="18" charset="0"/>
                <a:cs typeface="Times New Roman" pitchFamily="18" charset="0"/>
              </a:rPr>
              <a:t>the uniformity of treatment to all in all respects. </a:t>
            </a:r>
            <a:endParaRPr lang="en-US" sz="2800" dirty="0" smtClean="0">
              <a:latin typeface="Times New Roman" pitchFamily="18" charset="0"/>
              <a:cs typeface="Times New Roman" pitchFamily="18" charset="0"/>
            </a:endParaRPr>
          </a:p>
          <a:p>
            <a:pPr lvl="0" algn="just"/>
            <a:r>
              <a:rPr lang="en-US" sz="2800" dirty="0" smtClean="0">
                <a:latin typeface="Times New Roman" pitchFamily="18" charset="0"/>
                <a:cs typeface="Times New Roman" pitchFamily="18" charset="0"/>
              </a:rPr>
              <a:t>All </a:t>
            </a:r>
            <a:r>
              <a:rPr lang="en-US" sz="2800" dirty="0">
                <a:latin typeface="Times New Roman" pitchFamily="18" charset="0"/>
                <a:cs typeface="Times New Roman" pitchFamily="18" charset="0"/>
              </a:rPr>
              <a:t>persons similarly circumstanced shall be treated alike both in the privileges conferred and liabilities imposed by the laws</a:t>
            </a:r>
            <a:r>
              <a:rPr lang="en-US" sz="2800" dirty="0" smtClean="0">
                <a:latin typeface="Times New Roman" pitchFamily="18" charset="0"/>
                <a:cs typeface="Times New Roman" pitchFamily="18" charset="0"/>
              </a:rPr>
              <a:t>.</a:t>
            </a:r>
          </a:p>
          <a:p>
            <a:pPr lvl="0" algn="just"/>
            <a:r>
              <a:rPr lang="en-US"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Equal law should be applied to all in the same situation, and there should be no discrimination between one person and another.</a:t>
            </a:r>
          </a:p>
          <a:p>
            <a:pPr algn="just"/>
            <a:endParaRPr lang="en-US" dirty="0"/>
          </a:p>
          <a:p>
            <a:pPr algn="just"/>
            <a:endParaRPr lang="en-US" dirty="0"/>
          </a:p>
        </p:txBody>
      </p:sp>
      <p:sp>
        <p:nvSpPr>
          <p:cNvPr id="2" name="Title 1"/>
          <p:cNvSpPr>
            <a:spLocks noGrp="1"/>
          </p:cNvSpPr>
          <p:nvPr>
            <p:ph type="title"/>
          </p:nvPr>
        </p:nvSpPr>
        <p:spPr>
          <a:xfrm>
            <a:off x="611560" y="260648"/>
            <a:ext cx="8229600" cy="634082"/>
          </a:xfrm>
        </p:spPr>
        <p:txBody>
          <a:bodyPr>
            <a:normAutofit fontScale="90000"/>
          </a:bodyPr>
          <a:lstStyle/>
          <a:p>
            <a:pPr algn="ctr"/>
            <a:r>
              <a:rPr lang="en-US" dirty="0" smtClean="0">
                <a:effectLst/>
                <a:latin typeface="Times New Roman" pitchFamily="18" charset="0"/>
                <a:cs typeface="Times New Roman" pitchFamily="18" charset="0"/>
              </a:rPr>
              <a:t>Principle of Equity </a:t>
            </a:r>
            <a:endParaRPr lang="en-US" dirty="0">
              <a:effectLst/>
              <a:latin typeface="Times New Roman" pitchFamily="18" charset="0"/>
              <a:cs typeface="Times New Roman" pitchFamily="18" charset="0"/>
            </a:endParaRPr>
          </a:p>
        </p:txBody>
      </p:sp>
      <p:pic>
        <p:nvPicPr>
          <p:cNvPr id="4" name="Picture 2" descr="In The Post Covid-19 Era, An Opportunity To Build Back Better | Forbes India">
            <a:extLst>
              <a:ext uri="{FF2B5EF4-FFF2-40B4-BE49-F238E27FC236}">
                <a16:creationId xmlns="" xmlns:a16="http://schemas.microsoft.com/office/drawing/2014/main" id="{6DCE6C47-C846-4DD3-9F11-A74014568530}"/>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653794" y="4077072"/>
            <a:ext cx="3490205" cy="2780928"/>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815</TotalTime>
  <Words>481</Words>
  <Application>Microsoft Office PowerPoint</Application>
  <PresentationFormat>On-screen Show (4:3)</PresentationFormat>
  <Paragraphs>61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Concourse</vt:lpstr>
      <vt:lpstr>Equity and Equality: Critical Dilemmas </vt:lpstr>
      <vt:lpstr>Slide 2</vt:lpstr>
      <vt:lpstr>Slide 3</vt:lpstr>
      <vt:lpstr>   Understanding Equality and Equity    </vt:lpstr>
      <vt:lpstr>Slide 5</vt:lpstr>
      <vt:lpstr>       Equality Vs Equity</vt:lpstr>
      <vt:lpstr>Equity Vs. Equality</vt:lpstr>
      <vt:lpstr>Constitutional Provisions </vt:lpstr>
      <vt:lpstr>Principle of Equity </vt:lpstr>
      <vt:lpstr>Equity-Means to Equality</vt:lpstr>
      <vt:lpstr>Slide 11</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 Sheela Reddy</dc:creator>
  <cp:lastModifiedBy>HP</cp:lastModifiedBy>
  <cp:revision>54</cp:revision>
  <dcterms:created xsi:type="dcterms:W3CDTF">2020-11-20T04:25:01Z</dcterms:created>
  <dcterms:modified xsi:type="dcterms:W3CDTF">2021-09-20T05:57:31Z</dcterms:modified>
</cp:coreProperties>
</file>