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31"/>
  </p:notesMasterIdLst>
  <p:sldIdLst>
    <p:sldId id="290" r:id="rId2"/>
    <p:sldId id="291" r:id="rId3"/>
    <p:sldId id="292" r:id="rId4"/>
    <p:sldId id="311" r:id="rId5"/>
    <p:sldId id="289" r:id="rId6"/>
    <p:sldId id="257" r:id="rId7"/>
    <p:sldId id="259" r:id="rId8"/>
    <p:sldId id="277" r:id="rId9"/>
    <p:sldId id="285" r:id="rId10"/>
    <p:sldId id="286" r:id="rId11"/>
    <p:sldId id="262" r:id="rId12"/>
    <p:sldId id="270" r:id="rId13"/>
    <p:sldId id="303" r:id="rId14"/>
    <p:sldId id="304" r:id="rId15"/>
    <p:sldId id="305" r:id="rId16"/>
    <p:sldId id="306" r:id="rId17"/>
    <p:sldId id="295" r:id="rId18"/>
    <p:sldId id="296" r:id="rId19"/>
    <p:sldId id="297" r:id="rId20"/>
    <p:sldId id="298" r:id="rId21"/>
    <p:sldId id="299" r:id="rId22"/>
    <p:sldId id="302" r:id="rId23"/>
    <p:sldId id="287" r:id="rId24"/>
    <p:sldId id="307" r:id="rId25"/>
    <p:sldId id="288" r:id="rId26"/>
    <p:sldId id="308" r:id="rId27"/>
    <p:sldId id="309" r:id="rId28"/>
    <p:sldId id="312" r:id="rId29"/>
    <p:sldId id="28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E43C86-316E-4603-ABD0-0C08EA5C1C8D}" type="datetimeFigureOut">
              <a:rPr lang="en-US" smtClean="0"/>
              <a:pPr/>
              <a:t>9/20/2021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FEF583-ADAD-4293-BAEC-923DE502D377}" type="slidenum">
              <a:rPr lang="en-US" smtClean="0"/>
              <a:pPr/>
              <a:t>‹#›</a:t>
            </a:fld>
            <a:endParaRPr lang="en-US"/>
          </a:p>
        </p:txBody>
      </p:sp>
    </p:spTree>
    <p:extLst>
      <p:ext uri="{BB962C8B-B14F-4D97-AF65-F5344CB8AC3E}">
        <p14:creationId xmlns:p14="http://schemas.microsoft.com/office/powerpoint/2010/main" xmlns="" val="351844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FA943691-609D-41A3-BC86-D0E645AF3C40}" type="slidenum">
              <a:rPr lang="en-US" smtClean="0"/>
              <a:pPr/>
              <a:t>5</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xmlns="" val="790071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p:cNvSpPr>
            <a:spLocks noGrp="1" noChangeArrowheads="1"/>
          </p:cNvSpPr>
          <p:nvPr>
            <p:ph type="sldNum"/>
          </p:nvPr>
        </p:nvSpPr>
        <p:spPr>
          <a:ln/>
        </p:spPr>
        <p:txBody>
          <a:bodyPr/>
          <a:lstStyle/>
          <a:p>
            <a:fld id="{4C303C8B-47FB-4377-8642-EAFD45AA56C8}" type="slidenum">
              <a:rPr lang="en-GB"/>
              <a:pPr/>
              <a:t>12</a:t>
            </a:fld>
            <a:endParaRPr lang="en-GB"/>
          </a:p>
        </p:txBody>
      </p:sp>
      <p:sp>
        <p:nvSpPr>
          <p:cNvPr id="54273" name="Text Box 1"/>
          <p:cNvSpPr txBox="1">
            <a:spLocks noChangeArrowheads="1"/>
          </p:cNvSpPr>
          <p:nvPr/>
        </p:nvSpPr>
        <p:spPr bwMode="auto">
          <a:xfrm>
            <a:off x="1143000" y="695325"/>
            <a:ext cx="4570413" cy="3427413"/>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54274"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cs-CZ"/>
          </a:p>
        </p:txBody>
      </p:sp>
    </p:spTree>
    <p:extLst>
      <p:ext uri="{BB962C8B-B14F-4D97-AF65-F5344CB8AC3E}">
        <p14:creationId xmlns:p14="http://schemas.microsoft.com/office/powerpoint/2010/main" xmlns="" val="3172262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p:cNvSpPr>
            <a:spLocks noGrp="1" noChangeArrowheads="1"/>
          </p:cNvSpPr>
          <p:nvPr>
            <p:ph type="sldNum"/>
          </p:nvPr>
        </p:nvSpPr>
        <p:spPr>
          <a:ln/>
        </p:spPr>
        <p:txBody>
          <a:bodyPr/>
          <a:lstStyle/>
          <a:p>
            <a:fld id="{8CFEEE3E-FD6E-4FF5-AB53-46FE1EE3A3D7}" type="slidenum">
              <a:rPr lang="en-GB"/>
              <a:pPr/>
              <a:t>17</a:t>
            </a:fld>
            <a:endParaRPr lang="en-GB"/>
          </a:p>
        </p:txBody>
      </p:sp>
      <p:sp>
        <p:nvSpPr>
          <p:cNvPr id="55297" name="Text Box 1"/>
          <p:cNvSpPr txBox="1">
            <a:spLocks noChangeArrowheads="1"/>
          </p:cNvSpPr>
          <p:nvPr/>
        </p:nvSpPr>
        <p:spPr bwMode="auto">
          <a:xfrm>
            <a:off x="1143000" y="695325"/>
            <a:ext cx="4570413" cy="3427413"/>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55298"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cs-CZ"/>
          </a:p>
        </p:txBody>
      </p:sp>
    </p:spTree>
    <p:extLst>
      <p:ext uri="{BB962C8B-B14F-4D97-AF65-F5344CB8AC3E}">
        <p14:creationId xmlns:p14="http://schemas.microsoft.com/office/powerpoint/2010/main" xmlns="" val="2111302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9BB9D4C5-429F-49FB-92BE-9DE33B956C38}" type="slidenum">
              <a:rPr lang="en-US" smtClean="0"/>
              <a:pPr/>
              <a:t>18</a:t>
            </a:fld>
            <a:endParaRPr lang="en-U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xmlns="" val="3858120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94827B3D-12D0-423D-9A6D-1D6461A34F5D}" type="slidenum">
              <a:rPr lang="en-US" smtClean="0"/>
              <a:pPr/>
              <a:t>19</a:t>
            </a:fld>
            <a:endParaRPr lang="en-US" smtClean="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xmlns="" val="3811448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44BBACA5-A6A1-47C6-A5CA-07D2BE5540C1}" type="slidenum">
              <a:rPr lang="en-US" smtClean="0"/>
              <a:pPr/>
              <a:t>20</a:t>
            </a:fld>
            <a:endParaRPr lang="en-US" smtClean="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xmlns="" val="2069364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3994E597-7834-4A69-9001-1594981E9D70}" type="slidenum">
              <a:rPr lang="en-US" smtClean="0"/>
              <a:pPr/>
              <a:t>21</a:t>
            </a:fld>
            <a:endParaRPr lang="en-US"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xmlns="" val="668740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22C9C4F9-AB62-4606-A54F-43A5E181BD5B}" type="slidenum">
              <a:rPr lang="en-US" smtClean="0"/>
              <a:pPr/>
              <a:t>22</a:t>
            </a:fld>
            <a:endParaRPr lang="en-US" smtClean="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xmlns="" val="219312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F269810-1A6C-49FA-9976-4F9BC59A0D6A}" type="datetimeFigureOut">
              <a:rPr lang="en-US" smtClean="0"/>
              <a:pPr/>
              <a:t>9/20/2021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696A303-292B-432D-BD13-C85CC031E4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269810-1A6C-49FA-9976-4F9BC59A0D6A}"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F269810-1A6C-49FA-9976-4F9BC59A0D6A}" type="datetimeFigureOut">
              <a:rPr lang="en-US" smtClean="0"/>
              <a:pPr/>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269810-1A6C-49FA-9976-4F9BC59A0D6A}" type="datetimeFigureOut">
              <a:rPr lang="en-US" smtClean="0"/>
              <a:pPr/>
              <a:t>9/20/2021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69810-1A6C-49FA-9976-4F9BC59A0D6A}" type="datetimeFigureOut">
              <a:rPr lang="en-US" smtClean="0"/>
              <a:pPr/>
              <a:t>9/20/2021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269810-1A6C-49FA-9976-4F9BC59A0D6A}"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269810-1A6C-49FA-9976-4F9BC59A0D6A}"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696A303-292B-432D-BD13-C85CC031E4B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F269810-1A6C-49FA-9976-4F9BC59A0D6A}" type="datetimeFigureOut">
              <a:rPr lang="en-US" smtClean="0"/>
              <a:pPr/>
              <a:t>9/20/2021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696A303-292B-432D-BD13-C85CC031E4B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indianexpress.co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5105400"/>
          </a:xfrm>
        </p:spPr>
        <p:txBody>
          <a:bodyPr>
            <a:normAutofit/>
          </a:bodyPr>
          <a:lstStyle/>
          <a:p>
            <a:pPr algn="ctr">
              <a:buNone/>
            </a:pPr>
            <a:endParaRPr lang="en-US" sz="3200" dirty="0" smtClean="0">
              <a:latin typeface="Times New Roman" pitchFamily="18" charset="0"/>
              <a:cs typeface="Times New Roman" pitchFamily="18" charset="0"/>
            </a:endParaRPr>
          </a:p>
          <a:p>
            <a:pPr algn="ctr">
              <a:buNone/>
            </a:pPr>
            <a:r>
              <a:rPr lang="en-US" sz="3200" dirty="0" smtClean="0">
                <a:latin typeface="Times New Roman" pitchFamily="18" charset="0"/>
                <a:cs typeface="Times New Roman" pitchFamily="18" charset="0"/>
              </a:rPr>
              <a:t>A.III.9 Social Justice: Equity &amp; Harmony</a:t>
            </a:r>
          </a:p>
          <a:p>
            <a:pPr algn="ctr">
              <a:buNone/>
            </a:pPr>
            <a:endParaRPr lang="en-US" sz="3200" dirty="0" smtClean="0">
              <a:latin typeface="Times New Roman" pitchFamily="18" charset="0"/>
              <a:cs typeface="Times New Roman" pitchFamily="18" charset="0"/>
            </a:endParaRPr>
          </a:p>
          <a:p>
            <a:pPr algn="ctr">
              <a:buNone/>
            </a:pPr>
            <a:endParaRPr lang="en-US" sz="3200" dirty="0" smtClean="0">
              <a:latin typeface="Times New Roman" pitchFamily="18" charset="0"/>
              <a:cs typeface="Times New Roman" pitchFamily="18" charset="0"/>
            </a:endParaRPr>
          </a:p>
          <a:p>
            <a:pPr algn="r">
              <a:buNone/>
            </a:pPr>
            <a:endParaRPr lang="en-US" sz="3600" dirty="0" smtClean="0">
              <a:latin typeface="Times New Roman" pitchFamily="18" charset="0"/>
              <a:cs typeface="Times New Roman" pitchFamily="18" charset="0"/>
            </a:endParaRPr>
          </a:p>
          <a:p>
            <a:pPr algn="r">
              <a:buNone/>
            </a:pPr>
            <a:r>
              <a:rPr lang="en-US" sz="2800" dirty="0" smtClean="0">
                <a:latin typeface="Times New Roman" pitchFamily="18" charset="0"/>
                <a:cs typeface="Times New Roman" pitchFamily="18" charset="0"/>
              </a:rPr>
              <a:t>C. </a:t>
            </a:r>
            <a:r>
              <a:rPr lang="en-US" sz="2800" dirty="0" err="1" smtClean="0">
                <a:latin typeface="Times New Roman" pitchFamily="18" charset="0"/>
                <a:cs typeface="Times New Roman" pitchFamily="18" charset="0"/>
              </a:rPr>
              <a:t>Sheela</a:t>
            </a:r>
            <a:r>
              <a:rPr lang="en-US" sz="2800" dirty="0" smtClean="0">
                <a:latin typeface="Times New Roman" pitchFamily="18" charset="0"/>
                <a:cs typeface="Times New Roman" pitchFamily="18" charset="0"/>
              </a:rPr>
              <a:t> Reddy</a:t>
            </a:r>
          </a:p>
          <a:p>
            <a:pPr algn="ctr">
              <a:buNone/>
            </a:pPr>
            <a:endParaRPr lang="en-US" sz="3200" dirty="0" smtClean="0"/>
          </a:p>
          <a:p>
            <a:pPr algn="ctr">
              <a:buNone/>
            </a:pPr>
            <a:endParaRPr 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rmAutofit fontScale="90000"/>
          </a:bodyPr>
          <a:lstStyle/>
          <a:p>
            <a:pPr eaLnBrk="1" fontAlgn="auto" hangingPunct="1">
              <a:spcAft>
                <a:spcPts val="0"/>
              </a:spcAft>
              <a:defRPr/>
            </a:pPr>
            <a:r>
              <a:rPr lang="en-US" dirty="0" smtClean="0">
                <a:latin typeface="Times New Roman" pitchFamily="18" charset="0"/>
                <a:cs typeface="Times New Roman" pitchFamily="18" charset="0"/>
              </a:rPr>
              <a:t>   Fundamental Constitutional values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762000" y="1447800"/>
            <a:ext cx="6477000" cy="5181600"/>
          </a:xfrm>
        </p:spPr>
        <p:txBody>
          <a:bodyPr>
            <a:normAutofit lnSpcReduction="10000"/>
          </a:bodyPr>
          <a:lstStyle/>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Sovereignty</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Socialism</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Secularism</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Democracy</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Republican Character</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Justice</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Liberty</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Equality</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Fraternity</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Dignity of the Individual</a:t>
            </a:r>
          </a:p>
          <a:p>
            <a:pPr marL="274320" indent="-274320" eaLnBrk="1" fontAlgn="auto" hangingPunct="1">
              <a:spcAft>
                <a:spcPts val="0"/>
              </a:spcAft>
              <a:buFont typeface="Wingdings 2"/>
              <a:buChar char=""/>
              <a:defRPr/>
            </a:pPr>
            <a:r>
              <a:rPr lang="en-US" dirty="0" smtClean="0">
                <a:latin typeface="Times New Roman" pitchFamily="18" charset="0"/>
                <a:cs typeface="Times New Roman" pitchFamily="18" charset="0"/>
              </a:rPr>
              <a:t>Unity and Integrity of the nation.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err="1" smtClean="0">
                <a:latin typeface="Times New Roman" panose="02020603050405020304" pitchFamily="18" charset="0"/>
                <a:cs typeface="Times New Roman" panose="02020603050405020304" pitchFamily="18" charset="0"/>
              </a:rPr>
              <a:t>Ambedkar’s</a:t>
            </a:r>
            <a:r>
              <a:rPr lang="en-US" dirty="0" smtClean="0">
                <a:latin typeface="Times New Roman" panose="02020603050405020304" pitchFamily="18" charset="0"/>
                <a:cs typeface="Times New Roman" panose="02020603050405020304" pitchFamily="18" charset="0"/>
              </a:rPr>
              <a:t> Views….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00200"/>
            <a:ext cx="8229600" cy="4724400"/>
          </a:xfrm>
        </p:spPr>
        <p:txBody>
          <a:bodyPr/>
          <a:lstStyle/>
          <a:p>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Democracy not just a political arrangement but essentially form of inclusive society and a mode of associated living. </a:t>
            </a:r>
          </a:p>
          <a:p>
            <a:pPr algn="just"/>
            <a:r>
              <a:rPr lang="en-US" dirty="0" smtClean="0">
                <a:latin typeface="Times New Roman" pitchFamily="18" charset="0"/>
                <a:cs typeface="Times New Roman" pitchFamily="18" charset="0"/>
              </a:rPr>
              <a:t>Achieve social justice and social democracy in terms of one man-one value.</a:t>
            </a:r>
          </a:p>
          <a:p>
            <a:pPr algn="just"/>
            <a:r>
              <a:rPr lang="en-US" dirty="0" smtClean="0">
                <a:latin typeface="Times New Roman" pitchFamily="18" charset="0"/>
                <a:cs typeface="Times New Roman" pitchFamily="18" charset="0"/>
              </a:rPr>
              <a:t>Consider social justice as true basis for patriotism and nationalism </a:t>
            </a:r>
          </a:p>
          <a:p>
            <a:pPr algn="just"/>
            <a:r>
              <a:rPr lang="en-US" dirty="0" smtClean="0">
                <a:latin typeface="Times New Roman" pitchFamily="18" charset="0"/>
                <a:cs typeface="Times New Roman" pitchFamily="18" charset="0"/>
              </a:rPr>
              <a:t>Citizenship requires a sense of belongingness without which worst kinds of socio-political detachment take place.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685800" y="815975"/>
            <a:ext cx="7967663" cy="784225"/>
          </a:xfrm>
          <a:ln/>
        </p:spPr>
        <p:txBody>
          <a:bodyPr lIns="0" tIns="0" rIns="0" bIns="0">
            <a:normAutofit/>
          </a:bodyPr>
          <a:lstStyle/>
          <a:p>
            <a:pPr marL="428625" indent="-323850">
              <a:lnSpc>
                <a:spcPct val="100000"/>
              </a:lnSpc>
              <a:spcAft>
                <a:spcPts val="1425"/>
              </a:spcAft>
              <a:buClr>
                <a:srgbClr val="C9C2D1"/>
              </a:buClr>
              <a:tabLst>
                <a:tab pos="428625" algn="l"/>
                <a:tab pos="876300" algn="l"/>
                <a:tab pos="1325563" algn="l"/>
                <a:tab pos="1774825" algn="l"/>
                <a:tab pos="2224088" algn="l"/>
                <a:tab pos="2673350" algn="l"/>
                <a:tab pos="3122613" algn="l"/>
                <a:tab pos="3571875" algn="l"/>
                <a:tab pos="4021138" algn="l"/>
                <a:tab pos="4470400" algn="l"/>
                <a:tab pos="4919663" algn="l"/>
                <a:tab pos="5368925" algn="l"/>
                <a:tab pos="5818188" algn="l"/>
                <a:tab pos="6267450" algn="l"/>
                <a:tab pos="6716713" algn="l"/>
                <a:tab pos="7165975" algn="l"/>
                <a:tab pos="7615238" algn="l"/>
                <a:tab pos="8064500" algn="l"/>
                <a:tab pos="8513763" algn="l"/>
                <a:tab pos="8963025" algn="l"/>
                <a:tab pos="9412288" algn="l"/>
              </a:tabLst>
            </a:pPr>
            <a:r>
              <a:rPr lang="en-GB" sz="3200" dirty="0" smtClean="0">
                <a:solidFill>
                  <a:srgbClr val="004586"/>
                </a:solidFill>
                <a:latin typeface="Times New Roman" pitchFamily="18" charset="0"/>
                <a:cs typeface="Times New Roman" pitchFamily="18" charset="0"/>
              </a:rPr>
              <a:t> Social Justice through Social Inclusion - ?? </a:t>
            </a:r>
            <a:endParaRPr lang="en-GB" sz="2900" dirty="0">
              <a:solidFill>
                <a:srgbClr val="C9C2D1"/>
              </a:solidFill>
              <a:latin typeface="Times New Roman" pitchFamily="18" charset="0"/>
              <a:cs typeface="Times New Roman" pitchFamily="18" charset="0"/>
            </a:endParaRPr>
          </a:p>
        </p:txBody>
      </p:sp>
      <p:sp>
        <p:nvSpPr>
          <p:cNvPr id="8194" name="Rectangle 2"/>
          <p:cNvSpPr>
            <a:spLocks noGrp="1" noChangeArrowheads="1"/>
          </p:cNvSpPr>
          <p:nvPr>
            <p:ph type="body" idx="1"/>
          </p:nvPr>
        </p:nvSpPr>
        <p:spPr>
          <a:xfrm>
            <a:off x="304800" y="2057400"/>
            <a:ext cx="8458200" cy="4168775"/>
          </a:xfrm>
          <a:ln/>
        </p:spPr>
        <p:txBody>
          <a:bodyPr lIns="0" tIns="0" rIns="0" bIns="0"/>
          <a:lstStyle/>
          <a:p>
            <a:pPr marL="428625" indent="-323850">
              <a:lnSpc>
                <a:spcPct val="100000"/>
              </a:lnSpc>
              <a:buSzPct val="65000"/>
              <a:buFont typeface="Wingdings 2" pitchFamily="16" charset="2"/>
              <a:buNone/>
              <a:tabLst>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pPr>
            <a:endParaRPr lang="en-GB" dirty="0"/>
          </a:p>
          <a:p>
            <a:pPr marL="428625" indent="-323850" algn="just">
              <a:lnSpc>
                <a:spcPct val="100000"/>
              </a:lnSpc>
              <a:spcBef>
                <a:spcPts val="800"/>
              </a:spcBef>
              <a:buSzPct val="65000"/>
              <a:buFont typeface="Wingdings 2" pitchFamily="16" charset="2"/>
              <a:buNone/>
              <a:tabLst>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pPr>
            <a:r>
              <a:rPr lang="en-GB" sz="3200" i="1" dirty="0" smtClean="0"/>
              <a:t> </a:t>
            </a:r>
          </a:p>
          <a:p>
            <a:pPr marL="428625" indent="-323850" algn="just">
              <a:lnSpc>
                <a:spcPct val="100000"/>
              </a:lnSpc>
              <a:spcBef>
                <a:spcPts val="800"/>
              </a:spcBef>
              <a:buSzPct val="65000"/>
              <a:buFont typeface="Wingdings 2" pitchFamily="16" charset="2"/>
              <a:buNone/>
              <a:tabLst>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pPr>
            <a:r>
              <a:rPr lang="en-GB" sz="3200" i="1" dirty="0" smtClean="0"/>
              <a:t> </a:t>
            </a:r>
            <a:r>
              <a:rPr lang="en-GB" sz="3200" dirty="0" smtClean="0">
                <a:latin typeface="Times New Roman" pitchFamily="18" charset="0"/>
                <a:cs typeface="Times New Roman" pitchFamily="18" charset="0"/>
              </a:rPr>
              <a:t>The </a:t>
            </a:r>
            <a:r>
              <a:rPr lang="en-GB" sz="3200" dirty="0">
                <a:latin typeface="Times New Roman" pitchFamily="18" charset="0"/>
                <a:cs typeface="Times New Roman" pitchFamily="18" charset="0"/>
              </a:rPr>
              <a:t>development of capacity and opportunity to play a full role, not only in </a:t>
            </a:r>
            <a:r>
              <a:rPr lang="en-GB" sz="3200" b="1" dirty="0">
                <a:latin typeface="Times New Roman" pitchFamily="18" charset="0"/>
                <a:cs typeface="Times New Roman" pitchFamily="18" charset="0"/>
              </a:rPr>
              <a:t>economic terms</a:t>
            </a:r>
            <a:r>
              <a:rPr lang="en-GB" sz="3200" dirty="0">
                <a:latin typeface="Times New Roman" pitchFamily="18" charset="0"/>
                <a:cs typeface="Times New Roman" pitchFamily="18" charset="0"/>
              </a:rPr>
              <a:t>, but also in </a:t>
            </a:r>
            <a:r>
              <a:rPr lang="en-GB" sz="3200" b="1" dirty="0">
                <a:latin typeface="Times New Roman" pitchFamily="18" charset="0"/>
                <a:cs typeface="Times New Roman" pitchFamily="18" charset="0"/>
              </a:rPr>
              <a:t>social, psychological and political </a:t>
            </a:r>
            <a:r>
              <a:rPr lang="en-GB" sz="3200" dirty="0">
                <a:latin typeface="Times New Roman" pitchFamily="18" charset="0"/>
                <a:cs typeface="Times New Roman" pitchFamily="18" charset="0"/>
              </a:rPr>
              <a:t>terms.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2362200"/>
          </a:xfrm>
        </p:spPr>
        <p:txBody>
          <a:bodyPr>
            <a:normAutofit fontScale="90000"/>
          </a:bodyPr>
          <a:lstStyle/>
          <a:p>
            <a:pPr algn="ct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People First - Sen’s approach</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Development </a:t>
            </a: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Expansion </a:t>
            </a:r>
            <a:r>
              <a:rPr lang="en-US" sz="4000" dirty="0">
                <a:latin typeface="Times New Roman" pitchFamily="18" charset="0"/>
                <a:cs typeface="Times New Roman" pitchFamily="18" charset="0"/>
              </a:rPr>
              <a:t>of people’s capabilities</a:t>
            </a: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981200"/>
            <a:ext cx="8229600" cy="4343400"/>
          </a:xfrm>
        </p:spPr>
        <p:txBody>
          <a:bodyPr>
            <a:normAutofit lnSpcReduction="10000"/>
          </a:bodyPr>
          <a:lstStyle/>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Human well being - multidimensional phenomenon</a:t>
            </a:r>
          </a:p>
          <a:p>
            <a:r>
              <a:rPr lang="en-US" dirty="0" smtClean="0">
                <a:latin typeface="Times New Roman" pitchFamily="18" charset="0"/>
                <a:cs typeface="Times New Roman" pitchFamily="18" charset="0"/>
              </a:rPr>
              <a:t>Quality of  life that individuals  are able to achieve</a:t>
            </a:r>
          </a:p>
          <a:p>
            <a:r>
              <a:rPr lang="en-US" dirty="0" smtClean="0">
                <a:latin typeface="Times New Roman" pitchFamily="18" charset="0"/>
                <a:cs typeface="Times New Roman" pitchFamily="18" charset="0"/>
              </a:rPr>
              <a:t>People are both means and end of development</a:t>
            </a:r>
          </a:p>
          <a:p>
            <a:r>
              <a:rPr lang="en-US" dirty="0" smtClean="0">
                <a:latin typeface="Times New Roman" pitchFamily="18" charset="0"/>
                <a:cs typeface="Times New Roman" pitchFamily="18" charset="0"/>
              </a:rPr>
              <a:t>Purpose of development is to enrich human lives, not richness of economy</a:t>
            </a:r>
          </a:p>
          <a:p>
            <a:r>
              <a:rPr lang="en-US" dirty="0" smtClean="0">
                <a:latin typeface="Times New Roman" pitchFamily="18" charset="0"/>
                <a:cs typeface="Times New Roman" pitchFamily="18" charset="0"/>
              </a:rPr>
              <a:t>Many factors influence human capabilities</a:t>
            </a:r>
          </a:p>
          <a:p>
            <a:r>
              <a:rPr lang="en-US" dirty="0" smtClean="0">
                <a:latin typeface="Times New Roman" pitchFamily="18" charset="0"/>
                <a:cs typeface="Times New Roman" pitchFamily="18" charset="0"/>
              </a:rPr>
              <a:t>GDP - to compare countries, not straight forward relation with </a:t>
            </a:r>
            <a:r>
              <a:rPr lang="en-US" b="1" dirty="0" smtClean="0">
                <a:latin typeface="Times New Roman" pitchFamily="18" charset="0"/>
                <a:cs typeface="Times New Roman" pitchFamily="18" charset="0"/>
              </a:rPr>
              <a:t>quality of life</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Poverty - deprivation of basic capabilities</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Inequality and social exclusion - two common side effects of current economic growth model</a:t>
            </a:r>
          </a:p>
          <a:p>
            <a:r>
              <a:rPr lang="en-US" dirty="0" smtClean="0">
                <a:latin typeface="Times New Roman" pitchFamily="18" charset="0"/>
                <a:cs typeface="Times New Roman" pitchFamily="18" charset="0"/>
              </a:rPr>
              <a:t>Poverty a multidimensional process necessitating a multi - faceted development approach</a:t>
            </a:r>
          </a:p>
          <a:p>
            <a:r>
              <a:rPr lang="en-US" dirty="0" smtClean="0">
                <a:latin typeface="Times New Roman" pitchFamily="18" charset="0"/>
                <a:cs typeface="Times New Roman" pitchFamily="18" charset="0"/>
              </a:rPr>
              <a:t>Emphasis on good social outcomes</a:t>
            </a:r>
          </a:p>
          <a:p>
            <a:r>
              <a:rPr lang="en-US" dirty="0" smtClean="0">
                <a:latin typeface="Times New Roman" pitchFamily="18" charset="0"/>
                <a:cs typeface="Times New Roman" pitchFamily="18" charset="0"/>
              </a:rPr>
              <a:t> It is not enough to keep development as the goal….. Development should be at the </a:t>
            </a:r>
            <a:r>
              <a:rPr lang="en-US" b="1" dirty="0" smtClean="0">
                <a:latin typeface="Times New Roman" pitchFamily="18" charset="0"/>
                <a:cs typeface="Times New Roman" pitchFamily="18" charset="0"/>
              </a:rPr>
              <a:t>socially desirable level</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overty means improper development."/>
          <p:cNvPicPr>
            <a:picLocks noGrp="1"/>
          </p:cNvPicPr>
          <p:nvPr>
            <p:ph sz="quarter"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hy I am not free from poverty"/>
          <p:cNvPicPr>
            <a:picLocks noGrp="1"/>
          </p:cNvPicPr>
          <p:nvPr>
            <p:ph sz="quarter"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488950" y="1"/>
            <a:ext cx="8229600" cy="1295399"/>
          </a:xfrm>
          <a:ln/>
        </p:spPr>
        <p:txBody>
          <a:bodyPr lIns="0" tIns="0" rIns="0" bIns="0"/>
          <a:lstStyle/>
          <a:p>
            <a:pPr marL="428625" indent="-323850">
              <a:lnSpc>
                <a:spcPct val="100000"/>
              </a:lnSpc>
              <a:spcAft>
                <a:spcPts val="1425"/>
              </a:spcAft>
              <a:buClr>
                <a:srgbClr val="C9C2D1"/>
              </a:buClr>
              <a:tabLst>
                <a:tab pos="428625" algn="l"/>
                <a:tab pos="876300" algn="l"/>
                <a:tab pos="1325563" algn="l"/>
                <a:tab pos="1774825" algn="l"/>
                <a:tab pos="2224088" algn="l"/>
                <a:tab pos="2673350" algn="l"/>
                <a:tab pos="3122613" algn="l"/>
                <a:tab pos="3571875" algn="l"/>
                <a:tab pos="4021138" algn="l"/>
                <a:tab pos="4470400" algn="l"/>
                <a:tab pos="4919663" algn="l"/>
                <a:tab pos="5368925" algn="l"/>
                <a:tab pos="5818188" algn="l"/>
                <a:tab pos="6267450" algn="l"/>
                <a:tab pos="6716713" algn="l"/>
                <a:tab pos="7165975" algn="l"/>
                <a:tab pos="7615238" algn="l"/>
                <a:tab pos="8064500" algn="l"/>
                <a:tab pos="8513763" algn="l"/>
                <a:tab pos="8963025" algn="l"/>
                <a:tab pos="9412288" algn="l"/>
              </a:tabLst>
            </a:pPr>
            <a:r>
              <a:rPr lang="en-GB" sz="3200" b="1" dirty="0">
                <a:solidFill>
                  <a:schemeClr val="tx1"/>
                </a:solidFill>
                <a:latin typeface="Times New Roman" panose="02020603050405020304" pitchFamily="18" charset="0"/>
                <a:cs typeface="Times New Roman" panose="02020603050405020304" pitchFamily="18" charset="0"/>
              </a:rPr>
              <a:t>The United Nations </a:t>
            </a:r>
            <a:r>
              <a:rPr lang="en-GB" sz="3200" b="1" dirty="0" smtClean="0">
                <a:solidFill>
                  <a:schemeClr val="tx1"/>
                </a:solidFill>
                <a:latin typeface="Times New Roman" panose="02020603050405020304" pitchFamily="18" charset="0"/>
                <a:cs typeface="Times New Roman" panose="02020603050405020304" pitchFamily="18" charset="0"/>
              </a:rPr>
              <a:t>Definition : Inclusive society </a:t>
            </a:r>
            <a:endParaRPr lang="en-GB" sz="3200" b="1" dirty="0">
              <a:solidFill>
                <a:schemeClr val="tx1"/>
              </a:solidFill>
              <a:latin typeface="Times New Roman" panose="02020603050405020304" pitchFamily="18" charset="0"/>
              <a:cs typeface="Times New Roman" panose="02020603050405020304" pitchFamily="18" charset="0"/>
            </a:endParaRPr>
          </a:p>
        </p:txBody>
      </p:sp>
      <p:sp>
        <p:nvSpPr>
          <p:cNvPr id="9218" name="Rectangle 2"/>
          <p:cNvSpPr>
            <a:spLocks noGrp="1" noChangeArrowheads="1"/>
          </p:cNvSpPr>
          <p:nvPr>
            <p:ph type="body" idx="1"/>
          </p:nvPr>
        </p:nvSpPr>
        <p:spPr>
          <a:xfrm>
            <a:off x="457200" y="1600200"/>
            <a:ext cx="8231188" cy="4625975"/>
          </a:xfrm>
          <a:ln/>
        </p:spPr>
        <p:txBody>
          <a:bodyPr lIns="0" tIns="0" rIns="0" bIns="0">
            <a:normAutofit/>
          </a:bodyPr>
          <a:lstStyle/>
          <a:p>
            <a:pPr marL="428625" indent="-323850">
              <a:lnSpc>
                <a:spcPct val="100000"/>
              </a:lnSpc>
              <a:buSzPct val="65000"/>
              <a:buFont typeface="Wingdings 2" pitchFamily="16" charset="2"/>
              <a:buNone/>
              <a:tabLst>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pPr>
            <a:endParaRPr lang="en-GB" dirty="0"/>
          </a:p>
          <a:p>
            <a:pPr marL="428625" indent="-323850">
              <a:lnSpc>
                <a:spcPct val="100000"/>
              </a:lnSpc>
              <a:spcBef>
                <a:spcPts val="800"/>
              </a:spcBef>
              <a:buSzPct val="65000"/>
              <a:buFont typeface="Wingdings 2" pitchFamily="16" charset="2"/>
              <a:buNone/>
              <a:tabLst>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pPr>
            <a:r>
              <a:rPr lang="en-GB" sz="3200" i="1" dirty="0" smtClean="0"/>
              <a:t>  </a:t>
            </a:r>
            <a:r>
              <a:rPr lang="en-GB" sz="3200" dirty="0" smtClean="0">
                <a:latin typeface="Times New Roman" panose="02020603050405020304" pitchFamily="18" charset="0"/>
                <a:cs typeface="Times New Roman" panose="02020603050405020304" pitchFamily="18" charset="0"/>
              </a:rPr>
              <a:t>based </a:t>
            </a:r>
            <a:r>
              <a:rPr lang="en-GB" sz="3200" dirty="0">
                <a:latin typeface="Times New Roman" panose="02020603050405020304" pitchFamily="18" charset="0"/>
                <a:cs typeface="Times New Roman" panose="02020603050405020304" pitchFamily="18" charset="0"/>
              </a:rPr>
              <a:t>on respect </a:t>
            </a:r>
            <a:r>
              <a:rPr lang="en-GB" sz="3200" dirty="0" smtClean="0">
                <a:latin typeface="Times New Roman" panose="02020603050405020304" pitchFamily="18" charset="0"/>
                <a:cs typeface="Times New Roman" panose="02020603050405020304" pitchFamily="18" charset="0"/>
              </a:rPr>
              <a:t>for :</a:t>
            </a:r>
          </a:p>
          <a:p>
            <a:pPr marL="428625" indent="-323850" algn="just">
              <a:spcBef>
                <a:spcPts val="800"/>
              </a:spcBef>
              <a:buSzPct val="65000"/>
              <a:tabLst>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pPr>
            <a:r>
              <a:rPr lang="en-GB" sz="3200" dirty="0" smtClean="0">
                <a:latin typeface="Times New Roman" panose="02020603050405020304" pitchFamily="18" charset="0"/>
                <a:cs typeface="Times New Roman" panose="02020603050405020304" pitchFamily="18" charset="0"/>
              </a:rPr>
              <a:t>Human </a:t>
            </a:r>
            <a:r>
              <a:rPr lang="en-GB" sz="3200" dirty="0">
                <a:latin typeface="Times New Roman" panose="02020603050405020304" pitchFamily="18" charset="0"/>
                <a:cs typeface="Times New Roman" panose="02020603050405020304" pitchFamily="18" charset="0"/>
              </a:rPr>
              <a:t>rights and fundamental freedoms, </a:t>
            </a:r>
            <a:endParaRPr lang="en-GB" sz="3200" dirty="0" smtClean="0">
              <a:latin typeface="Times New Roman" panose="02020603050405020304" pitchFamily="18" charset="0"/>
              <a:cs typeface="Times New Roman" panose="02020603050405020304" pitchFamily="18" charset="0"/>
            </a:endParaRPr>
          </a:p>
          <a:p>
            <a:pPr marL="428625" indent="-323850" algn="just">
              <a:spcBef>
                <a:spcPts val="800"/>
              </a:spcBef>
              <a:buSzPct val="65000"/>
              <a:tabLst>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pPr>
            <a:r>
              <a:rPr lang="en-GB" sz="3200" dirty="0" smtClean="0">
                <a:latin typeface="Times New Roman" panose="02020603050405020304" pitchFamily="18" charset="0"/>
                <a:cs typeface="Times New Roman" panose="02020603050405020304" pitchFamily="18" charset="0"/>
              </a:rPr>
              <a:t>Cultural </a:t>
            </a:r>
            <a:r>
              <a:rPr lang="en-GB" sz="3200" dirty="0">
                <a:latin typeface="Times New Roman" panose="02020603050405020304" pitchFamily="18" charset="0"/>
                <a:cs typeface="Times New Roman" panose="02020603050405020304" pitchFamily="18" charset="0"/>
              </a:rPr>
              <a:t>and religious diversity, </a:t>
            </a:r>
            <a:endParaRPr lang="en-GB" sz="3200" dirty="0" smtClean="0">
              <a:latin typeface="Times New Roman" panose="02020603050405020304" pitchFamily="18" charset="0"/>
              <a:cs typeface="Times New Roman" panose="02020603050405020304" pitchFamily="18" charset="0"/>
            </a:endParaRPr>
          </a:p>
          <a:p>
            <a:pPr marL="428625" indent="-323850" algn="just">
              <a:spcBef>
                <a:spcPts val="800"/>
              </a:spcBef>
              <a:buSzPct val="65000"/>
              <a:tabLst>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pPr>
            <a:r>
              <a:rPr lang="en-GB" sz="3200" dirty="0" smtClean="0">
                <a:latin typeface="Times New Roman" panose="02020603050405020304" pitchFamily="18" charset="0"/>
                <a:cs typeface="Times New Roman" panose="02020603050405020304" pitchFamily="18" charset="0"/>
              </a:rPr>
              <a:t>Social </a:t>
            </a:r>
            <a:r>
              <a:rPr lang="en-GB" sz="3200" dirty="0">
                <a:latin typeface="Times New Roman" panose="02020603050405020304" pitchFamily="18" charset="0"/>
                <a:cs typeface="Times New Roman" panose="02020603050405020304" pitchFamily="18" charset="0"/>
              </a:rPr>
              <a:t>justice and the special needs of vulnerable and disadvantaged groups</a:t>
            </a:r>
            <a:r>
              <a:rPr lang="en-GB" sz="3200" dirty="0" smtClean="0">
                <a:latin typeface="Times New Roman" panose="02020603050405020304" pitchFamily="18" charset="0"/>
                <a:cs typeface="Times New Roman" panose="02020603050405020304" pitchFamily="18" charset="0"/>
              </a:rPr>
              <a:t>,</a:t>
            </a:r>
          </a:p>
          <a:p>
            <a:pPr marL="428625" indent="-323850" algn="just">
              <a:spcBef>
                <a:spcPts val="800"/>
              </a:spcBef>
              <a:buSzPct val="65000"/>
              <a:tabLst>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pPr>
            <a:r>
              <a:rPr lang="en-GB" sz="3200" dirty="0" smtClean="0">
                <a:latin typeface="Times New Roman" panose="02020603050405020304" pitchFamily="18" charset="0"/>
                <a:cs typeface="Times New Roman" panose="02020603050405020304" pitchFamily="18" charset="0"/>
              </a:rPr>
              <a:t>Democratic </a:t>
            </a:r>
            <a:r>
              <a:rPr lang="en-GB" sz="3200" dirty="0">
                <a:latin typeface="Times New Roman" panose="02020603050405020304" pitchFamily="18" charset="0"/>
                <a:cs typeface="Times New Roman" panose="02020603050405020304" pitchFamily="18" charset="0"/>
              </a:rPr>
              <a:t>participation and the rule of </a:t>
            </a:r>
            <a:r>
              <a:rPr lang="en-GB" sz="3200" dirty="0" smtClean="0">
                <a:latin typeface="Times New Roman" panose="02020603050405020304" pitchFamily="18" charset="0"/>
                <a:cs typeface="Times New Roman" panose="02020603050405020304" pitchFamily="18" charset="0"/>
              </a:rPr>
              <a:t>  law</a:t>
            </a:r>
            <a:r>
              <a:rPr lang="en-GB" sz="3200" i="1" dirty="0">
                <a:latin typeface="Times New Roman" panose="02020603050405020304" pitchFamily="18" charset="0"/>
                <a:cs typeface="Times New Roman" panose="02020603050405020304" pitchFamily="18" charset="0"/>
              </a:rPr>
              <a:t>.</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33400" y="762000"/>
            <a:ext cx="8229600" cy="1143000"/>
          </a:xfrm>
        </p:spPr>
        <p:txBody>
          <a:bodyPr>
            <a:normAutofit/>
          </a:bodyPr>
          <a:lstStyle/>
          <a:p>
            <a:pPr eaLnBrk="1" hangingPunct="1"/>
            <a:r>
              <a:rPr lang="en-US" sz="4000" dirty="0" smtClean="0">
                <a:latin typeface="Times New Roman" pitchFamily="18" charset="0"/>
                <a:cs typeface="Times New Roman" pitchFamily="18" charset="0"/>
              </a:rPr>
              <a:t>      Social justice (is realized</a:t>
            </a:r>
            <a:r>
              <a:rPr lang="en-US" sz="4000" dirty="0" smtClean="0"/>
              <a:t>)</a:t>
            </a:r>
          </a:p>
        </p:txBody>
      </p:sp>
      <p:sp>
        <p:nvSpPr>
          <p:cNvPr id="26627" name="Rectangle 3"/>
          <p:cNvSpPr>
            <a:spLocks noGrp="1" noChangeArrowheads="1"/>
          </p:cNvSpPr>
          <p:nvPr>
            <p:ph sz="quarter" idx="1"/>
          </p:nvPr>
        </p:nvSpPr>
        <p:spPr>
          <a:xfrm>
            <a:off x="609600" y="2438400"/>
            <a:ext cx="8229600" cy="4038600"/>
          </a:xfrm>
        </p:spPr>
        <p:txBody>
          <a:bodyPr>
            <a:normAutofit/>
          </a:bodyPr>
          <a:lstStyle/>
          <a:p>
            <a:pPr eaLnBrk="1" hangingPunct="1">
              <a:lnSpc>
                <a:spcPct val="90000"/>
              </a:lnSpc>
            </a:pPr>
            <a:r>
              <a:rPr lang="en-US" dirty="0" smtClean="0">
                <a:latin typeface="Times New Roman" pitchFamily="18" charset="0"/>
                <a:cs typeface="Times New Roman" pitchFamily="18" charset="0"/>
              </a:rPr>
              <a:t>When equal </a:t>
            </a:r>
            <a:r>
              <a:rPr lang="en-US" b="1" dirty="0" smtClean="0">
                <a:latin typeface="Times New Roman" pitchFamily="18" charset="0"/>
                <a:cs typeface="Times New Roman" pitchFamily="18" charset="0"/>
              </a:rPr>
              <a:t>opportunities</a:t>
            </a:r>
            <a:r>
              <a:rPr lang="en-US" dirty="0" smtClean="0">
                <a:latin typeface="Times New Roman" pitchFamily="18" charset="0"/>
                <a:cs typeface="Times New Roman" pitchFamily="18" charset="0"/>
              </a:rPr>
              <a:t> for people from different walks of life are provided.</a:t>
            </a:r>
          </a:p>
          <a:p>
            <a:pPr eaLnBrk="1" hangingPunct="1">
              <a:lnSpc>
                <a:spcPct val="90000"/>
              </a:lnSpc>
              <a:buFontTx/>
              <a:buNone/>
            </a:pPr>
            <a:endParaRPr lang="en-US" dirty="0" smtClean="0">
              <a:latin typeface="Times New Roman" pitchFamily="18" charset="0"/>
              <a:cs typeface="Times New Roman" pitchFamily="18" charset="0"/>
            </a:endParaRPr>
          </a:p>
          <a:p>
            <a:pPr eaLnBrk="1" hangingPunct="1">
              <a:lnSpc>
                <a:spcPct val="90000"/>
              </a:lnSpc>
            </a:pPr>
            <a:r>
              <a:rPr lang="en-US" dirty="0" smtClean="0">
                <a:latin typeface="Times New Roman" pitchFamily="18" charset="0"/>
                <a:cs typeface="Times New Roman" pitchFamily="18" charset="0"/>
              </a:rPr>
              <a:t>When equal </a:t>
            </a:r>
            <a:r>
              <a:rPr lang="en-US" b="1" dirty="0" smtClean="0">
                <a:latin typeface="Times New Roman" pitchFamily="18" charset="0"/>
                <a:cs typeface="Times New Roman" pitchFamily="18" charset="0"/>
              </a:rPr>
              <a:t>individual and social rights </a:t>
            </a:r>
            <a:r>
              <a:rPr lang="en-US" dirty="0" smtClean="0">
                <a:latin typeface="Times New Roman" pitchFamily="18" charset="0"/>
                <a:cs typeface="Times New Roman" pitchFamily="18" charset="0"/>
              </a:rPr>
              <a:t>and freedom are achieved. </a:t>
            </a:r>
          </a:p>
          <a:p>
            <a:pPr eaLnBrk="1" hangingPunct="1">
              <a:lnSpc>
                <a:spcPct val="90000"/>
              </a:lnSpc>
            </a:pPr>
            <a:endParaRPr lang="en-US" dirty="0" smtClean="0">
              <a:latin typeface="Times New Roman" pitchFamily="18" charset="0"/>
              <a:cs typeface="Times New Roman" pitchFamily="18" charset="0"/>
            </a:endParaRPr>
          </a:p>
          <a:p>
            <a:pPr>
              <a:lnSpc>
                <a:spcPct val="90000"/>
              </a:lnSpc>
            </a:pPr>
            <a:r>
              <a:rPr lang="en-US" dirty="0" smtClean="0">
                <a:latin typeface="Times New Roman" pitchFamily="18" charset="0"/>
                <a:cs typeface="Times New Roman" pitchFamily="18" charset="0"/>
              </a:rPr>
              <a:t>In a developing country like India, social justice can be related to distributive justice. The main problem in India is not the scarcity of resources, but the </a:t>
            </a:r>
            <a:r>
              <a:rPr lang="en-US" b="1" dirty="0" smtClean="0">
                <a:latin typeface="Times New Roman" pitchFamily="18" charset="0"/>
                <a:cs typeface="Times New Roman" pitchFamily="18" charset="0"/>
              </a:rPr>
              <a:t>unjust distribution </a:t>
            </a:r>
            <a:r>
              <a:rPr lang="en-US" dirty="0" smtClean="0">
                <a:latin typeface="Times New Roman" pitchFamily="18" charset="0"/>
                <a:cs typeface="Times New Roman" pitchFamily="18" charset="0"/>
              </a:rPr>
              <a:t>of resources among the people.</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normAutofit/>
          </a:bodyPr>
          <a:lstStyle/>
          <a:p>
            <a:r>
              <a:rPr lang="en-US" sz="2400" b="1" dirty="0" smtClean="0">
                <a:latin typeface="Times New Roman" pitchFamily="18" charset="0"/>
                <a:cs typeface="Times New Roman" pitchFamily="18" charset="0"/>
              </a:rPr>
              <a:t>Dr. B. R. Ambedkar - who tried to turn the Wheel of the Law</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toward social justice for all……</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sz="2400" dirty="0" smtClean="0">
              <a:latin typeface="Times New Roman" pitchFamily="18" charset="0"/>
              <a:cs typeface="Times New Roman" pitchFamily="18" charset="0"/>
            </a:endParaRPr>
          </a:p>
        </p:txBody>
      </p:sp>
      <p:sp>
        <p:nvSpPr>
          <p:cNvPr id="103427" name="Rectangle 3"/>
          <p:cNvSpPr>
            <a:spLocks noGrp="1" noChangeArrowheads="1"/>
          </p:cNvSpPr>
          <p:nvPr>
            <p:ph sz="quarter" idx="1"/>
          </p:nvPr>
        </p:nvSpPr>
        <p:spPr/>
        <p:txBody>
          <a:bodyPr/>
          <a:lstStyle/>
          <a:p>
            <a:pPr algn="just" eaLnBrk="1" hangingPunct="1">
              <a:lnSpc>
                <a:spcPct val="170000"/>
              </a:lnSpc>
              <a:buFontTx/>
              <a:buNone/>
            </a:pPr>
            <a:r>
              <a:rPr lang="en-US" sz="2800" b="1" i="1" dirty="0" smtClean="0"/>
              <a:t>	</a:t>
            </a:r>
            <a:r>
              <a:rPr lang="en-US" sz="2800" b="1" i="1"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If you ask me, my ideal would be the society based on liberty, equality and fraternity. An ideal society should be mobile and full of channels conveying a change taking place in one part to other parts”.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03426"/>
                                        </p:tgtEl>
                                        <p:attrNameLst>
                                          <p:attrName>style.visibility</p:attrName>
                                        </p:attrNameLst>
                                      </p:cBhvr>
                                      <p:to>
                                        <p:strVal val="visible"/>
                                      </p:to>
                                    </p:set>
                                    <p:anim calcmode="lin" valueType="num">
                                      <p:cBhvr>
                                        <p:cTn id="7" dur="2000" fill="hold"/>
                                        <p:tgtEl>
                                          <p:spTgt spid="103426"/>
                                        </p:tgtEl>
                                        <p:attrNameLst>
                                          <p:attrName>ppt_x</p:attrName>
                                        </p:attrNameLst>
                                      </p:cBhvr>
                                      <p:tavLst>
                                        <p:tav tm="0">
                                          <p:val>
                                            <p:strVal val="#ppt_x"/>
                                          </p:val>
                                        </p:tav>
                                        <p:tav tm="50000">
                                          <p:val>
                                            <p:strVal val="#ppt_x+.1"/>
                                          </p:val>
                                        </p:tav>
                                        <p:tav tm="100000">
                                          <p:val>
                                            <p:strVal val="#ppt_x"/>
                                          </p:val>
                                        </p:tav>
                                      </p:tavLst>
                                    </p:anim>
                                    <p:anim calcmode="lin" valueType="num">
                                      <p:cBhvr>
                                        <p:cTn id="8" dur="2000" fill="hold"/>
                                        <p:tgtEl>
                                          <p:spTgt spid="103426"/>
                                        </p:tgtEl>
                                        <p:attrNameLst>
                                          <p:attrName>ppt_y</p:attrName>
                                        </p:attrNameLst>
                                      </p:cBhvr>
                                      <p:tavLst>
                                        <p:tav tm="0">
                                          <p:val>
                                            <p:strVal val="#ppt_y"/>
                                          </p:val>
                                        </p:tav>
                                        <p:tav tm="100000">
                                          <p:val>
                                            <p:strVal val="#ppt_y"/>
                                          </p:val>
                                        </p:tav>
                                      </p:tavLst>
                                    </p:anim>
                                    <p:anim calcmode="lin" valueType="num">
                                      <p:cBhvr>
                                        <p:cTn id="9" dur="2000" fill="hold"/>
                                        <p:tgtEl>
                                          <p:spTgt spid="103426"/>
                                        </p:tgtEl>
                                        <p:attrNameLst>
                                          <p:attrName>ppt_h</p:attrName>
                                        </p:attrNameLst>
                                      </p:cBhvr>
                                      <p:tavLst>
                                        <p:tav tm="0">
                                          <p:val>
                                            <p:strVal val="#ppt_h/10"/>
                                          </p:val>
                                        </p:tav>
                                        <p:tav tm="50000">
                                          <p:val>
                                            <p:strVal val="#ppt_h+.01"/>
                                          </p:val>
                                        </p:tav>
                                        <p:tav tm="100000">
                                          <p:val>
                                            <p:strVal val="#ppt_h"/>
                                          </p:val>
                                        </p:tav>
                                      </p:tavLst>
                                    </p:anim>
                                    <p:anim calcmode="lin" valueType="num">
                                      <p:cBhvr>
                                        <p:cTn id="10" dur="2000" fill="hold"/>
                                        <p:tgtEl>
                                          <p:spTgt spid="1034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000" tmFilter="0,0; .5, 1; 1, 1"/>
                                        <p:tgtEl>
                                          <p:spTgt spid="103426"/>
                                        </p:tgtEl>
                                      </p:cBhvr>
                                    </p:animEffect>
                                  </p:childTnLst>
                                </p:cTn>
                              </p:par>
                              <p:par>
                                <p:cTn id="12" presetID="31" presetClass="entr" presetSubtype="0" fill="hold" grpId="0" nodeType="withEffect">
                                  <p:stCondLst>
                                    <p:cond delay="0"/>
                                  </p:stCondLst>
                                  <p:iterate type="lt">
                                    <p:tmPct val="5000"/>
                                  </p:iterate>
                                  <p:childTnLst>
                                    <p:set>
                                      <p:cBhvr>
                                        <p:cTn id="13" dur="1" fill="hold">
                                          <p:stCondLst>
                                            <p:cond delay="0"/>
                                          </p:stCondLst>
                                        </p:cTn>
                                        <p:tgtEl>
                                          <p:spTgt spid="103427">
                                            <p:txEl>
                                              <p:pRg st="0" end="0"/>
                                            </p:txEl>
                                          </p:spTgt>
                                        </p:tgtEl>
                                        <p:attrNameLst>
                                          <p:attrName>style.visibility</p:attrName>
                                        </p:attrNameLst>
                                      </p:cBhvr>
                                      <p:to>
                                        <p:strVal val="visible"/>
                                      </p:to>
                                    </p:set>
                                    <p:anim calcmode="lin" valueType="num">
                                      <p:cBhvr>
                                        <p:cTn id="14" dur="500" fill="hold"/>
                                        <p:tgtEl>
                                          <p:spTgt spid="103427">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03427">
                                            <p:txEl>
                                              <p:pRg st="0" end="0"/>
                                            </p:txEl>
                                          </p:spTgt>
                                        </p:tgtEl>
                                        <p:attrNameLst>
                                          <p:attrName>ppt_h</p:attrName>
                                        </p:attrNameLst>
                                      </p:cBhvr>
                                      <p:tavLst>
                                        <p:tav tm="0">
                                          <p:val>
                                            <p:fltVal val="0"/>
                                          </p:val>
                                        </p:tav>
                                        <p:tav tm="100000">
                                          <p:val>
                                            <p:strVal val="#ppt_h"/>
                                          </p:val>
                                        </p:tav>
                                      </p:tavLst>
                                    </p:anim>
                                    <p:anim calcmode="lin" valueType="num">
                                      <p:cBhvr>
                                        <p:cTn id="16" dur="500" fill="hold"/>
                                        <p:tgtEl>
                                          <p:spTgt spid="103427">
                                            <p:txEl>
                                              <p:pRg st="0" end="0"/>
                                            </p:txEl>
                                          </p:spTgt>
                                        </p:tgtEl>
                                        <p:attrNameLst>
                                          <p:attrName>style.rotation</p:attrName>
                                        </p:attrNameLst>
                                      </p:cBhvr>
                                      <p:tavLst>
                                        <p:tav tm="0">
                                          <p:val>
                                            <p:fltVal val="90"/>
                                          </p:val>
                                        </p:tav>
                                        <p:tav tm="100000">
                                          <p:val>
                                            <p:fltVal val="0"/>
                                          </p:val>
                                        </p:tav>
                                      </p:tavLst>
                                    </p:anim>
                                    <p:animEffect transition="in" filter="fade">
                                      <p:cBhvr>
                                        <p:cTn id="17" dur="500"/>
                                        <p:tgtEl>
                                          <p:spTgt spid="1034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P spid="10342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676400"/>
          </a:xfrm>
        </p:spPr>
        <p:txBody>
          <a:bodyPr>
            <a:normAutofit fontScale="90000"/>
          </a:bodyPr>
          <a:lstStyle/>
          <a:p>
            <a:pPr algn="ctr">
              <a:defRPr/>
            </a:pP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sz="4400" b="1" dirty="0">
                <a:latin typeface="Times New Roman" pitchFamily="18" charset="0"/>
                <a:cs typeface="Times New Roman" pitchFamily="18" charset="0"/>
              </a:rPr>
              <a:t>Objectives</a:t>
            </a:r>
            <a:r>
              <a:rPr lang="en-US" sz="4400" dirty="0">
                <a:latin typeface="Times New Roman" pitchFamily="18" charset="0"/>
                <a:cs typeface="Times New Roman" pitchFamily="18" charset="0"/>
              </a:rPr>
              <a:t/>
            </a:r>
            <a:br>
              <a:rPr lang="en-US" sz="4400" dirty="0">
                <a:latin typeface="Times New Roman" pitchFamily="18" charset="0"/>
                <a:cs typeface="Times New Roman" pitchFamily="18" charset="0"/>
              </a:rPr>
            </a:br>
            <a:endParaRPr lang="en-US" sz="4400" dirty="0">
              <a:latin typeface="Times New Roman" pitchFamily="18" charset="0"/>
              <a:cs typeface="Times New Roman" pitchFamily="18" charset="0"/>
            </a:endParaRPr>
          </a:p>
        </p:txBody>
      </p:sp>
      <p:sp>
        <p:nvSpPr>
          <p:cNvPr id="3075" name="Content Placeholder 2"/>
          <p:cNvSpPr>
            <a:spLocks noGrp="1"/>
          </p:cNvSpPr>
          <p:nvPr>
            <p:ph idx="1"/>
          </p:nvPr>
        </p:nvSpPr>
        <p:spPr>
          <a:xfrm>
            <a:off x="457200" y="1447800"/>
            <a:ext cx="8229600" cy="4876800"/>
          </a:xfrm>
        </p:spPr>
        <p:txBody>
          <a:bodyPr/>
          <a:lstStyle/>
          <a:p>
            <a:pPr lvl="0"/>
            <a:endParaRPr lang="en-US" dirty="0" smtClean="0"/>
          </a:p>
          <a:p>
            <a:pPr lvl="0" algn="just"/>
            <a:r>
              <a:rPr lang="en-US" dirty="0" smtClean="0">
                <a:latin typeface="Times New Roman" pitchFamily="18" charset="0"/>
                <a:cs typeface="Times New Roman" pitchFamily="18" charset="0"/>
              </a:rPr>
              <a:t>To understand the nature and dynamics of discrimination and exclusion - An </a:t>
            </a:r>
            <a:r>
              <a:rPr lang="en-US" dirty="0" err="1" smtClean="0">
                <a:latin typeface="Times New Roman" pitchFamily="18" charset="0"/>
                <a:cs typeface="Times New Roman" pitchFamily="18" charset="0"/>
              </a:rPr>
              <a:t>Ambedkar’s</a:t>
            </a:r>
            <a:r>
              <a:rPr lang="en-US" dirty="0" smtClean="0">
                <a:latin typeface="Times New Roman" pitchFamily="18" charset="0"/>
                <a:cs typeface="Times New Roman" pitchFamily="18" charset="0"/>
              </a:rPr>
              <a:t> perspective. </a:t>
            </a:r>
          </a:p>
          <a:p>
            <a:pPr lvl="0" algn="just">
              <a:buNone/>
            </a:pPr>
            <a:endParaRPr lang="en-US" dirty="0" smtClean="0">
              <a:latin typeface="Times New Roman" pitchFamily="18" charset="0"/>
              <a:cs typeface="Times New Roman" pitchFamily="18" charset="0"/>
            </a:endParaRPr>
          </a:p>
          <a:p>
            <a:pPr lvl="0" algn="just"/>
            <a:r>
              <a:rPr lang="en-US" dirty="0" smtClean="0">
                <a:latin typeface="Times New Roman" pitchFamily="18" charset="0"/>
                <a:cs typeface="Times New Roman" pitchFamily="18" charset="0"/>
              </a:rPr>
              <a:t>To examine current strategies for ensuring social justice and inclusion in the Indian context.</a:t>
            </a:r>
          </a:p>
          <a:p>
            <a:pPr lvl="0" algn="just"/>
            <a:endParaRPr lang="en-US" dirty="0" smtClean="0">
              <a:latin typeface="Times New Roman" pitchFamily="18" charset="0"/>
              <a:cs typeface="Times New Roman" pitchFamily="18" charset="0"/>
            </a:endParaRPr>
          </a:p>
          <a:p>
            <a:pPr lvl="0" algn="just"/>
            <a:r>
              <a:rPr lang="en-US" dirty="0" smtClean="0">
                <a:latin typeface="Times New Roman" pitchFamily="18" charset="0"/>
                <a:cs typeface="Times New Roman" pitchFamily="18" charset="0"/>
              </a:rPr>
              <a:t>To explore ways and means for building a fair, just and harmonious society.</a:t>
            </a:r>
          </a:p>
          <a:p>
            <a:endParaRPr lang="en-US"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sz="quarter" idx="1"/>
          </p:nvPr>
        </p:nvSpPr>
        <p:spPr>
          <a:xfrm>
            <a:off x="228600" y="152400"/>
            <a:ext cx="8686800" cy="6477000"/>
          </a:xfrm>
        </p:spPr>
        <p:txBody>
          <a:bodyPr/>
          <a:lstStyle/>
          <a:p>
            <a:pPr algn="ctr" eaLnBrk="1" hangingPunct="1">
              <a:lnSpc>
                <a:spcPct val="80000"/>
              </a:lnSpc>
              <a:buFontTx/>
              <a:buNone/>
            </a:pPr>
            <a:r>
              <a:rPr lang="en-US" sz="2400" b="1" dirty="0" smtClean="0">
                <a:latin typeface="Times New Roman" pitchFamily="18" charset="0"/>
                <a:cs typeface="Times New Roman" pitchFamily="18" charset="0"/>
              </a:rPr>
              <a:t>AMBEDKAR BELIEVED</a:t>
            </a:r>
          </a:p>
          <a:p>
            <a:pPr algn="ctr" eaLnBrk="1" hangingPunct="1">
              <a:lnSpc>
                <a:spcPct val="80000"/>
              </a:lnSpc>
              <a:buFontTx/>
              <a:buNone/>
            </a:pPr>
            <a:endParaRPr lang="en-US" sz="2400" dirty="0" smtClean="0"/>
          </a:p>
          <a:p>
            <a:pPr algn="ctr" eaLnBrk="1" hangingPunct="1">
              <a:lnSpc>
                <a:spcPct val="80000"/>
              </a:lnSpc>
              <a:buFontTx/>
              <a:buNone/>
            </a:pPr>
            <a:endParaRPr lang="en-US" sz="2400" dirty="0" smtClean="0"/>
          </a:p>
          <a:p>
            <a:pPr algn="ctr" eaLnBrk="1" hangingPunct="1">
              <a:lnSpc>
                <a:spcPct val="80000"/>
              </a:lnSpc>
              <a:buFontTx/>
              <a:buNone/>
            </a:pPr>
            <a:endParaRPr lang="en-US" sz="2400" dirty="0" smtClean="0"/>
          </a:p>
          <a:p>
            <a:pPr algn="ctr" eaLnBrk="1" hangingPunct="1">
              <a:lnSpc>
                <a:spcPct val="80000"/>
              </a:lnSpc>
              <a:buFontTx/>
              <a:buNone/>
            </a:pPr>
            <a:endParaRPr lang="en-US" sz="2400" dirty="0" smtClean="0"/>
          </a:p>
          <a:p>
            <a:pPr algn="ctr" eaLnBrk="1" hangingPunct="1">
              <a:lnSpc>
                <a:spcPct val="80000"/>
              </a:lnSpc>
              <a:buFontTx/>
              <a:buNone/>
            </a:pPr>
            <a:endParaRPr lang="en-US" sz="2400" dirty="0" smtClean="0"/>
          </a:p>
          <a:p>
            <a:pPr algn="ctr" eaLnBrk="1" hangingPunct="1">
              <a:lnSpc>
                <a:spcPct val="80000"/>
              </a:lnSpc>
              <a:buFontTx/>
              <a:buNone/>
            </a:pPr>
            <a:endParaRPr lang="en-US" sz="2400" u="sng" dirty="0" smtClean="0"/>
          </a:p>
          <a:p>
            <a:pPr algn="ctr" eaLnBrk="1" hangingPunct="1">
              <a:lnSpc>
                <a:spcPct val="80000"/>
              </a:lnSpc>
              <a:buFontTx/>
              <a:buNone/>
            </a:pPr>
            <a:endParaRPr lang="en-US" sz="2800" b="1" u="sng" dirty="0" smtClean="0"/>
          </a:p>
          <a:p>
            <a:pPr algn="ctr" eaLnBrk="1" hangingPunct="1">
              <a:lnSpc>
                <a:spcPct val="80000"/>
              </a:lnSpc>
              <a:buFontTx/>
              <a:buNone/>
            </a:pPr>
            <a:endParaRPr lang="en-US" sz="2800" b="1" u="sng" dirty="0" smtClean="0"/>
          </a:p>
          <a:p>
            <a:pPr algn="ctr" eaLnBrk="1" hangingPunct="1">
              <a:lnSpc>
                <a:spcPct val="80000"/>
              </a:lnSpc>
              <a:buFontTx/>
              <a:buNone/>
            </a:pPr>
            <a:endParaRPr lang="en-US" sz="2800" b="1" u="sng" dirty="0" smtClean="0"/>
          </a:p>
          <a:p>
            <a:pPr algn="ctr" eaLnBrk="1" hangingPunct="1">
              <a:lnSpc>
                <a:spcPct val="80000"/>
              </a:lnSpc>
              <a:buFontTx/>
              <a:buNone/>
            </a:pPr>
            <a:r>
              <a:rPr lang="en-US" sz="2800" b="1" u="sng" dirty="0" smtClean="0">
                <a:latin typeface="Times New Roman" pitchFamily="18" charset="0"/>
                <a:cs typeface="Times New Roman" pitchFamily="18" charset="0"/>
              </a:rPr>
              <a:t>EDUCATION</a:t>
            </a:r>
          </a:p>
          <a:p>
            <a:pPr algn="ctr" eaLnBrk="1" hangingPunct="1">
              <a:lnSpc>
                <a:spcPct val="80000"/>
              </a:lnSpc>
              <a:buFontTx/>
              <a:buNone/>
            </a:pPr>
            <a:endParaRPr lang="en-US" sz="2800" b="1" u="sng" dirty="0" smtClean="0">
              <a:latin typeface="Times New Roman" pitchFamily="18" charset="0"/>
              <a:cs typeface="Times New Roman" pitchFamily="18" charset="0"/>
            </a:endParaRPr>
          </a:p>
          <a:p>
            <a:pPr algn="ctr" eaLnBrk="1" hangingPunct="1">
              <a:lnSpc>
                <a:spcPct val="80000"/>
              </a:lnSpc>
              <a:buFontTx/>
              <a:buNone/>
            </a:pPr>
            <a:endParaRPr lang="en-US" sz="2400" dirty="0" smtClean="0">
              <a:latin typeface="Times New Roman" pitchFamily="18" charset="0"/>
              <a:cs typeface="Times New Roman" pitchFamily="18" charset="0"/>
            </a:endParaRPr>
          </a:p>
          <a:p>
            <a:pPr algn="ctr" eaLnBrk="1" hangingPunct="1">
              <a:lnSpc>
                <a:spcPct val="80000"/>
              </a:lnSpc>
              <a:buFontTx/>
              <a:buNone/>
            </a:pPr>
            <a:endParaRPr lang="en-US" sz="2400" dirty="0" smtClean="0">
              <a:latin typeface="Times New Roman" pitchFamily="18" charset="0"/>
              <a:cs typeface="Times New Roman" pitchFamily="18" charset="0"/>
            </a:endParaRPr>
          </a:p>
          <a:p>
            <a:pPr algn="ctr" eaLnBrk="1" hangingPunct="1">
              <a:lnSpc>
                <a:spcPct val="80000"/>
              </a:lnSpc>
              <a:buFontTx/>
              <a:buNone/>
            </a:pPr>
            <a:r>
              <a:rPr lang="en-US" sz="2400" dirty="0" smtClean="0">
                <a:latin typeface="Times New Roman" pitchFamily="18" charset="0"/>
                <a:cs typeface="Times New Roman" pitchFamily="18" charset="0"/>
              </a:rPr>
              <a:t>which is a panacea for the</a:t>
            </a:r>
          </a:p>
          <a:p>
            <a:pPr algn="ctr" eaLnBrk="1" hangingPunct="1">
              <a:lnSpc>
                <a:spcPct val="80000"/>
              </a:lnSpc>
              <a:buFontTx/>
              <a:buNone/>
            </a:pPr>
            <a:r>
              <a:rPr lang="en-US" sz="2400" dirty="0" smtClean="0">
                <a:latin typeface="Times New Roman" pitchFamily="18" charset="0"/>
                <a:cs typeface="Times New Roman" pitchFamily="18" charset="0"/>
              </a:rPr>
              <a:t> social evils and injustice</a:t>
            </a:r>
          </a:p>
        </p:txBody>
      </p:sp>
      <p:sp>
        <p:nvSpPr>
          <p:cNvPr id="51203" name="AutoShape 4"/>
          <p:cNvSpPr>
            <a:spLocks noChangeArrowheads="1"/>
          </p:cNvSpPr>
          <p:nvPr/>
        </p:nvSpPr>
        <p:spPr bwMode="auto">
          <a:xfrm>
            <a:off x="3200400" y="990600"/>
            <a:ext cx="2590800" cy="2971800"/>
          </a:xfrm>
          <a:prstGeom prst="downArrow">
            <a:avLst>
              <a:gd name="adj1" fmla="val 50000"/>
              <a:gd name="adj2" fmla="val 28676"/>
            </a:avLst>
          </a:prstGeom>
          <a:solidFill>
            <a:schemeClr val="bg2">
              <a:lumMod val="50000"/>
            </a:schemeClr>
          </a:solidFill>
          <a:ln w="9525">
            <a:solidFill>
              <a:schemeClr val="tx1"/>
            </a:solidFill>
            <a:miter lim="800000"/>
            <a:headEnd/>
            <a:tailEnd/>
          </a:ln>
        </p:spPr>
        <p:txBody>
          <a:bodyPr vert="eaVert" wrap="none" anchor="ctr"/>
          <a:lstStyle/>
          <a:p>
            <a:endParaRPr lang="en-US" dirty="0">
              <a:solidFill>
                <a:srgbClr val="FF0000"/>
              </a:solidFill>
            </a:endParaRPr>
          </a:p>
        </p:txBody>
      </p:sp>
      <p:sp>
        <p:nvSpPr>
          <p:cNvPr id="51204" name="Text Box 5"/>
          <p:cNvSpPr txBox="1">
            <a:spLocks noChangeArrowheads="1"/>
          </p:cNvSpPr>
          <p:nvPr/>
        </p:nvSpPr>
        <p:spPr bwMode="auto">
          <a:xfrm>
            <a:off x="4038600" y="914400"/>
            <a:ext cx="914400" cy="2169825"/>
          </a:xfrm>
          <a:prstGeom prst="rect">
            <a:avLst/>
          </a:prstGeom>
          <a:noFill/>
          <a:ln w="9525">
            <a:noFill/>
            <a:miter lim="800000"/>
            <a:headEnd/>
            <a:tailEnd/>
          </a:ln>
        </p:spPr>
        <p:txBody>
          <a:bodyPr>
            <a:spAutoFit/>
          </a:bodyPr>
          <a:lstStyle/>
          <a:p>
            <a:pPr algn="ctr">
              <a:spcBef>
                <a:spcPct val="50000"/>
              </a:spcBef>
            </a:pPr>
            <a:endParaRPr lang="en-US" dirty="0"/>
          </a:p>
          <a:p>
            <a:pPr algn="ctr">
              <a:spcBef>
                <a:spcPct val="50000"/>
              </a:spcBef>
            </a:pPr>
            <a:r>
              <a:rPr lang="en-US" dirty="0">
                <a:latin typeface="Times New Roman" pitchFamily="18" charset="0"/>
                <a:cs typeface="Times New Roman" pitchFamily="18" charset="0"/>
              </a:rPr>
              <a:t>The road to social justice </a:t>
            </a:r>
            <a:r>
              <a:rPr lang="en-US" dirty="0" smtClean="0">
                <a:latin typeface="Times New Roman" pitchFamily="18" charset="0"/>
                <a:cs typeface="Times New Roman" pitchFamily="18" charset="0"/>
              </a:rPr>
              <a:t>is to </a:t>
            </a:r>
            <a:r>
              <a:rPr lang="en-US" dirty="0">
                <a:latin typeface="Times New Roman" pitchFamily="18" charset="0"/>
                <a:cs typeface="Times New Roman" pitchFamily="18" charset="0"/>
              </a:rPr>
              <a:t>be led by</a:t>
            </a:r>
          </a:p>
        </p:txBody>
      </p:sp>
      <p:sp>
        <p:nvSpPr>
          <p:cNvPr id="51205" name="Line 6"/>
          <p:cNvSpPr>
            <a:spLocks noChangeShapeType="1"/>
          </p:cNvSpPr>
          <p:nvPr/>
        </p:nvSpPr>
        <p:spPr bwMode="auto">
          <a:xfrm>
            <a:off x="4495800" y="4953000"/>
            <a:ext cx="0" cy="4572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AutoShape 2"/>
          <p:cNvSpPr>
            <a:spLocks noChangeArrowheads="1"/>
          </p:cNvSpPr>
          <p:nvPr/>
        </p:nvSpPr>
        <p:spPr bwMode="auto">
          <a:xfrm>
            <a:off x="3352800" y="180975"/>
            <a:ext cx="2209800" cy="1219200"/>
          </a:xfrm>
          <a:prstGeom prst="flowChartAlternateProcess">
            <a:avLst/>
          </a:prstGeom>
          <a:noFill/>
          <a:ln w="9525">
            <a:solidFill>
              <a:schemeClr val="tx1"/>
            </a:solidFill>
            <a:miter lim="800000"/>
            <a:headEnd/>
            <a:tailEnd/>
          </a:ln>
        </p:spPr>
        <p:txBody>
          <a:bodyPr wrap="none" anchor="ctr"/>
          <a:lstStyle/>
          <a:p>
            <a:endParaRPr lang="en-US"/>
          </a:p>
        </p:txBody>
      </p:sp>
      <p:sp>
        <p:nvSpPr>
          <p:cNvPr id="187395" name="AutoShape 3"/>
          <p:cNvSpPr>
            <a:spLocks noChangeArrowheads="1"/>
          </p:cNvSpPr>
          <p:nvPr/>
        </p:nvSpPr>
        <p:spPr bwMode="auto">
          <a:xfrm>
            <a:off x="3352800" y="2514600"/>
            <a:ext cx="2209800" cy="1219200"/>
          </a:xfrm>
          <a:prstGeom prst="flowChartAlternateProcess">
            <a:avLst/>
          </a:prstGeom>
          <a:noFill/>
          <a:ln w="9525">
            <a:solidFill>
              <a:schemeClr val="tx1"/>
            </a:solidFill>
            <a:miter lim="800000"/>
            <a:headEnd/>
            <a:tailEnd/>
          </a:ln>
        </p:spPr>
        <p:txBody>
          <a:bodyPr wrap="none" anchor="ctr"/>
          <a:lstStyle/>
          <a:p>
            <a:endParaRPr lang="en-US"/>
          </a:p>
        </p:txBody>
      </p:sp>
      <p:sp>
        <p:nvSpPr>
          <p:cNvPr id="187396" name="AutoShape 4"/>
          <p:cNvSpPr>
            <a:spLocks noChangeArrowheads="1"/>
          </p:cNvSpPr>
          <p:nvPr/>
        </p:nvSpPr>
        <p:spPr bwMode="auto">
          <a:xfrm>
            <a:off x="3352800" y="4800600"/>
            <a:ext cx="2209800" cy="1219200"/>
          </a:xfrm>
          <a:prstGeom prst="flowChartAlternateProcess">
            <a:avLst/>
          </a:prstGeom>
          <a:noFill/>
          <a:ln w="9525">
            <a:solidFill>
              <a:schemeClr val="tx1"/>
            </a:solidFill>
            <a:miter lim="800000"/>
            <a:headEnd/>
            <a:tailEnd/>
          </a:ln>
        </p:spPr>
        <p:txBody>
          <a:bodyPr wrap="none" anchor="ctr"/>
          <a:lstStyle/>
          <a:p>
            <a:endParaRPr lang="en-US"/>
          </a:p>
        </p:txBody>
      </p:sp>
      <p:sp>
        <p:nvSpPr>
          <p:cNvPr id="187397" name="AutoShape 5"/>
          <p:cNvSpPr>
            <a:spLocks noChangeArrowheads="1"/>
          </p:cNvSpPr>
          <p:nvPr/>
        </p:nvSpPr>
        <p:spPr bwMode="auto">
          <a:xfrm>
            <a:off x="6553200" y="1219200"/>
            <a:ext cx="2209800" cy="1219200"/>
          </a:xfrm>
          <a:prstGeom prst="flowChartAlternateProcess">
            <a:avLst/>
          </a:prstGeom>
          <a:noFill/>
          <a:ln w="9525">
            <a:solidFill>
              <a:schemeClr val="tx1"/>
            </a:solidFill>
            <a:miter lim="800000"/>
            <a:headEnd/>
            <a:tailEnd/>
          </a:ln>
        </p:spPr>
        <p:txBody>
          <a:bodyPr wrap="none" anchor="ctr"/>
          <a:lstStyle/>
          <a:p>
            <a:endParaRPr lang="en-US"/>
          </a:p>
        </p:txBody>
      </p:sp>
      <p:sp>
        <p:nvSpPr>
          <p:cNvPr id="187398" name="AutoShape 6"/>
          <p:cNvSpPr>
            <a:spLocks noChangeArrowheads="1"/>
          </p:cNvSpPr>
          <p:nvPr/>
        </p:nvSpPr>
        <p:spPr bwMode="auto">
          <a:xfrm>
            <a:off x="6553200" y="3917950"/>
            <a:ext cx="2209800" cy="1339850"/>
          </a:xfrm>
          <a:prstGeom prst="flowChartAlternateProcess">
            <a:avLst/>
          </a:prstGeom>
          <a:noFill/>
          <a:ln w="9525">
            <a:solidFill>
              <a:schemeClr val="tx1"/>
            </a:solidFill>
            <a:miter lim="800000"/>
            <a:headEnd/>
            <a:tailEnd/>
          </a:ln>
        </p:spPr>
        <p:txBody>
          <a:bodyPr wrap="none" anchor="ctr"/>
          <a:lstStyle/>
          <a:p>
            <a:endParaRPr lang="en-US"/>
          </a:p>
        </p:txBody>
      </p:sp>
      <p:sp>
        <p:nvSpPr>
          <p:cNvPr id="187399" name="AutoShape 7"/>
          <p:cNvSpPr>
            <a:spLocks noChangeArrowheads="1"/>
          </p:cNvSpPr>
          <p:nvPr/>
        </p:nvSpPr>
        <p:spPr bwMode="auto">
          <a:xfrm>
            <a:off x="304800" y="1219200"/>
            <a:ext cx="2209800" cy="1524000"/>
          </a:xfrm>
          <a:prstGeom prst="flowChartAlternateProcess">
            <a:avLst/>
          </a:prstGeom>
          <a:noFill/>
          <a:ln w="9525">
            <a:solidFill>
              <a:schemeClr val="tx1"/>
            </a:solidFill>
            <a:miter lim="800000"/>
            <a:headEnd/>
            <a:tailEnd/>
          </a:ln>
        </p:spPr>
        <p:txBody>
          <a:bodyPr wrap="none" anchor="ctr"/>
          <a:lstStyle/>
          <a:p>
            <a:endParaRPr lang="en-US"/>
          </a:p>
        </p:txBody>
      </p:sp>
      <p:sp>
        <p:nvSpPr>
          <p:cNvPr id="187400" name="AutoShape 8"/>
          <p:cNvSpPr>
            <a:spLocks noChangeArrowheads="1"/>
          </p:cNvSpPr>
          <p:nvPr/>
        </p:nvSpPr>
        <p:spPr bwMode="auto">
          <a:xfrm>
            <a:off x="304800" y="3902075"/>
            <a:ext cx="2209800" cy="1219200"/>
          </a:xfrm>
          <a:prstGeom prst="flowChartAlternateProcess">
            <a:avLst/>
          </a:prstGeom>
          <a:noFill/>
          <a:ln w="9525">
            <a:solidFill>
              <a:schemeClr val="tx1"/>
            </a:solidFill>
            <a:miter lim="800000"/>
            <a:headEnd/>
            <a:tailEnd/>
          </a:ln>
        </p:spPr>
        <p:txBody>
          <a:bodyPr wrap="none" anchor="ctr"/>
          <a:lstStyle/>
          <a:p>
            <a:endParaRPr lang="en-US"/>
          </a:p>
        </p:txBody>
      </p:sp>
      <p:sp>
        <p:nvSpPr>
          <p:cNvPr id="187401" name="Line 9"/>
          <p:cNvSpPr>
            <a:spLocks noChangeShapeType="1"/>
          </p:cNvSpPr>
          <p:nvPr/>
        </p:nvSpPr>
        <p:spPr bwMode="auto">
          <a:xfrm flipV="1">
            <a:off x="4419600" y="1524000"/>
            <a:ext cx="0" cy="990600"/>
          </a:xfrm>
          <a:prstGeom prst="line">
            <a:avLst/>
          </a:prstGeom>
          <a:noFill/>
          <a:ln w="9525">
            <a:solidFill>
              <a:schemeClr val="tx1"/>
            </a:solidFill>
            <a:round/>
            <a:headEnd/>
            <a:tailEnd type="triangle" w="med" len="med"/>
          </a:ln>
        </p:spPr>
        <p:txBody>
          <a:bodyPr/>
          <a:lstStyle/>
          <a:p>
            <a:endParaRPr lang="en-US"/>
          </a:p>
        </p:txBody>
      </p:sp>
      <p:sp>
        <p:nvSpPr>
          <p:cNvPr id="187402" name="Line 10"/>
          <p:cNvSpPr>
            <a:spLocks noChangeShapeType="1"/>
          </p:cNvSpPr>
          <p:nvPr/>
        </p:nvSpPr>
        <p:spPr bwMode="auto">
          <a:xfrm flipV="1">
            <a:off x="5546725" y="2362200"/>
            <a:ext cx="914400" cy="228600"/>
          </a:xfrm>
          <a:prstGeom prst="line">
            <a:avLst/>
          </a:prstGeom>
          <a:noFill/>
          <a:ln w="9525">
            <a:solidFill>
              <a:schemeClr val="tx1"/>
            </a:solidFill>
            <a:round/>
            <a:headEnd/>
            <a:tailEnd type="triangle" w="med" len="med"/>
          </a:ln>
        </p:spPr>
        <p:txBody>
          <a:bodyPr/>
          <a:lstStyle/>
          <a:p>
            <a:endParaRPr lang="en-US"/>
          </a:p>
        </p:txBody>
      </p:sp>
      <p:sp>
        <p:nvSpPr>
          <p:cNvPr id="187403" name="Line 11"/>
          <p:cNvSpPr>
            <a:spLocks noChangeShapeType="1"/>
          </p:cNvSpPr>
          <p:nvPr/>
        </p:nvSpPr>
        <p:spPr bwMode="auto">
          <a:xfrm>
            <a:off x="5534025" y="3673475"/>
            <a:ext cx="942975" cy="288925"/>
          </a:xfrm>
          <a:prstGeom prst="line">
            <a:avLst/>
          </a:prstGeom>
          <a:noFill/>
          <a:ln w="9525">
            <a:solidFill>
              <a:schemeClr val="tx1"/>
            </a:solidFill>
            <a:round/>
            <a:headEnd/>
            <a:tailEnd type="triangle" w="med" len="med"/>
          </a:ln>
        </p:spPr>
        <p:txBody>
          <a:bodyPr/>
          <a:lstStyle/>
          <a:p>
            <a:endParaRPr lang="en-US"/>
          </a:p>
        </p:txBody>
      </p:sp>
      <p:sp>
        <p:nvSpPr>
          <p:cNvPr id="187404" name="Line 12"/>
          <p:cNvSpPr>
            <a:spLocks noChangeShapeType="1"/>
          </p:cNvSpPr>
          <p:nvPr/>
        </p:nvSpPr>
        <p:spPr bwMode="auto">
          <a:xfrm>
            <a:off x="4419600" y="3733800"/>
            <a:ext cx="0" cy="914400"/>
          </a:xfrm>
          <a:prstGeom prst="line">
            <a:avLst/>
          </a:prstGeom>
          <a:noFill/>
          <a:ln w="9525">
            <a:solidFill>
              <a:schemeClr val="tx1"/>
            </a:solidFill>
            <a:round/>
            <a:headEnd/>
            <a:tailEnd type="triangle" w="med" len="med"/>
          </a:ln>
        </p:spPr>
        <p:txBody>
          <a:bodyPr/>
          <a:lstStyle/>
          <a:p>
            <a:endParaRPr lang="en-US"/>
          </a:p>
        </p:txBody>
      </p:sp>
      <p:sp>
        <p:nvSpPr>
          <p:cNvPr id="187405" name="Line 13"/>
          <p:cNvSpPr>
            <a:spLocks noChangeShapeType="1"/>
          </p:cNvSpPr>
          <p:nvPr/>
        </p:nvSpPr>
        <p:spPr bwMode="auto">
          <a:xfrm flipH="1">
            <a:off x="2590800" y="3657600"/>
            <a:ext cx="762000" cy="381000"/>
          </a:xfrm>
          <a:prstGeom prst="line">
            <a:avLst/>
          </a:prstGeom>
          <a:noFill/>
          <a:ln w="9525">
            <a:solidFill>
              <a:schemeClr val="tx1"/>
            </a:solidFill>
            <a:round/>
            <a:headEnd/>
            <a:tailEnd type="triangle" w="med" len="med"/>
          </a:ln>
        </p:spPr>
        <p:txBody>
          <a:bodyPr/>
          <a:lstStyle/>
          <a:p>
            <a:endParaRPr lang="en-US"/>
          </a:p>
        </p:txBody>
      </p:sp>
      <p:sp>
        <p:nvSpPr>
          <p:cNvPr id="187406" name="Line 14"/>
          <p:cNvSpPr>
            <a:spLocks noChangeShapeType="1"/>
          </p:cNvSpPr>
          <p:nvPr/>
        </p:nvSpPr>
        <p:spPr bwMode="auto">
          <a:xfrm flipH="1" flipV="1">
            <a:off x="2590800" y="2286000"/>
            <a:ext cx="762000" cy="304800"/>
          </a:xfrm>
          <a:prstGeom prst="line">
            <a:avLst/>
          </a:prstGeom>
          <a:noFill/>
          <a:ln w="9525">
            <a:solidFill>
              <a:schemeClr val="tx1"/>
            </a:solidFill>
            <a:round/>
            <a:headEnd/>
            <a:tailEnd type="triangle" w="med" len="med"/>
          </a:ln>
        </p:spPr>
        <p:txBody>
          <a:bodyPr/>
          <a:lstStyle/>
          <a:p>
            <a:endParaRPr lang="en-US"/>
          </a:p>
        </p:txBody>
      </p:sp>
      <p:sp>
        <p:nvSpPr>
          <p:cNvPr id="187407" name="Text Box 15"/>
          <p:cNvSpPr txBox="1">
            <a:spLocks noChangeArrowheads="1"/>
          </p:cNvSpPr>
          <p:nvPr/>
        </p:nvSpPr>
        <p:spPr bwMode="auto">
          <a:xfrm>
            <a:off x="3429000" y="2819400"/>
            <a:ext cx="2057400" cy="457200"/>
          </a:xfrm>
          <a:prstGeom prst="rect">
            <a:avLst/>
          </a:prstGeom>
          <a:noFill/>
          <a:ln w="9525">
            <a:noFill/>
            <a:miter lim="800000"/>
            <a:headEnd/>
            <a:tailEnd/>
          </a:ln>
        </p:spPr>
        <p:txBody>
          <a:bodyPr>
            <a:spAutoFit/>
          </a:bodyPr>
          <a:lstStyle/>
          <a:p>
            <a:pPr algn="ctr">
              <a:spcBef>
                <a:spcPct val="50000"/>
              </a:spcBef>
            </a:pPr>
            <a:r>
              <a:rPr lang="en-US" sz="2400" dirty="0" smtClean="0"/>
              <a:t>Ambedkar  </a:t>
            </a:r>
            <a:endParaRPr lang="en-US" sz="2400" dirty="0"/>
          </a:p>
        </p:txBody>
      </p:sp>
      <p:sp>
        <p:nvSpPr>
          <p:cNvPr id="187408" name="Text Box 16"/>
          <p:cNvSpPr txBox="1">
            <a:spLocks noChangeArrowheads="1"/>
          </p:cNvSpPr>
          <p:nvPr/>
        </p:nvSpPr>
        <p:spPr bwMode="auto">
          <a:xfrm>
            <a:off x="3429000" y="304800"/>
            <a:ext cx="2057400" cy="646331"/>
          </a:xfrm>
          <a:prstGeom prst="rect">
            <a:avLst/>
          </a:prstGeom>
          <a:noFill/>
          <a:ln w="9525">
            <a:noFill/>
            <a:miter lim="800000"/>
            <a:headEnd/>
            <a:tailEnd/>
          </a:ln>
        </p:spPr>
        <p:txBody>
          <a:bodyPr>
            <a:spAutoFit/>
          </a:bodyPr>
          <a:lstStyle/>
          <a:p>
            <a:pPr algn="ctr">
              <a:spcBef>
                <a:spcPct val="50000"/>
              </a:spcBef>
            </a:pPr>
            <a:r>
              <a:rPr lang="en-US" dirty="0">
                <a:latin typeface="Times New Roman" pitchFamily="18" charset="0"/>
                <a:cs typeface="Times New Roman" pitchFamily="18" charset="0"/>
              </a:rPr>
              <a:t>Fought against caste and injustice  </a:t>
            </a:r>
          </a:p>
        </p:txBody>
      </p:sp>
      <p:sp>
        <p:nvSpPr>
          <p:cNvPr id="187409" name="Text Box 17"/>
          <p:cNvSpPr txBox="1">
            <a:spLocks noChangeArrowheads="1"/>
          </p:cNvSpPr>
          <p:nvPr/>
        </p:nvSpPr>
        <p:spPr bwMode="auto">
          <a:xfrm>
            <a:off x="6629400" y="1370013"/>
            <a:ext cx="2057400" cy="923330"/>
          </a:xfrm>
          <a:prstGeom prst="rect">
            <a:avLst/>
          </a:prstGeom>
          <a:noFill/>
          <a:ln w="9525">
            <a:noFill/>
            <a:miter lim="800000"/>
            <a:headEnd/>
            <a:tailEnd/>
          </a:ln>
        </p:spPr>
        <p:txBody>
          <a:bodyPr>
            <a:spAutoFit/>
          </a:bodyPr>
          <a:lstStyle/>
          <a:p>
            <a:pPr algn="ctr">
              <a:spcBef>
                <a:spcPct val="50000"/>
              </a:spcBef>
            </a:pPr>
            <a:r>
              <a:rPr lang="en-US" dirty="0">
                <a:latin typeface="Times New Roman" pitchFamily="18" charset="0"/>
                <a:cs typeface="Times New Roman" pitchFamily="18" charset="0"/>
              </a:rPr>
              <a:t>Struggled hard to </a:t>
            </a:r>
            <a:r>
              <a:rPr lang="en-US" dirty="0" smtClean="0">
                <a:latin typeface="Times New Roman" pitchFamily="18" charset="0"/>
                <a:cs typeface="Times New Roman" pitchFamily="18" charset="0"/>
              </a:rPr>
              <a:t>secure human rights for all</a:t>
            </a:r>
            <a:endParaRPr lang="en-US" dirty="0">
              <a:latin typeface="Times New Roman" pitchFamily="18" charset="0"/>
              <a:cs typeface="Times New Roman" pitchFamily="18" charset="0"/>
            </a:endParaRPr>
          </a:p>
        </p:txBody>
      </p:sp>
      <p:sp>
        <p:nvSpPr>
          <p:cNvPr id="187410" name="Text Box 18"/>
          <p:cNvSpPr txBox="1">
            <a:spLocks noChangeArrowheads="1"/>
          </p:cNvSpPr>
          <p:nvPr/>
        </p:nvSpPr>
        <p:spPr bwMode="auto">
          <a:xfrm>
            <a:off x="228600" y="1176338"/>
            <a:ext cx="2286000" cy="1661993"/>
          </a:xfrm>
          <a:prstGeom prst="rect">
            <a:avLst/>
          </a:prstGeom>
          <a:noFill/>
          <a:ln w="9525">
            <a:noFill/>
            <a:miter lim="800000"/>
            <a:headEnd/>
            <a:tailEnd/>
          </a:ln>
        </p:spPr>
        <p:txBody>
          <a:bodyPr>
            <a:spAutoFit/>
          </a:bodyPr>
          <a:lstStyle/>
          <a:p>
            <a:pPr algn="ctr">
              <a:spcBef>
                <a:spcPct val="50000"/>
              </a:spcBef>
            </a:pPr>
            <a:r>
              <a:rPr lang="en-US" sz="1700" dirty="0">
                <a:latin typeface="Times New Roman" pitchFamily="18" charset="0"/>
                <a:cs typeface="Times New Roman" pitchFamily="18" charset="0"/>
              </a:rPr>
              <a:t>Believed that a democratic form of government presupposes a democratic form of society</a:t>
            </a:r>
          </a:p>
        </p:txBody>
      </p:sp>
      <p:sp>
        <p:nvSpPr>
          <p:cNvPr id="187411" name="Text Box 19"/>
          <p:cNvSpPr txBox="1">
            <a:spLocks noChangeArrowheads="1"/>
          </p:cNvSpPr>
          <p:nvPr/>
        </p:nvSpPr>
        <p:spPr bwMode="auto">
          <a:xfrm>
            <a:off x="381000" y="3886200"/>
            <a:ext cx="2057400" cy="923330"/>
          </a:xfrm>
          <a:prstGeom prst="rect">
            <a:avLst/>
          </a:prstGeom>
          <a:noFill/>
          <a:ln w="9525">
            <a:noFill/>
            <a:miter lim="800000"/>
            <a:headEnd/>
            <a:tailEnd/>
          </a:ln>
        </p:spPr>
        <p:txBody>
          <a:bodyPr>
            <a:spAutoFit/>
          </a:bodyPr>
          <a:lstStyle/>
          <a:p>
            <a:pPr algn="ctr">
              <a:spcBef>
                <a:spcPct val="50000"/>
              </a:spcBef>
            </a:pPr>
            <a:r>
              <a:rPr lang="en-US" dirty="0">
                <a:latin typeface="Times New Roman" pitchFamily="18" charset="0"/>
                <a:cs typeface="Times New Roman" pitchFamily="18" charset="0"/>
              </a:rPr>
              <a:t>Ultimate aim was to establish real social democracy</a:t>
            </a:r>
          </a:p>
        </p:txBody>
      </p:sp>
      <p:sp>
        <p:nvSpPr>
          <p:cNvPr id="187412" name="Text Box 20"/>
          <p:cNvSpPr txBox="1">
            <a:spLocks noChangeArrowheads="1"/>
          </p:cNvSpPr>
          <p:nvPr/>
        </p:nvSpPr>
        <p:spPr bwMode="auto">
          <a:xfrm>
            <a:off x="3429000" y="4767263"/>
            <a:ext cx="2057400" cy="923330"/>
          </a:xfrm>
          <a:prstGeom prst="rect">
            <a:avLst/>
          </a:prstGeom>
          <a:noFill/>
          <a:ln w="9525">
            <a:noFill/>
            <a:miter lim="800000"/>
            <a:headEnd/>
            <a:tailEnd/>
          </a:ln>
        </p:spPr>
        <p:txBody>
          <a:bodyPr>
            <a:spAutoFit/>
          </a:bodyPr>
          <a:lstStyle/>
          <a:p>
            <a:pPr algn="ctr">
              <a:spcBef>
                <a:spcPct val="50000"/>
              </a:spcBef>
            </a:pPr>
            <a:r>
              <a:rPr lang="en-US" dirty="0" smtClean="0">
                <a:latin typeface="Times New Roman" pitchFamily="18" charset="0"/>
                <a:cs typeface="Times New Roman" pitchFamily="18" charset="0"/>
              </a:rPr>
              <a:t>Mobilized </a:t>
            </a:r>
            <a:r>
              <a:rPr lang="en-US" dirty="0">
                <a:latin typeface="Times New Roman" pitchFamily="18" charset="0"/>
                <a:cs typeface="Times New Roman" pitchFamily="18" charset="0"/>
              </a:rPr>
              <a:t>the masses in India </a:t>
            </a:r>
            <a:r>
              <a:rPr lang="en-US" dirty="0" smtClean="0">
                <a:latin typeface="Times New Roman" pitchFamily="18" charset="0"/>
                <a:cs typeface="Times New Roman" pitchFamily="18" charset="0"/>
              </a:rPr>
              <a:t>to fight injustice</a:t>
            </a:r>
            <a:endParaRPr lang="en-US" dirty="0">
              <a:latin typeface="Times New Roman" pitchFamily="18" charset="0"/>
              <a:cs typeface="Times New Roman" pitchFamily="18" charset="0"/>
            </a:endParaRPr>
          </a:p>
        </p:txBody>
      </p:sp>
      <p:sp>
        <p:nvSpPr>
          <p:cNvPr id="187413" name="Text Box 21"/>
          <p:cNvSpPr txBox="1">
            <a:spLocks noChangeArrowheads="1"/>
          </p:cNvSpPr>
          <p:nvPr/>
        </p:nvSpPr>
        <p:spPr bwMode="auto">
          <a:xfrm>
            <a:off x="6553200" y="4003675"/>
            <a:ext cx="2209800" cy="923330"/>
          </a:xfrm>
          <a:prstGeom prst="rect">
            <a:avLst/>
          </a:prstGeom>
          <a:noFill/>
          <a:ln w="9525">
            <a:noFill/>
            <a:miter lim="800000"/>
            <a:headEnd/>
            <a:tailEnd/>
          </a:ln>
        </p:spPr>
        <p:txBody>
          <a:bodyPr>
            <a:spAutoFit/>
          </a:bodyPr>
          <a:lstStyle/>
          <a:p>
            <a:pPr algn="ctr">
              <a:spcBef>
                <a:spcPct val="50000"/>
              </a:spcBef>
            </a:pPr>
            <a:r>
              <a:rPr lang="en-US" dirty="0">
                <a:latin typeface="Times New Roman" pitchFamily="18" charset="0"/>
                <a:cs typeface="Times New Roman" pitchFamily="18" charset="0"/>
              </a:rPr>
              <a:t>Wanted to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vitalize conscience of the people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87398"/>
                                        </p:tgtEl>
                                        <p:attrNameLst>
                                          <p:attrName>style.visibility</p:attrName>
                                        </p:attrNameLst>
                                      </p:cBhvr>
                                      <p:to>
                                        <p:strVal val="visible"/>
                                      </p:to>
                                    </p:set>
                                    <p:anim calcmode="lin" valueType="num">
                                      <p:cBhvr>
                                        <p:cTn id="7" dur="1000" fill="hold"/>
                                        <p:tgtEl>
                                          <p:spTgt spid="187398"/>
                                        </p:tgtEl>
                                        <p:attrNameLst>
                                          <p:attrName>ppt_w</p:attrName>
                                        </p:attrNameLst>
                                      </p:cBhvr>
                                      <p:tavLst>
                                        <p:tav tm="0">
                                          <p:val>
                                            <p:fltVal val="0"/>
                                          </p:val>
                                        </p:tav>
                                        <p:tav tm="100000">
                                          <p:val>
                                            <p:strVal val="#ppt_w"/>
                                          </p:val>
                                        </p:tav>
                                      </p:tavLst>
                                    </p:anim>
                                    <p:anim calcmode="lin" valueType="num">
                                      <p:cBhvr>
                                        <p:cTn id="8" dur="1000" fill="hold"/>
                                        <p:tgtEl>
                                          <p:spTgt spid="187398"/>
                                        </p:tgtEl>
                                        <p:attrNameLst>
                                          <p:attrName>ppt_h</p:attrName>
                                        </p:attrNameLst>
                                      </p:cBhvr>
                                      <p:tavLst>
                                        <p:tav tm="0">
                                          <p:val>
                                            <p:fltVal val="0"/>
                                          </p:val>
                                        </p:tav>
                                        <p:tav tm="100000">
                                          <p:val>
                                            <p:strVal val="#ppt_h"/>
                                          </p:val>
                                        </p:tav>
                                      </p:tavLst>
                                    </p:anim>
                                    <p:anim calcmode="lin" valueType="num">
                                      <p:cBhvr>
                                        <p:cTn id="9" dur="1000" fill="hold"/>
                                        <p:tgtEl>
                                          <p:spTgt spid="187398"/>
                                        </p:tgtEl>
                                        <p:attrNameLst>
                                          <p:attrName>style.rotation</p:attrName>
                                        </p:attrNameLst>
                                      </p:cBhvr>
                                      <p:tavLst>
                                        <p:tav tm="0">
                                          <p:val>
                                            <p:fltVal val="360"/>
                                          </p:val>
                                        </p:tav>
                                        <p:tav tm="100000">
                                          <p:val>
                                            <p:fltVal val="0"/>
                                          </p:val>
                                        </p:tav>
                                      </p:tavLst>
                                    </p:anim>
                                    <p:animEffect transition="in" filter="fade">
                                      <p:cBhvr>
                                        <p:cTn id="10" dur="1000"/>
                                        <p:tgtEl>
                                          <p:spTgt spid="187398"/>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87396"/>
                                        </p:tgtEl>
                                        <p:attrNameLst>
                                          <p:attrName>style.visibility</p:attrName>
                                        </p:attrNameLst>
                                      </p:cBhvr>
                                      <p:to>
                                        <p:strVal val="visible"/>
                                      </p:to>
                                    </p:set>
                                    <p:anim calcmode="lin" valueType="num">
                                      <p:cBhvr>
                                        <p:cTn id="13" dur="1000" fill="hold"/>
                                        <p:tgtEl>
                                          <p:spTgt spid="187396"/>
                                        </p:tgtEl>
                                        <p:attrNameLst>
                                          <p:attrName>ppt_w</p:attrName>
                                        </p:attrNameLst>
                                      </p:cBhvr>
                                      <p:tavLst>
                                        <p:tav tm="0">
                                          <p:val>
                                            <p:fltVal val="0"/>
                                          </p:val>
                                        </p:tav>
                                        <p:tav tm="100000">
                                          <p:val>
                                            <p:strVal val="#ppt_w"/>
                                          </p:val>
                                        </p:tav>
                                      </p:tavLst>
                                    </p:anim>
                                    <p:anim calcmode="lin" valueType="num">
                                      <p:cBhvr>
                                        <p:cTn id="14" dur="1000" fill="hold"/>
                                        <p:tgtEl>
                                          <p:spTgt spid="187396"/>
                                        </p:tgtEl>
                                        <p:attrNameLst>
                                          <p:attrName>ppt_h</p:attrName>
                                        </p:attrNameLst>
                                      </p:cBhvr>
                                      <p:tavLst>
                                        <p:tav tm="0">
                                          <p:val>
                                            <p:fltVal val="0"/>
                                          </p:val>
                                        </p:tav>
                                        <p:tav tm="100000">
                                          <p:val>
                                            <p:strVal val="#ppt_h"/>
                                          </p:val>
                                        </p:tav>
                                      </p:tavLst>
                                    </p:anim>
                                    <p:anim calcmode="lin" valueType="num">
                                      <p:cBhvr>
                                        <p:cTn id="15" dur="1000" fill="hold"/>
                                        <p:tgtEl>
                                          <p:spTgt spid="187396"/>
                                        </p:tgtEl>
                                        <p:attrNameLst>
                                          <p:attrName>style.rotation</p:attrName>
                                        </p:attrNameLst>
                                      </p:cBhvr>
                                      <p:tavLst>
                                        <p:tav tm="0">
                                          <p:val>
                                            <p:fltVal val="360"/>
                                          </p:val>
                                        </p:tav>
                                        <p:tav tm="100000">
                                          <p:val>
                                            <p:fltVal val="0"/>
                                          </p:val>
                                        </p:tav>
                                      </p:tavLst>
                                    </p:anim>
                                    <p:animEffect transition="in" filter="fade">
                                      <p:cBhvr>
                                        <p:cTn id="16" dur="1000"/>
                                        <p:tgtEl>
                                          <p:spTgt spid="187396"/>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87400"/>
                                        </p:tgtEl>
                                        <p:attrNameLst>
                                          <p:attrName>style.visibility</p:attrName>
                                        </p:attrNameLst>
                                      </p:cBhvr>
                                      <p:to>
                                        <p:strVal val="visible"/>
                                      </p:to>
                                    </p:set>
                                    <p:anim calcmode="lin" valueType="num">
                                      <p:cBhvr>
                                        <p:cTn id="19" dur="1000" fill="hold"/>
                                        <p:tgtEl>
                                          <p:spTgt spid="187400"/>
                                        </p:tgtEl>
                                        <p:attrNameLst>
                                          <p:attrName>ppt_w</p:attrName>
                                        </p:attrNameLst>
                                      </p:cBhvr>
                                      <p:tavLst>
                                        <p:tav tm="0">
                                          <p:val>
                                            <p:fltVal val="0"/>
                                          </p:val>
                                        </p:tav>
                                        <p:tav tm="100000">
                                          <p:val>
                                            <p:strVal val="#ppt_w"/>
                                          </p:val>
                                        </p:tav>
                                      </p:tavLst>
                                    </p:anim>
                                    <p:anim calcmode="lin" valueType="num">
                                      <p:cBhvr>
                                        <p:cTn id="20" dur="1000" fill="hold"/>
                                        <p:tgtEl>
                                          <p:spTgt spid="187400"/>
                                        </p:tgtEl>
                                        <p:attrNameLst>
                                          <p:attrName>ppt_h</p:attrName>
                                        </p:attrNameLst>
                                      </p:cBhvr>
                                      <p:tavLst>
                                        <p:tav tm="0">
                                          <p:val>
                                            <p:fltVal val="0"/>
                                          </p:val>
                                        </p:tav>
                                        <p:tav tm="100000">
                                          <p:val>
                                            <p:strVal val="#ppt_h"/>
                                          </p:val>
                                        </p:tav>
                                      </p:tavLst>
                                    </p:anim>
                                    <p:anim calcmode="lin" valueType="num">
                                      <p:cBhvr>
                                        <p:cTn id="21" dur="1000" fill="hold"/>
                                        <p:tgtEl>
                                          <p:spTgt spid="187400"/>
                                        </p:tgtEl>
                                        <p:attrNameLst>
                                          <p:attrName>style.rotation</p:attrName>
                                        </p:attrNameLst>
                                      </p:cBhvr>
                                      <p:tavLst>
                                        <p:tav tm="0">
                                          <p:val>
                                            <p:fltVal val="360"/>
                                          </p:val>
                                        </p:tav>
                                        <p:tav tm="100000">
                                          <p:val>
                                            <p:fltVal val="0"/>
                                          </p:val>
                                        </p:tav>
                                      </p:tavLst>
                                    </p:anim>
                                    <p:animEffect transition="in" filter="fade">
                                      <p:cBhvr>
                                        <p:cTn id="22" dur="1000"/>
                                        <p:tgtEl>
                                          <p:spTgt spid="187400"/>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187399"/>
                                        </p:tgtEl>
                                        <p:attrNameLst>
                                          <p:attrName>style.visibility</p:attrName>
                                        </p:attrNameLst>
                                      </p:cBhvr>
                                      <p:to>
                                        <p:strVal val="visible"/>
                                      </p:to>
                                    </p:set>
                                    <p:anim calcmode="lin" valueType="num">
                                      <p:cBhvr>
                                        <p:cTn id="25" dur="1000" fill="hold"/>
                                        <p:tgtEl>
                                          <p:spTgt spid="187399"/>
                                        </p:tgtEl>
                                        <p:attrNameLst>
                                          <p:attrName>ppt_w</p:attrName>
                                        </p:attrNameLst>
                                      </p:cBhvr>
                                      <p:tavLst>
                                        <p:tav tm="0">
                                          <p:val>
                                            <p:fltVal val="0"/>
                                          </p:val>
                                        </p:tav>
                                        <p:tav tm="100000">
                                          <p:val>
                                            <p:strVal val="#ppt_w"/>
                                          </p:val>
                                        </p:tav>
                                      </p:tavLst>
                                    </p:anim>
                                    <p:anim calcmode="lin" valueType="num">
                                      <p:cBhvr>
                                        <p:cTn id="26" dur="1000" fill="hold"/>
                                        <p:tgtEl>
                                          <p:spTgt spid="187399"/>
                                        </p:tgtEl>
                                        <p:attrNameLst>
                                          <p:attrName>ppt_h</p:attrName>
                                        </p:attrNameLst>
                                      </p:cBhvr>
                                      <p:tavLst>
                                        <p:tav tm="0">
                                          <p:val>
                                            <p:fltVal val="0"/>
                                          </p:val>
                                        </p:tav>
                                        <p:tav tm="100000">
                                          <p:val>
                                            <p:strVal val="#ppt_h"/>
                                          </p:val>
                                        </p:tav>
                                      </p:tavLst>
                                    </p:anim>
                                    <p:anim calcmode="lin" valueType="num">
                                      <p:cBhvr>
                                        <p:cTn id="27" dur="1000" fill="hold"/>
                                        <p:tgtEl>
                                          <p:spTgt spid="187399"/>
                                        </p:tgtEl>
                                        <p:attrNameLst>
                                          <p:attrName>style.rotation</p:attrName>
                                        </p:attrNameLst>
                                      </p:cBhvr>
                                      <p:tavLst>
                                        <p:tav tm="0">
                                          <p:val>
                                            <p:fltVal val="360"/>
                                          </p:val>
                                        </p:tav>
                                        <p:tav tm="100000">
                                          <p:val>
                                            <p:fltVal val="0"/>
                                          </p:val>
                                        </p:tav>
                                      </p:tavLst>
                                    </p:anim>
                                    <p:animEffect transition="in" filter="fade">
                                      <p:cBhvr>
                                        <p:cTn id="28" dur="1000"/>
                                        <p:tgtEl>
                                          <p:spTgt spid="187399"/>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187394"/>
                                        </p:tgtEl>
                                        <p:attrNameLst>
                                          <p:attrName>style.visibility</p:attrName>
                                        </p:attrNameLst>
                                      </p:cBhvr>
                                      <p:to>
                                        <p:strVal val="visible"/>
                                      </p:to>
                                    </p:set>
                                    <p:anim calcmode="lin" valueType="num">
                                      <p:cBhvr>
                                        <p:cTn id="31" dur="1000" fill="hold"/>
                                        <p:tgtEl>
                                          <p:spTgt spid="187394"/>
                                        </p:tgtEl>
                                        <p:attrNameLst>
                                          <p:attrName>ppt_w</p:attrName>
                                        </p:attrNameLst>
                                      </p:cBhvr>
                                      <p:tavLst>
                                        <p:tav tm="0">
                                          <p:val>
                                            <p:fltVal val="0"/>
                                          </p:val>
                                        </p:tav>
                                        <p:tav tm="100000">
                                          <p:val>
                                            <p:strVal val="#ppt_w"/>
                                          </p:val>
                                        </p:tav>
                                      </p:tavLst>
                                    </p:anim>
                                    <p:anim calcmode="lin" valueType="num">
                                      <p:cBhvr>
                                        <p:cTn id="32" dur="1000" fill="hold"/>
                                        <p:tgtEl>
                                          <p:spTgt spid="187394"/>
                                        </p:tgtEl>
                                        <p:attrNameLst>
                                          <p:attrName>ppt_h</p:attrName>
                                        </p:attrNameLst>
                                      </p:cBhvr>
                                      <p:tavLst>
                                        <p:tav tm="0">
                                          <p:val>
                                            <p:fltVal val="0"/>
                                          </p:val>
                                        </p:tav>
                                        <p:tav tm="100000">
                                          <p:val>
                                            <p:strVal val="#ppt_h"/>
                                          </p:val>
                                        </p:tav>
                                      </p:tavLst>
                                    </p:anim>
                                    <p:anim calcmode="lin" valueType="num">
                                      <p:cBhvr>
                                        <p:cTn id="33" dur="1000" fill="hold"/>
                                        <p:tgtEl>
                                          <p:spTgt spid="187394"/>
                                        </p:tgtEl>
                                        <p:attrNameLst>
                                          <p:attrName>style.rotation</p:attrName>
                                        </p:attrNameLst>
                                      </p:cBhvr>
                                      <p:tavLst>
                                        <p:tav tm="0">
                                          <p:val>
                                            <p:fltVal val="360"/>
                                          </p:val>
                                        </p:tav>
                                        <p:tav tm="100000">
                                          <p:val>
                                            <p:fltVal val="0"/>
                                          </p:val>
                                        </p:tav>
                                      </p:tavLst>
                                    </p:anim>
                                    <p:animEffect transition="in" filter="fade">
                                      <p:cBhvr>
                                        <p:cTn id="34" dur="1000"/>
                                        <p:tgtEl>
                                          <p:spTgt spid="187394"/>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187397"/>
                                        </p:tgtEl>
                                        <p:attrNameLst>
                                          <p:attrName>style.visibility</p:attrName>
                                        </p:attrNameLst>
                                      </p:cBhvr>
                                      <p:to>
                                        <p:strVal val="visible"/>
                                      </p:to>
                                    </p:set>
                                    <p:anim calcmode="lin" valueType="num">
                                      <p:cBhvr>
                                        <p:cTn id="37" dur="1000" fill="hold"/>
                                        <p:tgtEl>
                                          <p:spTgt spid="187397"/>
                                        </p:tgtEl>
                                        <p:attrNameLst>
                                          <p:attrName>ppt_w</p:attrName>
                                        </p:attrNameLst>
                                      </p:cBhvr>
                                      <p:tavLst>
                                        <p:tav tm="0">
                                          <p:val>
                                            <p:fltVal val="0"/>
                                          </p:val>
                                        </p:tav>
                                        <p:tav tm="100000">
                                          <p:val>
                                            <p:strVal val="#ppt_w"/>
                                          </p:val>
                                        </p:tav>
                                      </p:tavLst>
                                    </p:anim>
                                    <p:anim calcmode="lin" valueType="num">
                                      <p:cBhvr>
                                        <p:cTn id="38" dur="1000" fill="hold"/>
                                        <p:tgtEl>
                                          <p:spTgt spid="187397"/>
                                        </p:tgtEl>
                                        <p:attrNameLst>
                                          <p:attrName>ppt_h</p:attrName>
                                        </p:attrNameLst>
                                      </p:cBhvr>
                                      <p:tavLst>
                                        <p:tav tm="0">
                                          <p:val>
                                            <p:fltVal val="0"/>
                                          </p:val>
                                        </p:tav>
                                        <p:tav tm="100000">
                                          <p:val>
                                            <p:strVal val="#ppt_h"/>
                                          </p:val>
                                        </p:tav>
                                      </p:tavLst>
                                    </p:anim>
                                    <p:anim calcmode="lin" valueType="num">
                                      <p:cBhvr>
                                        <p:cTn id="39" dur="1000" fill="hold"/>
                                        <p:tgtEl>
                                          <p:spTgt spid="187397"/>
                                        </p:tgtEl>
                                        <p:attrNameLst>
                                          <p:attrName>style.rotation</p:attrName>
                                        </p:attrNameLst>
                                      </p:cBhvr>
                                      <p:tavLst>
                                        <p:tav tm="0">
                                          <p:val>
                                            <p:fltVal val="360"/>
                                          </p:val>
                                        </p:tav>
                                        <p:tav tm="100000">
                                          <p:val>
                                            <p:fltVal val="0"/>
                                          </p:val>
                                        </p:tav>
                                      </p:tavLst>
                                    </p:anim>
                                    <p:animEffect transition="in" filter="fade">
                                      <p:cBhvr>
                                        <p:cTn id="40" dur="1000"/>
                                        <p:tgtEl>
                                          <p:spTgt spid="187397"/>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187395"/>
                                        </p:tgtEl>
                                        <p:attrNameLst>
                                          <p:attrName>style.visibility</p:attrName>
                                        </p:attrNameLst>
                                      </p:cBhvr>
                                      <p:to>
                                        <p:strVal val="visible"/>
                                      </p:to>
                                    </p:set>
                                    <p:anim calcmode="lin" valueType="num">
                                      <p:cBhvr>
                                        <p:cTn id="43" dur="1000" fill="hold"/>
                                        <p:tgtEl>
                                          <p:spTgt spid="187395"/>
                                        </p:tgtEl>
                                        <p:attrNameLst>
                                          <p:attrName>ppt_w</p:attrName>
                                        </p:attrNameLst>
                                      </p:cBhvr>
                                      <p:tavLst>
                                        <p:tav tm="0">
                                          <p:val>
                                            <p:fltVal val="0"/>
                                          </p:val>
                                        </p:tav>
                                        <p:tav tm="100000">
                                          <p:val>
                                            <p:strVal val="#ppt_w"/>
                                          </p:val>
                                        </p:tav>
                                      </p:tavLst>
                                    </p:anim>
                                    <p:anim calcmode="lin" valueType="num">
                                      <p:cBhvr>
                                        <p:cTn id="44" dur="1000" fill="hold"/>
                                        <p:tgtEl>
                                          <p:spTgt spid="187395"/>
                                        </p:tgtEl>
                                        <p:attrNameLst>
                                          <p:attrName>ppt_h</p:attrName>
                                        </p:attrNameLst>
                                      </p:cBhvr>
                                      <p:tavLst>
                                        <p:tav tm="0">
                                          <p:val>
                                            <p:fltVal val="0"/>
                                          </p:val>
                                        </p:tav>
                                        <p:tav tm="100000">
                                          <p:val>
                                            <p:strVal val="#ppt_h"/>
                                          </p:val>
                                        </p:tav>
                                      </p:tavLst>
                                    </p:anim>
                                    <p:anim calcmode="lin" valueType="num">
                                      <p:cBhvr>
                                        <p:cTn id="45" dur="1000" fill="hold"/>
                                        <p:tgtEl>
                                          <p:spTgt spid="187395"/>
                                        </p:tgtEl>
                                        <p:attrNameLst>
                                          <p:attrName>style.rotation</p:attrName>
                                        </p:attrNameLst>
                                      </p:cBhvr>
                                      <p:tavLst>
                                        <p:tav tm="0">
                                          <p:val>
                                            <p:fltVal val="360"/>
                                          </p:val>
                                        </p:tav>
                                        <p:tav tm="100000">
                                          <p:val>
                                            <p:fltVal val="0"/>
                                          </p:val>
                                        </p:tav>
                                      </p:tavLst>
                                    </p:anim>
                                    <p:animEffect transition="in" filter="fade">
                                      <p:cBhvr>
                                        <p:cTn id="46" dur="1000"/>
                                        <p:tgtEl>
                                          <p:spTgt spid="187395"/>
                                        </p:tgtEl>
                                      </p:cBhvr>
                                    </p:animEffect>
                                  </p:childTnLst>
                                </p:cTn>
                              </p:par>
                              <p:par>
                                <p:cTn id="47" presetID="35" presetClass="emph" presetSubtype="0" fill="hold" grpId="0" nodeType="withEffect">
                                  <p:stCondLst>
                                    <p:cond delay="0"/>
                                  </p:stCondLst>
                                  <p:childTnLst>
                                    <p:anim calcmode="discrete" valueType="str">
                                      <p:cBhvr>
                                        <p:cTn id="48" dur="2000" fill="hold"/>
                                        <p:tgtEl>
                                          <p:spTgt spid="187402"/>
                                        </p:tgtEl>
                                        <p:attrNameLst>
                                          <p:attrName>style.visibility</p:attrName>
                                        </p:attrNameLst>
                                      </p:cBhvr>
                                      <p:tavLst>
                                        <p:tav tm="0">
                                          <p:val>
                                            <p:strVal val="hidden"/>
                                          </p:val>
                                        </p:tav>
                                        <p:tav tm="50000">
                                          <p:val>
                                            <p:strVal val="visible"/>
                                          </p:val>
                                        </p:tav>
                                      </p:tavLst>
                                    </p:anim>
                                  </p:childTnLst>
                                </p:cTn>
                              </p:par>
                              <p:par>
                                <p:cTn id="49" presetID="35" presetClass="emph" presetSubtype="0" fill="hold" grpId="0" nodeType="withEffect">
                                  <p:stCondLst>
                                    <p:cond delay="0"/>
                                  </p:stCondLst>
                                  <p:childTnLst>
                                    <p:anim calcmode="discrete" valueType="str">
                                      <p:cBhvr>
                                        <p:cTn id="50" dur="2000" fill="hold"/>
                                        <p:tgtEl>
                                          <p:spTgt spid="187401"/>
                                        </p:tgtEl>
                                        <p:attrNameLst>
                                          <p:attrName>style.visibility</p:attrName>
                                        </p:attrNameLst>
                                      </p:cBhvr>
                                      <p:tavLst>
                                        <p:tav tm="0">
                                          <p:val>
                                            <p:strVal val="hidden"/>
                                          </p:val>
                                        </p:tav>
                                        <p:tav tm="50000">
                                          <p:val>
                                            <p:strVal val="visible"/>
                                          </p:val>
                                        </p:tav>
                                      </p:tavLst>
                                    </p:anim>
                                  </p:childTnLst>
                                </p:cTn>
                              </p:par>
                              <p:par>
                                <p:cTn id="51" presetID="35" presetClass="emph" presetSubtype="0" fill="hold" grpId="0" nodeType="withEffect">
                                  <p:stCondLst>
                                    <p:cond delay="0"/>
                                  </p:stCondLst>
                                  <p:childTnLst>
                                    <p:anim calcmode="discrete" valueType="str">
                                      <p:cBhvr>
                                        <p:cTn id="52" dur="2000" fill="hold"/>
                                        <p:tgtEl>
                                          <p:spTgt spid="187406"/>
                                        </p:tgtEl>
                                        <p:attrNameLst>
                                          <p:attrName>style.visibility</p:attrName>
                                        </p:attrNameLst>
                                      </p:cBhvr>
                                      <p:tavLst>
                                        <p:tav tm="0">
                                          <p:val>
                                            <p:strVal val="hidden"/>
                                          </p:val>
                                        </p:tav>
                                        <p:tav tm="50000">
                                          <p:val>
                                            <p:strVal val="visible"/>
                                          </p:val>
                                        </p:tav>
                                      </p:tavLst>
                                    </p:anim>
                                  </p:childTnLst>
                                </p:cTn>
                              </p:par>
                              <p:par>
                                <p:cTn id="53" presetID="35" presetClass="emph" presetSubtype="0" fill="hold" grpId="0" nodeType="withEffect">
                                  <p:stCondLst>
                                    <p:cond delay="0"/>
                                  </p:stCondLst>
                                  <p:childTnLst>
                                    <p:anim calcmode="discrete" valueType="str">
                                      <p:cBhvr>
                                        <p:cTn id="54" dur="2000" fill="hold"/>
                                        <p:tgtEl>
                                          <p:spTgt spid="187405"/>
                                        </p:tgtEl>
                                        <p:attrNameLst>
                                          <p:attrName>style.visibility</p:attrName>
                                        </p:attrNameLst>
                                      </p:cBhvr>
                                      <p:tavLst>
                                        <p:tav tm="0">
                                          <p:val>
                                            <p:strVal val="hidden"/>
                                          </p:val>
                                        </p:tav>
                                        <p:tav tm="50000">
                                          <p:val>
                                            <p:strVal val="visible"/>
                                          </p:val>
                                        </p:tav>
                                      </p:tavLst>
                                    </p:anim>
                                  </p:childTnLst>
                                </p:cTn>
                              </p:par>
                              <p:par>
                                <p:cTn id="55" presetID="35" presetClass="emph" presetSubtype="0" fill="hold" grpId="0" nodeType="withEffect">
                                  <p:stCondLst>
                                    <p:cond delay="0"/>
                                  </p:stCondLst>
                                  <p:childTnLst>
                                    <p:anim calcmode="discrete" valueType="str">
                                      <p:cBhvr>
                                        <p:cTn id="56" dur="2000" fill="hold"/>
                                        <p:tgtEl>
                                          <p:spTgt spid="187404"/>
                                        </p:tgtEl>
                                        <p:attrNameLst>
                                          <p:attrName>style.visibility</p:attrName>
                                        </p:attrNameLst>
                                      </p:cBhvr>
                                      <p:tavLst>
                                        <p:tav tm="0">
                                          <p:val>
                                            <p:strVal val="hidden"/>
                                          </p:val>
                                        </p:tav>
                                        <p:tav tm="50000">
                                          <p:val>
                                            <p:strVal val="visible"/>
                                          </p:val>
                                        </p:tav>
                                      </p:tavLst>
                                    </p:anim>
                                  </p:childTnLst>
                                </p:cTn>
                              </p:par>
                              <p:par>
                                <p:cTn id="57" presetID="35" presetClass="emph" presetSubtype="0" fill="hold" grpId="0" nodeType="withEffect">
                                  <p:stCondLst>
                                    <p:cond delay="0"/>
                                  </p:stCondLst>
                                  <p:childTnLst>
                                    <p:anim calcmode="discrete" valueType="str">
                                      <p:cBhvr>
                                        <p:cTn id="58" dur="2000" fill="hold"/>
                                        <p:tgtEl>
                                          <p:spTgt spid="187403"/>
                                        </p:tgtEl>
                                        <p:attrNameLst>
                                          <p:attrName>style.visibility</p:attrName>
                                        </p:attrNameLst>
                                      </p:cBhvr>
                                      <p:tavLst>
                                        <p:tav tm="0">
                                          <p:val>
                                            <p:strVal val="hidden"/>
                                          </p:val>
                                        </p:tav>
                                        <p:tav tm="50000">
                                          <p:val>
                                            <p:strVal val="visible"/>
                                          </p:val>
                                        </p:tav>
                                      </p:tavLst>
                                    </p:anim>
                                  </p:childTnLst>
                                </p:cTn>
                              </p:par>
                              <p:par>
                                <p:cTn id="59" presetID="30" presetClass="entr" presetSubtype="0" fill="hold" grpId="0" nodeType="withEffect">
                                  <p:stCondLst>
                                    <p:cond delay="0"/>
                                  </p:stCondLst>
                                  <p:childTnLst>
                                    <p:set>
                                      <p:cBhvr>
                                        <p:cTn id="60" dur="1" fill="hold">
                                          <p:stCondLst>
                                            <p:cond delay="0"/>
                                          </p:stCondLst>
                                        </p:cTn>
                                        <p:tgtEl>
                                          <p:spTgt spid="187408"/>
                                        </p:tgtEl>
                                        <p:attrNameLst>
                                          <p:attrName>style.visibility</p:attrName>
                                        </p:attrNameLst>
                                      </p:cBhvr>
                                      <p:to>
                                        <p:strVal val="visible"/>
                                      </p:to>
                                    </p:set>
                                    <p:animEffect transition="in" filter="fade">
                                      <p:cBhvr>
                                        <p:cTn id="61" dur="2400" decel="100000"/>
                                        <p:tgtEl>
                                          <p:spTgt spid="187408"/>
                                        </p:tgtEl>
                                      </p:cBhvr>
                                    </p:animEffect>
                                    <p:anim calcmode="lin" valueType="num">
                                      <p:cBhvr>
                                        <p:cTn id="62" dur="2400" decel="100000" fill="hold"/>
                                        <p:tgtEl>
                                          <p:spTgt spid="187408"/>
                                        </p:tgtEl>
                                        <p:attrNameLst>
                                          <p:attrName>style.rotation</p:attrName>
                                        </p:attrNameLst>
                                      </p:cBhvr>
                                      <p:tavLst>
                                        <p:tav tm="0">
                                          <p:val>
                                            <p:fltVal val="-90"/>
                                          </p:val>
                                        </p:tav>
                                        <p:tav tm="100000">
                                          <p:val>
                                            <p:fltVal val="0"/>
                                          </p:val>
                                        </p:tav>
                                      </p:tavLst>
                                    </p:anim>
                                    <p:anim calcmode="lin" valueType="num">
                                      <p:cBhvr>
                                        <p:cTn id="63" dur="2400" decel="100000" fill="hold"/>
                                        <p:tgtEl>
                                          <p:spTgt spid="187408"/>
                                        </p:tgtEl>
                                        <p:attrNameLst>
                                          <p:attrName>ppt_x</p:attrName>
                                        </p:attrNameLst>
                                      </p:cBhvr>
                                      <p:tavLst>
                                        <p:tav tm="0">
                                          <p:val>
                                            <p:strVal val="#ppt_x+0.4"/>
                                          </p:val>
                                        </p:tav>
                                        <p:tav tm="100000">
                                          <p:val>
                                            <p:strVal val="#ppt_x-0.05"/>
                                          </p:val>
                                        </p:tav>
                                      </p:tavLst>
                                    </p:anim>
                                    <p:anim calcmode="lin" valueType="num">
                                      <p:cBhvr>
                                        <p:cTn id="64" dur="2400" decel="100000" fill="hold"/>
                                        <p:tgtEl>
                                          <p:spTgt spid="187408"/>
                                        </p:tgtEl>
                                        <p:attrNameLst>
                                          <p:attrName>ppt_y</p:attrName>
                                        </p:attrNameLst>
                                      </p:cBhvr>
                                      <p:tavLst>
                                        <p:tav tm="0">
                                          <p:val>
                                            <p:strVal val="#ppt_y-0.4"/>
                                          </p:val>
                                        </p:tav>
                                        <p:tav tm="100000">
                                          <p:val>
                                            <p:strVal val="#ppt_y+0.1"/>
                                          </p:val>
                                        </p:tav>
                                      </p:tavLst>
                                    </p:anim>
                                    <p:anim calcmode="lin" valueType="num">
                                      <p:cBhvr>
                                        <p:cTn id="65" dur="600" accel="100000" fill="hold">
                                          <p:stCondLst>
                                            <p:cond delay="2400"/>
                                          </p:stCondLst>
                                        </p:cTn>
                                        <p:tgtEl>
                                          <p:spTgt spid="187408"/>
                                        </p:tgtEl>
                                        <p:attrNameLst>
                                          <p:attrName>ppt_x</p:attrName>
                                        </p:attrNameLst>
                                      </p:cBhvr>
                                      <p:tavLst>
                                        <p:tav tm="0">
                                          <p:val>
                                            <p:strVal val="#ppt_x-0.05"/>
                                          </p:val>
                                        </p:tav>
                                        <p:tav tm="100000">
                                          <p:val>
                                            <p:strVal val="#ppt_x"/>
                                          </p:val>
                                        </p:tav>
                                      </p:tavLst>
                                    </p:anim>
                                    <p:anim calcmode="lin" valueType="num">
                                      <p:cBhvr>
                                        <p:cTn id="66" dur="600" accel="100000" fill="hold">
                                          <p:stCondLst>
                                            <p:cond delay="2400"/>
                                          </p:stCondLst>
                                        </p:cTn>
                                        <p:tgtEl>
                                          <p:spTgt spid="187408"/>
                                        </p:tgtEl>
                                        <p:attrNameLst>
                                          <p:attrName>ppt_y</p:attrName>
                                        </p:attrNameLst>
                                      </p:cBhvr>
                                      <p:tavLst>
                                        <p:tav tm="0">
                                          <p:val>
                                            <p:strVal val="#ppt_y+0.1"/>
                                          </p:val>
                                        </p:tav>
                                        <p:tav tm="100000">
                                          <p:val>
                                            <p:strVal val="#ppt_y"/>
                                          </p:val>
                                        </p:tav>
                                      </p:tavLst>
                                    </p:anim>
                                  </p:childTnLst>
                                </p:cTn>
                              </p:par>
                              <p:par>
                                <p:cTn id="67" presetID="30" presetClass="entr" presetSubtype="0" fill="hold" grpId="0" nodeType="withEffect">
                                  <p:stCondLst>
                                    <p:cond delay="0"/>
                                  </p:stCondLst>
                                  <p:childTnLst>
                                    <p:set>
                                      <p:cBhvr>
                                        <p:cTn id="68" dur="1" fill="hold">
                                          <p:stCondLst>
                                            <p:cond delay="0"/>
                                          </p:stCondLst>
                                        </p:cTn>
                                        <p:tgtEl>
                                          <p:spTgt spid="187409"/>
                                        </p:tgtEl>
                                        <p:attrNameLst>
                                          <p:attrName>style.visibility</p:attrName>
                                        </p:attrNameLst>
                                      </p:cBhvr>
                                      <p:to>
                                        <p:strVal val="visible"/>
                                      </p:to>
                                    </p:set>
                                    <p:animEffect transition="in" filter="fade">
                                      <p:cBhvr>
                                        <p:cTn id="69" dur="2400" decel="100000"/>
                                        <p:tgtEl>
                                          <p:spTgt spid="187409"/>
                                        </p:tgtEl>
                                      </p:cBhvr>
                                    </p:animEffect>
                                    <p:anim calcmode="lin" valueType="num">
                                      <p:cBhvr>
                                        <p:cTn id="70" dur="2400" decel="100000" fill="hold"/>
                                        <p:tgtEl>
                                          <p:spTgt spid="187409"/>
                                        </p:tgtEl>
                                        <p:attrNameLst>
                                          <p:attrName>style.rotation</p:attrName>
                                        </p:attrNameLst>
                                      </p:cBhvr>
                                      <p:tavLst>
                                        <p:tav tm="0">
                                          <p:val>
                                            <p:fltVal val="-90"/>
                                          </p:val>
                                        </p:tav>
                                        <p:tav tm="100000">
                                          <p:val>
                                            <p:fltVal val="0"/>
                                          </p:val>
                                        </p:tav>
                                      </p:tavLst>
                                    </p:anim>
                                    <p:anim calcmode="lin" valueType="num">
                                      <p:cBhvr>
                                        <p:cTn id="71" dur="2400" decel="100000" fill="hold"/>
                                        <p:tgtEl>
                                          <p:spTgt spid="187409"/>
                                        </p:tgtEl>
                                        <p:attrNameLst>
                                          <p:attrName>ppt_x</p:attrName>
                                        </p:attrNameLst>
                                      </p:cBhvr>
                                      <p:tavLst>
                                        <p:tav tm="0">
                                          <p:val>
                                            <p:strVal val="#ppt_x+0.4"/>
                                          </p:val>
                                        </p:tav>
                                        <p:tav tm="100000">
                                          <p:val>
                                            <p:strVal val="#ppt_x-0.05"/>
                                          </p:val>
                                        </p:tav>
                                      </p:tavLst>
                                    </p:anim>
                                    <p:anim calcmode="lin" valueType="num">
                                      <p:cBhvr>
                                        <p:cTn id="72" dur="2400" decel="100000" fill="hold"/>
                                        <p:tgtEl>
                                          <p:spTgt spid="187409"/>
                                        </p:tgtEl>
                                        <p:attrNameLst>
                                          <p:attrName>ppt_y</p:attrName>
                                        </p:attrNameLst>
                                      </p:cBhvr>
                                      <p:tavLst>
                                        <p:tav tm="0">
                                          <p:val>
                                            <p:strVal val="#ppt_y-0.4"/>
                                          </p:val>
                                        </p:tav>
                                        <p:tav tm="100000">
                                          <p:val>
                                            <p:strVal val="#ppt_y+0.1"/>
                                          </p:val>
                                        </p:tav>
                                      </p:tavLst>
                                    </p:anim>
                                    <p:anim calcmode="lin" valueType="num">
                                      <p:cBhvr>
                                        <p:cTn id="73" dur="600" accel="100000" fill="hold">
                                          <p:stCondLst>
                                            <p:cond delay="2400"/>
                                          </p:stCondLst>
                                        </p:cTn>
                                        <p:tgtEl>
                                          <p:spTgt spid="187409"/>
                                        </p:tgtEl>
                                        <p:attrNameLst>
                                          <p:attrName>ppt_x</p:attrName>
                                        </p:attrNameLst>
                                      </p:cBhvr>
                                      <p:tavLst>
                                        <p:tav tm="0">
                                          <p:val>
                                            <p:strVal val="#ppt_x-0.05"/>
                                          </p:val>
                                        </p:tav>
                                        <p:tav tm="100000">
                                          <p:val>
                                            <p:strVal val="#ppt_x"/>
                                          </p:val>
                                        </p:tav>
                                      </p:tavLst>
                                    </p:anim>
                                    <p:anim calcmode="lin" valueType="num">
                                      <p:cBhvr>
                                        <p:cTn id="74" dur="600" accel="100000" fill="hold">
                                          <p:stCondLst>
                                            <p:cond delay="2400"/>
                                          </p:stCondLst>
                                        </p:cTn>
                                        <p:tgtEl>
                                          <p:spTgt spid="187409"/>
                                        </p:tgtEl>
                                        <p:attrNameLst>
                                          <p:attrName>ppt_y</p:attrName>
                                        </p:attrNameLst>
                                      </p:cBhvr>
                                      <p:tavLst>
                                        <p:tav tm="0">
                                          <p:val>
                                            <p:strVal val="#ppt_y+0.1"/>
                                          </p:val>
                                        </p:tav>
                                        <p:tav tm="100000">
                                          <p:val>
                                            <p:strVal val="#ppt_y"/>
                                          </p:val>
                                        </p:tav>
                                      </p:tavLst>
                                    </p:anim>
                                  </p:childTnLst>
                                </p:cTn>
                              </p:par>
                              <p:par>
                                <p:cTn id="75" presetID="30" presetClass="entr" presetSubtype="0" fill="hold" grpId="0" nodeType="withEffect">
                                  <p:stCondLst>
                                    <p:cond delay="0"/>
                                  </p:stCondLst>
                                  <p:childTnLst>
                                    <p:set>
                                      <p:cBhvr>
                                        <p:cTn id="76" dur="1" fill="hold">
                                          <p:stCondLst>
                                            <p:cond delay="0"/>
                                          </p:stCondLst>
                                        </p:cTn>
                                        <p:tgtEl>
                                          <p:spTgt spid="187413"/>
                                        </p:tgtEl>
                                        <p:attrNameLst>
                                          <p:attrName>style.visibility</p:attrName>
                                        </p:attrNameLst>
                                      </p:cBhvr>
                                      <p:to>
                                        <p:strVal val="visible"/>
                                      </p:to>
                                    </p:set>
                                    <p:animEffect transition="in" filter="fade">
                                      <p:cBhvr>
                                        <p:cTn id="77" dur="2400" decel="100000"/>
                                        <p:tgtEl>
                                          <p:spTgt spid="187413"/>
                                        </p:tgtEl>
                                      </p:cBhvr>
                                    </p:animEffect>
                                    <p:anim calcmode="lin" valueType="num">
                                      <p:cBhvr>
                                        <p:cTn id="78" dur="2400" decel="100000" fill="hold"/>
                                        <p:tgtEl>
                                          <p:spTgt spid="187413"/>
                                        </p:tgtEl>
                                        <p:attrNameLst>
                                          <p:attrName>style.rotation</p:attrName>
                                        </p:attrNameLst>
                                      </p:cBhvr>
                                      <p:tavLst>
                                        <p:tav tm="0">
                                          <p:val>
                                            <p:fltVal val="-90"/>
                                          </p:val>
                                        </p:tav>
                                        <p:tav tm="100000">
                                          <p:val>
                                            <p:fltVal val="0"/>
                                          </p:val>
                                        </p:tav>
                                      </p:tavLst>
                                    </p:anim>
                                    <p:anim calcmode="lin" valueType="num">
                                      <p:cBhvr>
                                        <p:cTn id="79" dur="2400" decel="100000" fill="hold"/>
                                        <p:tgtEl>
                                          <p:spTgt spid="187413"/>
                                        </p:tgtEl>
                                        <p:attrNameLst>
                                          <p:attrName>ppt_x</p:attrName>
                                        </p:attrNameLst>
                                      </p:cBhvr>
                                      <p:tavLst>
                                        <p:tav tm="0">
                                          <p:val>
                                            <p:strVal val="#ppt_x+0.4"/>
                                          </p:val>
                                        </p:tav>
                                        <p:tav tm="100000">
                                          <p:val>
                                            <p:strVal val="#ppt_x-0.05"/>
                                          </p:val>
                                        </p:tav>
                                      </p:tavLst>
                                    </p:anim>
                                    <p:anim calcmode="lin" valueType="num">
                                      <p:cBhvr>
                                        <p:cTn id="80" dur="2400" decel="100000" fill="hold"/>
                                        <p:tgtEl>
                                          <p:spTgt spid="187413"/>
                                        </p:tgtEl>
                                        <p:attrNameLst>
                                          <p:attrName>ppt_y</p:attrName>
                                        </p:attrNameLst>
                                      </p:cBhvr>
                                      <p:tavLst>
                                        <p:tav tm="0">
                                          <p:val>
                                            <p:strVal val="#ppt_y-0.4"/>
                                          </p:val>
                                        </p:tav>
                                        <p:tav tm="100000">
                                          <p:val>
                                            <p:strVal val="#ppt_y+0.1"/>
                                          </p:val>
                                        </p:tav>
                                      </p:tavLst>
                                    </p:anim>
                                    <p:anim calcmode="lin" valueType="num">
                                      <p:cBhvr>
                                        <p:cTn id="81" dur="600" accel="100000" fill="hold">
                                          <p:stCondLst>
                                            <p:cond delay="2400"/>
                                          </p:stCondLst>
                                        </p:cTn>
                                        <p:tgtEl>
                                          <p:spTgt spid="187413"/>
                                        </p:tgtEl>
                                        <p:attrNameLst>
                                          <p:attrName>ppt_x</p:attrName>
                                        </p:attrNameLst>
                                      </p:cBhvr>
                                      <p:tavLst>
                                        <p:tav tm="0">
                                          <p:val>
                                            <p:strVal val="#ppt_x-0.05"/>
                                          </p:val>
                                        </p:tav>
                                        <p:tav tm="100000">
                                          <p:val>
                                            <p:strVal val="#ppt_x"/>
                                          </p:val>
                                        </p:tav>
                                      </p:tavLst>
                                    </p:anim>
                                    <p:anim calcmode="lin" valueType="num">
                                      <p:cBhvr>
                                        <p:cTn id="82" dur="600" accel="100000" fill="hold">
                                          <p:stCondLst>
                                            <p:cond delay="2400"/>
                                          </p:stCondLst>
                                        </p:cTn>
                                        <p:tgtEl>
                                          <p:spTgt spid="187413"/>
                                        </p:tgtEl>
                                        <p:attrNameLst>
                                          <p:attrName>ppt_y</p:attrName>
                                        </p:attrNameLst>
                                      </p:cBhvr>
                                      <p:tavLst>
                                        <p:tav tm="0">
                                          <p:val>
                                            <p:strVal val="#ppt_y+0.1"/>
                                          </p:val>
                                        </p:tav>
                                        <p:tav tm="100000">
                                          <p:val>
                                            <p:strVal val="#ppt_y"/>
                                          </p:val>
                                        </p:tav>
                                      </p:tavLst>
                                    </p:anim>
                                  </p:childTnLst>
                                </p:cTn>
                              </p:par>
                              <p:par>
                                <p:cTn id="83" presetID="30" presetClass="entr" presetSubtype="0" fill="hold" grpId="0" nodeType="withEffect">
                                  <p:stCondLst>
                                    <p:cond delay="0"/>
                                  </p:stCondLst>
                                  <p:childTnLst>
                                    <p:set>
                                      <p:cBhvr>
                                        <p:cTn id="84" dur="1" fill="hold">
                                          <p:stCondLst>
                                            <p:cond delay="0"/>
                                          </p:stCondLst>
                                        </p:cTn>
                                        <p:tgtEl>
                                          <p:spTgt spid="187412"/>
                                        </p:tgtEl>
                                        <p:attrNameLst>
                                          <p:attrName>style.visibility</p:attrName>
                                        </p:attrNameLst>
                                      </p:cBhvr>
                                      <p:to>
                                        <p:strVal val="visible"/>
                                      </p:to>
                                    </p:set>
                                    <p:animEffect transition="in" filter="fade">
                                      <p:cBhvr>
                                        <p:cTn id="85" dur="2400" decel="100000"/>
                                        <p:tgtEl>
                                          <p:spTgt spid="187412"/>
                                        </p:tgtEl>
                                      </p:cBhvr>
                                    </p:animEffect>
                                    <p:anim calcmode="lin" valueType="num">
                                      <p:cBhvr>
                                        <p:cTn id="86" dur="2400" decel="100000" fill="hold"/>
                                        <p:tgtEl>
                                          <p:spTgt spid="187412"/>
                                        </p:tgtEl>
                                        <p:attrNameLst>
                                          <p:attrName>style.rotation</p:attrName>
                                        </p:attrNameLst>
                                      </p:cBhvr>
                                      <p:tavLst>
                                        <p:tav tm="0">
                                          <p:val>
                                            <p:fltVal val="-90"/>
                                          </p:val>
                                        </p:tav>
                                        <p:tav tm="100000">
                                          <p:val>
                                            <p:fltVal val="0"/>
                                          </p:val>
                                        </p:tav>
                                      </p:tavLst>
                                    </p:anim>
                                    <p:anim calcmode="lin" valueType="num">
                                      <p:cBhvr>
                                        <p:cTn id="87" dur="2400" decel="100000" fill="hold"/>
                                        <p:tgtEl>
                                          <p:spTgt spid="187412"/>
                                        </p:tgtEl>
                                        <p:attrNameLst>
                                          <p:attrName>ppt_x</p:attrName>
                                        </p:attrNameLst>
                                      </p:cBhvr>
                                      <p:tavLst>
                                        <p:tav tm="0">
                                          <p:val>
                                            <p:strVal val="#ppt_x+0.4"/>
                                          </p:val>
                                        </p:tav>
                                        <p:tav tm="100000">
                                          <p:val>
                                            <p:strVal val="#ppt_x-0.05"/>
                                          </p:val>
                                        </p:tav>
                                      </p:tavLst>
                                    </p:anim>
                                    <p:anim calcmode="lin" valueType="num">
                                      <p:cBhvr>
                                        <p:cTn id="88" dur="2400" decel="100000" fill="hold"/>
                                        <p:tgtEl>
                                          <p:spTgt spid="187412"/>
                                        </p:tgtEl>
                                        <p:attrNameLst>
                                          <p:attrName>ppt_y</p:attrName>
                                        </p:attrNameLst>
                                      </p:cBhvr>
                                      <p:tavLst>
                                        <p:tav tm="0">
                                          <p:val>
                                            <p:strVal val="#ppt_y-0.4"/>
                                          </p:val>
                                        </p:tav>
                                        <p:tav tm="100000">
                                          <p:val>
                                            <p:strVal val="#ppt_y+0.1"/>
                                          </p:val>
                                        </p:tav>
                                      </p:tavLst>
                                    </p:anim>
                                    <p:anim calcmode="lin" valueType="num">
                                      <p:cBhvr>
                                        <p:cTn id="89" dur="600" accel="100000" fill="hold">
                                          <p:stCondLst>
                                            <p:cond delay="2400"/>
                                          </p:stCondLst>
                                        </p:cTn>
                                        <p:tgtEl>
                                          <p:spTgt spid="187412"/>
                                        </p:tgtEl>
                                        <p:attrNameLst>
                                          <p:attrName>ppt_x</p:attrName>
                                        </p:attrNameLst>
                                      </p:cBhvr>
                                      <p:tavLst>
                                        <p:tav tm="0">
                                          <p:val>
                                            <p:strVal val="#ppt_x-0.05"/>
                                          </p:val>
                                        </p:tav>
                                        <p:tav tm="100000">
                                          <p:val>
                                            <p:strVal val="#ppt_x"/>
                                          </p:val>
                                        </p:tav>
                                      </p:tavLst>
                                    </p:anim>
                                    <p:anim calcmode="lin" valueType="num">
                                      <p:cBhvr>
                                        <p:cTn id="90" dur="600" accel="100000" fill="hold">
                                          <p:stCondLst>
                                            <p:cond delay="2400"/>
                                          </p:stCondLst>
                                        </p:cTn>
                                        <p:tgtEl>
                                          <p:spTgt spid="187412"/>
                                        </p:tgtEl>
                                        <p:attrNameLst>
                                          <p:attrName>ppt_y</p:attrName>
                                        </p:attrNameLst>
                                      </p:cBhvr>
                                      <p:tavLst>
                                        <p:tav tm="0">
                                          <p:val>
                                            <p:strVal val="#ppt_y+0.1"/>
                                          </p:val>
                                        </p:tav>
                                        <p:tav tm="100000">
                                          <p:val>
                                            <p:strVal val="#ppt_y"/>
                                          </p:val>
                                        </p:tav>
                                      </p:tavLst>
                                    </p:anim>
                                  </p:childTnLst>
                                </p:cTn>
                              </p:par>
                              <p:par>
                                <p:cTn id="91" presetID="30" presetClass="entr" presetSubtype="0" fill="hold" grpId="0" nodeType="withEffect">
                                  <p:stCondLst>
                                    <p:cond delay="0"/>
                                  </p:stCondLst>
                                  <p:childTnLst>
                                    <p:set>
                                      <p:cBhvr>
                                        <p:cTn id="92" dur="1" fill="hold">
                                          <p:stCondLst>
                                            <p:cond delay="0"/>
                                          </p:stCondLst>
                                        </p:cTn>
                                        <p:tgtEl>
                                          <p:spTgt spid="187411"/>
                                        </p:tgtEl>
                                        <p:attrNameLst>
                                          <p:attrName>style.visibility</p:attrName>
                                        </p:attrNameLst>
                                      </p:cBhvr>
                                      <p:to>
                                        <p:strVal val="visible"/>
                                      </p:to>
                                    </p:set>
                                    <p:animEffect transition="in" filter="fade">
                                      <p:cBhvr>
                                        <p:cTn id="93" dur="2400" decel="100000"/>
                                        <p:tgtEl>
                                          <p:spTgt spid="187411"/>
                                        </p:tgtEl>
                                      </p:cBhvr>
                                    </p:animEffect>
                                    <p:anim calcmode="lin" valueType="num">
                                      <p:cBhvr>
                                        <p:cTn id="94" dur="2400" decel="100000" fill="hold"/>
                                        <p:tgtEl>
                                          <p:spTgt spid="187411"/>
                                        </p:tgtEl>
                                        <p:attrNameLst>
                                          <p:attrName>style.rotation</p:attrName>
                                        </p:attrNameLst>
                                      </p:cBhvr>
                                      <p:tavLst>
                                        <p:tav tm="0">
                                          <p:val>
                                            <p:fltVal val="-90"/>
                                          </p:val>
                                        </p:tav>
                                        <p:tav tm="100000">
                                          <p:val>
                                            <p:fltVal val="0"/>
                                          </p:val>
                                        </p:tav>
                                      </p:tavLst>
                                    </p:anim>
                                    <p:anim calcmode="lin" valueType="num">
                                      <p:cBhvr>
                                        <p:cTn id="95" dur="2400" decel="100000" fill="hold"/>
                                        <p:tgtEl>
                                          <p:spTgt spid="187411"/>
                                        </p:tgtEl>
                                        <p:attrNameLst>
                                          <p:attrName>ppt_x</p:attrName>
                                        </p:attrNameLst>
                                      </p:cBhvr>
                                      <p:tavLst>
                                        <p:tav tm="0">
                                          <p:val>
                                            <p:strVal val="#ppt_x+0.4"/>
                                          </p:val>
                                        </p:tav>
                                        <p:tav tm="100000">
                                          <p:val>
                                            <p:strVal val="#ppt_x-0.05"/>
                                          </p:val>
                                        </p:tav>
                                      </p:tavLst>
                                    </p:anim>
                                    <p:anim calcmode="lin" valueType="num">
                                      <p:cBhvr>
                                        <p:cTn id="96" dur="2400" decel="100000" fill="hold"/>
                                        <p:tgtEl>
                                          <p:spTgt spid="187411"/>
                                        </p:tgtEl>
                                        <p:attrNameLst>
                                          <p:attrName>ppt_y</p:attrName>
                                        </p:attrNameLst>
                                      </p:cBhvr>
                                      <p:tavLst>
                                        <p:tav tm="0">
                                          <p:val>
                                            <p:strVal val="#ppt_y-0.4"/>
                                          </p:val>
                                        </p:tav>
                                        <p:tav tm="100000">
                                          <p:val>
                                            <p:strVal val="#ppt_y+0.1"/>
                                          </p:val>
                                        </p:tav>
                                      </p:tavLst>
                                    </p:anim>
                                    <p:anim calcmode="lin" valueType="num">
                                      <p:cBhvr>
                                        <p:cTn id="97" dur="600" accel="100000" fill="hold">
                                          <p:stCondLst>
                                            <p:cond delay="2400"/>
                                          </p:stCondLst>
                                        </p:cTn>
                                        <p:tgtEl>
                                          <p:spTgt spid="187411"/>
                                        </p:tgtEl>
                                        <p:attrNameLst>
                                          <p:attrName>ppt_x</p:attrName>
                                        </p:attrNameLst>
                                      </p:cBhvr>
                                      <p:tavLst>
                                        <p:tav tm="0">
                                          <p:val>
                                            <p:strVal val="#ppt_x-0.05"/>
                                          </p:val>
                                        </p:tav>
                                        <p:tav tm="100000">
                                          <p:val>
                                            <p:strVal val="#ppt_x"/>
                                          </p:val>
                                        </p:tav>
                                      </p:tavLst>
                                    </p:anim>
                                    <p:anim calcmode="lin" valueType="num">
                                      <p:cBhvr>
                                        <p:cTn id="98" dur="600" accel="100000" fill="hold">
                                          <p:stCondLst>
                                            <p:cond delay="2400"/>
                                          </p:stCondLst>
                                        </p:cTn>
                                        <p:tgtEl>
                                          <p:spTgt spid="187411"/>
                                        </p:tgtEl>
                                        <p:attrNameLst>
                                          <p:attrName>ppt_y</p:attrName>
                                        </p:attrNameLst>
                                      </p:cBhvr>
                                      <p:tavLst>
                                        <p:tav tm="0">
                                          <p:val>
                                            <p:strVal val="#ppt_y+0.1"/>
                                          </p:val>
                                        </p:tav>
                                        <p:tav tm="100000">
                                          <p:val>
                                            <p:strVal val="#ppt_y"/>
                                          </p:val>
                                        </p:tav>
                                      </p:tavLst>
                                    </p:anim>
                                  </p:childTnLst>
                                </p:cTn>
                              </p:par>
                              <p:par>
                                <p:cTn id="99" presetID="30" presetClass="entr" presetSubtype="0" fill="hold" grpId="0" nodeType="withEffect">
                                  <p:stCondLst>
                                    <p:cond delay="0"/>
                                  </p:stCondLst>
                                  <p:childTnLst>
                                    <p:set>
                                      <p:cBhvr>
                                        <p:cTn id="100" dur="1" fill="hold">
                                          <p:stCondLst>
                                            <p:cond delay="0"/>
                                          </p:stCondLst>
                                        </p:cTn>
                                        <p:tgtEl>
                                          <p:spTgt spid="187410"/>
                                        </p:tgtEl>
                                        <p:attrNameLst>
                                          <p:attrName>style.visibility</p:attrName>
                                        </p:attrNameLst>
                                      </p:cBhvr>
                                      <p:to>
                                        <p:strVal val="visible"/>
                                      </p:to>
                                    </p:set>
                                    <p:animEffect transition="in" filter="fade">
                                      <p:cBhvr>
                                        <p:cTn id="101" dur="2400" decel="100000"/>
                                        <p:tgtEl>
                                          <p:spTgt spid="187410"/>
                                        </p:tgtEl>
                                      </p:cBhvr>
                                    </p:animEffect>
                                    <p:anim calcmode="lin" valueType="num">
                                      <p:cBhvr>
                                        <p:cTn id="102" dur="2400" decel="100000" fill="hold"/>
                                        <p:tgtEl>
                                          <p:spTgt spid="187410"/>
                                        </p:tgtEl>
                                        <p:attrNameLst>
                                          <p:attrName>style.rotation</p:attrName>
                                        </p:attrNameLst>
                                      </p:cBhvr>
                                      <p:tavLst>
                                        <p:tav tm="0">
                                          <p:val>
                                            <p:fltVal val="-90"/>
                                          </p:val>
                                        </p:tav>
                                        <p:tav tm="100000">
                                          <p:val>
                                            <p:fltVal val="0"/>
                                          </p:val>
                                        </p:tav>
                                      </p:tavLst>
                                    </p:anim>
                                    <p:anim calcmode="lin" valueType="num">
                                      <p:cBhvr>
                                        <p:cTn id="103" dur="2400" decel="100000" fill="hold"/>
                                        <p:tgtEl>
                                          <p:spTgt spid="187410"/>
                                        </p:tgtEl>
                                        <p:attrNameLst>
                                          <p:attrName>ppt_x</p:attrName>
                                        </p:attrNameLst>
                                      </p:cBhvr>
                                      <p:tavLst>
                                        <p:tav tm="0">
                                          <p:val>
                                            <p:strVal val="#ppt_x+0.4"/>
                                          </p:val>
                                        </p:tav>
                                        <p:tav tm="100000">
                                          <p:val>
                                            <p:strVal val="#ppt_x-0.05"/>
                                          </p:val>
                                        </p:tav>
                                      </p:tavLst>
                                    </p:anim>
                                    <p:anim calcmode="lin" valueType="num">
                                      <p:cBhvr>
                                        <p:cTn id="104" dur="2400" decel="100000" fill="hold"/>
                                        <p:tgtEl>
                                          <p:spTgt spid="187410"/>
                                        </p:tgtEl>
                                        <p:attrNameLst>
                                          <p:attrName>ppt_y</p:attrName>
                                        </p:attrNameLst>
                                      </p:cBhvr>
                                      <p:tavLst>
                                        <p:tav tm="0">
                                          <p:val>
                                            <p:strVal val="#ppt_y-0.4"/>
                                          </p:val>
                                        </p:tav>
                                        <p:tav tm="100000">
                                          <p:val>
                                            <p:strVal val="#ppt_y+0.1"/>
                                          </p:val>
                                        </p:tav>
                                      </p:tavLst>
                                    </p:anim>
                                    <p:anim calcmode="lin" valueType="num">
                                      <p:cBhvr>
                                        <p:cTn id="105" dur="600" accel="100000" fill="hold">
                                          <p:stCondLst>
                                            <p:cond delay="2400"/>
                                          </p:stCondLst>
                                        </p:cTn>
                                        <p:tgtEl>
                                          <p:spTgt spid="187410"/>
                                        </p:tgtEl>
                                        <p:attrNameLst>
                                          <p:attrName>ppt_x</p:attrName>
                                        </p:attrNameLst>
                                      </p:cBhvr>
                                      <p:tavLst>
                                        <p:tav tm="0">
                                          <p:val>
                                            <p:strVal val="#ppt_x-0.05"/>
                                          </p:val>
                                        </p:tav>
                                        <p:tav tm="100000">
                                          <p:val>
                                            <p:strVal val="#ppt_x"/>
                                          </p:val>
                                        </p:tav>
                                      </p:tavLst>
                                    </p:anim>
                                    <p:anim calcmode="lin" valueType="num">
                                      <p:cBhvr>
                                        <p:cTn id="106" dur="600" accel="100000" fill="hold">
                                          <p:stCondLst>
                                            <p:cond delay="2400"/>
                                          </p:stCondLst>
                                        </p:cTn>
                                        <p:tgtEl>
                                          <p:spTgt spid="187410"/>
                                        </p:tgtEl>
                                        <p:attrNameLst>
                                          <p:attrName>ppt_y</p:attrName>
                                        </p:attrNameLst>
                                      </p:cBhvr>
                                      <p:tavLst>
                                        <p:tav tm="0">
                                          <p:val>
                                            <p:strVal val="#ppt_y+0.1"/>
                                          </p:val>
                                        </p:tav>
                                        <p:tav tm="100000">
                                          <p:val>
                                            <p:strVal val="#ppt_y"/>
                                          </p:val>
                                        </p:tav>
                                      </p:tavLst>
                                    </p:anim>
                                  </p:childTnLst>
                                </p:cTn>
                              </p:par>
                              <p:par>
                                <p:cTn id="107" presetID="30" presetClass="entr" presetSubtype="0" fill="hold" grpId="0" nodeType="withEffect">
                                  <p:stCondLst>
                                    <p:cond delay="0"/>
                                  </p:stCondLst>
                                  <p:childTnLst>
                                    <p:set>
                                      <p:cBhvr>
                                        <p:cTn id="108" dur="1" fill="hold">
                                          <p:stCondLst>
                                            <p:cond delay="0"/>
                                          </p:stCondLst>
                                        </p:cTn>
                                        <p:tgtEl>
                                          <p:spTgt spid="187407"/>
                                        </p:tgtEl>
                                        <p:attrNameLst>
                                          <p:attrName>style.visibility</p:attrName>
                                        </p:attrNameLst>
                                      </p:cBhvr>
                                      <p:to>
                                        <p:strVal val="visible"/>
                                      </p:to>
                                    </p:set>
                                    <p:animEffect transition="in" filter="fade">
                                      <p:cBhvr>
                                        <p:cTn id="109" dur="2400" decel="100000"/>
                                        <p:tgtEl>
                                          <p:spTgt spid="187407"/>
                                        </p:tgtEl>
                                      </p:cBhvr>
                                    </p:animEffect>
                                    <p:anim calcmode="lin" valueType="num">
                                      <p:cBhvr>
                                        <p:cTn id="110" dur="2400" decel="100000" fill="hold"/>
                                        <p:tgtEl>
                                          <p:spTgt spid="187407"/>
                                        </p:tgtEl>
                                        <p:attrNameLst>
                                          <p:attrName>style.rotation</p:attrName>
                                        </p:attrNameLst>
                                      </p:cBhvr>
                                      <p:tavLst>
                                        <p:tav tm="0">
                                          <p:val>
                                            <p:fltVal val="-90"/>
                                          </p:val>
                                        </p:tav>
                                        <p:tav tm="100000">
                                          <p:val>
                                            <p:fltVal val="0"/>
                                          </p:val>
                                        </p:tav>
                                      </p:tavLst>
                                    </p:anim>
                                    <p:anim calcmode="lin" valueType="num">
                                      <p:cBhvr>
                                        <p:cTn id="111" dur="2400" decel="100000" fill="hold"/>
                                        <p:tgtEl>
                                          <p:spTgt spid="187407"/>
                                        </p:tgtEl>
                                        <p:attrNameLst>
                                          <p:attrName>ppt_x</p:attrName>
                                        </p:attrNameLst>
                                      </p:cBhvr>
                                      <p:tavLst>
                                        <p:tav tm="0">
                                          <p:val>
                                            <p:strVal val="#ppt_x+0.4"/>
                                          </p:val>
                                        </p:tav>
                                        <p:tav tm="100000">
                                          <p:val>
                                            <p:strVal val="#ppt_x-0.05"/>
                                          </p:val>
                                        </p:tav>
                                      </p:tavLst>
                                    </p:anim>
                                    <p:anim calcmode="lin" valueType="num">
                                      <p:cBhvr>
                                        <p:cTn id="112" dur="2400" decel="100000" fill="hold"/>
                                        <p:tgtEl>
                                          <p:spTgt spid="187407"/>
                                        </p:tgtEl>
                                        <p:attrNameLst>
                                          <p:attrName>ppt_y</p:attrName>
                                        </p:attrNameLst>
                                      </p:cBhvr>
                                      <p:tavLst>
                                        <p:tav tm="0">
                                          <p:val>
                                            <p:strVal val="#ppt_y-0.4"/>
                                          </p:val>
                                        </p:tav>
                                        <p:tav tm="100000">
                                          <p:val>
                                            <p:strVal val="#ppt_y+0.1"/>
                                          </p:val>
                                        </p:tav>
                                      </p:tavLst>
                                    </p:anim>
                                    <p:anim calcmode="lin" valueType="num">
                                      <p:cBhvr>
                                        <p:cTn id="113" dur="600" accel="100000" fill="hold">
                                          <p:stCondLst>
                                            <p:cond delay="2400"/>
                                          </p:stCondLst>
                                        </p:cTn>
                                        <p:tgtEl>
                                          <p:spTgt spid="187407"/>
                                        </p:tgtEl>
                                        <p:attrNameLst>
                                          <p:attrName>ppt_x</p:attrName>
                                        </p:attrNameLst>
                                      </p:cBhvr>
                                      <p:tavLst>
                                        <p:tav tm="0">
                                          <p:val>
                                            <p:strVal val="#ppt_x-0.05"/>
                                          </p:val>
                                        </p:tav>
                                        <p:tav tm="100000">
                                          <p:val>
                                            <p:strVal val="#ppt_x"/>
                                          </p:val>
                                        </p:tav>
                                      </p:tavLst>
                                    </p:anim>
                                    <p:anim calcmode="lin" valueType="num">
                                      <p:cBhvr>
                                        <p:cTn id="114" dur="600" accel="100000" fill="hold">
                                          <p:stCondLst>
                                            <p:cond delay="2400"/>
                                          </p:stCondLst>
                                        </p:cTn>
                                        <p:tgtEl>
                                          <p:spTgt spid="18740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4" grpId="0" animBg="1"/>
      <p:bldP spid="187395" grpId="0" animBg="1"/>
      <p:bldP spid="187396" grpId="0" animBg="1"/>
      <p:bldP spid="187397" grpId="0" animBg="1"/>
      <p:bldP spid="187398" grpId="0" animBg="1"/>
      <p:bldP spid="187399" grpId="0" animBg="1"/>
      <p:bldP spid="187400" grpId="0" animBg="1"/>
      <p:bldP spid="187401" grpId="0" animBg="1"/>
      <p:bldP spid="187402" grpId="0" animBg="1"/>
      <p:bldP spid="187403" grpId="0" animBg="1"/>
      <p:bldP spid="187404" grpId="0" animBg="1"/>
      <p:bldP spid="187405" grpId="0" animBg="1"/>
      <p:bldP spid="187406" grpId="0" animBg="1"/>
      <p:bldP spid="187407" grpId="0"/>
      <p:bldP spid="187408" grpId="0"/>
      <p:bldP spid="187409" grpId="0"/>
      <p:bldP spid="187410" grpId="0"/>
      <p:bldP spid="187411" grpId="0"/>
      <p:bldP spid="187412" grpId="0"/>
      <p:bldP spid="1874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Grp="1" noChangeArrowheads="1"/>
          </p:cNvSpPr>
          <p:nvPr>
            <p:ph sz="quarter" idx="1"/>
          </p:nvPr>
        </p:nvSpPr>
        <p:spPr>
          <a:xfrm>
            <a:off x="457200" y="457200"/>
            <a:ext cx="8229600" cy="5668963"/>
          </a:xfrm>
        </p:spPr>
        <p:txBody>
          <a:bodyPr/>
          <a:lstStyle/>
          <a:p>
            <a:pPr marL="609600" indent="-609600" eaLnBrk="1" hangingPunct="1">
              <a:lnSpc>
                <a:spcPct val="90000"/>
              </a:lnSpc>
              <a:buFontTx/>
              <a:buNone/>
            </a:pPr>
            <a:r>
              <a:rPr lang="en-US" b="1" dirty="0" smtClean="0"/>
              <a:t>	</a:t>
            </a:r>
            <a:r>
              <a:rPr lang="en-US" b="1" u="sng" dirty="0" smtClean="0">
                <a:latin typeface="Times New Roman" pitchFamily="18" charset="0"/>
                <a:cs typeface="Times New Roman" pitchFamily="18" charset="0"/>
              </a:rPr>
              <a:t>Four principles of social justice:</a:t>
            </a:r>
          </a:p>
          <a:p>
            <a:pPr marL="609600" indent="-609600" eaLnBrk="1" hangingPunct="1">
              <a:lnSpc>
                <a:spcPct val="90000"/>
              </a:lnSpc>
              <a:buFontTx/>
              <a:buNone/>
            </a:pPr>
            <a:endParaRPr lang="en-US" b="1" u="sng" dirty="0" smtClean="0">
              <a:latin typeface="Times New Roman" pitchFamily="18" charset="0"/>
              <a:cs typeface="Times New Roman" pitchFamily="18" charset="0"/>
            </a:endParaRPr>
          </a:p>
          <a:p>
            <a:pPr marL="609600" indent="-609600" eaLnBrk="1" hangingPunct="1">
              <a:lnSpc>
                <a:spcPct val="90000"/>
              </a:lnSpc>
              <a:buFontTx/>
              <a:buNone/>
            </a:pPr>
            <a:endParaRPr lang="en-US" b="1" u="sng" dirty="0" smtClean="0">
              <a:latin typeface="Times New Roman" pitchFamily="18" charset="0"/>
              <a:cs typeface="Times New Roman" pitchFamily="18" charset="0"/>
            </a:endParaRPr>
          </a:p>
          <a:p>
            <a:pPr marL="609600" indent="-609600" eaLnBrk="1" hangingPunct="1">
              <a:lnSpc>
                <a:spcPct val="90000"/>
              </a:lnSpc>
              <a:buFontTx/>
              <a:buNone/>
            </a:pPr>
            <a:endParaRPr lang="en-US" sz="2600" dirty="0" smtClean="0"/>
          </a:p>
          <a:p>
            <a:pPr marL="609600" indent="-609600" eaLnBrk="1" hangingPunct="1">
              <a:lnSpc>
                <a:spcPct val="90000"/>
              </a:lnSpc>
              <a:buFontTx/>
              <a:buAutoNum type="arabicPeriod"/>
            </a:pPr>
            <a:r>
              <a:rPr lang="en-US" sz="2600" dirty="0" smtClean="0">
                <a:latin typeface="Times New Roman" pitchFamily="18" charset="0"/>
                <a:cs typeface="Times New Roman" pitchFamily="18" charset="0"/>
              </a:rPr>
              <a:t>The foundation of a free society </a:t>
            </a:r>
            <a:r>
              <a:rPr lang="en-US" dirty="0" smtClean="0">
                <a:latin typeface="Times New Roman" pitchFamily="18" charset="0"/>
                <a:cs typeface="Times New Roman" pitchFamily="18" charset="0"/>
              </a:rPr>
              <a:t>-</a:t>
            </a:r>
            <a:r>
              <a:rPr lang="en-US" sz="2600" dirty="0" smtClean="0">
                <a:latin typeface="Times New Roman" pitchFamily="18" charset="0"/>
                <a:cs typeface="Times New Roman" pitchFamily="18" charset="0"/>
              </a:rPr>
              <a:t> equal worth of all citizens.</a:t>
            </a:r>
          </a:p>
          <a:p>
            <a:pPr marL="609600" indent="-609600" eaLnBrk="1" hangingPunct="1">
              <a:lnSpc>
                <a:spcPct val="90000"/>
              </a:lnSpc>
              <a:buFontTx/>
              <a:buAutoNum type="arabicPeriod"/>
            </a:pPr>
            <a:r>
              <a:rPr lang="en-US" sz="2600" dirty="0" smtClean="0">
                <a:latin typeface="Times New Roman" pitchFamily="18" charset="0"/>
                <a:cs typeface="Times New Roman" pitchFamily="18" charset="0"/>
              </a:rPr>
              <a:t>Everyone is entitled, as a right of citizenship, to be able to meet his/her basic needs.  </a:t>
            </a:r>
          </a:p>
          <a:p>
            <a:pPr marL="609600" indent="-609600" eaLnBrk="1" hangingPunct="1">
              <a:lnSpc>
                <a:spcPct val="90000"/>
              </a:lnSpc>
              <a:buFontTx/>
              <a:buAutoNum type="arabicPeriod"/>
            </a:pPr>
            <a:r>
              <a:rPr lang="en-US" sz="2600" dirty="0" smtClean="0">
                <a:latin typeface="Times New Roman" pitchFamily="18" charset="0"/>
                <a:cs typeface="Times New Roman" pitchFamily="18" charset="0"/>
              </a:rPr>
              <a:t>The right to self-respect and personal autonomy demands the widest possible spread of opportunities. </a:t>
            </a:r>
          </a:p>
          <a:p>
            <a:pPr marL="609600" indent="-609600" eaLnBrk="1" hangingPunct="1">
              <a:lnSpc>
                <a:spcPct val="90000"/>
              </a:lnSpc>
              <a:buFontTx/>
              <a:buAutoNum type="arabicPeriod"/>
            </a:pPr>
            <a:r>
              <a:rPr lang="en-US" sz="2600" dirty="0" smtClean="0">
                <a:latin typeface="Times New Roman" pitchFamily="18" charset="0"/>
                <a:cs typeface="Times New Roman" pitchFamily="18" charset="0"/>
              </a:rPr>
              <a:t>Not all inequalities are unjust, but unjust inequalities should be reduced and where possible eliminated</a:t>
            </a:r>
            <a:r>
              <a:rPr lang="en-US" sz="2600" dirty="0" smtClean="0"/>
              <a:t>.  </a:t>
            </a:r>
          </a:p>
          <a:p>
            <a:pPr marL="609600" indent="-609600" eaLnBrk="1" hangingPunct="1">
              <a:lnSpc>
                <a:spcPct val="90000"/>
              </a:lnSpc>
            </a:pPr>
            <a:endParaRPr lang="en-US" sz="26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animEffect transition="in" filter="wipe(down)">
                                      <p:cBhvr>
                                        <p:cTn id="7" dur="580">
                                          <p:stCondLst>
                                            <p:cond delay="0"/>
                                          </p:stCondLst>
                                        </p:cTn>
                                        <p:tgtEl>
                                          <p:spTgt spid="99331">
                                            <p:txEl>
                                              <p:pRg st="0" end="0"/>
                                            </p:txEl>
                                          </p:spTgt>
                                        </p:tgtEl>
                                      </p:cBhvr>
                                    </p:animEffect>
                                    <p:anim calcmode="lin" valueType="num">
                                      <p:cBhvr>
                                        <p:cTn id="8" dur="1822" tmFilter="0,0; 0.14,0.36; 0.43,0.73; 0.71,0.91; 1.0,1.0">
                                          <p:stCondLst>
                                            <p:cond delay="0"/>
                                          </p:stCondLst>
                                        </p:cTn>
                                        <p:tgtEl>
                                          <p:spTgt spid="99331">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9331">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9331">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9331">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9331">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99331">
                                            <p:txEl>
                                              <p:pRg st="0" end="0"/>
                                            </p:txEl>
                                          </p:spTgt>
                                        </p:tgtEl>
                                      </p:cBhvr>
                                      <p:to x="100000" y="60000"/>
                                    </p:animScale>
                                    <p:animScale>
                                      <p:cBhvr>
                                        <p:cTn id="14" dur="166" decel="50000">
                                          <p:stCondLst>
                                            <p:cond delay="676"/>
                                          </p:stCondLst>
                                        </p:cTn>
                                        <p:tgtEl>
                                          <p:spTgt spid="99331">
                                            <p:txEl>
                                              <p:pRg st="0" end="0"/>
                                            </p:txEl>
                                          </p:spTgt>
                                        </p:tgtEl>
                                      </p:cBhvr>
                                      <p:to x="100000" y="100000"/>
                                    </p:animScale>
                                    <p:animScale>
                                      <p:cBhvr>
                                        <p:cTn id="15" dur="26">
                                          <p:stCondLst>
                                            <p:cond delay="1312"/>
                                          </p:stCondLst>
                                        </p:cTn>
                                        <p:tgtEl>
                                          <p:spTgt spid="99331">
                                            <p:txEl>
                                              <p:pRg st="0" end="0"/>
                                            </p:txEl>
                                          </p:spTgt>
                                        </p:tgtEl>
                                      </p:cBhvr>
                                      <p:to x="100000" y="80000"/>
                                    </p:animScale>
                                    <p:animScale>
                                      <p:cBhvr>
                                        <p:cTn id="16" dur="166" decel="50000">
                                          <p:stCondLst>
                                            <p:cond delay="1338"/>
                                          </p:stCondLst>
                                        </p:cTn>
                                        <p:tgtEl>
                                          <p:spTgt spid="99331">
                                            <p:txEl>
                                              <p:pRg st="0" end="0"/>
                                            </p:txEl>
                                          </p:spTgt>
                                        </p:tgtEl>
                                      </p:cBhvr>
                                      <p:to x="100000" y="100000"/>
                                    </p:animScale>
                                    <p:animScale>
                                      <p:cBhvr>
                                        <p:cTn id="17" dur="26">
                                          <p:stCondLst>
                                            <p:cond delay="1642"/>
                                          </p:stCondLst>
                                        </p:cTn>
                                        <p:tgtEl>
                                          <p:spTgt spid="99331">
                                            <p:txEl>
                                              <p:pRg st="0" end="0"/>
                                            </p:txEl>
                                          </p:spTgt>
                                        </p:tgtEl>
                                      </p:cBhvr>
                                      <p:to x="100000" y="90000"/>
                                    </p:animScale>
                                    <p:animScale>
                                      <p:cBhvr>
                                        <p:cTn id="18" dur="166" decel="50000">
                                          <p:stCondLst>
                                            <p:cond delay="1668"/>
                                          </p:stCondLst>
                                        </p:cTn>
                                        <p:tgtEl>
                                          <p:spTgt spid="99331">
                                            <p:txEl>
                                              <p:pRg st="0" end="0"/>
                                            </p:txEl>
                                          </p:spTgt>
                                        </p:tgtEl>
                                      </p:cBhvr>
                                      <p:to x="100000" y="100000"/>
                                    </p:animScale>
                                    <p:animScale>
                                      <p:cBhvr>
                                        <p:cTn id="19" dur="26">
                                          <p:stCondLst>
                                            <p:cond delay="1808"/>
                                          </p:stCondLst>
                                        </p:cTn>
                                        <p:tgtEl>
                                          <p:spTgt spid="99331">
                                            <p:txEl>
                                              <p:pRg st="0" end="0"/>
                                            </p:txEl>
                                          </p:spTgt>
                                        </p:tgtEl>
                                      </p:cBhvr>
                                      <p:to x="100000" y="95000"/>
                                    </p:animScale>
                                    <p:animScale>
                                      <p:cBhvr>
                                        <p:cTn id="20" dur="166" decel="50000">
                                          <p:stCondLst>
                                            <p:cond delay="1834"/>
                                          </p:stCondLst>
                                        </p:cTn>
                                        <p:tgtEl>
                                          <p:spTgt spid="99331">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0"/>
            <a:ext cx="9144000" cy="8229600"/>
          </a:xfrm>
        </p:spPr>
        <p:txBody>
          <a:bodyPr>
            <a:normAutofit fontScale="25000" lnSpcReduction="20000"/>
          </a:bodyPr>
          <a:lstStyle/>
          <a:p>
            <a:pPr marL="365760" indent="-256032" algn="just" eaLnBrk="1" fontAlgn="auto" hangingPunct="1">
              <a:spcAft>
                <a:spcPts val="0"/>
              </a:spcAft>
              <a:buFont typeface="Wingdings" pitchFamily="2" charset="2"/>
              <a:buNone/>
              <a:defRPr/>
            </a:pPr>
            <a:r>
              <a:rPr lang="en-US" dirty="0" smtClean="0"/>
              <a:t> </a:t>
            </a:r>
          </a:p>
          <a:p>
            <a:pPr marL="365760" indent="-256032" algn="just" eaLnBrk="1" fontAlgn="auto" hangingPunct="1">
              <a:spcAft>
                <a:spcPts val="0"/>
              </a:spcAft>
              <a:buFont typeface="Wingdings" pitchFamily="2" charset="2"/>
              <a:buNone/>
              <a:defRPr/>
            </a:pPr>
            <a:endParaRPr lang="en-US" dirty="0" smtClean="0"/>
          </a:p>
          <a:p>
            <a:pPr marL="365760" indent="-256032" algn="just" eaLnBrk="1" fontAlgn="auto" hangingPunct="1">
              <a:lnSpc>
                <a:spcPct val="170000"/>
              </a:lnSpc>
              <a:spcBef>
                <a:spcPts val="0"/>
              </a:spcBef>
              <a:spcAft>
                <a:spcPts val="0"/>
              </a:spcAft>
              <a:buFont typeface="Wingdings" pitchFamily="2" charset="2"/>
              <a:buNone/>
              <a:defRPr/>
            </a:pPr>
            <a:r>
              <a:rPr lang="en-US" sz="11200" b="1" dirty="0" smtClean="0">
                <a:latin typeface="Times New Roman" pitchFamily="18" charset="0"/>
                <a:cs typeface="Times New Roman" pitchFamily="18" charset="0"/>
              </a:rPr>
              <a:t>….Whatever the Constitution may or may not provide, the welfare of the country will depend upon the way in which the country is administered. That will depend upon the men who administer it………</a:t>
            </a:r>
          </a:p>
          <a:p>
            <a:pPr marL="365760" indent="-256032" algn="just" eaLnBrk="1" fontAlgn="auto" hangingPunct="1">
              <a:lnSpc>
                <a:spcPct val="170000"/>
              </a:lnSpc>
              <a:spcBef>
                <a:spcPts val="0"/>
              </a:spcBef>
              <a:spcAft>
                <a:spcPts val="0"/>
              </a:spcAft>
              <a:buFont typeface="Wingdings" pitchFamily="2" charset="2"/>
              <a:buNone/>
              <a:defRPr/>
            </a:pPr>
            <a:r>
              <a:rPr lang="en-US" sz="11200" b="1" dirty="0" smtClean="0">
                <a:latin typeface="Times New Roman" pitchFamily="18" charset="0"/>
                <a:cs typeface="Times New Roman" pitchFamily="18" charset="0"/>
              </a:rPr>
              <a:t>   After all, a constitution like a  machine is a lifeless thing. It acquires life because of the men who control it and operate it, and India needs today nothing more than a set of honest men who will have the interests of the country before them…….</a:t>
            </a:r>
          </a:p>
          <a:p>
            <a:pPr marL="365760" indent="-256032" algn="just" eaLnBrk="1" fontAlgn="auto" hangingPunct="1">
              <a:lnSpc>
                <a:spcPct val="170000"/>
              </a:lnSpc>
              <a:spcBef>
                <a:spcPts val="0"/>
              </a:spcBef>
              <a:spcAft>
                <a:spcPts val="0"/>
              </a:spcAft>
              <a:buFont typeface="Wingdings" pitchFamily="2" charset="2"/>
              <a:buNone/>
              <a:defRPr/>
            </a:pPr>
            <a:r>
              <a:rPr lang="en-US" sz="11200" b="1" dirty="0" smtClean="0">
                <a:latin typeface="Times New Roman" pitchFamily="18" charset="0"/>
                <a:cs typeface="Times New Roman" pitchFamily="18" charset="0"/>
              </a:rPr>
              <a:t>                                                 – Dr. </a:t>
            </a:r>
            <a:r>
              <a:rPr lang="en-US" sz="11200" b="1" dirty="0" err="1" smtClean="0">
                <a:latin typeface="Times New Roman" pitchFamily="18" charset="0"/>
                <a:cs typeface="Times New Roman" pitchFamily="18" charset="0"/>
              </a:rPr>
              <a:t>Rajendra</a:t>
            </a:r>
            <a:r>
              <a:rPr lang="en-US" sz="11200" b="1" dirty="0" smtClean="0">
                <a:latin typeface="Times New Roman" pitchFamily="18" charset="0"/>
                <a:cs typeface="Times New Roman" pitchFamily="18" charset="0"/>
              </a:rPr>
              <a:t> Prasad</a:t>
            </a:r>
          </a:p>
          <a:p>
            <a:pPr marL="365760" indent="-256032" algn="just" eaLnBrk="1" fontAlgn="auto" hangingPunct="1">
              <a:spcAft>
                <a:spcPts val="0"/>
              </a:spcAft>
              <a:buFont typeface="Wingdings" pitchFamily="2" charset="2"/>
              <a:buNone/>
              <a:defRPr/>
            </a:pPr>
            <a:endParaRPr lang="en-US" sz="9600" dirty="0" smtClean="0">
              <a:latin typeface="Times New Roman" pitchFamily="18" charset="0"/>
              <a:cs typeface="Times New Roman" pitchFamily="18" charset="0"/>
            </a:endParaRPr>
          </a:p>
          <a:p>
            <a:pPr marL="365760" indent="-256032" algn="just" eaLnBrk="1" fontAlgn="auto" hangingPunct="1">
              <a:spcAft>
                <a:spcPts val="0"/>
              </a:spcAft>
              <a:buFont typeface="Wingdings" pitchFamily="2" charset="2"/>
              <a:buNone/>
              <a:defRPr/>
            </a:pPr>
            <a:endParaRPr lang="en-US" sz="9600" dirty="0" smtClean="0">
              <a:latin typeface="Times New Roman" pitchFamily="18" charset="0"/>
              <a:cs typeface="Times New Roman" pitchFamily="18" charset="0"/>
            </a:endParaRPr>
          </a:p>
          <a:p>
            <a:pPr marL="365760" indent="-256032" eaLnBrk="1" fontAlgn="auto" hangingPunct="1">
              <a:spcAft>
                <a:spcPts val="0"/>
              </a:spcAft>
              <a:buFont typeface="Wingdings" pitchFamily="2" charset="2"/>
              <a:buNone/>
              <a:defRPr/>
            </a:pPr>
            <a:endParaRPr lang="en-US" dirty="0" smtClean="0"/>
          </a:p>
          <a:p>
            <a:pPr marL="365760" indent="-256032" eaLnBrk="1" fontAlgn="auto" hangingPunct="1">
              <a:spcAft>
                <a:spcPts val="0"/>
              </a:spcAft>
              <a:buFont typeface="Wingdings" pitchFamily="2" charset="2"/>
              <a:buNone/>
              <a:defRPr/>
            </a:pPr>
            <a:r>
              <a:rPr lang="en-US" dirty="0" smtClean="0"/>
              <a:t> </a:t>
            </a:r>
            <a:endParaRPr lang="en-S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0040"/>
            <a:ext cx="8610600" cy="1143000"/>
          </a:xfrm>
        </p:spPr>
        <p:txBody>
          <a:bodyPr>
            <a:normAutofit/>
          </a:bodyPr>
          <a:lstStyle/>
          <a:p>
            <a:pPr algn="ctr">
              <a:defRPr/>
            </a:pPr>
            <a:r>
              <a:rPr lang="en-US" sz="3600" dirty="0" smtClean="0"/>
              <a:t>       </a:t>
            </a:r>
            <a:r>
              <a:rPr lang="en-US" sz="3600" dirty="0" smtClean="0">
                <a:latin typeface="Times New Roman" pitchFamily="18" charset="0"/>
                <a:cs typeface="Times New Roman" pitchFamily="18" charset="0"/>
              </a:rPr>
              <a:t>Granville Austin</a:t>
            </a:r>
            <a:endParaRPr lang="en-SG" sz="1800" dirty="0">
              <a:latin typeface="Times New Roman" pitchFamily="18" charset="0"/>
              <a:cs typeface="Times New Roman" pitchFamily="18" charset="0"/>
            </a:endParaRPr>
          </a:p>
        </p:txBody>
      </p:sp>
      <p:sp>
        <p:nvSpPr>
          <p:cNvPr id="36867" name="Content Placeholder 2"/>
          <p:cNvSpPr>
            <a:spLocks noGrp="1"/>
          </p:cNvSpPr>
          <p:nvPr>
            <p:ph idx="1"/>
          </p:nvPr>
        </p:nvSpPr>
        <p:spPr/>
        <p:txBody>
          <a:bodyPr>
            <a:normAutofit lnSpcReduction="10000"/>
          </a:bodyPr>
          <a:lstStyle/>
          <a:p>
            <a:pPr eaLnBrk="1" hangingPunct="1">
              <a:buFont typeface="Wingdings 2" pitchFamily="18" charset="2"/>
              <a:buNone/>
            </a:pPr>
            <a:endParaRPr lang="en-US" dirty="0" smtClean="0">
              <a:latin typeface="Times New Roman" pitchFamily="18" charset="0"/>
              <a:cs typeface="Times New Roman" pitchFamily="18" charset="0"/>
            </a:endParaRPr>
          </a:p>
          <a:p>
            <a:pPr eaLnBrk="1" hangingPunct="1">
              <a:buFont typeface="Wingdings 2" pitchFamily="18" charset="2"/>
              <a:buNone/>
            </a:pPr>
            <a:r>
              <a:rPr lang="en-US" dirty="0" smtClean="0">
                <a:latin typeface="Times New Roman" pitchFamily="18" charset="0"/>
                <a:cs typeface="Times New Roman" pitchFamily="18" charset="0"/>
              </a:rPr>
              <a:t>The constitution can be summarized as having three strands:</a:t>
            </a:r>
          </a:p>
          <a:p>
            <a:pPr eaLnBrk="1" hangingPunct="1">
              <a:buFont typeface="Wingdings 2" pitchFamily="18" charset="2"/>
              <a:buNone/>
            </a:pPr>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Protecting and enhancing </a:t>
            </a:r>
            <a:r>
              <a:rPr lang="en-US" b="1" dirty="0" smtClean="0">
                <a:latin typeface="Times New Roman" pitchFamily="18" charset="0"/>
                <a:cs typeface="Times New Roman" pitchFamily="18" charset="0"/>
              </a:rPr>
              <a:t>national unity and integrity</a:t>
            </a:r>
          </a:p>
          <a:p>
            <a:pPr eaLnBrk="1" hangingPunct="1"/>
            <a:r>
              <a:rPr lang="en-US" dirty="0" smtClean="0">
                <a:latin typeface="Times New Roman" pitchFamily="18" charset="0"/>
                <a:cs typeface="Times New Roman" pitchFamily="18" charset="0"/>
              </a:rPr>
              <a:t>Establishing the institutions and </a:t>
            </a:r>
            <a:r>
              <a:rPr lang="en-US" b="1" dirty="0" smtClean="0">
                <a:latin typeface="Times New Roman" pitchFamily="18" charset="0"/>
                <a:cs typeface="Times New Roman" pitchFamily="18" charset="0"/>
              </a:rPr>
              <a:t>spirit of democracy</a:t>
            </a:r>
          </a:p>
          <a:p>
            <a:pPr eaLnBrk="1" hangingPunct="1"/>
            <a:r>
              <a:rPr lang="en-US" dirty="0" smtClean="0">
                <a:latin typeface="Times New Roman" pitchFamily="18" charset="0"/>
                <a:cs typeface="Times New Roman" pitchFamily="18" charset="0"/>
              </a:rPr>
              <a:t>Fostering a </a:t>
            </a:r>
            <a:r>
              <a:rPr lang="en-US" b="1" dirty="0" smtClean="0">
                <a:latin typeface="Times New Roman" pitchFamily="18" charset="0"/>
                <a:cs typeface="Times New Roman" pitchFamily="18" charset="0"/>
              </a:rPr>
              <a:t>social revolution </a:t>
            </a:r>
            <a:r>
              <a:rPr lang="en-US" dirty="0" smtClean="0">
                <a:latin typeface="Times New Roman" pitchFamily="18" charset="0"/>
                <a:cs typeface="Times New Roman" pitchFamily="18" charset="0"/>
              </a:rPr>
              <a:t>to better the lot of Indians.</a:t>
            </a:r>
          </a:p>
          <a:p>
            <a:pPr eaLnBrk="1" hangingPunct="1">
              <a:buNone/>
            </a:pPr>
            <a:endParaRPr lang="en-US" dirty="0" smtClean="0">
              <a:latin typeface="Times New Roman" pitchFamily="18" charset="0"/>
              <a:cs typeface="Times New Roman" pitchFamily="18" charset="0"/>
            </a:endParaRPr>
          </a:p>
          <a:p>
            <a:pPr eaLnBrk="1" hangingPunct="1">
              <a:buNone/>
            </a:pPr>
            <a:endParaRPr lang="en-US" dirty="0" smtClean="0">
              <a:latin typeface="Times New Roman" pitchFamily="18" charset="0"/>
              <a:cs typeface="Times New Roman" pitchFamily="18" charset="0"/>
            </a:endParaRPr>
          </a:p>
          <a:p>
            <a:pPr eaLnBrk="1" hangingPunct="1">
              <a:buFont typeface="Wingdings 2" pitchFamily="18" charset="2"/>
              <a:buNone/>
            </a:pPr>
            <a:r>
              <a:rPr lang="en-US" dirty="0" smtClean="0">
                <a:latin typeface="Times New Roman" pitchFamily="18" charset="0"/>
                <a:cs typeface="Times New Roman" pitchFamily="18" charset="0"/>
              </a:rPr>
              <a:t>  Maintaining </a:t>
            </a:r>
            <a:r>
              <a:rPr lang="en-US" b="1" dirty="0" smtClean="0">
                <a:latin typeface="Times New Roman" pitchFamily="18" charset="0"/>
                <a:cs typeface="Times New Roman" pitchFamily="18" charset="0"/>
              </a:rPr>
              <a:t>harmony</a:t>
            </a:r>
            <a:r>
              <a:rPr lang="en-US" dirty="0" smtClean="0">
                <a:latin typeface="Times New Roman" pitchFamily="18" charset="0"/>
                <a:cs typeface="Times New Roman" pitchFamily="18" charset="0"/>
              </a:rPr>
              <a:t> between the three strands has presented a great challenge to the Indian State…..</a:t>
            </a:r>
          </a:p>
          <a:p>
            <a:pPr eaLnBrk="1" hangingPunct="1">
              <a:buFont typeface="Wingdings 2" pitchFamily="18" charset="2"/>
              <a:buNone/>
            </a:pPr>
            <a:endParaRPr lang="en-US" dirty="0" smtClean="0"/>
          </a:p>
          <a:p>
            <a:pPr eaLnBrk="1" hangingPunct="1"/>
            <a:endParaRPr lang="en-US" dirty="0" smtClean="0"/>
          </a:p>
          <a:p>
            <a:pPr eaLnBrk="1" hangingPunct="1"/>
            <a:endParaRPr lang="en-SG"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p>
          <a:p>
            <a:pPr algn="just"/>
            <a:r>
              <a:rPr lang="en-US" dirty="0" smtClean="0">
                <a:latin typeface="Times New Roman" pitchFamily="18" charset="0"/>
                <a:cs typeface="Times New Roman" pitchFamily="18" charset="0"/>
              </a:rPr>
              <a:t>“Until the great mass of the people shall be filled with the sense of responsibility for each other’s welfare, social justice can never be attained” - Helen Keller </a:t>
            </a:r>
            <a:r>
              <a:rPr lang="en-US" sz="1600" i="1" dirty="0" smtClean="0">
                <a:latin typeface="Times New Roman" pitchFamily="18" charset="0"/>
                <a:cs typeface="Times New Roman" pitchFamily="18" charset="0"/>
              </a:rPr>
              <a:t>(American author, political activist, and lecturer,  the first deaf-blind person to earn a bachelor of arts degree)</a:t>
            </a:r>
            <a:endParaRPr lang="en-US" sz="16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534400" cy="1295400"/>
          </a:xfrm>
        </p:spPr>
        <p:txBody>
          <a:bodyPr>
            <a:normAutofit/>
          </a:bodyPr>
          <a:lstStyle/>
          <a:p>
            <a:r>
              <a:rPr lang="en-US" sz="3600" dirty="0" smtClean="0">
                <a:latin typeface="Times New Roman" panose="02020603050405020304" pitchFamily="18" charset="0"/>
                <a:cs typeface="Times New Roman" panose="02020603050405020304" pitchFamily="18" charset="0"/>
              </a:rPr>
              <a:t>Honor the Legacy of </a:t>
            </a:r>
            <a:r>
              <a:rPr lang="en-US" sz="3600" dirty="0" err="1" smtClean="0">
                <a:latin typeface="Times New Roman" panose="02020603050405020304" pitchFamily="18" charset="0"/>
                <a:cs typeface="Times New Roman" panose="02020603050405020304" pitchFamily="18" charset="0"/>
              </a:rPr>
              <a:t>Dr.Ambedkar</a:t>
            </a:r>
            <a:r>
              <a:rPr lang="en-US" sz="3600" dirty="0" smtClean="0">
                <a:latin typeface="Times New Roman" panose="02020603050405020304" pitchFamily="18" charset="0"/>
                <a:cs typeface="Times New Roman" panose="02020603050405020304" pitchFamily="18" charset="0"/>
              </a:rPr>
              <a:t>……….</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latin typeface="Times New Roman" pitchFamily="18" charset="0"/>
                <a:cs typeface="Times New Roman" pitchFamily="18" charset="0"/>
              </a:rPr>
              <a:t>April 14(Birth Anniversary)</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November 26, Constitution Day (</a:t>
            </a:r>
            <a:r>
              <a:rPr lang="en-US" i="1" dirty="0" err="1" smtClean="0">
                <a:latin typeface="Times New Roman" pitchFamily="18" charset="0"/>
                <a:cs typeface="Times New Roman" pitchFamily="18" charset="0"/>
              </a:rPr>
              <a:t>Samvidhan</a:t>
            </a:r>
            <a:r>
              <a:rPr lang="en-US" i="1" dirty="0" smtClean="0">
                <a:latin typeface="Times New Roman" pitchFamily="18" charset="0"/>
                <a:cs typeface="Times New Roman" pitchFamily="18" charset="0"/>
              </a:rPr>
              <a:t> Divas</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December 06, </a:t>
            </a:r>
            <a:r>
              <a:rPr lang="en-US" dirty="0" err="1" smtClean="0">
                <a:latin typeface="Times New Roman" pitchFamily="18" charset="0"/>
                <a:cs typeface="Times New Roman" pitchFamily="18" charset="0"/>
              </a:rPr>
              <a:t>Mahaparinirvan</a:t>
            </a:r>
            <a:r>
              <a:rPr lang="en-US" dirty="0" smtClean="0">
                <a:latin typeface="Times New Roman" pitchFamily="18" charset="0"/>
                <a:cs typeface="Times New Roman" pitchFamily="18" charset="0"/>
              </a:rPr>
              <a:t> Divas</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permanent mission of India to the U.N. organized a special event to commemorate </a:t>
            </a:r>
            <a:r>
              <a:rPr lang="en-US" dirty="0" err="1" smtClean="0">
                <a:latin typeface="Times New Roman" pitchFamily="18" charset="0"/>
                <a:cs typeface="Times New Roman" pitchFamily="18" charset="0"/>
              </a:rPr>
              <a:t>Ambedkar’s</a:t>
            </a:r>
            <a:r>
              <a:rPr lang="en-US" dirty="0" smtClean="0">
                <a:latin typeface="Times New Roman" pitchFamily="18" charset="0"/>
                <a:cs typeface="Times New Roman" pitchFamily="18" charset="0"/>
              </a:rPr>
              <a:t> 125</a:t>
            </a:r>
            <a:r>
              <a:rPr lang="en-US" baseline="30000" dirty="0" smtClean="0">
                <a:latin typeface="Times New Roman" pitchFamily="18" charset="0"/>
                <a:cs typeface="Times New Roman" pitchFamily="18" charset="0"/>
              </a:rPr>
              <a:t>th</a:t>
            </a:r>
            <a:r>
              <a:rPr lang="en-US" dirty="0" smtClean="0">
                <a:latin typeface="Times New Roman" pitchFamily="18" charset="0"/>
                <a:cs typeface="Times New Roman" pitchFamily="18" charset="0"/>
              </a:rPr>
              <a:t> Birth Anniversary.</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pPr algn="ctr"/>
            <a:r>
              <a:rPr lang="en-US" sz="4000" dirty="0" err="1" smtClean="0">
                <a:latin typeface="Times New Roman" pitchFamily="18" charset="0"/>
                <a:cs typeface="Times New Roman" pitchFamily="18" charset="0"/>
              </a:rPr>
              <a:t>Panchteerth</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152400" y="1219200"/>
            <a:ext cx="8686800" cy="5105400"/>
          </a:xfrm>
        </p:spPr>
        <p:txBody>
          <a:bodyPr>
            <a:normAutofit fontScale="55000" lnSpcReduction="20000"/>
          </a:bodyPr>
          <a:lstStyle/>
          <a:p>
            <a:pPr algn="just">
              <a:buNone/>
            </a:pPr>
            <a:r>
              <a:rPr lang="en-US" dirty="0" smtClean="0"/>
              <a:t>	</a:t>
            </a:r>
          </a:p>
          <a:p>
            <a:pPr algn="just">
              <a:buNone/>
            </a:pPr>
            <a:r>
              <a:rPr lang="en-US" sz="3800" dirty="0" smtClean="0">
                <a:latin typeface="Times New Roman" pitchFamily="18" charset="0"/>
                <a:cs typeface="Times New Roman" pitchFamily="18" charset="0"/>
              </a:rPr>
              <a:t>Union Government  - 5 places </a:t>
            </a:r>
            <a:r>
              <a:rPr lang="en-US" sz="3800" b="1" dirty="0" smtClean="0">
                <a:latin typeface="Times New Roman" pitchFamily="18" charset="0"/>
                <a:cs typeface="Times New Roman" pitchFamily="18" charset="0"/>
              </a:rPr>
              <a:t>“</a:t>
            </a:r>
            <a:r>
              <a:rPr lang="en-US" sz="3800" b="1" dirty="0" err="1" smtClean="0">
                <a:latin typeface="Times New Roman" pitchFamily="18" charset="0"/>
                <a:cs typeface="Times New Roman" pitchFamily="18" charset="0"/>
              </a:rPr>
              <a:t>Panchteerth</a:t>
            </a:r>
            <a:r>
              <a:rPr lang="en-US" sz="3800" b="1" dirty="0" smtClean="0">
                <a:latin typeface="Times New Roman" pitchFamily="18" charset="0"/>
                <a:cs typeface="Times New Roman" pitchFamily="18" charset="0"/>
              </a:rPr>
              <a:t>” </a:t>
            </a:r>
            <a:r>
              <a:rPr lang="en-US" sz="3800" dirty="0" smtClean="0">
                <a:latin typeface="Times New Roman" pitchFamily="18" charset="0"/>
                <a:cs typeface="Times New Roman" pitchFamily="18" charset="0"/>
              </a:rPr>
              <a:t>in honor of </a:t>
            </a:r>
            <a:r>
              <a:rPr lang="en-US" sz="3800" dirty="0" err="1" smtClean="0">
                <a:latin typeface="Times New Roman" pitchFamily="18" charset="0"/>
                <a:cs typeface="Times New Roman" pitchFamily="18" charset="0"/>
              </a:rPr>
              <a:t>Babasaheb</a:t>
            </a:r>
            <a:r>
              <a:rPr lang="en-US" sz="3800" dirty="0" smtClean="0">
                <a:latin typeface="Times New Roman" pitchFamily="18" charset="0"/>
                <a:cs typeface="Times New Roman" pitchFamily="18" charset="0"/>
              </a:rPr>
              <a:t> Dr. B. R. </a:t>
            </a:r>
            <a:r>
              <a:rPr lang="en-US" sz="3800" dirty="0" err="1" smtClean="0">
                <a:latin typeface="Times New Roman" pitchFamily="18" charset="0"/>
                <a:cs typeface="Times New Roman" pitchFamily="18" charset="0"/>
              </a:rPr>
              <a:t>Ambedkar</a:t>
            </a:r>
            <a:r>
              <a:rPr lang="en-US" sz="3800" dirty="0" smtClean="0">
                <a:latin typeface="Times New Roman" pitchFamily="18" charset="0"/>
                <a:cs typeface="Times New Roman" pitchFamily="18" charset="0"/>
              </a:rPr>
              <a:t>.</a:t>
            </a:r>
          </a:p>
          <a:p>
            <a:pPr algn="just">
              <a:buNone/>
            </a:pPr>
            <a:endParaRPr lang="en-US" sz="3800" dirty="0" smtClean="0">
              <a:latin typeface="Times New Roman" pitchFamily="18" charset="0"/>
              <a:cs typeface="Times New Roman" pitchFamily="18" charset="0"/>
            </a:endParaRPr>
          </a:p>
          <a:p>
            <a:pPr algn="just"/>
            <a:r>
              <a:rPr lang="en-US" sz="3800" dirty="0" smtClean="0">
                <a:latin typeface="Times New Roman" pitchFamily="18" charset="0"/>
                <a:cs typeface="Times New Roman" pitchFamily="18" charset="0"/>
              </a:rPr>
              <a:t>His birthplace (</a:t>
            </a:r>
            <a:r>
              <a:rPr lang="en-US" sz="3800" dirty="0" err="1" smtClean="0">
                <a:latin typeface="Times New Roman" pitchFamily="18" charset="0"/>
                <a:cs typeface="Times New Roman" pitchFamily="18" charset="0"/>
              </a:rPr>
              <a:t>Janma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Bhoomi</a:t>
            </a:r>
            <a:r>
              <a:rPr lang="en-US" sz="3800" dirty="0" smtClean="0">
                <a:latin typeface="Times New Roman" pitchFamily="18" charset="0"/>
                <a:cs typeface="Times New Roman" pitchFamily="18" charset="0"/>
              </a:rPr>
              <a:t>) in </a:t>
            </a:r>
            <a:r>
              <a:rPr lang="en-US" sz="3800" dirty="0" err="1" smtClean="0">
                <a:latin typeface="Times New Roman" pitchFamily="18" charset="0"/>
                <a:cs typeface="Times New Roman" pitchFamily="18" charset="0"/>
              </a:rPr>
              <a:t>Mhow</a:t>
            </a:r>
            <a:r>
              <a:rPr lang="en-US" sz="3800" dirty="0" smtClean="0">
                <a:latin typeface="Times New Roman" pitchFamily="18" charset="0"/>
                <a:cs typeface="Times New Roman" pitchFamily="18" charset="0"/>
              </a:rPr>
              <a:t>, Madhya Pradesh</a:t>
            </a:r>
          </a:p>
          <a:p>
            <a:pPr algn="just">
              <a:buNone/>
            </a:pPr>
            <a:endParaRPr lang="en-US" sz="3800" dirty="0" smtClean="0">
              <a:latin typeface="Times New Roman" pitchFamily="18" charset="0"/>
              <a:cs typeface="Times New Roman" pitchFamily="18" charset="0"/>
            </a:endParaRPr>
          </a:p>
          <a:p>
            <a:pPr algn="just"/>
            <a:r>
              <a:rPr lang="en-US" sz="3800" dirty="0" smtClean="0">
                <a:latin typeface="Times New Roman" pitchFamily="18" charset="0"/>
                <a:cs typeface="Times New Roman" pitchFamily="18" charset="0"/>
              </a:rPr>
              <a:t>Dr. Ambedkar Memorial in London where he stayed while studying in U.K.</a:t>
            </a:r>
          </a:p>
          <a:p>
            <a:pPr algn="just"/>
            <a:endParaRPr lang="en-US" sz="3800" dirty="0" smtClean="0">
              <a:latin typeface="Times New Roman" pitchFamily="18" charset="0"/>
              <a:cs typeface="Times New Roman" pitchFamily="18" charset="0"/>
            </a:endParaRPr>
          </a:p>
          <a:p>
            <a:pPr algn="just"/>
            <a:r>
              <a:rPr lang="en-US" sz="3800" dirty="0" smtClean="0">
                <a:latin typeface="Times New Roman" pitchFamily="18" charset="0"/>
                <a:cs typeface="Times New Roman" pitchFamily="18" charset="0"/>
              </a:rPr>
              <a:t>‘</a:t>
            </a:r>
            <a:r>
              <a:rPr lang="en-US" sz="3800" dirty="0" err="1" smtClean="0">
                <a:latin typeface="Times New Roman" pitchFamily="18" charset="0"/>
                <a:cs typeface="Times New Roman" pitchFamily="18" charset="0"/>
              </a:rPr>
              <a:t>Deeksha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Bhoomi</a:t>
            </a:r>
            <a:r>
              <a:rPr lang="en-US" sz="3800" dirty="0" smtClean="0">
                <a:latin typeface="Times New Roman" pitchFamily="18" charset="0"/>
                <a:cs typeface="Times New Roman" pitchFamily="18" charset="0"/>
              </a:rPr>
              <a:t>’ in Nagpur (converted to Buddhism with approximately 6,00,000 followers on 14 October 1956)</a:t>
            </a:r>
          </a:p>
          <a:p>
            <a:pPr algn="just"/>
            <a:endParaRPr lang="en-US" sz="3800" dirty="0" smtClean="0">
              <a:latin typeface="Times New Roman" pitchFamily="18" charset="0"/>
              <a:cs typeface="Times New Roman" pitchFamily="18" charset="0"/>
            </a:endParaRPr>
          </a:p>
          <a:p>
            <a:pPr algn="just"/>
            <a:r>
              <a:rPr lang="en-US" sz="3800" dirty="0" smtClean="0">
                <a:latin typeface="Times New Roman" pitchFamily="18" charset="0"/>
                <a:cs typeface="Times New Roman" pitchFamily="18" charset="0"/>
              </a:rPr>
              <a:t>‘</a:t>
            </a:r>
            <a:r>
              <a:rPr lang="en-US" sz="3800" dirty="0" err="1" smtClean="0">
                <a:latin typeface="Times New Roman" pitchFamily="18" charset="0"/>
                <a:cs typeface="Times New Roman" pitchFamily="18" charset="0"/>
              </a:rPr>
              <a:t>Mahaparinirvan</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Sthal</a:t>
            </a:r>
            <a:r>
              <a:rPr lang="en-US" sz="3800" dirty="0" smtClean="0">
                <a:latin typeface="Times New Roman" pitchFamily="18" charset="0"/>
                <a:cs typeface="Times New Roman" pitchFamily="18" charset="0"/>
              </a:rPr>
              <a:t>’ in Delhi (26, </a:t>
            </a:r>
            <a:r>
              <a:rPr lang="en-US" sz="3800" dirty="0" err="1" smtClean="0">
                <a:latin typeface="Times New Roman" pitchFamily="18" charset="0"/>
                <a:cs typeface="Times New Roman" pitchFamily="18" charset="0"/>
              </a:rPr>
              <a:t>Alipur</a:t>
            </a:r>
            <a:r>
              <a:rPr lang="en-US" sz="3800" dirty="0" smtClean="0">
                <a:latin typeface="Times New Roman" pitchFamily="18" charset="0"/>
                <a:cs typeface="Times New Roman" pitchFamily="18" charset="0"/>
              </a:rPr>
              <a:t> Road, Delhi) - Dr Ambedkar National Memorial </a:t>
            </a:r>
          </a:p>
          <a:p>
            <a:pPr algn="just">
              <a:buNone/>
            </a:pPr>
            <a:endParaRPr lang="en-US" sz="3800" dirty="0" smtClean="0">
              <a:latin typeface="Times New Roman" pitchFamily="18" charset="0"/>
              <a:cs typeface="Times New Roman" pitchFamily="18" charset="0"/>
            </a:endParaRPr>
          </a:p>
          <a:p>
            <a:pPr algn="just"/>
            <a:r>
              <a:rPr lang="en-US" sz="3800" dirty="0" smtClean="0">
                <a:latin typeface="Times New Roman" pitchFamily="18" charset="0"/>
                <a:cs typeface="Times New Roman" pitchFamily="18" charset="0"/>
              </a:rPr>
              <a:t>‘</a:t>
            </a:r>
            <a:r>
              <a:rPr lang="en-US" sz="3800" dirty="0" err="1" smtClean="0">
                <a:latin typeface="Times New Roman" pitchFamily="18" charset="0"/>
                <a:cs typeface="Times New Roman" pitchFamily="18" charset="0"/>
              </a:rPr>
              <a:t>Chaitya</a:t>
            </a:r>
            <a:r>
              <a:rPr lang="en-US" sz="3800" dirty="0" smtClean="0">
                <a:latin typeface="Times New Roman" pitchFamily="18" charset="0"/>
                <a:cs typeface="Times New Roman" pitchFamily="18" charset="0"/>
              </a:rPr>
              <a:t> </a:t>
            </a:r>
            <a:r>
              <a:rPr lang="en-US" sz="3800" dirty="0" err="1" smtClean="0">
                <a:latin typeface="Times New Roman" pitchFamily="18" charset="0"/>
                <a:cs typeface="Times New Roman" pitchFamily="18" charset="0"/>
              </a:rPr>
              <a:t>Bhoomi</a:t>
            </a:r>
            <a:r>
              <a:rPr lang="en-US" sz="3800" dirty="0" smtClean="0">
                <a:latin typeface="Times New Roman" pitchFamily="18" charset="0"/>
                <a:cs typeface="Times New Roman" pitchFamily="18" charset="0"/>
              </a:rPr>
              <a:t>’ in  </a:t>
            </a:r>
            <a:r>
              <a:rPr lang="en-US" sz="3800" dirty="0" err="1" smtClean="0">
                <a:latin typeface="Times New Roman" pitchFamily="18" charset="0"/>
                <a:cs typeface="Times New Roman" pitchFamily="18" charset="0"/>
              </a:rPr>
              <a:t>Dadar</a:t>
            </a:r>
            <a:r>
              <a:rPr lang="en-US" sz="3800" dirty="0" smtClean="0">
                <a:latin typeface="Times New Roman" pitchFamily="18" charset="0"/>
                <a:cs typeface="Times New Roman" pitchFamily="18" charset="0"/>
              </a:rPr>
              <a:t>, Mumbai, Maharashtra (cremated after his death on 6 December 1956)</a:t>
            </a:r>
            <a:endParaRPr lang="en-US" sz="3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6875"/>
            <a:ext cx="8229600" cy="517525"/>
          </a:xfrm>
        </p:spPr>
        <p:txBody>
          <a:bodyPr>
            <a:normAutofit fontScale="90000"/>
          </a:bodyPr>
          <a:lstStyle/>
          <a:p>
            <a:r>
              <a:rPr lang="en-IN" dirty="0" smtClean="0">
                <a:latin typeface="Times New Roman" panose="02020603050405020304" pitchFamily="18" charset="0"/>
                <a:cs typeface="Times New Roman" panose="02020603050405020304" pitchFamily="18" charset="0"/>
              </a:rPr>
              <a:t>Reference Links</a:t>
            </a:r>
            <a:endParaRPr lang="en-IN"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00211" y="1066800"/>
            <a:ext cx="8491537" cy="5257800"/>
          </a:xfrm>
        </p:spPr>
        <p:txBody>
          <a:bodyPr>
            <a:normAutofit/>
          </a:bodyPr>
          <a:lstStyle/>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1. Allan </a:t>
            </a:r>
            <a:r>
              <a:rPr lang="en-US" dirty="0">
                <a:latin typeface="Times New Roman" panose="02020603050405020304" pitchFamily="18" charset="0"/>
                <a:cs typeface="Times New Roman" panose="02020603050405020304" pitchFamily="18" charset="0"/>
              </a:rPr>
              <a:t>C. </a:t>
            </a:r>
            <a:r>
              <a:rPr lang="en-US" dirty="0" smtClean="0">
                <a:latin typeface="Times New Roman" panose="02020603050405020304" pitchFamily="18" charset="0"/>
                <a:cs typeface="Times New Roman" panose="02020603050405020304" pitchFamily="18" charset="0"/>
              </a:rPr>
              <a:t>Ornstein - Social </a:t>
            </a:r>
            <a:r>
              <a:rPr lang="en-US" dirty="0">
                <a:latin typeface="Times New Roman" panose="02020603050405020304" pitchFamily="18" charset="0"/>
                <a:cs typeface="Times New Roman" panose="02020603050405020304" pitchFamily="18" charset="0"/>
              </a:rPr>
              <a:t>Justice: History, Purpose and Meaning, </a:t>
            </a:r>
            <a:r>
              <a:rPr lang="en-US" dirty="0" smtClean="0">
                <a:latin typeface="Times New Roman" panose="02020603050405020304" pitchFamily="18" charset="0"/>
                <a:cs typeface="Times New Roman" panose="02020603050405020304" pitchFamily="18" charset="0"/>
              </a:rPr>
              <a:t>Social Science and Public Policy, </a:t>
            </a:r>
            <a:r>
              <a:rPr lang="pl-PL" dirty="0">
                <a:latin typeface="Times New Roman" panose="02020603050405020304" pitchFamily="18" charset="0"/>
                <a:cs typeface="Times New Roman" panose="02020603050405020304" pitchFamily="18" charset="0"/>
              </a:rPr>
              <a:t>Soc (2017) 54:541–548 https://doi.org/10.1007/s12115-017-0188-8</a:t>
            </a:r>
            <a:endParaRPr lang="en-US" dirty="0" smtClean="0">
              <a:latin typeface="Times New Roman" panose="02020603050405020304" pitchFamily="18" charset="0"/>
              <a:cs typeface="Times New Roman" panose="02020603050405020304" pitchFamily="18" charset="0"/>
            </a:endParaRPr>
          </a:p>
          <a:p>
            <a:pPr marL="0" indent="0">
              <a:buNone/>
            </a:pPr>
            <a:r>
              <a:rPr lang="en-IN" dirty="0" smtClean="0">
                <a:latin typeface="Times New Roman" panose="02020603050405020304" pitchFamily="18" charset="0"/>
                <a:cs typeface="Times New Roman" panose="02020603050405020304" pitchFamily="18" charset="0"/>
              </a:rPr>
              <a:t>https</a:t>
            </a:r>
            <a:r>
              <a:rPr lang="en-IN" dirty="0">
                <a:latin typeface="Times New Roman" panose="02020603050405020304" pitchFamily="18" charset="0"/>
                <a:cs typeface="Times New Roman" panose="02020603050405020304" pitchFamily="18" charset="0"/>
              </a:rPr>
              <a:t>://</a:t>
            </a:r>
            <a:r>
              <a:rPr lang="en-IN" dirty="0" smtClean="0">
                <a:latin typeface="Times New Roman" panose="02020603050405020304" pitchFamily="18" charset="0"/>
                <a:cs typeface="Times New Roman" panose="02020603050405020304" pitchFamily="18" charset="0"/>
              </a:rPr>
              <a:t>link.springer.com/article/10.1007/s12115-017- 0188-8 </a:t>
            </a:r>
          </a:p>
          <a:p>
            <a:pPr marL="0" indent="0" fontAlgn="base">
              <a:buNone/>
            </a:pPr>
            <a:r>
              <a:rPr lang="en-IN" dirty="0" smtClean="0">
                <a:latin typeface="Times New Roman" panose="02020603050405020304" pitchFamily="18" charset="0"/>
                <a:cs typeface="Times New Roman" panose="02020603050405020304" pitchFamily="18" charset="0"/>
              </a:rPr>
              <a:t>2. </a:t>
            </a:r>
            <a:r>
              <a:rPr lang="en-US" dirty="0" smtClean="0">
                <a:latin typeface="Times New Roman" panose="02020603050405020304" pitchFamily="18" charset="0"/>
                <a:cs typeface="Times New Roman" panose="02020603050405020304" pitchFamily="18" charset="0"/>
              </a:rPr>
              <a:t>Soli J. </a:t>
            </a:r>
            <a:r>
              <a:rPr lang="en-US" dirty="0" err="1" smtClean="0">
                <a:latin typeface="Times New Roman" panose="02020603050405020304" pitchFamily="18" charset="0"/>
                <a:cs typeface="Times New Roman" panose="02020603050405020304" pitchFamily="18" charset="0"/>
              </a:rPr>
              <a:t>Sorabjee</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r>
              <a:rPr lang="en-US" dirty="0" err="1" smtClean="0">
                <a:solidFill>
                  <a:srgbClr val="000000"/>
                </a:solidFill>
                <a:latin typeface="Times New Roman" panose="02020603050405020304" pitchFamily="18" charset="0"/>
                <a:cs typeface="Times New Roman" panose="02020603050405020304" pitchFamily="18" charset="0"/>
              </a:rPr>
              <a:t>Ambedkar’s</a:t>
            </a:r>
            <a:r>
              <a:rPr lang="en-US" dirty="0" smtClean="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cs typeface="Times New Roman" panose="02020603050405020304" pitchFamily="18" charset="0"/>
              </a:rPr>
              <a:t>ideas of social justice still haunt country’s constitutional apparatus. How much have we achieved</a:t>
            </a:r>
            <a:r>
              <a:rPr lang="en-US" dirty="0" smtClean="0">
                <a:solidFill>
                  <a:srgbClr val="000000"/>
                </a:solidFill>
                <a:latin typeface="Times New Roman" panose="02020603050405020304" pitchFamily="18" charset="0"/>
                <a:cs typeface="Times New Roman" panose="02020603050405020304" pitchFamily="18" charset="0"/>
              </a:rPr>
              <a:t>?, </a:t>
            </a:r>
            <a:r>
              <a:rPr lang="en-US" i="1" dirty="0" smtClean="0">
                <a:solidFill>
                  <a:srgbClr val="000000"/>
                </a:solidFill>
                <a:latin typeface="Times New Roman" panose="02020603050405020304" pitchFamily="18" charset="0"/>
                <a:cs typeface="Times New Roman" panose="02020603050405020304" pitchFamily="18" charset="0"/>
              </a:rPr>
              <a:t>The Indian Express, </a:t>
            </a:r>
            <a:r>
              <a:rPr lang="en-IN" dirty="0">
                <a:latin typeface="Times New Roman" panose="02020603050405020304" pitchFamily="18" charset="0"/>
                <a:cs typeface="Times New Roman" panose="02020603050405020304" pitchFamily="18" charset="0"/>
              </a:rPr>
              <a:t>April 18, </a:t>
            </a:r>
            <a:r>
              <a:rPr lang="en-IN" dirty="0" smtClean="0">
                <a:latin typeface="Times New Roman" panose="02020603050405020304" pitchFamily="18" charset="0"/>
                <a:cs typeface="Times New Roman" panose="02020603050405020304" pitchFamily="18" charset="0"/>
              </a:rPr>
              <a:t>2019, Accessed on </a:t>
            </a:r>
            <a:r>
              <a:rPr lang="en-IN" dirty="0">
                <a:latin typeface="Times New Roman" panose="02020603050405020304" pitchFamily="18" charset="0"/>
                <a:cs typeface="Times New Roman" panose="02020603050405020304" pitchFamily="18" charset="0"/>
              </a:rPr>
              <a:t>November 22, 2020</a:t>
            </a:r>
            <a:endParaRPr lang="en-US" i="1" dirty="0">
              <a:solidFill>
                <a:srgbClr val="000000"/>
              </a:solidFill>
              <a:latin typeface="Times New Roman" panose="02020603050405020304" pitchFamily="18" charset="0"/>
              <a:cs typeface="Times New Roman" panose="02020603050405020304" pitchFamily="18" charset="0"/>
            </a:endParaRPr>
          </a:p>
          <a:p>
            <a:pPr marL="0" indent="0">
              <a:buNone/>
            </a:pPr>
            <a:r>
              <a:rPr lang="en-IN" dirty="0" smtClean="0">
                <a:latin typeface="Times New Roman" panose="02020603050405020304" pitchFamily="18" charset="0"/>
                <a:cs typeface="Times New Roman" panose="02020603050405020304" pitchFamily="18" charset="0"/>
              </a:rPr>
              <a:t>https</a:t>
            </a:r>
            <a:r>
              <a:rPr lang="en-IN" dirty="0">
                <a:latin typeface="Times New Roman" panose="02020603050405020304" pitchFamily="18" charset="0"/>
                <a:cs typeface="Times New Roman" panose="02020603050405020304" pitchFamily="18" charset="0"/>
              </a:rPr>
              <a:t>://</a:t>
            </a:r>
            <a:r>
              <a:rPr lang="en-IN" dirty="0" smtClean="0">
                <a:latin typeface="Times New Roman" panose="02020603050405020304" pitchFamily="18" charset="0"/>
                <a:cs typeface="Times New Roman" panose="02020603050405020304" pitchFamily="18" charset="0"/>
              </a:rPr>
              <a:t>www.google.com/amp/s/indianexpress.com </a:t>
            </a:r>
            <a:r>
              <a:rPr lang="en-IN" dirty="0">
                <a:latin typeface="Times New Roman" panose="02020603050405020304" pitchFamily="18" charset="0"/>
                <a:cs typeface="Times New Roman" panose="02020603050405020304" pitchFamily="18" charset="0"/>
              </a:rPr>
              <a:t>/</a:t>
            </a:r>
            <a:r>
              <a:rPr lang="en-IN" dirty="0" smtClean="0">
                <a:latin typeface="Times New Roman" panose="02020603050405020304" pitchFamily="18" charset="0"/>
                <a:cs typeface="Times New Roman" panose="02020603050405020304" pitchFamily="18" charset="0"/>
              </a:rPr>
              <a:t>article/opinion/columns/b-r-ambedkar-social-justice-indian-constitution-5681094/li </a:t>
            </a:r>
            <a:r>
              <a:rPr lang="en-IN" dirty="0" err="1">
                <a:latin typeface="Times New Roman" panose="02020603050405020304" pitchFamily="18" charset="0"/>
                <a:cs typeface="Times New Roman" panose="02020603050405020304" pitchFamily="18" charset="0"/>
              </a:rPr>
              <a:t>te</a:t>
            </a:r>
            <a:r>
              <a:rPr lang="en-IN" dirty="0">
                <a:latin typeface="Times New Roman" panose="02020603050405020304" pitchFamily="18" charset="0"/>
                <a:cs typeface="Times New Roman" panose="02020603050405020304" pitchFamily="18" charset="0"/>
              </a:rPr>
              <a:t>/ </a:t>
            </a:r>
            <a:endParaRPr lang="en-IN" dirty="0" smtClean="0">
              <a:latin typeface="Times New Roman" panose="02020603050405020304" pitchFamily="18" charset="0"/>
              <a:cs typeface="Times New Roman" panose="02020603050405020304" pitchFamily="18" charset="0"/>
            </a:endParaRPr>
          </a:p>
          <a:p>
            <a:pPr marL="0" indent="0">
              <a:buNone/>
            </a:pPr>
            <a:endParaRPr lang="en-IN" dirty="0">
              <a:latin typeface="Times New Roman" panose="02020603050405020304" pitchFamily="18" charset="0"/>
              <a:cs typeface="Times New Roman" panose="02020603050405020304" pitchFamily="18" charset="0"/>
            </a:endParaRPr>
          </a:p>
        </p:txBody>
      </p:sp>
      <p:sp>
        <p:nvSpPr>
          <p:cNvPr id="5" name="AutoShape 2" descr="The Indian Express">
            <a:hlinkClick r:id="rId2" tooltip="The Indian Express"/>
          </p:cNvPr>
          <p:cNvSpPr>
            <a:spLocks noChangeAspect="1" noChangeArrowheads="1"/>
          </p:cNvSpPr>
          <p:nvPr/>
        </p:nvSpPr>
        <p:spPr bwMode="auto">
          <a:xfrm>
            <a:off x="42863" y="-21272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7" name="AutoShape 4" descr="The Indian Express">
            <a:hlinkClick r:id="rId2" tooltip="The Indian Express"/>
          </p:cNvPr>
          <p:cNvSpPr>
            <a:spLocks noChangeAspect="1" noChangeArrowheads="1"/>
          </p:cNvSpPr>
          <p:nvPr/>
        </p:nvSpPr>
        <p:spPr bwMode="auto">
          <a:xfrm>
            <a:off x="195263" y="-6032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xmlns="" val="34237329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normAutofit/>
          </a:bodyPr>
          <a:lstStyle/>
          <a:p>
            <a:pPr algn="ctr">
              <a:defRPr/>
            </a:pPr>
            <a:r>
              <a:rPr lang="en-US" b="1" dirty="0" smtClean="0">
                <a:latin typeface="Times New Roman" pitchFamily="18" charset="0"/>
                <a:cs typeface="Times New Roman" pitchFamily="18" charset="0"/>
              </a:rPr>
              <a:t>CONTENTS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2400" y="1143000"/>
            <a:ext cx="8839200" cy="5334000"/>
          </a:xfrm>
        </p:spPr>
        <p:txBody>
          <a:bodyPr>
            <a:normAutofit fontScale="92500" lnSpcReduction="10000"/>
          </a:bodyPr>
          <a:lstStyle/>
          <a:p>
            <a:pPr lvl="0"/>
            <a:endParaRPr lang="en-US" b="1"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Social Justice :Basic Premises</a:t>
            </a:r>
          </a:p>
          <a:p>
            <a:pPr lvl="0"/>
            <a:r>
              <a:rPr lang="en-US" dirty="0" smtClean="0">
                <a:latin typeface="Times New Roman" pitchFamily="18" charset="0"/>
                <a:cs typeface="Times New Roman" pitchFamily="18" charset="0"/>
              </a:rPr>
              <a:t>Equity and Equality : Critical Dilemmas</a:t>
            </a:r>
          </a:p>
          <a:p>
            <a:pPr lvl="0"/>
            <a:r>
              <a:rPr lang="en-US" dirty="0" smtClean="0">
                <a:latin typeface="Times New Roman" pitchFamily="18" charset="0"/>
                <a:cs typeface="Times New Roman" pitchFamily="18" charset="0"/>
              </a:rPr>
              <a:t>Stigma and Exclusion</a:t>
            </a:r>
          </a:p>
          <a:p>
            <a:pPr lvl="0"/>
            <a:r>
              <a:rPr lang="en-US" dirty="0" smtClean="0">
                <a:latin typeface="Times New Roman" pitchFamily="18" charset="0"/>
                <a:cs typeface="Times New Roman" pitchFamily="18" charset="0"/>
              </a:rPr>
              <a:t>Consequences of Exclusion</a:t>
            </a:r>
          </a:p>
          <a:p>
            <a:pPr lvl="0"/>
            <a:r>
              <a:rPr lang="en-US" dirty="0" smtClean="0">
                <a:latin typeface="Times New Roman" pitchFamily="18" charset="0"/>
                <a:cs typeface="Times New Roman" pitchFamily="18" charset="0"/>
              </a:rPr>
              <a:t>How to Bring Justice and Harmony in a Deeply Diverse Society?</a:t>
            </a:r>
          </a:p>
          <a:p>
            <a:r>
              <a:rPr lang="en-US" dirty="0" smtClean="0">
                <a:latin typeface="Times New Roman" pitchFamily="18" charset="0"/>
                <a:cs typeface="Times New Roman" pitchFamily="18" charset="0"/>
              </a:rPr>
              <a:t>Accessible India Campaign (</a:t>
            </a:r>
            <a:r>
              <a:rPr lang="en-US" i="1" dirty="0" err="1" smtClean="0">
                <a:latin typeface="Times New Roman" pitchFamily="18" charset="0"/>
                <a:cs typeface="Times New Roman" pitchFamily="18" charset="0"/>
              </a:rPr>
              <a:t>Sugamya</a:t>
            </a:r>
            <a:r>
              <a:rPr lang="en-US" i="1" dirty="0" smtClean="0">
                <a:latin typeface="Times New Roman" pitchFamily="18" charset="0"/>
                <a:cs typeface="Times New Roman" pitchFamily="18" charset="0"/>
              </a:rPr>
              <a:t> Bharat </a:t>
            </a:r>
            <a:r>
              <a:rPr lang="en-US" i="1" dirty="0" err="1" smtClean="0">
                <a:latin typeface="Times New Roman" pitchFamily="18" charset="0"/>
                <a:cs typeface="Times New Roman" pitchFamily="18" charset="0"/>
              </a:rPr>
              <a:t>Abhiyan</a:t>
            </a:r>
            <a:r>
              <a:rPr lang="en-US" dirty="0" smtClean="0">
                <a:latin typeface="Times New Roman" pitchFamily="18" charset="0"/>
                <a:cs typeface="Times New Roman" pitchFamily="18" charset="0"/>
              </a:rPr>
              <a:t>)</a:t>
            </a:r>
          </a:p>
          <a:p>
            <a:pPr lvl="0"/>
            <a:r>
              <a:rPr lang="en-US" dirty="0" smtClean="0">
                <a:latin typeface="Times New Roman" pitchFamily="18" charset="0"/>
                <a:cs typeface="Times New Roman" pitchFamily="18" charset="0"/>
              </a:rPr>
              <a:t>Social Inclusion: </a:t>
            </a:r>
            <a:r>
              <a:rPr lang="en-US" dirty="0" err="1" smtClean="0">
                <a:latin typeface="Times New Roman" pitchFamily="18" charset="0"/>
                <a:cs typeface="Times New Roman" pitchFamily="18" charset="0"/>
              </a:rPr>
              <a:t>Ambedkar’s</a:t>
            </a:r>
            <a:r>
              <a:rPr lang="en-US" dirty="0" smtClean="0">
                <a:latin typeface="Times New Roman" pitchFamily="18" charset="0"/>
                <a:cs typeface="Times New Roman" pitchFamily="18" charset="0"/>
              </a:rPr>
              <a:t> Perspective</a:t>
            </a:r>
          </a:p>
          <a:p>
            <a:pPr lvl="0"/>
            <a:r>
              <a:rPr lang="en-US" dirty="0" smtClean="0">
                <a:latin typeface="Times New Roman" pitchFamily="18" charset="0"/>
                <a:cs typeface="Times New Roman" pitchFamily="18" charset="0"/>
              </a:rPr>
              <a:t>Social Justice: Equity and Harmony</a:t>
            </a:r>
          </a:p>
          <a:p>
            <a:pPr lvl="0"/>
            <a:r>
              <a:rPr lang="en-US" dirty="0" smtClean="0">
                <a:latin typeface="Times New Roman" pitchFamily="18" charset="0"/>
                <a:cs typeface="Times New Roman" pitchFamily="18" charset="0"/>
              </a:rPr>
              <a:t>Contextualizing the Ideas of Liberty, Equality and Fraternity in New India</a:t>
            </a:r>
          </a:p>
          <a:p>
            <a:pPr lvl="0"/>
            <a:r>
              <a:rPr lang="en-US" dirty="0" smtClean="0">
                <a:latin typeface="Times New Roman" pitchFamily="18" charset="0"/>
                <a:cs typeface="Times New Roman" pitchFamily="18" charset="0"/>
              </a:rPr>
              <a:t>The Agenda of </a:t>
            </a:r>
            <a:r>
              <a:rPr lang="en-US" i="1" dirty="0" err="1" smtClean="0">
                <a:latin typeface="Times New Roman" pitchFamily="18" charset="0"/>
                <a:cs typeface="Times New Roman" pitchFamily="18" charset="0"/>
              </a:rPr>
              <a:t>Sab</a:t>
            </a:r>
            <a:r>
              <a:rPr lang="en-US" i="1" dirty="0" smtClean="0">
                <a:latin typeface="Times New Roman" pitchFamily="18" charset="0"/>
                <a:cs typeface="Times New Roman" pitchFamily="18" charset="0"/>
              </a:rPr>
              <a:t> Ka </a:t>
            </a:r>
            <a:r>
              <a:rPr lang="en-US" i="1" dirty="0" err="1" smtClean="0">
                <a:latin typeface="Times New Roman" pitchFamily="18" charset="0"/>
                <a:cs typeface="Times New Roman" pitchFamily="18" charset="0"/>
              </a:rPr>
              <a:t>Saath</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Sab</a:t>
            </a:r>
            <a:r>
              <a:rPr lang="en-US" i="1" dirty="0" smtClean="0">
                <a:latin typeface="Times New Roman" pitchFamily="18" charset="0"/>
                <a:cs typeface="Times New Roman" pitchFamily="18" charset="0"/>
              </a:rPr>
              <a:t> Ka </a:t>
            </a:r>
            <a:r>
              <a:rPr lang="en-US" i="1" dirty="0" err="1" smtClean="0">
                <a:latin typeface="Times New Roman" pitchFamily="18" charset="0"/>
                <a:cs typeface="Times New Roman" pitchFamily="18" charset="0"/>
              </a:rPr>
              <a:t>Vikas</a:t>
            </a:r>
            <a:r>
              <a:rPr lang="en-US" i="1" dirty="0" smtClean="0">
                <a:latin typeface="Times New Roman" pitchFamily="18" charset="0"/>
                <a:cs typeface="Times New Roman" pitchFamily="18" charset="0"/>
              </a:rPr>
              <a:t> and </a:t>
            </a:r>
            <a:r>
              <a:rPr lang="en-US" i="1" dirty="0" err="1" smtClean="0">
                <a:latin typeface="Times New Roman" pitchFamily="18" charset="0"/>
                <a:cs typeface="Times New Roman" pitchFamily="18" charset="0"/>
              </a:rPr>
              <a:t>Sab</a:t>
            </a:r>
            <a:r>
              <a:rPr lang="en-US" i="1" dirty="0" smtClean="0">
                <a:latin typeface="Times New Roman" pitchFamily="18" charset="0"/>
                <a:cs typeface="Times New Roman" pitchFamily="18" charset="0"/>
              </a:rPr>
              <a:t> Ka </a:t>
            </a:r>
            <a:r>
              <a:rPr lang="en-US" i="1" dirty="0" err="1" smtClean="0">
                <a:latin typeface="Times New Roman" pitchFamily="18" charset="0"/>
                <a:cs typeface="Times New Roman" pitchFamily="18" charset="0"/>
              </a:rPr>
              <a:t>Vishwas</a:t>
            </a:r>
            <a:r>
              <a:rPr lang="en-US" dirty="0" smtClean="0">
                <a:latin typeface="Times New Roman" pitchFamily="18" charset="0"/>
                <a:cs typeface="Times New Roman" pitchFamily="18" charset="0"/>
              </a:rPr>
              <a:t> (together with all, development for all, the trust of all)</a:t>
            </a:r>
          </a:p>
          <a:p>
            <a:pPr>
              <a:buNone/>
              <a:defRPr/>
            </a:pP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sz="4800" b="1" dirty="0" smtClean="0">
              <a:latin typeface="Times New Roman" pitchFamily="18" charset="0"/>
              <a:cs typeface="Times New Roman" pitchFamily="18" charset="0"/>
            </a:endParaRPr>
          </a:p>
          <a:p>
            <a:pPr algn="ctr">
              <a:buNone/>
            </a:pPr>
            <a:r>
              <a:rPr lang="en-US" sz="4800" b="1" dirty="0" smtClean="0">
                <a:latin typeface="Times New Roman" pitchFamily="18" charset="0"/>
                <a:cs typeface="Times New Roman" pitchFamily="18" charset="0"/>
              </a:rPr>
              <a:t>Social Justice :Basic Premise</a:t>
            </a:r>
            <a:endParaRPr lang="en-US" sz="4800" dirty="0" smtClean="0">
              <a:latin typeface="Times New Roman" pitchFamily="18" charset="0"/>
              <a:cs typeface="Times New Roman" pitchFamily="18" charset="0"/>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382000" cy="5668962"/>
          </a:xfrm>
        </p:spPr>
        <p:txBody>
          <a:bodyPr/>
          <a:lstStyle/>
          <a:p>
            <a:pPr algn="ctr" eaLnBrk="1" hangingPunct="1"/>
            <a:r>
              <a:rPr lang="en-US" dirty="0" smtClean="0">
                <a:latin typeface="Verdana" pitchFamily="34" charset="0"/>
              </a:rPr>
              <a:t>Ideas</a:t>
            </a:r>
            <a:r>
              <a:rPr lang="en-US" dirty="0" smtClean="0"/>
              <a:t> </a:t>
            </a:r>
            <a:br>
              <a:rPr lang="en-US" dirty="0" smtClean="0"/>
            </a:br>
            <a:r>
              <a:rPr lang="en-US" dirty="0" smtClean="0"/>
              <a:t>about </a:t>
            </a:r>
            <a:br>
              <a:rPr lang="en-US" dirty="0" smtClean="0"/>
            </a:br>
            <a:r>
              <a:rPr lang="en-US" dirty="0" smtClean="0">
                <a:latin typeface="Copperplate Gothic Bold" pitchFamily="34" charset="0"/>
              </a:rPr>
              <a:t>Justice</a:t>
            </a:r>
            <a:br>
              <a:rPr lang="en-US" dirty="0" smtClean="0">
                <a:latin typeface="Copperplate Gothic Bold" pitchFamily="34" charset="0"/>
              </a:rPr>
            </a:br>
            <a:r>
              <a:rPr lang="en-US" dirty="0" smtClean="0"/>
              <a:t> as well as </a:t>
            </a:r>
            <a:br>
              <a:rPr lang="en-US" dirty="0" smtClean="0"/>
            </a:br>
            <a:r>
              <a:rPr lang="en-US" dirty="0" smtClean="0">
                <a:latin typeface="Copperplate Gothic Bold" pitchFamily="34" charset="0"/>
              </a:rPr>
              <a:t>Social Justice</a:t>
            </a:r>
            <a:r>
              <a:rPr lang="en-US" dirty="0" smtClean="0">
                <a:latin typeface="Britannic Bold" pitchFamily="34" charset="0"/>
              </a:rPr>
              <a:t> </a:t>
            </a:r>
            <a:br>
              <a:rPr lang="en-US" dirty="0" smtClean="0">
                <a:latin typeface="Britannic Bold" pitchFamily="34" charset="0"/>
              </a:rPr>
            </a:br>
            <a:r>
              <a:rPr lang="en-US" dirty="0" smtClean="0"/>
              <a:t>are</a:t>
            </a:r>
            <a:br>
              <a:rPr lang="en-US" dirty="0" smtClean="0"/>
            </a:br>
            <a:r>
              <a:rPr lang="en-US" dirty="0" smtClean="0"/>
              <a:t> complex and indeterminate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smtClean="0">
                <a:latin typeface="Times New Roman" panose="02020603050405020304" pitchFamily="18" charset="0"/>
                <a:cs typeface="Times New Roman" panose="02020603050405020304" pitchFamily="18" charset="0"/>
              </a:rPr>
              <a:t>Some related concepts……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endParaRPr lang="en-US" dirty="0" smtClean="0"/>
          </a:p>
          <a:p>
            <a:pPr algn="just"/>
            <a:r>
              <a:rPr lang="en-US" dirty="0" smtClean="0">
                <a:latin typeface="Times New Roman" panose="02020603050405020304" pitchFamily="18" charset="0"/>
                <a:cs typeface="Times New Roman" panose="02020603050405020304" pitchFamily="18" charset="0"/>
              </a:rPr>
              <a:t>Exclusion</a:t>
            </a:r>
          </a:p>
          <a:p>
            <a:pPr algn="just"/>
            <a:r>
              <a:rPr lang="en-US" dirty="0" smtClean="0">
                <a:latin typeface="Times New Roman" panose="02020603050405020304" pitchFamily="18" charset="0"/>
                <a:cs typeface="Times New Roman" panose="02020603050405020304" pitchFamily="18" charset="0"/>
              </a:rPr>
              <a:t>Inclusion</a:t>
            </a:r>
          </a:p>
          <a:p>
            <a:pPr algn="just"/>
            <a:r>
              <a:rPr lang="en-US" dirty="0" smtClean="0">
                <a:latin typeface="Times New Roman" panose="02020603050405020304" pitchFamily="18" charset="0"/>
                <a:cs typeface="Times New Roman" panose="02020603050405020304" pitchFamily="18" charset="0"/>
              </a:rPr>
              <a:t>Inclusive Governance</a:t>
            </a:r>
          </a:p>
          <a:p>
            <a:pPr algn="just"/>
            <a:r>
              <a:rPr lang="en-US" dirty="0" smtClean="0">
                <a:latin typeface="Times New Roman" panose="02020603050405020304" pitchFamily="18" charset="0"/>
                <a:cs typeface="Times New Roman" panose="02020603050405020304" pitchFamily="18" charset="0"/>
              </a:rPr>
              <a:t>Inclusive Development </a:t>
            </a:r>
          </a:p>
          <a:p>
            <a:pPr algn="just"/>
            <a:r>
              <a:rPr lang="en-US" dirty="0" smtClean="0">
                <a:latin typeface="Times New Roman" panose="02020603050405020304" pitchFamily="18" charset="0"/>
                <a:cs typeface="Times New Roman" panose="02020603050405020304" pitchFamily="18" charset="0"/>
              </a:rPr>
              <a:t>Growth Vs Equity &amp; Harmony</a:t>
            </a:r>
          </a:p>
          <a:p>
            <a:pPr algn="just"/>
            <a:r>
              <a:rPr lang="en-US" dirty="0" smtClean="0">
                <a:latin typeface="Times New Roman" panose="02020603050405020304" pitchFamily="18" charset="0"/>
                <a:cs typeface="Times New Roman" panose="02020603050405020304" pitchFamily="18" charset="0"/>
              </a:rPr>
              <a:t>Affirmative action</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                     Justice</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pPr algn="just"/>
            <a:r>
              <a:rPr lang="en-US" dirty="0">
                <a:latin typeface="Times New Roman" pitchFamily="18" charset="0"/>
                <a:cs typeface="Times New Roman" pitchFamily="18" charset="0"/>
              </a:rPr>
              <a:t>S</a:t>
            </a:r>
            <a:r>
              <a:rPr lang="en-US" dirty="0" smtClean="0">
                <a:latin typeface="Times New Roman" pitchFamily="18" charset="0"/>
                <a:cs typeface="Times New Roman" pitchFamily="18" charset="0"/>
              </a:rPr>
              <a:t>et of universal principles which guide people in judging what is right and what is wrong, no matter what culture and society they live in. </a:t>
            </a:r>
          </a:p>
          <a:p>
            <a:pPr algn="just">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Basic Premise of Social Justice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smtClean="0"/>
          </a:p>
          <a:p>
            <a:pPr algn="just"/>
            <a:r>
              <a:rPr lang="en-US" b="1" dirty="0" smtClean="0">
                <a:latin typeface="Times New Roman" pitchFamily="18" charset="0"/>
                <a:cs typeface="Times New Roman" pitchFamily="18" charset="0"/>
              </a:rPr>
              <a:t>Emancipation</a:t>
            </a:r>
            <a:r>
              <a:rPr lang="en-US" dirty="0" smtClean="0">
                <a:latin typeface="Times New Roman" pitchFamily="18" charset="0"/>
                <a:cs typeface="Times New Roman" pitchFamily="18" charset="0"/>
              </a:rPr>
              <a:t> of the underprivileged, exploited, and oppressed sections of society. </a:t>
            </a:r>
          </a:p>
          <a:p>
            <a:pPr algn="just">
              <a:buNone/>
            </a:pP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Liberate mankind from traditional bondages of </a:t>
            </a:r>
            <a:r>
              <a:rPr lang="en-US" b="1" dirty="0" smtClean="0">
                <a:latin typeface="Times New Roman" pitchFamily="18" charset="0"/>
                <a:cs typeface="Times New Roman" pitchFamily="18" charset="0"/>
              </a:rPr>
              <a:t>social and economic exploitation </a:t>
            </a:r>
            <a:r>
              <a:rPr lang="en-US" dirty="0" smtClean="0">
                <a:latin typeface="Times New Roman" pitchFamily="18" charset="0"/>
                <a:cs typeface="Times New Roman" pitchFamily="18" charset="0"/>
              </a:rPr>
              <a:t>and discrimination.</a:t>
            </a:r>
          </a:p>
          <a:p>
            <a:pPr algn="just"/>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 It postulates a </a:t>
            </a:r>
            <a:r>
              <a:rPr lang="en-US" b="1" dirty="0" smtClean="0">
                <a:latin typeface="Times New Roman" pitchFamily="18" charset="0"/>
                <a:cs typeface="Times New Roman" pitchFamily="18" charset="0"/>
              </a:rPr>
              <a:t>social order </a:t>
            </a:r>
            <a:r>
              <a:rPr lang="en-US" dirty="0" smtClean="0">
                <a:latin typeface="Times New Roman" pitchFamily="18" charset="0"/>
                <a:cs typeface="Times New Roman" pitchFamily="18" charset="0"/>
              </a:rPr>
              <a:t>which can guarantee freedom and equal rights to all sections of society.</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447800"/>
            <a:ext cx="9144000" cy="4572000"/>
          </a:xfrm>
        </p:spPr>
        <p:txBody>
          <a:bodyPr>
            <a:normAutofit fontScale="70000" lnSpcReduction="20000"/>
          </a:bodyPr>
          <a:lstStyle/>
          <a:p>
            <a:pPr fontAlgn="t"/>
            <a:endParaRPr lang="en-SG" sz="2800" b="1" dirty="0" smtClean="0">
              <a:latin typeface="Times New Roman" pitchFamily="18" charset="0"/>
              <a:cs typeface="Times New Roman" pitchFamily="18" charset="0"/>
            </a:endParaRPr>
          </a:p>
          <a:p>
            <a:pPr fontAlgn="t"/>
            <a:endParaRPr lang="en-SG" sz="2800" b="1" dirty="0" smtClean="0">
              <a:latin typeface="Times New Roman" pitchFamily="18" charset="0"/>
              <a:cs typeface="Times New Roman" pitchFamily="18" charset="0"/>
            </a:endParaRPr>
          </a:p>
          <a:p>
            <a:pPr fontAlgn="t"/>
            <a:r>
              <a:rPr lang="en-SG" sz="2800" b="1" dirty="0" smtClean="0">
                <a:latin typeface="Times New Roman" pitchFamily="18" charset="0"/>
                <a:cs typeface="Times New Roman" pitchFamily="18" charset="0"/>
              </a:rPr>
              <a:t>“</a:t>
            </a:r>
            <a:r>
              <a:rPr lang="en-SG" sz="2800" dirty="0" smtClean="0">
                <a:latin typeface="Times New Roman" pitchFamily="18" charset="0"/>
                <a:cs typeface="Times New Roman" pitchFamily="18" charset="0"/>
              </a:rPr>
              <a:t>WE, THE PEOPLE OF INDIA, having solemnly resolved to constitute India into a </a:t>
            </a:r>
            <a:r>
              <a:rPr lang="en-SG" sz="2800" b="1" dirty="0" smtClean="0">
                <a:latin typeface="Times New Roman" pitchFamily="18" charset="0"/>
                <a:cs typeface="Times New Roman" pitchFamily="18" charset="0"/>
              </a:rPr>
              <a:t>SOVEREIGN SOCIALIST SECULAR DEMOCRATIC REPUBLIC </a:t>
            </a:r>
            <a:r>
              <a:rPr lang="en-SG" sz="2800" dirty="0" smtClean="0">
                <a:latin typeface="Times New Roman" pitchFamily="18" charset="0"/>
                <a:cs typeface="Times New Roman" pitchFamily="18" charset="0"/>
              </a:rPr>
              <a:t>and to secure to all its citizens: </a:t>
            </a:r>
            <a:r>
              <a:rPr lang="en-SG" sz="2800" b="1" dirty="0" smtClean="0">
                <a:latin typeface="Times New Roman" pitchFamily="18" charset="0"/>
                <a:cs typeface="Times New Roman" pitchFamily="18" charset="0"/>
              </a:rPr>
              <a:t>JUSTICE</a:t>
            </a:r>
            <a:r>
              <a:rPr lang="en-SG" sz="2800" dirty="0" smtClean="0">
                <a:latin typeface="Times New Roman" pitchFamily="18" charset="0"/>
                <a:cs typeface="Times New Roman" pitchFamily="18" charset="0"/>
              </a:rPr>
              <a:t>, social, economic and political;</a:t>
            </a:r>
          </a:p>
          <a:p>
            <a:pPr fontAlgn="t"/>
            <a:endParaRPr lang="en-SG" sz="2800" dirty="0" smtClean="0">
              <a:latin typeface="Times New Roman" pitchFamily="18" charset="0"/>
              <a:cs typeface="Times New Roman" pitchFamily="18" charset="0"/>
            </a:endParaRPr>
          </a:p>
          <a:p>
            <a:pPr fontAlgn="t"/>
            <a:r>
              <a:rPr lang="en-SG" sz="2800" b="1" dirty="0" smtClean="0">
                <a:latin typeface="Times New Roman" pitchFamily="18" charset="0"/>
                <a:cs typeface="Times New Roman" pitchFamily="18" charset="0"/>
              </a:rPr>
              <a:t>LIBERTY</a:t>
            </a:r>
            <a:r>
              <a:rPr lang="en-SG" sz="2800" dirty="0" smtClean="0">
                <a:latin typeface="Times New Roman" pitchFamily="18" charset="0"/>
                <a:cs typeface="Times New Roman" pitchFamily="18" charset="0"/>
              </a:rPr>
              <a:t> of thought, expression, belief, faith and worship;</a:t>
            </a:r>
          </a:p>
          <a:p>
            <a:pPr fontAlgn="t"/>
            <a:endParaRPr lang="en-SG" sz="2800" dirty="0" smtClean="0">
              <a:latin typeface="Times New Roman" pitchFamily="18" charset="0"/>
              <a:cs typeface="Times New Roman" pitchFamily="18" charset="0"/>
            </a:endParaRPr>
          </a:p>
          <a:p>
            <a:pPr fontAlgn="t"/>
            <a:r>
              <a:rPr lang="en-SG" sz="2800" b="1" dirty="0" smtClean="0">
                <a:latin typeface="Times New Roman" pitchFamily="18" charset="0"/>
                <a:cs typeface="Times New Roman" pitchFamily="18" charset="0"/>
              </a:rPr>
              <a:t>EQUALITY</a:t>
            </a:r>
            <a:r>
              <a:rPr lang="en-SG" sz="2800" dirty="0" smtClean="0">
                <a:latin typeface="Times New Roman" pitchFamily="18" charset="0"/>
                <a:cs typeface="Times New Roman" pitchFamily="18" charset="0"/>
              </a:rPr>
              <a:t> of status and of opportunity; and to promote among them all</a:t>
            </a:r>
            <a:endParaRPr lang="en-SG" sz="2800" baseline="30000" dirty="0" smtClean="0">
              <a:latin typeface="Times New Roman" pitchFamily="18" charset="0"/>
              <a:cs typeface="Times New Roman" pitchFamily="18" charset="0"/>
            </a:endParaRPr>
          </a:p>
          <a:p>
            <a:pPr fontAlgn="t"/>
            <a:endParaRPr lang="en-SG" sz="2800" dirty="0" smtClean="0">
              <a:latin typeface="Times New Roman" pitchFamily="18" charset="0"/>
              <a:cs typeface="Times New Roman" pitchFamily="18" charset="0"/>
            </a:endParaRPr>
          </a:p>
          <a:p>
            <a:pPr fontAlgn="t"/>
            <a:r>
              <a:rPr lang="en-SG" sz="2800" b="1" dirty="0" smtClean="0">
                <a:latin typeface="Times New Roman" pitchFamily="18" charset="0"/>
                <a:cs typeface="Times New Roman" pitchFamily="18" charset="0"/>
              </a:rPr>
              <a:t>FRATERNITY</a:t>
            </a:r>
            <a:r>
              <a:rPr lang="en-SG" sz="2800" dirty="0" smtClean="0">
                <a:latin typeface="Times New Roman" pitchFamily="18" charset="0"/>
                <a:cs typeface="Times New Roman" pitchFamily="18" charset="0"/>
              </a:rPr>
              <a:t> assuring the </a:t>
            </a:r>
            <a:r>
              <a:rPr lang="en-SG" sz="2800" b="1" dirty="0" smtClean="0">
                <a:latin typeface="Times New Roman" pitchFamily="18" charset="0"/>
                <a:cs typeface="Times New Roman" pitchFamily="18" charset="0"/>
              </a:rPr>
              <a:t>dignity of the individual </a:t>
            </a:r>
            <a:r>
              <a:rPr lang="en-SG" sz="2800" dirty="0" smtClean="0">
                <a:latin typeface="Times New Roman" pitchFamily="18" charset="0"/>
                <a:cs typeface="Times New Roman" pitchFamily="18" charset="0"/>
              </a:rPr>
              <a:t>and the </a:t>
            </a:r>
            <a:r>
              <a:rPr lang="en-SG" sz="2800" b="1" dirty="0" smtClean="0">
                <a:latin typeface="Times New Roman" pitchFamily="18" charset="0"/>
                <a:cs typeface="Times New Roman" pitchFamily="18" charset="0"/>
              </a:rPr>
              <a:t>unity and integrity</a:t>
            </a:r>
            <a:r>
              <a:rPr lang="en-SG" sz="2800" dirty="0" smtClean="0">
                <a:latin typeface="Times New Roman" pitchFamily="18" charset="0"/>
                <a:cs typeface="Times New Roman" pitchFamily="18" charset="0"/>
              </a:rPr>
              <a:t> of the Nation;</a:t>
            </a:r>
          </a:p>
          <a:p>
            <a:pPr fontAlgn="t"/>
            <a:endParaRPr lang="en-SG" sz="2800" dirty="0" smtClean="0">
              <a:latin typeface="Times New Roman" pitchFamily="18" charset="0"/>
              <a:cs typeface="Times New Roman" pitchFamily="18" charset="0"/>
            </a:endParaRPr>
          </a:p>
          <a:p>
            <a:pPr fontAlgn="t"/>
            <a:r>
              <a:rPr lang="en-SG" sz="2800" dirty="0" smtClean="0">
                <a:latin typeface="Times New Roman" pitchFamily="18" charset="0"/>
                <a:cs typeface="Times New Roman" pitchFamily="18" charset="0"/>
              </a:rPr>
              <a:t>IN OUR CONSTITUENT ASSEMBLY this twenty-sixth day of November, 1949, do HEREBY ADOPT, ENACT AND GIVE TO OURSELVES THIS CONSTITUTION</a:t>
            </a:r>
            <a:endParaRPr lang="en-US" dirty="0"/>
          </a:p>
        </p:txBody>
      </p:sp>
      <p:sp>
        <p:nvSpPr>
          <p:cNvPr id="4" name="Title 3"/>
          <p:cNvSpPr>
            <a:spLocks noGrp="1"/>
          </p:cNvSpPr>
          <p:nvPr>
            <p:ph type="title"/>
          </p:nvPr>
        </p:nvSpPr>
        <p:spPr>
          <a:xfrm>
            <a:off x="0" y="0"/>
            <a:ext cx="9144000" cy="1295400"/>
          </a:xfrm>
        </p:spPr>
        <p:txBody>
          <a:bodyPr>
            <a:normAutofit/>
          </a:bodyPr>
          <a:lstStyle/>
          <a:p>
            <a:pPr algn="ctr"/>
            <a:r>
              <a:rPr lang="en-US" sz="3200" dirty="0" smtClean="0">
                <a:latin typeface="Times New Roman" pitchFamily="18" charset="0"/>
                <a:cs typeface="Times New Roman" pitchFamily="18" charset="0"/>
              </a:rPr>
              <a:t>Opening </a:t>
            </a:r>
            <a:r>
              <a:rPr lang="en-SG" sz="3200" b="1" dirty="0" smtClean="0">
                <a:latin typeface="Times New Roman" pitchFamily="18" charset="0"/>
                <a:cs typeface="Times New Roman" pitchFamily="18" charset="0"/>
              </a:rPr>
              <a:t>words </a:t>
            </a:r>
            <a:r>
              <a:rPr lang="en-SG" sz="3200" dirty="0" smtClean="0">
                <a:latin typeface="Times New Roman" pitchFamily="18" charset="0"/>
                <a:cs typeface="Times New Roman" pitchFamily="18" charset="0"/>
              </a:rPr>
              <a:t>of the </a:t>
            </a:r>
            <a:r>
              <a:rPr lang="en-SG" sz="3200" b="1" dirty="0" smtClean="0">
                <a:latin typeface="Times New Roman" pitchFamily="18" charset="0"/>
                <a:cs typeface="Times New Roman" pitchFamily="18" charset="0"/>
              </a:rPr>
              <a:t>Preamble</a:t>
            </a:r>
            <a:r>
              <a:rPr lang="en-SG" sz="3200" dirty="0" smtClean="0">
                <a:latin typeface="Times New Roman" pitchFamily="18" charset="0"/>
                <a:cs typeface="Times New Roman" pitchFamily="18" charset="0"/>
              </a:rPr>
              <a:t> of the Indian Constitution</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1413</TotalTime>
  <Words>1034</Words>
  <Application>Microsoft Office PowerPoint</Application>
  <PresentationFormat>On-screen Show (4:3)</PresentationFormat>
  <Paragraphs>205</Paragraphs>
  <Slides>29</Slides>
  <Notes>8</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 </vt:lpstr>
      <vt:lpstr>                       Objectives </vt:lpstr>
      <vt:lpstr>CONTENTS</vt:lpstr>
      <vt:lpstr>Slide 4</vt:lpstr>
      <vt:lpstr>Ideas  about  Justice  as well as  Social Justice  are  complex and indeterminate </vt:lpstr>
      <vt:lpstr>Some related concepts……</vt:lpstr>
      <vt:lpstr>                     Justice</vt:lpstr>
      <vt:lpstr>Basic Premise of Social Justice</vt:lpstr>
      <vt:lpstr>Opening words of the Preamble of the Indian Constitution</vt:lpstr>
      <vt:lpstr>   Fundamental Constitutional values</vt:lpstr>
      <vt:lpstr>Ambedkar’s Views….</vt:lpstr>
      <vt:lpstr> Social Justice through Social Inclusion - ?? </vt:lpstr>
      <vt:lpstr>  People First - Sen’s approach Development - Expansion of people’s capabilities </vt:lpstr>
      <vt:lpstr>Poverty - deprivation of basic capabilities</vt:lpstr>
      <vt:lpstr>Slide 15</vt:lpstr>
      <vt:lpstr>Slide 16</vt:lpstr>
      <vt:lpstr>The United Nations Definition : Inclusive society </vt:lpstr>
      <vt:lpstr>      Social justice (is realized)</vt:lpstr>
      <vt:lpstr>Dr. B. R. Ambedkar - who tried to turn the Wheel of the Law toward social justice for all…… </vt:lpstr>
      <vt:lpstr>Slide 20</vt:lpstr>
      <vt:lpstr>Slide 21</vt:lpstr>
      <vt:lpstr>Slide 22</vt:lpstr>
      <vt:lpstr>Slide 23</vt:lpstr>
      <vt:lpstr>       Granville Austin</vt:lpstr>
      <vt:lpstr>Slide 25</vt:lpstr>
      <vt:lpstr>Honor the Legacy of Dr.Ambedkar……….</vt:lpstr>
      <vt:lpstr>Panchteerth</vt:lpstr>
      <vt:lpstr>Reference Links</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Sheela Reddy</dc:creator>
  <cp:lastModifiedBy>HP</cp:lastModifiedBy>
  <cp:revision>116</cp:revision>
  <dcterms:created xsi:type="dcterms:W3CDTF">2017-12-18T04:54:28Z</dcterms:created>
  <dcterms:modified xsi:type="dcterms:W3CDTF">2021-09-20T05:55:16Z</dcterms:modified>
</cp:coreProperties>
</file>