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81" r:id="rId2"/>
    <p:sldId id="275" r:id="rId3"/>
    <p:sldId id="258" r:id="rId4"/>
    <p:sldId id="282" r:id="rId5"/>
    <p:sldId id="257" r:id="rId6"/>
    <p:sldId id="260" r:id="rId7"/>
    <p:sldId id="280" r:id="rId8"/>
    <p:sldId id="262" r:id="rId9"/>
    <p:sldId id="267" r:id="rId10"/>
    <p:sldId id="271" r:id="rId11"/>
    <p:sldId id="269" r:id="rId12"/>
    <p:sldId id="265" r:id="rId13"/>
    <p:sldId id="266" r:id="rId14"/>
    <p:sldId id="273" r:id="rId15"/>
    <p:sldId id="279" r:id="rId16"/>
    <p:sldId id="28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84F5"/>
    <a:srgbClr val="E7F0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443" autoAdjust="0"/>
    <p:restoredTop sz="94660"/>
  </p:normalViewPr>
  <p:slideViewPr>
    <p:cSldViewPr>
      <p:cViewPr varScale="1">
        <p:scale>
          <a:sx n="68" d="100"/>
          <a:sy n="68" d="100"/>
        </p:scale>
        <p:origin x="-149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A5D97E-6E8F-413A-B516-B0962442A95E}" type="datetimeFigureOut">
              <a:rPr lang="en-US" smtClean="0"/>
              <a:pPr/>
              <a:t>9/8/2020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3ED7E55-1366-44D7-AD74-4CA6EBDA7A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5D97E-6E8F-413A-B516-B0962442A95E}" type="datetimeFigureOut">
              <a:rPr lang="en-US" smtClean="0"/>
              <a:pPr/>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5D97E-6E8F-413A-B516-B0962442A95E}" type="datetimeFigureOut">
              <a:rPr lang="en-US" smtClean="0"/>
              <a:pPr/>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A5D97E-6E8F-413A-B516-B0962442A95E}" type="datetimeFigureOut">
              <a:rPr lang="en-US" smtClean="0"/>
              <a:pPr/>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A5D97E-6E8F-413A-B516-B0962442A95E}" type="datetimeFigureOut">
              <a:rPr lang="en-US" smtClean="0"/>
              <a:pPr/>
              <a:t>9/8/2020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ED7E55-1366-44D7-AD74-4CA6EBDA7A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A5D97E-6E8F-413A-B516-B0962442A95E}" type="datetimeFigureOut">
              <a:rPr lang="en-US" smtClean="0"/>
              <a:pPr/>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A5D97E-6E8F-413A-B516-B0962442A95E}" type="datetimeFigureOut">
              <a:rPr lang="en-US" smtClean="0"/>
              <a:pPr/>
              <a:t>9/8/2020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A5D97E-6E8F-413A-B516-B0962442A95E}" type="datetimeFigureOut">
              <a:rPr lang="en-US" smtClean="0"/>
              <a:pPr/>
              <a:t>9/8/2020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A5D97E-6E8F-413A-B516-B0962442A95E}" type="datetimeFigureOut">
              <a:rPr lang="en-US" smtClean="0"/>
              <a:pPr/>
              <a:t>9/8/2020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A5D97E-6E8F-413A-B516-B0962442A95E}" type="datetimeFigureOut">
              <a:rPr lang="en-US" smtClean="0"/>
              <a:pPr/>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ED7E55-1366-44D7-AD74-4CA6EBDA7A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A5D97E-6E8F-413A-B516-B0962442A95E}" type="datetimeFigureOut">
              <a:rPr lang="en-US" smtClean="0"/>
              <a:pPr/>
              <a:t>9/8/2020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3ED7E55-1366-44D7-AD74-4CA6EBDA7A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A5D97E-6E8F-413A-B516-B0962442A95E}" type="datetimeFigureOut">
              <a:rPr lang="en-US" smtClean="0"/>
              <a:pPr/>
              <a:t>9/8/2020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3ED7E55-1366-44D7-AD74-4CA6EBDA7A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sz="6000" b="1" dirty="0" smtClean="0"/>
              <a:t>Strategic HRM</a:t>
            </a:r>
            <a:endParaRPr lang="en-US" b="1" dirty="0"/>
          </a:p>
        </p:txBody>
      </p:sp>
      <p:sp>
        <p:nvSpPr>
          <p:cNvPr id="3" name="Content Placeholder 2"/>
          <p:cNvSpPr>
            <a:spLocks noGrp="1"/>
          </p:cNvSpPr>
          <p:nvPr>
            <p:ph idx="1"/>
          </p:nvPr>
        </p:nvSpPr>
        <p:spPr>
          <a:xfrm>
            <a:off x="457200" y="3200400"/>
            <a:ext cx="8229600" cy="3124200"/>
          </a:xfrm>
        </p:spPr>
        <p:txBody>
          <a:bodyPr/>
          <a:lstStyle/>
          <a:p>
            <a:pPr>
              <a:buNone/>
            </a:pPr>
            <a:r>
              <a:rPr lang="en-US" dirty="0" smtClean="0"/>
              <a:t> </a:t>
            </a:r>
          </a:p>
          <a:p>
            <a:pPr>
              <a:buNone/>
            </a:pPr>
            <a:endParaRPr lang="en-US" dirty="0" smtClean="0"/>
          </a:p>
          <a:p>
            <a:pPr>
              <a:buNone/>
            </a:pPr>
            <a:endParaRPr lang="en-US" dirty="0" smtClean="0"/>
          </a:p>
          <a:p>
            <a:pPr algn="ctr">
              <a:buNone/>
            </a:pPr>
            <a:r>
              <a:rPr lang="en-US" dirty="0" smtClean="0"/>
              <a:t>   </a:t>
            </a:r>
            <a:r>
              <a:rPr lang="en-US" b="1" dirty="0" smtClean="0"/>
              <a:t>Presented by :</a:t>
            </a:r>
          </a:p>
          <a:p>
            <a:pPr algn="ctr">
              <a:buNone/>
            </a:pPr>
            <a:r>
              <a:rPr lang="en-US" b="1" dirty="0" smtClean="0"/>
              <a:t>   Dr. </a:t>
            </a:r>
            <a:r>
              <a:rPr lang="en-US" b="1" dirty="0" err="1" smtClean="0"/>
              <a:t>Neetu</a:t>
            </a:r>
            <a:r>
              <a:rPr lang="en-US" b="1" dirty="0" smtClean="0"/>
              <a:t> Jain</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66800"/>
            <a:ext cx="8077200" cy="5562600"/>
          </a:xfrm>
        </p:spPr>
        <p:txBody>
          <a:bodyPr>
            <a:normAutofit/>
          </a:bodyPr>
          <a:lstStyle/>
          <a:p>
            <a:pPr algn="just"/>
            <a:r>
              <a:rPr lang="en-US" dirty="0" smtClean="0"/>
              <a:t> To meet the expectations of the customers effectively. </a:t>
            </a:r>
          </a:p>
          <a:p>
            <a:pPr algn="just"/>
            <a:r>
              <a:rPr lang="en-US" dirty="0" smtClean="0"/>
              <a:t>To ensure high productivity. </a:t>
            </a:r>
          </a:p>
          <a:p>
            <a:pPr algn="just"/>
            <a:r>
              <a:rPr lang="en-US" dirty="0" smtClean="0"/>
              <a:t>To ensure business surplus thorough competency. </a:t>
            </a:r>
          </a:p>
          <a:p>
            <a:pPr algn="just"/>
            <a:r>
              <a:rPr lang="en-US" b="1" dirty="0" smtClean="0"/>
              <a:t> </a:t>
            </a:r>
            <a:r>
              <a:rPr lang="en-US" dirty="0" smtClean="0"/>
              <a:t>Helps firm in achieving cost-effective engagement of </a:t>
            </a:r>
            <a:r>
              <a:rPr lang="en-US" dirty="0" err="1" smtClean="0"/>
              <a:t>Labour</a:t>
            </a:r>
            <a:r>
              <a:rPr lang="en-US" dirty="0" smtClean="0"/>
              <a:t> </a:t>
            </a:r>
          </a:p>
          <a:p>
            <a:pPr algn="just"/>
            <a:r>
              <a:rPr lang="en-US" dirty="0" smtClean="0"/>
              <a:t>Enables firm to meet changing needs </a:t>
            </a:r>
          </a:p>
          <a:p>
            <a:pPr algn="just"/>
            <a:r>
              <a:rPr lang="en-US" dirty="0" smtClean="0"/>
              <a:t>Provides clear-cut goals, direction, and future focus</a:t>
            </a:r>
          </a:p>
          <a:p>
            <a:pPr algn="just"/>
            <a:r>
              <a:rPr lang="en-US" dirty="0" smtClean="0"/>
              <a:t> Helps Organization in Planning and Executing Organizational Changes </a:t>
            </a:r>
          </a:p>
          <a:p>
            <a:pPr algn="just"/>
            <a:r>
              <a:rPr lang="en-US" dirty="0" smtClean="0"/>
              <a:t>Ensures Optimum Utilization of Organizational Resources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fontScale="90000"/>
          </a:bodyPr>
          <a:lstStyle/>
          <a:p>
            <a:r>
              <a:rPr lang="en-US" b="1" dirty="0" smtClean="0"/>
              <a:t>How SHRM differs from HRM</a:t>
            </a:r>
            <a:endParaRPr lang="en-US" b="1" dirty="0"/>
          </a:p>
        </p:txBody>
      </p:sp>
      <p:sp>
        <p:nvSpPr>
          <p:cNvPr id="3" name="Content Placeholder 2"/>
          <p:cNvSpPr>
            <a:spLocks noGrp="1"/>
          </p:cNvSpPr>
          <p:nvPr>
            <p:ph idx="1"/>
          </p:nvPr>
        </p:nvSpPr>
        <p:spPr>
          <a:xfrm>
            <a:off x="228600" y="1143000"/>
            <a:ext cx="8686800" cy="5715000"/>
          </a:xfrm>
        </p:spPr>
        <p:txBody>
          <a:bodyPr>
            <a:normAutofit fontScale="92500" lnSpcReduction="10000"/>
          </a:bodyPr>
          <a:lstStyle/>
          <a:p>
            <a:pPr algn="just"/>
            <a:r>
              <a:rPr lang="en-US" dirty="0" smtClean="0"/>
              <a:t>In the last two decades there has been an increasing awareness that HR functions were like an island unto itself with softer people-</a:t>
            </a:r>
            <a:r>
              <a:rPr lang="en-US" dirty="0" err="1" smtClean="0"/>
              <a:t>centred</a:t>
            </a:r>
            <a:r>
              <a:rPr lang="en-US" dirty="0" smtClean="0"/>
              <a:t> values far away from the hard world of real business. </a:t>
            </a:r>
          </a:p>
          <a:p>
            <a:pPr algn="just"/>
            <a:r>
              <a:rPr lang="en-US" dirty="0" smtClean="0"/>
              <a:t>In order to justify its own existence HR functions had to be seen as more intimately connected with the strategy and day to day running of the business side of the enterprise. </a:t>
            </a:r>
          </a:p>
          <a:p>
            <a:pPr algn="just"/>
            <a:r>
              <a:rPr lang="en-US" dirty="0" smtClean="0"/>
              <a:t>Many writers in the late 1980s, started </a:t>
            </a:r>
            <a:r>
              <a:rPr lang="en-US" dirty="0" err="1" smtClean="0"/>
              <a:t>clamouring</a:t>
            </a:r>
            <a:r>
              <a:rPr lang="en-US" dirty="0" smtClean="0"/>
              <a:t> for a more strategic approach to the management of people than the standard practices of traditional management of people or industrial relations models. </a:t>
            </a:r>
          </a:p>
          <a:p>
            <a:pPr algn="just"/>
            <a:r>
              <a:rPr lang="en-US" dirty="0" smtClean="0"/>
              <a:t>Strategic HRM focuses on human resource programs with long- term objectives. Instead of focusing on internal human resource issues, the focus is on addressing and solving problems that effect people management programs in the long run and often globally.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8001000" cy="685800"/>
          </a:xfrm>
        </p:spPr>
        <p:txBody>
          <a:bodyPr>
            <a:normAutofit fontScale="90000"/>
          </a:bodyPr>
          <a:lstStyle/>
          <a:p>
            <a:r>
              <a:rPr lang="en-US" b="1" dirty="0" smtClean="0"/>
              <a:t>Barriers / Challenges of SHRM</a:t>
            </a:r>
            <a:endParaRPr lang="en-US" b="1" dirty="0"/>
          </a:p>
        </p:txBody>
      </p:sp>
      <p:sp>
        <p:nvSpPr>
          <p:cNvPr id="3" name="Content Placeholder 2"/>
          <p:cNvSpPr>
            <a:spLocks noGrp="1"/>
          </p:cNvSpPr>
          <p:nvPr>
            <p:ph idx="1"/>
          </p:nvPr>
        </p:nvSpPr>
        <p:spPr>
          <a:xfrm>
            <a:off x="304800" y="838200"/>
            <a:ext cx="8534400" cy="6019800"/>
          </a:xfrm>
        </p:spPr>
        <p:txBody>
          <a:bodyPr>
            <a:noAutofit/>
          </a:bodyPr>
          <a:lstStyle/>
          <a:p>
            <a:pPr algn="just"/>
            <a:endParaRPr lang="en-US" sz="2800" dirty="0" smtClean="0"/>
          </a:p>
          <a:p>
            <a:pPr algn="just"/>
            <a:r>
              <a:rPr lang="en-US" sz="2800" dirty="0" smtClean="0"/>
              <a:t>Barriers to successful SHRM implementation are complex. The main reason is a lack of growth strategy or failure to implement one. Other major barriers are :</a:t>
            </a:r>
          </a:p>
          <a:p>
            <a:pPr algn="just"/>
            <a:r>
              <a:rPr lang="en-US" sz="2800" dirty="0" smtClean="0"/>
              <a:t>High resistance due to lack of cooperation from the bottom line. </a:t>
            </a:r>
          </a:p>
          <a:p>
            <a:pPr algn="just"/>
            <a:r>
              <a:rPr lang="en-US" sz="2800" dirty="0" smtClean="0"/>
              <a:t> Interdepartmental conflict.</a:t>
            </a:r>
          </a:p>
          <a:p>
            <a:pPr algn="just"/>
            <a:r>
              <a:rPr lang="en-US" sz="2800" dirty="0" smtClean="0"/>
              <a:t>Absence of Plans that integrate internal resource with external requirements. </a:t>
            </a:r>
          </a:p>
          <a:p>
            <a:pPr algn="just"/>
            <a:r>
              <a:rPr lang="en-US" sz="2800" dirty="0" smtClean="0"/>
              <a:t>Limited time, money and the resources. </a:t>
            </a:r>
          </a:p>
          <a:p>
            <a:pPr algn="just"/>
            <a:r>
              <a:rPr lang="en-US" sz="2800" dirty="0" smtClean="0"/>
              <a:t> The status quo approach of employees. </a:t>
            </a:r>
          </a:p>
          <a:p>
            <a:pPr algn="just"/>
            <a:endParaRPr lang="en-US" sz="2800" dirty="0" smtClean="0"/>
          </a:p>
          <a:p>
            <a:pPr algn="just"/>
            <a:endParaRPr lang="en-US" sz="28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Autofit/>
          </a:bodyPr>
          <a:lstStyle/>
          <a:p>
            <a:pPr algn="just"/>
            <a:r>
              <a:rPr lang="en-US" sz="2800" dirty="0" smtClean="0"/>
              <a:t>Fear of incompetency of senior level managers to take up strategic steps or lack of adequate support and commitment from top management. </a:t>
            </a:r>
          </a:p>
          <a:p>
            <a:pPr algn="just"/>
            <a:r>
              <a:rPr lang="en-US" sz="2800" dirty="0" smtClean="0"/>
              <a:t>Resistance from </a:t>
            </a:r>
            <a:r>
              <a:rPr lang="en-US" sz="2800" dirty="0" err="1" smtClean="0"/>
              <a:t>labour</a:t>
            </a:r>
            <a:r>
              <a:rPr lang="en-US" sz="2800" dirty="0" smtClean="0"/>
              <a:t> unions. </a:t>
            </a:r>
          </a:p>
          <a:p>
            <a:pPr algn="just"/>
            <a:r>
              <a:rPr lang="en-US" sz="2800" dirty="0" smtClean="0"/>
              <a:t>Rapid structural changes.</a:t>
            </a:r>
          </a:p>
          <a:p>
            <a:pPr algn="just"/>
            <a:r>
              <a:rPr lang="en-US" sz="2800" dirty="0" smtClean="0"/>
              <a:t>Absence of market pressures which influence the adoption of strategic HRM. </a:t>
            </a:r>
          </a:p>
          <a:p>
            <a:pPr algn="just"/>
            <a:r>
              <a:rPr lang="en-US" sz="2800" dirty="0" err="1" smtClean="0"/>
              <a:t>i</a:t>
            </a:r>
            <a:r>
              <a:rPr lang="en-US" sz="2800" dirty="0" smtClean="0"/>
              <a:t>. Absence of Long-term orientation </a:t>
            </a:r>
          </a:p>
          <a:p>
            <a:pPr algn="just"/>
            <a:r>
              <a:rPr lang="en-US" sz="2800" dirty="0" smtClean="0"/>
              <a:t>v. Fear of Failure vi. Rigidity of HR Practices</a:t>
            </a:r>
          </a:p>
          <a:p>
            <a:pPr algn="just"/>
            <a:r>
              <a:rPr lang="en-US" sz="2800" dirty="0" smtClean="0"/>
              <a:t>Lack of Strategic Reasoning </a:t>
            </a:r>
          </a:p>
          <a:p>
            <a:endParaRPr lang="en-US" b="1" dirty="0" smtClean="0"/>
          </a:p>
          <a:p>
            <a:endParaRPr lang="en-US" b="1" dirty="0" smtClean="0"/>
          </a:p>
          <a:p>
            <a:endParaRPr lang="en-US" b="1" dirty="0" smtClean="0"/>
          </a:p>
          <a:p>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838200"/>
            <a:ext cx="8229600" cy="533400"/>
          </a:xfrm>
        </p:spPr>
        <p:txBody>
          <a:bodyPr>
            <a:noAutofit/>
          </a:bodyPr>
          <a:lstStyle/>
          <a:p>
            <a:r>
              <a:rPr lang="en-US" sz="3600" b="1" dirty="0" smtClean="0"/>
              <a:t>Overcoming Challenges of SHRM</a:t>
            </a:r>
            <a:endParaRPr lang="en-US" sz="3600" b="1" dirty="0"/>
          </a:p>
        </p:txBody>
      </p:sp>
      <p:sp>
        <p:nvSpPr>
          <p:cNvPr id="3" name="Content Placeholder 2"/>
          <p:cNvSpPr>
            <a:spLocks noGrp="1"/>
          </p:cNvSpPr>
          <p:nvPr>
            <p:ph idx="1"/>
          </p:nvPr>
        </p:nvSpPr>
        <p:spPr>
          <a:xfrm>
            <a:off x="228600" y="1447800"/>
            <a:ext cx="8610600" cy="5181600"/>
          </a:xfrm>
        </p:spPr>
        <p:txBody>
          <a:bodyPr>
            <a:noAutofit/>
          </a:bodyPr>
          <a:lstStyle/>
          <a:p>
            <a:pPr algn="just"/>
            <a:endParaRPr lang="en-US" sz="2600" dirty="0" smtClean="0"/>
          </a:p>
          <a:p>
            <a:pPr algn="just"/>
            <a:r>
              <a:rPr lang="en-US" sz="2600" dirty="0" smtClean="0"/>
              <a:t>Conduct a rigorous initial analysis</a:t>
            </a:r>
          </a:p>
          <a:p>
            <a:pPr algn="just"/>
            <a:r>
              <a:rPr lang="en-US" sz="2600" dirty="0" smtClean="0"/>
              <a:t> Formulate Strategy </a:t>
            </a:r>
          </a:p>
          <a:p>
            <a:pPr algn="just"/>
            <a:r>
              <a:rPr lang="en-US" sz="2600" dirty="0" smtClean="0"/>
              <a:t>Gain Support </a:t>
            </a:r>
          </a:p>
          <a:p>
            <a:pPr algn="just"/>
            <a:r>
              <a:rPr lang="en-US" sz="2600" dirty="0" smtClean="0"/>
              <a:t>Assess barriers</a:t>
            </a:r>
          </a:p>
          <a:p>
            <a:pPr algn="just"/>
            <a:r>
              <a:rPr lang="en-US" sz="2600" dirty="0" smtClean="0"/>
              <a:t> Manage Change </a:t>
            </a:r>
          </a:p>
          <a:p>
            <a:pPr algn="just"/>
            <a:r>
              <a:rPr lang="en-US" sz="2600" dirty="0" smtClean="0"/>
              <a:t>Project Management and Implementation vii. Follow-up and Evaluate</a:t>
            </a:r>
            <a:endParaRPr lang="en-US" sz="2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457200"/>
            <a:ext cx="4267200" cy="487362"/>
          </a:xfrm>
        </p:spPr>
        <p:txBody>
          <a:bodyPr>
            <a:normAutofit fontScale="90000"/>
          </a:bodyPr>
          <a:lstStyle/>
          <a:p>
            <a:r>
              <a:rPr lang="en-US" b="1" dirty="0" smtClean="0"/>
              <a:t>    Conclusion</a:t>
            </a:r>
            <a:endParaRPr lang="en-US" b="1" dirty="0"/>
          </a:p>
        </p:txBody>
      </p:sp>
      <p:sp>
        <p:nvSpPr>
          <p:cNvPr id="3" name="Content Placeholder 2"/>
          <p:cNvSpPr>
            <a:spLocks noGrp="1"/>
          </p:cNvSpPr>
          <p:nvPr>
            <p:ph idx="1"/>
          </p:nvPr>
        </p:nvSpPr>
        <p:spPr>
          <a:xfrm>
            <a:off x="228600" y="1676400"/>
            <a:ext cx="8610600" cy="4876800"/>
          </a:xfrm>
        </p:spPr>
        <p:txBody>
          <a:bodyPr>
            <a:normAutofit/>
          </a:bodyPr>
          <a:lstStyle/>
          <a:p>
            <a:pPr algn="just"/>
            <a:r>
              <a:rPr lang="en-US" dirty="0" smtClean="0">
                <a:solidFill>
                  <a:srgbClr val="000000"/>
                </a:solidFill>
              </a:rPr>
              <a:t>“Neither a wise man nor a brave man lies  down on the tracks of history to wait for the train of the future to run over him.”</a:t>
            </a:r>
          </a:p>
          <a:p>
            <a:pPr algn="just"/>
            <a:endParaRPr lang="en-US" dirty="0" smtClean="0">
              <a:solidFill>
                <a:srgbClr val="000000"/>
              </a:solidFill>
            </a:endParaRPr>
          </a:p>
          <a:p>
            <a:pPr algn="just"/>
            <a:r>
              <a:rPr lang="en-US" dirty="0" smtClean="0">
                <a:solidFill>
                  <a:srgbClr val="000000"/>
                </a:solidFill>
              </a:rPr>
              <a:t>Management need to realize the importance of SHRM and try to link HRM with organizational strategy and performance.</a:t>
            </a:r>
            <a:endParaRPr lang="en-US" sz="4000" dirty="0" smtClean="0">
              <a:solidFill>
                <a:srgbClr val="000000"/>
              </a:solidFill>
            </a:endParaRPr>
          </a:p>
          <a:p>
            <a:endParaRPr lang="en-US" sz="4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t>    </a:t>
            </a:r>
          </a:p>
          <a:p>
            <a:pPr>
              <a:buNone/>
            </a:pPr>
            <a:endParaRPr lang="en-US" sz="4800" b="1" dirty="0" smtClean="0"/>
          </a:p>
          <a:p>
            <a:pPr>
              <a:buNone/>
            </a:pPr>
            <a:r>
              <a:rPr lang="en-US" sz="4800" b="1" smtClean="0"/>
              <a:t>           THANK </a:t>
            </a:r>
            <a:r>
              <a:rPr lang="en-US" sz="4800" b="1" dirty="0" smtClean="0"/>
              <a:t>YOU</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b="1" dirty="0" smtClean="0"/>
              <a:t>Concept of SHRM</a:t>
            </a:r>
            <a:endParaRPr lang="en-US" b="1" dirty="0"/>
          </a:p>
        </p:txBody>
      </p:sp>
      <p:sp>
        <p:nvSpPr>
          <p:cNvPr id="3" name="Content Placeholder 2"/>
          <p:cNvSpPr>
            <a:spLocks noGrp="1"/>
          </p:cNvSpPr>
          <p:nvPr>
            <p:ph idx="1"/>
          </p:nvPr>
        </p:nvSpPr>
        <p:spPr>
          <a:xfrm>
            <a:off x="457200" y="1447800"/>
            <a:ext cx="8229600" cy="4678363"/>
          </a:xfrm>
        </p:spPr>
        <p:txBody>
          <a:bodyPr>
            <a:normAutofit lnSpcReduction="10000"/>
          </a:bodyPr>
          <a:lstStyle/>
          <a:p>
            <a:pPr algn="just">
              <a:lnSpc>
                <a:spcPct val="90000"/>
              </a:lnSpc>
              <a:buNone/>
              <a:defRPr/>
            </a:pPr>
            <a:r>
              <a:rPr lang="en-US" dirty="0" smtClean="0"/>
              <a:t>  “Strategic HRM means </a:t>
            </a:r>
            <a:r>
              <a:rPr lang="en-US" dirty="0" err="1" smtClean="0"/>
              <a:t>recognising</a:t>
            </a:r>
            <a:r>
              <a:rPr lang="en-US" dirty="0" smtClean="0"/>
              <a:t> the HR function as a strategic partner, which helps top management in not only formulating the organization’s strategies, but also in assuring their proper implementation.”</a:t>
            </a:r>
          </a:p>
          <a:p>
            <a:pPr algn="just">
              <a:lnSpc>
                <a:spcPct val="90000"/>
              </a:lnSpc>
              <a:defRPr/>
            </a:pPr>
            <a:endParaRPr lang="en-US" dirty="0" smtClean="0"/>
          </a:p>
          <a:p>
            <a:pPr algn="just">
              <a:lnSpc>
                <a:spcPct val="90000"/>
              </a:lnSpc>
              <a:defRPr/>
            </a:pPr>
            <a:r>
              <a:rPr lang="en-US" dirty="0" smtClean="0"/>
              <a:t>“The pattern of HR deployments and activities intended to enable an </a:t>
            </a:r>
            <a:r>
              <a:rPr lang="en-US" dirty="0" err="1" smtClean="0"/>
              <a:t>organisation</a:t>
            </a:r>
            <a:r>
              <a:rPr lang="en-US" dirty="0" smtClean="0"/>
              <a:t> to achieve its goal.”                     --  Wright &amp; Mc Mahan(1992)</a:t>
            </a:r>
          </a:p>
          <a:p>
            <a:pPr algn="just">
              <a:lnSpc>
                <a:spcPct val="90000"/>
              </a:lnSpc>
              <a:defRPr/>
            </a:pPr>
            <a:endParaRPr lang="en-US" dirty="0" smtClean="0"/>
          </a:p>
          <a:p>
            <a:pPr algn="just">
              <a:lnSpc>
                <a:spcPct val="90000"/>
              </a:lnSpc>
              <a:defRPr/>
            </a:pPr>
            <a:r>
              <a:rPr lang="en-US" dirty="0" smtClean="0"/>
              <a:t>“SHRM encompasses those decisions and actions which concern the management of employees at all levels in the business and which redirect towards creating and sustaining competitive advantage.”-Miller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229600" cy="6705600"/>
          </a:xfrm>
        </p:spPr>
        <p:txBody>
          <a:bodyPr>
            <a:noAutofit/>
          </a:bodyPr>
          <a:lstStyle/>
          <a:p>
            <a:pPr algn="just"/>
            <a:endParaRPr lang="en-US" sz="2800" dirty="0" smtClean="0"/>
          </a:p>
          <a:p>
            <a:pPr algn="just"/>
            <a:r>
              <a:rPr lang="en-US" sz="2800" dirty="0" smtClean="0"/>
              <a:t>Strategic HRM utilizes the talent and opportunity within the human resources department to make other departments stronger and more effective. </a:t>
            </a:r>
          </a:p>
          <a:p>
            <a:pPr algn="just"/>
            <a:endParaRPr lang="en-US" sz="2800" dirty="0" smtClean="0"/>
          </a:p>
          <a:p>
            <a:pPr algn="just"/>
            <a:r>
              <a:rPr lang="en-US" sz="2800" dirty="0" smtClean="0"/>
              <a:t> Strategic human resource management can be defined as the linking of human resources with strategic goals and objectives in order to improve business performance and develop organizational culture that foster innovation, flexibility and competitive advantage.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just"/>
            <a:r>
              <a:rPr lang="en-US" dirty="0" smtClean="0"/>
              <a:t> In an </a:t>
            </a:r>
            <a:r>
              <a:rPr lang="en-US" dirty="0" err="1" smtClean="0"/>
              <a:t>organisation</a:t>
            </a:r>
            <a:r>
              <a:rPr lang="en-US" dirty="0" smtClean="0"/>
              <a:t> SHRM means accepting and involving the HR function as a strategic partner in the formulation and implementation of the </a:t>
            </a:r>
            <a:r>
              <a:rPr lang="en-US" dirty="0" err="1" smtClean="0"/>
              <a:t>orgn’s</a:t>
            </a:r>
            <a:r>
              <a:rPr lang="en-US" dirty="0" smtClean="0"/>
              <a:t> strategies through HR activities such as recruiting, selecting, training and rewarding personnel</a:t>
            </a:r>
          </a:p>
          <a:p>
            <a:pPr algn="just"/>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28600"/>
            <a:ext cx="6248400" cy="1295400"/>
          </a:xfrm>
        </p:spPr>
        <p:txBody>
          <a:bodyPr>
            <a:normAutofit fontScale="90000"/>
          </a:bodyPr>
          <a:lstStyle/>
          <a:p>
            <a:r>
              <a:rPr lang="en-US" b="1" dirty="0" smtClean="0"/>
              <a:t/>
            </a:r>
            <a:br>
              <a:rPr lang="en-US" b="1" dirty="0" smtClean="0"/>
            </a:br>
            <a:r>
              <a:rPr lang="en-US" b="1" dirty="0" smtClean="0"/>
              <a:t>How of SHRM</a:t>
            </a:r>
            <a:br>
              <a:rPr lang="en-US" b="1" dirty="0" smtClean="0"/>
            </a:br>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algn="just"/>
            <a:endParaRPr lang="en-US" dirty="0" smtClean="0"/>
          </a:p>
          <a:p>
            <a:pPr algn="just"/>
            <a:r>
              <a:rPr lang="en-US" dirty="0" smtClean="0"/>
              <a:t>HR departments that practice strategic human resource management do not work independently within a silo; they interact with other departments within an organization in order to understand their goals and then create strategies that align with those objectives, as well as those of the organization. </a:t>
            </a:r>
          </a:p>
          <a:p>
            <a:pPr algn="just"/>
            <a:r>
              <a:rPr lang="en-US" dirty="0" smtClean="0"/>
              <a:t> As a result, the goals of a human resource department reflect and support the goals of the rest of the organization.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077200" cy="5943600"/>
          </a:xfrm>
        </p:spPr>
        <p:txBody>
          <a:bodyPr>
            <a:normAutofit/>
          </a:bodyPr>
          <a:lstStyle/>
          <a:p>
            <a:pPr algn="just">
              <a:buNone/>
            </a:pPr>
            <a:r>
              <a:rPr lang="en-US" b="1" dirty="0" smtClean="0"/>
              <a:t>Strategic HRM, is concerned with the following:</a:t>
            </a:r>
          </a:p>
          <a:p>
            <a:pPr algn="just">
              <a:buNone/>
            </a:pPr>
            <a:endParaRPr lang="en-US" b="1" dirty="0" smtClean="0"/>
          </a:p>
          <a:p>
            <a:pPr algn="just"/>
            <a:r>
              <a:rPr lang="en-US" dirty="0" err="1" smtClean="0"/>
              <a:t>Analyse</a:t>
            </a:r>
            <a:r>
              <a:rPr lang="en-US" dirty="0" smtClean="0"/>
              <a:t> the opportunities and threats existing in the external environment.</a:t>
            </a:r>
          </a:p>
          <a:p>
            <a:pPr algn="just"/>
            <a:r>
              <a:rPr lang="en-US" dirty="0" smtClean="0"/>
              <a:t> Formulate strategies that will match the </a:t>
            </a:r>
            <a:r>
              <a:rPr lang="en-US" dirty="0" err="1" smtClean="0"/>
              <a:t>organisation’s</a:t>
            </a:r>
            <a:r>
              <a:rPr lang="en-US" dirty="0" smtClean="0"/>
              <a:t> (internal) strengths and weaknesses with environmental (external) threats and opportunities. In other words, make a SWOT analysis of </a:t>
            </a:r>
            <a:r>
              <a:rPr lang="en-US" dirty="0" err="1" smtClean="0"/>
              <a:t>organisation</a:t>
            </a:r>
            <a:r>
              <a:rPr lang="en-US" dirty="0" smtClean="0"/>
              <a:t>. </a:t>
            </a:r>
          </a:p>
          <a:p>
            <a:pPr algn="just"/>
            <a:endParaRPr lang="en-US" dirty="0" smtClean="0"/>
          </a:p>
          <a:p>
            <a:pPr algn="just"/>
            <a:r>
              <a:rPr lang="en-US" dirty="0" smtClean="0"/>
              <a:t> Implement the strategies so formulated. </a:t>
            </a:r>
          </a:p>
          <a:p>
            <a:pPr algn="just"/>
            <a:r>
              <a:rPr lang="en-US" dirty="0" smtClean="0"/>
              <a:t>Evaluate and control activities to ensure that </a:t>
            </a:r>
            <a:r>
              <a:rPr lang="en-US" dirty="0" err="1" smtClean="0"/>
              <a:t>organisation’s</a:t>
            </a:r>
            <a:r>
              <a:rPr lang="en-US" dirty="0" smtClean="0"/>
              <a:t> objectives are duly achieved</a:t>
            </a:r>
            <a:r>
              <a:rPr lang="en-US" b="1" dirty="0" smtClean="0"/>
              <a:t>.</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315200" cy="1219200"/>
          </a:xfrm>
        </p:spPr>
        <p:txBody>
          <a:bodyPr>
            <a:normAutofit fontScale="90000"/>
          </a:bodyPr>
          <a:lstStyle/>
          <a:p>
            <a:r>
              <a:rPr lang="en-US" b="1" dirty="0" smtClean="0"/>
              <a:t>Nature of SHRM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458200" cy="5562600"/>
          </a:xfrm>
        </p:spPr>
        <p:txBody>
          <a:bodyPr>
            <a:normAutofit fontScale="85000" lnSpcReduction="10000"/>
          </a:bodyPr>
          <a:lstStyle/>
          <a:p>
            <a:pPr algn="just"/>
            <a:r>
              <a:rPr lang="en-US" dirty="0" smtClean="0"/>
              <a:t>Long-term Focus: As business strategies have a long-term orientation, therefore, focus of SHRM is also long-term probably more than one year. </a:t>
            </a:r>
          </a:p>
          <a:p>
            <a:pPr algn="just"/>
            <a:endParaRPr lang="en-US" dirty="0" smtClean="0"/>
          </a:p>
          <a:p>
            <a:pPr algn="just"/>
            <a:r>
              <a:rPr lang="en-US" dirty="0" smtClean="0"/>
              <a:t>Associated with Goal-Setting: SHRM is highly related with setting of objectives, formulation of policy and allocation of resources and it is carried out at all levels of top management. </a:t>
            </a:r>
          </a:p>
          <a:p>
            <a:pPr algn="just"/>
            <a:endParaRPr lang="en-US" dirty="0" smtClean="0"/>
          </a:p>
          <a:p>
            <a:pPr algn="just"/>
            <a:r>
              <a:rPr lang="en-US" dirty="0" smtClean="0"/>
              <a:t>Interrelated with Business Strategies: There is an interrelation between business strategies and SHRM. E.g. it gives significant inputs when business strategy is formulated.</a:t>
            </a:r>
          </a:p>
          <a:p>
            <a:pPr algn="just"/>
            <a:endParaRPr lang="en-US" dirty="0" smtClean="0"/>
          </a:p>
          <a:p>
            <a:pPr algn="just"/>
            <a:r>
              <a:rPr lang="en-US" dirty="0" smtClean="0"/>
              <a:t>Fosters Corporate Excellence Skills: SHRM considers employees as the strategic potential of the organization and on that basis makes effort to differentiate the organization from its competitors present in the markets. It also promotes learning of new skills.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543800" cy="914400"/>
          </a:xfrm>
        </p:spPr>
        <p:txBody>
          <a:bodyPr>
            <a:normAutofit/>
          </a:bodyPr>
          <a:lstStyle/>
          <a:p>
            <a:r>
              <a:rPr lang="en-US" b="1" dirty="0" smtClean="0"/>
              <a:t>Aims of SHRM</a:t>
            </a:r>
            <a:endParaRPr lang="en-US" b="1" dirty="0"/>
          </a:p>
        </p:txBody>
      </p:sp>
      <p:sp>
        <p:nvSpPr>
          <p:cNvPr id="3" name="Content Placeholder 2"/>
          <p:cNvSpPr>
            <a:spLocks noGrp="1"/>
          </p:cNvSpPr>
          <p:nvPr>
            <p:ph idx="1"/>
          </p:nvPr>
        </p:nvSpPr>
        <p:spPr>
          <a:xfrm>
            <a:off x="228600" y="1143000"/>
            <a:ext cx="8458200" cy="5715000"/>
          </a:xfrm>
        </p:spPr>
        <p:txBody>
          <a:bodyPr>
            <a:normAutofit fontScale="92500" lnSpcReduction="10000"/>
          </a:bodyPr>
          <a:lstStyle/>
          <a:p>
            <a:pPr algn="just"/>
            <a:r>
              <a:rPr lang="en-US" dirty="0" smtClean="0"/>
              <a:t>To develop Strategic Competencies: to make sure that the company has needed standards and competent and highly motivated employees for achieving sustainable competitive advantage. </a:t>
            </a:r>
          </a:p>
          <a:p>
            <a:pPr algn="just"/>
            <a:r>
              <a:rPr lang="en-US" dirty="0" smtClean="0"/>
              <a:t> To give Sense of Direction: It guides the organization in the right direction so that the business requirements of the organization are met by creation and attainment of consistent and reasonable HR policies and </a:t>
            </a:r>
            <a:r>
              <a:rPr lang="en-US" dirty="0" err="1" smtClean="0"/>
              <a:t>programmes</a:t>
            </a:r>
            <a:r>
              <a:rPr lang="en-US" dirty="0" smtClean="0"/>
              <a:t>.</a:t>
            </a:r>
          </a:p>
          <a:p>
            <a:pPr algn="just"/>
            <a:r>
              <a:rPr lang="en-US" dirty="0" smtClean="0"/>
              <a:t> To achieve Integration: Target of SHRM is to give a united framework, so that the organized HR system works synergistically in accordance with the organizational strategic objectives. </a:t>
            </a:r>
          </a:p>
          <a:p>
            <a:pPr algn="just"/>
            <a:r>
              <a:rPr lang="en-US" dirty="0" smtClean="0"/>
              <a:t>To formulate Business Strategy: by focusing on the measures through which the organization can use the power of its human resources for the increasing benefits.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r>
              <a:rPr lang="en-US" b="1" dirty="0" smtClean="0"/>
              <a:t>    Benefits of SHRM</a:t>
            </a:r>
            <a:endParaRPr lang="en-US" b="1" dirty="0"/>
          </a:p>
        </p:txBody>
      </p:sp>
      <p:sp>
        <p:nvSpPr>
          <p:cNvPr id="3" name="Content Placeholder 2"/>
          <p:cNvSpPr>
            <a:spLocks noGrp="1"/>
          </p:cNvSpPr>
          <p:nvPr>
            <p:ph idx="1"/>
          </p:nvPr>
        </p:nvSpPr>
        <p:spPr>
          <a:xfrm>
            <a:off x="609600" y="1066800"/>
            <a:ext cx="7848600" cy="5791200"/>
          </a:xfrm>
        </p:spPr>
        <p:txBody>
          <a:bodyPr>
            <a:noAutofit/>
          </a:bodyPr>
          <a:lstStyle/>
          <a:p>
            <a:pPr algn="just"/>
            <a:r>
              <a:rPr lang="en-US" sz="2600" dirty="0" smtClean="0"/>
              <a:t>Identifying and </a:t>
            </a:r>
            <a:r>
              <a:rPr lang="en-US" sz="2600" dirty="0" err="1" smtClean="0"/>
              <a:t>analysing</a:t>
            </a:r>
            <a:r>
              <a:rPr lang="en-US" sz="2600" dirty="0" smtClean="0"/>
              <a:t> external opportunities and threats that may be crucial to the company's success. </a:t>
            </a:r>
          </a:p>
          <a:p>
            <a:pPr algn="just"/>
            <a:r>
              <a:rPr lang="en-US" sz="2600" dirty="0" smtClean="0"/>
              <a:t>Provides a clear business strategy and vision for the future. </a:t>
            </a:r>
          </a:p>
          <a:p>
            <a:pPr algn="just"/>
            <a:r>
              <a:rPr lang="en-US" sz="2600" dirty="0" smtClean="0"/>
              <a:t>To supply competitive intelligence that may be useful in the strategic planning process. </a:t>
            </a:r>
          </a:p>
          <a:p>
            <a:pPr algn="just"/>
            <a:r>
              <a:rPr lang="en-US" sz="2600" dirty="0" smtClean="0"/>
              <a:t>To recruit, retain and motivate people. </a:t>
            </a:r>
          </a:p>
          <a:p>
            <a:pPr algn="just"/>
            <a:r>
              <a:rPr lang="en-US" sz="2600" dirty="0" smtClean="0"/>
              <a:t>To develop and retain of highly competent people. </a:t>
            </a:r>
          </a:p>
          <a:p>
            <a:pPr algn="just"/>
            <a:r>
              <a:rPr lang="en-US" sz="2600" dirty="0" smtClean="0"/>
              <a:t>To ensure that people development issues are addressed systematically. </a:t>
            </a:r>
          </a:p>
          <a:p>
            <a:pPr algn="just"/>
            <a:r>
              <a:rPr lang="en-US" sz="2600" dirty="0" smtClean="0"/>
              <a:t>To supply information regarding the company's internal strengths and weaknesses.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861</TotalTime>
  <Words>1114</Words>
  <Application>Microsoft Office PowerPoint</Application>
  <PresentationFormat>On-screen Show (4:3)</PresentationFormat>
  <Paragraphs>94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           Strategic HRM</vt:lpstr>
      <vt:lpstr>Concept of SHRM</vt:lpstr>
      <vt:lpstr>Slide 3</vt:lpstr>
      <vt:lpstr>Slide 4</vt:lpstr>
      <vt:lpstr> How of SHRM </vt:lpstr>
      <vt:lpstr>Slide 6</vt:lpstr>
      <vt:lpstr>Nature of SHRM  </vt:lpstr>
      <vt:lpstr>Aims of SHRM</vt:lpstr>
      <vt:lpstr>    Benefits of SHRM</vt:lpstr>
      <vt:lpstr>Slide 10</vt:lpstr>
      <vt:lpstr>How SHRM differs from HRM</vt:lpstr>
      <vt:lpstr>Barriers / Challenges of SHRM</vt:lpstr>
      <vt:lpstr>Slide 13</vt:lpstr>
      <vt:lpstr>Overcoming Challenges of SHRM</vt:lpstr>
      <vt:lpstr>    Conclusion</vt:lpstr>
      <vt:lpstr>Slide 16</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dc:creator>
  <cp:lastModifiedBy>HP</cp:lastModifiedBy>
  <cp:revision>15</cp:revision>
  <dcterms:created xsi:type="dcterms:W3CDTF">2020-06-09T10:06:13Z</dcterms:created>
  <dcterms:modified xsi:type="dcterms:W3CDTF">2020-09-08T08:37:48Z</dcterms:modified>
</cp:coreProperties>
</file>