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77" r:id="rId4"/>
    <p:sldId id="278" r:id="rId5"/>
    <p:sldId id="285" r:id="rId6"/>
    <p:sldId id="275" r:id="rId7"/>
    <p:sldId id="262" r:id="rId8"/>
    <p:sldId id="263" r:id="rId9"/>
    <p:sldId id="272" r:id="rId10"/>
    <p:sldId id="259" r:id="rId11"/>
    <p:sldId id="268" r:id="rId12"/>
    <p:sldId id="273" r:id="rId13"/>
    <p:sldId id="271" r:id="rId14"/>
    <p:sldId id="282" r:id="rId15"/>
    <p:sldId id="283" r:id="rId16"/>
    <p:sldId id="284" r:id="rId17"/>
    <p:sldId id="287" r:id="rId18"/>
    <p:sldId id="288" r:id="rId19"/>
    <p:sldId id="289" r:id="rId20"/>
    <p:sldId id="290" r:id="rId21"/>
    <p:sldId id="28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630B0B6-A16E-4C49-8DC6-2136BC0E761C}" type="datetimeFigureOut">
              <a:rPr lang="en-US" smtClean="0"/>
              <a:pPr/>
              <a:t>8/7/2020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9B0315-236E-4E41-BE3A-EAA82C333C3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30B0B6-A16E-4C49-8DC6-2136BC0E761C}" type="datetimeFigureOut">
              <a:rPr lang="en-US" smtClean="0"/>
              <a:pPr/>
              <a:t>8/7/2020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9B0315-236E-4E41-BE3A-EAA82C333C3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30B0B6-A16E-4C49-8DC6-2136BC0E761C}" type="datetimeFigureOut">
              <a:rPr lang="en-US" smtClean="0"/>
              <a:pPr/>
              <a:t>8/7/2020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9B0315-236E-4E41-BE3A-EAA82C333C3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30B0B6-A16E-4C49-8DC6-2136BC0E761C}" type="datetimeFigureOut">
              <a:rPr lang="en-US" smtClean="0"/>
              <a:pPr/>
              <a:t>8/7/2020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9B0315-236E-4E41-BE3A-EAA82C333C3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30B0B6-A16E-4C49-8DC6-2136BC0E761C}" type="datetimeFigureOut">
              <a:rPr lang="en-US" smtClean="0"/>
              <a:pPr/>
              <a:t>8/7/2020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9B0315-236E-4E41-BE3A-EAA82C333C3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30B0B6-A16E-4C49-8DC6-2136BC0E761C}" type="datetimeFigureOut">
              <a:rPr lang="en-US" smtClean="0"/>
              <a:pPr/>
              <a:t>8/7/2020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9B0315-236E-4E41-BE3A-EAA82C333C3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30B0B6-A16E-4C49-8DC6-2136BC0E761C}" type="datetimeFigureOut">
              <a:rPr lang="en-US" smtClean="0"/>
              <a:pPr/>
              <a:t>8/7/2020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9B0315-236E-4E41-BE3A-EAA82C333C3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30B0B6-A16E-4C49-8DC6-2136BC0E761C}" type="datetimeFigureOut">
              <a:rPr lang="en-US" smtClean="0"/>
              <a:pPr/>
              <a:t>8/7/2020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9B0315-236E-4E41-BE3A-EAA82C333C3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30B0B6-A16E-4C49-8DC6-2136BC0E761C}" type="datetimeFigureOut">
              <a:rPr lang="en-US" smtClean="0"/>
              <a:pPr/>
              <a:t>8/7/2020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9B0315-236E-4E41-BE3A-EAA82C333C3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30B0B6-A16E-4C49-8DC6-2136BC0E761C}" type="datetimeFigureOut">
              <a:rPr lang="en-US" smtClean="0"/>
              <a:pPr/>
              <a:t>8/7/2020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9B0315-236E-4E41-BE3A-EAA82C333C3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30B0B6-A16E-4C49-8DC6-2136BC0E761C}" type="datetimeFigureOut">
              <a:rPr lang="en-US" smtClean="0"/>
              <a:pPr/>
              <a:t>8/7/2020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9B0315-236E-4E41-BE3A-EAA82C333C3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30B0B6-A16E-4C49-8DC6-2136BC0E761C}" type="datetimeFigureOut">
              <a:rPr lang="en-US" smtClean="0"/>
              <a:pPr/>
              <a:t>8/7/2020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9B0315-236E-4E41-BE3A-EAA82C333C3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85000" lnSpcReduction="20000"/>
          </a:bodyPr>
          <a:lstStyle/>
          <a:p>
            <a:r>
              <a:rPr lang="en-US" b="1" dirty="0" smtClean="0">
                <a:solidFill>
                  <a:schemeClr val="tx1"/>
                </a:solidFill>
              </a:rPr>
              <a:t>Dr. </a:t>
            </a:r>
            <a:r>
              <a:rPr lang="en-US" b="1" dirty="0" err="1" smtClean="0">
                <a:solidFill>
                  <a:schemeClr val="tx1"/>
                </a:solidFill>
              </a:rPr>
              <a:t>Neetu</a:t>
            </a:r>
            <a:r>
              <a:rPr lang="en-US" b="1" dirty="0" smtClean="0">
                <a:solidFill>
                  <a:schemeClr val="tx1"/>
                </a:solidFill>
              </a:rPr>
              <a:t> Jain</a:t>
            </a:r>
          </a:p>
          <a:p>
            <a:r>
              <a:rPr lang="en-US" b="1" dirty="0" smtClean="0">
                <a:solidFill>
                  <a:schemeClr val="tx1"/>
                </a:solidFill>
              </a:rPr>
              <a:t>Associate Professor</a:t>
            </a:r>
          </a:p>
          <a:p>
            <a:r>
              <a:rPr lang="en-US" b="1" dirty="0" smtClean="0">
                <a:solidFill>
                  <a:schemeClr val="tx1"/>
                </a:solidFill>
              </a:rPr>
              <a:t>Indian Institute of Public Administration</a:t>
            </a:r>
          </a:p>
          <a:p>
            <a:r>
              <a:rPr lang="en-US" b="1" dirty="0" smtClean="0">
                <a:solidFill>
                  <a:schemeClr val="tx1"/>
                </a:solidFill>
              </a:rPr>
              <a:t>New Delhi</a:t>
            </a:r>
            <a:endParaRPr lang="en-US" b="1" dirty="0">
              <a:solidFill>
                <a:schemeClr val="tx1"/>
              </a:solidFill>
            </a:endParaRPr>
          </a:p>
        </p:txBody>
      </p:sp>
      <p:pic>
        <p:nvPicPr>
          <p:cNvPr id="1027" name="Picture 3"/>
          <p:cNvPicPr>
            <a:picLocks noChangeAspect="1" noChangeArrowheads="1"/>
          </p:cNvPicPr>
          <p:nvPr/>
        </p:nvPicPr>
        <p:blipFill>
          <a:blip r:embed="rId2" cstate="print"/>
          <a:srcRect/>
          <a:stretch>
            <a:fillRect/>
          </a:stretch>
        </p:blipFill>
        <p:spPr bwMode="auto">
          <a:xfrm>
            <a:off x="1676400" y="1066800"/>
            <a:ext cx="5638800" cy="1409700"/>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normAutofit/>
          </a:bodyPr>
          <a:lstStyle/>
          <a:p>
            <a:r>
              <a:rPr lang="en-US" sz="4000" dirty="0" smtClean="0"/>
              <a:t>Mentoring as a Partnership</a:t>
            </a:r>
            <a:endParaRPr lang="en-US" sz="4000" dirty="0"/>
          </a:p>
        </p:txBody>
      </p:sp>
      <p:sp>
        <p:nvSpPr>
          <p:cNvPr id="3" name="Content Placeholder 2"/>
          <p:cNvSpPr>
            <a:spLocks noGrp="1"/>
          </p:cNvSpPr>
          <p:nvPr>
            <p:ph idx="1"/>
          </p:nvPr>
        </p:nvSpPr>
        <p:spPr>
          <a:xfrm>
            <a:off x="457200" y="1143000"/>
            <a:ext cx="8229600" cy="5715000"/>
          </a:xfrm>
        </p:spPr>
        <p:txBody>
          <a:bodyPr>
            <a:normAutofit fontScale="92500" lnSpcReduction="20000"/>
          </a:bodyPr>
          <a:lstStyle/>
          <a:p>
            <a:pPr algn="just"/>
            <a:r>
              <a:rPr lang="en-US" dirty="0" smtClean="0"/>
              <a:t>Mentoring is a </a:t>
            </a:r>
            <a:r>
              <a:rPr lang="en-US" dirty="0" smtClean="0"/>
              <a:t>partnership. It </a:t>
            </a:r>
            <a:r>
              <a:rPr lang="en-US" dirty="0" smtClean="0"/>
              <a:t>is not the relationship between an employee and his or her immediate supervisor.  Even though there is an inequality in the skills, knowledge and experience of the partners, the partnership itself is equal.  </a:t>
            </a:r>
            <a:endParaRPr lang="en-US" dirty="0" smtClean="0"/>
          </a:p>
          <a:p>
            <a:pPr algn="just">
              <a:buNone/>
            </a:pPr>
            <a:r>
              <a:rPr lang="en-US" dirty="0" smtClean="0"/>
              <a:t> </a:t>
            </a:r>
            <a:endParaRPr lang="en-US" dirty="0" smtClean="0"/>
          </a:p>
          <a:p>
            <a:pPr algn="just"/>
            <a:r>
              <a:rPr lang="en-US" dirty="0" smtClean="0"/>
              <a:t>Both parties agree to the relationship and both parties are responsible for its success</a:t>
            </a:r>
            <a:r>
              <a:rPr lang="en-US" dirty="0" smtClean="0"/>
              <a:t>.</a:t>
            </a:r>
          </a:p>
          <a:p>
            <a:pPr algn="just">
              <a:buNone/>
            </a:pPr>
            <a:endParaRPr lang="en-US" dirty="0" smtClean="0"/>
          </a:p>
          <a:p>
            <a:pPr algn="just"/>
            <a:r>
              <a:rPr lang="en-US" dirty="0" smtClean="0"/>
              <a:t>That partnership is collaborating : The Mentor and the Protégé have to work together to determine what the partnership aims to achieve and how it will achieve those aims.</a:t>
            </a:r>
          </a:p>
          <a:p>
            <a:pPr algn="just"/>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Mentorship skills </a:t>
            </a:r>
            <a:r>
              <a:rPr lang="en-US" dirty="0" smtClean="0"/>
              <a:t>needed by </a:t>
            </a:r>
            <a:r>
              <a:rPr lang="en-US" dirty="0" smtClean="0"/>
              <a:t>Mentor &amp; </a:t>
            </a:r>
            <a:r>
              <a:rPr lang="en-US" dirty="0" smtClean="0"/>
              <a:t>Mentee</a:t>
            </a:r>
            <a:endParaRPr lang="en-US" dirty="0"/>
          </a:p>
        </p:txBody>
      </p:sp>
      <p:sp>
        <p:nvSpPr>
          <p:cNvPr id="3" name="Text Placeholder 2"/>
          <p:cNvSpPr>
            <a:spLocks noGrp="1"/>
          </p:cNvSpPr>
          <p:nvPr>
            <p:ph type="body" idx="1"/>
          </p:nvPr>
        </p:nvSpPr>
        <p:spPr>
          <a:xfrm>
            <a:off x="457200" y="1752600"/>
            <a:ext cx="4040188" cy="639762"/>
          </a:xfrm>
        </p:spPr>
        <p:txBody>
          <a:bodyPr>
            <a:normAutofit fontScale="92500" lnSpcReduction="20000"/>
          </a:bodyPr>
          <a:lstStyle/>
          <a:p>
            <a:r>
              <a:rPr lang="en-US" dirty="0" smtClean="0"/>
              <a:t>Skills needed for an effective mentor:</a:t>
            </a:r>
            <a:endParaRPr lang="en-US" dirty="0"/>
          </a:p>
        </p:txBody>
      </p:sp>
      <p:sp>
        <p:nvSpPr>
          <p:cNvPr id="4" name="Content Placeholder 3"/>
          <p:cNvSpPr>
            <a:spLocks noGrp="1"/>
          </p:cNvSpPr>
          <p:nvPr>
            <p:ph sz="half" idx="2"/>
          </p:nvPr>
        </p:nvSpPr>
        <p:spPr>
          <a:xfrm>
            <a:off x="457200" y="2590800"/>
            <a:ext cx="4040188" cy="3951288"/>
          </a:xfrm>
        </p:spPr>
        <p:txBody>
          <a:bodyPr>
            <a:normAutofit fontScale="77500" lnSpcReduction="20000"/>
          </a:bodyPr>
          <a:lstStyle/>
          <a:p>
            <a:r>
              <a:rPr lang="en-US" dirty="0" smtClean="0"/>
              <a:t>Listening actively</a:t>
            </a:r>
          </a:p>
          <a:p>
            <a:r>
              <a:rPr lang="en-US" dirty="0" smtClean="0"/>
              <a:t>Building trust</a:t>
            </a:r>
          </a:p>
          <a:p>
            <a:r>
              <a:rPr lang="en-US" dirty="0" smtClean="0"/>
              <a:t>Ability </a:t>
            </a:r>
            <a:r>
              <a:rPr lang="en-US" dirty="0" smtClean="0"/>
              <a:t>to encourage</a:t>
            </a:r>
          </a:p>
          <a:p>
            <a:r>
              <a:rPr lang="en-US" dirty="0" smtClean="0"/>
              <a:t>Identifying goals and current reality</a:t>
            </a:r>
          </a:p>
          <a:p>
            <a:r>
              <a:rPr lang="en-US" dirty="0" smtClean="0"/>
              <a:t>Providing corrective feedback</a:t>
            </a:r>
          </a:p>
          <a:p>
            <a:r>
              <a:rPr lang="en-US" dirty="0" smtClean="0"/>
              <a:t>Inspiring</a:t>
            </a:r>
          </a:p>
          <a:p>
            <a:r>
              <a:rPr lang="en-US" dirty="0" smtClean="0"/>
              <a:t>Developing capabilities in mentees</a:t>
            </a:r>
          </a:p>
          <a:p>
            <a:r>
              <a:rPr lang="en-US" dirty="0" smtClean="0"/>
              <a:t>Managing risks</a:t>
            </a:r>
          </a:p>
          <a:p>
            <a:r>
              <a:rPr lang="en-US" dirty="0" smtClean="0"/>
              <a:t>Good motivator</a:t>
            </a:r>
          </a:p>
          <a:p>
            <a:r>
              <a:rPr lang="en-US" dirty="0" smtClean="0"/>
              <a:t>People orientation</a:t>
            </a:r>
          </a:p>
          <a:p>
            <a:r>
              <a:rPr lang="en-US" dirty="0" smtClean="0"/>
              <a:t>Introspection</a:t>
            </a:r>
          </a:p>
          <a:p>
            <a:r>
              <a:rPr lang="en-US" dirty="0" smtClean="0"/>
              <a:t>Facilitation</a:t>
            </a:r>
            <a:endParaRPr lang="en-US" dirty="0"/>
          </a:p>
        </p:txBody>
      </p:sp>
      <p:sp>
        <p:nvSpPr>
          <p:cNvPr id="5" name="Text Placeholder 4"/>
          <p:cNvSpPr>
            <a:spLocks noGrp="1"/>
          </p:cNvSpPr>
          <p:nvPr>
            <p:ph type="body" sz="quarter" idx="3"/>
          </p:nvPr>
        </p:nvSpPr>
        <p:spPr/>
        <p:txBody>
          <a:bodyPr/>
          <a:lstStyle/>
          <a:p>
            <a:r>
              <a:rPr lang="en-US" dirty="0" smtClean="0"/>
              <a:t>Skills needed by mentee</a:t>
            </a:r>
            <a:endParaRPr lang="en-US" dirty="0"/>
          </a:p>
        </p:txBody>
      </p:sp>
      <p:sp>
        <p:nvSpPr>
          <p:cNvPr id="6" name="Content Placeholder 5"/>
          <p:cNvSpPr>
            <a:spLocks noGrp="1"/>
          </p:cNvSpPr>
          <p:nvPr>
            <p:ph sz="quarter" idx="4"/>
          </p:nvPr>
        </p:nvSpPr>
        <p:spPr>
          <a:xfrm>
            <a:off x="4800600" y="2362200"/>
            <a:ext cx="4041775" cy="3951288"/>
          </a:xfrm>
        </p:spPr>
        <p:txBody>
          <a:bodyPr>
            <a:normAutofit fontScale="92500" lnSpcReduction="20000"/>
          </a:bodyPr>
          <a:lstStyle/>
          <a:p>
            <a:r>
              <a:rPr lang="en-US" dirty="0" smtClean="0"/>
              <a:t>Listening actively</a:t>
            </a:r>
          </a:p>
          <a:p>
            <a:r>
              <a:rPr lang="en-US" dirty="0" smtClean="0"/>
              <a:t>Reflection</a:t>
            </a:r>
          </a:p>
          <a:p>
            <a:r>
              <a:rPr lang="en-US" dirty="0" smtClean="0"/>
              <a:t>Willingness to take responsibility</a:t>
            </a:r>
          </a:p>
          <a:p>
            <a:r>
              <a:rPr lang="en-US" dirty="0" smtClean="0"/>
              <a:t>Asking right questions</a:t>
            </a:r>
          </a:p>
          <a:p>
            <a:r>
              <a:rPr lang="en-US" dirty="0" smtClean="0"/>
              <a:t>Deep commitment</a:t>
            </a:r>
          </a:p>
          <a:p>
            <a:r>
              <a:rPr lang="en-US" dirty="0" smtClean="0"/>
              <a:t>Confidentiality &amp; keeping trust</a:t>
            </a:r>
          </a:p>
          <a:p>
            <a:r>
              <a:rPr lang="en-US" dirty="0" smtClean="0"/>
              <a:t>Ability to take initiatives</a:t>
            </a:r>
          </a:p>
          <a:p>
            <a:r>
              <a:rPr lang="en-US" dirty="0" smtClean="0"/>
              <a:t>Follow through on commitments</a:t>
            </a:r>
          </a:p>
          <a:p>
            <a:r>
              <a:rPr lang="en-US" dirty="0" smtClean="0"/>
              <a:t>Ability to connect the dots</a:t>
            </a:r>
          </a:p>
          <a:p>
            <a:r>
              <a:rPr lang="en-US" dirty="0" smtClean="0"/>
              <a:t>Willingness to learn</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More skills </a:t>
            </a:r>
            <a:r>
              <a:rPr lang="en-US" sz="4000" dirty="0" smtClean="0"/>
              <a:t>required by </a:t>
            </a:r>
            <a:r>
              <a:rPr lang="en-US" sz="4000" dirty="0" smtClean="0"/>
              <a:t>mentors</a:t>
            </a:r>
            <a:endParaRPr lang="en-US" sz="4000" dirty="0"/>
          </a:p>
        </p:txBody>
      </p:sp>
      <p:sp>
        <p:nvSpPr>
          <p:cNvPr id="3" name="Content Placeholder 2"/>
          <p:cNvSpPr>
            <a:spLocks noGrp="1"/>
          </p:cNvSpPr>
          <p:nvPr>
            <p:ph idx="1"/>
          </p:nvPr>
        </p:nvSpPr>
        <p:spPr/>
        <p:txBody>
          <a:bodyPr/>
          <a:lstStyle/>
          <a:p>
            <a:r>
              <a:rPr lang="en-US" dirty="0" smtClean="0"/>
              <a:t>Active </a:t>
            </a:r>
            <a:r>
              <a:rPr lang="en-US" dirty="0" smtClean="0"/>
              <a:t>Listening &amp; Observations</a:t>
            </a:r>
          </a:p>
          <a:p>
            <a:r>
              <a:rPr lang="en-US" dirty="0" smtClean="0"/>
              <a:t>Empathy, Warmth &amp; </a:t>
            </a:r>
            <a:r>
              <a:rPr lang="en-US" dirty="0" smtClean="0"/>
              <a:t>Respect</a:t>
            </a:r>
          </a:p>
          <a:p>
            <a:r>
              <a:rPr lang="en-US" dirty="0" smtClean="0"/>
              <a:t>Appreciative Inquiry</a:t>
            </a:r>
          </a:p>
          <a:p>
            <a:r>
              <a:rPr lang="en-US" dirty="0" smtClean="0"/>
              <a:t>Concreteness </a:t>
            </a:r>
            <a:r>
              <a:rPr lang="en-US" dirty="0" smtClean="0"/>
              <a:t>&amp; Focus</a:t>
            </a:r>
          </a:p>
          <a:p>
            <a:r>
              <a:rPr lang="en-US" dirty="0" smtClean="0"/>
              <a:t>“Confrontation” to “Raise the bar”</a:t>
            </a:r>
          </a:p>
          <a:p>
            <a:r>
              <a:rPr lang="en-US" dirty="0" smtClean="0"/>
              <a:t>Story telling &amp; self disclosure</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 for Mentoring</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smtClean="0"/>
              <a:t>Start- At the start of mentoring process, mentors need to have an attitude of building trust and setting up the mentoring contract in initial meetings</a:t>
            </a:r>
          </a:p>
          <a:p>
            <a:pPr algn="just"/>
            <a:r>
              <a:rPr lang="en-US" dirty="0" smtClean="0"/>
              <a:t>During- During mentoring, a positive attitude of encouragement and giving </a:t>
            </a:r>
            <a:r>
              <a:rPr lang="en-US" dirty="0" smtClean="0"/>
              <a:t>directions </a:t>
            </a:r>
            <a:r>
              <a:rPr lang="en-US" dirty="0" smtClean="0"/>
              <a:t>is required</a:t>
            </a:r>
          </a:p>
          <a:p>
            <a:pPr algn="just"/>
            <a:r>
              <a:rPr lang="en-US" dirty="0" smtClean="0"/>
              <a:t>Closing-While the mentoring sessions are close to end, mentors need to have an attitude of reducing dependency of mentee and make the mentee self dependent.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sz="4000" dirty="0" smtClean="0"/>
              <a:t>Types of Mentoring</a:t>
            </a:r>
            <a:endParaRPr lang="en-US" sz="4000" dirty="0"/>
          </a:p>
        </p:txBody>
      </p:sp>
      <p:sp>
        <p:nvSpPr>
          <p:cNvPr id="3" name="Content Placeholder 2"/>
          <p:cNvSpPr>
            <a:spLocks noGrp="1"/>
          </p:cNvSpPr>
          <p:nvPr>
            <p:ph idx="1"/>
          </p:nvPr>
        </p:nvSpPr>
        <p:spPr>
          <a:xfrm>
            <a:off x="228600" y="1600200"/>
            <a:ext cx="8763000" cy="5257800"/>
          </a:xfrm>
        </p:spPr>
        <p:txBody>
          <a:bodyPr>
            <a:normAutofit fontScale="85000" lnSpcReduction="20000"/>
          </a:bodyPr>
          <a:lstStyle/>
          <a:p>
            <a:pPr algn="just"/>
            <a:r>
              <a:rPr lang="en-US" dirty="0" smtClean="0"/>
              <a:t>One-on-One </a:t>
            </a:r>
            <a:r>
              <a:rPr lang="en-US" dirty="0" smtClean="0"/>
              <a:t>Mentoring</a:t>
            </a:r>
          </a:p>
          <a:p>
            <a:pPr algn="just">
              <a:buNone/>
            </a:pPr>
            <a:r>
              <a:rPr lang="en-US" dirty="0" smtClean="0"/>
              <a:t>     This </a:t>
            </a:r>
            <a:r>
              <a:rPr lang="en-US" dirty="0" smtClean="0"/>
              <a:t>is the traditional model of mentoring, where one mentor and one mentee agree to enter a mentoring relationship to help the mentee develop, improve, and achieve. In this type of mentoring, the mentor has more experience in an area that the mentee is interested in, and so can act as an advisor and guide</a:t>
            </a:r>
            <a:r>
              <a:rPr lang="en-US" dirty="0" smtClean="0"/>
              <a:t>.</a:t>
            </a:r>
          </a:p>
          <a:p>
            <a:pPr algn="just">
              <a:buNone/>
            </a:pPr>
            <a:endParaRPr lang="en-US" dirty="0" smtClean="0"/>
          </a:p>
          <a:p>
            <a:pPr algn="just"/>
            <a:r>
              <a:rPr lang="en-US" dirty="0" smtClean="0"/>
              <a:t>Peer Mentoring </a:t>
            </a:r>
            <a:endParaRPr lang="en-US" dirty="0" smtClean="0"/>
          </a:p>
          <a:p>
            <a:pPr algn="just">
              <a:buNone/>
            </a:pPr>
            <a:r>
              <a:rPr lang="en-US" dirty="0" smtClean="0"/>
              <a:t>     Peer </a:t>
            </a:r>
            <a:r>
              <a:rPr lang="en-US" dirty="0" smtClean="0"/>
              <a:t>mentoring involves colleagues of a similar age and experience level mentoring each other. They may take turns acting as 'mentor' and 'mentee', but overall, peer mentoring is about creating a formal support system, learning together, and holding one another accountable.</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400800"/>
          </a:xfrm>
        </p:spPr>
        <p:txBody>
          <a:bodyPr>
            <a:normAutofit fontScale="92500" lnSpcReduction="20000"/>
          </a:bodyPr>
          <a:lstStyle/>
          <a:p>
            <a:pPr algn="just"/>
            <a:r>
              <a:rPr lang="en-US" dirty="0" smtClean="0"/>
              <a:t>Group Mentoring </a:t>
            </a:r>
            <a:endParaRPr lang="en-US" dirty="0" smtClean="0"/>
          </a:p>
          <a:p>
            <a:pPr algn="just">
              <a:buNone/>
            </a:pPr>
            <a:r>
              <a:rPr lang="en-US" dirty="0" smtClean="0"/>
              <a:t> </a:t>
            </a:r>
            <a:r>
              <a:rPr lang="en-US" dirty="0" smtClean="0"/>
              <a:t>    This </a:t>
            </a:r>
            <a:r>
              <a:rPr lang="en-US" dirty="0" smtClean="0"/>
              <a:t>style of mentoring involves one mentor working with several mentees in a group. Group mentoring helps reach and impact more mentees in a short amount of time, and is particularly useful if </a:t>
            </a:r>
            <a:r>
              <a:rPr lang="en-US" dirty="0" err="1" smtClean="0"/>
              <a:t>organisations</a:t>
            </a:r>
            <a:r>
              <a:rPr lang="en-US" dirty="0" smtClean="0"/>
              <a:t> are short on good mentors </a:t>
            </a:r>
            <a:r>
              <a:rPr lang="en-US" dirty="0" smtClean="0"/>
              <a:t>and </a:t>
            </a:r>
            <a:r>
              <a:rPr lang="en-US" dirty="0" smtClean="0"/>
              <a:t>helping to promote a culture of inclusion. </a:t>
            </a:r>
            <a:endParaRPr lang="en-US" dirty="0" smtClean="0"/>
          </a:p>
          <a:p>
            <a:pPr algn="just"/>
            <a:endParaRPr lang="en-US" dirty="0" smtClean="0"/>
          </a:p>
          <a:p>
            <a:pPr algn="just"/>
            <a:r>
              <a:rPr lang="en-US" dirty="0" smtClean="0"/>
              <a:t>Reverse Mentoring </a:t>
            </a:r>
            <a:endParaRPr lang="en-US" dirty="0" smtClean="0"/>
          </a:p>
          <a:p>
            <a:pPr algn="just">
              <a:buNone/>
            </a:pPr>
            <a:r>
              <a:rPr lang="en-US" dirty="0" smtClean="0"/>
              <a:t>    Reverse </a:t>
            </a:r>
            <a:r>
              <a:rPr lang="en-US" dirty="0" smtClean="0"/>
              <a:t>mentoring is when a more junior person mentors a more senior person. All one-on-one mentoring relationships have the potential to </a:t>
            </a:r>
            <a:r>
              <a:rPr lang="en-US" dirty="0" err="1" smtClean="0"/>
              <a:t>utilise</a:t>
            </a:r>
            <a:r>
              <a:rPr lang="en-US" dirty="0" smtClean="0"/>
              <a:t> reverse mentoring, as there is always plenty we can learn from one another. However, a reverse mentoring program </a:t>
            </a:r>
            <a:r>
              <a:rPr lang="en-US" dirty="0" err="1" smtClean="0"/>
              <a:t>formalises</a:t>
            </a:r>
            <a:r>
              <a:rPr lang="en-US" dirty="0" smtClean="0"/>
              <a:t> and makes this process more accessible.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6172200"/>
          </a:xfrm>
        </p:spPr>
        <p:txBody>
          <a:bodyPr>
            <a:normAutofit fontScale="77500" lnSpcReduction="20000"/>
          </a:bodyPr>
          <a:lstStyle/>
          <a:p>
            <a:pPr algn="just"/>
            <a:r>
              <a:rPr lang="en-US" dirty="0" smtClean="0"/>
              <a:t>Team Mentoring </a:t>
            </a:r>
            <a:endParaRPr lang="en-US" dirty="0" smtClean="0"/>
          </a:p>
          <a:p>
            <a:pPr algn="just">
              <a:buNone/>
            </a:pPr>
            <a:r>
              <a:rPr lang="en-US" dirty="0" smtClean="0"/>
              <a:t>    More </a:t>
            </a:r>
            <a:r>
              <a:rPr lang="en-US" dirty="0" smtClean="0"/>
              <a:t>like in sports, team mentoring involves a group of mentors and mentees who carry out mentoring sessions as a team. This type of mentoring can help to promote diversity and inclusion, as it creates a space for a number of different people, with different opinions and perspectives to come together and learn from one another. As with group mentoring, this is good for teamwork, and eliminates any potential of </a:t>
            </a:r>
            <a:r>
              <a:rPr lang="en-US" dirty="0" err="1" smtClean="0"/>
              <a:t>favouritism</a:t>
            </a:r>
            <a:r>
              <a:rPr lang="en-US" dirty="0" smtClean="0"/>
              <a:t> or elitism that can sometimes be associated with one-to-one mentoring</a:t>
            </a:r>
            <a:r>
              <a:rPr lang="en-US" dirty="0" smtClean="0"/>
              <a:t>.</a:t>
            </a:r>
          </a:p>
          <a:p>
            <a:pPr algn="just">
              <a:buNone/>
            </a:pPr>
            <a:endParaRPr lang="en-US" dirty="0" smtClean="0"/>
          </a:p>
          <a:p>
            <a:pPr algn="just"/>
            <a:r>
              <a:rPr lang="en-US" dirty="0" smtClean="0"/>
              <a:t>Virtual Mentoring </a:t>
            </a:r>
            <a:endParaRPr lang="en-US" dirty="0" smtClean="0"/>
          </a:p>
          <a:p>
            <a:pPr algn="just">
              <a:buNone/>
            </a:pPr>
            <a:r>
              <a:rPr lang="en-US" dirty="0" smtClean="0"/>
              <a:t>     With </a:t>
            </a:r>
            <a:r>
              <a:rPr lang="en-US" dirty="0" smtClean="0"/>
              <a:t>remote work becoming more common and necessary, </a:t>
            </a:r>
            <a:r>
              <a:rPr lang="en-US" dirty="0" smtClean="0"/>
              <a:t>virtual mentoring</a:t>
            </a:r>
            <a:r>
              <a:rPr lang="en-US" dirty="0" smtClean="0"/>
              <a:t> is another type of mentoring that </a:t>
            </a:r>
            <a:r>
              <a:rPr lang="en-US" dirty="0" smtClean="0"/>
              <a:t>organizations can </a:t>
            </a:r>
            <a:r>
              <a:rPr lang="en-US" dirty="0" err="1" smtClean="0"/>
              <a:t>utilise</a:t>
            </a:r>
            <a:r>
              <a:rPr lang="en-US" dirty="0" smtClean="0"/>
              <a:t>. Just because </a:t>
            </a:r>
            <a:r>
              <a:rPr lang="en-US" dirty="0" smtClean="0"/>
              <a:t>people </a:t>
            </a:r>
            <a:r>
              <a:rPr lang="en-US" dirty="0" smtClean="0"/>
              <a:t>are not all in the office, doesn't mean mentoring programs have to get put on hold. Using a </a:t>
            </a:r>
            <a:r>
              <a:rPr lang="en-US" dirty="0" smtClean="0"/>
              <a:t>mentoring software means </a:t>
            </a:r>
            <a:r>
              <a:rPr lang="en-US" dirty="0" smtClean="0"/>
              <a:t>mentoring can still take place and make an impact.</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Mentoring</a:t>
            </a:r>
            <a:endParaRPr lang="en-US" dirty="0"/>
          </a:p>
        </p:txBody>
      </p:sp>
      <p:sp>
        <p:nvSpPr>
          <p:cNvPr id="3" name="Content Placeholder 2"/>
          <p:cNvSpPr>
            <a:spLocks noGrp="1"/>
          </p:cNvSpPr>
          <p:nvPr>
            <p:ph idx="1"/>
          </p:nvPr>
        </p:nvSpPr>
        <p:spPr>
          <a:xfrm>
            <a:off x="457200" y="1600200"/>
            <a:ext cx="8229600" cy="4876800"/>
          </a:xfrm>
        </p:spPr>
        <p:txBody>
          <a:bodyPr>
            <a:normAutofit fontScale="85000" lnSpcReduction="10000"/>
          </a:bodyPr>
          <a:lstStyle/>
          <a:p>
            <a:pPr algn="just"/>
            <a:r>
              <a:rPr lang="en-US" dirty="0" smtClean="0"/>
              <a:t>Mentoring </a:t>
            </a:r>
            <a:r>
              <a:rPr lang="en-US" dirty="0" smtClean="0"/>
              <a:t>can make a profound difference to the lives of </a:t>
            </a:r>
            <a:r>
              <a:rPr lang="en-US" dirty="0" smtClean="0"/>
              <a:t>mentees. It </a:t>
            </a:r>
            <a:r>
              <a:rPr lang="en-US" dirty="0" smtClean="0"/>
              <a:t> </a:t>
            </a:r>
            <a:r>
              <a:rPr lang="en-US" dirty="0" smtClean="0"/>
              <a:t>is widely recognized today as an extremely beneficial career development tool.</a:t>
            </a:r>
          </a:p>
          <a:p>
            <a:pPr algn="just"/>
            <a:endParaRPr lang="en-US" dirty="0" smtClean="0"/>
          </a:p>
          <a:p>
            <a:pPr algn="just"/>
            <a:r>
              <a:rPr lang="en-US" dirty="0" smtClean="0"/>
              <a:t>Studies </a:t>
            </a:r>
            <a:r>
              <a:rPr lang="en-US" dirty="0" smtClean="0"/>
              <a:t>have shown that having a mentor is a top factor affecting an employee's success, career satisfaction and whether they stay with an organization</a:t>
            </a:r>
            <a:r>
              <a:rPr lang="en-US" dirty="0" smtClean="0"/>
              <a:t>.</a:t>
            </a:r>
          </a:p>
          <a:p>
            <a:pPr algn="just"/>
            <a:endParaRPr lang="en-US" dirty="0" smtClean="0"/>
          </a:p>
          <a:p>
            <a:pPr algn="just"/>
            <a:r>
              <a:rPr lang="en-US" dirty="0" smtClean="0"/>
              <a:t>The </a:t>
            </a:r>
            <a:r>
              <a:rPr lang="en-US" dirty="0" smtClean="0"/>
              <a:t>mentor acts as a role model for the mentee, but the mentoring relationship can be beneficial to both parties involved, as well as for the </a:t>
            </a:r>
            <a:r>
              <a:rPr lang="en-US" dirty="0" smtClean="0"/>
              <a:t>organization. </a:t>
            </a:r>
            <a:endParaRPr lang="en-US" dirty="0" smtClean="0"/>
          </a:p>
          <a:p>
            <a:pPr algn="just"/>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Benefits to the mentor</a:t>
            </a:r>
            <a:endParaRPr lang="en-US" b="1" dirty="0"/>
          </a:p>
        </p:txBody>
      </p:sp>
      <p:sp>
        <p:nvSpPr>
          <p:cNvPr id="3" name="Content Placeholder 2"/>
          <p:cNvSpPr>
            <a:spLocks noGrp="1"/>
          </p:cNvSpPr>
          <p:nvPr>
            <p:ph idx="1"/>
          </p:nvPr>
        </p:nvSpPr>
        <p:spPr/>
        <p:txBody>
          <a:bodyPr>
            <a:normAutofit/>
          </a:bodyPr>
          <a:lstStyle/>
          <a:p>
            <a:pPr fontAlgn="base"/>
            <a:r>
              <a:rPr lang="en-US" b="1" dirty="0" smtClean="0"/>
              <a:t>Build your leadership skills</a:t>
            </a:r>
            <a:r>
              <a:rPr lang="en-US" dirty="0" smtClean="0"/>
              <a:t> </a:t>
            </a:r>
          </a:p>
          <a:p>
            <a:pPr fontAlgn="base"/>
            <a:r>
              <a:rPr lang="en-US" b="1" dirty="0" smtClean="0"/>
              <a:t>Improve your communication skills</a:t>
            </a:r>
            <a:r>
              <a:rPr lang="en-US" dirty="0" smtClean="0"/>
              <a:t> </a:t>
            </a:r>
            <a:r>
              <a:rPr lang="en-US" dirty="0" smtClean="0"/>
              <a:t> </a:t>
            </a:r>
            <a:endParaRPr lang="en-US" dirty="0" smtClean="0"/>
          </a:p>
          <a:p>
            <a:pPr fontAlgn="base"/>
            <a:r>
              <a:rPr lang="en-US" b="1" dirty="0" smtClean="0"/>
              <a:t>Learn new perspectives</a:t>
            </a:r>
            <a:r>
              <a:rPr lang="en-US" dirty="0" smtClean="0"/>
              <a:t> </a:t>
            </a:r>
          </a:p>
          <a:p>
            <a:pPr fontAlgn="base"/>
            <a:r>
              <a:rPr lang="en-US" b="1" dirty="0" smtClean="0"/>
              <a:t>Advance your career</a:t>
            </a:r>
            <a:r>
              <a:rPr lang="en-US" dirty="0" smtClean="0"/>
              <a:t> </a:t>
            </a:r>
          </a:p>
          <a:p>
            <a:pPr fontAlgn="base"/>
            <a:r>
              <a:rPr lang="en-US" b="1" dirty="0" smtClean="0"/>
              <a:t>Gain personal satisfaction</a:t>
            </a:r>
            <a:r>
              <a:rPr lang="en-US" dirty="0" smtClean="0"/>
              <a:t> </a:t>
            </a:r>
            <a:endParaRPr lang="en-US" dirty="0" smtClean="0"/>
          </a:p>
          <a:p>
            <a:pPr fontAlgn="base"/>
            <a:r>
              <a:rPr lang="en-US" b="1" dirty="0" smtClean="0"/>
              <a:t>Serves </a:t>
            </a:r>
            <a:r>
              <a:rPr lang="en-US" b="1" dirty="0" smtClean="0"/>
              <a:t>as a way to give back and can also be a learning experience.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Benefits to the Mentee</a:t>
            </a:r>
            <a:br>
              <a:rPr lang="en-US" b="1" dirty="0" smtClean="0"/>
            </a:br>
            <a:endParaRPr lang="en-US" dirty="0"/>
          </a:p>
        </p:txBody>
      </p:sp>
      <p:sp>
        <p:nvSpPr>
          <p:cNvPr id="3" name="Content Placeholder 2"/>
          <p:cNvSpPr>
            <a:spLocks noGrp="1"/>
          </p:cNvSpPr>
          <p:nvPr>
            <p:ph idx="1"/>
          </p:nvPr>
        </p:nvSpPr>
        <p:spPr/>
        <p:txBody>
          <a:bodyPr>
            <a:normAutofit fontScale="92500" lnSpcReduction="20000"/>
          </a:bodyPr>
          <a:lstStyle/>
          <a:p>
            <a:pPr fontAlgn="base"/>
            <a:r>
              <a:rPr lang="en-US" dirty="0" smtClean="0"/>
              <a:t>A trusted mentor can help </a:t>
            </a:r>
            <a:r>
              <a:rPr lang="en-US" dirty="0" smtClean="0"/>
              <a:t>mentee in the following manner:</a:t>
            </a:r>
          </a:p>
          <a:p>
            <a:pPr fontAlgn="base">
              <a:buNone/>
            </a:pPr>
            <a:endParaRPr lang="en-US" dirty="0" smtClean="0"/>
          </a:p>
          <a:p>
            <a:pPr fontAlgn="base"/>
            <a:r>
              <a:rPr lang="en-US" b="1" dirty="0" smtClean="0"/>
              <a:t>Gain valuable advice</a:t>
            </a:r>
            <a:r>
              <a:rPr lang="en-US" dirty="0" smtClean="0"/>
              <a:t> </a:t>
            </a:r>
          </a:p>
          <a:p>
            <a:pPr fontAlgn="base"/>
            <a:r>
              <a:rPr lang="en-US" b="1" dirty="0" smtClean="0"/>
              <a:t>Develop your knowledge and skills</a:t>
            </a:r>
            <a:r>
              <a:rPr lang="en-US" dirty="0" smtClean="0"/>
              <a:t> </a:t>
            </a:r>
          </a:p>
          <a:p>
            <a:pPr fontAlgn="base"/>
            <a:r>
              <a:rPr lang="en-US" b="1" dirty="0" smtClean="0"/>
              <a:t>Improve your communication skills</a:t>
            </a:r>
            <a:r>
              <a:rPr lang="en-US" dirty="0" smtClean="0"/>
              <a:t> </a:t>
            </a:r>
          </a:p>
          <a:p>
            <a:pPr fontAlgn="base"/>
            <a:r>
              <a:rPr lang="en-US" b="1" dirty="0" smtClean="0"/>
              <a:t>Learn new perspectives</a:t>
            </a:r>
            <a:r>
              <a:rPr lang="en-US" dirty="0" smtClean="0"/>
              <a:t> </a:t>
            </a:r>
          </a:p>
          <a:p>
            <a:pPr fontAlgn="base"/>
            <a:r>
              <a:rPr lang="en-US" b="1" dirty="0" smtClean="0"/>
              <a:t>Build your network</a:t>
            </a:r>
            <a:r>
              <a:rPr lang="en-US" dirty="0" smtClean="0"/>
              <a:t> </a:t>
            </a:r>
          </a:p>
          <a:p>
            <a:pPr fontAlgn="base"/>
            <a:r>
              <a:rPr lang="en-US" b="1" dirty="0" smtClean="0"/>
              <a:t>Advance your career</a:t>
            </a:r>
            <a:r>
              <a:rPr lang="en-US" dirty="0" smtClean="0"/>
              <a:t> </a:t>
            </a:r>
            <a:endParaRPr lang="en-US" dirty="0" smtClean="0"/>
          </a:p>
          <a:p>
            <a:pPr fontAlgn="base"/>
            <a:r>
              <a:rPr lang="en-US" b="1" dirty="0" smtClean="0"/>
              <a:t>Develop </a:t>
            </a:r>
            <a:r>
              <a:rPr lang="en-US" b="1" dirty="0" smtClean="0"/>
              <a:t>new skills and a larger network.</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Mentoring</a:t>
            </a:r>
            <a:endParaRPr lang="en-US" dirty="0"/>
          </a:p>
        </p:txBody>
      </p:sp>
      <p:sp>
        <p:nvSpPr>
          <p:cNvPr id="3" name="Content Placeholder 2"/>
          <p:cNvSpPr>
            <a:spLocks noGrp="1"/>
          </p:cNvSpPr>
          <p:nvPr>
            <p:ph idx="1"/>
          </p:nvPr>
        </p:nvSpPr>
        <p:spPr/>
        <p:txBody>
          <a:bodyPr>
            <a:normAutofit fontScale="92500" lnSpcReduction="10000"/>
          </a:bodyPr>
          <a:lstStyle/>
          <a:p>
            <a:pPr algn="just"/>
            <a:r>
              <a:rPr lang="en-US" dirty="0" smtClean="0"/>
              <a:t>Mentorship is a </a:t>
            </a:r>
            <a:r>
              <a:rPr lang="en-US" dirty="0" smtClean="0"/>
              <a:t>positive</a:t>
            </a:r>
            <a:r>
              <a:rPr lang="en-US" dirty="0" smtClean="0"/>
              <a:t>, supportive relationship in which a more experienced or more knowledgeable person helps to guide a less experienced or less knowledgeable person to develop to their fullest potential.</a:t>
            </a:r>
            <a:endParaRPr lang="en-US" dirty="0" smtClean="0"/>
          </a:p>
          <a:p>
            <a:pPr algn="just"/>
            <a:r>
              <a:rPr lang="en-US" dirty="0" smtClean="0"/>
              <a:t>Mentoring </a:t>
            </a:r>
            <a:r>
              <a:rPr lang="en-US" dirty="0" smtClean="0"/>
              <a:t>is a collaborative mutually beneficial partnership between a Mentor (who possesses greater skills, knowledge and experience) and a protégé (who is looking to increase his or her skills, knowledge and experience).</a:t>
            </a:r>
          </a:p>
          <a:p>
            <a:pPr algn="just"/>
            <a:endParaRPr lang="en-US" dirty="0" smtClean="0"/>
          </a:p>
          <a:p>
            <a:pPr algn="just"/>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Benefits to the Organization</a:t>
            </a:r>
            <a:endParaRPr lang="en-US" sz="4000" b="1" dirty="0"/>
          </a:p>
        </p:txBody>
      </p:sp>
      <p:sp>
        <p:nvSpPr>
          <p:cNvPr id="3" name="Content Placeholder 2"/>
          <p:cNvSpPr>
            <a:spLocks noGrp="1"/>
          </p:cNvSpPr>
          <p:nvPr>
            <p:ph idx="1"/>
          </p:nvPr>
        </p:nvSpPr>
        <p:spPr>
          <a:xfrm>
            <a:off x="457200" y="1600200"/>
            <a:ext cx="8229600" cy="4525963"/>
          </a:xfrm>
        </p:spPr>
        <p:txBody>
          <a:bodyPr>
            <a:normAutofit fontScale="77500" lnSpcReduction="20000"/>
          </a:bodyPr>
          <a:lstStyle/>
          <a:p>
            <a:pPr algn="just"/>
            <a:endParaRPr lang="en-US" b="1" dirty="0" smtClean="0"/>
          </a:p>
          <a:p>
            <a:pPr algn="just"/>
            <a:r>
              <a:rPr lang="en-US" b="1" dirty="0" smtClean="0"/>
              <a:t>Improved </a:t>
            </a:r>
            <a:r>
              <a:rPr lang="en-US" b="1" dirty="0" smtClean="0"/>
              <a:t>employee satisfaction and </a:t>
            </a:r>
            <a:r>
              <a:rPr lang="en-US" b="1" dirty="0" smtClean="0"/>
              <a:t>retention</a:t>
            </a:r>
          </a:p>
          <a:p>
            <a:pPr algn="just"/>
            <a:r>
              <a:rPr lang="en-US" b="1" dirty="0" smtClean="0"/>
              <a:t>Enriching </a:t>
            </a:r>
            <a:r>
              <a:rPr lang="en-US" b="1" dirty="0" smtClean="0"/>
              <a:t>new-employee </a:t>
            </a:r>
            <a:r>
              <a:rPr lang="en-US" b="1" dirty="0" smtClean="0"/>
              <a:t>initiation by making organization </a:t>
            </a:r>
            <a:r>
              <a:rPr lang="en-US" b="1" dirty="0" smtClean="0"/>
              <a:t>more appealing to recruits, and </a:t>
            </a:r>
            <a:r>
              <a:rPr lang="en-US" b="1" dirty="0" smtClean="0"/>
              <a:t>training leaders</a:t>
            </a:r>
            <a:r>
              <a:rPr lang="en-US" b="1" dirty="0" smtClean="0"/>
              <a:t>. </a:t>
            </a:r>
            <a:endParaRPr lang="en-US" b="1" dirty="0" smtClean="0"/>
          </a:p>
          <a:p>
            <a:pPr algn="just"/>
            <a:r>
              <a:rPr lang="en-US" b="1" dirty="0" smtClean="0"/>
              <a:t>Help mold new hires </a:t>
            </a:r>
            <a:endParaRPr lang="en-US" b="1" dirty="0" smtClean="0"/>
          </a:p>
          <a:p>
            <a:pPr algn="just"/>
            <a:r>
              <a:rPr lang="en-US" b="1" dirty="0" smtClean="0"/>
              <a:t>New skills</a:t>
            </a:r>
          </a:p>
          <a:p>
            <a:pPr algn="just"/>
            <a:r>
              <a:rPr lang="en-US" b="1" dirty="0" smtClean="0"/>
              <a:t>Better </a:t>
            </a:r>
            <a:r>
              <a:rPr lang="en-US" b="1" dirty="0" smtClean="0"/>
              <a:t>employee </a:t>
            </a:r>
            <a:r>
              <a:rPr lang="en-US" b="1" dirty="0" smtClean="0"/>
              <a:t>training</a:t>
            </a:r>
            <a:endParaRPr lang="en-US" b="1" dirty="0" smtClean="0"/>
          </a:p>
          <a:p>
            <a:pPr algn="just"/>
            <a:r>
              <a:rPr lang="en-US" b="1" dirty="0" smtClean="0"/>
              <a:t>Positive workplace </a:t>
            </a:r>
            <a:r>
              <a:rPr lang="en-US" b="1" dirty="0" smtClean="0"/>
              <a:t>impact</a:t>
            </a:r>
            <a:endParaRPr lang="en-US" b="1" dirty="0" smtClean="0"/>
          </a:p>
          <a:p>
            <a:pPr algn="just"/>
            <a:r>
              <a:rPr lang="en-US" b="1" dirty="0" smtClean="0"/>
              <a:t>Instilling </a:t>
            </a:r>
            <a:r>
              <a:rPr lang="en-US" b="1" dirty="0" smtClean="0"/>
              <a:t>loyalty in </a:t>
            </a:r>
            <a:r>
              <a:rPr lang="en-US" b="1" dirty="0" smtClean="0"/>
              <a:t>employees</a:t>
            </a:r>
          </a:p>
          <a:p>
            <a:pPr algn="just"/>
            <a:r>
              <a:rPr lang="en-US" b="1" dirty="0" smtClean="0"/>
              <a:t>Reputation.</a:t>
            </a:r>
          </a:p>
          <a:p>
            <a:pPr algn="just"/>
            <a:r>
              <a:rPr lang="en-US" b="1" dirty="0" smtClean="0"/>
              <a:t>Enhanced productivity</a:t>
            </a:r>
            <a:endParaRPr lang="en-US" b="1" dirty="0" smtClean="0"/>
          </a:p>
          <a:p>
            <a:pPr algn="just"/>
            <a:r>
              <a:rPr lang="en-US" b="1" dirty="0" smtClean="0"/>
              <a:t>Reduces </a:t>
            </a:r>
            <a:r>
              <a:rPr lang="en-US" b="1" dirty="0" smtClean="0"/>
              <a:t>turnover. </a:t>
            </a:r>
          </a:p>
          <a:p>
            <a:pPr algn="just">
              <a:buNone/>
            </a:pP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pPr>
              <a:buNone/>
            </a:pPr>
            <a:r>
              <a:rPr lang="en-US" dirty="0" smtClean="0"/>
              <a:t>         </a:t>
            </a:r>
          </a:p>
          <a:p>
            <a:pPr>
              <a:buNone/>
            </a:pPr>
            <a:r>
              <a:rPr lang="en-US" sz="5400" b="1" dirty="0" smtClean="0"/>
              <a:t>             THANK YOU</a:t>
            </a:r>
            <a:endParaRPr lang="en-US" sz="5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20000"/>
          </a:bodyPr>
          <a:lstStyle/>
          <a:p>
            <a:pPr algn="just"/>
            <a:r>
              <a:rPr lang="en-US" dirty="0" smtClean="0"/>
              <a:t>The </a:t>
            </a:r>
            <a:r>
              <a:rPr lang="en-US" dirty="0" smtClean="0"/>
              <a:t>mentor may be older or younger than the person being mentored, but they must have a certain area of </a:t>
            </a:r>
            <a:r>
              <a:rPr lang="en-US" dirty="0" smtClean="0"/>
              <a:t>expertise.</a:t>
            </a:r>
          </a:p>
          <a:p>
            <a:pPr algn="just">
              <a:buNone/>
            </a:pPr>
            <a:endParaRPr lang="en-US" dirty="0" smtClean="0"/>
          </a:p>
          <a:p>
            <a:pPr algn="just"/>
            <a:r>
              <a:rPr lang="en-US" dirty="0" smtClean="0"/>
              <a:t>It </a:t>
            </a:r>
            <a:r>
              <a:rPr lang="en-US" dirty="0" smtClean="0"/>
              <a:t>is a learning and development partnership between someone with vast experience and someone who wants to learn</a:t>
            </a:r>
            <a:r>
              <a:rPr lang="en-US" dirty="0" smtClean="0"/>
              <a:t>.</a:t>
            </a:r>
          </a:p>
          <a:p>
            <a:pPr algn="just"/>
            <a:endParaRPr lang="en-US" dirty="0" smtClean="0"/>
          </a:p>
          <a:p>
            <a:pPr algn="just"/>
            <a:r>
              <a:rPr lang="en-US" dirty="0" smtClean="0"/>
              <a:t>Mentoring is multi-faceted; it can be formal or informal and may change and evolve as the needs of the mentee change. </a:t>
            </a:r>
          </a:p>
          <a:p>
            <a:pPr algn="just"/>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mentoring</a:t>
            </a:r>
            <a:endParaRPr lang="en-US" dirty="0"/>
          </a:p>
        </p:txBody>
      </p:sp>
      <p:sp>
        <p:nvSpPr>
          <p:cNvPr id="3" name="Content Placeholder 2"/>
          <p:cNvSpPr>
            <a:spLocks noGrp="1"/>
          </p:cNvSpPr>
          <p:nvPr>
            <p:ph idx="1"/>
          </p:nvPr>
        </p:nvSpPr>
        <p:spPr/>
        <p:txBody>
          <a:bodyPr>
            <a:normAutofit/>
          </a:bodyPr>
          <a:lstStyle/>
          <a:p>
            <a:pPr algn="just"/>
            <a:r>
              <a:rPr lang="en-US" dirty="0" smtClean="0"/>
              <a:t>To </a:t>
            </a:r>
            <a:r>
              <a:rPr lang="en-US" dirty="0" smtClean="0"/>
              <a:t>tap into the existing knowledge, skills, and experience of high performing employees and transfer these skills to newer or less experienced employees in order to advance their careers</a:t>
            </a:r>
            <a:r>
              <a:rPr lang="en-US" dirty="0" smtClean="0"/>
              <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pPr algn="just"/>
            <a:r>
              <a:rPr lang="en-US" dirty="0" smtClean="0"/>
              <a:t>The mentoring relationship is focused on enabling the mentee to: </a:t>
            </a:r>
            <a:endParaRPr lang="en-US" dirty="0" smtClean="0"/>
          </a:p>
          <a:p>
            <a:pPr algn="just"/>
            <a:endParaRPr lang="en-US" dirty="0" smtClean="0"/>
          </a:p>
          <a:p>
            <a:pPr algn="just"/>
            <a:r>
              <a:rPr lang="en-US" dirty="0" smtClean="0"/>
              <a:t>Progress </a:t>
            </a:r>
            <a:r>
              <a:rPr lang="en-US" dirty="0" smtClean="0"/>
              <a:t>in their professional life/career</a:t>
            </a:r>
            <a:r>
              <a:rPr lang="en-US" dirty="0" smtClean="0"/>
              <a:t>.</a:t>
            </a:r>
          </a:p>
          <a:p>
            <a:pPr algn="just"/>
            <a:endParaRPr lang="en-US" dirty="0" smtClean="0"/>
          </a:p>
          <a:p>
            <a:pPr algn="just"/>
            <a:r>
              <a:rPr lang="en-US" dirty="0" smtClean="0"/>
              <a:t>Develop </a:t>
            </a:r>
            <a:r>
              <a:rPr lang="en-US" dirty="0" smtClean="0"/>
              <a:t>their skills, knowledge and capability</a:t>
            </a:r>
            <a:r>
              <a:rPr lang="en-US" dirty="0" smtClean="0"/>
              <a:t>.</a:t>
            </a:r>
          </a:p>
          <a:p>
            <a:pPr algn="just"/>
            <a:endParaRPr lang="en-US" dirty="0" smtClean="0"/>
          </a:p>
          <a:p>
            <a:pPr algn="just"/>
            <a:r>
              <a:rPr lang="en-US" dirty="0" smtClean="0"/>
              <a:t>Facilitate </a:t>
            </a:r>
            <a:r>
              <a:rPr lang="en-US" dirty="0" smtClean="0"/>
              <a:t>their personal &amp; professional </a:t>
            </a:r>
            <a:r>
              <a:rPr lang="en-US" dirty="0" smtClean="0"/>
              <a:t> development </a:t>
            </a:r>
            <a:r>
              <a:rPr lang="en-US" dirty="0" smtClean="0"/>
              <a:t>so that the mentee is able to </a:t>
            </a:r>
            <a:r>
              <a:rPr lang="en-US" dirty="0" smtClean="0"/>
              <a:t>fulfill </a:t>
            </a:r>
            <a:r>
              <a:rPr lang="en-US" dirty="0" smtClean="0"/>
              <a:t>their potential.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mentors do</a:t>
            </a:r>
            <a:endParaRPr lang="en-US" dirty="0"/>
          </a:p>
        </p:txBody>
      </p:sp>
      <p:sp>
        <p:nvSpPr>
          <p:cNvPr id="3" name="Content Placeholder 2"/>
          <p:cNvSpPr>
            <a:spLocks noGrp="1"/>
          </p:cNvSpPr>
          <p:nvPr>
            <p:ph idx="1"/>
          </p:nvPr>
        </p:nvSpPr>
        <p:spPr>
          <a:xfrm>
            <a:off x="228600" y="1371600"/>
            <a:ext cx="8686800" cy="5486400"/>
          </a:xfrm>
        </p:spPr>
        <p:txBody>
          <a:bodyPr>
            <a:normAutofit fontScale="62500" lnSpcReduction="20000"/>
          </a:bodyPr>
          <a:lstStyle/>
          <a:p>
            <a:pPr algn="just"/>
            <a:r>
              <a:rPr lang="en-US" sz="3800" dirty="0" smtClean="0"/>
              <a:t>Mentors listen objectively and act as a sounding board. They ask questions that encourage mentees to look at issues from a variety of perspectives and focus on problem-solving, decision-making and solutions. They challenge traditional ways of thinking and encourage strategies outside of their mentee’s comfort zone.</a:t>
            </a:r>
          </a:p>
          <a:p>
            <a:pPr algn="just">
              <a:buNone/>
            </a:pPr>
            <a:r>
              <a:rPr lang="en-US" sz="3800" dirty="0" smtClean="0"/>
              <a:t> </a:t>
            </a:r>
          </a:p>
          <a:p>
            <a:pPr algn="just"/>
            <a:r>
              <a:rPr lang="en-US" sz="3800" dirty="0" smtClean="0"/>
              <a:t>Mentors can prepare their mentees for professional careers and assist with their workplace skills. They raise the bar regarding a mentee’s potential and provide guidance, support, encouragement and constructive feedback</a:t>
            </a:r>
            <a:r>
              <a:rPr lang="en-US" sz="3800" dirty="0" smtClean="0"/>
              <a:t>.</a:t>
            </a:r>
          </a:p>
          <a:p>
            <a:pPr algn="just"/>
            <a:endParaRPr lang="en-US" sz="3800" dirty="0" smtClean="0"/>
          </a:p>
          <a:p>
            <a:pPr algn="just"/>
            <a:r>
              <a:rPr lang="en-US" sz="3800" dirty="0" smtClean="0"/>
              <a:t>Mentors care and assure their mentee that they are not alone in dealing with day-to-day challenges. They help them believe that they matter.</a:t>
            </a:r>
          </a:p>
          <a:p>
            <a:pPr>
              <a:buNone/>
            </a:pPr>
            <a:endParaRPr lang="en-US" sz="3800" dirty="0" smtClean="0"/>
          </a:p>
          <a:p>
            <a:pPr>
              <a:buNone/>
            </a:pPr>
            <a:r>
              <a:rPr lang="en-US" sz="3800" dirty="0" smtClean="0"/>
              <a:t>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Mentoring as a Concept</a:t>
            </a:r>
            <a:endParaRPr lang="en-US" dirty="0"/>
          </a:p>
        </p:txBody>
      </p:sp>
      <p:sp>
        <p:nvSpPr>
          <p:cNvPr id="3" name="Content Placeholder 2"/>
          <p:cNvSpPr>
            <a:spLocks noGrp="1"/>
          </p:cNvSpPr>
          <p:nvPr>
            <p:ph idx="1"/>
          </p:nvPr>
        </p:nvSpPr>
        <p:spPr/>
        <p:txBody>
          <a:bodyPr/>
          <a:lstStyle/>
          <a:p>
            <a:r>
              <a:rPr lang="en-US" dirty="0" smtClean="0"/>
              <a:t>M- </a:t>
            </a:r>
            <a:r>
              <a:rPr lang="en-US" dirty="0" smtClean="0"/>
              <a:t>Manages the relationship</a:t>
            </a:r>
          </a:p>
          <a:p>
            <a:r>
              <a:rPr lang="en-US" dirty="0" smtClean="0"/>
              <a:t>E- Encourages</a:t>
            </a:r>
          </a:p>
          <a:p>
            <a:r>
              <a:rPr lang="en-US" dirty="0" smtClean="0"/>
              <a:t>N- Nurtures</a:t>
            </a:r>
          </a:p>
          <a:p>
            <a:r>
              <a:rPr lang="en-US" dirty="0" smtClean="0"/>
              <a:t>T- Teaches</a:t>
            </a:r>
          </a:p>
          <a:p>
            <a:r>
              <a:rPr lang="en-US" dirty="0" smtClean="0"/>
              <a:t>O- Officers mutual respect</a:t>
            </a:r>
          </a:p>
          <a:p>
            <a:r>
              <a:rPr lang="en-US" dirty="0" smtClean="0"/>
              <a:t>R- Responds to the Mentee’s needs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Basis of Mentoring</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Mutual Trust</a:t>
            </a:r>
          </a:p>
          <a:p>
            <a:r>
              <a:rPr lang="en-US" dirty="0" smtClean="0"/>
              <a:t>Regular ‘contact’ and conversation</a:t>
            </a:r>
          </a:p>
          <a:p>
            <a:r>
              <a:rPr lang="en-US" dirty="0" smtClean="0"/>
              <a:t>Genuine Belief in the process</a:t>
            </a:r>
          </a:p>
          <a:p>
            <a:r>
              <a:rPr lang="en-US" dirty="0" smtClean="0"/>
              <a:t>Helps both persons to ‘grow’</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Roles played by a Mentor</a:t>
            </a:r>
            <a:endParaRPr lang="en-US" dirty="0"/>
          </a:p>
        </p:txBody>
      </p:sp>
      <p:sp>
        <p:nvSpPr>
          <p:cNvPr id="3" name="Content Placeholder 2"/>
          <p:cNvSpPr>
            <a:spLocks noGrp="1"/>
          </p:cNvSpPr>
          <p:nvPr>
            <p:ph idx="1"/>
          </p:nvPr>
        </p:nvSpPr>
        <p:spPr/>
        <p:txBody>
          <a:bodyPr>
            <a:normAutofit lnSpcReduction="10000"/>
          </a:bodyPr>
          <a:lstStyle/>
          <a:p>
            <a:r>
              <a:rPr lang="en-US" dirty="0" smtClean="0"/>
              <a:t>Teacher</a:t>
            </a:r>
          </a:p>
          <a:p>
            <a:r>
              <a:rPr lang="en-US" dirty="0" smtClean="0"/>
              <a:t>Guide</a:t>
            </a:r>
          </a:p>
          <a:p>
            <a:r>
              <a:rPr lang="en-US" dirty="0" smtClean="0"/>
              <a:t>Counselor</a:t>
            </a:r>
          </a:p>
          <a:p>
            <a:r>
              <a:rPr lang="en-US" dirty="0" smtClean="0"/>
              <a:t>Motivator</a:t>
            </a:r>
          </a:p>
          <a:p>
            <a:r>
              <a:rPr lang="en-US" dirty="0" smtClean="0"/>
              <a:t>Coach</a:t>
            </a:r>
          </a:p>
          <a:p>
            <a:r>
              <a:rPr lang="en-US" dirty="0" smtClean="0"/>
              <a:t>Advisor</a:t>
            </a:r>
          </a:p>
          <a:p>
            <a:r>
              <a:rPr lang="en-US" dirty="0" smtClean="0"/>
              <a:t>Role </a:t>
            </a:r>
            <a:r>
              <a:rPr lang="en-US" dirty="0" smtClean="0"/>
              <a:t>Model</a:t>
            </a:r>
          </a:p>
          <a:p>
            <a:r>
              <a:rPr lang="en-US" dirty="0" smtClean="0"/>
              <a:t>Door Opener</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7952</TotalTime>
  <Words>931</Words>
  <Application>Microsoft Office PowerPoint</Application>
  <PresentationFormat>On-screen Show (4:3)</PresentationFormat>
  <Paragraphs>147</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Understanding Mentoring</vt:lpstr>
      <vt:lpstr>Slide 3</vt:lpstr>
      <vt:lpstr>Purpose of mentoring</vt:lpstr>
      <vt:lpstr>Slide 5</vt:lpstr>
      <vt:lpstr>What do mentors do</vt:lpstr>
      <vt:lpstr>Mentoring as a Concept</vt:lpstr>
      <vt:lpstr> Basis of Mentoring  </vt:lpstr>
      <vt:lpstr>Roles played by a Mentor</vt:lpstr>
      <vt:lpstr>Mentoring as a Partnership</vt:lpstr>
      <vt:lpstr>Mentorship skills needed by Mentor &amp; Mentee</vt:lpstr>
      <vt:lpstr>More skills required by mentors</vt:lpstr>
      <vt:lpstr>Attitude for Mentoring</vt:lpstr>
      <vt:lpstr>Types of Mentoring</vt:lpstr>
      <vt:lpstr>Slide 15</vt:lpstr>
      <vt:lpstr>Slide 16</vt:lpstr>
      <vt:lpstr>Impact of Mentoring</vt:lpstr>
      <vt:lpstr>Benefits to the mentor</vt:lpstr>
      <vt:lpstr>Benefits to the Mentee </vt:lpstr>
      <vt:lpstr>Benefits to the Organization</vt:lpstr>
      <vt:lpstr>Slide 21</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dc:creator>
  <cp:lastModifiedBy>HP</cp:lastModifiedBy>
  <cp:revision>224</cp:revision>
  <dcterms:created xsi:type="dcterms:W3CDTF">2020-07-07T09:01:56Z</dcterms:created>
  <dcterms:modified xsi:type="dcterms:W3CDTF">2020-08-08T16:57:00Z</dcterms:modified>
</cp:coreProperties>
</file>