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9" r:id="rId2"/>
    <p:sldId id="277" r:id="rId3"/>
    <p:sldId id="260" r:id="rId4"/>
    <p:sldId id="256" r:id="rId5"/>
    <p:sldId id="257" r:id="rId6"/>
    <p:sldId id="276" r:id="rId7"/>
    <p:sldId id="291" r:id="rId8"/>
    <p:sldId id="289" r:id="rId9"/>
    <p:sldId id="309" r:id="rId10"/>
    <p:sldId id="310" r:id="rId11"/>
    <p:sldId id="301" r:id="rId12"/>
    <p:sldId id="311" r:id="rId13"/>
    <p:sldId id="312" r:id="rId14"/>
    <p:sldId id="288" r:id="rId15"/>
    <p:sldId id="314" r:id="rId16"/>
    <p:sldId id="270" r:id="rId17"/>
    <p:sldId id="315"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85" d="100"/>
        <a:sy n="85" d="100"/>
      </p:scale>
      <p:origin x="0" y="7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388" tIns="46694" rIns="93388" bIns="46694"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388" tIns="46694" rIns="93388" bIns="46694" rtlCol="0"/>
          <a:lstStyle>
            <a:lvl1pPr algn="r">
              <a:defRPr sz="1200"/>
            </a:lvl1pPr>
          </a:lstStyle>
          <a:p>
            <a:fld id="{3D9504A4-D4A3-4B22-AF2C-86A547B20579}" type="datetimeFigureOut">
              <a:rPr lang="en-US" smtClean="0"/>
              <a:pPr/>
              <a:t>9/4/2020</a:t>
            </a:fld>
            <a:endParaRPr lang="en-US"/>
          </a:p>
        </p:txBody>
      </p:sp>
      <p:sp>
        <p:nvSpPr>
          <p:cNvPr id="4" name="Footer Placeholder 3"/>
          <p:cNvSpPr>
            <a:spLocks noGrp="1"/>
          </p:cNvSpPr>
          <p:nvPr>
            <p:ph type="ftr" sz="quarter" idx="2"/>
          </p:nvPr>
        </p:nvSpPr>
        <p:spPr>
          <a:xfrm>
            <a:off x="0" y="8829966"/>
            <a:ext cx="3037840" cy="464820"/>
          </a:xfrm>
          <a:prstGeom prst="rect">
            <a:avLst/>
          </a:prstGeom>
        </p:spPr>
        <p:txBody>
          <a:bodyPr vert="horz" lIns="93388" tIns="46694" rIns="93388" bIns="46694"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6"/>
            <a:ext cx="3037840" cy="464820"/>
          </a:xfrm>
          <a:prstGeom prst="rect">
            <a:avLst/>
          </a:prstGeom>
        </p:spPr>
        <p:txBody>
          <a:bodyPr vert="horz" lIns="93388" tIns="46694" rIns="93388" bIns="46694" rtlCol="0" anchor="b"/>
          <a:lstStyle>
            <a:lvl1pPr algn="r">
              <a:defRPr sz="1200"/>
            </a:lvl1pPr>
          </a:lstStyle>
          <a:p>
            <a:fld id="{AD2185AD-4164-4848-9D5E-1626C4CB2F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064"/>
          </a:xfrm>
          <a:prstGeom prst="rect">
            <a:avLst/>
          </a:prstGeom>
        </p:spPr>
        <p:txBody>
          <a:bodyPr vert="horz" lIns="93388" tIns="46694" rIns="93388" bIns="46694" rtlCol="0"/>
          <a:lstStyle>
            <a:lvl1pPr algn="l">
              <a:defRPr sz="1200"/>
            </a:lvl1pPr>
          </a:lstStyle>
          <a:p>
            <a:endParaRPr lang="en-US"/>
          </a:p>
        </p:txBody>
      </p:sp>
      <p:sp>
        <p:nvSpPr>
          <p:cNvPr id="3" name="Date Placeholder 2"/>
          <p:cNvSpPr>
            <a:spLocks noGrp="1"/>
          </p:cNvSpPr>
          <p:nvPr>
            <p:ph type="dt" idx="1"/>
          </p:nvPr>
        </p:nvSpPr>
        <p:spPr>
          <a:xfrm>
            <a:off x="3970938" y="0"/>
            <a:ext cx="3037840" cy="465064"/>
          </a:xfrm>
          <a:prstGeom prst="rect">
            <a:avLst/>
          </a:prstGeom>
        </p:spPr>
        <p:txBody>
          <a:bodyPr vert="horz" lIns="93388" tIns="46694" rIns="93388" bIns="46694" rtlCol="0"/>
          <a:lstStyle>
            <a:lvl1pPr algn="r">
              <a:defRPr sz="1200"/>
            </a:lvl1pPr>
          </a:lstStyle>
          <a:p>
            <a:fld id="{3A9DAC25-A544-456E-B28E-C1D0B5AA8188}" type="datetimeFigureOut">
              <a:rPr lang="en-US" smtClean="0"/>
              <a:pPr/>
              <a:t>9/4/2020</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3388" tIns="46694" rIns="93388" bIns="46694" rtlCol="0" anchor="ctr"/>
          <a:lstStyle/>
          <a:p>
            <a:endParaRPr lang="en-US"/>
          </a:p>
        </p:txBody>
      </p:sp>
      <p:sp>
        <p:nvSpPr>
          <p:cNvPr id="5" name="Notes Placeholder 4"/>
          <p:cNvSpPr>
            <a:spLocks noGrp="1"/>
          </p:cNvSpPr>
          <p:nvPr>
            <p:ph type="body" sz="quarter" idx="3"/>
          </p:nvPr>
        </p:nvSpPr>
        <p:spPr>
          <a:xfrm>
            <a:off x="701040" y="4415669"/>
            <a:ext cx="5608320" cy="4183947"/>
          </a:xfrm>
          <a:prstGeom prst="rect">
            <a:avLst/>
          </a:prstGeom>
        </p:spPr>
        <p:txBody>
          <a:bodyPr vert="horz" lIns="93388" tIns="46694" rIns="93388" bIns="466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716"/>
            <a:ext cx="3037840" cy="465063"/>
          </a:xfrm>
          <a:prstGeom prst="rect">
            <a:avLst/>
          </a:prstGeom>
        </p:spPr>
        <p:txBody>
          <a:bodyPr vert="horz" lIns="93388" tIns="46694" rIns="93388" bIns="46694"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716"/>
            <a:ext cx="3037840" cy="465063"/>
          </a:xfrm>
          <a:prstGeom prst="rect">
            <a:avLst/>
          </a:prstGeom>
        </p:spPr>
        <p:txBody>
          <a:bodyPr vert="horz" lIns="93388" tIns="46694" rIns="93388" bIns="46694" rtlCol="0" anchor="b"/>
          <a:lstStyle>
            <a:lvl1pPr algn="r">
              <a:defRPr sz="1200"/>
            </a:lvl1pPr>
          </a:lstStyle>
          <a:p>
            <a:fld id="{A4E2D696-6B3B-4C9B-944C-0A9E2ED149C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22F-B62E-41F9-BA80-1B9CDC10DD9A}" type="datetimeFigureOut">
              <a:rPr lang="en-US" smtClean="0"/>
              <a:pPr/>
              <a:t>9/4/2020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22F-B62E-41F9-BA80-1B9CDC10DD9A}"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22F-B62E-41F9-BA80-1B9CDC10DD9A}"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22F-B62E-41F9-BA80-1B9CDC10DD9A}"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22F-B62E-41F9-BA80-1B9CDC10DD9A}" type="datetimeFigureOut">
              <a:rPr lang="en-US" smtClean="0"/>
              <a:pPr/>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22F-B62E-41F9-BA80-1B9CDC10DD9A}"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22F-B62E-41F9-BA80-1B9CDC10DD9A}" type="datetimeFigureOut">
              <a:rPr lang="en-US" smtClean="0"/>
              <a:pPr/>
              <a:t>9/4/2020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22F-B62E-41F9-BA80-1B9CDC10DD9A}" type="datetimeFigureOut">
              <a:rPr lang="en-US" smtClean="0"/>
              <a:pPr/>
              <a:t>9/4/2020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22F-B62E-41F9-BA80-1B9CDC10DD9A}" type="datetimeFigureOut">
              <a:rPr lang="en-US" smtClean="0"/>
              <a:pPr/>
              <a:t>9/4/2020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22F-B62E-41F9-BA80-1B9CDC10DD9A}"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733E90-1795-43C4-9C71-381B11B829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22F-B62E-41F9-BA80-1B9CDC10DD9A}" type="datetimeFigureOut">
              <a:rPr lang="en-US" smtClean="0"/>
              <a:pPr/>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6733E90-1795-43C4-9C71-381B11B829D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22F-B62E-41F9-BA80-1B9CDC10DD9A}" type="datetimeFigureOut">
              <a:rPr lang="en-US" smtClean="0"/>
              <a:pPr/>
              <a:t>9/4/2020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6733E90-1795-43C4-9C71-381B11B829D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t>
            </a:r>
            <a:br>
              <a:rPr lang="en-US" dirty="0" smtClean="0"/>
            </a:br>
            <a:r>
              <a:rPr lang="en-US" dirty="0" smtClean="0"/>
              <a:t/>
            </a:r>
            <a:br>
              <a:rPr lang="en-US" dirty="0" smtClean="0"/>
            </a:br>
            <a:r>
              <a:rPr lang="en-US" dirty="0" smtClean="0"/>
              <a:t>TRAINING &amp; DEVELOPMENT </a:t>
            </a:r>
            <a:endParaRPr lang="en-US" dirty="0"/>
          </a:p>
        </p:txBody>
      </p:sp>
      <p:sp>
        <p:nvSpPr>
          <p:cNvPr id="3" name="Subtitle 2"/>
          <p:cNvSpPr>
            <a:spLocks noGrp="1"/>
          </p:cNvSpPr>
          <p:nvPr>
            <p:ph type="subTitle" idx="1"/>
          </p:nvPr>
        </p:nvSpPr>
        <p:spPr/>
        <p:txBody>
          <a:bodyPr>
            <a:normAutofit fontScale="92500" lnSpcReduction="10000"/>
          </a:bodyPr>
          <a:lstStyle/>
          <a:p>
            <a:endParaRPr lang="en-US" dirty="0" smtClean="0"/>
          </a:p>
          <a:p>
            <a:endParaRPr lang="en-US" dirty="0" smtClean="0"/>
          </a:p>
          <a:p>
            <a:endParaRPr lang="en-US" dirty="0" smtClean="0"/>
          </a:p>
          <a:p>
            <a:r>
              <a:rPr lang="en-US" dirty="0" smtClean="0"/>
              <a:t>- Dr. </a:t>
            </a:r>
            <a:r>
              <a:rPr lang="en-US" dirty="0" err="1" smtClean="0"/>
              <a:t>Neetu</a:t>
            </a:r>
            <a:r>
              <a:rPr lang="en-US" dirty="0" smtClean="0"/>
              <a:t> Jain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sz="3600" b="1" dirty="0" smtClean="0"/>
              <a:t>Making Input Session Effective</a:t>
            </a:r>
            <a:endParaRPr lang="en-US" sz="3600" b="1" dirty="0"/>
          </a:p>
        </p:txBody>
      </p:sp>
      <p:sp>
        <p:nvSpPr>
          <p:cNvPr id="3" name="Content Placeholder 2"/>
          <p:cNvSpPr>
            <a:spLocks noGrp="1"/>
          </p:cNvSpPr>
          <p:nvPr>
            <p:ph idx="1"/>
          </p:nvPr>
        </p:nvSpPr>
        <p:spPr>
          <a:xfrm>
            <a:off x="457200" y="1371600"/>
            <a:ext cx="8229600" cy="4953000"/>
          </a:xfrm>
        </p:spPr>
        <p:txBody>
          <a:bodyPr>
            <a:normAutofit/>
          </a:bodyPr>
          <a:lstStyle/>
          <a:p>
            <a:r>
              <a:rPr lang="en-US" b="1" dirty="0" smtClean="0"/>
              <a:t>The Basic approach</a:t>
            </a:r>
          </a:p>
          <a:p>
            <a:r>
              <a:rPr lang="en-US" b="1" dirty="0" smtClean="0"/>
              <a:t>Planning &amp; preparation of an input session</a:t>
            </a:r>
          </a:p>
          <a:p>
            <a:r>
              <a:rPr lang="en-US" b="1" dirty="0" smtClean="0"/>
              <a:t>Before the session</a:t>
            </a:r>
          </a:p>
          <a:p>
            <a:r>
              <a:rPr lang="en-US" b="1" dirty="0" smtClean="0"/>
              <a:t>During the session</a:t>
            </a:r>
          </a:p>
          <a:p>
            <a:r>
              <a:rPr lang="en-US" b="1" dirty="0" smtClean="0"/>
              <a:t>After the session</a:t>
            </a:r>
          </a:p>
          <a:p>
            <a:r>
              <a:rPr lang="en-US" b="1" dirty="0" smtClean="0"/>
              <a:t>Techniques for making input session effective</a:t>
            </a:r>
          </a:p>
          <a:p>
            <a:r>
              <a:rPr lang="en-US" b="1" dirty="0" smtClean="0"/>
              <a:t>Handling barriers to effective Training environment</a:t>
            </a:r>
          </a:p>
          <a:p>
            <a:r>
              <a:rPr lang="en-US" b="1" dirty="0" smtClean="0"/>
              <a:t>Effective Questioning strategy</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normAutofit/>
          </a:bodyPr>
          <a:lstStyle/>
          <a:p>
            <a:pPr>
              <a:defRPr/>
            </a:pPr>
            <a:r>
              <a:rPr lang="en-US" sz="3600" dirty="0" smtClean="0"/>
              <a:t>Training Methods</a:t>
            </a:r>
            <a:endParaRPr lang="en-US" sz="3600" dirty="0"/>
          </a:p>
        </p:txBody>
      </p:sp>
      <p:sp>
        <p:nvSpPr>
          <p:cNvPr id="10243" name="Content Placeholder 2"/>
          <p:cNvSpPr>
            <a:spLocks noGrp="1"/>
          </p:cNvSpPr>
          <p:nvPr>
            <p:ph idx="1"/>
          </p:nvPr>
        </p:nvSpPr>
        <p:spPr>
          <a:xfrm>
            <a:off x="457200" y="1600200"/>
            <a:ext cx="8229600" cy="5029200"/>
          </a:xfrm>
        </p:spPr>
        <p:txBody>
          <a:bodyPr>
            <a:normAutofit fontScale="85000" lnSpcReduction="20000"/>
          </a:bodyPr>
          <a:lstStyle/>
          <a:p>
            <a:endParaRPr lang="en-US" dirty="0" smtClean="0"/>
          </a:p>
          <a:p>
            <a:r>
              <a:rPr lang="en-US" sz="2800" b="1" dirty="0" smtClean="0"/>
              <a:t>On the Job Training Methods</a:t>
            </a:r>
            <a:endParaRPr lang="en-US" b="1" dirty="0" smtClean="0"/>
          </a:p>
          <a:p>
            <a:r>
              <a:rPr lang="en-US" sz="2400" dirty="0" smtClean="0"/>
              <a:t>Coaching</a:t>
            </a:r>
          </a:p>
          <a:p>
            <a:r>
              <a:rPr lang="en-US" sz="2400" dirty="0" smtClean="0"/>
              <a:t>Mentoring</a:t>
            </a:r>
          </a:p>
          <a:p>
            <a:r>
              <a:rPr lang="en-US" sz="2400" dirty="0" smtClean="0"/>
              <a:t>Job Rotation</a:t>
            </a:r>
            <a:endParaRPr lang="en-US" dirty="0" smtClean="0"/>
          </a:p>
          <a:p>
            <a:endParaRPr lang="en-US" dirty="0" smtClean="0"/>
          </a:p>
          <a:p>
            <a:r>
              <a:rPr lang="en-US" sz="2800" b="1" dirty="0" smtClean="0"/>
              <a:t>Off the Job Training Methods</a:t>
            </a:r>
          </a:p>
          <a:p>
            <a:r>
              <a:rPr lang="en-US" dirty="0" smtClean="0"/>
              <a:t>Lectures</a:t>
            </a:r>
          </a:p>
          <a:p>
            <a:r>
              <a:rPr lang="en-US" dirty="0" smtClean="0"/>
              <a:t>Case studies</a:t>
            </a:r>
          </a:p>
          <a:p>
            <a:r>
              <a:rPr lang="en-US" dirty="0" smtClean="0"/>
              <a:t>Group discussions</a:t>
            </a:r>
          </a:p>
          <a:p>
            <a:r>
              <a:rPr lang="en-US" dirty="0" smtClean="0"/>
              <a:t>Role playing</a:t>
            </a:r>
          </a:p>
          <a:p>
            <a:r>
              <a:rPr lang="en-US" dirty="0" smtClean="0"/>
              <a:t>Sensitivity training</a:t>
            </a:r>
          </a:p>
          <a:p>
            <a:r>
              <a:rPr lang="en-US" dirty="0" err="1" smtClean="0"/>
              <a:t>Inbasket</a:t>
            </a:r>
            <a:r>
              <a:rPr lang="en-US" dirty="0" smtClean="0"/>
              <a:t> exercises</a:t>
            </a:r>
          </a:p>
          <a:p>
            <a:r>
              <a:rPr lang="en-US" dirty="0" smtClean="0"/>
              <a:t>Management games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blinds(horizontal)">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blinds(horizontal)">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blinds(horizontal)">
                                      <p:cBhvr>
                                        <p:cTn id="17" dur="500"/>
                                        <p:tgtEl>
                                          <p:spTgt spid="10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blinds(horizontal)">
                                      <p:cBhvr>
                                        <p:cTn id="22" dur="500"/>
                                        <p:tgtEl>
                                          <p:spTgt spid="102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243">
                                            <p:txEl>
                                              <p:pRg st="6" end="6"/>
                                            </p:txEl>
                                          </p:spTgt>
                                        </p:tgtEl>
                                        <p:attrNameLst>
                                          <p:attrName>style.visibility</p:attrName>
                                        </p:attrNameLst>
                                      </p:cBhvr>
                                      <p:to>
                                        <p:strVal val="visible"/>
                                      </p:to>
                                    </p:set>
                                    <p:animEffect transition="in" filter="blinds(horizontal)">
                                      <p:cBhvr>
                                        <p:cTn id="27" dur="500"/>
                                        <p:tgtEl>
                                          <p:spTgt spid="1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3600" b="1" dirty="0" smtClean="0"/>
              <a:t>Handling Trainees</a:t>
            </a:r>
            <a:endParaRPr lang="en-US" sz="3600" b="1" dirty="0"/>
          </a:p>
        </p:txBody>
      </p:sp>
      <p:sp>
        <p:nvSpPr>
          <p:cNvPr id="3" name="Content Placeholder 2"/>
          <p:cNvSpPr>
            <a:spLocks noGrp="1"/>
          </p:cNvSpPr>
          <p:nvPr>
            <p:ph idx="1"/>
          </p:nvPr>
        </p:nvSpPr>
        <p:spPr>
          <a:xfrm>
            <a:off x="457200" y="1524000"/>
            <a:ext cx="8229600" cy="4800600"/>
          </a:xfrm>
        </p:spPr>
        <p:txBody>
          <a:bodyPr>
            <a:normAutofit/>
          </a:bodyPr>
          <a:lstStyle/>
          <a:p>
            <a:pPr>
              <a:buNone/>
            </a:pPr>
            <a:r>
              <a:rPr lang="en-US" b="1" dirty="0" smtClean="0"/>
              <a:t>  We need to adopt different approaches to handle different types of </a:t>
            </a:r>
            <a:r>
              <a:rPr lang="en-US" b="1" smtClean="0"/>
              <a:t>trainees :</a:t>
            </a:r>
          </a:p>
          <a:p>
            <a:pPr>
              <a:buNone/>
            </a:pPr>
            <a:endParaRPr lang="en-US" b="1" dirty="0" smtClean="0"/>
          </a:p>
          <a:p>
            <a:r>
              <a:rPr lang="en-US" b="1" dirty="0" smtClean="0"/>
              <a:t>Quiet Trainees</a:t>
            </a:r>
          </a:p>
          <a:p>
            <a:r>
              <a:rPr lang="en-US" b="1" dirty="0" smtClean="0"/>
              <a:t>Talkative Trainees</a:t>
            </a:r>
          </a:p>
          <a:p>
            <a:r>
              <a:rPr lang="en-US" b="1" dirty="0" smtClean="0"/>
              <a:t>Angry Trainees</a:t>
            </a:r>
          </a:p>
          <a:p>
            <a:r>
              <a:rPr lang="en-US" b="1" dirty="0" smtClean="0"/>
              <a:t>Uninvolved Trainees</a:t>
            </a:r>
          </a:p>
          <a:p>
            <a:r>
              <a:rPr lang="en-US" b="1" dirty="0" smtClean="0"/>
              <a:t>Comedian Trainees</a:t>
            </a:r>
          </a:p>
          <a:p>
            <a:r>
              <a:rPr lang="en-US" b="1" dirty="0" smtClean="0"/>
              <a:t>Disturbing Trainees</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800600"/>
          </a:xfrm>
        </p:spPr>
        <p:txBody>
          <a:bodyPr>
            <a:normAutofit/>
          </a:bodyPr>
          <a:lstStyle/>
          <a:p>
            <a:pPr>
              <a:buNone/>
            </a:pPr>
            <a:r>
              <a:rPr lang="en-US" b="1" dirty="0" smtClean="0"/>
              <a:t>   You should able to mange the  following situations:</a:t>
            </a:r>
          </a:p>
          <a:p>
            <a:pPr>
              <a:buNone/>
            </a:pPr>
            <a:r>
              <a:rPr lang="en-US" b="1" dirty="0" smtClean="0"/>
              <a:t>   If a trainee interrupts the learning</a:t>
            </a:r>
          </a:p>
          <a:p>
            <a:r>
              <a:rPr lang="en-US" b="1" dirty="0" smtClean="0"/>
              <a:t>If a trainee is inattentive</a:t>
            </a:r>
          </a:p>
          <a:p>
            <a:r>
              <a:rPr lang="en-US" b="1" dirty="0" smtClean="0"/>
              <a:t>If a trainee is intolerant type</a:t>
            </a:r>
          </a:p>
          <a:p>
            <a:r>
              <a:rPr lang="en-US" b="1" dirty="0" smtClean="0"/>
              <a:t>If a trainee asks irrelevant questions</a:t>
            </a:r>
          </a:p>
          <a:p>
            <a:r>
              <a:rPr lang="en-US" b="1" dirty="0" smtClean="0"/>
              <a:t>If a trainee speaks uninvited for others</a:t>
            </a:r>
          </a:p>
          <a:p>
            <a:r>
              <a:rPr lang="en-US" b="1" dirty="0" smtClean="0"/>
              <a:t>If a trainee falls asleep</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a:bodyPr>
          <a:lstStyle/>
          <a:p>
            <a:r>
              <a:rPr lang="en-US" sz="3600" b="1" dirty="0" smtClean="0"/>
              <a:t>Evaluation of Training </a:t>
            </a:r>
            <a:r>
              <a:rPr lang="en-US" sz="3600" b="1" dirty="0" err="1" smtClean="0"/>
              <a:t>Programme</a:t>
            </a:r>
            <a:r>
              <a:rPr lang="en-US" sz="3600" b="1" dirty="0" smtClean="0"/>
              <a:t> </a:t>
            </a:r>
            <a:endParaRPr lang="en-US" sz="3600" b="1" dirty="0"/>
          </a:p>
        </p:txBody>
      </p:sp>
      <p:sp>
        <p:nvSpPr>
          <p:cNvPr id="3" name="Content Placeholder 2"/>
          <p:cNvSpPr>
            <a:spLocks noGrp="1"/>
          </p:cNvSpPr>
          <p:nvPr>
            <p:ph idx="1"/>
          </p:nvPr>
        </p:nvSpPr>
        <p:spPr/>
        <p:txBody>
          <a:bodyPr/>
          <a:lstStyle/>
          <a:p>
            <a:r>
              <a:rPr lang="en-US" dirty="0" err="1" smtClean="0"/>
              <a:t>Kirkpatric</a:t>
            </a:r>
            <a:r>
              <a:rPr lang="en-US" dirty="0" smtClean="0"/>
              <a:t> Model</a:t>
            </a:r>
          </a:p>
          <a:p>
            <a:endParaRPr lang="en-US" dirty="0" smtClean="0"/>
          </a:p>
          <a:p>
            <a:r>
              <a:rPr lang="en-US" dirty="0" smtClean="0"/>
              <a:t>1.  Reaction</a:t>
            </a:r>
          </a:p>
          <a:p>
            <a:endParaRPr lang="en-US" dirty="0" smtClean="0"/>
          </a:p>
          <a:p>
            <a:r>
              <a:rPr lang="en-US" dirty="0" smtClean="0"/>
              <a:t>2. Learning</a:t>
            </a:r>
          </a:p>
          <a:p>
            <a:endParaRPr lang="en-US" dirty="0" smtClean="0"/>
          </a:p>
          <a:p>
            <a:r>
              <a:rPr lang="en-US" dirty="0" smtClean="0"/>
              <a:t>3. Behavior</a:t>
            </a:r>
          </a:p>
          <a:p>
            <a:endParaRPr lang="en-US" dirty="0" smtClean="0"/>
          </a:p>
          <a:p>
            <a:r>
              <a:rPr lang="en-US" dirty="0" smtClean="0"/>
              <a:t>4. Result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3600" b="1" dirty="0" smtClean="0"/>
              <a:t>Trends in Training and Development</a:t>
            </a:r>
            <a:endParaRPr lang="en-US" sz="3600" b="1" dirty="0"/>
          </a:p>
        </p:txBody>
      </p:sp>
      <p:sp>
        <p:nvSpPr>
          <p:cNvPr id="3" name="Content Placeholder 2"/>
          <p:cNvSpPr>
            <a:spLocks noGrp="1"/>
          </p:cNvSpPr>
          <p:nvPr>
            <p:ph idx="1"/>
          </p:nvPr>
        </p:nvSpPr>
        <p:spPr>
          <a:xfrm>
            <a:off x="381000" y="1143000"/>
            <a:ext cx="8305800" cy="6019800"/>
          </a:xfrm>
        </p:spPr>
        <p:txBody>
          <a:bodyPr>
            <a:noAutofit/>
          </a:bodyPr>
          <a:lstStyle/>
          <a:p>
            <a:pPr algn="just">
              <a:buNone/>
            </a:pPr>
            <a:r>
              <a:rPr lang="en-US" sz="2400" b="1" dirty="0" smtClean="0"/>
              <a:t>1</a:t>
            </a:r>
            <a:r>
              <a:rPr lang="en-US" sz="2400" dirty="0" smtClean="0"/>
              <a:t>. Increased use of new technologies for training delivery</a:t>
            </a:r>
          </a:p>
          <a:p>
            <a:pPr algn="just">
              <a:buNone/>
            </a:pPr>
            <a:r>
              <a:rPr lang="en-US" sz="2400" dirty="0" smtClean="0"/>
              <a:t>2. Increased demand for training for virtual work arrangements</a:t>
            </a:r>
          </a:p>
          <a:p>
            <a:pPr algn="just">
              <a:buNone/>
            </a:pPr>
            <a:r>
              <a:rPr lang="en-US" sz="2400" dirty="0" smtClean="0"/>
              <a:t>3. Increased emphasis on speed in Design, Focus on content and use of multiple delivery methods</a:t>
            </a:r>
          </a:p>
          <a:p>
            <a:pPr algn="just">
              <a:buNone/>
            </a:pPr>
            <a:r>
              <a:rPr lang="en-US" sz="2400" dirty="0" smtClean="0"/>
              <a:t>4. Increased emphasis on capturing and sharing intellectual capital</a:t>
            </a:r>
          </a:p>
          <a:p>
            <a:pPr algn="just">
              <a:buNone/>
            </a:pPr>
            <a:r>
              <a:rPr lang="en-US" sz="2400" dirty="0" smtClean="0"/>
              <a:t>5. Embedded Learning: Increased use of true performance support</a:t>
            </a:r>
          </a:p>
          <a:p>
            <a:pPr algn="just">
              <a:buNone/>
            </a:pPr>
            <a:r>
              <a:rPr lang="en-US" sz="2400" dirty="0" smtClean="0"/>
              <a:t>6. Increased emphasis on performance analysis and learning for business enhancement</a:t>
            </a:r>
          </a:p>
          <a:p>
            <a:pPr algn="just">
              <a:buNone/>
            </a:pPr>
            <a:r>
              <a:rPr lang="en-US" sz="2400" dirty="0" smtClean="0"/>
              <a:t>7. Increased use of training partnerships and outsourcing training</a:t>
            </a:r>
          </a:p>
          <a:p>
            <a:pPr algn="just">
              <a:buNone/>
            </a:pPr>
            <a:r>
              <a:rPr lang="en-US" sz="2400" dirty="0" smtClean="0"/>
              <a:t>8. Increased focus on Outbound training </a:t>
            </a:r>
            <a:r>
              <a:rPr lang="en-US" sz="2400" dirty="0" err="1" smtClean="0"/>
              <a:t>Programme</a:t>
            </a:r>
            <a:endParaRPr lang="en-US" sz="2400" dirty="0" smtClean="0"/>
          </a:p>
          <a:p>
            <a:endParaRPr lang="en-US"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4088"/>
            <a:ext cx="7848600" cy="1143000"/>
          </a:xfrm>
        </p:spPr>
        <p:txBody>
          <a:bodyPr>
            <a:normAutofit/>
          </a:bodyPr>
          <a:lstStyle/>
          <a:p>
            <a:r>
              <a:rPr lang="en-US" sz="3600" b="1" dirty="0" smtClean="0"/>
              <a:t>CONCLUSION</a:t>
            </a:r>
            <a:endParaRPr lang="en-US" sz="3600" b="1" dirty="0"/>
          </a:p>
        </p:txBody>
      </p:sp>
      <p:sp>
        <p:nvSpPr>
          <p:cNvPr id="3" name="Content Placeholder 2"/>
          <p:cNvSpPr>
            <a:spLocks noGrp="1"/>
          </p:cNvSpPr>
          <p:nvPr>
            <p:ph idx="1"/>
          </p:nvPr>
        </p:nvSpPr>
        <p:spPr/>
        <p:txBody>
          <a:bodyPr>
            <a:normAutofit/>
          </a:bodyPr>
          <a:lstStyle/>
          <a:p>
            <a:endParaRPr lang="en-US" dirty="0" smtClean="0"/>
          </a:p>
          <a:p>
            <a:pPr>
              <a:buNone/>
            </a:pPr>
            <a:r>
              <a:rPr lang="en-US" dirty="0" smtClean="0"/>
              <a:t>  “Where vision is one year, Cultivate flowers</a:t>
            </a:r>
          </a:p>
          <a:p>
            <a:pPr>
              <a:buNone/>
            </a:pPr>
            <a:r>
              <a:rPr lang="en-US" dirty="0" smtClean="0"/>
              <a:t>   Where vision is ten years, Cultivate trees</a:t>
            </a:r>
          </a:p>
          <a:p>
            <a:pPr>
              <a:buNone/>
            </a:pPr>
            <a:r>
              <a:rPr lang="en-US" dirty="0" smtClean="0"/>
              <a:t>  Where vision is eternity, Cultivate people”</a:t>
            </a:r>
          </a:p>
          <a:p>
            <a:pPr>
              <a:buNone/>
            </a:pP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sz="4800" b="1" dirty="0" smtClean="0"/>
          </a:p>
          <a:p>
            <a:pPr>
              <a:buNone/>
            </a:pPr>
            <a:r>
              <a:rPr lang="en-US" sz="4800" b="1" smtClean="0"/>
              <a:t> </a:t>
            </a:r>
            <a:r>
              <a:rPr lang="en-US" sz="4800" b="1" smtClean="0"/>
              <a:t>       THANK </a:t>
            </a:r>
            <a:r>
              <a:rPr lang="en-US" sz="4800" b="1" dirty="0" smtClean="0"/>
              <a:t>YOU</a:t>
            </a:r>
            <a:endParaRPr lang="en-US" sz="4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990600"/>
          </a:xfrm>
        </p:spPr>
        <p:txBody>
          <a:bodyPr>
            <a:normAutofit/>
          </a:bodyPr>
          <a:lstStyle/>
          <a:p>
            <a:r>
              <a:rPr lang="en-US" dirty="0" smtClean="0"/>
              <a:t>TOPICS TO BE COVERED</a:t>
            </a:r>
            <a:endParaRPr lang="en-US" dirty="0"/>
          </a:p>
        </p:txBody>
      </p:sp>
      <p:sp>
        <p:nvSpPr>
          <p:cNvPr id="3" name="Content Placeholder 2"/>
          <p:cNvSpPr>
            <a:spLocks noGrp="1"/>
          </p:cNvSpPr>
          <p:nvPr>
            <p:ph idx="1"/>
          </p:nvPr>
        </p:nvSpPr>
        <p:spPr>
          <a:xfrm>
            <a:off x="457200" y="1295400"/>
            <a:ext cx="8229600" cy="5029200"/>
          </a:xfrm>
        </p:spPr>
        <p:txBody>
          <a:bodyPr>
            <a:normAutofit fontScale="92500" lnSpcReduction="10000"/>
          </a:bodyPr>
          <a:lstStyle/>
          <a:p>
            <a:r>
              <a:rPr lang="en-US" dirty="0" smtClean="0"/>
              <a:t>What is Training?</a:t>
            </a:r>
          </a:p>
          <a:p>
            <a:r>
              <a:rPr lang="en-US" dirty="0" smtClean="0"/>
              <a:t>Difference between Training &amp; Development</a:t>
            </a:r>
          </a:p>
          <a:p>
            <a:r>
              <a:rPr lang="en-US" dirty="0" smtClean="0"/>
              <a:t>Role of Training in  knowledge world </a:t>
            </a:r>
          </a:p>
          <a:p>
            <a:r>
              <a:rPr lang="en-US" dirty="0" smtClean="0"/>
              <a:t>Training Need Analysis</a:t>
            </a:r>
          </a:p>
          <a:p>
            <a:r>
              <a:rPr lang="en-US" dirty="0" smtClean="0"/>
              <a:t>Motivating Adult Learners</a:t>
            </a:r>
          </a:p>
          <a:p>
            <a:r>
              <a:rPr lang="en-US" dirty="0" smtClean="0"/>
              <a:t>Making Input session effective</a:t>
            </a:r>
          </a:p>
          <a:p>
            <a:r>
              <a:rPr lang="en-US" dirty="0" smtClean="0"/>
              <a:t>Training Methods</a:t>
            </a:r>
          </a:p>
          <a:p>
            <a:r>
              <a:rPr lang="en-US" dirty="0" err="1" smtClean="0"/>
              <a:t>Indigeneous</a:t>
            </a:r>
            <a:r>
              <a:rPr lang="en-US" dirty="0" smtClean="0"/>
              <a:t> ways of training leading to change</a:t>
            </a:r>
          </a:p>
          <a:p>
            <a:r>
              <a:rPr lang="en-US" dirty="0" smtClean="0"/>
              <a:t>Handling Trainees</a:t>
            </a:r>
          </a:p>
          <a:p>
            <a:r>
              <a:rPr lang="en-US" dirty="0" smtClean="0"/>
              <a:t>Evaluation of Training </a:t>
            </a:r>
            <a:r>
              <a:rPr lang="en-US" dirty="0" err="1" smtClean="0"/>
              <a:t>Programme</a:t>
            </a:r>
            <a:endParaRPr lang="en-US" dirty="0" smtClean="0"/>
          </a:p>
          <a:p>
            <a:r>
              <a:rPr lang="en-US" dirty="0" smtClean="0"/>
              <a:t>Trends in Training &amp; Development</a:t>
            </a:r>
          </a:p>
          <a:p>
            <a:r>
              <a:rPr lang="en-US" dirty="0" smtClean="0"/>
              <a:t>Training Paradox</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600" dirty="0" smtClean="0"/>
              <a:t>What is Training</a:t>
            </a:r>
            <a:endParaRPr lang="en-US" sz="3600"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endParaRPr lang="en-US" dirty="0" smtClean="0"/>
          </a:p>
          <a:p>
            <a:r>
              <a:rPr lang="en-US" dirty="0" smtClean="0"/>
              <a:t>“Training refers to a planned effort by a company to facilitate employees’ learning of job related competencies.”</a:t>
            </a:r>
          </a:p>
          <a:p>
            <a:endParaRPr lang="en-US" dirty="0" smtClean="0"/>
          </a:p>
          <a:p>
            <a:pPr lvl="0"/>
            <a:r>
              <a:rPr lang="en-US" dirty="0" smtClean="0"/>
              <a:t>Training is an act of increasing the knowledge and skill of an employee for doing a particular job.</a:t>
            </a:r>
          </a:p>
          <a:p>
            <a:pPr>
              <a:buNone/>
            </a:pPr>
            <a:r>
              <a:rPr lang="en-US" dirty="0" smtClean="0"/>
              <a:t>                                                              - </a:t>
            </a:r>
            <a:r>
              <a:rPr lang="en-US" dirty="0" err="1" smtClean="0"/>
              <a:t>E.B.Flippo</a:t>
            </a:r>
            <a:r>
              <a:rPr lang="en-US" dirty="0" smtClean="0"/>
              <a:t>.</a:t>
            </a:r>
          </a:p>
          <a:p>
            <a:pPr>
              <a:buNone/>
            </a:pPr>
            <a:endParaRPr lang="en-US" dirty="0" smtClean="0"/>
          </a:p>
          <a:p>
            <a:pPr lvl="0"/>
            <a:r>
              <a:rPr lang="en-US" dirty="0" smtClean="0"/>
              <a:t> Training is the process by which man is fitted for the particular job it has to perform</a:t>
            </a:r>
          </a:p>
          <a:p>
            <a:pPr>
              <a:buNone/>
            </a:pPr>
            <a:r>
              <a:rPr lang="en-US" dirty="0" smtClean="0"/>
              <a:t>			                                     -     Dale Yoder.</a:t>
            </a:r>
          </a:p>
          <a:p>
            <a:pPr>
              <a:buNone/>
            </a:pPr>
            <a:endParaRPr lang="en-US" dirty="0" smtClean="0"/>
          </a:p>
          <a:p>
            <a:pPr lvl="0"/>
            <a:r>
              <a:rPr lang="en-US" dirty="0" smtClean="0"/>
              <a:t>  The organized procedure by which people learn knowledge and/ skill for a definite purpose.		                    </a:t>
            </a:r>
          </a:p>
          <a:p>
            <a:pPr lvl="0">
              <a:buNone/>
            </a:pPr>
            <a:r>
              <a:rPr lang="en-US" dirty="0" smtClean="0"/>
              <a:t>                                                                   -Dale </a:t>
            </a:r>
            <a:r>
              <a:rPr lang="en-US" dirty="0" err="1" smtClean="0"/>
              <a:t>S.Beach</a:t>
            </a:r>
            <a:r>
              <a:rPr lang="en-US" dirty="0" smtClean="0"/>
              <a:t>.</a:t>
            </a:r>
          </a:p>
          <a:p>
            <a:endParaRPr lang="en-US" dirty="0" smtClean="0"/>
          </a:p>
          <a:p>
            <a:endParaRPr lang="en-US" dirty="0" smtClean="0"/>
          </a:p>
          <a:p>
            <a:pPr lvl="0"/>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ox(i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ox(in)">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box(in)">
                                      <p:cBhvr>
                                        <p:cTn id="4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3200" b="1" dirty="0" smtClean="0"/>
              <a:t>Difference between Training &amp; Development </a:t>
            </a:r>
            <a:endParaRPr lang="en-US" sz="3200" b="1" dirty="0"/>
          </a:p>
        </p:txBody>
      </p:sp>
      <p:sp>
        <p:nvSpPr>
          <p:cNvPr id="5" name="Content Placeholder 4"/>
          <p:cNvSpPr>
            <a:spLocks noGrp="1"/>
          </p:cNvSpPr>
          <p:nvPr>
            <p:ph idx="1"/>
          </p:nvPr>
        </p:nvSpPr>
        <p:spPr>
          <a:xfrm>
            <a:off x="0" y="1935480"/>
            <a:ext cx="8763000" cy="4693920"/>
          </a:xfrm>
        </p:spPr>
        <p:txBody>
          <a:bodyPr>
            <a:normAutofit fontScale="85000" lnSpcReduction="20000"/>
          </a:bodyPr>
          <a:lstStyle/>
          <a:p>
            <a:pPr algn="just"/>
            <a:r>
              <a:rPr lang="en-US" dirty="0" smtClean="0"/>
              <a:t>According to Yoder, although the terms T &amp;D appear synonymous ,  there is a </a:t>
            </a:r>
            <a:r>
              <a:rPr lang="en-US" dirty="0" err="1" smtClean="0"/>
              <a:t>recognised</a:t>
            </a:r>
            <a:r>
              <a:rPr lang="en-US" dirty="0" smtClean="0"/>
              <a:t> difference between these concepts.</a:t>
            </a:r>
          </a:p>
          <a:p>
            <a:pPr algn="just">
              <a:buNone/>
            </a:pPr>
            <a:endParaRPr lang="en-US" dirty="0" smtClean="0"/>
          </a:p>
          <a:p>
            <a:pPr algn="just"/>
            <a:r>
              <a:rPr lang="en-US" dirty="0" smtClean="0"/>
              <a:t>Employee training relates to the process where by non managerial employees are imparted job skills.                                       - Mc </a:t>
            </a:r>
            <a:r>
              <a:rPr lang="en-US" dirty="0" err="1" smtClean="0"/>
              <a:t>Farland</a:t>
            </a:r>
            <a:endParaRPr lang="en-US" dirty="0" smtClean="0"/>
          </a:p>
          <a:p>
            <a:pPr algn="just"/>
            <a:endParaRPr lang="en-US" dirty="0" smtClean="0"/>
          </a:p>
          <a:p>
            <a:pPr algn="just"/>
            <a:r>
              <a:rPr lang="en-US" dirty="0" smtClean="0"/>
              <a:t>Development is a process by which managerial personnel accomplish not merely skills(</a:t>
            </a:r>
            <a:r>
              <a:rPr lang="en-US" dirty="0" err="1" smtClean="0"/>
              <a:t>generalised</a:t>
            </a:r>
            <a:r>
              <a:rPr lang="en-US" dirty="0" smtClean="0"/>
              <a:t> &amp; conceptual) in their present jobs but also competence for prospective higher responsibilities.</a:t>
            </a:r>
          </a:p>
          <a:p>
            <a:pPr algn="just"/>
            <a:endParaRPr lang="en-US" dirty="0" smtClean="0"/>
          </a:p>
          <a:p>
            <a:pPr algn="just"/>
            <a:r>
              <a:rPr lang="en-US" dirty="0" smtClean="0"/>
              <a:t>Training provides employees with specific skills or helps them to overcome deficiencies in their present performance. &amp;  Development provides employees with the abilities the </a:t>
            </a:r>
            <a:r>
              <a:rPr lang="en-US" dirty="0" err="1" smtClean="0"/>
              <a:t>organisation</a:t>
            </a:r>
            <a:r>
              <a:rPr lang="en-US" dirty="0" smtClean="0"/>
              <a:t> will need in the future.                                                                                - Fitzgerald</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20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92500" lnSpcReduction="20000"/>
          </a:bodyPr>
          <a:lstStyle/>
          <a:p>
            <a:pPr>
              <a:buNone/>
            </a:pPr>
            <a:r>
              <a:rPr lang="en-US" dirty="0" smtClean="0"/>
              <a:t>    </a:t>
            </a:r>
          </a:p>
          <a:p>
            <a:pPr algn="just">
              <a:buNone/>
            </a:pPr>
            <a:r>
              <a:rPr lang="en-US" sz="2800" dirty="0" smtClean="0"/>
              <a:t>    Dunn and Stephens :</a:t>
            </a:r>
            <a:endParaRPr lang="en-US" dirty="0" smtClean="0"/>
          </a:p>
          <a:p>
            <a:pPr algn="just"/>
            <a:r>
              <a:rPr lang="en-US" dirty="0" smtClean="0"/>
              <a:t>Training refers to the </a:t>
            </a:r>
            <a:r>
              <a:rPr lang="en-US" dirty="0" err="1" smtClean="0"/>
              <a:t>organisation’s</a:t>
            </a:r>
            <a:r>
              <a:rPr lang="en-US" dirty="0" smtClean="0"/>
              <a:t> effort to improve an individual’s ability to perform a job or </a:t>
            </a:r>
            <a:r>
              <a:rPr lang="en-US" dirty="0" err="1" smtClean="0"/>
              <a:t>organisational</a:t>
            </a:r>
            <a:r>
              <a:rPr lang="en-US" dirty="0" smtClean="0"/>
              <a:t> role.</a:t>
            </a:r>
          </a:p>
          <a:p>
            <a:pPr algn="just"/>
            <a:endParaRPr lang="en-US" dirty="0" smtClean="0"/>
          </a:p>
          <a:p>
            <a:pPr algn="just"/>
            <a:r>
              <a:rPr lang="en-US" dirty="0" smtClean="0"/>
              <a:t>Whereas Development refers to the </a:t>
            </a:r>
            <a:r>
              <a:rPr lang="en-US" dirty="0" err="1" smtClean="0"/>
              <a:t>organisation’s</a:t>
            </a:r>
            <a:r>
              <a:rPr lang="en-US" dirty="0" smtClean="0"/>
              <a:t> effort (and the individual’s own efforts) to enhance an individual’s abilities to advance in his </a:t>
            </a:r>
            <a:r>
              <a:rPr lang="en-US" dirty="0" err="1" smtClean="0"/>
              <a:t>organisation</a:t>
            </a:r>
            <a:r>
              <a:rPr lang="en-US" dirty="0" smtClean="0"/>
              <a:t> to perform additional job duties.</a:t>
            </a:r>
          </a:p>
          <a:p>
            <a:pPr algn="just"/>
            <a:endParaRPr lang="en-US" dirty="0" smtClean="0"/>
          </a:p>
          <a:p>
            <a:pPr algn="just"/>
            <a:r>
              <a:rPr lang="en-US" dirty="0" smtClean="0"/>
              <a:t>Training is job related leading to observable change in the behavior of the trainee, although development is still job related, it is much broader in scope. It enhances general knowledge  related to a job as well as ability to adapt to a change. Thus training is narrow in scope.       -Fitzgerald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934200"/>
          </a:xfrm>
        </p:spPr>
        <p:txBody>
          <a:bodyPr>
            <a:normAutofit fontScale="47500" lnSpcReduction="20000"/>
          </a:bodyPr>
          <a:lstStyle/>
          <a:p>
            <a:r>
              <a:rPr lang="en-US" sz="5900" b="1" u="sng" dirty="0" smtClean="0"/>
              <a:t> Training and Development Compared</a:t>
            </a:r>
          </a:p>
          <a:p>
            <a:endParaRPr lang="en-US" b="1" u="sng" dirty="0" smtClean="0"/>
          </a:p>
          <a:p>
            <a:endParaRPr lang="en-US" b="1" u="sng" dirty="0" smtClean="0"/>
          </a:p>
          <a:p>
            <a:endParaRPr lang="en-US" dirty="0" smtClean="0"/>
          </a:p>
          <a:p>
            <a:r>
              <a:rPr lang="en-US" sz="4200" u="sng" dirty="0" smtClean="0"/>
              <a:t>Point of  Distinction</a:t>
            </a:r>
            <a:r>
              <a:rPr lang="en-US" sz="4200" dirty="0" smtClean="0"/>
              <a:t>	</a:t>
            </a:r>
            <a:r>
              <a:rPr lang="en-US" sz="4200" u="sng" dirty="0" smtClean="0"/>
              <a:t>Training</a:t>
            </a:r>
            <a:r>
              <a:rPr lang="en-US" sz="4200" dirty="0" smtClean="0"/>
              <a:t>	                      </a:t>
            </a:r>
            <a:r>
              <a:rPr lang="en-US" sz="4200" u="sng" dirty="0" smtClean="0"/>
              <a:t>Development</a:t>
            </a:r>
          </a:p>
          <a:p>
            <a:endParaRPr lang="en-US" dirty="0" smtClean="0"/>
          </a:p>
          <a:p>
            <a:endParaRPr lang="en-US" dirty="0" smtClean="0"/>
          </a:p>
          <a:p>
            <a:r>
              <a:rPr lang="en-US" dirty="0" smtClean="0"/>
              <a:t>1. </a:t>
            </a:r>
            <a:r>
              <a:rPr lang="en-US" sz="3300" dirty="0" smtClean="0"/>
              <a:t>	</a:t>
            </a:r>
            <a:r>
              <a:rPr lang="en-US" sz="3300" b="1" dirty="0" smtClean="0"/>
              <a:t>Contents	                   Technical and 	                   Conceptual and</a:t>
            </a:r>
          </a:p>
          <a:p>
            <a:pPr>
              <a:buNone/>
            </a:pPr>
            <a:r>
              <a:rPr lang="en-US" sz="3300" b="1" dirty="0" smtClean="0"/>
              <a:t>	    	                                       mechanical 	                        philosophical</a:t>
            </a:r>
          </a:p>
          <a:p>
            <a:pPr>
              <a:buNone/>
            </a:pPr>
            <a:r>
              <a:rPr lang="en-US" sz="3300" b="1" dirty="0" smtClean="0"/>
              <a:t>		       </a:t>
            </a:r>
            <a:r>
              <a:rPr lang="fr-FR" sz="3300" b="1" dirty="0" smtClean="0"/>
              <a:t> </a:t>
            </a:r>
            <a:endParaRPr lang="en-US" sz="3300" b="1" dirty="0" smtClean="0"/>
          </a:p>
          <a:p>
            <a:r>
              <a:rPr lang="fr-FR" sz="3300" b="1" dirty="0" smtClean="0"/>
              <a:t>2.	Participants 	Non-</a:t>
            </a:r>
            <a:r>
              <a:rPr lang="fr-FR" sz="3300" b="1" dirty="0" err="1" smtClean="0"/>
              <a:t>managerial</a:t>
            </a:r>
            <a:r>
              <a:rPr lang="fr-FR" sz="3300" b="1" dirty="0" smtClean="0"/>
              <a:t>	            </a:t>
            </a:r>
            <a:r>
              <a:rPr lang="fr-FR" sz="3300" b="1" dirty="0" err="1" smtClean="0"/>
              <a:t>Managerial</a:t>
            </a:r>
            <a:r>
              <a:rPr lang="fr-FR" sz="3300" b="1" dirty="0" smtClean="0"/>
              <a:t> personnel</a:t>
            </a:r>
            <a:endParaRPr lang="en-US" sz="3300" b="1" dirty="0" smtClean="0"/>
          </a:p>
          <a:p>
            <a:pPr>
              <a:buNone/>
            </a:pPr>
            <a:r>
              <a:rPr lang="fr-FR" sz="3300" b="1" dirty="0" smtClean="0"/>
              <a:t>		                                      personnel 	                         </a:t>
            </a:r>
            <a:endParaRPr lang="en-US" sz="3300" b="1" dirty="0" smtClean="0"/>
          </a:p>
          <a:p>
            <a:pPr>
              <a:buNone/>
            </a:pPr>
            <a:r>
              <a:rPr lang="fr-FR" sz="3300" b="1" dirty="0" smtClean="0"/>
              <a:t> </a:t>
            </a:r>
            <a:endParaRPr lang="en-US" sz="3300" b="1" dirty="0" smtClean="0"/>
          </a:p>
          <a:p>
            <a:r>
              <a:rPr lang="en-US" sz="3300" b="1" dirty="0" smtClean="0"/>
              <a:t>3.	Time period	Short-term                      Long-term continuous process</a:t>
            </a:r>
          </a:p>
          <a:p>
            <a:pPr>
              <a:buNone/>
            </a:pPr>
            <a:r>
              <a:rPr lang="en-US" sz="3300" b="1" dirty="0" smtClean="0"/>
              <a:t>		                                      one shot affair</a:t>
            </a:r>
          </a:p>
          <a:p>
            <a:endParaRPr lang="en-US" sz="3300" b="1" dirty="0" smtClean="0"/>
          </a:p>
          <a:p>
            <a:r>
              <a:rPr lang="en-US" sz="3300" b="1" dirty="0" smtClean="0"/>
              <a:t>4.	Focus         	Specific, job	            Total personality</a:t>
            </a:r>
          </a:p>
          <a:p>
            <a:pPr>
              <a:buNone/>
            </a:pPr>
            <a:r>
              <a:rPr lang="en-US" sz="3300" b="1" dirty="0" smtClean="0"/>
              <a:t>		                                       related skills  </a:t>
            </a:r>
          </a:p>
          <a:p>
            <a:endParaRPr lang="en-US" sz="3300" b="1" dirty="0" smtClean="0"/>
          </a:p>
          <a:p>
            <a:endParaRPr lang="en-US" sz="3300" b="1" dirty="0" smtClean="0"/>
          </a:p>
          <a:p>
            <a:r>
              <a:rPr lang="en-US" sz="3300" b="1" dirty="0" smtClean="0"/>
              <a:t>5.	Nature	                    Reactive process 	             Proactive process</a:t>
            </a:r>
          </a:p>
          <a:p>
            <a:pPr>
              <a:buNone/>
            </a:pPr>
            <a:r>
              <a:rPr lang="en-US" sz="3300" b="1" dirty="0" smtClean="0"/>
              <a:t>         	of the process	</a:t>
            </a:r>
          </a:p>
          <a:p>
            <a:endParaRPr lang="en-US" sz="3300" b="1" dirty="0" smtClean="0"/>
          </a:p>
          <a:p>
            <a:r>
              <a:rPr lang="en-US" sz="3300" b="1" dirty="0" smtClean="0"/>
              <a:t>6.           Purpose                       To meet current	            To meet future needs</a:t>
            </a:r>
          </a:p>
          <a:p>
            <a:pPr>
              <a:buNone/>
            </a:pPr>
            <a:r>
              <a:rPr lang="en-US" sz="3300" b="1" dirty="0" smtClean="0"/>
              <a:t>		                                         needs              	</a:t>
            </a:r>
          </a:p>
          <a:p>
            <a:pPr>
              <a:buNone/>
            </a:pPr>
            <a:r>
              <a:rPr lang="en-US" sz="3300" b="1" dirty="0" smtClean="0"/>
              <a:t> </a:t>
            </a:r>
            <a:endParaRPr lang="en-US" b="1" dirty="0" smtClean="0"/>
          </a:p>
          <a:p>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229600" cy="762000"/>
          </a:xfrm>
        </p:spPr>
        <p:txBody>
          <a:bodyPr>
            <a:normAutofit/>
          </a:bodyPr>
          <a:lstStyle/>
          <a:p>
            <a:r>
              <a:rPr lang="en-US" sz="3600" dirty="0" smtClean="0"/>
              <a:t>Role of Training in knowledge world</a:t>
            </a:r>
            <a:endParaRPr lang="en-US" sz="3600" dirty="0"/>
          </a:p>
        </p:txBody>
      </p:sp>
      <p:sp>
        <p:nvSpPr>
          <p:cNvPr id="3" name="Content Placeholder 2"/>
          <p:cNvSpPr>
            <a:spLocks noGrp="1"/>
          </p:cNvSpPr>
          <p:nvPr>
            <p:ph idx="1"/>
          </p:nvPr>
        </p:nvSpPr>
        <p:spPr>
          <a:xfrm>
            <a:off x="457200" y="1219200"/>
            <a:ext cx="8229600" cy="5638800"/>
          </a:xfrm>
        </p:spPr>
        <p:txBody>
          <a:bodyPr>
            <a:normAutofit fontScale="92500" lnSpcReduction="20000"/>
          </a:bodyPr>
          <a:lstStyle/>
          <a:p>
            <a:r>
              <a:rPr lang="en-US" b="1" dirty="0" smtClean="0"/>
              <a:t>Higher Productivity. </a:t>
            </a:r>
            <a:endParaRPr lang="en-US" dirty="0" smtClean="0"/>
          </a:p>
          <a:p>
            <a:endParaRPr lang="en-US" b="1" dirty="0" smtClean="0"/>
          </a:p>
          <a:p>
            <a:r>
              <a:rPr lang="en-US" b="1" dirty="0" smtClean="0"/>
              <a:t>Better Quality of work</a:t>
            </a:r>
            <a:r>
              <a:rPr lang="en-US" dirty="0" smtClean="0"/>
              <a:t>. </a:t>
            </a:r>
          </a:p>
          <a:p>
            <a:endParaRPr lang="en-US" b="1" dirty="0" smtClean="0"/>
          </a:p>
          <a:p>
            <a:r>
              <a:rPr lang="en-US" b="1" dirty="0" smtClean="0"/>
              <a:t>Less Learning Period. </a:t>
            </a:r>
            <a:endParaRPr lang="en-US" dirty="0" smtClean="0"/>
          </a:p>
          <a:p>
            <a:endParaRPr lang="en-US" b="1" dirty="0" smtClean="0"/>
          </a:p>
          <a:p>
            <a:r>
              <a:rPr lang="en-US" b="1" dirty="0" smtClean="0"/>
              <a:t>Cost Reduction. </a:t>
            </a:r>
            <a:endParaRPr lang="en-US" dirty="0" smtClean="0"/>
          </a:p>
          <a:p>
            <a:endParaRPr lang="en-US" b="1" dirty="0" smtClean="0"/>
          </a:p>
          <a:p>
            <a:r>
              <a:rPr lang="en-US" b="1" dirty="0" smtClean="0"/>
              <a:t>Low Accident Rate</a:t>
            </a:r>
            <a:r>
              <a:rPr lang="en-US" dirty="0" smtClean="0"/>
              <a:t>. </a:t>
            </a:r>
          </a:p>
          <a:p>
            <a:endParaRPr lang="en-US" b="1" dirty="0" smtClean="0"/>
          </a:p>
          <a:p>
            <a:r>
              <a:rPr lang="en-US" b="1" dirty="0" smtClean="0"/>
              <a:t>High Morale</a:t>
            </a:r>
            <a:r>
              <a:rPr lang="en-US" dirty="0" smtClean="0"/>
              <a:t>. </a:t>
            </a:r>
          </a:p>
          <a:p>
            <a:endParaRPr lang="en-US" b="1" dirty="0" smtClean="0"/>
          </a:p>
          <a:p>
            <a:r>
              <a:rPr lang="en-US" b="1" dirty="0" smtClean="0"/>
              <a:t>Personal Growth</a:t>
            </a:r>
            <a:r>
              <a:rPr lang="en-US" dirty="0" smtClean="0"/>
              <a:t>. </a:t>
            </a:r>
          </a:p>
          <a:p>
            <a:endParaRPr lang="en-US" b="1" dirty="0" smtClean="0"/>
          </a:p>
          <a:p>
            <a:r>
              <a:rPr lang="en-US" b="1" dirty="0" err="1" smtClean="0"/>
              <a:t>Organisational</a:t>
            </a:r>
            <a:r>
              <a:rPr lang="en-US" b="1" dirty="0" smtClean="0"/>
              <a:t> Climate</a:t>
            </a:r>
            <a:r>
              <a:rPr lang="en-US" dirty="0" smtClean="0"/>
              <a:t>.</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normAutofit/>
          </a:bodyPr>
          <a:lstStyle/>
          <a:p>
            <a:r>
              <a:rPr lang="en-US" sz="3600" b="1" dirty="0" smtClean="0"/>
              <a:t>Training Need Analysis</a:t>
            </a:r>
            <a:endParaRPr lang="en-US" sz="4000" b="1" dirty="0"/>
          </a:p>
        </p:txBody>
      </p:sp>
      <p:sp>
        <p:nvSpPr>
          <p:cNvPr id="3" name="Content Placeholder 2"/>
          <p:cNvSpPr>
            <a:spLocks noGrp="1"/>
          </p:cNvSpPr>
          <p:nvPr>
            <p:ph idx="1"/>
          </p:nvPr>
        </p:nvSpPr>
        <p:spPr>
          <a:xfrm>
            <a:off x="457200" y="1447800"/>
            <a:ext cx="8229600" cy="5410200"/>
          </a:xfrm>
        </p:spPr>
        <p:txBody>
          <a:bodyPr>
            <a:normAutofit fontScale="92500" lnSpcReduction="10000"/>
          </a:bodyPr>
          <a:lstStyle/>
          <a:p>
            <a:pPr algn="just"/>
            <a:r>
              <a:rPr lang="en-US" sz="3200" dirty="0" smtClean="0"/>
              <a:t>1.</a:t>
            </a:r>
            <a:r>
              <a:rPr lang="en-US" dirty="0" smtClean="0"/>
              <a:t> </a:t>
            </a:r>
            <a:r>
              <a:rPr lang="en-US" sz="3200" dirty="0" err="1" smtClean="0"/>
              <a:t>Organisational</a:t>
            </a:r>
            <a:r>
              <a:rPr lang="en-US" sz="3200" dirty="0" smtClean="0"/>
              <a:t> Analysis:</a:t>
            </a:r>
          </a:p>
          <a:p>
            <a:pPr algn="just"/>
            <a:r>
              <a:rPr lang="en-US" sz="2400" dirty="0" smtClean="0"/>
              <a:t>It involves study of entire </a:t>
            </a:r>
            <a:r>
              <a:rPr lang="en-US" sz="2400" dirty="0" err="1" smtClean="0"/>
              <a:t>organisation</a:t>
            </a:r>
            <a:r>
              <a:rPr lang="en-US" sz="2400" dirty="0" smtClean="0"/>
              <a:t> in terms of its objectives, climate, growth potential and its environment. Its purpose is to determine where training emphasis should be placed within the </a:t>
            </a:r>
            <a:r>
              <a:rPr lang="en-US" sz="2400" dirty="0" err="1" smtClean="0"/>
              <a:t>organisation</a:t>
            </a:r>
            <a:r>
              <a:rPr lang="en-US" sz="2400" dirty="0" smtClean="0"/>
              <a:t>.</a:t>
            </a:r>
          </a:p>
          <a:p>
            <a:pPr algn="just"/>
            <a:endParaRPr lang="en-US" sz="3200" dirty="0" smtClean="0"/>
          </a:p>
          <a:p>
            <a:pPr algn="just"/>
            <a:r>
              <a:rPr lang="en-US" sz="3200" dirty="0" smtClean="0"/>
              <a:t>2.</a:t>
            </a:r>
            <a:r>
              <a:rPr lang="en-US" dirty="0" smtClean="0"/>
              <a:t> </a:t>
            </a:r>
            <a:r>
              <a:rPr lang="en-US" sz="3200" dirty="0" smtClean="0"/>
              <a:t>Operational /Task or Role Analysis:</a:t>
            </a:r>
          </a:p>
          <a:p>
            <a:pPr algn="just"/>
            <a:r>
              <a:rPr lang="en-US" sz="2400" dirty="0" smtClean="0"/>
              <a:t>It is a systematic and detailed analysis of jobs to identify job contents, the knowledge, skills, aptitude required and the work behavior.</a:t>
            </a:r>
          </a:p>
          <a:p>
            <a:pPr algn="just"/>
            <a:endParaRPr lang="en-US" sz="2400" dirty="0" smtClean="0"/>
          </a:p>
          <a:p>
            <a:pPr algn="just"/>
            <a:r>
              <a:rPr lang="en-US" sz="3200" dirty="0" smtClean="0"/>
              <a:t>3. Person Analysis:</a:t>
            </a:r>
          </a:p>
          <a:p>
            <a:pPr algn="just"/>
            <a:r>
              <a:rPr lang="en-US" sz="2400" dirty="0" smtClean="0"/>
              <a:t>In this analysis, persons to be trained and the changes required in the KSA of employee are determined.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3600" b="1" dirty="0" smtClean="0"/>
              <a:t>   Motivating Adult Learners</a:t>
            </a:r>
            <a:endParaRPr lang="en-US" sz="3600" b="1" dirty="0"/>
          </a:p>
        </p:txBody>
      </p:sp>
      <p:sp>
        <p:nvSpPr>
          <p:cNvPr id="3" name="Content Placeholder 2"/>
          <p:cNvSpPr>
            <a:spLocks noGrp="1"/>
          </p:cNvSpPr>
          <p:nvPr>
            <p:ph idx="1"/>
          </p:nvPr>
        </p:nvSpPr>
        <p:spPr>
          <a:xfrm>
            <a:off x="457200" y="1524000"/>
            <a:ext cx="8229600" cy="4800600"/>
          </a:xfrm>
        </p:spPr>
        <p:txBody>
          <a:bodyPr>
            <a:normAutofit/>
          </a:bodyPr>
          <a:lstStyle/>
          <a:p>
            <a:r>
              <a:rPr lang="en-US" b="1" dirty="0" err="1" smtClean="0"/>
              <a:t>Andragogy</a:t>
            </a:r>
            <a:r>
              <a:rPr lang="en-US" b="1" dirty="0" smtClean="0"/>
              <a:t> for adult learners</a:t>
            </a:r>
          </a:p>
          <a:p>
            <a:r>
              <a:rPr lang="en-US" b="1" dirty="0" smtClean="0"/>
              <a:t>Motivating adult learners</a:t>
            </a:r>
          </a:p>
          <a:p>
            <a:pPr marL="342900" lvl="1" indent="-342900">
              <a:buFont typeface="Arial" pitchFamily="34" charset="0"/>
              <a:buChar char="•"/>
            </a:pPr>
            <a:r>
              <a:rPr lang="en-US" b="1" dirty="0" smtClean="0"/>
              <a:t>Principles for effective adult learning</a:t>
            </a:r>
          </a:p>
          <a:p>
            <a:r>
              <a:rPr lang="en-US" b="1" dirty="0" smtClean="0"/>
              <a:t>Learning Enhancement factors</a:t>
            </a:r>
          </a:p>
          <a:p>
            <a:pPr lvl="1"/>
            <a:r>
              <a:rPr lang="en-US" b="1" dirty="0" smtClean="0"/>
              <a:t>Trainee characteristic</a:t>
            </a:r>
          </a:p>
          <a:p>
            <a:pPr lvl="1"/>
            <a:r>
              <a:rPr lang="en-US" b="1" dirty="0" smtClean="0"/>
              <a:t>Training design</a:t>
            </a:r>
          </a:p>
          <a:p>
            <a:pPr lvl="1"/>
            <a:r>
              <a:rPr lang="en-US" b="1" dirty="0" smtClean="0"/>
              <a:t>Trainer capabilities</a:t>
            </a:r>
          </a:p>
          <a:p>
            <a:pPr lvl="1"/>
            <a:r>
              <a:rPr lang="en-US" b="1" dirty="0" smtClean="0"/>
              <a:t>Training environment</a:t>
            </a:r>
          </a:p>
          <a:p>
            <a:pPr lvl="1"/>
            <a:r>
              <a:rPr lang="en-US" b="1" dirty="0" smtClean="0"/>
              <a:t>Transfer of learning</a:t>
            </a:r>
          </a:p>
          <a:p>
            <a:pPr lvl="1"/>
            <a:endParaRPr lang="en-US" b="1"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2939</TotalTime>
  <Words>799</Words>
  <Application>Microsoft Office PowerPoint</Application>
  <PresentationFormat>On-screen Show (4:3)</PresentationFormat>
  <Paragraphs>180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    TRAINING &amp; DEVELOPMENT </vt:lpstr>
      <vt:lpstr>TOPICS TO BE COVERED</vt:lpstr>
      <vt:lpstr>What is Training</vt:lpstr>
      <vt:lpstr>Difference between Training &amp; Development </vt:lpstr>
      <vt:lpstr>Slide 5</vt:lpstr>
      <vt:lpstr>Slide 6</vt:lpstr>
      <vt:lpstr>Role of Training in knowledge world</vt:lpstr>
      <vt:lpstr>Training Need Analysis</vt:lpstr>
      <vt:lpstr>   Motivating Adult Learners</vt:lpstr>
      <vt:lpstr>Making Input Session Effective</vt:lpstr>
      <vt:lpstr>Training Methods</vt:lpstr>
      <vt:lpstr>Handling Trainees</vt:lpstr>
      <vt:lpstr>Slide 13</vt:lpstr>
      <vt:lpstr>Evaluation of Training Programme </vt:lpstr>
      <vt:lpstr>Trends in Training and Development</vt:lpstr>
      <vt:lpstr>CONCLUSION</vt:lpstr>
      <vt:lpstr>Slide 17</vt:lpstr>
    </vt:vector>
  </TitlesOfParts>
  <Company>DM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&amp; DEVELOPMENT </dc:title>
  <dc:creator>neetujain</dc:creator>
  <cp:lastModifiedBy>HP</cp:lastModifiedBy>
  <cp:revision>104</cp:revision>
  <dcterms:created xsi:type="dcterms:W3CDTF">2008-06-17T05:58:11Z</dcterms:created>
  <dcterms:modified xsi:type="dcterms:W3CDTF">2020-09-04T15:52:17Z</dcterms:modified>
</cp:coreProperties>
</file>