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0"/>
  </p:notesMasterIdLst>
  <p:handoutMasterIdLst>
    <p:handoutMasterId r:id="rId31"/>
  </p:handoutMasterIdLst>
  <p:sldIdLst>
    <p:sldId id="271" r:id="rId2"/>
    <p:sldId id="321" r:id="rId3"/>
    <p:sldId id="289" r:id="rId4"/>
    <p:sldId id="270" r:id="rId5"/>
    <p:sldId id="277" r:id="rId6"/>
    <p:sldId id="322" r:id="rId7"/>
    <p:sldId id="295" r:id="rId8"/>
    <p:sldId id="301" r:id="rId9"/>
    <p:sldId id="291" r:id="rId10"/>
    <p:sldId id="290" r:id="rId11"/>
    <p:sldId id="331" r:id="rId12"/>
    <p:sldId id="299" r:id="rId13"/>
    <p:sldId id="298" r:id="rId14"/>
    <p:sldId id="300" r:id="rId15"/>
    <p:sldId id="297" r:id="rId16"/>
    <p:sldId id="302" r:id="rId17"/>
    <p:sldId id="334" r:id="rId18"/>
    <p:sldId id="355" r:id="rId19"/>
    <p:sldId id="357" r:id="rId20"/>
    <p:sldId id="335" r:id="rId21"/>
    <p:sldId id="336" r:id="rId22"/>
    <p:sldId id="303" r:id="rId23"/>
    <p:sldId id="309" r:id="rId24"/>
    <p:sldId id="314" r:id="rId25"/>
    <p:sldId id="274" r:id="rId26"/>
    <p:sldId id="348" r:id="rId27"/>
    <p:sldId id="308" r:id="rId28"/>
    <p:sldId id="351" r:id="rId29"/>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E59E160-7D75-4F83-9FD0-2F68C92AD18B}" type="doc">
      <dgm:prSet loTypeId="urn:microsoft.com/office/officeart/2005/8/layout/arrow6" loCatId="relationship" qsTypeId="urn:microsoft.com/office/officeart/2005/8/quickstyle/simple1" qsCatId="simple" csTypeId="urn:microsoft.com/office/officeart/2005/8/colors/accent1_2" csCatId="accent1" phldr="1"/>
      <dgm:spPr/>
      <dgm:t>
        <a:bodyPr/>
        <a:lstStyle/>
        <a:p>
          <a:endParaRPr lang="en-IN"/>
        </a:p>
      </dgm:t>
    </dgm:pt>
    <dgm:pt modelId="{B2B4F226-EAFA-4AD1-96D5-09DB9C7D6C3C}">
      <dgm:prSet phldrT="[Text]"/>
      <dgm:spPr/>
      <dgm:t>
        <a:bodyPr/>
        <a:lstStyle/>
        <a:p>
          <a:r>
            <a:rPr lang="en-US" dirty="0" smtClean="0"/>
            <a:t>What the company does for the employee?</a:t>
          </a:r>
          <a:endParaRPr lang="en-IN" dirty="0"/>
        </a:p>
      </dgm:t>
    </dgm:pt>
    <dgm:pt modelId="{DB44CB01-FBF6-4536-BF84-1E0ACFEB7B49}" type="parTrans" cxnId="{6FE3CBD0-B0FE-4696-B8DE-D48E7C4F3172}">
      <dgm:prSet/>
      <dgm:spPr/>
      <dgm:t>
        <a:bodyPr/>
        <a:lstStyle/>
        <a:p>
          <a:endParaRPr lang="en-IN"/>
        </a:p>
      </dgm:t>
    </dgm:pt>
    <dgm:pt modelId="{39BB325A-3F6B-4139-9507-7E36C81487F2}" type="sibTrans" cxnId="{6FE3CBD0-B0FE-4696-B8DE-D48E7C4F3172}">
      <dgm:prSet/>
      <dgm:spPr/>
      <dgm:t>
        <a:bodyPr/>
        <a:lstStyle/>
        <a:p>
          <a:endParaRPr lang="en-IN"/>
        </a:p>
      </dgm:t>
    </dgm:pt>
    <dgm:pt modelId="{27C23A90-32F4-4C4F-B5B2-D04F03BB4ABC}">
      <dgm:prSet phldrT="[Text]"/>
      <dgm:spPr/>
      <dgm:t>
        <a:bodyPr/>
        <a:lstStyle/>
        <a:p>
          <a:r>
            <a:rPr lang="en-US" dirty="0" smtClean="0"/>
            <a:t>What the individual does for himself?</a:t>
          </a:r>
          <a:endParaRPr lang="en-IN" dirty="0"/>
        </a:p>
      </dgm:t>
    </dgm:pt>
    <dgm:pt modelId="{1F56F838-42A7-45ED-BFEC-427981D86176}" type="parTrans" cxnId="{3E0CD041-D6F9-4F5C-8F8F-8C2EA645975F}">
      <dgm:prSet/>
      <dgm:spPr/>
      <dgm:t>
        <a:bodyPr/>
        <a:lstStyle/>
        <a:p>
          <a:endParaRPr lang="en-IN"/>
        </a:p>
      </dgm:t>
    </dgm:pt>
    <dgm:pt modelId="{9CC51A07-7A25-4DC2-AE2F-1803AFB68BD8}" type="sibTrans" cxnId="{3E0CD041-D6F9-4F5C-8F8F-8C2EA645975F}">
      <dgm:prSet/>
      <dgm:spPr/>
      <dgm:t>
        <a:bodyPr/>
        <a:lstStyle/>
        <a:p>
          <a:endParaRPr lang="en-IN"/>
        </a:p>
      </dgm:t>
    </dgm:pt>
    <dgm:pt modelId="{D98409B6-B3EE-4391-ACFB-613FFA5ED7AD}" type="pres">
      <dgm:prSet presAssocID="{BE59E160-7D75-4F83-9FD0-2F68C92AD18B}" presName="compositeShape" presStyleCnt="0">
        <dgm:presLayoutVars>
          <dgm:chMax val="2"/>
          <dgm:dir/>
          <dgm:resizeHandles val="exact"/>
        </dgm:presLayoutVars>
      </dgm:prSet>
      <dgm:spPr/>
      <dgm:t>
        <a:bodyPr/>
        <a:lstStyle/>
        <a:p>
          <a:endParaRPr lang="en-IN"/>
        </a:p>
      </dgm:t>
    </dgm:pt>
    <dgm:pt modelId="{3A0DC5F2-53B0-49B4-8381-16DF12FA1CAA}" type="pres">
      <dgm:prSet presAssocID="{BE59E160-7D75-4F83-9FD0-2F68C92AD18B}" presName="ribbon" presStyleLbl="node1" presStyleIdx="0" presStyleCnt="1"/>
      <dgm:spPr>
        <a:solidFill>
          <a:schemeClr val="accent1">
            <a:lumMod val="50000"/>
          </a:schemeClr>
        </a:solidFill>
      </dgm:spPr>
      <dgm:t>
        <a:bodyPr/>
        <a:lstStyle/>
        <a:p>
          <a:endParaRPr lang="en-IN"/>
        </a:p>
      </dgm:t>
    </dgm:pt>
    <dgm:pt modelId="{2BFDBB03-57D7-4DF5-8121-11F23F98A04E}" type="pres">
      <dgm:prSet presAssocID="{BE59E160-7D75-4F83-9FD0-2F68C92AD18B}" presName="leftArrowText" presStyleLbl="node1" presStyleIdx="0" presStyleCnt="1">
        <dgm:presLayoutVars>
          <dgm:chMax val="0"/>
          <dgm:bulletEnabled val="1"/>
        </dgm:presLayoutVars>
      </dgm:prSet>
      <dgm:spPr/>
      <dgm:t>
        <a:bodyPr/>
        <a:lstStyle/>
        <a:p>
          <a:endParaRPr lang="en-IN"/>
        </a:p>
      </dgm:t>
    </dgm:pt>
    <dgm:pt modelId="{6BB6A66F-78E5-4494-B490-D3BF20FE2BA1}" type="pres">
      <dgm:prSet presAssocID="{BE59E160-7D75-4F83-9FD0-2F68C92AD18B}" presName="rightArrowText" presStyleLbl="node1" presStyleIdx="0" presStyleCnt="1">
        <dgm:presLayoutVars>
          <dgm:chMax val="0"/>
          <dgm:bulletEnabled val="1"/>
        </dgm:presLayoutVars>
      </dgm:prSet>
      <dgm:spPr/>
      <dgm:t>
        <a:bodyPr/>
        <a:lstStyle/>
        <a:p>
          <a:endParaRPr lang="en-IN"/>
        </a:p>
      </dgm:t>
    </dgm:pt>
  </dgm:ptLst>
  <dgm:cxnLst>
    <dgm:cxn modelId="{A8ACEC94-8B2E-4D81-A5BF-B9903CBE1E17}" type="presOf" srcId="{BE59E160-7D75-4F83-9FD0-2F68C92AD18B}" destId="{D98409B6-B3EE-4391-ACFB-613FFA5ED7AD}" srcOrd="0" destOrd="0" presId="urn:microsoft.com/office/officeart/2005/8/layout/arrow6"/>
    <dgm:cxn modelId="{9806E068-4FD7-439C-91EF-B7514F9E5855}" type="presOf" srcId="{27C23A90-32F4-4C4F-B5B2-D04F03BB4ABC}" destId="{6BB6A66F-78E5-4494-B490-D3BF20FE2BA1}" srcOrd="0" destOrd="0" presId="urn:microsoft.com/office/officeart/2005/8/layout/arrow6"/>
    <dgm:cxn modelId="{3E0CD041-D6F9-4F5C-8F8F-8C2EA645975F}" srcId="{BE59E160-7D75-4F83-9FD0-2F68C92AD18B}" destId="{27C23A90-32F4-4C4F-B5B2-D04F03BB4ABC}" srcOrd="1" destOrd="0" parTransId="{1F56F838-42A7-45ED-BFEC-427981D86176}" sibTransId="{9CC51A07-7A25-4DC2-AE2F-1803AFB68BD8}"/>
    <dgm:cxn modelId="{6FE3CBD0-B0FE-4696-B8DE-D48E7C4F3172}" srcId="{BE59E160-7D75-4F83-9FD0-2F68C92AD18B}" destId="{B2B4F226-EAFA-4AD1-96D5-09DB9C7D6C3C}" srcOrd="0" destOrd="0" parTransId="{DB44CB01-FBF6-4536-BF84-1E0ACFEB7B49}" sibTransId="{39BB325A-3F6B-4139-9507-7E36C81487F2}"/>
    <dgm:cxn modelId="{F7424D03-AAA2-4967-8E50-6CE3EA4B6438}" type="presOf" srcId="{B2B4F226-EAFA-4AD1-96D5-09DB9C7D6C3C}" destId="{2BFDBB03-57D7-4DF5-8121-11F23F98A04E}" srcOrd="0" destOrd="0" presId="urn:microsoft.com/office/officeart/2005/8/layout/arrow6"/>
    <dgm:cxn modelId="{0B826241-8CCE-4468-9991-B4F544D42990}" type="presParOf" srcId="{D98409B6-B3EE-4391-ACFB-613FFA5ED7AD}" destId="{3A0DC5F2-53B0-49B4-8381-16DF12FA1CAA}" srcOrd="0" destOrd="0" presId="urn:microsoft.com/office/officeart/2005/8/layout/arrow6"/>
    <dgm:cxn modelId="{B2FCAFC1-7BE0-42D1-A7E8-9CA4F5AFA367}" type="presParOf" srcId="{D98409B6-B3EE-4391-ACFB-613FFA5ED7AD}" destId="{2BFDBB03-57D7-4DF5-8121-11F23F98A04E}" srcOrd="1" destOrd="0" presId="urn:microsoft.com/office/officeart/2005/8/layout/arrow6"/>
    <dgm:cxn modelId="{F2E19B7D-9A48-4814-8946-E4A58B0430A0}" type="presParOf" srcId="{D98409B6-B3EE-4391-ACFB-613FFA5ED7AD}" destId="{6BB6A66F-78E5-4494-B490-D3BF20FE2BA1}" srcOrd="2" destOrd="0" presId="urn:microsoft.com/office/officeart/2005/8/layout/arrow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A0DC5F2-53B0-49B4-8381-16DF12FA1CAA}">
      <dsp:nvSpPr>
        <dsp:cNvPr id="0" name=""/>
        <dsp:cNvSpPr/>
      </dsp:nvSpPr>
      <dsp:spPr>
        <a:xfrm>
          <a:off x="0" y="150019"/>
          <a:ext cx="7286676" cy="2914670"/>
        </a:xfrm>
        <a:prstGeom prst="leftRightRibbon">
          <a:avLst/>
        </a:prstGeom>
        <a:solidFill>
          <a:schemeClr val="accent1">
            <a:lumMod val="5000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2BFDBB03-57D7-4DF5-8121-11F23F98A04E}">
      <dsp:nvSpPr>
        <dsp:cNvPr id="0" name=""/>
        <dsp:cNvSpPr/>
      </dsp:nvSpPr>
      <dsp:spPr>
        <a:xfrm>
          <a:off x="874401" y="660087"/>
          <a:ext cx="2404603" cy="1428188"/>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n-US" sz="2500" kern="1200" dirty="0" smtClean="0"/>
            <a:t>What the company does for the employee?</a:t>
          </a:r>
          <a:endParaRPr lang="en-IN" sz="2500" kern="1200" dirty="0"/>
        </a:p>
      </dsp:txBody>
      <dsp:txXfrm>
        <a:off x="874401" y="660087"/>
        <a:ext cx="2404603" cy="1428188"/>
      </dsp:txXfrm>
    </dsp:sp>
    <dsp:sp modelId="{6BB6A66F-78E5-4494-B490-D3BF20FE2BA1}">
      <dsp:nvSpPr>
        <dsp:cNvPr id="0" name=""/>
        <dsp:cNvSpPr/>
      </dsp:nvSpPr>
      <dsp:spPr>
        <a:xfrm>
          <a:off x="3643338" y="1126434"/>
          <a:ext cx="2841803" cy="1428188"/>
        </a:xfrm>
        <a:prstGeom prst="rect">
          <a:avLst/>
        </a:prstGeom>
        <a:noFill/>
        <a:ln w="19050" cap="flat" cmpd="sng" algn="ctr">
          <a:noFill/>
          <a:prstDash val="solid"/>
        </a:ln>
        <a:effectLst/>
        <a:sp3d/>
      </dsp:spPr>
      <dsp:style>
        <a:lnRef idx="2">
          <a:scrgbClr r="0" g="0" b="0"/>
        </a:lnRef>
        <a:fillRef idx="1">
          <a:scrgbClr r="0" g="0" b="0"/>
        </a:fillRef>
        <a:effectRef idx="0">
          <a:scrgbClr r="0" g="0" b="0"/>
        </a:effectRef>
        <a:fontRef idx="minor">
          <a:schemeClr val="lt1"/>
        </a:fontRef>
      </dsp:style>
      <dsp:txBody>
        <a:bodyPr spcFirstLastPara="0" vert="horz" wrap="square" lIns="0" tIns="88900" rIns="0" bIns="95250" numCol="1" spcCol="1270" anchor="ctr" anchorCtr="0">
          <a:noAutofit/>
        </a:bodyPr>
        <a:lstStyle/>
        <a:p>
          <a:pPr lvl="0" algn="ctr" defTabSz="1111250">
            <a:lnSpc>
              <a:spcPct val="90000"/>
            </a:lnSpc>
            <a:spcBef>
              <a:spcPct val="0"/>
            </a:spcBef>
            <a:spcAft>
              <a:spcPct val="35000"/>
            </a:spcAft>
          </a:pPr>
          <a:r>
            <a:rPr lang="en-US" sz="2500" kern="1200" dirty="0" smtClean="0"/>
            <a:t>What the individual does for himself?</a:t>
          </a:r>
          <a:endParaRPr lang="en-IN" sz="2500" kern="1200" dirty="0"/>
        </a:p>
      </dsp:txBody>
      <dsp:txXfrm>
        <a:off x="3643338" y="1126434"/>
        <a:ext cx="2841803" cy="1428188"/>
      </dsp:txXfrm>
    </dsp:sp>
  </dsp:spTree>
</dsp:drawing>
</file>

<file path=ppt/diagrams/layout1.xml><?xml version="1.0" encoding="utf-8"?>
<dgm:layoutDef xmlns:dgm="http://schemas.openxmlformats.org/drawingml/2006/diagram" xmlns:a="http://schemas.openxmlformats.org/drawingml/2006/main" uniqueId="urn:microsoft.com/office/officeart/2005/8/layout/arrow6">
  <dgm:title val=""/>
  <dgm:desc val=""/>
  <dgm:catLst>
    <dgm:cat type="relationship" pri="4000"/>
    <dgm:cat type="process" pri="29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ctr"/>
      <dgm:param type="vertAlign" val="mid"/>
      <dgm:param type="ar" val="2.5"/>
    </dgm:alg>
    <dgm:shape xmlns:r="http://schemas.openxmlformats.org/officeDocument/2006/relationships" r:blip="">
      <dgm:adjLst/>
    </dgm:shape>
    <dgm:presOf/>
    <dgm:constrLst>
      <dgm:constr type="primFontSz" for="des" ptType="node" op="equ"/>
      <dgm:constr type="w" for="ch" forName="ribbon" refType="h" refFor="ch" refForName="ribbon" fact="2.5"/>
      <dgm:constr type="h" for="ch" forName="leftArrowText" refType="h" fact="0.49"/>
      <dgm:constr type="ctrY" for="ch" forName="leftArrowText" refType="ctrY" refFor="ch" refForName="ribbon"/>
      <dgm:constr type="ctrYOff" for="ch" forName="leftArrowText" refType="h" refFor="ch" refForName="ribbon" fact="-0.08"/>
      <dgm:constr type="l" for="ch" forName="leftArrowText" refType="w" refFor="ch" refForName="ribbon" fact="0.12"/>
      <dgm:constr type="r" for="ch" forName="leftArrowText" refType="w" refFor="ch" refForName="ribbon" fact="0.45"/>
      <dgm:constr type="h" for="ch" forName="rightArrowText" refType="h" fact="0.49"/>
      <dgm:constr type="ctrY" for="ch" forName="rightArrowText" refType="ctrY" refFor="ch" refForName="ribbon"/>
      <dgm:constr type="ctrYOff" for="ch" forName="rightArrowText" refType="h" refFor="ch" refForName="ribbon" fact="0.08"/>
      <dgm:constr type="l" for="ch" forName="rightArrowText" refType="w" refFor="ch" refForName="ribbon" fact="0.5"/>
      <dgm:constr type="r" for="ch" forName="rightArrowText" refType="w" refFor="ch" refForName="ribbon" fact="0.89"/>
    </dgm:constrLst>
    <dgm:ruleLst/>
    <dgm:choose name="Name0">
      <dgm:if name="Name1" axis="ch" ptType="node" func="cnt" op="gte" val="1">
        <dgm:layoutNode name="ribbon" styleLbl="node1">
          <dgm:alg type="sp"/>
          <dgm:shape xmlns:r="http://schemas.openxmlformats.org/officeDocument/2006/relationships" type="leftRightRibbon" r:blip="">
            <dgm:adjLst/>
          </dgm:shape>
          <dgm:presOf/>
          <dgm:constrLst/>
          <dgm:ruleLst/>
        </dgm:layoutNode>
        <dgm:layoutNode name="leftArrowText" styleLbl="node1">
          <dgm:varLst>
            <dgm:chMax val="0"/>
            <dgm:bulletEnabled val="1"/>
          </dgm:varLst>
          <dgm:alg type="tx">
            <dgm:param type="txAnchorVertCh" val="mid"/>
          </dgm:alg>
          <dgm:shape xmlns:r="http://schemas.openxmlformats.org/officeDocument/2006/relationships" type="rect" r:blip="" hideGeom="1">
            <dgm:adjLst/>
          </dgm:shape>
          <dgm:choose name="Name2">
            <dgm:if name="Name3" func="var" arg="dir" op="equ" val="norm">
              <dgm:presOf axis="ch desOrSelf" ptType="node node" st="1 1" cnt="1 0"/>
            </dgm:if>
            <dgm:else name="Name4">
              <dgm:presOf axis="ch desOrSelf" ptType="node node" st="2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layoutNode name="rightArrowText" styleLbl="node1">
          <dgm:varLst>
            <dgm:chMax val="0"/>
            <dgm:bulletEnabled val="1"/>
          </dgm:varLst>
          <dgm:alg type="tx">
            <dgm:param type="txAnchorVertCh" val="mid"/>
          </dgm:alg>
          <dgm:shape xmlns:r="http://schemas.openxmlformats.org/officeDocument/2006/relationships" type="rect" r:blip="" hideGeom="1">
            <dgm:adjLst/>
          </dgm:shape>
          <dgm:choose name="Name5">
            <dgm:if name="Name6" func="var" arg="dir" op="equ" val="norm">
              <dgm:presOf axis="ch desOrSelf" ptType="node node" st="2 1" cnt="1 0"/>
            </dgm:if>
            <dgm:else name="Name7">
              <dgm:presOf axis="ch desOrSelf" ptType="node node" st="1 1" cnt="1 0"/>
            </dgm:else>
          </dgm:choose>
          <dgm:constrLst>
            <dgm:constr type="primFontSz" val="65"/>
            <dgm:constr type="tMarg" refType="primFontSz" fact="0.28"/>
            <dgm:constr type="lMarg"/>
            <dgm:constr type="bMarg" refType="primFontSz" fact="0.3"/>
            <dgm:constr type="rMarg"/>
          </dgm:constrLst>
          <dgm:ruleLst>
            <dgm:rule type="primFontSz" val="5" fact="NaN" max="NaN"/>
          </dgm:ruleLst>
        </dgm:layoutNode>
      </dgm:if>
      <dgm:else name="Name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5A29D2F5-E043-412D-9EDA-9AE1531CE2C7}" type="datetimeFigureOut">
              <a:rPr lang="en-US" smtClean="0"/>
              <a:pPr/>
              <a:t>9/8/2020</a:t>
            </a:fld>
            <a:endParaRPr lang="en-US"/>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C2D34FB1-CECC-4175-8B05-71F5B1066D5B}"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A516B124-580F-4588-8858-ABAB511F1683}" type="datetimeFigureOut">
              <a:rPr lang="en-US" smtClean="0"/>
              <a:pPr/>
              <a:t>9/8/2020</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AB62F3E4-6FCD-4072-A576-8568C5F84CD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u="sng" dirty="0" smtClean="0"/>
              <a:t>Work-Life Balance does not mean an equal balance.</a:t>
            </a:r>
            <a:r>
              <a:rPr lang="en-US" dirty="0" smtClean="0"/>
              <a:t> Trying to schedule an equal number of hours for each of your various work and personal activities is usually unrewarding and unrealistic. Life is and should be more fluid than that.</a:t>
            </a:r>
            <a:br>
              <a:rPr lang="en-US" dirty="0" smtClean="0"/>
            </a:br>
            <a:r>
              <a:rPr lang="en-US" dirty="0" smtClean="0"/>
              <a:t/>
            </a:r>
            <a:br>
              <a:rPr lang="en-US" dirty="0" smtClean="0"/>
            </a:br>
            <a:r>
              <a:rPr lang="en-US" u="sng" dirty="0" smtClean="0"/>
              <a:t>Your best individual work-life balance will vary over time</a:t>
            </a:r>
            <a:r>
              <a:rPr lang="en-US" dirty="0" smtClean="0"/>
              <a:t>, often on a daily basis. The right balance for you today will probably be different for you tomorrow. The right balance for you when you are single will be different when you marry, or if you have children; when you start a new career versus when you are nearing retirement.</a:t>
            </a:r>
          </a:p>
          <a:p>
            <a:r>
              <a:rPr lang="en-US" u="sng" dirty="0" smtClean="0"/>
              <a:t>There is no perfect, one-size fits all, balance you should be striving for.</a:t>
            </a:r>
            <a:r>
              <a:rPr lang="en-US" dirty="0" smtClean="0"/>
              <a:t> The best work-life balance is different for each of us because we all have different priorities and different lives. </a:t>
            </a:r>
          </a:p>
          <a:p>
            <a:endParaRPr lang="en-US" dirty="0"/>
          </a:p>
        </p:txBody>
      </p:sp>
      <p:sp>
        <p:nvSpPr>
          <p:cNvPr id="4" name="Slide Number Placeholder 3"/>
          <p:cNvSpPr>
            <a:spLocks noGrp="1"/>
          </p:cNvSpPr>
          <p:nvPr>
            <p:ph type="sldNum" sz="quarter" idx="10"/>
          </p:nvPr>
        </p:nvSpPr>
        <p:spPr/>
        <p:txBody>
          <a:bodyPr/>
          <a:lstStyle/>
          <a:p>
            <a:fld id="{857A145F-FBB5-4AAC-835D-6344F47A7527}" type="slidenum">
              <a:rPr lang="en-IN" smtClean="0"/>
              <a:pPr/>
              <a:t>3</a:t>
            </a:fld>
            <a:endParaRPr lang="en-I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16</a:t>
            </a:fld>
            <a:endParaRPr lang="en-I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22</a:t>
            </a:fld>
            <a:endParaRPr lang="en-I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23</a:t>
            </a:fld>
            <a:endParaRPr lang="en-I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57A145F-FBB5-4AAC-835D-6344F47A7527}" type="slidenum">
              <a:rPr lang="en-IN" smtClean="0"/>
              <a:pPr/>
              <a:t>24</a:t>
            </a:fld>
            <a:endParaRPr lang="en-I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27</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53AE2D6-1CFA-4C2D-A40A-6F6DF60993A5}" type="slidenum">
              <a:rPr lang="en-US"/>
              <a:pPr/>
              <a:t>7</a:t>
            </a:fld>
            <a:endParaRPr lang="en-US"/>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p:txBody>
          <a:bodyPr/>
          <a:lstStyle/>
          <a:p>
            <a:r>
              <a:rPr lang="en-US" dirty="0" smtClean="0"/>
              <a:t>It is a choice to be made by every </a:t>
            </a:r>
            <a:r>
              <a:rPr lang="en-US" dirty="0" err="1" smtClean="0"/>
              <a:t>individual.And</a:t>
            </a:r>
            <a:r>
              <a:rPr lang="en-US" dirty="0" smtClean="0"/>
              <a:t> good or bad he or she has to live with the results of those choices.</a:t>
            </a:r>
            <a:br>
              <a:rPr lang="en-US" dirty="0" smtClean="0"/>
            </a:br>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8</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9</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10</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12</a:t>
            </a:fld>
            <a:endParaRPr lang="en-I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13</a:t>
            </a:fld>
            <a:endParaRPr lang="en-I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14</a:t>
            </a:fld>
            <a:endParaRPr lang="en-I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857A145F-FBB5-4AAC-835D-6344F47A7527}" type="slidenum">
              <a:rPr lang="en-IN" smtClean="0"/>
              <a:pPr/>
              <a:t>15</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518EEAA5-D078-48DE-8D5A-60FD2ED1A631}" type="datetime1">
              <a:rPr lang="en-US" smtClean="0"/>
              <a:pPr/>
              <a:t>9/8/2020</a:t>
            </a:fld>
            <a:endParaRPr lang="en-US"/>
          </a:p>
        </p:txBody>
      </p:sp>
      <p:sp>
        <p:nvSpPr>
          <p:cNvPr id="17" name="Footer Placeholder 16"/>
          <p:cNvSpPr>
            <a:spLocks noGrp="1"/>
          </p:cNvSpPr>
          <p:nvPr>
            <p:ph type="ftr" sz="quarter" idx="11"/>
          </p:nvPr>
        </p:nvSpPr>
        <p:spPr/>
        <p:txBody>
          <a:bodyPr/>
          <a:lstStyle>
            <a:extLst/>
          </a:lstStyle>
          <a:p>
            <a:r>
              <a:rPr lang="en-US" smtClean="0"/>
              <a:t>Synergy</a:t>
            </a:r>
            <a:endParaRPr lang="en-US"/>
          </a:p>
        </p:txBody>
      </p:sp>
      <p:sp>
        <p:nvSpPr>
          <p:cNvPr id="29" name="Slide Number Placeholder 28"/>
          <p:cNvSpPr>
            <a:spLocks noGrp="1"/>
          </p:cNvSpPr>
          <p:nvPr>
            <p:ph type="sldNum" sz="quarter" idx="12"/>
          </p:nvPr>
        </p:nvSpPr>
        <p:spPr/>
        <p:txBody>
          <a:bodyPr/>
          <a:lstStyle>
            <a:extLst/>
          </a:lstStyle>
          <a:p>
            <a:fld id="{C7790DE6-9EE3-489D-B0E7-FD33ADFF3645}"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611E3D7-691D-4878-A9AC-EC5EF2D7AFB9}" type="datetime1">
              <a:rPr lang="en-US" smtClean="0"/>
              <a:pPr/>
              <a:t>9/8/2020</a:t>
            </a:fld>
            <a:endParaRPr lang="en-US"/>
          </a:p>
        </p:txBody>
      </p:sp>
      <p:sp>
        <p:nvSpPr>
          <p:cNvPr id="5" name="Footer Placeholder 4"/>
          <p:cNvSpPr>
            <a:spLocks noGrp="1"/>
          </p:cNvSpPr>
          <p:nvPr>
            <p:ph type="ftr" sz="quarter" idx="11"/>
          </p:nvPr>
        </p:nvSpPr>
        <p:spPr/>
        <p:txBody>
          <a:bodyPr/>
          <a:lstStyle>
            <a:extLst/>
          </a:lstStyle>
          <a:p>
            <a:r>
              <a:rPr lang="en-US" smtClean="0"/>
              <a:t>Synergy</a:t>
            </a:r>
            <a:endParaRPr lang="en-US"/>
          </a:p>
        </p:txBody>
      </p:sp>
      <p:sp>
        <p:nvSpPr>
          <p:cNvPr id="6" name="Slide Number Placeholder 5"/>
          <p:cNvSpPr>
            <a:spLocks noGrp="1"/>
          </p:cNvSpPr>
          <p:nvPr>
            <p:ph type="sldNum" sz="quarter" idx="12"/>
          </p:nvPr>
        </p:nvSpPr>
        <p:spPr/>
        <p:txBody>
          <a:bodyPr/>
          <a:lstStyle>
            <a:extLst/>
          </a:lstStyle>
          <a:p>
            <a:fld id="{C7790DE6-9EE3-489D-B0E7-FD33ADFF364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1F9767D9-76FF-4472-B38B-66E0B5E50E44}" type="datetime1">
              <a:rPr lang="en-US" smtClean="0"/>
              <a:pPr/>
              <a:t>9/8/2020</a:t>
            </a:fld>
            <a:endParaRPr lang="en-US"/>
          </a:p>
        </p:txBody>
      </p:sp>
      <p:sp>
        <p:nvSpPr>
          <p:cNvPr id="5" name="Footer Placeholder 4"/>
          <p:cNvSpPr>
            <a:spLocks noGrp="1"/>
          </p:cNvSpPr>
          <p:nvPr>
            <p:ph type="ftr" sz="quarter" idx="11"/>
          </p:nvPr>
        </p:nvSpPr>
        <p:spPr/>
        <p:txBody>
          <a:bodyPr/>
          <a:lstStyle>
            <a:extLst/>
          </a:lstStyle>
          <a:p>
            <a:r>
              <a:rPr lang="en-US" smtClean="0"/>
              <a:t>Synergy</a:t>
            </a:r>
            <a:endParaRPr lang="en-US"/>
          </a:p>
        </p:txBody>
      </p:sp>
      <p:sp>
        <p:nvSpPr>
          <p:cNvPr id="6" name="Slide Number Placeholder 5"/>
          <p:cNvSpPr>
            <a:spLocks noGrp="1"/>
          </p:cNvSpPr>
          <p:nvPr>
            <p:ph type="sldNum" sz="quarter" idx="12"/>
          </p:nvPr>
        </p:nvSpPr>
        <p:spPr/>
        <p:txBody>
          <a:bodyPr/>
          <a:lstStyle>
            <a:extLst/>
          </a:lstStyle>
          <a:p>
            <a:fld id="{C7790DE6-9EE3-489D-B0E7-FD33ADFF364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42943188-E2B7-4CF7-B7F6-6E37D575DD95}" type="datetime1">
              <a:rPr lang="en-US" smtClean="0"/>
              <a:pPr/>
              <a:t>9/8/2020</a:t>
            </a:fld>
            <a:endParaRPr lang="en-US"/>
          </a:p>
        </p:txBody>
      </p:sp>
      <p:sp>
        <p:nvSpPr>
          <p:cNvPr id="5" name="Footer Placeholder 4"/>
          <p:cNvSpPr>
            <a:spLocks noGrp="1"/>
          </p:cNvSpPr>
          <p:nvPr>
            <p:ph type="ftr" sz="quarter" idx="11"/>
          </p:nvPr>
        </p:nvSpPr>
        <p:spPr/>
        <p:txBody>
          <a:bodyPr/>
          <a:lstStyle>
            <a:extLst/>
          </a:lstStyle>
          <a:p>
            <a:r>
              <a:rPr lang="en-US" smtClean="0"/>
              <a:t>Synergy</a:t>
            </a:r>
            <a:endParaRPr lang="en-US"/>
          </a:p>
        </p:txBody>
      </p:sp>
      <p:sp>
        <p:nvSpPr>
          <p:cNvPr id="6" name="Slide Number Placeholder 5"/>
          <p:cNvSpPr>
            <a:spLocks noGrp="1"/>
          </p:cNvSpPr>
          <p:nvPr>
            <p:ph type="sldNum" sz="quarter" idx="12"/>
          </p:nvPr>
        </p:nvSpPr>
        <p:spPr/>
        <p:txBody>
          <a:bodyPr/>
          <a:lstStyle>
            <a:extLst/>
          </a:lstStyle>
          <a:p>
            <a:fld id="{C7790DE6-9EE3-489D-B0E7-FD33ADFF364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65D89D1-EA61-4D24-AFDF-460565C2BB81}" type="datetime1">
              <a:rPr lang="en-US" smtClean="0"/>
              <a:pPr/>
              <a:t>9/8/2020</a:t>
            </a:fld>
            <a:endParaRPr lang="en-US"/>
          </a:p>
        </p:txBody>
      </p:sp>
      <p:sp>
        <p:nvSpPr>
          <p:cNvPr id="5" name="Footer Placeholder 4"/>
          <p:cNvSpPr>
            <a:spLocks noGrp="1"/>
          </p:cNvSpPr>
          <p:nvPr>
            <p:ph type="ftr" sz="quarter" idx="11"/>
          </p:nvPr>
        </p:nvSpPr>
        <p:spPr/>
        <p:txBody>
          <a:bodyPr/>
          <a:lstStyle>
            <a:extLst/>
          </a:lstStyle>
          <a:p>
            <a:r>
              <a:rPr lang="en-US" smtClean="0"/>
              <a:t>Synergy</a:t>
            </a:r>
            <a:endParaRPr lang="en-US"/>
          </a:p>
        </p:txBody>
      </p:sp>
      <p:sp>
        <p:nvSpPr>
          <p:cNvPr id="6" name="Slide Number Placeholder 5"/>
          <p:cNvSpPr>
            <a:spLocks noGrp="1"/>
          </p:cNvSpPr>
          <p:nvPr>
            <p:ph type="sldNum" sz="quarter" idx="12"/>
          </p:nvPr>
        </p:nvSpPr>
        <p:spPr/>
        <p:txBody>
          <a:bodyPr/>
          <a:lstStyle>
            <a:extLst/>
          </a:lstStyle>
          <a:p>
            <a:fld id="{C7790DE6-9EE3-489D-B0E7-FD33ADFF3645}"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6CC9A99F-B562-4E12-B630-B8C897F7D495}" type="datetime1">
              <a:rPr lang="en-US" smtClean="0"/>
              <a:pPr/>
              <a:t>9/8/2020</a:t>
            </a:fld>
            <a:endParaRPr lang="en-US"/>
          </a:p>
        </p:txBody>
      </p:sp>
      <p:sp>
        <p:nvSpPr>
          <p:cNvPr id="6" name="Footer Placeholder 5"/>
          <p:cNvSpPr>
            <a:spLocks noGrp="1"/>
          </p:cNvSpPr>
          <p:nvPr>
            <p:ph type="ftr" sz="quarter" idx="11"/>
          </p:nvPr>
        </p:nvSpPr>
        <p:spPr/>
        <p:txBody>
          <a:bodyPr/>
          <a:lstStyle>
            <a:extLst/>
          </a:lstStyle>
          <a:p>
            <a:r>
              <a:rPr lang="en-US" smtClean="0"/>
              <a:t>Synergy</a:t>
            </a:r>
            <a:endParaRPr lang="en-US"/>
          </a:p>
        </p:txBody>
      </p:sp>
      <p:sp>
        <p:nvSpPr>
          <p:cNvPr id="7" name="Slide Number Placeholder 6"/>
          <p:cNvSpPr>
            <a:spLocks noGrp="1"/>
          </p:cNvSpPr>
          <p:nvPr>
            <p:ph type="sldNum" sz="quarter" idx="12"/>
          </p:nvPr>
        </p:nvSpPr>
        <p:spPr/>
        <p:txBody>
          <a:bodyPr/>
          <a:lstStyle>
            <a:extLst/>
          </a:lstStyle>
          <a:p>
            <a:fld id="{C7790DE6-9EE3-489D-B0E7-FD33ADFF364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93BE05B7-5736-4A70-8CEF-BD38E374DE85}" type="datetime1">
              <a:rPr lang="en-US" smtClean="0"/>
              <a:pPr/>
              <a:t>9/8/2020</a:t>
            </a:fld>
            <a:endParaRPr lang="en-US"/>
          </a:p>
        </p:txBody>
      </p:sp>
      <p:sp>
        <p:nvSpPr>
          <p:cNvPr id="8" name="Footer Placeholder 7"/>
          <p:cNvSpPr>
            <a:spLocks noGrp="1"/>
          </p:cNvSpPr>
          <p:nvPr>
            <p:ph type="ftr" sz="quarter" idx="11"/>
          </p:nvPr>
        </p:nvSpPr>
        <p:spPr/>
        <p:txBody>
          <a:bodyPr/>
          <a:lstStyle>
            <a:extLst/>
          </a:lstStyle>
          <a:p>
            <a:r>
              <a:rPr lang="en-US" smtClean="0"/>
              <a:t>Synergy</a:t>
            </a:r>
            <a:endParaRPr lang="en-US"/>
          </a:p>
        </p:txBody>
      </p:sp>
      <p:sp>
        <p:nvSpPr>
          <p:cNvPr id="9" name="Slide Number Placeholder 8"/>
          <p:cNvSpPr>
            <a:spLocks noGrp="1"/>
          </p:cNvSpPr>
          <p:nvPr>
            <p:ph type="sldNum" sz="quarter" idx="12"/>
          </p:nvPr>
        </p:nvSpPr>
        <p:spPr/>
        <p:txBody>
          <a:bodyPr/>
          <a:lstStyle>
            <a:extLst/>
          </a:lstStyle>
          <a:p>
            <a:fld id="{C7790DE6-9EE3-489D-B0E7-FD33ADFF3645}"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E65C1B65-2384-4DCE-A44B-3419C01B58BA}" type="datetime1">
              <a:rPr lang="en-US" smtClean="0"/>
              <a:pPr/>
              <a:t>9/8/2020</a:t>
            </a:fld>
            <a:endParaRPr lang="en-US"/>
          </a:p>
        </p:txBody>
      </p:sp>
      <p:sp>
        <p:nvSpPr>
          <p:cNvPr id="4" name="Footer Placeholder 3"/>
          <p:cNvSpPr>
            <a:spLocks noGrp="1"/>
          </p:cNvSpPr>
          <p:nvPr>
            <p:ph type="ftr" sz="quarter" idx="11"/>
          </p:nvPr>
        </p:nvSpPr>
        <p:spPr/>
        <p:txBody>
          <a:bodyPr/>
          <a:lstStyle>
            <a:extLst/>
          </a:lstStyle>
          <a:p>
            <a:r>
              <a:rPr lang="en-US" smtClean="0"/>
              <a:t>Synergy</a:t>
            </a:r>
            <a:endParaRPr lang="en-US"/>
          </a:p>
        </p:txBody>
      </p:sp>
      <p:sp>
        <p:nvSpPr>
          <p:cNvPr id="5" name="Slide Number Placeholder 4"/>
          <p:cNvSpPr>
            <a:spLocks noGrp="1"/>
          </p:cNvSpPr>
          <p:nvPr>
            <p:ph type="sldNum" sz="quarter" idx="12"/>
          </p:nvPr>
        </p:nvSpPr>
        <p:spPr/>
        <p:txBody>
          <a:bodyPr/>
          <a:lstStyle>
            <a:extLst/>
          </a:lstStyle>
          <a:p>
            <a:fld id="{C7790DE6-9EE3-489D-B0E7-FD33ADFF364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E47CA06-B466-4D05-B62C-99524DECE63F}" type="datetime1">
              <a:rPr lang="en-US" smtClean="0"/>
              <a:pPr/>
              <a:t>9/8/2020</a:t>
            </a:fld>
            <a:endParaRPr lang="en-US"/>
          </a:p>
        </p:txBody>
      </p:sp>
      <p:sp>
        <p:nvSpPr>
          <p:cNvPr id="3" name="Footer Placeholder 2"/>
          <p:cNvSpPr>
            <a:spLocks noGrp="1"/>
          </p:cNvSpPr>
          <p:nvPr>
            <p:ph type="ftr" sz="quarter" idx="11"/>
          </p:nvPr>
        </p:nvSpPr>
        <p:spPr/>
        <p:txBody>
          <a:bodyPr/>
          <a:lstStyle>
            <a:extLst/>
          </a:lstStyle>
          <a:p>
            <a:r>
              <a:rPr lang="en-US" smtClean="0"/>
              <a:t>Synergy</a:t>
            </a:r>
            <a:endParaRPr lang="en-US"/>
          </a:p>
        </p:txBody>
      </p:sp>
      <p:sp>
        <p:nvSpPr>
          <p:cNvPr id="4" name="Slide Number Placeholder 3"/>
          <p:cNvSpPr>
            <a:spLocks noGrp="1"/>
          </p:cNvSpPr>
          <p:nvPr>
            <p:ph type="sldNum" sz="quarter" idx="12"/>
          </p:nvPr>
        </p:nvSpPr>
        <p:spPr/>
        <p:txBody>
          <a:bodyPr/>
          <a:lstStyle>
            <a:extLst/>
          </a:lstStyle>
          <a:p>
            <a:fld id="{C7790DE6-9EE3-489D-B0E7-FD33ADFF364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9F05C69-420E-41E9-A1E3-99B718A69264}" type="datetime1">
              <a:rPr lang="en-US" smtClean="0"/>
              <a:pPr/>
              <a:t>9/8/2020</a:t>
            </a:fld>
            <a:endParaRPr lang="en-US"/>
          </a:p>
        </p:txBody>
      </p:sp>
      <p:sp>
        <p:nvSpPr>
          <p:cNvPr id="6" name="Footer Placeholder 5"/>
          <p:cNvSpPr>
            <a:spLocks noGrp="1"/>
          </p:cNvSpPr>
          <p:nvPr>
            <p:ph type="ftr" sz="quarter" idx="11"/>
          </p:nvPr>
        </p:nvSpPr>
        <p:spPr/>
        <p:txBody>
          <a:bodyPr/>
          <a:lstStyle>
            <a:extLst/>
          </a:lstStyle>
          <a:p>
            <a:r>
              <a:rPr lang="en-US" smtClean="0"/>
              <a:t>Synergy</a:t>
            </a:r>
            <a:endParaRPr lang="en-US"/>
          </a:p>
        </p:txBody>
      </p:sp>
      <p:sp>
        <p:nvSpPr>
          <p:cNvPr id="7" name="Slide Number Placeholder 6"/>
          <p:cNvSpPr>
            <a:spLocks noGrp="1"/>
          </p:cNvSpPr>
          <p:nvPr>
            <p:ph type="sldNum" sz="quarter" idx="12"/>
          </p:nvPr>
        </p:nvSpPr>
        <p:spPr/>
        <p:txBody>
          <a:bodyPr/>
          <a:lstStyle>
            <a:extLst/>
          </a:lstStyle>
          <a:p>
            <a:fld id="{C7790DE6-9EE3-489D-B0E7-FD33ADFF364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5AFA2861-1243-42FB-9AEC-5C3F819E8E33}" type="datetime1">
              <a:rPr lang="en-US" smtClean="0"/>
              <a:pPr/>
              <a:t>9/8/2020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r>
              <a:rPr lang="en-US" smtClean="0"/>
              <a:t>Synergy</a:t>
            </a:r>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C7790DE6-9EE3-489D-B0E7-FD33ADFF364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EF1040A4-B8E9-415A-A8B2-E2393E2403B5}" type="datetime1">
              <a:rPr lang="en-US" smtClean="0"/>
              <a:pPr/>
              <a:t>9/8/2020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r>
              <a:rPr lang="en-US" smtClean="0"/>
              <a:t>Synergy</a:t>
            </a:r>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C7790DE6-9EE3-489D-B0E7-FD33ADFF364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5.png"/></Relationships>
</file>

<file path=ppt/slides/_rels/slide28.xml.rels><?xml version="1.0" encoding="UTF-8" standalone="yes"?>
<Relationships xmlns="http://schemas.openxmlformats.org/package/2006/relationships"><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woman"/>
          <p:cNvPicPr>
            <a:picLocks noChangeAspect="1" noChangeArrowheads="1"/>
          </p:cNvPicPr>
          <p:nvPr/>
        </p:nvPicPr>
        <p:blipFill>
          <a:blip r:embed="rId2" cstate="print">
            <a:lum bright="-8000"/>
          </a:blip>
          <a:srcRect/>
          <a:stretch>
            <a:fillRect/>
          </a:stretch>
        </p:blipFill>
        <p:spPr bwMode="auto">
          <a:xfrm>
            <a:off x="0" y="0"/>
            <a:ext cx="9144000" cy="6858000"/>
          </a:xfrm>
          <a:prstGeom prst="rect">
            <a:avLst/>
          </a:prstGeom>
          <a:noFill/>
          <a:ln w="9525">
            <a:noFill/>
            <a:miter lim="800000"/>
            <a:headEnd/>
            <a:tailEnd/>
          </a:ln>
        </p:spPr>
      </p:pic>
      <p:sp>
        <p:nvSpPr>
          <p:cNvPr id="4" name="Rectangle 3"/>
          <p:cNvSpPr/>
          <p:nvPr/>
        </p:nvSpPr>
        <p:spPr>
          <a:xfrm>
            <a:off x="1905000" y="381000"/>
            <a:ext cx="5374420" cy="923330"/>
          </a:xfrm>
          <a:prstGeom prst="rect">
            <a:avLst/>
          </a:prstGeom>
          <a:noFill/>
        </p:spPr>
        <p:txBody>
          <a:bodyPr wrap="none">
            <a:spAutoFit/>
          </a:bodyPr>
          <a:lstStyle/>
          <a:p>
            <a:pPr algn="ctr" fontAlgn="auto">
              <a:spcBef>
                <a:spcPts val="0"/>
              </a:spcBef>
              <a:spcAft>
                <a:spcPts val="0"/>
              </a:spcAft>
              <a:defRPr/>
            </a:pP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Work-Life Balance</a:t>
            </a:r>
            <a:endPar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endParaRPr>
          </a:p>
        </p:txBody>
      </p:sp>
      <p:sp>
        <p:nvSpPr>
          <p:cNvPr id="5" name="Rectangle 4"/>
          <p:cNvSpPr/>
          <p:nvPr/>
        </p:nvSpPr>
        <p:spPr>
          <a:xfrm>
            <a:off x="0" y="5715000"/>
            <a:ext cx="7835799" cy="923330"/>
          </a:xfrm>
          <a:prstGeom prst="rect">
            <a:avLst/>
          </a:prstGeom>
          <a:noFill/>
        </p:spPr>
        <p:txBody>
          <a:bodyPr wrap="none">
            <a:spAutoFit/>
          </a:bodyPr>
          <a:lstStyle/>
          <a:p>
            <a:pPr algn="ctr" fontAlgn="auto">
              <a:spcBef>
                <a:spcPts val="0"/>
              </a:spcBef>
              <a:spcAft>
                <a:spcPts val="0"/>
              </a:spcAft>
              <a:defRPr/>
            </a:pPr>
            <a:r>
              <a:rPr lang="en-US" sz="5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             How </a:t>
            </a: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can we get it !</a:t>
            </a:r>
          </a:p>
        </p:txBody>
      </p:sp>
      <p:sp>
        <p:nvSpPr>
          <p:cNvPr id="6" name="Date Placeholder 5"/>
          <p:cNvSpPr>
            <a:spLocks noGrp="1"/>
          </p:cNvSpPr>
          <p:nvPr>
            <p:ph type="dt" sz="half" idx="10"/>
          </p:nvPr>
        </p:nvSpPr>
        <p:spPr/>
        <p:txBody>
          <a:bodyPr/>
          <a:lstStyle/>
          <a:p>
            <a:pPr>
              <a:defRPr/>
            </a:pPr>
            <a:fld id="{02DE7226-B93F-4A14-BE0D-54C52662BE3D}" type="datetime1">
              <a:rPr lang="en-US" smtClean="0"/>
              <a:pPr>
                <a:defRPr/>
              </a:pPr>
              <a:t>9/8/2020</a:t>
            </a:fld>
            <a:endParaRPr lang="en-US"/>
          </a:p>
        </p:txBody>
      </p:sp>
      <p:sp>
        <p:nvSpPr>
          <p:cNvPr id="7" name="Slide Number Placeholder 6"/>
          <p:cNvSpPr>
            <a:spLocks noGrp="1"/>
          </p:cNvSpPr>
          <p:nvPr>
            <p:ph type="sldNum" sz="quarter" idx="12"/>
          </p:nvPr>
        </p:nvSpPr>
        <p:spPr/>
        <p:txBody>
          <a:bodyPr/>
          <a:lstStyle/>
          <a:p>
            <a:pPr>
              <a:defRPr/>
            </a:pPr>
            <a:fld id="{941885F8-6C03-4B89-9941-2470637E5B0B}" type="slidenum">
              <a:rPr lang="en-US" smtClean="0"/>
              <a:pPr>
                <a:defRPr/>
              </a:pPr>
              <a:t>1</a:t>
            </a:fld>
            <a:endParaRPr 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Rectangle 1"/>
          <p:cNvSpPr>
            <a:spLocks noChangeArrowheads="1"/>
          </p:cNvSpPr>
          <p:nvPr/>
        </p:nvSpPr>
        <p:spPr bwMode="auto">
          <a:xfrm>
            <a:off x="838200" y="228600"/>
            <a:ext cx="7894376" cy="1077218"/>
          </a:xfrm>
          <a:prstGeom prst="rect">
            <a:avLst/>
          </a:prstGeom>
          <a:ln>
            <a:headEnd/>
            <a:tailEnd/>
          </a:ln>
        </p:spPr>
        <p:style>
          <a:lnRef idx="0">
            <a:schemeClr val="accent1"/>
          </a:lnRef>
          <a:fillRef idx="3">
            <a:schemeClr val="accent1"/>
          </a:fillRef>
          <a:effectRef idx="3">
            <a:schemeClr val="accent1"/>
          </a:effectRef>
          <a:fontRef idx="minor">
            <a:schemeClr val="lt1"/>
          </a:fontRef>
        </p:style>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lang="en-GB" sz="3200" b="1" dirty="0" smtClean="0">
                <a:solidFill>
                  <a:schemeClr val="tx1"/>
                </a:solidFill>
                <a:latin typeface="Times New Roman" pitchFamily="18" charset="0"/>
                <a:ea typeface="Times New Roman" pitchFamily="18" charset="0"/>
                <a:cs typeface="Times New Roman" pitchFamily="18" charset="0"/>
              </a:rPr>
              <a:t>   FACORS AT WORK  LEADING TO    </a:t>
            </a:r>
          </a:p>
          <a:p>
            <a:pPr marL="0" marR="0" lvl="0" indent="0" algn="l" defTabSz="914400" rtl="0" eaLnBrk="1" fontAlgn="base" latinLnBrk="0" hangingPunct="1">
              <a:lnSpc>
                <a:spcPct val="100000"/>
              </a:lnSpc>
              <a:spcBef>
                <a:spcPct val="0"/>
              </a:spcBef>
              <a:spcAft>
                <a:spcPct val="0"/>
              </a:spcAft>
              <a:buClrTx/>
              <a:buSzTx/>
              <a:tabLst/>
            </a:pPr>
            <a:r>
              <a:rPr kumimoji="0" lang="en-GB"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IMPROPER WORK-LIFE BALANCE</a:t>
            </a:r>
            <a:endParaRPr kumimoji="0" lang="en-GB"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TextBox 3"/>
          <p:cNvSpPr txBox="1"/>
          <p:nvPr/>
        </p:nvSpPr>
        <p:spPr>
          <a:xfrm>
            <a:off x="4171661" y="3429000"/>
            <a:ext cx="1757661" cy="769441"/>
          </a:xfrm>
          <a:prstGeom prst="rect">
            <a:avLst/>
          </a:prstGeom>
          <a:effectLst>
            <a:glow rad="139700">
              <a:schemeClr val="accent1">
                <a:satMod val="175000"/>
                <a:alpha val="40000"/>
              </a:schemeClr>
            </a:glow>
            <a:outerShdw blurRad="40000" dist="23000" dir="5400000" rotWithShape="0">
              <a:srgbClr val="000000">
                <a:alpha val="35000"/>
              </a:srgbClr>
            </a:outerShdw>
          </a:effectLst>
          <a:scene3d>
            <a:camera prst="orthographicFront"/>
            <a:lightRig rig="threePt" dir="t"/>
          </a:scene3d>
          <a:sp3d>
            <a:bevelT/>
          </a:sp3d>
        </p:spPr>
        <p:style>
          <a:lnRef idx="1">
            <a:schemeClr val="accent1"/>
          </a:lnRef>
          <a:fillRef idx="3">
            <a:schemeClr val="accent1"/>
          </a:fillRef>
          <a:effectRef idx="2">
            <a:schemeClr val="accent1"/>
          </a:effectRef>
          <a:fontRef idx="minor">
            <a:schemeClr val="lt1"/>
          </a:fontRef>
        </p:style>
        <p:txBody>
          <a:bodyPr wrap="none" rtlCol="0">
            <a:spAutoFit/>
          </a:bodyPr>
          <a:lstStyle/>
          <a:p>
            <a:pPr algn="ctr"/>
            <a:r>
              <a:rPr lang="en-US" sz="4400" dirty="0" smtClean="0">
                <a:latin typeface="Broadway" pitchFamily="82" charset="0"/>
              </a:rPr>
              <a:t>@</a:t>
            </a:r>
            <a:r>
              <a:rPr lang="en-US" sz="3200" dirty="0" smtClean="0">
                <a:latin typeface="Broadway" pitchFamily="82" charset="0"/>
              </a:rPr>
              <a:t>Work</a:t>
            </a:r>
            <a:endParaRPr lang="en-US" sz="3200" dirty="0">
              <a:latin typeface="Broadway" pitchFamily="82" charset="0"/>
            </a:endParaRPr>
          </a:p>
        </p:txBody>
      </p:sp>
      <p:sp>
        <p:nvSpPr>
          <p:cNvPr id="8" name="Rectangle 7"/>
          <p:cNvSpPr/>
          <p:nvPr/>
        </p:nvSpPr>
        <p:spPr>
          <a:xfrm>
            <a:off x="3786182" y="1643050"/>
            <a:ext cx="2205797" cy="461665"/>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en-IN" sz="2400" dirty="0" smtClean="0"/>
              <a:t>Global economy</a:t>
            </a:r>
            <a:endParaRPr lang="en-US" sz="2400" dirty="0"/>
          </a:p>
        </p:txBody>
      </p:sp>
      <p:sp>
        <p:nvSpPr>
          <p:cNvPr id="9" name="Rectangle 8"/>
          <p:cNvSpPr/>
          <p:nvPr/>
        </p:nvSpPr>
        <p:spPr>
          <a:xfrm>
            <a:off x="357158" y="2643182"/>
            <a:ext cx="2942344" cy="461665"/>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en-IN" sz="2400" dirty="0" smtClean="0"/>
              <a:t>International business</a:t>
            </a:r>
            <a:endParaRPr lang="en-US" sz="2400" dirty="0"/>
          </a:p>
        </p:txBody>
      </p:sp>
      <p:sp>
        <p:nvSpPr>
          <p:cNvPr id="10" name="Rectangle 9"/>
          <p:cNvSpPr/>
          <p:nvPr/>
        </p:nvSpPr>
        <p:spPr>
          <a:xfrm>
            <a:off x="6786578" y="2643182"/>
            <a:ext cx="1818318" cy="461665"/>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en-IN" sz="2400" dirty="0" smtClean="0"/>
              <a:t>Longer hours</a:t>
            </a:r>
            <a:endParaRPr lang="en-US" sz="2400" dirty="0"/>
          </a:p>
        </p:txBody>
      </p:sp>
      <p:sp>
        <p:nvSpPr>
          <p:cNvPr id="11" name="Rectangle 10"/>
          <p:cNvSpPr/>
          <p:nvPr/>
        </p:nvSpPr>
        <p:spPr>
          <a:xfrm>
            <a:off x="5929322" y="4824723"/>
            <a:ext cx="3045321" cy="461665"/>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en-IN" sz="2400" dirty="0" smtClean="0"/>
              <a:t>Changes in family roles</a:t>
            </a:r>
            <a:endParaRPr lang="en-US" sz="2400" dirty="0"/>
          </a:p>
        </p:txBody>
      </p:sp>
      <p:sp>
        <p:nvSpPr>
          <p:cNvPr id="12" name="Rectangle 11"/>
          <p:cNvSpPr/>
          <p:nvPr/>
        </p:nvSpPr>
        <p:spPr>
          <a:xfrm>
            <a:off x="500034" y="5500702"/>
            <a:ext cx="4880054" cy="461665"/>
          </a:xfrm>
          <a:prstGeom prst="rect">
            <a:avLst/>
          </a:prstGeom>
        </p:spPr>
        <p:style>
          <a:lnRef idx="0">
            <a:schemeClr val="accent5"/>
          </a:lnRef>
          <a:fillRef idx="3">
            <a:schemeClr val="accent5"/>
          </a:fillRef>
          <a:effectRef idx="3">
            <a:schemeClr val="accent5"/>
          </a:effectRef>
          <a:fontRef idx="minor">
            <a:schemeClr val="lt1"/>
          </a:fontRef>
        </p:style>
        <p:txBody>
          <a:bodyPr wrap="none">
            <a:spAutoFit/>
          </a:bodyPr>
          <a:lstStyle/>
          <a:p>
            <a:r>
              <a:rPr lang="en-IN" sz="2400" dirty="0" smtClean="0"/>
              <a:t>Advanced communication technology</a:t>
            </a:r>
            <a:endParaRPr lang="en-US" sz="2400" dirty="0"/>
          </a:p>
        </p:txBody>
      </p:sp>
      <p:cxnSp>
        <p:nvCxnSpPr>
          <p:cNvPr id="33" name="Straight Connector 32"/>
          <p:cNvCxnSpPr>
            <a:endCxn id="35" idx="5"/>
          </p:cNvCxnSpPr>
          <p:nvPr/>
        </p:nvCxnSpPr>
        <p:spPr>
          <a:xfrm rot="16200000" flipV="1">
            <a:off x="4420620" y="2706113"/>
            <a:ext cx="1098416" cy="61606"/>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rot="1207389">
            <a:off x="4949406" y="3306341"/>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rot="1207389">
            <a:off x="4837535" y="2051461"/>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rot="1207389">
            <a:off x="5949538" y="3734969"/>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rot="1207389">
            <a:off x="7664051" y="3092025"/>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Oval 41"/>
          <p:cNvSpPr/>
          <p:nvPr/>
        </p:nvSpPr>
        <p:spPr>
          <a:xfrm rot="1207389">
            <a:off x="5235159" y="4163598"/>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Oval 42"/>
          <p:cNvSpPr/>
          <p:nvPr/>
        </p:nvSpPr>
        <p:spPr>
          <a:xfrm rot="1207389">
            <a:off x="7449736" y="4735100"/>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rot="1207389">
            <a:off x="4735093" y="4163597"/>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rot="1207389">
            <a:off x="2806266" y="5449480"/>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rot="1207389">
            <a:off x="4020712" y="3806407"/>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rot="1207389">
            <a:off x="1663259" y="3020588"/>
            <a:ext cx="142876" cy="142876"/>
          </a:xfrm>
          <a:prstGeom prst="ellipse">
            <a:avLst/>
          </a:prstGeom>
          <a:solidFill>
            <a:schemeClr val="accent5">
              <a:lumMod val="60000"/>
              <a:lumOff val="40000"/>
            </a:schemeClr>
          </a:solidFill>
          <a:ln>
            <a:solidFill>
              <a:schemeClr val="accent5">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8" name="Straight Connector 47"/>
          <p:cNvCxnSpPr>
            <a:stCxn id="43" idx="2"/>
            <a:endCxn id="42" idx="6"/>
          </p:cNvCxnSpPr>
          <p:nvPr/>
        </p:nvCxnSpPr>
        <p:spPr>
          <a:xfrm rot="10800000">
            <a:off x="5373675" y="4259613"/>
            <a:ext cx="2080423" cy="522348"/>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a:stCxn id="41" idx="3"/>
            <a:endCxn id="40" idx="7"/>
          </p:cNvCxnSpPr>
          <p:nvPr/>
        </p:nvCxnSpPr>
        <p:spPr>
          <a:xfrm rot="5400000">
            <a:off x="6586813" y="2692488"/>
            <a:ext cx="582840" cy="1584895"/>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44" idx="3"/>
            <a:endCxn id="45" idx="0"/>
          </p:cNvCxnSpPr>
          <p:nvPr/>
        </p:nvCxnSpPr>
        <p:spPr>
          <a:xfrm rot="5400000">
            <a:off x="3227625" y="3939744"/>
            <a:ext cx="1188754" cy="1839441"/>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46" idx="2"/>
            <a:endCxn id="47" idx="5"/>
          </p:cNvCxnSpPr>
          <p:nvPr/>
        </p:nvCxnSpPr>
        <p:spPr>
          <a:xfrm rot="10800000">
            <a:off x="1764749" y="3156836"/>
            <a:ext cx="2260324" cy="696433"/>
          </a:xfrm>
          <a:prstGeom prst="line">
            <a:avLst/>
          </a:prstGeom>
          <a:ln>
            <a:solidFill>
              <a:schemeClr val="accent5">
                <a:lumMod val="75000"/>
              </a:schemeClr>
            </a:solidFill>
          </a:ln>
        </p:spPr>
        <p:style>
          <a:lnRef idx="1">
            <a:schemeClr val="accent1"/>
          </a:lnRef>
          <a:fillRef idx="0">
            <a:schemeClr val="accent1"/>
          </a:fillRef>
          <a:effectRef idx="0">
            <a:schemeClr val="accent1"/>
          </a:effectRef>
          <a:fontRef idx="minor">
            <a:schemeClr val="tx1"/>
          </a:fontRef>
        </p:style>
      </p:cxnSp>
      <p:sp>
        <p:nvSpPr>
          <p:cNvPr id="24" name="Date Placeholder 23"/>
          <p:cNvSpPr>
            <a:spLocks noGrp="1"/>
          </p:cNvSpPr>
          <p:nvPr>
            <p:ph type="dt" sz="half" idx="10"/>
          </p:nvPr>
        </p:nvSpPr>
        <p:spPr/>
        <p:txBody>
          <a:bodyPr/>
          <a:lstStyle/>
          <a:p>
            <a:fld id="{26DEBBD6-2616-4EB2-A99A-C907503F9A5E}" type="datetime1">
              <a:rPr lang="en-US" smtClean="0"/>
              <a:pPr/>
              <a:t>9/8/2020</a:t>
            </a:fld>
            <a:endParaRPr lang="en-US"/>
          </a:p>
        </p:txBody>
      </p:sp>
      <p:sp>
        <p:nvSpPr>
          <p:cNvPr id="25" name="Slide Number Placeholder 24"/>
          <p:cNvSpPr>
            <a:spLocks noGrp="1"/>
          </p:cNvSpPr>
          <p:nvPr>
            <p:ph type="sldNum" sz="quarter" idx="12"/>
          </p:nvPr>
        </p:nvSpPr>
        <p:spPr/>
        <p:txBody>
          <a:bodyPr/>
          <a:lstStyle/>
          <a:p>
            <a:fld id="{C7790DE6-9EE3-489D-B0E7-FD33ADFF3645}" type="slidenum">
              <a:rPr lang="en-US" smtClean="0"/>
              <a:pPr/>
              <a:t>10</a:t>
            </a:fld>
            <a:endParaRPr lang="en-US"/>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914400" y="228600"/>
            <a:ext cx="8229600" cy="1143000"/>
          </a:xfrm>
        </p:spPr>
        <p:txBody>
          <a:bodyPr>
            <a:normAutofit fontScale="90000"/>
          </a:bodyPr>
          <a:lstStyle/>
          <a:p>
            <a:pPr eaLnBrk="1" fontAlgn="auto" hangingPunct="1">
              <a:spcAft>
                <a:spcPts val="0"/>
              </a:spcAft>
              <a:defRPr/>
            </a:pPr>
            <a:r>
              <a:rPr lang="en-NZ" dirty="0">
                <a:solidFill>
                  <a:schemeClr val="tx2">
                    <a:satMod val="200000"/>
                  </a:schemeClr>
                </a:solidFill>
              </a:rPr>
              <a:t> </a:t>
            </a:r>
            <a:r>
              <a:rPr lang="en-US" dirty="0">
                <a:solidFill>
                  <a:schemeClr val="tx2">
                    <a:satMod val="200000"/>
                  </a:schemeClr>
                </a:solidFill>
              </a:rPr>
              <a:t/>
            </a:r>
            <a:br>
              <a:rPr lang="en-US" dirty="0">
                <a:solidFill>
                  <a:schemeClr val="tx2">
                    <a:satMod val="200000"/>
                  </a:schemeClr>
                </a:solidFill>
              </a:rPr>
            </a:br>
            <a:r>
              <a:rPr lang="en-US" dirty="0">
                <a:solidFill>
                  <a:schemeClr val="tx2">
                    <a:satMod val="200000"/>
                  </a:schemeClr>
                </a:solidFill>
              </a:rPr>
              <a:t/>
            </a:r>
            <a:br>
              <a:rPr lang="en-US" dirty="0">
                <a:solidFill>
                  <a:schemeClr val="tx2">
                    <a:satMod val="200000"/>
                  </a:schemeClr>
                </a:solidFill>
              </a:rPr>
            </a:br>
            <a:endParaRPr lang="en-US" dirty="0">
              <a:solidFill>
                <a:schemeClr val="tx2">
                  <a:satMod val="200000"/>
                </a:schemeClr>
              </a:solidFill>
            </a:endParaRPr>
          </a:p>
        </p:txBody>
      </p:sp>
      <p:sp>
        <p:nvSpPr>
          <p:cNvPr id="20483" name="Content Placeholder 2"/>
          <p:cNvSpPr>
            <a:spLocks noGrp="1"/>
          </p:cNvSpPr>
          <p:nvPr>
            <p:ph idx="4294967295"/>
          </p:nvPr>
        </p:nvSpPr>
        <p:spPr>
          <a:xfrm>
            <a:off x="0" y="1752600"/>
            <a:ext cx="5867400" cy="4832350"/>
          </a:xfrm>
        </p:spPr>
        <p:txBody>
          <a:bodyPr>
            <a:normAutofit lnSpcReduction="10000"/>
          </a:bodyPr>
          <a:lstStyle/>
          <a:p>
            <a:pPr eaLnBrk="1" hangingPunct="1">
              <a:buFont typeface="Wingdings" pitchFamily="2" charset="2"/>
              <a:buChar char="Ø"/>
            </a:pPr>
            <a:endParaRPr lang="en-NZ" b="1" dirty="0" smtClean="0"/>
          </a:p>
          <a:p>
            <a:pPr eaLnBrk="1" hangingPunct="1">
              <a:buFont typeface="Wingdings" pitchFamily="2" charset="2"/>
              <a:buChar char="Ø"/>
            </a:pPr>
            <a:r>
              <a:rPr lang="en-NZ" b="1" dirty="0" smtClean="0"/>
              <a:t>Technological change</a:t>
            </a:r>
            <a:endParaRPr lang="en-US" dirty="0" smtClean="0"/>
          </a:p>
          <a:p>
            <a:pPr eaLnBrk="1" hangingPunct="1">
              <a:buFont typeface="Wingdings" pitchFamily="2" charset="2"/>
              <a:buChar char="Ø"/>
            </a:pPr>
            <a:endParaRPr lang="en-US" b="1" dirty="0" smtClean="0"/>
          </a:p>
          <a:p>
            <a:pPr eaLnBrk="1" hangingPunct="1">
              <a:buFont typeface="Wingdings" pitchFamily="2" charset="2"/>
              <a:buChar char="Ø"/>
            </a:pPr>
            <a:r>
              <a:rPr lang="en-US" b="1" dirty="0" smtClean="0"/>
              <a:t>Changes in time spent in work</a:t>
            </a:r>
            <a:endParaRPr lang="en-US" dirty="0" smtClean="0"/>
          </a:p>
          <a:p>
            <a:pPr eaLnBrk="1" hangingPunct="1">
              <a:buFont typeface="Wingdings" pitchFamily="2" charset="2"/>
              <a:buChar char="Ø"/>
            </a:pPr>
            <a:endParaRPr lang="en-US" b="1" dirty="0" smtClean="0"/>
          </a:p>
          <a:p>
            <a:pPr eaLnBrk="1" hangingPunct="1">
              <a:buFont typeface="Wingdings" pitchFamily="2" charset="2"/>
              <a:buChar char="Ø"/>
            </a:pPr>
            <a:r>
              <a:rPr lang="en-US" b="1" dirty="0" smtClean="0"/>
              <a:t>Downsizing, Restructuring and Decline in Job Security</a:t>
            </a:r>
            <a:endParaRPr lang="en-US" dirty="0" smtClean="0"/>
          </a:p>
          <a:p>
            <a:pPr eaLnBrk="1" hangingPunct="1">
              <a:buFont typeface="Wingdings" pitchFamily="2" charset="2"/>
              <a:buChar char="Ø"/>
            </a:pPr>
            <a:endParaRPr lang="en-NZ" b="1" dirty="0" smtClean="0"/>
          </a:p>
          <a:p>
            <a:pPr eaLnBrk="1" hangingPunct="1">
              <a:buFont typeface="Wingdings" pitchFamily="2" charset="2"/>
              <a:buChar char="Ø"/>
            </a:pPr>
            <a:r>
              <a:rPr lang="en-NZ" b="1" dirty="0" smtClean="0"/>
              <a:t>Women in the work force and changing family patterns</a:t>
            </a:r>
            <a:endParaRPr lang="en-US" dirty="0" smtClean="0"/>
          </a:p>
          <a:p>
            <a:pPr eaLnBrk="1" hangingPunct="1"/>
            <a:endParaRPr lang="en-US" dirty="0" smtClean="0"/>
          </a:p>
        </p:txBody>
      </p:sp>
      <p:sp>
        <p:nvSpPr>
          <p:cNvPr id="4" name="Rectangle 3"/>
          <p:cNvSpPr/>
          <p:nvPr/>
        </p:nvSpPr>
        <p:spPr>
          <a:xfrm>
            <a:off x="762000" y="228600"/>
            <a:ext cx="7086876" cy="1569660"/>
          </a:xfrm>
          <a:prstGeom prst="rect">
            <a:avLst/>
          </a:prstGeom>
          <a:noFill/>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NZ" sz="4800" b="1" dirty="0">
                <a:ln w="11430"/>
                <a:gradFill>
                  <a:gsLst>
                    <a:gs pos="0">
                      <a:srgbClr val="EA157A">
                        <a:tint val="70000"/>
                        <a:satMod val="245000"/>
                      </a:srgbClr>
                    </a:gs>
                    <a:gs pos="75000">
                      <a:srgbClr val="EA157A">
                        <a:tint val="90000"/>
                        <a:shade val="60000"/>
                        <a:satMod val="240000"/>
                      </a:srgbClr>
                    </a:gs>
                    <a:gs pos="100000">
                      <a:srgbClr val="EA157A">
                        <a:tint val="100000"/>
                        <a:shade val="50000"/>
                        <a:satMod val="240000"/>
                      </a:srgbClr>
                    </a:gs>
                  </a:gsLst>
                  <a:lin ang="5400000"/>
                </a:gradFill>
                <a:effectLst>
                  <a:outerShdw blurRad="50800" dist="39000" dir="5460000" algn="tl">
                    <a:srgbClr val="000000">
                      <a:alpha val="38000"/>
                    </a:srgbClr>
                  </a:outerShdw>
                </a:effectLst>
                <a:latin typeface="Corbel"/>
              </a:rPr>
              <a:t>       Why has Balance </a:t>
            </a:r>
          </a:p>
          <a:p>
            <a:pPr algn="ctr" fontAlgn="auto">
              <a:spcBef>
                <a:spcPts val="0"/>
              </a:spcBef>
              <a:spcAft>
                <a:spcPts val="0"/>
              </a:spcAft>
              <a:defRPr/>
            </a:pPr>
            <a:r>
              <a:rPr lang="en-NZ" sz="4800" b="1" dirty="0">
                <a:ln w="11430"/>
                <a:gradFill>
                  <a:gsLst>
                    <a:gs pos="0">
                      <a:srgbClr val="EA157A">
                        <a:tint val="70000"/>
                        <a:satMod val="245000"/>
                      </a:srgbClr>
                    </a:gs>
                    <a:gs pos="75000">
                      <a:srgbClr val="EA157A">
                        <a:tint val="90000"/>
                        <a:shade val="60000"/>
                        <a:satMod val="240000"/>
                      </a:srgbClr>
                    </a:gs>
                    <a:gs pos="100000">
                      <a:srgbClr val="EA157A">
                        <a:tint val="100000"/>
                        <a:shade val="50000"/>
                        <a:satMod val="240000"/>
                      </a:srgbClr>
                    </a:gs>
                  </a:gsLst>
                  <a:lin ang="5400000"/>
                </a:gradFill>
                <a:effectLst>
                  <a:outerShdw blurRad="50800" dist="39000" dir="5460000" algn="tl">
                    <a:srgbClr val="000000">
                      <a:alpha val="38000"/>
                    </a:srgbClr>
                  </a:outerShdw>
                </a:effectLst>
                <a:latin typeface="Corbel"/>
              </a:rPr>
              <a:t>       become more difficult?</a:t>
            </a:r>
            <a:endParaRPr lang="en-US" sz="4800" b="1" dirty="0">
              <a:ln w="11430"/>
              <a:gradFill>
                <a:gsLst>
                  <a:gs pos="0">
                    <a:srgbClr val="EA157A">
                      <a:tint val="70000"/>
                      <a:satMod val="245000"/>
                    </a:srgbClr>
                  </a:gs>
                  <a:gs pos="75000">
                    <a:srgbClr val="EA157A">
                      <a:tint val="90000"/>
                      <a:shade val="60000"/>
                      <a:satMod val="240000"/>
                    </a:srgbClr>
                  </a:gs>
                  <a:gs pos="100000">
                    <a:srgbClr val="EA157A">
                      <a:tint val="100000"/>
                      <a:shade val="50000"/>
                      <a:satMod val="240000"/>
                    </a:srgbClr>
                  </a:gs>
                </a:gsLst>
                <a:lin ang="5400000"/>
              </a:gradFill>
              <a:effectLst>
                <a:outerShdw blurRad="50800" dist="39000" dir="5460000" algn="tl">
                  <a:srgbClr val="000000">
                    <a:alpha val="38000"/>
                  </a:srgbClr>
                </a:outerShdw>
              </a:effectLst>
              <a:latin typeface="Corbel"/>
            </a:endParaRPr>
          </a:p>
        </p:txBody>
      </p:sp>
      <p:pic>
        <p:nvPicPr>
          <p:cNvPr id="20488" name="Picture 8" descr="work_life_balance_feature"/>
          <p:cNvPicPr>
            <a:picLocks noChangeAspect="1" noChangeArrowheads="1"/>
          </p:cNvPicPr>
          <p:nvPr/>
        </p:nvPicPr>
        <p:blipFill>
          <a:blip r:embed="rId2" cstate="print"/>
          <a:srcRect/>
          <a:stretch>
            <a:fillRect/>
          </a:stretch>
        </p:blipFill>
        <p:spPr bwMode="auto">
          <a:xfrm>
            <a:off x="5867400" y="1676400"/>
            <a:ext cx="3276600" cy="4953000"/>
          </a:xfrm>
          <a:prstGeom prst="rect">
            <a:avLst/>
          </a:prstGeom>
          <a:noFill/>
        </p:spPr>
      </p:pic>
      <p:sp>
        <p:nvSpPr>
          <p:cNvPr id="6" name="Date Placeholder 5"/>
          <p:cNvSpPr>
            <a:spLocks noGrp="1"/>
          </p:cNvSpPr>
          <p:nvPr>
            <p:ph type="dt" sz="half" idx="10"/>
          </p:nvPr>
        </p:nvSpPr>
        <p:spPr/>
        <p:txBody>
          <a:bodyPr/>
          <a:lstStyle/>
          <a:p>
            <a:fld id="{60189BAF-D1DF-42D0-93B9-0F55EE99E31B}" type="datetime1">
              <a:rPr lang="en-US" smtClean="0"/>
              <a:pPr/>
              <a:t>9/8/2020</a:t>
            </a:fld>
            <a:endParaRPr lang="en-US"/>
          </a:p>
        </p:txBody>
      </p:sp>
      <p:sp>
        <p:nvSpPr>
          <p:cNvPr id="7" name="Slide Number Placeholder 6"/>
          <p:cNvSpPr>
            <a:spLocks noGrp="1"/>
          </p:cNvSpPr>
          <p:nvPr>
            <p:ph type="sldNum" sz="quarter" idx="12"/>
          </p:nvPr>
        </p:nvSpPr>
        <p:spPr/>
        <p:txBody>
          <a:bodyPr/>
          <a:lstStyle/>
          <a:p>
            <a:fld id="{C7790DE6-9EE3-489D-B0E7-FD33ADFF3645}" type="slidenum">
              <a:rPr lang="en-US" smtClean="0"/>
              <a:pPr/>
              <a:t>11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0488"/>
                                        </p:tgtEl>
                                        <p:attrNameLst>
                                          <p:attrName>style.visibility</p:attrName>
                                        </p:attrNameLst>
                                      </p:cBhvr>
                                      <p:to>
                                        <p:strVal val="visible"/>
                                      </p:to>
                                    </p:set>
                                    <p:animEffect transition="in" filter="diamond(in)">
                                      <p:cBhvr>
                                        <p:cTn id="7" dur="500"/>
                                        <p:tgtEl>
                                          <p:spTgt spid="2048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ChangeArrowheads="1"/>
          </p:cNvSpPr>
          <p:nvPr/>
        </p:nvSpPr>
        <p:spPr bwMode="auto">
          <a:xfrm>
            <a:off x="857224" y="500042"/>
            <a:ext cx="6771918"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base">
              <a:spcBef>
                <a:spcPct val="0"/>
              </a:spcBef>
              <a:spcAft>
                <a:spcPct val="0"/>
              </a:spcAft>
            </a:pPr>
            <a:r>
              <a:rPr lang="en-GB" sz="4400" i="1" dirty="0" smtClean="0"/>
              <a:t>Technological Breakthroughs</a:t>
            </a:r>
            <a:endParaRPr lang="en-US" sz="4400" dirty="0" smtClean="0"/>
          </a:p>
        </p:txBody>
      </p:sp>
      <p:pic>
        <p:nvPicPr>
          <p:cNvPr id="4" name="Picture 3" descr="technology.jpg"/>
          <p:cNvPicPr>
            <a:picLocks noChangeAspect="1"/>
          </p:cNvPicPr>
          <p:nvPr/>
        </p:nvPicPr>
        <p:blipFill>
          <a:blip r:embed="rId3" cstate="print"/>
          <a:stretch>
            <a:fillRect/>
          </a:stretch>
        </p:blipFill>
        <p:spPr>
          <a:xfrm>
            <a:off x="1285852" y="1780180"/>
            <a:ext cx="6572298" cy="4363464"/>
          </a:xfrm>
          <a:prstGeom prst="rect">
            <a:avLst/>
          </a:prstGeom>
        </p:spPr>
      </p:pic>
      <p:sp>
        <p:nvSpPr>
          <p:cNvPr id="5" name="Date Placeholder 4"/>
          <p:cNvSpPr>
            <a:spLocks noGrp="1"/>
          </p:cNvSpPr>
          <p:nvPr>
            <p:ph type="dt" sz="half" idx="10"/>
          </p:nvPr>
        </p:nvSpPr>
        <p:spPr/>
        <p:txBody>
          <a:bodyPr/>
          <a:lstStyle/>
          <a:p>
            <a:fld id="{CC9EEF94-7DF4-42C7-9682-F722C3621EB5}" type="datetime1">
              <a:rPr lang="en-US" smtClean="0"/>
              <a:pPr/>
              <a:t>9/8/2020</a:t>
            </a:fld>
            <a:endParaRPr lang="en-US"/>
          </a:p>
        </p:txBody>
      </p:sp>
      <p:sp>
        <p:nvSpPr>
          <p:cNvPr id="6" name="Slide Number Placeholder 5"/>
          <p:cNvSpPr>
            <a:spLocks noGrp="1"/>
          </p:cNvSpPr>
          <p:nvPr>
            <p:ph type="sldNum" sz="quarter" idx="12"/>
          </p:nvPr>
        </p:nvSpPr>
        <p:spPr/>
        <p:txBody>
          <a:bodyPr/>
          <a:lstStyle/>
          <a:p>
            <a:fld id="{C7790DE6-9EE3-489D-B0E7-FD33ADFF3645}" type="slidenum">
              <a:rPr lang="en-US" smtClean="0"/>
              <a:pPr/>
              <a:t>12</a:t>
            </a:fld>
            <a:endParaRPr 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1357289" y="500042"/>
            <a:ext cx="7286677" cy="76944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GB" sz="4400" b="1" u="none" strike="noStrike" cap="none" normalizeH="0" baseline="0" dirty="0" smtClean="0">
                <a:ln>
                  <a:noFill/>
                </a:ln>
                <a:solidFill>
                  <a:schemeClr val="tx1"/>
                </a:solidFill>
                <a:effectLst/>
                <a:latin typeface="Bradley Hand ITC" pitchFamily="66" charset="0"/>
                <a:ea typeface="Times New Roman" pitchFamily="18" charset="0"/>
                <a:cs typeface="Arabic Transparent" pitchFamily="2" charset="-78"/>
              </a:rPr>
              <a:t>Shifts in Societal Patterns</a:t>
            </a:r>
            <a:endParaRPr kumimoji="0" lang="en-GB" sz="4400" b="1" u="none" strike="noStrike" cap="none" normalizeH="0" baseline="0" dirty="0" smtClean="0">
              <a:ln>
                <a:noFill/>
              </a:ln>
              <a:solidFill>
                <a:schemeClr val="tx1"/>
              </a:solidFill>
              <a:effectLst/>
              <a:latin typeface="Bradley Hand ITC" pitchFamily="66" charset="0"/>
              <a:cs typeface="Arabic Transparent" pitchFamily="2" charset="-78"/>
            </a:endParaRPr>
          </a:p>
        </p:txBody>
      </p:sp>
      <p:pic>
        <p:nvPicPr>
          <p:cNvPr id="3" name="Picture 2" descr="nuclear_family.jpg"/>
          <p:cNvPicPr>
            <a:picLocks noChangeAspect="1"/>
          </p:cNvPicPr>
          <p:nvPr/>
        </p:nvPicPr>
        <p:blipFill>
          <a:blip r:embed="rId3" cstate="print"/>
          <a:stretch>
            <a:fillRect/>
          </a:stretch>
        </p:blipFill>
        <p:spPr>
          <a:xfrm>
            <a:off x="6715140" y="2005696"/>
            <a:ext cx="1905004" cy="2852064"/>
          </a:xfrm>
          <a:prstGeom prst="rect">
            <a:avLst/>
          </a:prstGeom>
        </p:spPr>
      </p:pic>
      <p:pic>
        <p:nvPicPr>
          <p:cNvPr id="4" name="Picture 3" descr="Traditional-Wisdom-Joint-Fa.jpg"/>
          <p:cNvPicPr>
            <a:picLocks noChangeAspect="1"/>
          </p:cNvPicPr>
          <p:nvPr/>
        </p:nvPicPr>
        <p:blipFill>
          <a:blip r:embed="rId4" cstate="print"/>
          <a:stretch>
            <a:fillRect/>
          </a:stretch>
        </p:blipFill>
        <p:spPr>
          <a:xfrm>
            <a:off x="261933" y="2000240"/>
            <a:ext cx="4148569" cy="2786082"/>
          </a:xfrm>
          <a:prstGeom prst="rect">
            <a:avLst/>
          </a:prstGeom>
        </p:spPr>
      </p:pic>
      <p:sp>
        <p:nvSpPr>
          <p:cNvPr id="5" name="Striped Right Arrow 4"/>
          <p:cNvSpPr/>
          <p:nvPr/>
        </p:nvSpPr>
        <p:spPr>
          <a:xfrm>
            <a:off x="5072066" y="3143248"/>
            <a:ext cx="1143008" cy="785818"/>
          </a:xfrm>
          <a:prstGeom prst="stripedRightArrow">
            <a:avLst/>
          </a:prstGeom>
          <a:solidFill>
            <a:schemeClr val="accent2">
              <a:lumMod val="60000"/>
              <a:lumOff val="40000"/>
            </a:schemeClr>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Date Placeholder 5"/>
          <p:cNvSpPr>
            <a:spLocks noGrp="1"/>
          </p:cNvSpPr>
          <p:nvPr>
            <p:ph type="dt" sz="half" idx="10"/>
          </p:nvPr>
        </p:nvSpPr>
        <p:spPr/>
        <p:txBody>
          <a:bodyPr/>
          <a:lstStyle/>
          <a:p>
            <a:fld id="{237073C9-3447-47EF-A0AA-54632A50EAD5}" type="datetime1">
              <a:rPr lang="en-US" smtClean="0"/>
              <a:pPr/>
              <a:t>9/8/2020</a:t>
            </a:fld>
            <a:endParaRPr lang="en-US"/>
          </a:p>
        </p:txBody>
      </p:sp>
      <p:sp>
        <p:nvSpPr>
          <p:cNvPr id="7" name="Slide Number Placeholder 6"/>
          <p:cNvSpPr>
            <a:spLocks noGrp="1"/>
          </p:cNvSpPr>
          <p:nvPr>
            <p:ph type="sldNum" sz="quarter" idx="12"/>
          </p:nvPr>
        </p:nvSpPr>
        <p:spPr/>
        <p:txBody>
          <a:bodyPr/>
          <a:lstStyle/>
          <a:p>
            <a:fld id="{C7790DE6-9EE3-489D-B0E7-FD33ADFF3645}" type="slidenum">
              <a:rPr lang="en-US" smtClean="0"/>
              <a:pPr/>
              <a:t>13</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5"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slide(from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5"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linds(vertical)">
                                      <p:cBhvr>
                                        <p:cTn id="1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Rectangle 1"/>
          <p:cNvSpPr>
            <a:spLocks noChangeArrowheads="1"/>
          </p:cNvSpPr>
          <p:nvPr/>
        </p:nvSpPr>
        <p:spPr bwMode="auto">
          <a:xfrm>
            <a:off x="928662" y="428604"/>
            <a:ext cx="6727804"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R="0" lvl="0" indent="0" fontAlgn="base">
              <a:lnSpc>
                <a:spcPct val="100000"/>
              </a:lnSpc>
              <a:spcBef>
                <a:spcPct val="0"/>
              </a:spcBef>
              <a:spcAft>
                <a:spcPct val="0"/>
              </a:spcAft>
              <a:buClrTx/>
              <a:buSzTx/>
              <a:tabLst/>
            </a:pPr>
            <a:r>
              <a:rPr lang="en-GB" sz="4400" i="1" dirty="0" smtClean="0"/>
              <a:t>New Horizon of Expectations</a:t>
            </a:r>
          </a:p>
        </p:txBody>
      </p:sp>
      <p:pic>
        <p:nvPicPr>
          <p:cNvPr id="3" name="Picture 2" descr="multitasking.jpg"/>
          <p:cNvPicPr>
            <a:picLocks noChangeAspect="1"/>
          </p:cNvPicPr>
          <p:nvPr/>
        </p:nvPicPr>
        <p:blipFill>
          <a:blip r:embed="rId3" cstate="print"/>
          <a:srcRect t="12060" b="7236"/>
          <a:stretch>
            <a:fillRect/>
          </a:stretch>
        </p:blipFill>
        <p:spPr>
          <a:xfrm>
            <a:off x="2357422" y="1407217"/>
            <a:ext cx="4438661" cy="4736427"/>
          </a:xfrm>
          <a:prstGeom prst="rect">
            <a:avLst/>
          </a:prstGeom>
          <a:ln>
            <a:noFill/>
          </a:ln>
          <a:effectLst>
            <a:softEdge rad="112500"/>
          </a:effectLst>
        </p:spPr>
      </p:pic>
      <p:sp>
        <p:nvSpPr>
          <p:cNvPr id="4" name="Date Placeholder 3"/>
          <p:cNvSpPr>
            <a:spLocks noGrp="1"/>
          </p:cNvSpPr>
          <p:nvPr>
            <p:ph type="dt" sz="half" idx="10"/>
          </p:nvPr>
        </p:nvSpPr>
        <p:spPr/>
        <p:txBody>
          <a:bodyPr/>
          <a:lstStyle/>
          <a:p>
            <a:fld id="{E3152F3B-708B-473D-A08A-D9095F36FDC1}"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14</a:t>
            </a:fld>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35822" y="285728"/>
            <a:ext cx="6622326" cy="1015663"/>
          </a:xfrm>
          <a:prstGeom prst="rect">
            <a:avLst/>
          </a:prstGeom>
        </p:spPr>
        <p:txBody>
          <a:bodyPr wrap="none">
            <a:spAutoFit/>
          </a:bodyPr>
          <a:lstStyle/>
          <a:p>
            <a:r>
              <a:rPr lang="en-IN" sz="6000" dirty="0" smtClean="0">
                <a:latin typeface="Freshbot" pitchFamily="2" charset="0"/>
              </a:rPr>
              <a:t>NEED FOR MAINTAINING </a:t>
            </a:r>
            <a:endParaRPr lang="en-US" sz="6000" dirty="0">
              <a:latin typeface="Freshbot" pitchFamily="2" charset="0"/>
            </a:endParaRPr>
          </a:p>
        </p:txBody>
      </p:sp>
      <p:pic>
        <p:nvPicPr>
          <p:cNvPr id="3" name="Picture 10" descr="G:\FORE\3rd Trimester\HRM\HRM-WLB\sml_worklife_homepage.jpg"/>
          <p:cNvPicPr>
            <a:picLocks noChangeAspect="1" noChangeArrowheads="1"/>
          </p:cNvPicPr>
          <p:nvPr/>
        </p:nvPicPr>
        <p:blipFill>
          <a:blip r:embed="rId3" cstate="print"/>
          <a:srcRect b="9600"/>
          <a:stretch>
            <a:fillRect/>
          </a:stretch>
        </p:blipFill>
        <p:spPr bwMode="auto">
          <a:xfrm>
            <a:off x="2357422" y="1214422"/>
            <a:ext cx="4214842" cy="5166360"/>
          </a:xfrm>
          <a:prstGeom prst="rect">
            <a:avLst/>
          </a:prstGeom>
          <a:ln>
            <a:noFill/>
          </a:ln>
          <a:effectLst>
            <a:softEdge rad="112500"/>
          </a:effectLst>
        </p:spPr>
      </p:pic>
      <p:sp>
        <p:nvSpPr>
          <p:cNvPr id="4" name="Date Placeholder 3"/>
          <p:cNvSpPr>
            <a:spLocks noGrp="1"/>
          </p:cNvSpPr>
          <p:nvPr>
            <p:ph type="dt" sz="half" idx="10"/>
          </p:nvPr>
        </p:nvSpPr>
        <p:spPr/>
        <p:txBody>
          <a:bodyPr/>
          <a:lstStyle/>
          <a:p>
            <a:fld id="{D5F15462-1BF4-44B7-8A4E-0AB07DD15FA5}"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cstate="print"/>
          <a:srcRect/>
          <a:stretch>
            <a:fillRect/>
          </a:stretch>
        </p:blipFill>
        <p:spPr bwMode="auto">
          <a:xfrm>
            <a:off x="0" y="1571612"/>
            <a:ext cx="9144000" cy="5057788"/>
          </a:xfrm>
          <a:prstGeom prst="rect">
            <a:avLst/>
          </a:prstGeom>
          <a:noFill/>
          <a:ln w="9525">
            <a:noFill/>
            <a:miter lim="800000"/>
            <a:headEnd/>
            <a:tailEnd/>
          </a:ln>
        </p:spPr>
      </p:pic>
      <p:sp>
        <p:nvSpPr>
          <p:cNvPr id="58369" name="Rectangle 1"/>
          <p:cNvSpPr>
            <a:spLocks noChangeArrowheads="1"/>
          </p:cNvSpPr>
          <p:nvPr/>
        </p:nvSpPr>
        <p:spPr bwMode="auto">
          <a:xfrm>
            <a:off x="942401" y="428604"/>
            <a:ext cx="7430239" cy="646331"/>
          </a:xfrm>
          <a:prstGeom prst="rect">
            <a:avLst/>
          </a:prstGeom>
          <a:ln>
            <a:headEnd/>
            <a:tailEnd/>
          </a:ln>
        </p:spPr>
        <p:style>
          <a:lnRef idx="1">
            <a:schemeClr val="accent1"/>
          </a:lnRef>
          <a:fillRef idx="2">
            <a:schemeClr val="accent1"/>
          </a:fillRef>
          <a:effectRef idx="1">
            <a:schemeClr val="accent1"/>
          </a:effectRef>
          <a:fontRef idx="minor">
            <a:schemeClr val="dk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3600" b="1" i="0" u="none" strike="noStrike" cap="none" normalizeH="0" baseline="0" dirty="0" smtClean="0">
                <a:ln>
                  <a:noFill/>
                </a:ln>
                <a:solidFill>
                  <a:schemeClr val="tx1"/>
                </a:solidFill>
                <a:effectLst/>
                <a:latin typeface="AngsanaUPC" pitchFamily="18" charset="-34"/>
                <a:ea typeface="Times New Roman" pitchFamily="18" charset="0"/>
                <a:cs typeface="AngsanaUPC" pitchFamily="18" charset="-34"/>
              </a:rPr>
              <a:t>BENEFITS OF IMPROVED WLB</a:t>
            </a:r>
            <a:endParaRPr kumimoji="0" lang="en-US" sz="3600" b="0" i="0" u="none" strike="noStrike" cap="none" normalizeH="0" baseline="0" dirty="0" smtClean="0">
              <a:ln>
                <a:noFill/>
              </a:ln>
              <a:solidFill>
                <a:schemeClr val="tx1"/>
              </a:solidFill>
              <a:effectLst/>
              <a:latin typeface="AngsanaUPC" pitchFamily="18" charset="-34"/>
              <a:cs typeface="AngsanaUPC" pitchFamily="18" charset="-34"/>
            </a:endParaRPr>
          </a:p>
        </p:txBody>
      </p:sp>
      <p:sp>
        <p:nvSpPr>
          <p:cNvPr id="4" name="Date Placeholder 3"/>
          <p:cNvSpPr>
            <a:spLocks noGrp="1"/>
          </p:cNvSpPr>
          <p:nvPr>
            <p:ph type="dt" sz="half" idx="10"/>
          </p:nvPr>
        </p:nvSpPr>
        <p:spPr/>
        <p:txBody>
          <a:bodyPr/>
          <a:lstStyle/>
          <a:p>
            <a:fld id="{83B215D1-3863-405F-805F-77CFE02FC9AE}"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417638"/>
          </a:xfrm>
        </p:spPr>
        <p:txBody>
          <a:bodyPr>
            <a:normAutofit fontScale="90000"/>
          </a:bodyPr>
          <a:lstStyle/>
          <a:p>
            <a:pPr eaLnBrk="1" fontAlgn="auto" hangingPunct="1">
              <a:lnSpc>
                <a:spcPct val="115000"/>
              </a:lnSpc>
              <a:spcBef>
                <a:spcPts val="0"/>
              </a:spcBef>
              <a:spcAft>
                <a:spcPts val="1000"/>
              </a:spcAft>
              <a:defRPr/>
            </a:pPr>
            <a:r>
              <a:rPr lang="en-US" sz="2800" b="1" dirty="0" smtClean="0">
                <a:solidFill>
                  <a:schemeClr val="tx2">
                    <a:satMod val="200000"/>
                  </a:schemeClr>
                </a:solidFill>
                <a:ea typeface="Calibri"/>
                <a:cs typeface="Times New Roman"/>
              </a:rPr>
              <a:t/>
            </a:r>
            <a:br>
              <a:rPr lang="en-US" sz="2800" b="1" dirty="0" smtClean="0">
                <a:solidFill>
                  <a:schemeClr val="tx2">
                    <a:satMod val="200000"/>
                  </a:schemeClr>
                </a:solidFill>
                <a:ea typeface="Calibri"/>
                <a:cs typeface="Times New Roman"/>
              </a:rPr>
            </a:br>
            <a:r>
              <a:rPr lang="en-US" sz="2800" b="1" dirty="0" smtClean="0">
                <a:solidFill>
                  <a:schemeClr val="tx2">
                    <a:satMod val="200000"/>
                  </a:schemeClr>
                </a:solidFill>
                <a:ea typeface="Calibri"/>
                <a:cs typeface="Times New Roman"/>
              </a:rPr>
              <a:t>Relationship </a:t>
            </a:r>
            <a:r>
              <a:rPr lang="en-US" sz="2800" b="1" dirty="0">
                <a:solidFill>
                  <a:schemeClr val="tx2">
                    <a:satMod val="200000"/>
                  </a:schemeClr>
                </a:solidFill>
                <a:ea typeface="Calibri"/>
                <a:cs typeface="Times New Roman"/>
              </a:rPr>
              <a:t>Between </a:t>
            </a:r>
            <a:r>
              <a:rPr lang="en-US" sz="2800" b="1" dirty="0" smtClean="0">
                <a:solidFill>
                  <a:schemeClr val="tx2">
                    <a:satMod val="200000"/>
                  </a:schemeClr>
                </a:solidFill>
                <a:ea typeface="Calibri"/>
                <a:cs typeface="Times New Roman"/>
              </a:rPr>
              <a:t>Work-Life </a:t>
            </a:r>
            <a:r>
              <a:rPr lang="en-US" sz="2800" b="1" dirty="0">
                <a:solidFill>
                  <a:schemeClr val="tx2">
                    <a:satMod val="200000"/>
                  </a:schemeClr>
                </a:solidFill>
                <a:ea typeface="Calibri"/>
                <a:cs typeface="Times New Roman"/>
              </a:rPr>
              <a:t>balance and </a:t>
            </a:r>
            <a:r>
              <a:rPr lang="en-US" sz="2800" b="1" dirty="0" smtClean="0">
                <a:solidFill>
                  <a:schemeClr val="tx2">
                    <a:satMod val="200000"/>
                  </a:schemeClr>
                </a:solidFill>
                <a:ea typeface="Calibri"/>
                <a:cs typeface="Times New Roman"/>
              </a:rPr>
              <a:t>Productivity</a:t>
            </a:r>
            <a:r>
              <a:rPr lang="en-US" sz="2000" dirty="0">
                <a:solidFill>
                  <a:schemeClr val="tx2">
                    <a:satMod val="200000"/>
                  </a:schemeClr>
                </a:solidFill>
                <a:ea typeface="Calibri"/>
                <a:cs typeface="Times New Roman"/>
              </a:rPr>
              <a:t/>
            </a:r>
            <a:br>
              <a:rPr lang="en-US" sz="2000" dirty="0">
                <a:solidFill>
                  <a:schemeClr val="tx2">
                    <a:satMod val="200000"/>
                  </a:schemeClr>
                </a:solidFill>
                <a:ea typeface="Calibri"/>
                <a:cs typeface="Times New Roman"/>
              </a:rPr>
            </a:br>
            <a:endParaRPr lang="en-US" sz="2800" dirty="0">
              <a:solidFill>
                <a:schemeClr val="tx2">
                  <a:satMod val="200000"/>
                </a:schemeClr>
              </a:solidFill>
            </a:endParaRPr>
          </a:p>
        </p:txBody>
      </p:sp>
      <p:pic>
        <p:nvPicPr>
          <p:cNvPr id="22531" name="Picture 39"/>
          <p:cNvPicPr>
            <a:picLocks noChangeAspect="1" noChangeArrowheads="1"/>
          </p:cNvPicPr>
          <p:nvPr/>
        </p:nvPicPr>
        <p:blipFill>
          <a:blip r:embed="rId2" cstate="print"/>
          <a:srcRect/>
          <a:stretch>
            <a:fillRect/>
          </a:stretch>
        </p:blipFill>
        <p:spPr bwMode="auto">
          <a:xfrm>
            <a:off x="914400" y="1447800"/>
            <a:ext cx="7539038" cy="4789488"/>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CBE45A8A-9C99-4453-B56F-851C947C00A5}"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z="3400" smtClean="0"/>
              <a:t>COMPANIES REAP THE BENEFITS</a:t>
            </a:r>
            <a:br>
              <a:rPr lang="en-US" sz="3400" smtClean="0"/>
            </a:br>
            <a:r>
              <a:rPr lang="en-US" sz="3400" smtClean="0"/>
              <a:t>Evidence speaks loud and clear</a:t>
            </a:r>
          </a:p>
        </p:txBody>
      </p:sp>
      <p:sp>
        <p:nvSpPr>
          <p:cNvPr id="24579" name="Rectangle 3"/>
          <p:cNvSpPr>
            <a:spLocks noGrp="1" noChangeArrowheads="1"/>
          </p:cNvSpPr>
          <p:nvPr>
            <p:ph idx="1"/>
          </p:nvPr>
        </p:nvSpPr>
        <p:spPr>
          <a:xfrm>
            <a:off x="228600" y="1783560"/>
            <a:ext cx="8915400" cy="5531640"/>
          </a:xfrm>
        </p:spPr>
        <p:txBody>
          <a:bodyPr>
            <a:normAutofit/>
          </a:bodyPr>
          <a:lstStyle/>
          <a:p>
            <a:pPr algn="just">
              <a:lnSpc>
                <a:spcPct val="90000"/>
              </a:lnSpc>
            </a:pPr>
            <a:r>
              <a:rPr lang="en-US" sz="2400" b="1" dirty="0" smtClean="0"/>
              <a:t>30% of managers believed that flexible work arrangements had increased employees’ ability to meet deadlines.</a:t>
            </a:r>
          </a:p>
          <a:p>
            <a:pPr algn="just" eaLnBrk="1" hangingPunct="1">
              <a:lnSpc>
                <a:spcPct val="90000"/>
              </a:lnSpc>
            </a:pPr>
            <a:endParaRPr lang="en-US" sz="2400" b="1" dirty="0" smtClean="0"/>
          </a:p>
          <a:p>
            <a:pPr algn="just" eaLnBrk="1" hangingPunct="1">
              <a:lnSpc>
                <a:spcPct val="90000"/>
              </a:lnSpc>
            </a:pPr>
            <a:r>
              <a:rPr lang="en-US" sz="2400" b="1" dirty="0" smtClean="0"/>
              <a:t>Royal Bank Financial Group, Toronto estimates that its flexible work arrangements , which include </a:t>
            </a:r>
            <a:r>
              <a:rPr lang="en-US" sz="2400" b="1" dirty="0" err="1" smtClean="0"/>
              <a:t>flexitime</a:t>
            </a:r>
            <a:r>
              <a:rPr lang="en-US" sz="2400" b="1" dirty="0" smtClean="0"/>
              <a:t>, compressed workweeks, and work-at-home arrangements, added $130 million to its </a:t>
            </a:r>
            <a:r>
              <a:rPr lang="en-US" sz="2400" b="1" dirty="0" err="1" smtClean="0"/>
              <a:t>bottomline</a:t>
            </a:r>
            <a:r>
              <a:rPr lang="en-US" sz="2400" b="1" dirty="0" smtClean="0"/>
              <a:t> in 1997. 37% of its managers in said that employee efficiency had increased.</a:t>
            </a:r>
          </a:p>
          <a:p>
            <a:pPr algn="just">
              <a:lnSpc>
                <a:spcPct val="90000"/>
              </a:lnSpc>
            </a:pPr>
            <a:endParaRPr lang="en-US" sz="2400" b="1" dirty="0" smtClean="0"/>
          </a:p>
          <a:p>
            <a:pPr algn="just">
              <a:lnSpc>
                <a:spcPct val="90000"/>
              </a:lnSpc>
            </a:pPr>
            <a:r>
              <a:rPr lang="en-US" sz="2400" b="1" dirty="0" err="1" smtClean="0"/>
              <a:t>Tennesee</a:t>
            </a:r>
            <a:r>
              <a:rPr lang="en-US" sz="2400" b="1" dirty="0" smtClean="0"/>
              <a:t> Bank found that branch offices where employees rated supervisors as supportive of work/ family balance retained employees twice as long and kept 7% more retail customers.</a:t>
            </a:r>
          </a:p>
          <a:p>
            <a:pPr algn="just" eaLnBrk="1" hangingPunct="1">
              <a:lnSpc>
                <a:spcPct val="90000"/>
              </a:lnSpc>
            </a:pPr>
            <a:endParaRPr lang="en-US" sz="2400" b="1" dirty="0" smtClean="0"/>
          </a:p>
          <a:p>
            <a:pPr algn="just" eaLnBrk="1" hangingPunct="1">
              <a:lnSpc>
                <a:spcPct val="90000"/>
              </a:lnSpc>
              <a:buFont typeface="Wingdings" pitchFamily="2" charset="2"/>
              <a:buNone/>
            </a:pPr>
            <a:endParaRPr lang="en-US" sz="2400" b="1" dirty="0" smtClean="0"/>
          </a:p>
          <a:p>
            <a:pPr algn="just" eaLnBrk="1" hangingPunct="1">
              <a:lnSpc>
                <a:spcPct val="90000"/>
              </a:lnSpc>
              <a:buFont typeface="Wingdings" pitchFamily="2" charset="2"/>
              <a:buNone/>
            </a:pPr>
            <a:endParaRPr lang="en-US" sz="2400" b="1" dirty="0" smtClean="0"/>
          </a:p>
          <a:p>
            <a:pPr algn="just" eaLnBrk="1" hangingPunct="1">
              <a:lnSpc>
                <a:spcPct val="90000"/>
              </a:lnSpc>
            </a:pPr>
            <a:endParaRPr lang="en-US" sz="2000" b="1" dirty="0" smtClean="0"/>
          </a:p>
        </p:txBody>
      </p:sp>
      <p:sp>
        <p:nvSpPr>
          <p:cNvPr id="4" name="Date Placeholder 3"/>
          <p:cNvSpPr>
            <a:spLocks noGrp="1"/>
          </p:cNvSpPr>
          <p:nvPr>
            <p:ph type="dt" sz="half" idx="10"/>
          </p:nvPr>
        </p:nvSpPr>
        <p:spPr/>
        <p:txBody>
          <a:bodyPr/>
          <a:lstStyle/>
          <a:p>
            <a:fld id="{A57FBDB9-487E-452A-B1D6-81E4EF3493D4}"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1000" fill="hold"/>
                                        <p:tgtEl>
                                          <p:spTgt spid="24578"/>
                                        </p:tgtEl>
                                        <p:attrNameLst>
                                          <p:attrName>ppt_w</p:attrName>
                                        </p:attrNameLst>
                                      </p:cBhvr>
                                      <p:tavLst>
                                        <p:tav tm="0">
                                          <p:val>
                                            <p:strVal val="#ppt_w+.3"/>
                                          </p:val>
                                        </p:tav>
                                        <p:tav tm="100000">
                                          <p:val>
                                            <p:strVal val="#ppt_w"/>
                                          </p:val>
                                        </p:tav>
                                      </p:tavLst>
                                    </p:anim>
                                    <p:anim calcmode="lin" valueType="num">
                                      <p:cBhvr>
                                        <p:cTn id="8" dur="1000" fill="hold"/>
                                        <p:tgtEl>
                                          <p:spTgt spid="24578"/>
                                        </p:tgtEl>
                                        <p:attrNameLst>
                                          <p:attrName>ppt_h</p:attrName>
                                        </p:attrNameLst>
                                      </p:cBhvr>
                                      <p:tavLst>
                                        <p:tav tm="0">
                                          <p:val>
                                            <p:strVal val="#ppt_h"/>
                                          </p:val>
                                        </p:tav>
                                        <p:tav tm="100000">
                                          <p:val>
                                            <p:strVal val="#ppt_h"/>
                                          </p:val>
                                        </p:tav>
                                      </p:tavLst>
                                    </p:anim>
                                    <p:animEffect transition="in" filter="fade">
                                      <p:cBhvr>
                                        <p:cTn id="9" dur="1000"/>
                                        <p:tgtEl>
                                          <p:spTgt spid="24578"/>
                                        </p:tgtEl>
                                      </p:cBhvr>
                                    </p:animEffect>
                                  </p:childTnLst>
                                </p:cTn>
                              </p:par>
                            </p:childTnLst>
                          </p:cTn>
                        </p:par>
                      </p:childTnLst>
                    </p:cTn>
                  </p:par>
                  <p:par>
                    <p:cTn id="10" fill="hold">
                      <p:stCondLst>
                        <p:cond delay="indefinite"/>
                      </p:stCondLst>
                      <p:childTnLst>
                        <p:par>
                          <p:cTn id="11" fill="hold">
                            <p:stCondLst>
                              <p:cond delay="0"/>
                            </p:stCondLst>
                            <p:childTnLst>
                              <p:par>
                                <p:cTn id="12" presetID="15" presetClass="entr" presetSubtype="0" fill="hold" nodeType="clickEffect">
                                  <p:stCondLst>
                                    <p:cond delay="0"/>
                                  </p:stCondLst>
                                  <p:childTnLst>
                                    <p:set>
                                      <p:cBhvr>
                                        <p:cTn id="13" dur="1" fill="hold">
                                          <p:stCondLst>
                                            <p:cond delay="0"/>
                                          </p:stCondLst>
                                        </p:cTn>
                                        <p:tgtEl>
                                          <p:spTgt spid="24579">
                                            <p:txEl>
                                              <p:pRg st="0" end="0"/>
                                            </p:txEl>
                                          </p:spTgt>
                                        </p:tgtEl>
                                        <p:attrNameLst>
                                          <p:attrName>style.visibility</p:attrName>
                                        </p:attrNameLst>
                                      </p:cBhvr>
                                      <p:to>
                                        <p:strVal val="visible"/>
                                      </p:to>
                                    </p:set>
                                    <p:anim calcmode="lin" valueType="num">
                                      <p:cBhvr>
                                        <p:cTn id="14" dur="1000" fill="hold"/>
                                        <p:tgtEl>
                                          <p:spTgt spid="24579">
                                            <p:txEl>
                                              <p:pRg st="0" end="0"/>
                                            </p:txEl>
                                          </p:spTgt>
                                        </p:tgtEl>
                                        <p:attrNameLst>
                                          <p:attrName>ppt_w</p:attrName>
                                        </p:attrNameLst>
                                      </p:cBhvr>
                                      <p:tavLst>
                                        <p:tav tm="0">
                                          <p:val>
                                            <p:fltVal val="0"/>
                                          </p:val>
                                        </p:tav>
                                        <p:tav tm="100000">
                                          <p:val>
                                            <p:strVal val="#ppt_w"/>
                                          </p:val>
                                        </p:tav>
                                      </p:tavLst>
                                    </p:anim>
                                    <p:anim calcmode="lin" valueType="num">
                                      <p:cBhvr>
                                        <p:cTn id="15" dur="1000" fill="hold"/>
                                        <p:tgtEl>
                                          <p:spTgt spid="24579">
                                            <p:txEl>
                                              <p:pRg st="0" end="0"/>
                                            </p:txEl>
                                          </p:spTgt>
                                        </p:tgtEl>
                                        <p:attrNameLst>
                                          <p:attrName>ppt_h</p:attrName>
                                        </p:attrNameLst>
                                      </p:cBhvr>
                                      <p:tavLst>
                                        <p:tav tm="0">
                                          <p:val>
                                            <p:fltVal val="0"/>
                                          </p:val>
                                        </p:tav>
                                        <p:tav tm="100000">
                                          <p:val>
                                            <p:strVal val="#ppt_h"/>
                                          </p:val>
                                        </p:tav>
                                      </p:tavLst>
                                    </p:anim>
                                    <p:anim calcmode="lin" valueType="num">
                                      <p:cBhvr>
                                        <p:cTn id="16" dur="1000" fill="hold"/>
                                        <p:tgtEl>
                                          <p:spTgt spid="24579">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7" dur="1000" fill="hold"/>
                                        <p:tgtEl>
                                          <p:spTgt spid="24579">
                                            <p:txEl>
                                              <p:pRg st="0" end="0"/>
                                            </p:txEl>
                                          </p:spTgt>
                                        </p:tgtEl>
                                        <p:attrNameLst>
                                          <p:attrName>ppt_y</p:attrName>
                                        </p:attrNameLst>
                                      </p:cBhvr>
                                      <p:tavLst>
                                        <p:tav tm="0" fmla="#ppt_y+(sin(-2*pi*(1-$))*-#ppt_x+cos(-2*pi*(1-$))*(1-#ppt_y))*(1-$)">
                                          <p:val>
                                            <p:fltVal val="0"/>
                                          </p:val>
                                        </p:tav>
                                        <p:tav tm="100000">
                                          <p:val>
                                            <p:fltVal val="1"/>
                                          </p:val>
                                        </p:tav>
                                      </p:tavLst>
                                    </p:anim>
                                  </p:childTnLst>
                                </p:cTn>
                              </p:par>
                              <p:par>
                                <p:cTn id="18" presetID="15" presetClass="entr" presetSubtype="0" fill="hold" nodeType="withEffect">
                                  <p:stCondLst>
                                    <p:cond delay="0"/>
                                  </p:stCondLst>
                                  <p:childTnLst>
                                    <p:set>
                                      <p:cBhvr>
                                        <p:cTn id="19" dur="1" fill="hold">
                                          <p:stCondLst>
                                            <p:cond delay="0"/>
                                          </p:stCondLst>
                                        </p:cTn>
                                        <p:tgtEl>
                                          <p:spTgt spid="24579">
                                            <p:txEl>
                                              <p:pRg st="2" end="2"/>
                                            </p:txEl>
                                          </p:spTgt>
                                        </p:tgtEl>
                                        <p:attrNameLst>
                                          <p:attrName>style.visibility</p:attrName>
                                        </p:attrNameLst>
                                      </p:cBhvr>
                                      <p:to>
                                        <p:strVal val="visible"/>
                                      </p:to>
                                    </p:set>
                                    <p:anim calcmode="lin" valueType="num">
                                      <p:cBhvr>
                                        <p:cTn id="20" dur="1000" fill="hold"/>
                                        <p:tgtEl>
                                          <p:spTgt spid="24579">
                                            <p:txEl>
                                              <p:pRg st="2" end="2"/>
                                            </p:txEl>
                                          </p:spTgt>
                                        </p:tgtEl>
                                        <p:attrNameLst>
                                          <p:attrName>ppt_w</p:attrName>
                                        </p:attrNameLst>
                                      </p:cBhvr>
                                      <p:tavLst>
                                        <p:tav tm="0">
                                          <p:val>
                                            <p:fltVal val="0"/>
                                          </p:val>
                                        </p:tav>
                                        <p:tav tm="100000">
                                          <p:val>
                                            <p:strVal val="#ppt_w"/>
                                          </p:val>
                                        </p:tav>
                                      </p:tavLst>
                                    </p:anim>
                                    <p:anim calcmode="lin" valueType="num">
                                      <p:cBhvr>
                                        <p:cTn id="21" dur="1000" fill="hold"/>
                                        <p:tgtEl>
                                          <p:spTgt spid="24579">
                                            <p:txEl>
                                              <p:pRg st="2" end="2"/>
                                            </p:txEl>
                                          </p:spTgt>
                                        </p:tgtEl>
                                        <p:attrNameLst>
                                          <p:attrName>ppt_h</p:attrName>
                                        </p:attrNameLst>
                                      </p:cBhvr>
                                      <p:tavLst>
                                        <p:tav tm="0">
                                          <p:val>
                                            <p:fltVal val="0"/>
                                          </p:val>
                                        </p:tav>
                                        <p:tav tm="100000">
                                          <p:val>
                                            <p:strVal val="#ppt_h"/>
                                          </p:val>
                                        </p:tav>
                                      </p:tavLst>
                                    </p:anim>
                                    <p:anim calcmode="lin" valueType="num">
                                      <p:cBhvr>
                                        <p:cTn id="22" dur="1000" fill="hold"/>
                                        <p:tgtEl>
                                          <p:spTgt spid="24579">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23" dur="1000" fill="hold"/>
                                        <p:tgtEl>
                                          <p:spTgt spid="24579">
                                            <p:txEl>
                                              <p:pRg st="2" end="2"/>
                                            </p:txEl>
                                          </p:spTgt>
                                        </p:tgtEl>
                                        <p:attrNameLst>
                                          <p:attrName>ppt_y</p:attrName>
                                        </p:attrNameLst>
                                      </p:cBhvr>
                                      <p:tavLst>
                                        <p:tav tm="0" fmla="#ppt_y+(sin(-2*pi*(1-$))*-#ppt_x+cos(-2*pi*(1-$))*(1-#ppt_y))*(1-$)">
                                          <p:val>
                                            <p:fltVal val="0"/>
                                          </p:val>
                                        </p:tav>
                                        <p:tav tm="100000">
                                          <p:val>
                                            <p:fltVal val="1"/>
                                          </p:val>
                                        </p:tav>
                                      </p:tavLst>
                                    </p:anim>
                                  </p:childTnLst>
                                </p:cTn>
                              </p:par>
                              <p:par>
                                <p:cTn id="24" presetID="15" presetClass="entr" presetSubtype="0" fill="hold" nodeType="withEffect">
                                  <p:stCondLst>
                                    <p:cond delay="0"/>
                                  </p:stCondLst>
                                  <p:childTnLst>
                                    <p:set>
                                      <p:cBhvr>
                                        <p:cTn id="25" dur="1" fill="hold">
                                          <p:stCondLst>
                                            <p:cond delay="0"/>
                                          </p:stCondLst>
                                        </p:cTn>
                                        <p:tgtEl>
                                          <p:spTgt spid="24579">
                                            <p:txEl>
                                              <p:pRg st="4" end="4"/>
                                            </p:txEl>
                                          </p:spTgt>
                                        </p:tgtEl>
                                        <p:attrNameLst>
                                          <p:attrName>style.visibility</p:attrName>
                                        </p:attrNameLst>
                                      </p:cBhvr>
                                      <p:to>
                                        <p:strVal val="visible"/>
                                      </p:to>
                                    </p:set>
                                    <p:anim calcmode="lin" valueType="num">
                                      <p:cBhvr>
                                        <p:cTn id="26" dur="1000" fill="hold"/>
                                        <p:tgtEl>
                                          <p:spTgt spid="24579">
                                            <p:txEl>
                                              <p:pRg st="4" end="4"/>
                                            </p:txEl>
                                          </p:spTgt>
                                        </p:tgtEl>
                                        <p:attrNameLst>
                                          <p:attrName>ppt_w</p:attrName>
                                        </p:attrNameLst>
                                      </p:cBhvr>
                                      <p:tavLst>
                                        <p:tav tm="0">
                                          <p:val>
                                            <p:fltVal val="0"/>
                                          </p:val>
                                        </p:tav>
                                        <p:tav tm="100000">
                                          <p:val>
                                            <p:strVal val="#ppt_w"/>
                                          </p:val>
                                        </p:tav>
                                      </p:tavLst>
                                    </p:anim>
                                    <p:anim calcmode="lin" valueType="num">
                                      <p:cBhvr>
                                        <p:cTn id="27" dur="1000" fill="hold"/>
                                        <p:tgtEl>
                                          <p:spTgt spid="24579">
                                            <p:txEl>
                                              <p:pRg st="4" end="4"/>
                                            </p:txEl>
                                          </p:spTgt>
                                        </p:tgtEl>
                                        <p:attrNameLst>
                                          <p:attrName>ppt_h</p:attrName>
                                        </p:attrNameLst>
                                      </p:cBhvr>
                                      <p:tavLst>
                                        <p:tav tm="0">
                                          <p:val>
                                            <p:fltVal val="0"/>
                                          </p:val>
                                        </p:tav>
                                        <p:tav tm="100000">
                                          <p:val>
                                            <p:strVal val="#ppt_h"/>
                                          </p:val>
                                        </p:tav>
                                      </p:tavLst>
                                    </p:anim>
                                    <p:anim calcmode="lin" valueType="num">
                                      <p:cBhvr>
                                        <p:cTn id="28" dur="1000" fill="hold"/>
                                        <p:tgtEl>
                                          <p:spTgt spid="24579">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29" dur="1000" fill="hold"/>
                                        <p:tgtEl>
                                          <p:spTgt spid="24579">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p:cNvSpPr>
            <a:spLocks noGrp="1" noRot="1" noChangeArrowheads="1"/>
          </p:cNvSpPr>
          <p:nvPr>
            <p:ph idx="1"/>
          </p:nvPr>
        </p:nvSpPr>
        <p:spPr>
          <a:xfrm>
            <a:off x="0" y="0"/>
            <a:ext cx="8845550" cy="6096000"/>
          </a:xfrm>
        </p:spPr>
        <p:txBody>
          <a:bodyPr>
            <a:normAutofit fontScale="92500"/>
          </a:bodyPr>
          <a:lstStyle/>
          <a:p>
            <a:pPr eaLnBrk="1" hangingPunct="1">
              <a:lnSpc>
                <a:spcPct val="90000"/>
              </a:lnSpc>
              <a:defRPr/>
            </a:pPr>
            <a:r>
              <a:rPr lang="en-US" sz="2800" dirty="0" smtClean="0"/>
              <a:t>72% of managers felt that employee stress levels were lower.</a:t>
            </a:r>
          </a:p>
          <a:p>
            <a:pPr eaLnBrk="1" hangingPunct="1">
              <a:lnSpc>
                <a:spcPct val="90000"/>
              </a:lnSpc>
              <a:defRPr/>
            </a:pPr>
            <a:r>
              <a:rPr lang="en-US" sz="2800" dirty="0" smtClean="0"/>
              <a:t>36% of the Royal Bank employees said they would leave if flexible work arrangements were not available.</a:t>
            </a:r>
          </a:p>
          <a:p>
            <a:pPr eaLnBrk="1" hangingPunct="1">
              <a:lnSpc>
                <a:spcPct val="90000"/>
              </a:lnSpc>
              <a:defRPr/>
            </a:pPr>
            <a:endParaRPr lang="en-US" sz="2800" dirty="0" smtClean="0"/>
          </a:p>
          <a:p>
            <a:pPr eaLnBrk="1" hangingPunct="1">
              <a:lnSpc>
                <a:spcPct val="90000"/>
              </a:lnSpc>
              <a:defRPr/>
            </a:pPr>
            <a:r>
              <a:rPr lang="en-US" sz="2800" dirty="0" smtClean="0"/>
              <a:t>In a </a:t>
            </a:r>
            <a:r>
              <a:rPr lang="en-US" sz="2800" dirty="0" err="1" smtClean="0"/>
              <a:t>study,AON</a:t>
            </a:r>
            <a:r>
              <a:rPr lang="en-US" sz="2800" dirty="0" smtClean="0"/>
              <a:t> Canada @ work 2000, 29% respondents ranked work life balance as the most important factor while considering a job.</a:t>
            </a:r>
          </a:p>
          <a:p>
            <a:pPr eaLnBrk="1" hangingPunct="1">
              <a:lnSpc>
                <a:spcPct val="90000"/>
              </a:lnSpc>
              <a:defRPr/>
            </a:pPr>
            <a:endParaRPr lang="en-US" sz="2800" dirty="0" smtClean="0"/>
          </a:p>
          <a:p>
            <a:pPr eaLnBrk="1" hangingPunct="1">
              <a:lnSpc>
                <a:spcPct val="90000"/>
              </a:lnSpc>
              <a:defRPr/>
            </a:pPr>
            <a:r>
              <a:rPr lang="en-US" sz="2800" dirty="0" smtClean="0"/>
              <a:t>In the Price </a:t>
            </a:r>
            <a:r>
              <a:rPr lang="en-US" sz="2800" dirty="0" err="1" smtClean="0"/>
              <a:t>WaterhouseCoopers</a:t>
            </a:r>
            <a:r>
              <a:rPr lang="en-US" sz="2800" dirty="0" smtClean="0"/>
              <a:t> 1999,International Student survey, 57% of the students mentioned work- life balance as their primary goal.</a:t>
            </a:r>
          </a:p>
          <a:p>
            <a:pPr eaLnBrk="1" hangingPunct="1">
              <a:lnSpc>
                <a:spcPct val="90000"/>
              </a:lnSpc>
              <a:buFont typeface="Wingdings" pitchFamily="2" charset="2"/>
              <a:buNone/>
              <a:defRPr/>
            </a:pPr>
            <a:endParaRPr lang="en-US" sz="2800" dirty="0" smtClean="0"/>
          </a:p>
          <a:p>
            <a:pPr eaLnBrk="1" hangingPunct="1">
              <a:lnSpc>
                <a:spcPct val="90000"/>
              </a:lnSpc>
              <a:defRPr/>
            </a:pPr>
            <a:r>
              <a:rPr lang="en-US" sz="2800" dirty="0" smtClean="0"/>
              <a:t>Companies are fast  </a:t>
            </a:r>
            <a:r>
              <a:rPr lang="en-US" sz="2800" dirty="0" err="1" smtClean="0"/>
              <a:t>recognising</a:t>
            </a:r>
            <a:r>
              <a:rPr lang="en-US" sz="2800" dirty="0" smtClean="0"/>
              <a:t> these challenging needs of employees and work-life </a:t>
            </a:r>
            <a:r>
              <a:rPr lang="en-US" sz="2800" dirty="0" err="1" smtClean="0"/>
              <a:t>programmes</a:t>
            </a:r>
            <a:r>
              <a:rPr lang="en-US" sz="2800" dirty="0" smtClean="0"/>
              <a:t> are becoming popular tools to recruit and retain top talent.</a:t>
            </a:r>
          </a:p>
          <a:p>
            <a:pPr eaLnBrk="1" hangingPunct="1">
              <a:lnSpc>
                <a:spcPct val="90000"/>
              </a:lnSpc>
              <a:defRPr/>
            </a:pPr>
            <a:endParaRPr lang="en-US" sz="2400" dirty="0" smtClean="0"/>
          </a:p>
          <a:p>
            <a:pPr eaLnBrk="1" hangingPunct="1">
              <a:lnSpc>
                <a:spcPct val="90000"/>
              </a:lnSpc>
              <a:buFont typeface="Wingdings" pitchFamily="2" charset="2"/>
              <a:buNone/>
              <a:defRPr/>
            </a:pPr>
            <a:endParaRPr lang="en-US" sz="2400" dirty="0" smtClean="0"/>
          </a:p>
        </p:txBody>
      </p:sp>
      <p:sp>
        <p:nvSpPr>
          <p:cNvPr id="3" name="Date Placeholder 2"/>
          <p:cNvSpPr>
            <a:spLocks noGrp="1"/>
          </p:cNvSpPr>
          <p:nvPr>
            <p:ph type="dt" sz="half" idx="10"/>
          </p:nvPr>
        </p:nvSpPr>
        <p:spPr/>
        <p:txBody>
          <a:bodyPr/>
          <a:lstStyle/>
          <a:p>
            <a:fld id="{540E1867-0BCA-4DB1-AFB7-057C51FCFE47}" type="datetime1">
              <a:rPr lang="en-US" smtClean="0"/>
              <a:pPr/>
              <a:t>9/8/2020</a:t>
            </a:fld>
            <a:endParaRPr lang="en-US"/>
          </a:p>
        </p:txBody>
      </p:sp>
      <p:sp>
        <p:nvSpPr>
          <p:cNvPr id="4" name="Slide Number Placeholder 3"/>
          <p:cNvSpPr>
            <a:spLocks noGrp="1"/>
          </p:cNvSpPr>
          <p:nvPr>
            <p:ph type="sldNum" sz="quarter" idx="12"/>
          </p:nvPr>
        </p:nvSpPr>
        <p:spPr/>
        <p:txBody>
          <a:bodyPr/>
          <a:lstStyle/>
          <a:p>
            <a:fld id="{C7790DE6-9EE3-489D-B0E7-FD33ADFF3645}" type="slidenum">
              <a:rPr lang="en-US" smtClean="0"/>
              <a:pPr/>
              <a:t>19</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fade">
                                      <p:cBhvr>
                                        <p:cTn id="7" dur="800" decel="100000"/>
                                        <p:tgtEl>
                                          <p:spTgt spid="25603">
                                            <p:txEl>
                                              <p:pRg st="0" end="0"/>
                                            </p:txEl>
                                          </p:spTgt>
                                        </p:tgtEl>
                                      </p:cBhvr>
                                    </p:animEffect>
                                    <p:anim calcmode="lin" valueType="num">
                                      <p:cBhvr>
                                        <p:cTn id="8" dur="800" decel="100000" fill="hold"/>
                                        <p:tgtEl>
                                          <p:spTgt spid="2560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2560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560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560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5603">
                                            <p:txEl>
                                              <p:pRg st="0" end="0"/>
                                            </p:txEl>
                                          </p:spTgt>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25603">
                                            <p:txEl>
                                              <p:pRg st="1" end="1"/>
                                            </p:txEl>
                                          </p:spTgt>
                                        </p:tgtEl>
                                        <p:attrNameLst>
                                          <p:attrName>style.visibility</p:attrName>
                                        </p:attrNameLst>
                                      </p:cBhvr>
                                      <p:to>
                                        <p:strVal val="visible"/>
                                      </p:to>
                                    </p:set>
                                    <p:animEffect transition="in" filter="fade">
                                      <p:cBhvr>
                                        <p:cTn id="15" dur="800" decel="100000"/>
                                        <p:tgtEl>
                                          <p:spTgt spid="25603">
                                            <p:txEl>
                                              <p:pRg st="1" end="1"/>
                                            </p:txEl>
                                          </p:spTgt>
                                        </p:tgtEl>
                                      </p:cBhvr>
                                    </p:animEffect>
                                    <p:anim calcmode="lin" valueType="num">
                                      <p:cBhvr>
                                        <p:cTn id="16" dur="800" decel="100000" fill="hold"/>
                                        <p:tgtEl>
                                          <p:spTgt spid="25603">
                                            <p:txEl>
                                              <p:pRg st="1" end="1"/>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25603">
                                            <p:txEl>
                                              <p:pRg st="1" end="1"/>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25603">
                                            <p:txEl>
                                              <p:pRg st="1" end="1"/>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5603">
                                            <p:txEl>
                                              <p:pRg st="1" end="1"/>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5603">
                                            <p:txEl>
                                              <p:pRg st="1" end="1"/>
                                            </p:txEl>
                                          </p:spTgt>
                                        </p:tgtEl>
                                        <p:attrNameLst>
                                          <p:attrName>ppt_y</p:attrName>
                                        </p:attrNameLst>
                                      </p:cBhvr>
                                      <p:tavLst>
                                        <p:tav tm="0">
                                          <p:val>
                                            <p:strVal val="#ppt_y+0.1"/>
                                          </p:val>
                                        </p:tav>
                                        <p:tav tm="100000">
                                          <p:val>
                                            <p:strVal val="#ppt_y"/>
                                          </p:val>
                                        </p:tav>
                                      </p:tavLst>
                                    </p:anim>
                                  </p:childTnLst>
                                </p:cTn>
                              </p:par>
                              <p:par>
                                <p:cTn id="21" presetID="30" presetClass="entr" presetSubtype="0" fill="hold" nodeType="withEffect">
                                  <p:stCondLst>
                                    <p:cond delay="0"/>
                                  </p:stCondLst>
                                  <p:childTnLst>
                                    <p:set>
                                      <p:cBhvr>
                                        <p:cTn id="22" dur="1" fill="hold">
                                          <p:stCondLst>
                                            <p:cond delay="0"/>
                                          </p:stCondLst>
                                        </p:cTn>
                                        <p:tgtEl>
                                          <p:spTgt spid="25603">
                                            <p:txEl>
                                              <p:pRg st="3" end="3"/>
                                            </p:txEl>
                                          </p:spTgt>
                                        </p:tgtEl>
                                        <p:attrNameLst>
                                          <p:attrName>style.visibility</p:attrName>
                                        </p:attrNameLst>
                                      </p:cBhvr>
                                      <p:to>
                                        <p:strVal val="visible"/>
                                      </p:to>
                                    </p:set>
                                    <p:animEffect transition="in" filter="fade">
                                      <p:cBhvr>
                                        <p:cTn id="23" dur="800" decel="100000"/>
                                        <p:tgtEl>
                                          <p:spTgt spid="25603">
                                            <p:txEl>
                                              <p:pRg st="3" end="3"/>
                                            </p:txEl>
                                          </p:spTgt>
                                        </p:tgtEl>
                                      </p:cBhvr>
                                    </p:animEffect>
                                    <p:anim calcmode="lin" valueType="num">
                                      <p:cBhvr>
                                        <p:cTn id="24" dur="800" decel="100000" fill="hold"/>
                                        <p:tgtEl>
                                          <p:spTgt spid="25603">
                                            <p:txEl>
                                              <p:pRg st="3" end="3"/>
                                            </p:txEl>
                                          </p:spTgt>
                                        </p:tgtEl>
                                        <p:attrNameLst>
                                          <p:attrName>style.rotation</p:attrName>
                                        </p:attrNameLst>
                                      </p:cBhvr>
                                      <p:tavLst>
                                        <p:tav tm="0">
                                          <p:val>
                                            <p:fltVal val="-90"/>
                                          </p:val>
                                        </p:tav>
                                        <p:tav tm="100000">
                                          <p:val>
                                            <p:fltVal val="0"/>
                                          </p:val>
                                        </p:tav>
                                      </p:tavLst>
                                    </p:anim>
                                    <p:anim calcmode="lin" valueType="num">
                                      <p:cBhvr>
                                        <p:cTn id="25" dur="800" decel="100000" fill="hold"/>
                                        <p:tgtEl>
                                          <p:spTgt spid="25603">
                                            <p:txEl>
                                              <p:pRg st="3" end="3"/>
                                            </p:txEl>
                                          </p:spTgt>
                                        </p:tgtEl>
                                        <p:attrNameLst>
                                          <p:attrName>ppt_x</p:attrName>
                                        </p:attrNameLst>
                                      </p:cBhvr>
                                      <p:tavLst>
                                        <p:tav tm="0">
                                          <p:val>
                                            <p:strVal val="#ppt_x+0.4"/>
                                          </p:val>
                                        </p:tav>
                                        <p:tav tm="100000">
                                          <p:val>
                                            <p:strVal val="#ppt_x-0.05"/>
                                          </p:val>
                                        </p:tav>
                                      </p:tavLst>
                                    </p:anim>
                                    <p:anim calcmode="lin" valueType="num">
                                      <p:cBhvr>
                                        <p:cTn id="26" dur="800" decel="100000" fill="hold"/>
                                        <p:tgtEl>
                                          <p:spTgt spid="25603">
                                            <p:txEl>
                                              <p:pRg st="3" end="3"/>
                                            </p:txEl>
                                          </p:spTgt>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5603">
                                            <p:txEl>
                                              <p:pRg st="3" end="3"/>
                                            </p:txEl>
                                          </p:spTgt>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5603">
                                            <p:txEl>
                                              <p:pRg st="3" end="3"/>
                                            </p:txEl>
                                          </p:spTgt>
                                        </p:tgtEl>
                                        <p:attrNameLst>
                                          <p:attrName>ppt_y</p:attrName>
                                        </p:attrNameLst>
                                      </p:cBhvr>
                                      <p:tavLst>
                                        <p:tav tm="0">
                                          <p:val>
                                            <p:strVal val="#ppt_y+0.1"/>
                                          </p:val>
                                        </p:tav>
                                        <p:tav tm="100000">
                                          <p:val>
                                            <p:strVal val="#ppt_y"/>
                                          </p:val>
                                        </p:tav>
                                      </p:tavLst>
                                    </p:anim>
                                  </p:childTnLst>
                                </p:cTn>
                              </p:par>
                              <p:par>
                                <p:cTn id="29" presetID="30" presetClass="entr" presetSubtype="0" fill="hold" nodeType="withEffect">
                                  <p:stCondLst>
                                    <p:cond delay="0"/>
                                  </p:stCondLst>
                                  <p:childTnLst>
                                    <p:set>
                                      <p:cBhvr>
                                        <p:cTn id="30" dur="1" fill="hold">
                                          <p:stCondLst>
                                            <p:cond delay="0"/>
                                          </p:stCondLst>
                                        </p:cTn>
                                        <p:tgtEl>
                                          <p:spTgt spid="25603">
                                            <p:txEl>
                                              <p:pRg st="5" end="5"/>
                                            </p:txEl>
                                          </p:spTgt>
                                        </p:tgtEl>
                                        <p:attrNameLst>
                                          <p:attrName>style.visibility</p:attrName>
                                        </p:attrNameLst>
                                      </p:cBhvr>
                                      <p:to>
                                        <p:strVal val="visible"/>
                                      </p:to>
                                    </p:set>
                                    <p:animEffect transition="in" filter="fade">
                                      <p:cBhvr>
                                        <p:cTn id="31" dur="800" decel="100000"/>
                                        <p:tgtEl>
                                          <p:spTgt spid="25603">
                                            <p:txEl>
                                              <p:pRg st="5" end="5"/>
                                            </p:txEl>
                                          </p:spTgt>
                                        </p:tgtEl>
                                      </p:cBhvr>
                                    </p:animEffect>
                                    <p:anim calcmode="lin" valueType="num">
                                      <p:cBhvr>
                                        <p:cTn id="32" dur="800" decel="100000" fill="hold"/>
                                        <p:tgtEl>
                                          <p:spTgt spid="25603">
                                            <p:txEl>
                                              <p:pRg st="5" end="5"/>
                                            </p:txEl>
                                          </p:spTgt>
                                        </p:tgtEl>
                                        <p:attrNameLst>
                                          <p:attrName>style.rotation</p:attrName>
                                        </p:attrNameLst>
                                      </p:cBhvr>
                                      <p:tavLst>
                                        <p:tav tm="0">
                                          <p:val>
                                            <p:fltVal val="-90"/>
                                          </p:val>
                                        </p:tav>
                                        <p:tav tm="100000">
                                          <p:val>
                                            <p:fltVal val="0"/>
                                          </p:val>
                                        </p:tav>
                                      </p:tavLst>
                                    </p:anim>
                                    <p:anim calcmode="lin" valueType="num">
                                      <p:cBhvr>
                                        <p:cTn id="33" dur="800" decel="100000" fill="hold"/>
                                        <p:tgtEl>
                                          <p:spTgt spid="25603">
                                            <p:txEl>
                                              <p:pRg st="5" end="5"/>
                                            </p:txEl>
                                          </p:spTgt>
                                        </p:tgtEl>
                                        <p:attrNameLst>
                                          <p:attrName>ppt_x</p:attrName>
                                        </p:attrNameLst>
                                      </p:cBhvr>
                                      <p:tavLst>
                                        <p:tav tm="0">
                                          <p:val>
                                            <p:strVal val="#ppt_x+0.4"/>
                                          </p:val>
                                        </p:tav>
                                        <p:tav tm="100000">
                                          <p:val>
                                            <p:strVal val="#ppt_x-0.05"/>
                                          </p:val>
                                        </p:tav>
                                      </p:tavLst>
                                    </p:anim>
                                    <p:anim calcmode="lin" valueType="num">
                                      <p:cBhvr>
                                        <p:cTn id="34" dur="800" decel="100000" fill="hold"/>
                                        <p:tgtEl>
                                          <p:spTgt spid="25603">
                                            <p:txEl>
                                              <p:pRg st="5" end="5"/>
                                            </p:txEl>
                                          </p:spTgt>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25603">
                                            <p:txEl>
                                              <p:pRg st="5" end="5"/>
                                            </p:txEl>
                                          </p:spTgt>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25603">
                                            <p:txEl>
                                              <p:pRg st="5" end="5"/>
                                            </p:txEl>
                                          </p:spTgt>
                                        </p:tgtEl>
                                        <p:attrNameLst>
                                          <p:attrName>ppt_y</p:attrName>
                                        </p:attrNameLst>
                                      </p:cBhvr>
                                      <p:tavLst>
                                        <p:tav tm="0">
                                          <p:val>
                                            <p:strVal val="#ppt_y+0.1"/>
                                          </p:val>
                                        </p:tav>
                                        <p:tav tm="100000">
                                          <p:val>
                                            <p:strVal val="#ppt_y"/>
                                          </p:val>
                                        </p:tav>
                                      </p:tavLst>
                                    </p:anim>
                                  </p:childTnLst>
                                </p:cTn>
                              </p:par>
                              <p:par>
                                <p:cTn id="37" presetID="30" presetClass="entr" presetSubtype="0" fill="hold" nodeType="withEffect">
                                  <p:stCondLst>
                                    <p:cond delay="0"/>
                                  </p:stCondLst>
                                  <p:childTnLst>
                                    <p:set>
                                      <p:cBhvr>
                                        <p:cTn id="38" dur="1" fill="hold">
                                          <p:stCondLst>
                                            <p:cond delay="0"/>
                                          </p:stCondLst>
                                        </p:cTn>
                                        <p:tgtEl>
                                          <p:spTgt spid="25603">
                                            <p:txEl>
                                              <p:pRg st="7" end="7"/>
                                            </p:txEl>
                                          </p:spTgt>
                                        </p:tgtEl>
                                        <p:attrNameLst>
                                          <p:attrName>style.visibility</p:attrName>
                                        </p:attrNameLst>
                                      </p:cBhvr>
                                      <p:to>
                                        <p:strVal val="visible"/>
                                      </p:to>
                                    </p:set>
                                    <p:animEffect transition="in" filter="fade">
                                      <p:cBhvr>
                                        <p:cTn id="39" dur="800" decel="100000"/>
                                        <p:tgtEl>
                                          <p:spTgt spid="25603">
                                            <p:txEl>
                                              <p:pRg st="7" end="7"/>
                                            </p:txEl>
                                          </p:spTgt>
                                        </p:tgtEl>
                                      </p:cBhvr>
                                    </p:animEffect>
                                    <p:anim calcmode="lin" valueType="num">
                                      <p:cBhvr>
                                        <p:cTn id="40" dur="800" decel="100000" fill="hold"/>
                                        <p:tgtEl>
                                          <p:spTgt spid="25603">
                                            <p:txEl>
                                              <p:pRg st="7" end="7"/>
                                            </p:txEl>
                                          </p:spTgt>
                                        </p:tgtEl>
                                        <p:attrNameLst>
                                          <p:attrName>style.rotation</p:attrName>
                                        </p:attrNameLst>
                                      </p:cBhvr>
                                      <p:tavLst>
                                        <p:tav tm="0">
                                          <p:val>
                                            <p:fltVal val="-90"/>
                                          </p:val>
                                        </p:tav>
                                        <p:tav tm="100000">
                                          <p:val>
                                            <p:fltVal val="0"/>
                                          </p:val>
                                        </p:tav>
                                      </p:tavLst>
                                    </p:anim>
                                    <p:anim calcmode="lin" valueType="num">
                                      <p:cBhvr>
                                        <p:cTn id="41" dur="800" decel="100000" fill="hold"/>
                                        <p:tgtEl>
                                          <p:spTgt spid="25603">
                                            <p:txEl>
                                              <p:pRg st="7" end="7"/>
                                            </p:txEl>
                                          </p:spTgt>
                                        </p:tgtEl>
                                        <p:attrNameLst>
                                          <p:attrName>ppt_x</p:attrName>
                                        </p:attrNameLst>
                                      </p:cBhvr>
                                      <p:tavLst>
                                        <p:tav tm="0">
                                          <p:val>
                                            <p:strVal val="#ppt_x+0.4"/>
                                          </p:val>
                                        </p:tav>
                                        <p:tav tm="100000">
                                          <p:val>
                                            <p:strVal val="#ppt_x-0.05"/>
                                          </p:val>
                                        </p:tav>
                                      </p:tavLst>
                                    </p:anim>
                                    <p:anim calcmode="lin" valueType="num">
                                      <p:cBhvr>
                                        <p:cTn id="42" dur="800" decel="100000" fill="hold"/>
                                        <p:tgtEl>
                                          <p:spTgt spid="25603">
                                            <p:txEl>
                                              <p:pRg st="7" end="7"/>
                                            </p:txEl>
                                          </p:spTgt>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5603">
                                            <p:txEl>
                                              <p:pRg st="7" end="7"/>
                                            </p:txEl>
                                          </p:spTgt>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5603">
                                            <p:txEl>
                                              <p:pRg st="7" end="7"/>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381000" y="304800"/>
            <a:ext cx="8382000" cy="1554163"/>
          </a:xfrm>
          <a:prstGeom prst="rect">
            <a:avLst/>
          </a:prstGeom>
          <a:noFill/>
          <a:ln w="9525">
            <a:noFill/>
            <a:miter lim="800000"/>
            <a:headEnd/>
            <a:tailEnd/>
          </a:ln>
        </p:spPr>
        <p:txBody>
          <a:bodyPr>
            <a:spAutoFit/>
          </a:bodyPr>
          <a:lstStyle/>
          <a:p>
            <a:pPr algn="ctr">
              <a:lnSpc>
                <a:spcPct val="125000"/>
              </a:lnSpc>
            </a:pPr>
            <a:r>
              <a:rPr lang="en-US" sz="3200" b="1" dirty="0">
                <a:latin typeface="Berlin Sans FB Demi" pitchFamily="34" charset="0"/>
              </a:rPr>
              <a:t>Work Life Balance</a:t>
            </a:r>
          </a:p>
          <a:p>
            <a:pPr algn="ctr">
              <a:lnSpc>
                <a:spcPct val="125000"/>
              </a:lnSpc>
            </a:pPr>
            <a:r>
              <a:rPr lang="en-US" sz="2200" b="1" i="1" dirty="0" smtClean="0">
                <a:latin typeface="Calibri" pitchFamily="34" charset="0"/>
              </a:rPr>
              <a:t>“An </a:t>
            </a:r>
            <a:r>
              <a:rPr lang="en-US" sz="2200" b="1" i="1" dirty="0">
                <a:latin typeface="Calibri" pitchFamily="34" charset="0"/>
              </a:rPr>
              <a:t>individual’s ability to fulfill his work and lifestyle responsibilities with minimal conflict and maximum contentment</a:t>
            </a:r>
            <a:r>
              <a:rPr lang="en-US" sz="2200" b="1" i="1" dirty="0" smtClean="0">
                <a:latin typeface="Calibri" pitchFamily="34" charset="0"/>
              </a:rPr>
              <a:t>.”</a:t>
            </a:r>
            <a:endParaRPr lang="en-US" sz="2200" b="1" i="1" dirty="0">
              <a:latin typeface="Calibri" pitchFamily="34" charset="0"/>
            </a:endParaRPr>
          </a:p>
        </p:txBody>
      </p:sp>
      <p:sp>
        <p:nvSpPr>
          <p:cNvPr id="4" name="Content Placeholder 3"/>
          <p:cNvSpPr>
            <a:spLocks noGrp="1"/>
          </p:cNvSpPr>
          <p:nvPr>
            <p:ph idx="1"/>
          </p:nvPr>
        </p:nvSpPr>
        <p:spPr>
          <a:xfrm>
            <a:off x="457200" y="2362200"/>
            <a:ext cx="8229600" cy="4144963"/>
          </a:xfrm>
        </p:spPr>
        <p:txBody>
          <a:bodyPr>
            <a:normAutofit/>
          </a:bodyPr>
          <a:lstStyle/>
          <a:p>
            <a:pPr marL="411480" eaLnBrk="1" fontAlgn="auto" hangingPunct="1">
              <a:spcAft>
                <a:spcPts val="0"/>
              </a:spcAft>
              <a:buFont typeface="Wingdings"/>
              <a:buChar char=""/>
              <a:defRPr/>
            </a:pPr>
            <a:r>
              <a:rPr lang="en-US" sz="2200" b="1" dirty="0" smtClean="0"/>
              <a:t>Achieving work-life balance means: </a:t>
            </a:r>
            <a:endParaRPr lang="en-IN" sz="2200" b="1" dirty="0" smtClean="0"/>
          </a:p>
          <a:p>
            <a:pPr marL="411480" eaLnBrk="1" fontAlgn="auto" hangingPunct="1">
              <a:spcAft>
                <a:spcPts val="0"/>
              </a:spcAft>
              <a:buFont typeface="Wingdings"/>
              <a:buChar char=""/>
              <a:defRPr/>
            </a:pPr>
            <a:endParaRPr lang="en-US" sz="2000" dirty="0" smtClean="0"/>
          </a:p>
          <a:p>
            <a:pPr marL="411480" eaLnBrk="1" fontAlgn="auto" hangingPunct="1">
              <a:spcAft>
                <a:spcPts val="0"/>
              </a:spcAft>
              <a:buFont typeface="Wingdings" pitchFamily="2" charset="2"/>
              <a:buChar char="Ø"/>
              <a:defRPr/>
            </a:pPr>
            <a:r>
              <a:rPr lang="en-US" sz="2000" dirty="0" smtClean="0"/>
              <a:t>Being aware of different demands</a:t>
            </a:r>
          </a:p>
          <a:p>
            <a:pPr marL="411480" eaLnBrk="1" fontAlgn="auto" hangingPunct="1">
              <a:spcAft>
                <a:spcPts val="0"/>
              </a:spcAft>
              <a:buFont typeface="Wingdings"/>
              <a:buNone/>
              <a:defRPr/>
            </a:pPr>
            <a:r>
              <a:rPr lang="en-US" sz="2000" dirty="0" smtClean="0"/>
              <a:t>      of your time and energy.</a:t>
            </a:r>
          </a:p>
          <a:p>
            <a:pPr marL="411480" eaLnBrk="1" fontAlgn="auto" hangingPunct="1">
              <a:spcAft>
                <a:spcPts val="0"/>
              </a:spcAft>
              <a:buNone/>
              <a:defRPr/>
            </a:pPr>
            <a:endParaRPr lang="en-IN" sz="2000" dirty="0" smtClean="0"/>
          </a:p>
          <a:p>
            <a:pPr marL="411480" eaLnBrk="1" fontAlgn="auto" hangingPunct="1">
              <a:spcAft>
                <a:spcPts val="0"/>
              </a:spcAft>
              <a:buFont typeface="Wingdings" pitchFamily="2" charset="2"/>
              <a:buChar char="Ø"/>
              <a:defRPr/>
            </a:pPr>
            <a:r>
              <a:rPr lang="en-US" sz="2000" dirty="0" smtClean="0"/>
              <a:t>Having the ability to make choices </a:t>
            </a:r>
          </a:p>
          <a:p>
            <a:pPr marL="411480" eaLnBrk="1" fontAlgn="auto" hangingPunct="1">
              <a:spcAft>
                <a:spcPts val="0"/>
              </a:spcAft>
              <a:buFont typeface="Wingdings"/>
              <a:buNone/>
              <a:defRPr/>
            </a:pPr>
            <a:r>
              <a:rPr lang="en-US" sz="2000" dirty="0" smtClean="0"/>
              <a:t>        in the allocation of time and energy</a:t>
            </a:r>
          </a:p>
          <a:p>
            <a:pPr marL="411480" eaLnBrk="1" fontAlgn="auto" hangingPunct="1">
              <a:spcAft>
                <a:spcPts val="0"/>
              </a:spcAft>
              <a:buFont typeface="Wingdings"/>
              <a:buNone/>
              <a:defRPr/>
            </a:pPr>
            <a:r>
              <a:rPr lang="en-US" sz="2000" dirty="0" smtClean="0"/>
              <a:t>       and making conscious choices.</a:t>
            </a:r>
            <a:endParaRPr lang="en-IN" sz="2000" dirty="0" smtClean="0"/>
          </a:p>
          <a:p>
            <a:pPr marL="411480" eaLnBrk="1" fontAlgn="auto" hangingPunct="1">
              <a:spcAft>
                <a:spcPts val="0"/>
              </a:spcAft>
              <a:buFont typeface="Wingdings" pitchFamily="2" charset="2"/>
              <a:buChar char="Ø"/>
              <a:defRPr/>
            </a:pPr>
            <a:endParaRPr lang="en-IN" sz="2200" dirty="0"/>
          </a:p>
        </p:txBody>
      </p:sp>
      <p:pic>
        <p:nvPicPr>
          <p:cNvPr id="6" name="Picture 2"/>
          <p:cNvPicPr>
            <a:picLocks noChangeAspect="1" noChangeArrowheads="1"/>
          </p:cNvPicPr>
          <p:nvPr/>
        </p:nvPicPr>
        <p:blipFill>
          <a:blip r:embed="rId2" cstate="print"/>
          <a:srcRect/>
          <a:stretch>
            <a:fillRect/>
          </a:stretch>
        </p:blipFill>
        <p:spPr bwMode="auto">
          <a:xfrm>
            <a:off x="4800600" y="2624430"/>
            <a:ext cx="4343400" cy="3985919"/>
          </a:xfrm>
          <a:prstGeom prst="rect">
            <a:avLst/>
          </a:prstGeom>
          <a:ln>
            <a:noFill/>
          </a:ln>
          <a:effectLst>
            <a:softEdge rad="112500"/>
          </a:effectLst>
        </p:spPr>
      </p:pic>
      <p:sp>
        <p:nvSpPr>
          <p:cNvPr id="5" name="Date Placeholder 4"/>
          <p:cNvSpPr>
            <a:spLocks noGrp="1"/>
          </p:cNvSpPr>
          <p:nvPr>
            <p:ph type="dt" sz="half" idx="10"/>
          </p:nvPr>
        </p:nvSpPr>
        <p:spPr/>
        <p:txBody>
          <a:bodyPr/>
          <a:lstStyle/>
          <a:p>
            <a:fld id="{9B7CC36F-7637-46E4-9172-F52970662141}" type="datetime1">
              <a:rPr lang="en-US" smtClean="0"/>
              <a:pPr/>
              <a:t>9/8/2020</a:t>
            </a:fld>
            <a:endParaRPr lang="en-US"/>
          </a:p>
        </p:txBody>
      </p:sp>
      <p:sp>
        <p:nvSpPr>
          <p:cNvPr id="7" name="Slide Number Placeholder 6"/>
          <p:cNvSpPr>
            <a:spLocks noGrp="1"/>
          </p:cNvSpPr>
          <p:nvPr>
            <p:ph type="sldNum" sz="quarter" idx="12"/>
          </p:nvPr>
        </p:nvSpPr>
        <p:spPr/>
        <p:txBody>
          <a:bodyPr/>
          <a:lstStyle/>
          <a:p>
            <a:fld id="{C7790DE6-9EE3-489D-B0E7-FD33ADFF3645}" type="slidenum">
              <a:rPr lang="en-US" smtClean="0"/>
              <a:pPr/>
              <a:t>2</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0-#ppt_h/2"/>
                                          </p:val>
                                        </p:tav>
                                        <p:tav tm="100000">
                                          <p:val>
                                            <p:strVal val="#ppt_y"/>
                                          </p:val>
                                        </p:tav>
                                      </p:tavLst>
                                    </p:anim>
                                  </p:childTnLst>
                                </p:cTn>
                              </p:par>
                              <p:par>
                                <p:cTn id="9" presetID="2" presetClass="entr" presetSubtype="1" fill="hold" nodeType="with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anim calcmode="lin" valueType="num">
                                      <p:cBhvr additive="base">
                                        <p:cTn id="11"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2">
                                            <p:txEl>
                                              <p:pRg st="1" end="1"/>
                                            </p:txEl>
                                          </p:spTgt>
                                        </p:tgtEl>
                                        <p:attrNameLst>
                                          <p:attrName>ppt_y</p:attrName>
                                        </p:attrNameLst>
                                      </p:cBhvr>
                                      <p:tavLst>
                                        <p:tav tm="0">
                                          <p:val>
                                            <p:strVal val="0-#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8" fill="hold" nodeType="clickEffect">
                                  <p:stCondLst>
                                    <p:cond delay="0"/>
                                  </p:stCondLst>
                                  <p:childTnLst>
                                    <p:set>
                                      <p:cBhvr>
                                        <p:cTn id="20" dur="1" fill="hold">
                                          <p:stCondLst>
                                            <p:cond delay="0"/>
                                          </p:stCondLst>
                                        </p:cTn>
                                        <p:tgtEl>
                                          <p:spTgt spid="4">
                                            <p:txEl>
                                              <p:pRg st="0" end="0"/>
                                            </p:txEl>
                                          </p:spTgt>
                                        </p:tgtEl>
                                        <p:attrNameLst>
                                          <p:attrName>style.visibility</p:attrName>
                                        </p:attrNameLst>
                                      </p:cBhvr>
                                      <p:to>
                                        <p:strVal val="visible"/>
                                      </p:to>
                                    </p:set>
                                    <p:anim calcmode="lin" valueType="num">
                                      <p:cBhvr additive="base">
                                        <p:cTn id="21" dur="500" fill="hold"/>
                                        <p:tgtEl>
                                          <p:spTgt spid="4">
                                            <p:txEl>
                                              <p:pRg st="0" end="0"/>
                                            </p:txEl>
                                          </p:spTgt>
                                        </p:tgtEl>
                                        <p:attrNameLst>
                                          <p:attrName>ppt_x</p:attrName>
                                        </p:attrNameLst>
                                      </p:cBhvr>
                                      <p:tavLst>
                                        <p:tav tm="0">
                                          <p:val>
                                            <p:strVal val="0-#ppt_w/2"/>
                                          </p:val>
                                        </p:tav>
                                        <p:tav tm="100000">
                                          <p:val>
                                            <p:strVal val="#ppt_x"/>
                                          </p:val>
                                        </p:tav>
                                      </p:tavLst>
                                    </p:anim>
                                    <p:anim calcmode="lin" valueType="num">
                                      <p:cBhvr additive="base">
                                        <p:cTn id="22" dur="500" fill="hold"/>
                                        <p:tgtEl>
                                          <p:spTgt spid="4">
                                            <p:txEl>
                                              <p:pRg st="0" end="0"/>
                                            </p:txEl>
                                          </p:spTgt>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
                                            <p:txEl>
                                              <p:pRg st="3" end="3"/>
                                            </p:txEl>
                                          </p:spTgt>
                                        </p:tgtEl>
                                        <p:attrNameLst>
                                          <p:attrName>style.visibility</p:attrName>
                                        </p:attrNameLst>
                                      </p:cBhvr>
                                      <p:to>
                                        <p:strVal val="visible"/>
                                      </p:to>
                                    </p:set>
                                    <p:anim calcmode="lin" valueType="num">
                                      <p:cBhvr additive="base">
                                        <p:cTn id="29" dur="500" fill="hold"/>
                                        <p:tgtEl>
                                          <p:spTgt spid="4">
                                            <p:txEl>
                                              <p:pRg st="3" end="3"/>
                                            </p:txEl>
                                          </p:spTgt>
                                        </p:tgtEl>
                                        <p:attrNameLst>
                                          <p:attrName>ppt_x</p:attrName>
                                        </p:attrNameLst>
                                      </p:cBhvr>
                                      <p:tavLst>
                                        <p:tav tm="0">
                                          <p:val>
                                            <p:strVal val="0-#ppt_w/2"/>
                                          </p:val>
                                        </p:tav>
                                        <p:tav tm="100000">
                                          <p:val>
                                            <p:strVal val="#ppt_x"/>
                                          </p:val>
                                        </p:tav>
                                      </p:tavLst>
                                    </p:anim>
                                    <p:anim calcmode="lin" valueType="num">
                                      <p:cBhvr additive="base">
                                        <p:cTn id="30" dur="500" fill="hold"/>
                                        <p:tgtEl>
                                          <p:spTgt spid="4">
                                            <p:txEl>
                                              <p:pRg st="3" end="3"/>
                                            </p:txEl>
                                          </p:spTgt>
                                        </p:tgtEl>
                                        <p:attrNameLst>
                                          <p:attrName>ppt_y</p:attrName>
                                        </p:attrNameLst>
                                      </p:cBhvr>
                                      <p:tavLst>
                                        <p:tav tm="0">
                                          <p:val>
                                            <p:strVal val="#ppt_y"/>
                                          </p:val>
                                        </p:tav>
                                        <p:tav tm="100000">
                                          <p:val>
                                            <p:strVal val="#ppt_y"/>
                                          </p:val>
                                        </p:tav>
                                      </p:tavLst>
                                    </p:anim>
                                  </p:childTnLst>
                                </p:cTn>
                              </p:par>
                              <p:par>
                                <p:cTn id="31" presetID="2" presetClass="entr" presetSubtype="8" fill="hold" nodeType="withEffect">
                                  <p:stCondLst>
                                    <p:cond delay="0"/>
                                  </p:stCondLst>
                                  <p:childTnLst>
                                    <p:set>
                                      <p:cBhvr>
                                        <p:cTn id="32" dur="1" fill="hold">
                                          <p:stCondLst>
                                            <p:cond delay="0"/>
                                          </p:stCondLst>
                                        </p:cTn>
                                        <p:tgtEl>
                                          <p:spTgt spid="4">
                                            <p:txEl>
                                              <p:pRg st="5" end="5"/>
                                            </p:txEl>
                                          </p:spTgt>
                                        </p:tgtEl>
                                        <p:attrNameLst>
                                          <p:attrName>style.visibility</p:attrName>
                                        </p:attrNameLst>
                                      </p:cBhvr>
                                      <p:to>
                                        <p:strVal val="visible"/>
                                      </p:to>
                                    </p:set>
                                    <p:anim calcmode="lin" valueType="num">
                                      <p:cBhvr additive="base">
                                        <p:cTn id="33" dur="500" fill="hold"/>
                                        <p:tgtEl>
                                          <p:spTgt spid="4">
                                            <p:txEl>
                                              <p:pRg st="5" end="5"/>
                                            </p:txEl>
                                          </p:spTgt>
                                        </p:tgtEl>
                                        <p:attrNameLst>
                                          <p:attrName>ppt_x</p:attrName>
                                        </p:attrNameLst>
                                      </p:cBhvr>
                                      <p:tavLst>
                                        <p:tav tm="0">
                                          <p:val>
                                            <p:strVal val="0-#ppt_w/2"/>
                                          </p:val>
                                        </p:tav>
                                        <p:tav tm="100000">
                                          <p:val>
                                            <p:strVal val="#ppt_x"/>
                                          </p:val>
                                        </p:tav>
                                      </p:tavLst>
                                    </p:anim>
                                    <p:anim calcmode="lin" valueType="num">
                                      <p:cBhvr additive="base">
                                        <p:cTn id="34" dur="500" fill="hold"/>
                                        <p:tgtEl>
                                          <p:spTgt spid="4">
                                            <p:txEl>
                                              <p:pRg st="5" end="5"/>
                                            </p:txEl>
                                          </p:spTgt>
                                        </p:tgtEl>
                                        <p:attrNameLst>
                                          <p:attrName>ppt_y</p:attrName>
                                        </p:attrNameLst>
                                      </p:cBhvr>
                                      <p:tavLst>
                                        <p:tav tm="0">
                                          <p:val>
                                            <p:strVal val="#ppt_y"/>
                                          </p:val>
                                        </p:tav>
                                        <p:tav tm="100000">
                                          <p:val>
                                            <p:strVal val="#ppt_y"/>
                                          </p:val>
                                        </p:tav>
                                      </p:tavLst>
                                    </p:anim>
                                  </p:childTnLst>
                                </p:cTn>
                              </p:par>
                              <p:par>
                                <p:cTn id="35" presetID="2" presetClass="entr" presetSubtype="8" fill="hold" nodeType="withEffect">
                                  <p:stCondLst>
                                    <p:cond delay="0"/>
                                  </p:stCondLst>
                                  <p:childTnLst>
                                    <p:set>
                                      <p:cBhvr>
                                        <p:cTn id="36" dur="1" fill="hold">
                                          <p:stCondLst>
                                            <p:cond delay="0"/>
                                          </p:stCondLst>
                                        </p:cTn>
                                        <p:tgtEl>
                                          <p:spTgt spid="4">
                                            <p:txEl>
                                              <p:pRg st="6" end="6"/>
                                            </p:txEl>
                                          </p:spTgt>
                                        </p:tgtEl>
                                        <p:attrNameLst>
                                          <p:attrName>style.visibility</p:attrName>
                                        </p:attrNameLst>
                                      </p:cBhvr>
                                      <p:to>
                                        <p:strVal val="visible"/>
                                      </p:to>
                                    </p:set>
                                    <p:anim calcmode="lin" valueType="num">
                                      <p:cBhvr additive="base">
                                        <p:cTn id="37" dur="500" fill="hold"/>
                                        <p:tgtEl>
                                          <p:spTgt spid="4">
                                            <p:txEl>
                                              <p:pRg st="6" end="6"/>
                                            </p:tx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4">
                                            <p:txEl>
                                              <p:pRg st="6" end="6"/>
                                            </p:txEl>
                                          </p:spTgt>
                                        </p:tgtEl>
                                        <p:attrNameLst>
                                          <p:attrName>ppt_y</p:attrName>
                                        </p:attrNameLst>
                                      </p:cBhvr>
                                      <p:tavLst>
                                        <p:tav tm="0">
                                          <p:val>
                                            <p:strVal val="#ppt_y"/>
                                          </p:val>
                                        </p:tav>
                                        <p:tav tm="100000">
                                          <p:val>
                                            <p:strVal val="#ppt_y"/>
                                          </p:val>
                                        </p:tav>
                                      </p:tavLst>
                                    </p:anim>
                                  </p:childTnLst>
                                </p:cTn>
                              </p:par>
                              <p:par>
                                <p:cTn id="39" presetID="2" presetClass="entr" presetSubtype="8" fill="hold" nodeType="withEffect">
                                  <p:stCondLst>
                                    <p:cond delay="0"/>
                                  </p:stCondLst>
                                  <p:childTnLst>
                                    <p:set>
                                      <p:cBhvr>
                                        <p:cTn id="40" dur="1" fill="hold">
                                          <p:stCondLst>
                                            <p:cond delay="0"/>
                                          </p:stCondLst>
                                        </p:cTn>
                                        <p:tgtEl>
                                          <p:spTgt spid="4">
                                            <p:txEl>
                                              <p:pRg st="7" end="7"/>
                                            </p:txEl>
                                          </p:spTgt>
                                        </p:tgtEl>
                                        <p:attrNameLst>
                                          <p:attrName>style.visibility</p:attrName>
                                        </p:attrNameLst>
                                      </p:cBhvr>
                                      <p:to>
                                        <p:strVal val="visible"/>
                                      </p:to>
                                    </p:set>
                                    <p:anim calcmode="lin" valueType="num">
                                      <p:cBhvr additive="base">
                                        <p:cTn id="41" dur="500" fill="hold"/>
                                        <p:tgtEl>
                                          <p:spTgt spid="4">
                                            <p:txEl>
                                              <p:pRg st="7" end="7"/>
                                            </p:txEl>
                                          </p:spTgt>
                                        </p:tgtEl>
                                        <p:attrNameLst>
                                          <p:attrName>ppt_x</p:attrName>
                                        </p:attrNameLst>
                                      </p:cBhvr>
                                      <p:tavLst>
                                        <p:tav tm="0">
                                          <p:val>
                                            <p:strVal val="0-#ppt_w/2"/>
                                          </p:val>
                                        </p:tav>
                                        <p:tav tm="100000">
                                          <p:val>
                                            <p:strVal val="#ppt_x"/>
                                          </p:val>
                                        </p:tav>
                                      </p:tavLst>
                                    </p:anim>
                                    <p:anim calcmode="lin" valueType="num">
                                      <p:cBhvr additive="base">
                                        <p:cTn id="42" dur="500" fill="hold"/>
                                        <p:tgtEl>
                                          <p:spTgt spid="4">
                                            <p:txEl>
                                              <p:pRg st="7" end="7"/>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Content Placeholder 2"/>
          <p:cNvSpPr>
            <a:spLocks noGrp="1"/>
          </p:cNvSpPr>
          <p:nvPr>
            <p:ph idx="1"/>
          </p:nvPr>
        </p:nvSpPr>
        <p:spPr>
          <a:xfrm>
            <a:off x="609600" y="1828800"/>
            <a:ext cx="5715000" cy="4572000"/>
          </a:xfrm>
        </p:spPr>
        <p:txBody>
          <a:bodyPr>
            <a:normAutofit/>
          </a:bodyPr>
          <a:lstStyle/>
          <a:p>
            <a:pPr eaLnBrk="1" hangingPunct="1"/>
            <a:r>
              <a:rPr lang="en-US" dirty="0" smtClean="0"/>
              <a:t>Problems related to</a:t>
            </a:r>
          </a:p>
          <a:p>
            <a:pPr eaLnBrk="1" hangingPunct="1">
              <a:buFont typeface="Wingdings" pitchFamily="2" charset="2"/>
              <a:buChar char="Ø"/>
            </a:pPr>
            <a:r>
              <a:rPr lang="en-US" dirty="0" smtClean="0"/>
              <a:t>E</a:t>
            </a:r>
            <a:r>
              <a:rPr lang="en-US" b="1" dirty="0" smtClean="0"/>
              <a:t>mployee health</a:t>
            </a:r>
          </a:p>
          <a:p>
            <a:pPr eaLnBrk="1" hangingPunct="1">
              <a:buNone/>
            </a:pPr>
            <a:endParaRPr lang="en-US" b="1" dirty="0" smtClean="0"/>
          </a:p>
          <a:p>
            <a:pPr eaLnBrk="1" hangingPunct="1">
              <a:buFont typeface="Wingdings" pitchFamily="2" charset="2"/>
              <a:buChar char="Ø"/>
            </a:pPr>
            <a:r>
              <a:rPr lang="en-US" b="1" dirty="0" smtClean="0"/>
              <a:t>Monotony at work place</a:t>
            </a:r>
          </a:p>
          <a:p>
            <a:pPr eaLnBrk="1" hangingPunct="1">
              <a:buNone/>
            </a:pPr>
            <a:r>
              <a:rPr lang="en-US" b="1" dirty="0" smtClean="0"/>
              <a:t> </a:t>
            </a:r>
          </a:p>
          <a:p>
            <a:pPr eaLnBrk="1" hangingPunct="1">
              <a:buFont typeface="Wingdings" pitchFamily="2" charset="2"/>
              <a:buChar char="Ø"/>
            </a:pPr>
            <a:r>
              <a:rPr lang="en-US" b="1" dirty="0" smtClean="0"/>
              <a:t>Declining levels of </a:t>
            </a:r>
          </a:p>
          <a:p>
            <a:pPr eaLnBrk="1" hangingPunct="1">
              <a:buNone/>
            </a:pPr>
            <a:r>
              <a:rPr lang="en-US" b="1" dirty="0" smtClean="0"/>
              <a:t>    productivity and </a:t>
            </a:r>
          </a:p>
          <a:p>
            <a:pPr eaLnBrk="1" hangingPunct="1">
              <a:buNone/>
            </a:pPr>
            <a:r>
              <a:rPr lang="en-US" b="1" dirty="0" smtClean="0"/>
              <a:t>    efficiency.</a:t>
            </a:r>
          </a:p>
        </p:txBody>
      </p:sp>
      <p:sp>
        <p:nvSpPr>
          <p:cNvPr id="4" name="Rectangle 3"/>
          <p:cNvSpPr/>
          <p:nvPr/>
        </p:nvSpPr>
        <p:spPr>
          <a:xfrm>
            <a:off x="533400" y="0"/>
            <a:ext cx="7467600" cy="1754326"/>
          </a:xfrm>
          <a:prstGeom prst="rect">
            <a:avLst/>
          </a:prstGeom>
          <a:noFill/>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fontAlgn="auto">
              <a:spcBef>
                <a:spcPts val="0"/>
              </a:spcBef>
              <a:spcAft>
                <a:spcPts val="0"/>
              </a:spcAft>
              <a:defRPr/>
            </a:pPr>
            <a:r>
              <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Impact of </a:t>
            </a: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rPr>
              <a:t>Imbalance:</a:t>
            </a:r>
          </a:p>
          <a:p>
            <a:pPr algn="ctr" fontAlgn="auto">
              <a:spcBef>
                <a:spcPts val="0"/>
              </a:spcBef>
              <a:spcAft>
                <a:spcPts val="0"/>
              </a:spcAft>
              <a:defRPr/>
            </a:pPr>
            <a:r>
              <a:rPr lang="en-US" sz="54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Problems in the life</a:t>
            </a:r>
            <a:endParaRPr lang="en-US" sz="54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latin typeface="+mn-lt"/>
            </a:endParaRPr>
          </a:p>
        </p:txBody>
      </p:sp>
      <p:pic>
        <p:nvPicPr>
          <p:cNvPr id="5" name="Picture 4" descr="lower-back-pain-large.jpg"/>
          <p:cNvPicPr>
            <a:picLocks noChangeAspect="1"/>
          </p:cNvPicPr>
          <p:nvPr/>
        </p:nvPicPr>
        <p:blipFill>
          <a:blip r:embed="rId2" cstate="print"/>
          <a:stretch>
            <a:fillRect/>
          </a:stretch>
        </p:blipFill>
        <p:spPr>
          <a:xfrm>
            <a:off x="5638800" y="1981200"/>
            <a:ext cx="2971800" cy="4191000"/>
          </a:xfrm>
          <a:prstGeom prst="rect">
            <a:avLst/>
          </a:prstGeom>
        </p:spPr>
      </p:pic>
      <p:pic>
        <p:nvPicPr>
          <p:cNvPr id="6" name="Picture 5" descr="l_d83a6efdf4ef4f358efc5d67770366f9.png"/>
          <p:cNvPicPr>
            <a:picLocks noChangeAspect="1"/>
          </p:cNvPicPr>
          <p:nvPr/>
        </p:nvPicPr>
        <p:blipFill>
          <a:blip r:embed="rId3" cstate="print"/>
          <a:stretch>
            <a:fillRect/>
          </a:stretch>
        </p:blipFill>
        <p:spPr>
          <a:xfrm>
            <a:off x="5410200" y="1676400"/>
            <a:ext cx="3733800" cy="4648200"/>
          </a:xfrm>
          <a:prstGeom prst="rect">
            <a:avLst/>
          </a:prstGeom>
        </p:spPr>
      </p:pic>
      <p:pic>
        <p:nvPicPr>
          <p:cNvPr id="7" name="Picture 6" descr="Meetings_l.jpg"/>
          <p:cNvPicPr>
            <a:picLocks noChangeAspect="1"/>
          </p:cNvPicPr>
          <p:nvPr/>
        </p:nvPicPr>
        <p:blipFill>
          <a:blip r:embed="rId4" cstate="print"/>
          <a:stretch>
            <a:fillRect/>
          </a:stretch>
        </p:blipFill>
        <p:spPr>
          <a:xfrm>
            <a:off x="5334000" y="1600200"/>
            <a:ext cx="3810000" cy="4724400"/>
          </a:xfrm>
          <a:prstGeom prst="rect">
            <a:avLst/>
          </a:prstGeom>
        </p:spPr>
      </p:pic>
      <p:sp>
        <p:nvSpPr>
          <p:cNvPr id="8" name="Date Placeholder 7"/>
          <p:cNvSpPr>
            <a:spLocks noGrp="1"/>
          </p:cNvSpPr>
          <p:nvPr>
            <p:ph type="dt" sz="half" idx="10"/>
          </p:nvPr>
        </p:nvSpPr>
        <p:spPr/>
        <p:txBody>
          <a:bodyPr/>
          <a:lstStyle/>
          <a:p>
            <a:fld id="{17CE7A77-1740-457D-86C1-F617E6459FF7}" type="datetime1">
              <a:rPr lang="en-US" smtClean="0"/>
              <a:pPr/>
              <a:t>9/8/2020</a:t>
            </a:fld>
            <a:endParaRPr lang="en-US"/>
          </a:p>
        </p:txBody>
      </p:sp>
      <p:sp>
        <p:nvSpPr>
          <p:cNvPr id="9" name="Slide Number Placeholder 8"/>
          <p:cNvSpPr>
            <a:spLocks noGrp="1"/>
          </p:cNvSpPr>
          <p:nvPr>
            <p:ph type="sldNum" sz="quarter" idx="12"/>
          </p:nvPr>
        </p:nvSpPr>
        <p:spPr/>
        <p:txBody>
          <a:bodyPr/>
          <a:lstStyle/>
          <a:p>
            <a:fld id="{C7790DE6-9EE3-489D-B0E7-FD33ADFF3645}" type="slidenum">
              <a:rPr lang="en-US" smtClean="0"/>
              <a:pPr/>
              <a:t>20</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3554">
                                            <p:txEl>
                                              <p:pRg st="1" end="1"/>
                                            </p:txEl>
                                          </p:spTgt>
                                        </p:tgtEl>
                                        <p:attrNameLst>
                                          <p:attrName>style.visibility</p:attrName>
                                        </p:attrNameLst>
                                      </p:cBhvr>
                                      <p:to>
                                        <p:strVal val="visible"/>
                                      </p:to>
                                    </p:set>
                                    <p:anim calcmode="lin" valueType="num">
                                      <p:cBhvr additive="base">
                                        <p:cTn id="7" dur="500" fill="hold"/>
                                        <p:tgtEl>
                                          <p:spTgt spid="23554">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3554">
                                            <p:txEl>
                                              <p:pRg st="1" end="1"/>
                                            </p:txEl>
                                          </p:spTgt>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diamond(in)">
                                      <p:cBhvr>
                                        <p:cTn id="11" dur="10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23554">
                                            <p:txEl>
                                              <p:pRg st="3" end="3"/>
                                            </p:txEl>
                                          </p:spTgt>
                                        </p:tgtEl>
                                        <p:attrNameLst>
                                          <p:attrName>style.visibility</p:attrName>
                                        </p:attrNameLst>
                                      </p:cBhvr>
                                      <p:to>
                                        <p:strVal val="visible"/>
                                      </p:to>
                                    </p:set>
                                    <p:anim calcmode="lin" valueType="num">
                                      <p:cBhvr additive="base">
                                        <p:cTn id="16" dur="500" fill="hold"/>
                                        <p:tgtEl>
                                          <p:spTgt spid="23554">
                                            <p:txEl>
                                              <p:pRg st="3" end="3"/>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23554">
                                            <p:txEl>
                                              <p:pRg st="3" end="3"/>
                                            </p:txEl>
                                          </p:spTgt>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23554">
                                            <p:txEl>
                                              <p:pRg st="4" end="4"/>
                                            </p:txEl>
                                          </p:spTgt>
                                        </p:tgtEl>
                                        <p:attrNameLst>
                                          <p:attrName>style.visibility</p:attrName>
                                        </p:attrNameLst>
                                      </p:cBhvr>
                                      <p:to>
                                        <p:strVal val="visible"/>
                                      </p:to>
                                    </p:set>
                                    <p:anim calcmode="lin" valueType="num">
                                      <p:cBhvr additive="base">
                                        <p:cTn id="20" dur="500" fill="hold"/>
                                        <p:tgtEl>
                                          <p:spTgt spid="23554">
                                            <p:txEl>
                                              <p:pRg st="4" end="4"/>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23554">
                                            <p:txEl>
                                              <p:pRg st="4" end="4"/>
                                            </p:txEl>
                                          </p:spTgt>
                                        </p:tgtEl>
                                        <p:attrNameLst>
                                          <p:attrName>ppt_y</p:attrName>
                                        </p:attrNameLst>
                                      </p:cBhvr>
                                      <p:tavLst>
                                        <p:tav tm="0">
                                          <p:val>
                                            <p:strVal val="1+#ppt_h/2"/>
                                          </p:val>
                                        </p:tav>
                                        <p:tav tm="100000">
                                          <p:val>
                                            <p:strVal val="#ppt_y"/>
                                          </p:val>
                                        </p:tav>
                                      </p:tavLst>
                                    </p:anim>
                                  </p:childTnLst>
                                </p:cTn>
                              </p:par>
                              <p:par>
                                <p:cTn id="22" presetID="4" presetClass="entr" presetSubtype="16"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box(in)">
                                      <p:cBhvr>
                                        <p:cTn id="24" dur="5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3554">
                                            <p:txEl>
                                              <p:pRg st="5" end="5"/>
                                            </p:txEl>
                                          </p:spTgt>
                                        </p:tgtEl>
                                        <p:attrNameLst>
                                          <p:attrName>style.visibility</p:attrName>
                                        </p:attrNameLst>
                                      </p:cBhvr>
                                      <p:to>
                                        <p:strVal val="visible"/>
                                      </p:to>
                                    </p:set>
                                    <p:anim calcmode="lin" valueType="num">
                                      <p:cBhvr additive="base">
                                        <p:cTn id="29" dur="500" fill="hold"/>
                                        <p:tgtEl>
                                          <p:spTgt spid="23554">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3554">
                                            <p:txEl>
                                              <p:pRg st="5" end="5"/>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23554">
                                            <p:txEl>
                                              <p:pRg st="6" end="6"/>
                                            </p:txEl>
                                          </p:spTgt>
                                        </p:tgtEl>
                                        <p:attrNameLst>
                                          <p:attrName>style.visibility</p:attrName>
                                        </p:attrNameLst>
                                      </p:cBhvr>
                                      <p:to>
                                        <p:strVal val="visible"/>
                                      </p:to>
                                    </p:set>
                                    <p:anim calcmode="lin" valueType="num">
                                      <p:cBhvr additive="base">
                                        <p:cTn id="33" dur="500" fill="hold"/>
                                        <p:tgtEl>
                                          <p:spTgt spid="23554">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23554">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nodeType="withEffect">
                                  <p:stCondLst>
                                    <p:cond delay="0"/>
                                  </p:stCondLst>
                                  <p:childTnLst>
                                    <p:set>
                                      <p:cBhvr>
                                        <p:cTn id="36" dur="1" fill="hold">
                                          <p:stCondLst>
                                            <p:cond delay="0"/>
                                          </p:stCondLst>
                                        </p:cTn>
                                        <p:tgtEl>
                                          <p:spTgt spid="23554">
                                            <p:txEl>
                                              <p:pRg st="7" end="7"/>
                                            </p:txEl>
                                          </p:spTgt>
                                        </p:tgtEl>
                                        <p:attrNameLst>
                                          <p:attrName>style.visibility</p:attrName>
                                        </p:attrNameLst>
                                      </p:cBhvr>
                                      <p:to>
                                        <p:strVal val="visible"/>
                                      </p:to>
                                    </p:set>
                                    <p:anim calcmode="lin" valueType="num">
                                      <p:cBhvr additive="base">
                                        <p:cTn id="37" dur="500" fill="hold"/>
                                        <p:tgtEl>
                                          <p:spTgt spid="23554">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3554">
                                            <p:txEl>
                                              <p:pRg st="7" end="7"/>
                                            </p:txEl>
                                          </p:spTgt>
                                        </p:tgtEl>
                                        <p:attrNameLst>
                                          <p:attrName>ppt_y</p:attrName>
                                        </p:attrNameLst>
                                      </p:cBhvr>
                                      <p:tavLst>
                                        <p:tav tm="0">
                                          <p:val>
                                            <p:strVal val="1+#ppt_h/2"/>
                                          </p:val>
                                        </p:tav>
                                        <p:tav tm="100000">
                                          <p:val>
                                            <p:strVal val="#ppt_y"/>
                                          </p:val>
                                        </p:tav>
                                      </p:tavLst>
                                    </p:anim>
                                  </p:childTnLst>
                                </p:cTn>
                              </p:par>
                              <p:par>
                                <p:cTn id="39" presetID="4" presetClass="entr" presetSubtype="16"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box(in)">
                                      <p:cBhvr>
                                        <p:cTn id="4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381000"/>
            <a:ext cx="4724400" cy="5441950"/>
          </a:xfrm>
        </p:spPr>
        <p:txBody>
          <a:bodyPr>
            <a:normAutofit fontScale="92500"/>
          </a:bodyPr>
          <a:lstStyle/>
          <a:p>
            <a:pPr>
              <a:buFont typeface="Arial" pitchFamily="34" charset="0"/>
              <a:buChar char="•"/>
            </a:pPr>
            <a:r>
              <a:rPr lang="en-US" dirty="0" smtClean="0"/>
              <a:t>Negative impact in the personal life of working people-</a:t>
            </a:r>
          </a:p>
          <a:p>
            <a:pPr>
              <a:buNone/>
            </a:pPr>
            <a:endParaRPr lang="en-US" dirty="0" smtClean="0"/>
          </a:p>
          <a:p>
            <a:pPr>
              <a:buFont typeface="Wingdings" pitchFamily="2" charset="2"/>
              <a:buChar char="Ø"/>
            </a:pPr>
            <a:r>
              <a:rPr lang="en-US" dirty="0" smtClean="0"/>
              <a:t>Increasing number of divorces.</a:t>
            </a:r>
          </a:p>
          <a:p>
            <a:pPr>
              <a:buNone/>
            </a:pPr>
            <a:endParaRPr lang="en-US" dirty="0" smtClean="0"/>
          </a:p>
          <a:p>
            <a:pPr>
              <a:buFont typeface="Wingdings" pitchFamily="2" charset="2"/>
              <a:buChar char="Ø"/>
            </a:pPr>
            <a:r>
              <a:rPr lang="en-US" dirty="0" smtClean="0"/>
              <a:t> Infertility due high stress levels.</a:t>
            </a:r>
          </a:p>
          <a:p>
            <a:pPr>
              <a:buNone/>
            </a:pPr>
            <a:endParaRPr lang="en-US" dirty="0" smtClean="0"/>
          </a:p>
          <a:p>
            <a:pPr>
              <a:buFont typeface="Wingdings" pitchFamily="2" charset="2"/>
              <a:buChar char="Ø"/>
            </a:pPr>
            <a:r>
              <a:rPr lang="en-US" dirty="0" smtClean="0"/>
              <a:t> Advent of nuclear families.</a:t>
            </a:r>
            <a:endParaRPr lang="en-US" dirty="0"/>
          </a:p>
        </p:txBody>
      </p:sp>
      <p:pic>
        <p:nvPicPr>
          <p:cNvPr id="5" name="Picture 4" descr="12338322761VDV08.jpg"/>
          <p:cNvPicPr>
            <a:picLocks noChangeAspect="1"/>
          </p:cNvPicPr>
          <p:nvPr/>
        </p:nvPicPr>
        <p:blipFill>
          <a:blip r:embed="rId2" cstate="print"/>
          <a:stretch>
            <a:fillRect/>
          </a:stretch>
        </p:blipFill>
        <p:spPr>
          <a:xfrm>
            <a:off x="4953000" y="1295400"/>
            <a:ext cx="4169434" cy="4419600"/>
          </a:xfrm>
          <a:prstGeom prst="rect">
            <a:avLst/>
          </a:prstGeom>
        </p:spPr>
      </p:pic>
      <p:pic>
        <p:nvPicPr>
          <p:cNvPr id="6" name="Picture 5" descr="article-0-05E42E5A0000044D-449_233x361.jpg"/>
          <p:cNvPicPr>
            <a:picLocks noChangeAspect="1"/>
          </p:cNvPicPr>
          <p:nvPr/>
        </p:nvPicPr>
        <p:blipFill>
          <a:blip r:embed="rId3" cstate="print"/>
          <a:stretch>
            <a:fillRect/>
          </a:stretch>
        </p:blipFill>
        <p:spPr>
          <a:xfrm>
            <a:off x="4800600" y="1219200"/>
            <a:ext cx="4343400" cy="5395155"/>
          </a:xfrm>
          <a:prstGeom prst="rect">
            <a:avLst/>
          </a:prstGeom>
        </p:spPr>
      </p:pic>
      <p:pic>
        <p:nvPicPr>
          <p:cNvPr id="7" name="Picture 6" descr="sad2.jpg"/>
          <p:cNvPicPr>
            <a:picLocks noChangeAspect="1"/>
          </p:cNvPicPr>
          <p:nvPr/>
        </p:nvPicPr>
        <p:blipFill>
          <a:blip r:embed="rId4" cstate="print"/>
          <a:stretch>
            <a:fillRect/>
          </a:stretch>
        </p:blipFill>
        <p:spPr>
          <a:xfrm>
            <a:off x="4800601" y="1143000"/>
            <a:ext cx="4343400" cy="5410200"/>
          </a:xfrm>
          <a:prstGeom prst="rect">
            <a:avLst/>
          </a:prstGeom>
        </p:spPr>
      </p:pic>
      <p:sp>
        <p:nvSpPr>
          <p:cNvPr id="8" name="Date Placeholder 7"/>
          <p:cNvSpPr>
            <a:spLocks noGrp="1"/>
          </p:cNvSpPr>
          <p:nvPr>
            <p:ph type="dt" sz="half" idx="10"/>
          </p:nvPr>
        </p:nvSpPr>
        <p:spPr/>
        <p:txBody>
          <a:bodyPr/>
          <a:lstStyle/>
          <a:p>
            <a:fld id="{977346EF-A87E-4901-8031-2FFCC4AEA243}" type="datetime1">
              <a:rPr lang="en-US" smtClean="0"/>
              <a:pPr/>
              <a:t>9/8/2020</a:t>
            </a:fld>
            <a:endParaRPr lang="en-US"/>
          </a:p>
        </p:txBody>
      </p:sp>
      <p:sp>
        <p:nvSpPr>
          <p:cNvPr id="9" name="Slide Number Placeholder 8"/>
          <p:cNvSpPr>
            <a:spLocks noGrp="1"/>
          </p:cNvSpPr>
          <p:nvPr>
            <p:ph type="sldNum" sz="quarter" idx="12"/>
          </p:nvPr>
        </p:nvSpPr>
        <p:spPr/>
        <p:txBody>
          <a:bodyPr/>
          <a:lstStyle/>
          <a:p>
            <a:fld id="{C7790DE6-9EE3-489D-B0E7-FD33ADFF3645}" type="slidenum">
              <a:rPr lang="en-US" smtClean="0"/>
              <a:pPr/>
              <a:t>21</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3" presetClass="entr" presetSubtype="1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linds(horizontal)">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 calcmode="lin" valueType="num">
                                      <p:cBhvr additive="base">
                                        <p:cTn id="1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8" presetID="3" presetClass="entr" presetSubtype="10"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blinds(horizontal)">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7" presetID="5" presetClass="entr" presetSubtype="1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checkerboard(across)">
                                      <p:cBhvr>
                                        <p:cTn id="2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IMPLEMENTATION OF WLB</a:t>
            </a:r>
            <a:endParaRPr lang="en-IN" dirty="0"/>
          </a:p>
        </p:txBody>
      </p:sp>
      <p:sp>
        <p:nvSpPr>
          <p:cNvPr id="3" name="Content Placeholder 2"/>
          <p:cNvSpPr>
            <a:spLocks noGrp="1"/>
          </p:cNvSpPr>
          <p:nvPr>
            <p:ph idx="1"/>
          </p:nvPr>
        </p:nvSpPr>
        <p:spPr/>
        <p:txBody>
          <a:bodyPr/>
          <a:lstStyle/>
          <a:p>
            <a:pPr algn="ctr">
              <a:buNone/>
            </a:pPr>
            <a:r>
              <a:rPr lang="en-GB" dirty="0"/>
              <a:t>2 legs of the company’s work life balance ladder</a:t>
            </a:r>
            <a:endParaRPr lang="en-IN" dirty="0"/>
          </a:p>
          <a:p>
            <a:endParaRPr lang="en-IN" dirty="0"/>
          </a:p>
        </p:txBody>
      </p:sp>
      <p:graphicFrame>
        <p:nvGraphicFramePr>
          <p:cNvPr id="4" name="Diagram 3"/>
          <p:cNvGraphicFramePr/>
          <p:nvPr/>
        </p:nvGraphicFramePr>
        <p:xfrm>
          <a:off x="928662" y="2571744"/>
          <a:ext cx="7286676" cy="32147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Date Placeholder 4"/>
          <p:cNvSpPr>
            <a:spLocks noGrp="1"/>
          </p:cNvSpPr>
          <p:nvPr>
            <p:ph type="dt" sz="half" idx="10"/>
          </p:nvPr>
        </p:nvSpPr>
        <p:spPr/>
        <p:txBody>
          <a:bodyPr/>
          <a:lstStyle/>
          <a:p>
            <a:fld id="{4CE2E925-9E86-4DFE-82AF-B544159E9095}" type="datetime1">
              <a:rPr lang="en-US" smtClean="0"/>
              <a:pPr/>
              <a:t>9/8/2020</a:t>
            </a:fld>
            <a:endParaRPr lang="en-US"/>
          </a:p>
        </p:txBody>
      </p:sp>
      <p:sp>
        <p:nvSpPr>
          <p:cNvPr id="6" name="Slide Number Placeholder 5"/>
          <p:cNvSpPr>
            <a:spLocks noGrp="1"/>
          </p:cNvSpPr>
          <p:nvPr>
            <p:ph type="sldNum" sz="quarter" idx="12"/>
          </p:nvPr>
        </p:nvSpPr>
        <p:spPr/>
        <p:txBody>
          <a:bodyPr/>
          <a:lstStyle/>
          <a:p>
            <a:fld id="{C7790DE6-9EE3-489D-B0E7-FD33ADFF3645}" type="slidenum">
              <a:rPr lang="en-US" smtClean="0"/>
              <a:pPr/>
              <a:t>22</a:t>
            </a:fld>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228600"/>
            <a:ext cx="7772400" cy="914400"/>
          </a:xfrm>
        </p:spPr>
        <p:txBody>
          <a:bodyPr/>
          <a:lstStyle/>
          <a:p>
            <a:r>
              <a:rPr lang="en-US" dirty="0" smtClean="0"/>
              <a:t>At the Individual level</a:t>
            </a:r>
            <a:endParaRPr lang="en-IN" dirty="0"/>
          </a:p>
        </p:txBody>
      </p:sp>
      <p:sp>
        <p:nvSpPr>
          <p:cNvPr id="3" name="Content Placeholder 2"/>
          <p:cNvSpPr>
            <a:spLocks noGrp="1"/>
          </p:cNvSpPr>
          <p:nvPr>
            <p:ph idx="1"/>
          </p:nvPr>
        </p:nvSpPr>
        <p:spPr>
          <a:xfrm>
            <a:off x="381000" y="1219200"/>
            <a:ext cx="8305800" cy="5410200"/>
          </a:xfrm>
        </p:spPr>
        <p:txBody>
          <a:bodyPr>
            <a:normAutofit fontScale="85000" lnSpcReduction="20000"/>
          </a:bodyPr>
          <a:lstStyle/>
          <a:p>
            <a:r>
              <a:rPr lang="en-IN" b="1" dirty="0"/>
              <a:t>Keep a </a:t>
            </a:r>
            <a:r>
              <a:rPr lang="en-IN" b="1" dirty="0" smtClean="0"/>
              <a:t>log</a:t>
            </a:r>
          </a:p>
          <a:p>
            <a:r>
              <a:rPr lang="en-IN" b="1" dirty="0" smtClean="0"/>
              <a:t>Learn </a:t>
            </a:r>
            <a:r>
              <a:rPr lang="en-IN" b="1" dirty="0"/>
              <a:t>to say </a:t>
            </a:r>
            <a:r>
              <a:rPr lang="en-IN" b="1" dirty="0" smtClean="0"/>
              <a:t>NO</a:t>
            </a:r>
          </a:p>
          <a:p>
            <a:r>
              <a:rPr lang="en-IN" b="1" dirty="0"/>
              <a:t>Leave work at </a:t>
            </a:r>
            <a:r>
              <a:rPr lang="en-IN" b="1" dirty="0" smtClean="0"/>
              <a:t>work</a:t>
            </a:r>
          </a:p>
          <a:p>
            <a:r>
              <a:rPr lang="en-IN" b="1" dirty="0"/>
              <a:t>Manage your </a:t>
            </a:r>
            <a:r>
              <a:rPr lang="en-IN" b="1" dirty="0" smtClean="0"/>
              <a:t>time</a:t>
            </a:r>
          </a:p>
          <a:p>
            <a:r>
              <a:rPr lang="en-IN" b="1" dirty="0"/>
              <a:t>Communicate </a:t>
            </a:r>
            <a:r>
              <a:rPr lang="en-IN" b="1" dirty="0" smtClean="0"/>
              <a:t>clearly</a:t>
            </a:r>
          </a:p>
          <a:p>
            <a:r>
              <a:rPr lang="en-IN" b="1" dirty="0"/>
              <a:t>Fight the </a:t>
            </a:r>
            <a:r>
              <a:rPr lang="en-IN" b="1" dirty="0" smtClean="0"/>
              <a:t>guilt</a:t>
            </a:r>
          </a:p>
          <a:p>
            <a:pPr lvl="0"/>
            <a:r>
              <a:rPr lang="en-IN" dirty="0"/>
              <a:t> </a:t>
            </a:r>
            <a:r>
              <a:rPr lang="en-IN" b="1" dirty="0" smtClean="0"/>
              <a:t>Nurture yourself</a:t>
            </a:r>
          </a:p>
          <a:p>
            <a:pPr lvl="0"/>
            <a:r>
              <a:rPr lang="en-IN" b="1" dirty="0" smtClean="0"/>
              <a:t>Get </a:t>
            </a:r>
            <a:r>
              <a:rPr lang="en-IN" b="1" dirty="0"/>
              <a:t>enough </a:t>
            </a:r>
            <a:r>
              <a:rPr lang="en-IN" b="1" dirty="0" smtClean="0"/>
              <a:t>sleep</a:t>
            </a:r>
          </a:p>
          <a:p>
            <a:pPr lvl="0"/>
            <a:r>
              <a:rPr lang="en-IN" b="1" dirty="0" smtClean="0"/>
              <a:t>Set aside one night each week for recreation</a:t>
            </a:r>
          </a:p>
          <a:p>
            <a:pPr lvl="0"/>
            <a:r>
              <a:rPr lang="en-IN" b="1" dirty="0" smtClean="0"/>
              <a:t>Seek </a:t>
            </a:r>
            <a:r>
              <a:rPr lang="en-IN" b="1" dirty="0"/>
              <a:t>professional </a:t>
            </a:r>
            <a:r>
              <a:rPr lang="en-IN" b="1" dirty="0" smtClean="0"/>
              <a:t>help</a:t>
            </a:r>
          </a:p>
          <a:p>
            <a:r>
              <a:rPr lang="en-US" b="1" dirty="0" smtClean="0"/>
              <a:t>Negotiate a Change with Your Current Employer</a:t>
            </a:r>
          </a:p>
          <a:p>
            <a:r>
              <a:rPr lang="en-IN" b="1" dirty="0" smtClean="0"/>
              <a:t>Take advantage of your options</a:t>
            </a:r>
            <a:endParaRPr lang="en-IN" dirty="0" smtClean="0"/>
          </a:p>
          <a:p>
            <a:r>
              <a:rPr lang="en-US" b="1" dirty="0" smtClean="0"/>
              <a:t>Plan Fun and Relaxation</a:t>
            </a:r>
            <a:endParaRPr lang="en-US" dirty="0" smtClean="0"/>
          </a:p>
          <a:p>
            <a:pPr lvl="0"/>
            <a:endParaRPr lang="en-US" dirty="0" smtClean="0"/>
          </a:p>
          <a:p>
            <a:pPr lvl="0"/>
            <a:endParaRPr lang="en-IN" dirty="0"/>
          </a:p>
        </p:txBody>
      </p:sp>
      <p:pic>
        <p:nvPicPr>
          <p:cNvPr id="4" name="Picture 5"/>
          <p:cNvPicPr>
            <a:picLocks noChangeAspect="1" noChangeArrowheads="1"/>
          </p:cNvPicPr>
          <p:nvPr/>
        </p:nvPicPr>
        <p:blipFill>
          <a:blip r:embed="rId3" cstate="print"/>
          <a:srcRect/>
          <a:stretch>
            <a:fillRect/>
          </a:stretch>
        </p:blipFill>
        <p:spPr bwMode="auto">
          <a:xfrm>
            <a:off x="6400800" y="914400"/>
            <a:ext cx="2533648" cy="3643338"/>
          </a:xfrm>
          <a:prstGeom prst="rect">
            <a:avLst/>
          </a:prstGeom>
          <a:ln>
            <a:noFill/>
          </a:ln>
          <a:effectLst>
            <a:softEdge rad="112500"/>
          </a:effectLst>
        </p:spPr>
      </p:pic>
      <p:sp>
        <p:nvSpPr>
          <p:cNvPr id="5" name="Date Placeholder 4"/>
          <p:cNvSpPr>
            <a:spLocks noGrp="1"/>
          </p:cNvSpPr>
          <p:nvPr>
            <p:ph type="dt" sz="half" idx="10"/>
          </p:nvPr>
        </p:nvSpPr>
        <p:spPr/>
        <p:txBody>
          <a:bodyPr/>
          <a:lstStyle/>
          <a:p>
            <a:fld id="{AB5B956E-E985-4A43-96BA-8C93CDE60180}" type="datetime1">
              <a:rPr lang="en-US" smtClean="0"/>
              <a:pPr/>
              <a:t>9/8/2020</a:t>
            </a:fld>
            <a:endParaRPr lang="en-US"/>
          </a:p>
        </p:txBody>
      </p:sp>
      <p:sp>
        <p:nvSpPr>
          <p:cNvPr id="6" name="Slide Number Placeholder 5"/>
          <p:cNvSpPr>
            <a:spLocks noGrp="1"/>
          </p:cNvSpPr>
          <p:nvPr>
            <p:ph type="sldNum" sz="quarter" idx="12"/>
          </p:nvPr>
        </p:nvSpPr>
        <p:spPr/>
        <p:txBody>
          <a:bodyPr/>
          <a:lstStyle/>
          <a:p>
            <a:fld id="{C7790DE6-9EE3-489D-B0E7-FD33ADFF3645}" type="slidenum">
              <a:rPr lang="en-US" smtClean="0"/>
              <a:pPr/>
              <a:t>23</a:t>
            </a:fld>
            <a:endParaRPr lang="en-US"/>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38910"/>
          </a:xfrm>
        </p:spPr>
        <p:txBody>
          <a:bodyPr>
            <a:normAutofit/>
          </a:bodyPr>
          <a:lstStyle/>
          <a:p>
            <a:pPr>
              <a:buNone/>
            </a:pPr>
            <a:r>
              <a:rPr lang="en-US" dirty="0" smtClean="0"/>
              <a:t> </a:t>
            </a:r>
          </a:p>
          <a:p>
            <a:r>
              <a:rPr lang="en-US" b="1" dirty="0" smtClean="0"/>
              <a:t>Figure Out What Really Matters to You in Life</a:t>
            </a:r>
            <a:endParaRPr lang="en-US" dirty="0" smtClean="0"/>
          </a:p>
          <a:p>
            <a:pPr lvl="0"/>
            <a:endParaRPr lang="en-US" dirty="0" smtClean="0"/>
          </a:p>
          <a:p>
            <a:pPr marL="514350" lvl="0" indent="-514350">
              <a:buFont typeface="+mj-lt"/>
              <a:buAutoNum type="alphaLcPeriod"/>
            </a:pPr>
            <a:r>
              <a:rPr lang="en-US" dirty="0" smtClean="0"/>
              <a:t>Children </a:t>
            </a:r>
          </a:p>
          <a:p>
            <a:pPr marL="514350" lvl="0" indent="-514350">
              <a:buFont typeface="+mj-lt"/>
              <a:buAutoNum type="alphaLcPeriod"/>
            </a:pPr>
            <a:r>
              <a:rPr lang="en-US" dirty="0" smtClean="0"/>
              <a:t>Spouse </a:t>
            </a:r>
          </a:p>
          <a:p>
            <a:pPr marL="514350" lvl="0" indent="-514350">
              <a:buFont typeface="+mj-lt"/>
              <a:buAutoNum type="alphaLcPeriod"/>
            </a:pPr>
            <a:r>
              <a:rPr lang="en-US" dirty="0" smtClean="0"/>
              <a:t>Satisfying career   </a:t>
            </a:r>
          </a:p>
          <a:p>
            <a:pPr marL="514350" lvl="0" indent="-514350">
              <a:buFont typeface="+mj-lt"/>
              <a:buAutoNum type="alphaLcPeriod"/>
            </a:pPr>
            <a:r>
              <a:rPr lang="en-US" dirty="0" smtClean="0"/>
              <a:t>Health </a:t>
            </a:r>
          </a:p>
          <a:p>
            <a:pPr marL="514350" lvl="0" indent="-514350">
              <a:buFont typeface="+mj-lt"/>
              <a:buAutoNum type="alphaLcPeriod"/>
            </a:pPr>
            <a:r>
              <a:rPr lang="en-US" dirty="0" smtClean="0"/>
              <a:t>Religion</a:t>
            </a:r>
          </a:p>
          <a:p>
            <a:pPr marL="514350" lvl="0" indent="-514350">
              <a:buFont typeface="+mj-lt"/>
              <a:buAutoNum type="alphaLcPeriod"/>
            </a:pPr>
            <a:endParaRPr lang="en-US" dirty="0" smtClean="0"/>
          </a:p>
          <a:p>
            <a:pPr marL="514350" lvl="0" indent="-514350">
              <a:buNone/>
            </a:pPr>
            <a:endParaRPr lang="en-US" dirty="0" smtClean="0"/>
          </a:p>
          <a:p>
            <a:pPr marL="514350" lvl="0" indent="-514350">
              <a:buFont typeface="+mj-lt"/>
              <a:buAutoNum type="alphaLcPeriod"/>
            </a:pPr>
            <a:endParaRPr lang="en-US" dirty="0" smtClean="0"/>
          </a:p>
          <a:p>
            <a:pPr marL="514350" lvl="0" indent="-514350">
              <a:buFont typeface="+mj-lt"/>
              <a:buAutoNum type="alphaLcPeriod"/>
            </a:pPr>
            <a:endParaRPr lang="en-US" dirty="0" smtClean="0"/>
          </a:p>
          <a:p>
            <a:pPr marL="514350" lvl="0" indent="-514350">
              <a:buNone/>
            </a:pPr>
            <a:endParaRPr lang="en-US" dirty="0" smtClean="0"/>
          </a:p>
          <a:p>
            <a:pPr marL="514350" lvl="0" indent="-514350">
              <a:buNone/>
            </a:pPr>
            <a:endParaRPr lang="en-US" dirty="0" smtClean="0"/>
          </a:p>
          <a:p>
            <a:pPr lvl="0"/>
            <a:endParaRPr lang="en-US" dirty="0" smtClean="0"/>
          </a:p>
        </p:txBody>
      </p:sp>
      <p:pic>
        <p:nvPicPr>
          <p:cNvPr id="4" name="Picture 3" descr="copy of Cover B"/>
          <p:cNvPicPr>
            <a:picLocks noChangeAspect="1" noChangeArrowheads="1"/>
          </p:cNvPicPr>
          <p:nvPr/>
        </p:nvPicPr>
        <p:blipFill>
          <a:blip r:embed="rId3" cstate="print"/>
          <a:srcRect/>
          <a:stretch>
            <a:fillRect/>
          </a:stretch>
        </p:blipFill>
        <p:spPr bwMode="auto">
          <a:xfrm>
            <a:off x="3886200" y="1447800"/>
            <a:ext cx="5257800" cy="5410200"/>
          </a:xfrm>
          <a:prstGeom prst="rect">
            <a:avLst/>
          </a:prstGeom>
          <a:ln>
            <a:noFill/>
          </a:ln>
          <a:effectLst>
            <a:softEdge rad="112500"/>
          </a:effectLst>
        </p:spPr>
      </p:pic>
      <p:sp>
        <p:nvSpPr>
          <p:cNvPr id="5" name="Date Placeholder 4"/>
          <p:cNvSpPr>
            <a:spLocks noGrp="1"/>
          </p:cNvSpPr>
          <p:nvPr>
            <p:ph type="dt" sz="half" idx="10"/>
          </p:nvPr>
        </p:nvSpPr>
        <p:spPr/>
        <p:txBody>
          <a:bodyPr/>
          <a:lstStyle/>
          <a:p>
            <a:fld id="{1504AD7E-8750-46B1-A0F3-450ABC34F86E}" type="datetime1">
              <a:rPr lang="en-US" smtClean="0"/>
              <a:pPr/>
              <a:t>9/8/2020</a:t>
            </a:fld>
            <a:endParaRPr lang="en-US"/>
          </a:p>
        </p:txBody>
      </p:sp>
      <p:sp>
        <p:nvSpPr>
          <p:cNvPr id="6" name="Slide Number Placeholder 5"/>
          <p:cNvSpPr>
            <a:spLocks noGrp="1"/>
          </p:cNvSpPr>
          <p:nvPr>
            <p:ph type="sldNum" sz="quarter" idx="12"/>
          </p:nvPr>
        </p:nvSpPr>
        <p:spPr/>
        <p:txBody>
          <a:bodyPr/>
          <a:lstStyle/>
          <a:p>
            <a:fld id="{C7790DE6-9EE3-489D-B0E7-FD33ADFF3645}"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457200" y="838200"/>
            <a:ext cx="8229600" cy="5287963"/>
          </a:xfrm>
          <a:prstGeom prst="rect">
            <a:avLst/>
          </a:prstGeom>
        </p:spPr>
        <p:txBody>
          <a:bodyPr/>
          <a:lstStyle/>
          <a:p>
            <a:pPr marL="342900" marR="0" lvl="0" indent="-342900" algn="l" defTabSz="914400" rtl="0" eaLnBrk="1" fontAlgn="auto" latinLnBrk="0" hangingPunct="1">
              <a:lnSpc>
                <a:spcPct val="100000"/>
              </a:lnSpc>
              <a:spcBef>
                <a:spcPct val="20000"/>
              </a:spcBef>
              <a:spcAft>
                <a:spcPts val="0"/>
              </a:spcAft>
              <a:buClrTx/>
              <a:buSzTx/>
              <a:tabLst/>
              <a:defRPr/>
            </a:pPr>
            <a:r>
              <a:rPr kumimoji="0" lang="en-US" sz="3200" b="1" i="0" u="sng" strike="noStrike" kern="1200" cap="none" spc="0" normalizeH="0" baseline="0" noProof="0" dirty="0" smtClean="0">
                <a:ln>
                  <a:noFill/>
                </a:ln>
                <a:solidFill>
                  <a:schemeClr val="tx1"/>
                </a:solidFill>
                <a:effectLst/>
                <a:uLnTx/>
                <a:uFillTx/>
                <a:latin typeface="+mn-lt"/>
                <a:ea typeface="+mn-ea"/>
                <a:cs typeface="+mn-cs"/>
              </a:rPr>
              <a:t>At </a:t>
            </a:r>
            <a:r>
              <a:rPr kumimoji="0" lang="en-US" sz="3200" b="1" i="0" u="sng" strike="noStrike" kern="1200" cap="none" spc="0" normalizeH="0" baseline="0" noProof="0" dirty="0" err="1" smtClean="0">
                <a:ln>
                  <a:noFill/>
                </a:ln>
                <a:solidFill>
                  <a:schemeClr val="tx1"/>
                </a:solidFill>
                <a:effectLst/>
                <a:uLnTx/>
                <a:uFillTx/>
                <a:latin typeface="+mn-lt"/>
                <a:ea typeface="+mn-ea"/>
                <a:cs typeface="+mn-cs"/>
              </a:rPr>
              <a:t>Organisational</a:t>
            </a:r>
            <a:r>
              <a:rPr kumimoji="0" lang="en-US" sz="3200" b="1" i="0" u="sng" strike="noStrike" kern="1200" cap="none" spc="0" normalizeH="0" baseline="0" noProof="0" dirty="0" smtClean="0">
                <a:ln>
                  <a:noFill/>
                </a:ln>
                <a:solidFill>
                  <a:schemeClr val="tx1"/>
                </a:solidFill>
                <a:effectLst/>
                <a:uLnTx/>
                <a:uFillTx/>
                <a:latin typeface="+mn-lt"/>
                <a:ea typeface="+mn-ea"/>
                <a:cs typeface="+mn-cs"/>
              </a:rPr>
              <a:t> level</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sz="3200" dirty="0" smtClean="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Flexible working arrangements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Part-time working, </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Flexitime</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Job sharing, etc.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Help with childcare arrangements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Paternity leave, Time off work when child is sick</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Better resources and work environment</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More training, Lighten workload, More time together</a:t>
            </a:r>
            <a:r>
              <a:rPr kumimoji="0" lang="en-US" sz="2800" b="0" i="0" u="none" strike="noStrike" kern="1200" cap="none" spc="0" normalizeH="0" noProof="0" dirty="0" smtClean="0">
                <a:ln>
                  <a:noFill/>
                </a:ln>
                <a:solidFill>
                  <a:schemeClr val="tx1"/>
                </a:solidFill>
                <a:effectLst/>
                <a:uLnTx/>
                <a:uFillTx/>
                <a:latin typeface="+mn-lt"/>
                <a:ea typeface="+mn-ea"/>
                <a:cs typeface="+mn-cs"/>
              </a:rPr>
              <a:t> with family (family days, off on </a:t>
            </a:r>
            <a:r>
              <a:rPr kumimoji="0" lang="en-US" sz="2800" b="0" i="0" u="none" strike="noStrike" kern="1200" cap="none" spc="0" normalizeH="0" noProof="0" dirty="0" err="1" smtClean="0">
                <a:ln>
                  <a:noFill/>
                </a:ln>
                <a:solidFill>
                  <a:schemeClr val="tx1"/>
                </a:solidFill>
                <a:effectLst/>
                <a:uLnTx/>
                <a:uFillTx/>
                <a:latin typeface="+mn-lt"/>
                <a:ea typeface="+mn-ea"/>
                <a:cs typeface="+mn-cs"/>
              </a:rPr>
              <a:t>Birthdays</a:t>
            </a:r>
            <a:r>
              <a:rPr kumimoji="0" lang="en-US" sz="2800" b="0" i="0" u="none" strike="noStrike" kern="1200" cap="none" spc="0" normalizeH="0" baseline="0" noProof="0" dirty="0" err="1" smtClean="0">
                <a:ln>
                  <a:noFill/>
                </a:ln>
                <a:solidFill>
                  <a:schemeClr val="tx1"/>
                </a:solidFill>
                <a:effectLst/>
                <a:uLnTx/>
                <a:uFillTx/>
                <a:latin typeface="+mn-lt"/>
                <a:ea typeface="+mn-ea"/>
                <a:cs typeface="+mn-cs"/>
              </a:rPr>
              <a:t>,anniversaries</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More breaks during the day, )etc.</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3" name="Picture 2" descr="copy of Cover B"/>
          <p:cNvPicPr>
            <a:picLocks noChangeAspect="1" noChangeArrowheads="1"/>
          </p:cNvPicPr>
          <p:nvPr/>
        </p:nvPicPr>
        <p:blipFill>
          <a:blip r:embed="rId2" cstate="print"/>
          <a:srcRect/>
          <a:stretch>
            <a:fillRect/>
          </a:stretch>
        </p:blipFill>
        <p:spPr bwMode="auto">
          <a:xfrm>
            <a:off x="5715000" y="152400"/>
            <a:ext cx="3429000" cy="1905000"/>
          </a:xfrm>
          <a:prstGeom prst="rect">
            <a:avLst/>
          </a:prstGeom>
          <a:ln>
            <a:noFill/>
          </a:ln>
          <a:effectLst>
            <a:softEdge rad="112500"/>
          </a:effectLst>
        </p:spPr>
      </p:pic>
      <p:sp>
        <p:nvSpPr>
          <p:cNvPr id="4" name="Date Placeholder 3"/>
          <p:cNvSpPr>
            <a:spLocks noGrp="1"/>
          </p:cNvSpPr>
          <p:nvPr>
            <p:ph type="dt" sz="half" idx="10"/>
          </p:nvPr>
        </p:nvSpPr>
        <p:spPr/>
        <p:txBody>
          <a:bodyPr/>
          <a:lstStyle/>
          <a:p>
            <a:fld id="{06012906-375D-40B9-A6A6-CB9A53421956}"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25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animEffect transition="in" filter="slide(fromBottom)">
                                      <p:cBhvr>
                                        <p:cTn id="7" dur="500"/>
                                        <p:tgtEl>
                                          <p:spTgt spid="2">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nodeType="clickEffect">
                                  <p:stCondLst>
                                    <p:cond delay="0"/>
                                  </p:stCondLst>
                                  <p:childTnLst>
                                    <p:set>
                                      <p:cBhvr>
                                        <p:cTn id="11" dur="1" fill="hold">
                                          <p:stCondLst>
                                            <p:cond delay="0"/>
                                          </p:stCondLst>
                                        </p:cTn>
                                        <p:tgtEl>
                                          <p:spTgt spid="2">
                                            <p:txEl>
                                              <p:pRg st="0" end="0"/>
                                            </p:txEl>
                                          </p:spTgt>
                                        </p:tgtEl>
                                        <p:attrNameLst>
                                          <p:attrName>style.visibility</p:attrName>
                                        </p:attrNameLst>
                                      </p:cBhvr>
                                      <p:to>
                                        <p:strVal val="visible"/>
                                      </p:to>
                                    </p:set>
                                    <p:animEffect transition="in" filter="slide(fromBottom)">
                                      <p:cBhvr>
                                        <p:cTn id="12" dur="500"/>
                                        <p:tgtEl>
                                          <p:spTgt spid="2">
                                            <p:txEl>
                                              <p:pRg st="0" end="0"/>
                                            </p:txEl>
                                          </p:spTgt>
                                        </p:tgtEl>
                                      </p:cBhvr>
                                    </p:animEffect>
                                  </p:childTnLst>
                                </p:cTn>
                              </p:par>
                              <p:par>
                                <p:cTn id="13" presetID="12" presetClass="entr" presetSubtype="4" fill="hold" nodeType="withEffect">
                                  <p:stCondLst>
                                    <p:cond delay="0"/>
                                  </p:stCondLst>
                                  <p:childTnLst>
                                    <p:set>
                                      <p:cBhvr>
                                        <p:cTn id="14" dur="1" fill="hold">
                                          <p:stCondLst>
                                            <p:cond delay="0"/>
                                          </p:stCondLst>
                                        </p:cTn>
                                        <p:tgtEl>
                                          <p:spTgt spid="2">
                                            <p:txEl>
                                              <p:pRg st="3" end="3"/>
                                            </p:txEl>
                                          </p:spTgt>
                                        </p:tgtEl>
                                        <p:attrNameLst>
                                          <p:attrName>style.visibility</p:attrName>
                                        </p:attrNameLst>
                                      </p:cBhvr>
                                      <p:to>
                                        <p:strVal val="visible"/>
                                      </p:to>
                                    </p:set>
                                    <p:animEffect transition="in" filter="slide(fromBottom)">
                                      <p:cBhvr>
                                        <p:cTn id="15" dur="500"/>
                                        <p:tgtEl>
                                          <p:spTgt spid="2">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2" presetClass="entr" presetSubtype="4" fill="hold" nodeType="clickEffect">
                                  <p:stCondLst>
                                    <p:cond delay="0"/>
                                  </p:stCondLst>
                                  <p:childTnLst>
                                    <p:set>
                                      <p:cBhvr>
                                        <p:cTn id="19" dur="1" fill="hold">
                                          <p:stCondLst>
                                            <p:cond delay="0"/>
                                          </p:stCondLst>
                                        </p:cTn>
                                        <p:tgtEl>
                                          <p:spTgt spid="2">
                                            <p:txEl>
                                              <p:pRg st="4" end="4"/>
                                            </p:txEl>
                                          </p:spTgt>
                                        </p:tgtEl>
                                        <p:attrNameLst>
                                          <p:attrName>style.visibility</p:attrName>
                                        </p:attrNameLst>
                                      </p:cBhvr>
                                      <p:to>
                                        <p:strVal val="visible"/>
                                      </p:to>
                                    </p:set>
                                    <p:animEffect transition="in" filter="slide(fromBottom)">
                                      <p:cBhvr>
                                        <p:cTn id="20" dur="500"/>
                                        <p:tgtEl>
                                          <p:spTgt spid="2">
                                            <p:txEl>
                                              <p:pRg st="4" end="4"/>
                                            </p:txEl>
                                          </p:spTgt>
                                        </p:tgtEl>
                                      </p:cBhvr>
                                    </p:animEffect>
                                  </p:childTnLst>
                                </p:cTn>
                              </p:par>
                              <p:par>
                                <p:cTn id="21" presetID="12" presetClass="entr" presetSubtype="4" fill="hold" nodeType="withEffect">
                                  <p:stCondLst>
                                    <p:cond delay="0"/>
                                  </p:stCondLst>
                                  <p:childTnLst>
                                    <p:set>
                                      <p:cBhvr>
                                        <p:cTn id="22" dur="1" fill="hold">
                                          <p:stCondLst>
                                            <p:cond delay="0"/>
                                          </p:stCondLst>
                                        </p:cTn>
                                        <p:tgtEl>
                                          <p:spTgt spid="2">
                                            <p:txEl>
                                              <p:pRg st="5" end="5"/>
                                            </p:txEl>
                                          </p:spTgt>
                                        </p:tgtEl>
                                        <p:attrNameLst>
                                          <p:attrName>style.visibility</p:attrName>
                                        </p:attrNameLst>
                                      </p:cBhvr>
                                      <p:to>
                                        <p:strVal val="visible"/>
                                      </p:to>
                                    </p:set>
                                    <p:animEffect transition="in" filter="slide(fromBottom)">
                                      <p:cBhvr>
                                        <p:cTn id="23" dur="500"/>
                                        <p:tgtEl>
                                          <p:spTgt spid="2">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4" fill="hold" nodeType="click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slide(fromBottom)">
                                      <p:cBhvr>
                                        <p:cTn id="28" dur="500"/>
                                        <p:tgtEl>
                                          <p:spTgt spid="2">
                                            <p:txEl>
                                              <p:pRg st="6" end="6"/>
                                            </p:txEl>
                                          </p:spTgt>
                                        </p:tgtEl>
                                      </p:cBhvr>
                                    </p:animEffect>
                                  </p:childTnLst>
                                </p:cTn>
                              </p:par>
                              <p:par>
                                <p:cTn id="29" presetID="12" presetClass="entr" presetSubtype="4" fill="hold"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slide(fromBottom)">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solidFill>
                  <a:schemeClr val="tx2">
                    <a:satMod val="200000"/>
                  </a:schemeClr>
                </a:solidFill>
              </a:rPr>
              <a:t>..For the employer</a:t>
            </a:r>
            <a:endParaRPr lang="en-US" dirty="0">
              <a:solidFill>
                <a:schemeClr val="tx2">
                  <a:satMod val="200000"/>
                </a:schemeClr>
              </a:solidFill>
            </a:endParaRPr>
          </a:p>
        </p:txBody>
      </p:sp>
      <p:sp>
        <p:nvSpPr>
          <p:cNvPr id="35843" name="Content Placeholder 2"/>
          <p:cNvSpPr>
            <a:spLocks noGrp="1"/>
          </p:cNvSpPr>
          <p:nvPr>
            <p:ph idx="1"/>
          </p:nvPr>
        </p:nvSpPr>
        <p:spPr>
          <a:xfrm>
            <a:off x="914400" y="1783560"/>
            <a:ext cx="7772400" cy="4845840"/>
          </a:xfrm>
        </p:spPr>
        <p:txBody>
          <a:bodyPr>
            <a:normAutofit fontScale="92500" lnSpcReduction="10000"/>
          </a:bodyPr>
          <a:lstStyle/>
          <a:p>
            <a:pPr algn="just" eaLnBrk="1" hangingPunct="1"/>
            <a:r>
              <a:rPr lang="en-US" dirty="0" smtClean="0"/>
              <a:t>Devote more resources to improving “people management” practices</a:t>
            </a:r>
          </a:p>
          <a:p>
            <a:pPr algn="just" eaLnBrk="1" hangingPunct="1"/>
            <a:endParaRPr lang="en-US" dirty="0" smtClean="0"/>
          </a:p>
          <a:p>
            <a:pPr algn="just" eaLnBrk="1" hangingPunct="1"/>
            <a:r>
              <a:rPr lang="en-US" dirty="0" smtClean="0"/>
              <a:t>Provide employees with increased control and flexibility regarding when and where they work</a:t>
            </a:r>
          </a:p>
          <a:p>
            <a:pPr algn="just" eaLnBrk="1" hangingPunct="1"/>
            <a:endParaRPr lang="en-US" dirty="0" smtClean="0"/>
          </a:p>
          <a:p>
            <a:pPr algn="just" eaLnBrk="1" hangingPunct="1"/>
            <a:r>
              <a:rPr lang="en-US" dirty="0" smtClean="0"/>
              <a:t>Give employees the explicit right to refuse overtime work</a:t>
            </a:r>
          </a:p>
          <a:p>
            <a:pPr algn="just" eaLnBrk="1" hangingPunct="1"/>
            <a:endParaRPr lang="en-US" dirty="0" smtClean="0"/>
          </a:p>
          <a:p>
            <a:pPr algn="just" eaLnBrk="1" hangingPunct="1"/>
            <a:r>
              <a:rPr lang="en-US" dirty="0" err="1" smtClean="0"/>
              <a:t>Conceirge</a:t>
            </a:r>
            <a:r>
              <a:rPr lang="en-US" dirty="0" smtClean="0"/>
              <a:t> Services:</a:t>
            </a:r>
          </a:p>
        </p:txBody>
      </p:sp>
      <p:sp>
        <p:nvSpPr>
          <p:cNvPr id="4" name="Date Placeholder 3"/>
          <p:cNvSpPr>
            <a:spLocks noGrp="1"/>
          </p:cNvSpPr>
          <p:nvPr>
            <p:ph type="dt" sz="half" idx="10"/>
          </p:nvPr>
        </p:nvSpPr>
        <p:spPr/>
        <p:txBody>
          <a:bodyPr/>
          <a:lstStyle/>
          <a:p>
            <a:fld id="{A263868A-1724-47A2-AE6E-D8511FFAE434}"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26</a:t>
            </a:fld>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06" y="2260623"/>
            <a:ext cx="8229600" cy="4525963"/>
          </a:xfrm>
        </p:spPr>
        <p:txBody>
          <a:bodyPr/>
          <a:lstStyle/>
          <a:p>
            <a:pPr lvl="0"/>
            <a:r>
              <a:rPr lang="en-GB" dirty="0"/>
              <a:t>Providing Managerial Support</a:t>
            </a:r>
            <a:endParaRPr lang="en-IN" dirty="0"/>
          </a:p>
          <a:p>
            <a:pPr lvl="0"/>
            <a:r>
              <a:rPr lang="en-GB" dirty="0"/>
              <a:t>Creating Institutional Support Mechanisms</a:t>
            </a:r>
            <a:endParaRPr lang="en-IN" dirty="0"/>
          </a:p>
          <a:p>
            <a:pPr lvl="0"/>
            <a:r>
              <a:rPr lang="en-GB" dirty="0"/>
              <a:t>Time expectations</a:t>
            </a:r>
            <a:endParaRPr lang="en-IN" dirty="0"/>
          </a:p>
          <a:p>
            <a:pPr lvl="0"/>
            <a:r>
              <a:rPr lang="en-US" dirty="0"/>
              <a:t>Co-Worker Support</a:t>
            </a:r>
            <a:endParaRPr lang="en-IN" dirty="0"/>
          </a:p>
          <a:p>
            <a:endParaRPr lang="en-US" dirty="0" smtClean="0"/>
          </a:p>
          <a:p>
            <a:pPr lvl="0"/>
            <a:r>
              <a:rPr lang="en-GB" dirty="0"/>
              <a:t>Sustain </a:t>
            </a:r>
            <a:r>
              <a:rPr lang="en-GB" dirty="0" smtClean="0"/>
              <a:t>It!!!</a:t>
            </a:r>
            <a:endParaRPr lang="en-IN" dirty="0"/>
          </a:p>
          <a:p>
            <a:endParaRPr lang="en-IN" dirty="0"/>
          </a:p>
        </p:txBody>
      </p:sp>
      <p:pic>
        <p:nvPicPr>
          <p:cNvPr id="4" name="Picture 5"/>
          <p:cNvPicPr>
            <a:picLocks noChangeAspect="1" noChangeArrowheads="1"/>
          </p:cNvPicPr>
          <p:nvPr/>
        </p:nvPicPr>
        <p:blipFill>
          <a:blip r:embed="rId3" cstate="print"/>
          <a:srcRect/>
          <a:stretch>
            <a:fillRect/>
          </a:stretch>
        </p:blipFill>
        <p:spPr bwMode="auto">
          <a:xfrm>
            <a:off x="5143504" y="3357562"/>
            <a:ext cx="3724275" cy="3429024"/>
          </a:xfrm>
          <a:prstGeom prst="rect">
            <a:avLst/>
          </a:prstGeom>
          <a:ln>
            <a:noFill/>
          </a:ln>
          <a:effectLst>
            <a:softEdge rad="112500"/>
          </a:effectLst>
        </p:spPr>
      </p:pic>
      <p:pic>
        <p:nvPicPr>
          <p:cNvPr id="7171" name="Picture 3"/>
          <p:cNvPicPr>
            <a:picLocks noChangeAspect="1" noChangeArrowheads="1"/>
          </p:cNvPicPr>
          <p:nvPr/>
        </p:nvPicPr>
        <p:blipFill>
          <a:blip r:embed="rId4" cstate="print"/>
          <a:srcRect/>
          <a:stretch>
            <a:fillRect/>
          </a:stretch>
        </p:blipFill>
        <p:spPr bwMode="auto">
          <a:xfrm>
            <a:off x="0" y="0"/>
            <a:ext cx="4643438" cy="2285992"/>
          </a:xfrm>
          <a:prstGeom prst="rect">
            <a:avLst/>
          </a:prstGeom>
          <a:ln>
            <a:noFill/>
          </a:ln>
          <a:effectLst>
            <a:softEdge rad="112500"/>
          </a:effectLst>
        </p:spPr>
      </p:pic>
      <p:sp>
        <p:nvSpPr>
          <p:cNvPr id="5" name="Date Placeholder 4"/>
          <p:cNvSpPr>
            <a:spLocks noGrp="1"/>
          </p:cNvSpPr>
          <p:nvPr>
            <p:ph type="dt" sz="half" idx="10"/>
          </p:nvPr>
        </p:nvSpPr>
        <p:spPr/>
        <p:txBody>
          <a:bodyPr/>
          <a:lstStyle/>
          <a:p>
            <a:fld id="{9FDCF4B6-951A-4ADC-8387-96DA8B3988BD}" type="datetime1">
              <a:rPr lang="en-US" smtClean="0"/>
              <a:pPr/>
              <a:t>9/8/2020</a:t>
            </a:fld>
            <a:endParaRPr lang="en-US"/>
          </a:p>
        </p:txBody>
      </p:sp>
      <p:sp>
        <p:nvSpPr>
          <p:cNvPr id="6" name="Slide Number Placeholder 5"/>
          <p:cNvSpPr>
            <a:spLocks noGrp="1"/>
          </p:cNvSpPr>
          <p:nvPr>
            <p:ph type="sldNum" sz="quarter" idx="12"/>
          </p:nvPr>
        </p:nvSpPr>
        <p:spPr/>
        <p:txBody>
          <a:bodyPr/>
          <a:lstStyle/>
          <a:p>
            <a:fld id="{C7790DE6-9EE3-489D-B0E7-FD33ADFF3645}" type="slidenum">
              <a:rPr lang="en-US" smtClean="0"/>
              <a:pPr/>
              <a:t>27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 calcmode="lin" valueType="num">
                                      <p:cBhvr>
                                        <p:cTn id="9" dur="500" fill="hold"/>
                                        <p:tgtEl>
                                          <p:spTgt spid="4"/>
                                        </p:tgtEl>
                                        <p:attrNameLst>
                                          <p:attrName>style.rotation</p:attrName>
                                        </p:attrNameLst>
                                      </p:cBhvr>
                                      <p:tavLst>
                                        <p:tav tm="0">
                                          <p:val>
                                            <p:fltVal val="360"/>
                                          </p:val>
                                        </p:tav>
                                        <p:tav tm="100000">
                                          <p:val>
                                            <p:fltVal val="0"/>
                                          </p:val>
                                        </p:tav>
                                      </p:tavLst>
                                    </p:anim>
                                    <p:animEffect transition="in" filter="fade">
                                      <p:cBhvr>
                                        <p:cTn id="1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AutoShape 2" descr="http://3.bp.blogspot.com/_wqCIboWyFeQ/SmXM8m69GkI/AAAAAAABiew/XjBLW2L_fZc/s320/ThankYouClipart.gif"/>
          <p:cNvSpPr>
            <a:spLocks noChangeAspect="1" noChangeArrowheads="1"/>
          </p:cNvSpPr>
          <p:nvPr/>
        </p:nvSpPr>
        <p:spPr bwMode="auto">
          <a:xfrm>
            <a:off x="155575" y="-144463"/>
            <a:ext cx="304800" cy="304801"/>
          </a:xfrm>
          <a:prstGeom prst="rect">
            <a:avLst/>
          </a:prstGeom>
          <a:noFill/>
          <a:ln w="9525">
            <a:noFill/>
            <a:miter lim="800000"/>
            <a:headEnd/>
            <a:tailEnd/>
          </a:ln>
        </p:spPr>
        <p:txBody>
          <a:bodyPr/>
          <a:lstStyle/>
          <a:p>
            <a:endParaRPr lang="en-US">
              <a:latin typeface="Corbel" pitchFamily="34" charset="0"/>
            </a:endParaRPr>
          </a:p>
        </p:txBody>
      </p:sp>
      <p:pic>
        <p:nvPicPr>
          <p:cNvPr id="38915" name="Picture 4" descr="thank-you-very-much.gif"/>
          <p:cNvPicPr>
            <a:picLocks noChangeAspect="1"/>
          </p:cNvPicPr>
          <p:nvPr/>
        </p:nvPicPr>
        <p:blipFill>
          <a:blip r:embed="rId2" cstate="print"/>
          <a:srcRect/>
          <a:stretch>
            <a:fillRect/>
          </a:stretch>
        </p:blipFill>
        <p:spPr bwMode="auto">
          <a:xfrm>
            <a:off x="838200" y="457200"/>
            <a:ext cx="7696200" cy="6096000"/>
          </a:xfrm>
          <a:prstGeom prst="rect">
            <a:avLst/>
          </a:prstGeom>
          <a:noFill/>
          <a:ln w="9525">
            <a:noFill/>
            <a:miter lim="800000"/>
            <a:headEnd/>
            <a:tailEnd/>
          </a:ln>
        </p:spPr>
      </p:pic>
      <p:sp>
        <p:nvSpPr>
          <p:cNvPr id="4" name="Date Placeholder 3"/>
          <p:cNvSpPr>
            <a:spLocks noGrp="1"/>
          </p:cNvSpPr>
          <p:nvPr>
            <p:ph type="dt" sz="half" idx="10"/>
          </p:nvPr>
        </p:nvSpPr>
        <p:spPr/>
        <p:txBody>
          <a:bodyPr/>
          <a:lstStyle/>
          <a:p>
            <a:fld id="{4758E592-182F-4E99-B7E1-2AE483125708}"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28</a:t>
            </a:fld>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defRPr/>
            </a:pPr>
            <a:r>
              <a:rPr lang="en-US" dirty="0" smtClean="0"/>
              <a:t>Work-Life balance - What is it all about?</a:t>
            </a:r>
            <a:endParaRPr lang="en-US" dirty="0"/>
          </a:p>
        </p:txBody>
      </p:sp>
      <p:sp>
        <p:nvSpPr>
          <p:cNvPr id="18434" name="Content Placeholder 1"/>
          <p:cNvSpPr>
            <a:spLocks noGrp="1"/>
          </p:cNvSpPr>
          <p:nvPr>
            <p:ph idx="1"/>
          </p:nvPr>
        </p:nvSpPr>
        <p:spPr>
          <a:xfrm>
            <a:off x="381000" y="2286000"/>
            <a:ext cx="8382000" cy="2405063"/>
          </a:xfrm>
        </p:spPr>
        <p:txBody>
          <a:bodyPr>
            <a:normAutofit/>
          </a:bodyPr>
          <a:lstStyle/>
          <a:p>
            <a:pPr algn="just"/>
            <a:r>
              <a:rPr lang="en-US" sz="2800" dirty="0" smtClean="0"/>
              <a:t>Work-life balance" was coined to address the </a:t>
            </a:r>
            <a:r>
              <a:rPr lang="en-US" sz="2800" i="1" dirty="0" smtClean="0">
                <a:solidFill>
                  <a:srgbClr val="FF0000"/>
                </a:solidFill>
              </a:rPr>
              <a:t>unhealthy life choices </a:t>
            </a:r>
            <a:r>
              <a:rPr lang="en-US" sz="2800" dirty="0" smtClean="0"/>
              <a:t>that many people were making; they were choosing to neglect </a:t>
            </a:r>
            <a:r>
              <a:rPr lang="en-US" sz="2800" i="1" dirty="0" smtClean="0">
                <a:solidFill>
                  <a:srgbClr val="FF0000"/>
                </a:solidFill>
              </a:rPr>
              <a:t>other important areas of their lives</a:t>
            </a:r>
            <a:r>
              <a:rPr lang="en-US" sz="2800" dirty="0" smtClean="0"/>
              <a:t> such as family, friends, and hobbies in favor of work-related chores and goals</a:t>
            </a:r>
          </a:p>
          <a:p>
            <a:pPr>
              <a:buFont typeface="Wingdings 3" pitchFamily="18" charset="2"/>
              <a:buNone/>
            </a:pPr>
            <a:endParaRPr lang="en-US" dirty="0" smtClean="0"/>
          </a:p>
        </p:txBody>
      </p:sp>
      <p:sp>
        <p:nvSpPr>
          <p:cNvPr id="4" name="Date Placeholder 3"/>
          <p:cNvSpPr>
            <a:spLocks noGrp="1"/>
          </p:cNvSpPr>
          <p:nvPr>
            <p:ph type="dt" sz="half" idx="10"/>
          </p:nvPr>
        </p:nvSpPr>
        <p:spPr/>
        <p:txBody>
          <a:bodyPr/>
          <a:lstStyle/>
          <a:p>
            <a:fld id="{02AD0A25-C0DA-4BA7-9FD5-9F1F2D8D322E}"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685800" y="2301895"/>
            <a:ext cx="7848600" cy="1508105"/>
          </a:xfrm>
          <a:prstGeom prst="rect">
            <a:avLst/>
          </a:prstGeom>
          <a:noFill/>
          <a:ln w="9525">
            <a:noFill/>
            <a:miter lim="800000"/>
            <a:headEnd/>
            <a:tailEnd/>
          </a:ln>
        </p:spPr>
        <p:txBody>
          <a:bodyPr>
            <a:spAutoFit/>
          </a:bodyPr>
          <a:lstStyle/>
          <a:p>
            <a:r>
              <a:rPr lang="en-US" sz="2000" dirty="0">
                <a:latin typeface="Calibri" pitchFamily="34" charset="0"/>
              </a:rPr>
              <a:t/>
            </a:r>
            <a:br>
              <a:rPr lang="en-US" sz="2000" dirty="0">
                <a:latin typeface="Calibri" pitchFamily="34" charset="0"/>
              </a:rPr>
            </a:br>
            <a:r>
              <a:rPr lang="en-US" sz="2400" i="1" dirty="0" smtClean="0">
                <a:latin typeface="Calibri" pitchFamily="34" charset="0"/>
              </a:rPr>
              <a:t>Life </a:t>
            </a:r>
            <a:r>
              <a:rPr lang="en-US" sz="2400" i="1" dirty="0">
                <a:latin typeface="Calibri" pitchFamily="34" charset="0"/>
              </a:rPr>
              <a:t>will deliver the value and balance we desire ...when we achieve and enjoy something every single day...in all the important areas that make up our lives.</a:t>
            </a:r>
          </a:p>
        </p:txBody>
      </p:sp>
      <p:sp>
        <p:nvSpPr>
          <p:cNvPr id="3" name="Rectangle 4"/>
          <p:cNvSpPr>
            <a:spLocks noChangeArrowheads="1"/>
          </p:cNvSpPr>
          <p:nvPr/>
        </p:nvSpPr>
        <p:spPr bwMode="auto">
          <a:xfrm>
            <a:off x="228600" y="4191000"/>
            <a:ext cx="8534400" cy="630238"/>
          </a:xfrm>
          <a:prstGeom prst="rect">
            <a:avLst/>
          </a:prstGeom>
          <a:noFill/>
          <a:ln w="9525">
            <a:noFill/>
            <a:miter lim="800000"/>
            <a:headEnd/>
            <a:tailEnd/>
          </a:ln>
        </p:spPr>
        <p:txBody>
          <a:bodyPr>
            <a:spAutoFit/>
          </a:bodyPr>
          <a:lstStyle/>
          <a:p>
            <a:pPr>
              <a:lnSpc>
                <a:spcPct val="125000"/>
              </a:lnSpc>
            </a:pPr>
            <a:r>
              <a:rPr lang="en-US" sz="2800" i="1" dirty="0">
                <a:latin typeface="Calibri" pitchFamily="34" charset="0"/>
              </a:rPr>
              <a:t>Hence, a good working definition of Work-Life Balance is:</a:t>
            </a:r>
            <a:endParaRPr lang="en-US" sz="2800" b="1" i="1" dirty="0">
              <a:latin typeface="Calibri" pitchFamily="34" charset="0"/>
            </a:endParaRPr>
          </a:p>
        </p:txBody>
      </p:sp>
      <p:sp>
        <p:nvSpPr>
          <p:cNvPr id="4" name="Rectangle 5"/>
          <p:cNvSpPr>
            <a:spLocks noChangeArrowheads="1"/>
          </p:cNvSpPr>
          <p:nvPr/>
        </p:nvSpPr>
        <p:spPr bwMode="auto">
          <a:xfrm>
            <a:off x="609600" y="5257800"/>
            <a:ext cx="7924800" cy="1006475"/>
          </a:xfrm>
          <a:prstGeom prst="rect">
            <a:avLst/>
          </a:prstGeom>
          <a:noFill/>
          <a:ln w="9525">
            <a:noFill/>
            <a:miter lim="800000"/>
            <a:headEnd/>
            <a:tailEnd/>
          </a:ln>
        </p:spPr>
        <p:txBody>
          <a:bodyPr>
            <a:spAutoFit/>
          </a:bodyPr>
          <a:lstStyle/>
          <a:p>
            <a:pPr algn="ctr">
              <a:lnSpc>
                <a:spcPct val="125000"/>
              </a:lnSpc>
            </a:pPr>
            <a:r>
              <a:rPr lang="en-US" sz="2400" b="1" dirty="0">
                <a:latin typeface="Calibri" pitchFamily="34" charset="0"/>
              </a:rPr>
              <a:t>Meaningful daily Achievement and Enjoyment in each of the four life quadrants:</a:t>
            </a:r>
          </a:p>
        </p:txBody>
      </p:sp>
      <p:pic>
        <p:nvPicPr>
          <p:cNvPr id="5" name="Picture 3"/>
          <p:cNvPicPr>
            <a:picLocks noChangeAspect="1" noChangeArrowheads="1"/>
          </p:cNvPicPr>
          <p:nvPr/>
        </p:nvPicPr>
        <p:blipFill>
          <a:blip r:embed="rId2" cstate="print"/>
          <a:srcRect/>
          <a:stretch>
            <a:fillRect/>
          </a:stretch>
        </p:blipFill>
        <p:spPr bwMode="auto">
          <a:xfrm>
            <a:off x="6019800" y="152400"/>
            <a:ext cx="2971800" cy="2057400"/>
          </a:xfrm>
          <a:prstGeom prst="rect">
            <a:avLst/>
          </a:prstGeom>
          <a:noFill/>
          <a:ln w="9525">
            <a:noFill/>
            <a:miter lim="800000"/>
            <a:headEnd/>
            <a:tailEnd/>
          </a:ln>
        </p:spPr>
      </p:pic>
      <p:sp>
        <p:nvSpPr>
          <p:cNvPr id="6" name="Rectangle 5"/>
          <p:cNvSpPr/>
          <p:nvPr/>
        </p:nvSpPr>
        <p:spPr>
          <a:xfrm>
            <a:off x="381000" y="304800"/>
            <a:ext cx="4734309" cy="1323439"/>
          </a:xfrm>
          <a:prstGeom prst="rect">
            <a:avLst/>
          </a:prstGeom>
          <a:noFill/>
        </p:spPr>
        <p:txBody>
          <a:bodyPr wrap="none">
            <a:spAutoFit/>
          </a:bodyPr>
          <a:lstStyle/>
          <a:p>
            <a:pPr algn="ctr" fontAlgn="auto">
              <a:spcBef>
                <a:spcPts val="0"/>
              </a:spcBef>
              <a:spcAft>
                <a:spcPts val="0"/>
              </a:spcAft>
              <a:defRPr/>
            </a:pPr>
            <a:r>
              <a:rPr lang="en-US"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lbertus Medium" pitchFamily="34" charset="0"/>
                <a:cs typeface="+mn-cs"/>
              </a:rPr>
              <a:t>Defining Work-Life</a:t>
            </a:r>
          </a:p>
          <a:p>
            <a:pPr algn="ctr" fontAlgn="auto">
              <a:spcBef>
                <a:spcPts val="0"/>
              </a:spcBef>
              <a:spcAft>
                <a:spcPts val="0"/>
              </a:spcAft>
              <a:defRPr/>
            </a:pPr>
            <a:r>
              <a:rPr lang="en-US" sz="40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Albertus Medium" pitchFamily="34" charset="0"/>
                <a:cs typeface="+mn-cs"/>
              </a:rPr>
              <a:t>Balance?</a:t>
            </a:r>
            <a:endParaRPr lang="en-US" sz="40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endParaRPr>
          </a:p>
        </p:txBody>
      </p:sp>
      <p:sp>
        <p:nvSpPr>
          <p:cNvPr id="7" name="Date Placeholder 6"/>
          <p:cNvSpPr>
            <a:spLocks noGrp="1"/>
          </p:cNvSpPr>
          <p:nvPr>
            <p:ph type="dt" sz="half" idx="10"/>
          </p:nvPr>
        </p:nvSpPr>
        <p:spPr/>
        <p:txBody>
          <a:bodyPr/>
          <a:lstStyle/>
          <a:p>
            <a:pPr>
              <a:defRPr/>
            </a:pPr>
            <a:fld id="{94B10CE4-2B40-4290-8690-537BB844ED33}" type="datetime1">
              <a:rPr lang="en-US" smtClean="0"/>
              <a:pPr>
                <a:defRPr/>
              </a:pPr>
              <a:t>9/8/2020</a:t>
            </a:fld>
            <a:endParaRPr lang="en-US"/>
          </a:p>
        </p:txBody>
      </p:sp>
      <p:sp>
        <p:nvSpPr>
          <p:cNvPr id="8" name="Slide Number Placeholder 7"/>
          <p:cNvSpPr>
            <a:spLocks noGrp="1"/>
          </p:cNvSpPr>
          <p:nvPr>
            <p:ph type="sldNum" sz="quarter" idx="12"/>
          </p:nvPr>
        </p:nvSpPr>
        <p:spPr/>
        <p:txBody>
          <a:bodyPr/>
          <a:lstStyle/>
          <a:p>
            <a:pPr>
              <a:defRPr/>
            </a:pPr>
            <a:fld id="{1741F8BD-096E-456B-A2D8-59E6EC475A2A}" type="slidenum">
              <a:rPr lang="en-US" smtClean="0"/>
              <a:pPr>
                <a:defRPr/>
              </a:pPr>
              <a:t>4</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additive="base">
                                        <p:cTn id="7"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0-#ppt_w/2"/>
                                          </p:val>
                                        </p:tav>
                                        <p:tav tm="100000">
                                          <p:val>
                                            <p:strVal val="#ppt_x"/>
                                          </p:val>
                                        </p:tav>
                                      </p:tavLst>
                                    </p:anim>
                                    <p:anim calcmode="lin" valueType="num">
                                      <p:cBhvr additive="base">
                                        <p:cTn id="1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0-#ppt_w/2"/>
                                          </p:val>
                                        </p:tav>
                                        <p:tav tm="100000">
                                          <p:val>
                                            <p:strVal val="#ppt_x"/>
                                          </p:val>
                                        </p:tav>
                                      </p:tavLst>
                                    </p:anim>
                                    <p:anim calcmode="lin" valueType="num">
                                      <p:cBhvr additive="base">
                                        <p:cTn id="20"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457200" y="1600200"/>
            <a:ext cx="8229600" cy="2133600"/>
          </a:xfrm>
          <a:prstGeom prst="rect">
            <a:avLst/>
          </a:prstGeom>
        </p:spPr>
        <p:txBody>
          <a:bodyPr/>
          <a:lstStyle/>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Work ( what we do, careers, housework, chores, etc)</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Relationships (personal, friendships, partners, spouses, children</a:t>
            </a:r>
          </a:p>
          <a:p>
            <a:pPr marL="342900" marR="0" lvl="0" indent="-342900" algn="l" defTabSz="914400" rtl="0" eaLnBrk="1" fontAlgn="auto" latinLnBrk="0" hangingPunct="1">
              <a:lnSpc>
                <a:spcPct val="90000"/>
              </a:lnSpc>
              <a:spcBef>
                <a:spcPct val="20000"/>
              </a:spcBef>
              <a:spcAft>
                <a:spcPts val="0"/>
              </a:spcAft>
              <a:buClrTx/>
              <a:buSzTx/>
              <a:buFont typeface="Arial" pitchFamily="34" charset="0"/>
              <a:buChar char="•"/>
              <a:tabLst/>
              <a:defRPr/>
            </a:pPr>
            <a:r>
              <a:rPr kumimoji="0" lang="en-US" sz="2400" b="0" i="0" u="none" strike="noStrike" kern="1200" cap="none" spc="0" normalizeH="0" baseline="0" noProof="0" smtClean="0">
                <a:ln>
                  <a:noFill/>
                </a:ln>
                <a:solidFill>
                  <a:schemeClr val="tx1"/>
                </a:solidFill>
                <a:effectLst/>
                <a:uLnTx/>
                <a:uFillTx/>
                <a:latin typeface="+mn-lt"/>
                <a:ea typeface="+mn-ea"/>
                <a:cs typeface="+mn-cs"/>
              </a:rPr>
              <a:t>Self-Care (spiritual, physical, intellectual, emotional, health, wellness, exercise)</a:t>
            </a:r>
          </a:p>
        </p:txBody>
      </p:sp>
      <p:sp>
        <p:nvSpPr>
          <p:cNvPr id="3" name="Rectangle 2"/>
          <p:cNvSpPr/>
          <p:nvPr/>
        </p:nvSpPr>
        <p:spPr>
          <a:xfrm>
            <a:off x="228600" y="304800"/>
            <a:ext cx="5510419" cy="923330"/>
          </a:xfrm>
          <a:prstGeom prst="rect">
            <a:avLst/>
          </a:prstGeom>
          <a:noFill/>
        </p:spPr>
        <p:txBody>
          <a:bodyPr wrap="none">
            <a:spAutoFit/>
          </a:bodyPr>
          <a:lstStyle/>
          <a:p>
            <a:pPr algn="ctr" fontAlgn="auto">
              <a:spcBef>
                <a:spcPts val="0"/>
              </a:spcBef>
              <a:spcAft>
                <a:spcPts val="0"/>
              </a:spcAft>
              <a:defRPr/>
            </a:pPr>
            <a:r>
              <a:rPr lang="en-US" sz="5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latin typeface="+mn-lt"/>
                <a:cs typeface="+mn-cs"/>
              </a:rPr>
              <a:t>Work Life Triangle </a:t>
            </a:r>
          </a:p>
        </p:txBody>
      </p:sp>
      <p:sp>
        <p:nvSpPr>
          <p:cNvPr id="4" name="AutoShape 2"/>
          <p:cNvSpPr>
            <a:spLocks noChangeArrowheads="1"/>
          </p:cNvSpPr>
          <p:nvPr/>
        </p:nvSpPr>
        <p:spPr bwMode="auto">
          <a:xfrm>
            <a:off x="2514600" y="3810000"/>
            <a:ext cx="4114800" cy="2590800"/>
          </a:xfrm>
          <a:prstGeom prst="triangle">
            <a:avLst>
              <a:gd name="adj" fmla="val 52222"/>
            </a:avLst>
          </a:prstGeom>
          <a:noFill/>
          <a:ln w="177800">
            <a:solidFill>
              <a:srgbClr val="993300"/>
            </a:solidFill>
            <a:miter lim="800000"/>
            <a:headEnd/>
            <a:tailEnd/>
          </a:ln>
          <a:effectLst>
            <a:outerShdw dist="45791" dir="2021404" algn="ctr" rotWithShape="0">
              <a:srgbClr val="4D4D4D"/>
            </a:outerShdw>
          </a:effectLst>
        </p:spPr>
        <p:txBody>
          <a:bodyPr wrap="none" anchor="ctr"/>
          <a:lstStyle/>
          <a:p>
            <a:pPr fontAlgn="auto">
              <a:spcBef>
                <a:spcPts val="0"/>
              </a:spcBef>
              <a:spcAft>
                <a:spcPts val="0"/>
              </a:spcAft>
              <a:defRPr/>
            </a:pPr>
            <a:endParaRPr lang="en-US">
              <a:latin typeface="+mn-lt"/>
              <a:cs typeface="+mn-cs"/>
            </a:endParaRPr>
          </a:p>
        </p:txBody>
      </p:sp>
      <p:sp>
        <p:nvSpPr>
          <p:cNvPr id="5" name="Text Box 3"/>
          <p:cNvSpPr txBox="1">
            <a:spLocks noChangeArrowheads="1"/>
          </p:cNvSpPr>
          <p:nvPr/>
        </p:nvSpPr>
        <p:spPr bwMode="auto">
          <a:xfrm>
            <a:off x="4876800" y="3352800"/>
            <a:ext cx="1447800" cy="51911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2800" b="1" dirty="0">
                <a:effectLst>
                  <a:outerShdw blurRad="38100" dist="38100" dir="2700000" algn="tl">
                    <a:srgbClr val="C0C0C0"/>
                  </a:outerShdw>
                </a:effectLst>
                <a:latin typeface="+mn-lt"/>
                <a:ea typeface="Osaka" pitchFamily="1" charset="-128"/>
                <a:cs typeface="+mn-cs"/>
              </a:rPr>
              <a:t>Work</a:t>
            </a:r>
          </a:p>
        </p:txBody>
      </p:sp>
      <p:sp>
        <p:nvSpPr>
          <p:cNvPr id="6" name="Text Box 5"/>
          <p:cNvSpPr txBox="1">
            <a:spLocks noChangeArrowheads="1"/>
          </p:cNvSpPr>
          <p:nvPr/>
        </p:nvSpPr>
        <p:spPr bwMode="auto">
          <a:xfrm>
            <a:off x="6705600" y="5867400"/>
            <a:ext cx="2187575" cy="519113"/>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sz="2800" b="1" dirty="0">
                <a:effectLst>
                  <a:outerShdw blurRad="38100" dist="38100" dir="2700000" algn="tl">
                    <a:srgbClr val="C0C0C0"/>
                  </a:outerShdw>
                </a:effectLst>
                <a:latin typeface="+mn-lt"/>
                <a:ea typeface="Osaka" pitchFamily="1" charset="-128"/>
                <a:cs typeface="+mn-cs"/>
              </a:rPr>
              <a:t>Self-Care</a:t>
            </a:r>
          </a:p>
        </p:txBody>
      </p:sp>
      <p:sp>
        <p:nvSpPr>
          <p:cNvPr id="7" name="Text Box 4"/>
          <p:cNvSpPr txBox="1">
            <a:spLocks noChangeArrowheads="1"/>
          </p:cNvSpPr>
          <p:nvPr/>
        </p:nvSpPr>
        <p:spPr bwMode="auto">
          <a:xfrm>
            <a:off x="152400" y="6019800"/>
            <a:ext cx="2514600" cy="523875"/>
          </a:xfrm>
          <a:prstGeom prst="rect">
            <a:avLst/>
          </a:prstGeom>
          <a:noFill/>
          <a:ln w="9525">
            <a:noFill/>
            <a:miter lim="800000"/>
            <a:headEnd/>
            <a:tailEnd/>
          </a:ln>
          <a:effectLst/>
        </p:spPr>
        <p:txBody>
          <a:bodyPr>
            <a:spAutoFit/>
          </a:bodyPr>
          <a:lstStyle/>
          <a:p>
            <a:pPr fontAlgn="auto">
              <a:spcBef>
                <a:spcPct val="50000"/>
              </a:spcBef>
              <a:spcAft>
                <a:spcPts val="0"/>
              </a:spcAft>
              <a:defRPr/>
            </a:pPr>
            <a:r>
              <a:rPr lang="en-US" sz="2800" b="1" dirty="0">
                <a:effectLst>
                  <a:outerShdw blurRad="38100" dist="38100" dir="2700000" algn="tl">
                    <a:srgbClr val="C0C0C0"/>
                  </a:outerShdw>
                </a:effectLst>
                <a:latin typeface="+mn-lt"/>
                <a:ea typeface="Osaka" pitchFamily="1" charset="-128"/>
                <a:cs typeface="+mn-cs"/>
              </a:rPr>
              <a:t>Relationships</a:t>
            </a:r>
          </a:p>
        </p:txBody>
      </p:sp>
      <p:sp>
        <p:nvSpPr>
          <p:cNvPr id="8" name="Date Placeholder 8"/>
          <p:cNvSpPr>
            <a:spLocks noGrp="1"/>
          </p:cNvSpPr>
          <p:nvPr>
            <p:ph type="dt" sz="half" idx="10"/>
          </p:nvPr>
        </p:nvSpPr>
        <p:spPr/>
        <p:txBody>
          <a:bodyPr/>
          <a:lstStyle/>
          <a:p>
            <a:pPr>
              <a:defRPr/>
            </a:pPr>
            <a:fld id="{0B0713C6-3C7B-4894-87A9-B6A8A1463D8F}" type="datetime1">
              <a:rPr lang="en-US" smtClean="0"/>
              <a:pPr>
                <a:defRPr/>
              </a:pPr>
              <a:t>9/8/2020</a:t>
            </a:fld>
            <a:endParaRPr lang="en-US"/>
          </a:p>
        </p:txBody>
      </p:sp>
      <p:sp>
        <p:nvSpPr>
          <p:cNvPr id="9" name="Slide Number Placeholder 9"/>
          <p:cNvSpPr>
            <a:spLocks noGrp="1"/>
          </p:cNvSpPr>
          <p:nvPr>
            <p:ph type="sldNum" sz="quarter" idx="12"/>
          </p:nvPr>
        </p:nvSpPr>
        <p:spPr/>
        <p:txBody>
          <a:bodyPr/>
          <a:lstStyle/>
          <a:p>
            <a:pPr>
              <a:defRPr/>
            </a:pPr>
            <a:fld id="{007970F0-2C27-4494-947B-B60EBEEE3621}" type="slidenum">
              <a:rPr lang="en-US" smtClean="0"/>
              <a:pPr>
                <a:defRPr/>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anim calcmode="lin" valueType="num">
                                      <p:cBhvr>
                                        <p:cTn id="8" dur="2000" fill="hold"/>
                                        <p:tgtEl>
                                          <p:spTgt spid="4"/>
                                        </p:tgtEl>
                                        <p:attrNameLst>
                                          <p:attrName>style.rotation</p:attrName>
                                        </p:attrNameLst>
                                      </p:cBhvr>
                                      <p:tavLst>
                                        <p:tav tm="0">
                                          <p:val>
                                            <p:fltVal val="720"/>
                                          </p:val>
                                        </p:tav>
                                        <p:tav tm="100000">
                                          <p:val>
                                            <p:fltVal val="0"/>
                                          </p:val>
                                        </p:tav>
                                      </p:tavLst>
                                    </p:anim>
                                    <p:anim calcmode="lin" valueType="num">
                                      <p:cBhvr>
                                        <p:cTn id="9" dur="2000" fill="hold"/>
                                        <p:tgtEl>
                                          <p:spTgt spid="4"/>
                                        </p:tgtEl>
                                        <p:attrNameLst>
                                          <p:attrName>ppt_h</p:attrName>
                                        </p:attrNameLst>
                                      </p:cBhvr>
                                      <p:tavLst>
                                        <p:tav tm="0">
                                          <p:val>
                                            <p:fltVal val="0"/>
                                          </p:val>
                                        </p:tav>
                                        <p:tav tm="100000">
                                          <p:val>
                                            <p:strVal val="#ppt_h"/>
                                          </p:val>
                                        </p:tav>
                                      </p:tavLst>
                                    </p:anim>
                                    <p:anim calcmode="lin" valueType="num">
                                      <p:cBhvr>
                                        <p:cTn id="10" dur="2000" fill="hold"/>
                                        <p:tgtEl>
                                          <p:spTgt spid="4"/>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29"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1000" fill="hold"/>
                                        <p:tgtEl>
                                          <p:spTgt spid="5"/>
                                        </p:tgtEl>
                                        <p:attrNameLst>
                                          <p:attrName>ppt_x</p:attrName>
                                        </p:attrNameLst>
                                      </p:cBhvr>
                                      <p:tavLst>
                                        <p:tav tm="0">
                                          <p:val>
                                            <p:strVal val="#ppt_x-.2"/>
                                          </p:val>
                                        </p:tav>
                                        <p:tav tm="100000">
                                          <p:val>
                                            <p:strVal val="#ppt_x"/>
                                          </p:val>
                                        </p:tav>
                                      </p:tavLst>
                                    </p:anim>
                                    <p:anim calcmode="lin" valueType="num">
                                      <p:cBhvr>
                                        <p:cTn id="16"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7" dur="10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29"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1000" fill="hold"/>
                                        <p:tgtEl>
                                          <p:spTgt spid="6"/>
                                        </p:tgtEl>
                                        <p:attrNameLst>
                                          <p:attrName>ppt_x</p:attrName>
                                        </p:attrNameLst>
                                      </p:cBhvr>
                                      <p:tavLst>
                                        <p:tav tm="0">
                                          <p:val>
                                            <p:strVal val="#ppt_x-.2"/>
                                          </p:val>
                                        </p:tav>
                                        <p:tav tm="100000">
                                          <p:val>
                                            <p:strVal val="#ppt_x"/>
                                          </p:val>
                                        </p:tav>
                                      </p:tavLst>
                                    </p:anim>
                                    <p:anim calcmode="lin" valueType="num">
                                      <p:cBhvr>
                                        <p:cTn id="23" dur="1000" fill="hold"/>
                                        <p:tgtEl>
                                          <p:spTgt spid="6"/>
                                        </p:tgtEl>
                                        <p:attrNameLst>
                                          <p:attrName>ppt_y</p:attrName>
                                        </p:attrNameLst>
                                      </p:cBhvr>
                                      <p:tavLst>
                                        <p:tav tm="0">
                                          <p:val>
                                            <p:strVal val="#ppt_y"/>
                                          </p:val>
                                        </p:tav>
                                        <p:tav tm="100000">
                                          <p:val>
                                            <p:strVal val="#ppt_y"/>
                                          </p:val>
                                        </p:tav>
                                      </p:tavLst>
                                    </p:anim>
                                    <p:animEffect transition="in" filter="wipe(right)" prLst="gradientSize: 0.1">
                                      <p:cBhvr>
                                        <p:cTn id="24" dur="1000"/>
                                        <p:tgtEl>
                                          <p:spTgt spid="6"/>
                                        </p:tgtEl>
                                      </p:cBhvr>
                                    </p:animEffect>
                                  </p:childTnLst>
                                </p:cTn>
                              </p:par>
                            </p:childTnLst>
                          </p:cTn>
                        </p:par>
                      </p:childTnLst>
                    </p:cTn>
                  </p:par>
                  <p:par>
                    <p:cTn id="25" fill="hold">
                      <p:stCondLst>
                        <p:cond delay="indefinite"/>
                      </p:stCondLst>
                      <p:childTnLst>
                        <p:par>
                          <p:cTn id="26" fill="hold">
                            <p:stCondLst>
                              <p:cond delay="0"/>
                            </p:stCondLst>
                            <p:childTnLst>
                              <p:par>
                                <p:cTn id="27" presetID="29"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1000" fill="hold"/>
                                        <p:tgtEl>
                                          <p:spTgt spid="7"/>
                                        </p:tgtEl>
                                        <p:attrNameLst>
                                          <p:attrName>ppt_x</p:attrName>
                                        </p:attrNameLst>
                                      </p:cBhvr>
                                      <p:tavLst>
                                        <p:tav tm="0">
                                          <p:val>
                                            <p:strVal val="#ppt_x-.2"/>
                                          </p:val>
                                        </p:tav>
                                        <p:tav tm="100000">
                                          <p:val>
                                            <p:strVal val="#ppt_x"/>
                                          </p:val>
                                        </p:tav>
                                      </p:tavLst>
                                    </p:anim>
                                    <p:anim calcmode="lin" valueType="num">
                                      <p:cBhvr>
                                        <p:cTn id="30"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31"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b="1" dirty="0" smtClean="0">
                <a:solidFill>
                  <a:schemeClr val="tx2">
                    <a:satMod val="200000"/>
                  </a:schemeClr>
                </a:solidFill>
              </a:rPr>
              <a:t>Meaning of the 3 words</a:t>
            </a:r>
            <a:endParaRPr lang="en-IN" b="1" dirty="0">
              <a:solidFill>
                <a:schemeClr val="tx2">
                  <a:satMod val="200000"/>
                </a:schemeClr>
              </a:solidFill>
            </a:endParaRPr>
          </a:p>
        </p:txBody>
      </p:sp>
      <p:sp>
        <p:nvSpPr>
          <p:cNvPr id="3" name="Content Placeholder 2"/>
          <p:cNvSpPr>
            <a:spLocks noGrp="1"/>
          </p:cNvSpPr>
          <p:nvPr>
            <p:ph idx="1"/>
          </p:nvPr>
        </p:nvSpPr>
        <p:spPr>
          <a:xfrm>
            <a:off x="914400" y="1524000"/>
            <a:ext cx="7772400" cy="4831560"/>
          </a:xfrm>
        </p:spPr>
        <p:txBody>
          <a:bodyPr>
            <a:normAutofit/>
          </a:bodyPr>
          <a:lstStyle/>
          <a:p>
            <a:pPr marL="411480" eaLnBrk="1" fontAlgn="auto" hangingPunct="1">
              <a:spcAft>
                <a:spcPts val="0"/>
              </a:spcAft>
              <a:buFont typeface="Wingdings"/>
              <a:buNone/>
              <a:defRPr/>
            </a:pPr>
            <a:r>
              <a:rPr lang="en-US" sz="3600" b="1" i="1" u="sng" dirty="0" smtClean="0">
                <a:latin typeface="Algerian" pitchFamily="82" charset="0"/>
              </a:rPr>
              <a:t>WORK</a:t>
            </a:r>
          </a:p>
          <a:p>
            <a:pPr marL="411480" eaLnBrk="1" fontAlgn="auto" hangingPunct="1">
              <a:spcAft>
                <a:spcPts val="0"/>
              </a:spcAft>
              <a:buFont typeface="Wingdings"/>
              <a:buChar char=""/>
              <a:defRPr/>
            </a:pPr>
            <a:endParaRPr lang="en-US" dirty="0" smtClean="0"/>
          </a:p>
          <a:p>
            <a:pPr marL="411480" eaLnBrk="1" fontAlgn="auto" hangingPunct="1">
              <a:spcAft>
                <a:spcPts val="0"/>
              </a:spcAft>
              <a:buFont typeface="Wingdings"/>
              <a:buChar char=""/>
              <a:defRPr/>
            </a:pPr>
            <a:endParaRPr lang="en-US" dirty="0" smtClean="0"/>
          </a:p>
          <a:p>
            <a:pPr lvl="7">
              <a:buFont typeface="Wingdings 2"/>
              <a:buNone/>
              <a:defRPr/>
            </a:pPr>
            <a:r>
              <a:rPr lang="en-US" sz="4800" dirty="0" smtClean="0"/>
              <a:t>          ???</a:t>
            </a:r>
          </a:p>
          <a:p>
            <a:pPr lvl="7">
              <a:buFont typeface="Wingdings 2"/>
              <a:buNone/>
              <a:defRPr/>
            </a:pPr>
            <a:endParaRPr lang="en-US" sz="4800" dirty="0" smtClean="0"/>
          </a:p>
        </p:txBody>
      </p:sp>
      <p:pic>
        <p:nvPicPr>
          <p:cNvPr id="11268" name="Picture 2" descr="http://ndn3.newsweek.com/media/25/71014_MoneyHappiness_vl-vertical.jpg"/>
          <p:cNvPicPr>
            <a:picLocks noChangeAspect="1" noChangeArrowheads="1"/>
          </p:cNvPicPr>
          <p:nvPr/>
        </p:nvPicPr>
        <p:blipFill>
          <a:blip r:embed="rId2" cstate="print"/>
          <a:srcRect/>
          <a:stretch>
            <a:fillRect/>
          </a:stretch>
        </p:blipFill>
        <p:spPr bwMode="auto">
          <a:xfrm>
            <a:off x="838200" y="2362200"/>
            <a:ext cx="2857500" cy="3200400"/>
          </a:xfrm>
          <a:prstGeom prst="rect">
            <a:avLst/>
          </a:prstGeom>
          <a:noFill/>
          <a:ln w="9525">
            <a:noFill/>
            <a:miter lim="800000"/>
            <a:headEnd/>
            <a:tailEnd/>
          </a:ln>
        </p:spPr>
      </p:pic>
      <p:pic>
        <p:nvPicPr>
          <p:cNvPr id="11269" name="Picture 4" descr="http://i2.cdn.turner.com/cnn/2008/LIVING/personal/06/17/housework.relationships/art.dishes.lw.gi.jpg"/>
          <p:cNvPicPr>
            <a:picLocks noChangeAspect="1" noChangeArrowheads="1"/>
          </p:cNvPicPr>
          <p:nvPr/>
        </p:nvPicPr>
        <p:blipFill>
          <a:blip r:embed="rId3" cstate="print"/>
          <a:srcRect/>
          <a:stretch>
            <a:fillRect/>
          </a:stretch>
        </p:blipFill>
        <p:spPr bwMode="auto">
          <a:xfrm>
            <a:off x="5486400" y="2133600"/>
            <a:ext cx="3429000" cy="3124200"/>
          </a:xfrm>
          <a:prstGeom prst="rect">
            <a:avLst/>
          </a:prstGeom>
          <a:noFill/>
          <a:ln w="9525">
            <a:noFill/>
            <a:miter lim="800000"/>
            <a:headEnd/>
            <a:tailEnd/>
          </a:ln>
        </p:spPr>
      </p:pic>
      <p:sp>
        <p:nvSpPr>
          <p:cNvPr id="11270" name="TextBox 5"/>
          <p:cNvSpPr txBox="1">
            <a:spLocks noChangeArrowheads="1"/>
          </p:cNvSpPr>
          <p:nvPr/>
        </p:nvSpPr>
        <p:spPr bwMode="auto">
          <a:xfrm>
            <a:off x="1219200" y="5749925"/>
            <a:ext cx="6813084" cy="1107996"/>
          </a:xfrm>
          <a:prstGeom prst="rect">
            <a:avLst/>
          </a:prstGeom>
          <a:noFill/>
          <a:ln w="9525">
            <a:noFill/>
            <a:miter lim="800000"/>
            <a:headEnd/>
            <a:tailEnd/>
          </a:ln>
        </p:spPr>
        <p:txBody>
          <a:bodyPr wrap="none">
            <a:spAutoFit/>
          </a:bodyPr>
          <a:lstStyle/>
          <a:p>
            <a:pPr algn="ctr"/>
            <a:r>
              <a:rPr lang="en-US" sz="2400" b="1" dirty="0">
                <a:latin typeface="Corbel" pitchFamily="34" charset="0"/>
              </a:rPr>
              <a:t>It relates to the time and energy people expend to</a:t>
            </a:r>
          </a:p>
          <a:p>
            <a:pPr algn="ctr"/>
            <a:r>
              <a:rPr lang="en-US" sz="2400" b="1" dirty="0">
                <a:latin typeface="Corbel" pitchFamily="34" charset="0"/>
              </a:rPr>
              <a:t> a third party in return for a definite award.</a:t>
            </a:r>
            <a:endParaRPr lang="en-IN" sz="2400" b="1" dirty="0">
              <a:latin typeface="Corbel" pitchFamily="34" charset="0"/>
            </a:endParaRPr>
          </a:p>
          <a:p>
            <a:endParaRPr lang="en-IN" dirty="0">
              <a:latin typeface="Corbel" pitchFamily="34" charset="0"/>
            </a:endParaRPr>
          </a:p>
        </p:txBody>
      </p:sp>
      <p:sp>
        <p:nvSpPr>
          <p:cNvPr id="7" name="Date Placeholder 6"/>
          <p:cNvSpPr>
            <a:spLocks noGrp="1"/>
          </p:cNvSpPr>
          <p:nvPr>
            <p:ph type="dt" sz="half" idx="10"/>
          </p:nvPr>
        </p:nvSpPr>
        <p:spPr/>
        <p:txBody>
          <a:bodyPr/>
          <a:lstStyle/>
          <a:p>
            <a:fld id="{8466A143-B3C9-4BCB-9F01-F1DC8D821FC4}" type="datetime1">
              <a:rPr lang="en-US" smtClean="0"/>
              <a:pPr/>
              <a:t>9/8/2020</a:t>
            </a:fld>
            <a:endParaRPr lang="en-US"/>
          </a:p>
        </p:txBody>
      </p:sp>
      <p:sp>
        <p:nvSpPr>
          <p:cNvPr id="8" name="Slide Number Placeholder 7"/>
          <p:cNvSpPr>
            <a:spLocks noGrp="1"/>
          </p:cNvSpPr>
          <p:nvPr>
            <p:ph type="sldNum" sz="quarter" idx="12"/>
          </p:nvPr>
        </p:nvSpPr>
        <p:spPr/>
        <p:txBody>
          <a:bodyPr/>
          <a:lstStyle/>
          <a:p>
            <a:fld id="{C7790DE6-9EE3-489D-B0E7-FD33ADFF3645}" type="slidenum">
              <a:rPr lang="en-US" smtClean="0"/>
              <a:pPr/>
              <a:t>6</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blinds(horizontal)">
                                      <p:cBhvr>
                                        <p:cTn id="7" dur="500"/>
                                        <p:tgtEl>
                                          <p:spTgt spid="11268"/>
                                        </p:tgtEl>
                                      </p:cBhvr>
                                    </p:animEffect>
                                  </p:childTnLst>
                                </p:cTn>
                              </p:par>
                              <p:par>
                                <p:cTn id="8" presetID="3" presetClass="entr" presetSubtype="10" fill="hold" nodeType="withEffect">
                                  <p:stCondLst>
                                    <p:cond delay="0"/>
                                  </p:stCondLst>
                                  <p:childTnLst>
                                    <p:set>
                                      <p:cBhvr>
                                        <p:cTn id="9" dur="1" fill="hold">
                                          <p:stCondLst>
                                            <p:cond delay="0"/>
                                          </p:stCondLst>
                                        </p:cTn>
                                        <p:tgtEl>
                                          <p:spTgt spid="11269"/>
                                        </p:tgtEl>
                                        <p:attrNameLst>
                                          <p:attrName>style.visibility</p:attrName>
                                        </p:attrNameLst>
                                      </p:cBhvr>
                                      <p:to>
                                        <p:strVal val="visible"/>
                                      </p:to>
                                    </p:set>
                                    <p:animEffect transition="in" filter="blinds(horizontal)">
                                      <p:cBhvr>
                                        <p:cTn id="10" dur="500"/>
                                        <p:tgtEl>
                                          <p:spTgt spid="11269"/>
                                        </p:tgtEl>
                                      </p:cBhvr>
                                    </p:animEffect>
                                  </p:childTnLst>
                                </p:cTn>
                              </p:par>
                              <p:par>
                                <p:cTn id="11" presetID="2" presetClass="entr" presetSubtype="4" fill="hold" nodeType="withEffect">
                                  <p:stCondLst>
                                    <p:cond delay="0"/>
                                  </p:stCondLst>
                                  <p:childTnLst>
                                    <p:set>
                                      <p:cBhvr>
                                        <p:cTn id="12" dur="1" fill="hold">
                                          <p:stCondLst>
                                            <p:cond delay="0"/>
                                          </p:stCondLst>
                                        </p:cTn>
                                        <p:tgtEl>
                                          <p:spTgt spid="11270">
                                            <p:txEl>
                                              <p:pRg st="0" end="0"/>
                                            </p:txEl>
                                          </p:spTgt>
                                        </p:tgtEl>
                                        <p:attrNameLst>
                                          <p:attrName>style.visibility</p:attrName>
                                        </p:attrNameLst>
                                      </p:cBhvr>
                                      <p:to>
                                        <p:strVal val="visible"/>
                                      </p:to>
                                    </p:set>
                                    <p:anim calcmode="lin" valueType="num">
                                      <p:cBhvr additive="base">
                                        <p:cTn id="13" dur="500" fill="hold"/>
                                        <p:tgtEl>
                                          <p:spTgt spid="1127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1270">
                                            <p:txEl>
                                              <p:pRg st="0" end="0"/>
                                            </p:txEl>
                                          </p:spTgt>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11270">
                                            <p:txEl>
                                              <p:pRg st="1" end="1"/>
                                            </p:txEl>
                                          </p:spTgt>
                                        </p:tgtEl>
                                        <p:attrNameLst>
                                          <p:attrName>style.visibility</p:attrName>
                                        </p:attrNameLst>
                                      </p:cBhvr>
                                      <p:to>
                                        <p:strVal val="visible"/>
                                      </p:to>
                                    </p:set>
                                    <p:anim calcmode="lin" valueType="num">
                                      <p:cBhvr additive="base">
                                        <p:cTn id="17" dur="500" fill="hold"/>
                                        <p:tgtEl>
                                          <p:spTgt spid="11270">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1270">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endParaRPr lang="en-US" dirty="0"/>
          </a:p>
        </p:txBody>
      </p:sp>
      <p:sp>
        <p:nvSpPr>
          <p:cNvPr id="62467" name="Rectangle 3"/>
          <p:cNvSpPr>
            <a:spLocks noGrp="1" noChangeArrowheads="1"/>
          </p:cNvSpPr>
          <p:nvPr>
            <p:ph idx="1"/>
          </p:nvPr>
        </p:nvSpPr>
        <p:spPr/>
        <p:txBody>
          <a:bodyPr/>
          <a:lstStyle/>
          <a:p>
            <a:pPr>
              <a:buFontTx/>
              <a:buNone/>
            </a:pPr>
            <a:r>
              <a:rPr lang="en-US" dirty="0"/>
              <a:t>What it is not…….</a:t>
            </a:r>
          </a:p>
          <a:p>
            <a:r>
              <a:rPr lang="en-US" dirty="0"/>
              <a:t>It is not equal balance</a:t>
            </a:r>
          </a:p>
          <a:p>
            <a:r>
              <a:rPr lang="en-US" dirty="0"/>
              <a:t>The best WLB for you will vary</a:t>
            </a:r>
          </a:p>
          <a:p>
            <a:r>
              <a:rPr lang="en-US" dirty="0"/>
              <a:t>The best work life balance varies for all</a:t>
            </a:r>
          </a:p>
          <a:p>
            <a:pPr>
              <a:buFontTx/>
              <a:buNone/>
            </a:pPr>
            <a:endParaRPr lang="en-US" dirty="0"/>
          </a:p>
        </p:txBody>
      </p:sp>
      <p:sp>
        <p:nvSpPr>
          <p:cNvPr id="4" name="Date Placeholder 3"/>
          <p:cNvSpPr>
            <a:spLocks noGrp="1"/>
          </p:cNvSpPr>
          <p:nvPr>
            <p:ph type="dt" sz="half" idx="10"/>
          </p:nvPr>
        </p:nvSpPr>
        <p:spPr/>
        <p:txBody>
          <a:bodyPr/>
          <a:lstStyle/>
          <a:p>
            <a:fld id="{806FAA27-57E2-4B79-ADF8-43D74E6B2354}" type="datetime1">
              <a:rPr lang="en-US" smtClean="0"/>
              <a:pPr/>
              <a:t>9/8/2020</a:t>
            </a:fld>
            <a:endParaRPr lang="en-US"/>
          </a:p>
        </p:txBody>
      </p:sp>
      <p:sp>
        <p:nvSpPr>
          <p:cNvPr id="5" name="Slide Number Placeholder 4"/>
          <p:cNvSpPr>
            <a:spLocks noGrp="1"/>
          </p:cNvSpPr>
          <p:nvPr>
            <p:ph type="sldNum" sz="quarter" idx="12"/>
          </p:nvPr>
        </p:nvSpPr>
        <p:spPr/>
        <p:txBody>
          <a:bodyPr/>
          <a:lstStyle/>
          <a:p>
            <a:fld id="{C7790DE6-9EE3-489D-B0E7-FD33ADFF3645}" type="slidenum">
              <a:rPr lang="en-US" smtClean="0"/>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3" cstate="print"/>
          <a:srcRect/>
          <a:stretch>
            <a:fillRect/>
          </a:stretch>
        </p:blipFill>
        <p:spPr bwMode="auto">
          <a:xfrm>
            <a:off x="152401" y="285728"/>
            <a:ext cx="8991600" cy="6572272"/>
          </a:xfrm>
          <a:prstGeom prst="rect">
            <a:avLst/>
          </a:prstGeom>
          <a:ln>
            <a:noFill/>
          </a:ln>
          <a:effectLst>
            <a:outerShdw blurRad="292100" dist="139700" dir="2700000" algn="tl" rotWithShape="0">
              <a:srgbClr val="333333">
                <a:alpha val="65000"/>
              </a:srgbClr>
            </a:outerShdw>
          </a:effectLst>
        </p:spPr>
      </p:pic>
      <p:sp>
        <p:nvSpPr>
          <p:cNvPr id="3" name="Date Placeholder 2"/>
          <p:cNvSpPr>
            <a:spLocks noGrp="1"/>
          </p:cNvSpPr>
          <p:nvPr>
            <p:ph type="dt" sz="half" idx="10"/>
          </p:nvPr>
        </p:nvSpPr>
        <p:spPr/>
        <p:txBody>
          <a:bodyPr/>
          <a:lstStyle/>
          <a:p>
            <a:fld id="{0B7B9490-3168-4A90-9C4D-747ED94F2661}" type="datetime1">
              <a:rPr lang="en-US" smtClean="0"/>
              <a:pPr/>
              <a:t>9/8/2020</a:t>
            </a:fld>
            <a:endParaRPr lang="en-US"/>
          </a:p>
        </p:txBody>
      </p:sp>
      <p:sp>
        <p:nvSpPr>
          <p:cNvPr id="4" name="Slide Number Placeholder 3"/>
          <p:cNvSpPr>
            <a:spLocks noGrp="1"/>
          </p:cNvSpPr>
          <p:nvPr>
            <p:ph type="sldNum" sz="quarter" idx="12"/>
          </p:nvPr>
        </p:nvSpPr>
        <p:spPr/>
        <p:txBody>
          <a:bodyPr/>
          <a:lstStyle/>
          <a:p>
            <a:fld id="{C7790DE6-9EE3-489D-B0E7-FD33ADFF3645}" type="slidenum">
              <a:rPr lang="en-US" smtClean="0"/>
              <a:pPr/>
              <a:t>8</a:t>
            </a:fld>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3071802" y="1610013"/>
            <a:ext cx="3669723"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IN" sz="2400" dirty="0" smtClean="0"/>
              <a:t>Work-to-family interference</a:t>
            </a:r>
            <a:endParaRPr lang="en-US" sz="2400" dirty="0"/>
          </a:p>
        </p:txBody>
      </p:sp>
      <p:sp>
        <p:nvSpPr>
          <p:cNvPr id="57345" name="Rectangle 1"/>
          <p:cNvSpPr>
            <a:spLocks noChangeArrowheads="1"/>
          </p:cNvSpPr>
          <p:nvPr/>
        </p:nvSpPr>
        <p:spPr bwMode="auto">
          <a:xfrm>
            <a:off x="990600" y="228600"/>
            <a:ext cx="7065332" cy="1077218"/>
          </a:xfrm>
          <a:prstGeom prst="rect">
            <a:avLst/>
          </a:prstGeom>
          <a:ln>
            <a:headEnd/>
            <a:tailEnd/>
          </a:ln>
        </p:spPr>
        <p:style>
          <a:lnRef idx="0">
            <a:schemeClr val="accent2"/>
          </a:lnRef>
          <a:fillRef idx="3">
            <a:schemeClr val="accent2"/>
          </a:fillRef>
          <a:effectRef idx="3">
            <a:schemeClr val="accent2"/>
          </a:effectRef>
          <a:fontRef idx="minor">
            <a:schemeClr val="lt1"/>
          </a:fontRef>
        </p:style>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tabLst/>
            </a:pPr>
            <a:r>
              <a:rPr kumimoji="0" lang="en-GB"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FACTORS AT HOME LEADING TO</a:t>
            </a:r>
          </a:p>
          <a:p>
            <a:pPr marL="0" marR="0" lvl="0" indent="0" algn="l" defTabSz="914400" rtl="0" eaLnBrk="1" fontAlgn="base" latinLnBrk="0" hangingPunct="1">
              <a:lnSpc>
                <a:spcPct val="100000"/>
              </a:lnSpc>
              <a:spcBef>
                <a:spcPct val="0"/>
              </a:spcBef>
              <a:spcAft>
                <a:spcPct val="0"/>
              </a:spcAft>
              <a:buClrTx/>
              <a:buSzTx/>
              <a:tabLst/>
            </a:pPr>
            <a:r>
              <a:rPr kumimoji="0" lang="en-GB" sz="32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IMPROPER WORK-LIFE BALANCE</a:t>
            </a:r>
            <a:endParaRPr kumimoji="0" lang="en-GB" sz="3200"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4" name="TextBox 3"/>
          <p:cNvSpPr txBox="1"/>
          <p:nvPr/>
        </p:nvSpPr>
        <p:spPr>
          <a:xfrm>
            <a:off x="4171661" y="3429000"/>
            <a:ext cx="1879041" cy="769441"/>
          </a:xfrm>
          <a:prstGeom prst="rect">
            <a:avLst/>
          </a:prstGeom>
        </p:spPr>
        <p:style>
          <a:lnRef idx="0">
            <a:schemeClr val="accent2"/>
          </a:lnRef>
          <a:fillRef idx="3">
            <a:schemeClr val="accent2"/>
          </a:fillRef>
          <a:effectRef idx="3">
            <a:schemeClr val="accent2"/>
          </a:effectRef>
          <a:fontRef idx="minor">
            <a:schemeClr val="lt1"/>
          </a:fontRef>
        </p:style>
        <p:txBody>
          <a:bodyPr wrap="none" rtlCol="0">
            <a:spAutoFit/>
          </a:bodyPr>
          <a:lstStyle/>
          <a:p>
            <a:pPr algn="ctr"/>
            <a:r>
              <a:rPr lang="en-US" sz="4400" dirty="0" smtClean="0">
                <a:latin typeface="Broadway" pitchFamily="82" charset="0"/>
              </a:rPr>
              <a:t>@</a:t>
            </a:r>
            <a:r>
              <a:rPr lang="en-US" sz="3200" dirty="0" smtClean="0">
                <a:latin typeface="Broadway" pitchFamily="82" charset="0"/>
              </a:rPr>
              <a:t>Home</a:t>
            </a:r>
            <a:endParaRPr lang="en-US" sz="3200" dirty="0">
              <a:latin typeface="Broadway" pitchFamily="82" charset="0"/>
            </a:endParaRPr>
          </a:p>
        </p:txBody>
      </p:sp>
      <p:sp>
        <p:nvSpPr>
          <p:cNvPr id="8" name="Rectangle 7"/>
          <p:cNvSpPr/>
          <p:nvPr/>
        </p:nvSpPr>
        <p:spPr>
          <a:xfrm>
            <a:off x="7429520" y="4286256"/>
            <a:ext cx="1095236"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IN" sz="2400" dirty="0" smtClean="0"/>
              <a:t>Fatigue</a:t>
            </a:r>
            <a:endParaRPr lang="en-US" sz="2400" dirty="0"/>
          </a:p>
        </p:txBody>
      </p:sp>
      <p:sp>
        <p:nvSpPr>
          <p:cNvPr id="9" name="Rectangle 8"/>
          <p:cNvSpPr/>
          <p:nvPr/>
        </p:nvSpPr>
        <p:spPr>
          <a:xfrm>
            <a:off x="814155" y="2643182"/>
            <a:ext cx="1900457"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IN" sz="2400" dirty="0" smtClean="0"/>
              <a:t>Role overload</a:t>
            </a:r>
            <a:endParaRPr lang="en-US" sz="2400" dirty="0"/>
          </a:p>
        </p:txBody>
      </p:sp>
      <p:sp>
        <p:nvSpPr>
          <p:cNvPr id="10" name="Rectangle 9"/>
          <p:cNvSpPr/>
          <p:nvPr/>
        </p:nvSpPr>
        <p:spPr>
          <a:xfrm>
            <a:off x="6715140" y="2681583"/>
            <a:ext cx="2134752"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IN" sz="2400" dirty="0" smtClean="0"/>
              <a:t>Caregiver strain</a:t>
            </a:r>
            <a:endParaRPr lang="en-US" sz="2400" dirty="0"/>
          </a:p>
        </p:txBody>
      </p:sp>
      <p:sp>
        <p:nvSpPr>
          <p:cNvPr id="12" name="Rectangle 11"/>
          <p:cNvSpPr/>
          <p:nvPr/>
        </p:nvSpPr>
        <p:spPr>
          <a:xfrm>
            <a:off x="4038600" y="5867400"/>
            <a:ext cx="1774588"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IN" sz="2400" dirty="0" smtClean="0"/>
              <a:t>Expectations</a:t>
            </a:r>
            <a:endParaRPr lang="en-US" sz="2400" dirty="0"/>
          </a:p>
        </p:txBody>
      </p:sp>
      <p:cxnSp>
        <p:nvCxnSpPr>
          <p:cNvPr id="33" name="Straight Connector 32"/>
          <p:cNvCxnSpPr>
            <a:endCxn id="35" idx="5"/>
          </p:cNvCxnSpPr>
          <p:nvPr/>
        </p:nvCxnSpPr>
        <p:spPr>
          <a:xfrm rot="16200000" flipV="1">
            <a:off x="4420620" y="2706113"/>
            <a:ext cx="1098416" cy="61606"/>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4" name="Oval 33"/>
          <p:cNvSpPr/>
          <p:nvPr/>
        </p:nvSpPr>
        <p:spPr>
          <a:xfrm rot="1207389">
            <a:off x="4949406" y="3306341"/>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p:cNvSpPr/>
          <p:nvPr/>
        </p:nvSpPr>
        <p:spPr>
          <a:xfrm rot="1207389">
            <a:off x="4837535" y="2051461"/>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p:cNvSpPr/>
          <p:nvPr/>
        </p:nvSpPr>
        <p:spPr>
          <a:xfrm rot="1207389">
            <a:off x="5949538" y="3734969"/>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p:cNvSpPr/>
          <p:nvPr/>
        </p:nvSpPr>
        <p:spPr>
          <a:xfrm rot="1207389">
            <a:off x="7664051" y="3092025"/>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Oval 43"/>
          <p:cNvSpPr/>
          <p:nvPr/>
        </p:nvSpPr>
        <p:spPr>
          <a:xfrm rot="1207389">
            <a:off x="4973217" y="4135017"/>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rot="1207389">
            <a:off x="4973217" y="5735217"/>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Oval 45"/>
          <p:cNvSpPr/>
          <p:nvPr/>
        </p:nvSpPr>
        <p:spPr>
          <a:xfrm rot="1207389">
            <a:off x="4020712" y="3806407"/>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Oval 46"/>
          <p:cNvSpPr/>
          <p:nvPr/>
        </p:nvSpPr>
        <p:spPr>
          <a:xfrm rot="1207389">
            <a:off x="1663259" y="3020588"/>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1" name="Straight Connector 50"/>
          <p:cNvCxnSpPr>
            <a:stCxn id="41" idx="3"/>
            <a:endCxn id="40" idx="7"/>
          </p:cNvCxnSpPr>
          <p:nvPr/>
        </p:nvCxnSpPr>
        <p:spPr>
          <a:xfrm rot="5400000">
            <a:off x="6586813" y="2692488"/>
            <a:ext cx="582840" cy="158489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p:cNvCxnSpPr>
            <a:stCxn id="44" idx="4"/>
          </p:cNvCxnSpPr>
          <p:nvPr/>
        </p:nvCxnSpPr>
        <p:spPr>
          <a:xfrm rot="16200000" flipH="1">
            <a:off x="4322957" y="4970653"/>
            <a:ext cx="1412888" cy="18646"/>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a:stCxn id="46" idx="2"/>
            <a:endCxn id="47" idx="6"/>
          </p:cNvCxnSpPr>
          <p:nvPr/>
        </p:nvCxnSpPr>
        <p:spPr>
          <a:xfrm rot="10800000">
            <a:off x="1801775" y="3116604"/>
            <a:ext cx="2223299" cy="736665"/>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29" name="Rectangle 28"/>
          <p:cNvSpPr/>
          <p:nvPr/>
        </p:nvSpPr>
        <p:spPr>
          <a:xfrm>
            <a:off x="956679" y="4610409"/>
            <a:ext cx="2186561" cy="461665"/>
          </a:xfrm>
          <a:prstGeom prst="rect">
            <a:avLst/>
          </a:prstGeom>
        </p:spPr>
        <p:style>
          <a:lnRef idx="1">
            <a:schemeClr val="accent2"/>
          </a:lnRef>
          <a:fillRef idx="2">
            <a:schemeClr val="accent2"/>
          </a:fillRef>
          <a:effectRef idx="1">
            <a:schemeClr val="accent2"/>
          </a:effectRef>
          <a:fontRef idx="minor">
            <a:schemeClr val="dk1"/>
          </a:fontRef>
        </p:style>
        <p:txBody>
          <a:bodyPr wrap="none">
            <a:spAutoFit/>
          </a:bodyPr>
          <a:lstStyle/>
          <a:p>
            <a:r>
              <a:rPr lang="en-IN" sz="2400" dirty="0" smtClean="0"/>
              <a:t>Family &amp;Friends</a:t>
            </a:r>
            <a:endParaRPr lang="en-US" sz="2400" dirty="0"/>
          </a:p>
        </p:txBody>
      </p:sp>
      <p:sp>
        <p:nvSpPr>
          <p:cNvPr id="36" name="Oval 35"/>
          <p:cNvSpPr/>
          <p:nvPr/>
        </p:nvSpPr>
        <p:spPr>
          <a:xfrm rot="1207389">
            <a:off x="1949010" y="4449348"/>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p:cNvSpPr/>
          <p:nvPr/>
        </p:nvSpPr>
        <p:spPr>
          <a:xfrm rot="1207389">
            <a:off x="7306861" y="4449349"/>
            <a:ext cx="142876" cy="142876"/>
          </a:xfrm>
          <a:prstGeom prst="ellipse">
            <a:avLst/>
          </a:prstGeom>
          <a:solidFill>
            <a:schemeClr val="accent2">
              <a:lumMod val="75000"/>
            </a:schemeClr>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8" name="Straight Connector 37"/>
          <p:cNvCxnSpPr>
            <a:stCxn id="46" idx="3"/>
            <a:endCxn id="36" idx="7"/>
          </p:cNvCxnSpPr>
          <p:nvPr/>
        </p:nvCxnSpPr>
        <p:spPr>
          <a:xfrm rot="5400000">
            <a:off x="2764881" y="3228273"/>
            <a:ext cx="582837" cy="1942084"/>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40" idx="6"/>
            <a:endCxn id="37" idx="2"/>
          </p:cNvCxnSpPr>
          <p:nvPr/>
        </p:nvCxnSpPr>
        <p:spPr>
          <a:xfrm>
            <a:off x="6088053" y="3830984"/>
            <a:ext cx="1223169" cy="665226"/>
          </a:xfrm>
          <a:prstGeom prst="line">
            <a:avLst/>
          </a:prstGeom>
          <a:ln>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sp>
        <p:nvSpPr>
          <p:cNvPr id="30" name="Date Placeholder 29"/>
          <p:cNvSpPr>
            <a:spLocks noGrp="1"/>
          </p:cNvSpPr>
          <p:nvPr>
            <p:ph type="dt" sz="half" idx="10"/>
          </p:nvPr>
        </p:nvSpPr>
        <p:spPr/>
        <p:txBody>
          <a:bodyPr/>
          <a:lstStyle/>
          <a:p>
            <a:fld id="{811DD9DD-34DB-45D1-8147-8FD87E0A4BAC}" type="datetime1">
              <a:rPr lang="en-US" smtClean="0"/>
              <a:pPr/>
              <a:t>9/8/2020</a:t>
            </a:fld>
            <a:endParaRPr lang="en-US"/>
          </a:p>
        </p:txBody>
      </p:sp>
      <p:sp>
        <p:nvSpPr>
          <p:cNvPr id="31" name="Slide Number Placeholder 30"/>
          <p:cNvSpPr>
            <a:spLocks noGrp="1"/>
          </p:cNvSpPr>
          <p:nvPr>
            <p:ph type="sldNum" sz="quarter" idx="12"/>
          </p:nvPr>
        </p:nvSpPr>
        <p:spPr/>
        <p:txBody>
          <a:bodyPr/>
          <a:lstStyle/>
          <a:p>
            <a:fld id="{C7790DE6-9EE3-489D-B0E7-FD33ADFF3645}" type="slidenum">
              <a:rPr lang="en-US" smtClean="0"/>
              <a:pPr/>
              <a:t>9</a:t>
            </a:fld>
            <a:endParaRPr lang="en-US"/>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650</TotalTime>
  <Words>902</Words>
  <Application>Microsoft Office PowerPoint</Application>
  <PresentationFormat>On-screen Show (4:3)</PresentationFormat>
  <Paragraphs>230</Paragraphs>
  <Slides>28</Slides>
  <Notes>14</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Metro</vt:lpstr>
      <vt:lpstr>Slide 1</vt:lpstr>
      <vt:lpstr>Slide 2</vt:lpstr>
      <vt:lpstr>Work-Life balance - What is it all about?</vt:lpstr>
      <vt:lpstr>Slide 4</vt:lpstr>
      <vt:lpstr>Slide 5</vt:lpstr>
      <vt:lpstr>Meaning of the 3 words</vt:lpstr>
      <vt:lpstr>Slide 7</vt:lpstr>
      <vt:lpstr>Slide 8</vt:lpstr>
      <vt:lpstr>Slide 9</vt:lpstr>
      <vt:lpstr>Slide 10</vt:lpstr>
      <vt:lpstr>   </vt:lpstr>
      <vt:lpstr>Slide 12</vt:lpstr>
      <vt:lpstr>Slide 13</vt:lpstr>
      <vt:lpstr>Slide 14</vt:lpstr>
      <vt:lpstr>Slide 15</vt:lpstr>
      <vt:lpstr>Slide 16</vt:lpstr>
      <vt:lpstr> Relationship Between Work-Life balance and Productivity </vt:lpstr>
      <vt:lpstr>COMPANIES REAP THE BENEFITS Evidence speaks loud and clear</vt:lpstr>
      <vt:lpstr>Slide 19</vt:lpstr>
      <vt:lpstr>Slide 20</vt:lpstr>
      <vt:lpstr>Slide 21</vt:lpstr>
      <vt:lpstr>IMPLEMENTATION OF WLB</vt:lpstr>
      <vt:lpstr>At the Individual level</vt:lpstr>
      <vt:lpstr>Slide 24</vt:lpstr>
      <vt:lpstr>Slide 25</vt:lpstr>
      <vt:lpstr>..For the employer</vt:lpstr>
      <vt:lpstr>Slide 27</vt:lpstr>
      <vt:lpstr>Slide 28</vt:lpstr>
    </vt:vector>
  </TitlesOfParts>
  <Company>Fore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neetujain</dc:creator>
  <cp:lastModifiedBy>HP</cp:lastModifiedBy>
  <cp:revision>70</cp:revision>
  <dcterms:created xsi:type="dcterms:W3CDTF">2012-01-18T06:59:47Z</dcterms:created>
  <dcterms:modified xsi:type="dcterms:W3CDTF">2020-09-08T08:30:54Z</dcterms:modified>
</cp:coreProperties>
</file>