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83" r:id="rId5"/>
    <p:sldId id="260" r:id="rId6"/>
    <p:sldId id="261" r:id="rId7"/>
    <p:sldId id="262" r:id="rId8"/>
    <p:sldId id="263" r:id="rId9"/>
    <p:sldId id="289" r:id="rId10"/>
    <p:sldId id="285" r:id="rId11"/>
    <p:sldId id="287" r:id="rId12"/>
    <p:sldId id="264" r:id="rId13"/>
    <p:sldId id="265" r:id="rId14"/>
    <p:sldId id="266" r:id="rId15"/>
    <p:sldId id="267" r:id="rId16"/>
    <p:sldId id="268" r:id="rId17"/>
    <p:sldId id="269" r:id="rId18"/>
    <p:sldId id="270" r:id="rId19"/>
    <p:sldId id="273" r:id="rId20"/>
    <p:sldId id="279" r:id="rId21"/>
    <p:sldId id="271" r:id="rId22"/>
    <p:sldId id="274" r:id="rId23"/>
    <p:sldId id="275" r:id="rId24"/>
    <p:sldId id="276" r:id="rId25"/>
    <p:sldId id="272" r:id="rId26"/>
    <p:sldId id="277" r:id="rId27"/>
    <p:sldId id="278" r:id="rId28"/>
    <p:sldId id="288"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42F8CC-4E12-4996-92A3-5FC848D97C1E}"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2F8CC-4E12-4996-92A3-5FC848D97C1E}"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2F8CC-4E12-4996-92A3-5FC848D97C1E}"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2F8CC-4E12-4996-92A3-5FC848D97C1E}"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42F8CC-4E12-4996-92A3-5FC848D97C1E}"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42F8CC-4E12-4996-92A3-5FC848D97C1E}" type="datetimeFigureOut">
              <a:rPr lang="en-US" smtClean="0"/>
              <a:pPr/>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42F8CC-4E12-4996-92A3-5FC848D97C1E}" type="datetimeFigureOut">
              <a:rPr lang="en-US" smtClean="0"/>
              <a:pPr/>
              <a:t>9/4/2020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42F8CC-4E12-4996-92A3-5FC848D97C1E}" type="datetimeFigureOut">
              <a:rPr lang="en-US" smtClean="0"/>
              <a:pPr/>
              <a:t>9/4/2020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42F8CC-4E12-4996-92A3-5FC848D97C1E}" type="datetimeFigureOut">
              <a:rPr lang="en-US" smtClean="0"/>
              <a:pPr/>
              <a:t>9/4/2020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42F8CC-4E12-4996-92A3-5FC848D97C1E}" type="datetimeFigureOut">
              <a:rPr lang="en-US" smtClean="0"/>
              <a:pPr/>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42F8CC-4E12-4996-92A3-5FC848D97C1E}" type="datetimeFigureOut">
              <a:rPr lang="en-US" smtClean="0"/>
              <a:pPr/>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6153A6-AE80-43D0-A4AC-2A68928ED5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42F8CC-4E12-4996-92A3-5FC848D97C1E}" type="datetimeFigureOut">
              <a:rPr lang="en-US" smtClean="0"/>
              <a:pPr/>
              <a:t>9/4/2020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6153A6-AE80-43D0-A4AC-2A68928ED5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mage2.slideserve.com/5287086/a-great-place-to-work-l.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image2.slideserve.com/5287086/five-phrases-that-define-a-great-place-to-work-l.jp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image2.slideserve.com/5287086/a-friendly-place-to-work-l.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image2.slideserve.com/5287086/there-isn-t-much-politics-around-here-l.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image2.slideserve.com/5287086/you-get-a-fair-shake-l.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image2.slideserve.com/5287086/more-than-a-job-l.jp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image2.slideserve.com/5287086/it-s-just-like-family-l.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image2.slideserve.com/5287086/a-great-place-to-work-a-few-more-thoughts-l.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image2.slideserve.com/5287086/what-makes-some-workplaces-so-good-l.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image2.slideserve.com/5287086/a-great-place-to-work-defined-l.jp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image2.slideserve.com/5287086/a-stake-in-success-l.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image2.slideserve.com/5287086/a-great-place-to-work-checklist-l.jp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image2.slideserve.com/5287086/terms-of-employment-l.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image2.slideserve.com/5287086/the-job-l.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image2.slideserve.com/5287086/the-job-contd-l.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image2.slideserve.com/5287086/a-great-place-to-work-checklist1-l.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image2.slideserve.com/5287086/workplace-rules-l.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image2.slideserve.com/5287086/workplace-rules-contd-l.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image2.slideserve.com/5287086/a-great-place-to-work-dimensions-l.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image2.slideserve.com/5287086/credibility-l.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image2.slideserve.com/5287086/respect-l.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mage2.slideserve.com/5287086/fairness-l.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image2.slideserve.com/5287086/pride-l.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lumMod val="85000"/>
                    <a:lumOff val="15000"/>
                  </a:schemeClr>
                </a:solidFill>
                <a:hlinkClick r:id="rId2" tooltip="a great place to work"/>
              </a:rPr>
              <a:t>A Great Place to Work</a:t>
            </a:r>
            <a:endParaRPr lang="en-US" dirty="0"/>
          </a:p>
        </p:txBody>
      </p:sp>
      <p:sp>
        <p:nvSpPr>
          <p:cNvPr id="3" name="Subtitle 2"/>
          <p:cNvSpPr>
            <a:spLocks noGrp="1"/>
          </p:cNvSpPr>
          <p:nvPr>
            <p:ph type="subTitle" idx="1"/>
          </p:nvPr>
        </p:nvSpPr>
        <p:spPr>
          <a:xfrm>
            <a:off x="1371600" y="4419600"/>
            <a:ext cx="6400800" cy="1219200"/>
          </a:xfrm>
        </p:spPr>
        <p:txBody>
          <a:bodyPr/>
          <a:lstStyle/>
          <a:p>
            <a:r>
              <a:rPr lang="en-US" b="1" dirty="0" smtClean="0">
                <a:solidFill>
                  <a:schemeClr val="tx1"/>
                </a:solidFill>
              </a:rPr>
              <a:t>Dr. </a:t>
            </a:r>
            <a:r>
              <a:rPr lang="en-US" b="1" dirty="0" err="1" smtClean="0">
                <a:solidFill>
                  <a:schemeClr val="tx1"/>
                </a:solidFill>
              </a:rPr>
              <a:t>Neetu</a:t>
            </a:r>
            <a:r>
              <a:rPr lang="en-US" b="1" dirty="0" smtClean="0">
                <a:solidFill>
                  <a:schemeClr val="tx1"/>
                </a:solidFill>
              </a:rPr>
              <a:t> Jain</a:t>
            </a:r>
            <a:endParaRPr lang="en-US"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Benefits of being a Great place to work</a:t>
            </a:r>
            <a:endParaRPr lang="en-US" dirty="0"/>
          </a:p>
        </p:txBody>
      </p:sp>
      <p:sp>
        <p:nvSpPr>
          <p:cNvPr id="3" name="Content Placeholder 2"/>
          <p:cNvSpPr>
            <a:spLocks noGrp="1"/>
          </p:cNvSpPr>
          <p:nvPr>
            <p:ph idx="1"/>
          </p:nvPr>
        </p:nvSpPr>
        <p:spPr>
          <a:xfrm>
            <a:off x="457200" y="1371600"/>
            <a:ext cx="8229600" cy="5105400"/>
          </a:xfrm>
        </p:spPr>
        <p:txBody>
          <a:bodyPr>
            <a:normAutofit fontScale="85000" lnSpcReduction="20000"/>
          </a:bodyPr>
          <a:lstStyle/>
          <a:p>
            <a:pPr>
              <a:buNone/>
            </a:pPr>
            <a:r>
              <a:rPr lang="en-US" dirty="0" smtClean="0"/>
              <a:t>     Available research indicates that companies that are recognized as best workplaces as per the Great Place To Work® framework have: </a:t>
            </a:r>
          </a:p>
          <a:p>
            <a:endParaRPr lang="en-US" dirty="0" smtClean="0"/>
          </a:p>
          <a:p>
            <a:pPr lvl="0"/>
            <a:r>
              <a:rPr lang="en-US" dirty="0" smtClean="0"/>
              <a:t>Positive correlation with the stock market returns provided to shareholders. </a:t>
            </a:r>
          </a:p>
          <a:p>
            <a:pPr lvl="0"/>
            <a:r>
              <a:rPr lang="en-US" dirty="0" smtClean="0"/>
              <a:t>Higher profitability</a:t>
            </a:r>
          </a:p>
          <a:p>
            <a:pPr lvl="0"/>
            <a:r>
              <a:rPr lang="en-US" dirty="0" smtClean="0"/>
              <a:t>Congenial working environment (with high degree of  motivation and fun) </a:t>
            </a:r>
          </a:p>
          <a:p>
            <a:pPr lvl="0"/>
            <a:r>
              <a:rPr lang="en-US" dirty="0" smtClean="0"/>
              <a:t>Higher job satisfaction </a:t>
            </a:r>
          </a:p>
          <a:p>
            <a:pPr lvl="0"/>
            <a:r>
              <a:rPr lang="en-US" dirty="0" smtClean="0"/>
              <a:t>Low employee turnover </a:t>
            </a:r>
          </a:p>
          <a:p>
            <a:pPr lvl="0"/>
            <a:r>
              <a:rPr lang="en-US" dirty="0" smtClean="0"/>
              <a:t>High retention rate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990600"/>
          </a:xfrm>
        </p:spPr>
        <p:txBody>
          <a:bodyPr/>
          <a:lstStyle/>
          <a:p>
            <a:r>
              <a:rPr lang="en-US" dirty="0" smtClean="0"/>
              <a:t>Five fold framework</a:t>
            </a:r>
            <a:endParaRPr lang="en-US" dirty="0"/>
          </a:p>
        </p:txBody>
      </p:sp>
      <p:sp>
        <p:nvSpPr>
          <p:cNvPr id="3" name="Content Placeholder 2"/>
          <p:cNvSpPr>
            <a:spLocks noGrp="1"/>
          </p:cNvSpPr>
          <p:nvPr>
            <p:ph idx="1"/>
          </p:nvPr>
        </p:nvSpPr>
        <p:spPr>
          <a:xfrm>
            <a:off x="457200" y="1219200"/>
            <a:ext cx="8229600" cy="5638800"/>
          </a:xfrm>
        </p:spPr>
        <p:txBody>
          <a:bodyPr>
            <a:normAutofit fontScale="77500" lnSpcReduction="20000"/>
          </a:bodyPr>
          <a:lstStyle/>
          <a:p>
            <a:pPr algn="just">
              <a:buNone/>
            </a:pPr>
            <a:r>
              <a:rPr lang="en-US" dirty="0" smtClean="0"/>
              <a:t>     Five fold framework  focuses on five aspects or levels or dimensions of a human being i.e. Physical, Intellectual, Social, Emotional and Spiritual where he or she may have needs corresponding to that level. Organizations need to design various </a:t>
            </a:r>
            <a:r>
              <a:rPr lang="en-US" dirty="0" err="1" smtClean="0"/>
              <a:t>programmes</a:t>
            </a:r>
            <a:r>
              <a:rPr lang="en-US" dirty="0" smtClean="0"/>
              <a:t> to address employees’ needs at these five dimensions in order to get their best. For making an organization a healthy and desired place to work, focus should be on five aspects of an employee. </a:t>
            </a:r>
          </a:p>
          <a:p>
            <a:pPr>
              <a:buNone/>
            </a:pPr>
            <a:endParaRPr lang="en-US" dirty="0" smtClean="0"/>
          </a:p>
          <a:p>
            <a:r>
              <a:rPr lang="en-US" dirty="0" smtClean="0"/>
              <a:t>HB (Human Being) =   PQ *</a:t>
            </a:r>
            <a:r>
              <a:rPr lang="en-US" dirty="0" err="1" smtClean="0"/>
              <a:t>SoQ</a:t>
            </a:r>
            <a:r>
              <a:rPr lang="en-US" dirty="0" smtClean="0"/>
              <a:t>* EQ * IQ * SQ </a:t>
            </a:r>
          </a:p>
          <a:p>
            <a:endParaRPr lang="en-US" dirty="0" smtClean="0"/>
          </a:p>
          <a:p>
            <a:r>
              <a:rPr lang="en-US" dirty="0" smtClean="0"/>
              <a:t>PQ	=	Physical Quotient</a:t>
            </a:r>
          </a:p>
          <a:p>
            <a:r>
              <a:rPr lang="en-US" dirty="0" smtClean="0"/>
              <a:t>IQ	=	Intellectual Quotient</a:t>
            </a:r>
          </a:p>
          <a:p>
            <a:r>
              <a:rPr lang="en-US" dirty="0" err="1" smtClean="0"/>
              <a:t>SoQ</a:t>
            </a:r>
            <a:r>
              <a:rPr lang="en-US" dirty="0" smtClean="0"/>
              <a:t>	 =	Social Quotient</a:t>
            </a:r>
          </a:p>
          <a:p>
            <a:r>
              <a:rPr lang="en-US" dirty="0" smtClean="0"/>
              <a:t>EQ	=	Emotional Quotient</a:t>
            </a:r>
          </a:p>
          <a:p>
            <a:r>
              <a:rPr lang="en-US" dirty="0" smtClean="0"/>
              <a:t>SQ	=	Spiritual Quotient.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tooltip="five phrases that define a great place to work"/>
              </a:rPr>
              <a:t>Five phrases that define a great place to work</a:t>
            </a:r>
            <a:endParaRPr lang="en-US" dirty="0"/>
          </a:p>
        </p:txBody>
      </p:sp>
      <p:sp>
        <p:nvSpPr>
          <p:cNvPr id="3" name="Content Placeholder 2"/>
          <p:cNvSpPr>
            <a:spLocks noGrp="1"/>
          </p:cNvSpPr>
          <p:nvPr>
            <p:ph idx="1"/>
          </p:nvPr>
        </p:nvSpPr>
        <p:spPr/>
        <p:txBody>
          <a:bodyPr/>
          <a:lstStyle/>
          <a:p>
            <a:endParaRPr lang="en-US" dirty="0" smtClean="0"/>
          </a:p>
          <a:p>
            <a:r>
              <a:rPr lang="en-US" dirty="0" smtClean="0"/>
              <a:t>• “A friendly place” </a:t>
            </a:r>
          </a:p>
          <a:p>
            <a:r>
              <a:rPr lang="en-US" dirty="0" smtClean="0"/>
              <a:t>• “There isn’t much politics around here”</a:t>
            </a:r>
          </a:p>
          <a:p>
            <a:r>
              <a:rPr lang="en-US" dirty="0" smtClean="0"/>
              <a:t> • “You get a fair Shake” </a:t>
            </a:r>
          </a:p>
          <a:p>
            <a:r>
              <a:rPr lang="en-US" dirty="0" smtClean="0"/>
              <a:t>• “More than a Job”</a:t>
            </a:r>
          </a:p>
          <a:p>
            <a:r>
              <a:rPr lang="en-US" dirty="0" smtClean="0"/>
              <a:t> • “Its just like a family”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a friendly place to work"/>
              </a:rPr>
              <a:t>A friendly place to work”</a:t>
            </a:r>
            <a:endParaRPr lang="en-US" dirty="0"/>
          </a:p>
        </p:txBody>
      </p:sp>
      <p:sp>
        <p:nvSpPr>
          <p:cNvPr id="3" name="Content Placeholder 2"/>
          <p:cNvSpPr>
            <a:spLocks noGrp="1"/>
          </p:cNvSpPr>
          <p:nvPr>
            <p:ph idx="1"/>
          </p:nvPr>
        </p:nvSpPr>
        <p:spPr/>
        <p:txBody>
          <a:bodyPr/>
          <a:lstStyle/>
          <a:p>
            <a:pPr>
              <a:buNone/>
            </a:pPr>
            <a:r>
              <a:rPr lang="en-US" dirty="0" smtClean="0"/>
              <a:t>• People enjoy each other’s company </a:t>
            </a:r>
          </a:p>
          <a:p>
            <a:pPr>
              <a:buNone/>
            </a:pPr>
            <a:endParaRPr lang="en-US" dirty="0" smtClean="0"/>
          </a:p>
          <a:p>
            <a:pPr>
              <a:buNone/>
            </a:pPr>
            <a:r>
              <a:rPr lang="en-US" dirty="0" smtClean="0"/>
              <a:t>• Schmoozing – informal chatting with others – is an accepted part of everyday work life. </a:t>
            </a:r>
          </a:p>
          <a:p>
            <a:pPr>
              <a:buNone/>
            </a:pPr>
            <a:endParaRPr lang="en-US" dirty="0" smtClean="0"/>
          </a:p>
          <a:p>
            <a:pPr>
              <a:buNone/>
            </a:pPr>
            <a:r>
              <a:rPr lang="en-US" dirty="0" smtClean="0"/>
              <a:t>• Superiors are approachable and take interest in personal well being of subordinates.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tooltip="there isn t much politics around here"/>
              </a:rPr>
              <a:t>There isn’t much politics around here”</a:t>
            </a:r>
            <a:endParaRPr lang="en-US" dirty="0"/>
          </a:p>
        </p:txBody>
      </p:sp>
      <p:sp>
        <p:nvSpPr>
          <p:cNvPr id="3" name="Content Placeholder 2"/>
          <p:cNvSpPr>
            <a:spLocks noGrp="1"/>
          </p:cNvSpPr>
          <p:nvPr>
            <p:ph idx="1"/>
          </p:nvPr>
        </p:nvSpPr>
        <p:spPr/>
        <p:txBody>
          <a:bodyPr>
            <a:normAutofit fontScale="77500" lnSpcReduction="20000"/>
          </a:bodyPr>
          <a:lstStyle/>
          <a:p>
            <a:pPr algn="just">
              <a:buNone/>
            </a:pPr>
            <a:r>
              <a:rPr lang="en-US" dirty="0" smtClean="0"/>
              <a:t>• Atmosphere of mutual respect for each other </a:t>
            </a:r>
          </a:p>
          <a:p>
            <a:pPr algn="just">
              <a:buNone/>
            </a:pPr>
            <a:endParaRPr lang="en-US" dirty="0" smtClean="0"/>
          </a:p>
          <a:p>
            <a:pPr algn="just">
              <a:buNone/>
            </a:pPr>
            <a:r>
              <a:rPr lang="en-US" dirty="0" smtClean="0"/>
              <a:t>• Absence of favoritism and discrimination </a:t>
            </a:r>
          </a:p>
          <a:p>
            <a:pPr algn="just">
              <a:buNone/>
            </a:pPr>
            <a:endParaRPr lang="en-US" dirty="0" smtClean="0"/>
          </a:p>
          <a:p>
            <a:pPr algn="just">
              <a:buNone/>
            </a:pPr>
            <a:r>
              <a:rPr lang="en-US" dirty="0" smtClean="0"/>
              <a:t>• Employees are not concerned about being backstabbed.</a:t>
            </a:r>
          </a:p>
          <a:p>
            <a:pPr algn="just">
              <a:buNone/>
            </a:pPr>
            <a:endParaRPr lang="en-US" dirty="0" smtClean="0"/>
          </a:p>
          <a:p>
            <a:pPr algn="just">
              <a:buNone/>
            </a:pPr>
            <a:r>
              <a:rPr lang="en-US" dirty="0" smtClean="0"/>
              <a:t> • Employees aren’t constantly jockeying for position, trying to curry favor with higher-ups, worrying about the impact of their actions on their chances for moving up in the company, or looking over their shoulders to make sure someone else isn’t setting them up to destroy their career.</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you get a fair shake"/>
              </a:rPr>
              <a:t>“You get a fair Shake”</a:t>
            </a:r>
            <a:endParaRPr lang="en-US" dirty="0"/>
          </a:p>
        </p:txBody>
      </p:sp>
      <p:sp>
        <p:nvSpPr>
          <p:cNvPr id="3" name="Content Placeholder 2"/>
          <p:cNvSpPr>
            <a:spLocks noGrp="1"/>
          </p:cNvSpPr>
          <p:nvPr>
            <p:ph idx="1"/>
          </p:nvPr>
        </p:nvSpPr>
        <p:spPr/>
        <p:txBody>
          <a:bodyPr>
            <a:normAutofit fontScale="92500" lnSpcReduction="10000"/>
          </a:bodyPr>
          <a:lstStyle/>
          <a:p>
            <a:pPr algn="just">
              <a:buNone/>
            </a:pPr>
            <a:r>
              <a:rPr lang="en-US" dirty="0" smtClean="0"/>
              <a:t>• Standards of fairness are maintained </a:t>
            </a:r>
          </a:p>
          <a:p>
            <a:pPr algn="just">
              <a:buNone/>
            </a:pPr>
            <a:r>
              <a:rPr lang="en-US" dirty="0" smtClean="0"/>
              <a:t>• Employee complaints are heard impartially and fully and are resolved in timely manner</a:t>
            </a:r>
          </a:p>
          <a:p>
            <a:pPr algn="just">
              <a:buNone/>
            </a:pPr>
            <a:r>
              <a:rPr lang="en-US" dirty="0" smtClean="0"/>
              <a:t> • There is a sense of justice </a:t>
            </a:r>
          </a:p>
          <a:p>
            <a:pPr algn="just">
              <a:buNone/>
            </a:pPr>
            <a:r>
              <a:rPr lang="en-US" dirty="0" smtClean="0"/>
              <a:t>• There is job security </a:t>
            </a:r>
          </a:p>
          <a:p>
            <a:pPr algn="just">
              <a:buNone/>
            </a:pPr>
            <a:r>
              <a:rPr lang="en-US" dirty="0" smtClean="0"/>
              <a:t>• There is no fear of victimization when a point of view or disagreement is expressed. </a:t>
            </a:r>
          </a:p>
          <a:p>
            <a:pPr algn="just">
              <a:buNone/>
            </a:pPr>
            <a:r>
              <a:rPr lang="en-US" dirty="0" smtClean="0"/>
              <a:t>• “They treat us fairly here” , “The company does not take advantage of you”</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more than a job"/>
              </a:rPr>
              <a:t>“More than a Job”</a:t>
            </a:r>
            <a:endParaRPr lang="en-US" dirty="0"/>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algn="just">
              <a:buNone/>
            </a:pPr>
            <a:r>
              <a:rPr lang="en-US" dirty="0" smtClean="0"/>
              <a:t>• Work brings meaning to life, social status </a:t>
            </a:r>
          </a:p>
          <a:p>
            <a:pPr algn="just">
              <a:buNone/>
            </a:pPr>
            <a:r>
              <a:rPr lang="en-US" dirty="0" smtClean="0"/>
              <a:t>• “You can have impact on things here”, ”Work here has meaning”</a:t>
            </a:r>
          </a:p>
          <a:p>
            <a:pPr algn="just">
              <a:buNone/>
            </a:pPr>
            <a:r>
              <a:rPr lang="en-US" dirty="0" smtClean="0"/>
              <a:t> • Your work is your </a:t>
            </a:r>
            <a:r>
              <a:rPr lang="en-US" dirty="0" err="1" smtClean="0"/>
              <a:t>work.You</a:t>
            </a:r>
            <a:r>
              <a:rPr lang="en-US" dirty="0" smtClean="0"/>
              <a:t> are responsible for it.</a:t>
            </a:r>
          </a:p>
          <a:p>
            <a:pPr algn="just">
              <a:buNone/>
            </a:pPr>
            <a:r>
              <a:rPr lang="en-US" dirty="0" smtClean="0"/>
              <a:t> • Greater level of responsibility – control over one’s work</a:t>
            </a:r>
          </a:p>
          <a:p>
            <a:pPr algn="just">
              <a:buNone/>
            </a:pPr>
            <a:r>
              <a:rPr lang="en-US" dirty="0" smtClean="0"/>
              <a:t> • Employees have role in defining their own job, determining priorities and deadlines, and criticizing actions made by others(including supervisors and top management) without fear of retribution. </a:t>
            </a:r>
          </a:p>
          <a:p>
            <a:pPr algn="just">
              <a:buNone/>
            </a:pPr>
            <a:r>
              <a:rPr lang="en-US" dirty="0" smtClean="0"/>
              <a:t>• Feeling of their job making valuable contribution to society. </a:t>
            </a:r>
          </a:p>
          <a:p>
            <a:pPr algn="just">
              <a:buNone/>
            </a:pPr>
            <a:r>
              <a:rPr lang="en-US" dirty="0" smtClean="0"/>
              <a:t>• Company stands for something more than business that makes profit from selling certain products</a:t>
            </a:r>
          </a:p>
          <a:p>
            <a:pPr algn="just">
              <a:buNone/>
            </a:pPr>
            <a:r>
              <a:rPr lang="en-US" dirty="0" smtClean="0"/>
              <a:t> • Employees internalize company’s approach and commitment to producing a quality product</a:t>
            </a:r>
          </a:p>
          <a:p>
            <a:pPr algn="just">
              <a:buNone/>
            </a:pPr>
            <a:r>
              <a:rPr lang="en-US" dirty="0" smtClean="0"/>
              <a:t> • Feeling proud of what you do and who you do it with.</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it s just like family"/>
              </a:rPr>
              <a:t>“It’s just like Family”</a:t>
            </a:r>
            <a:endParaRPr lang="en-US" dirty="0"/>
          </a:p>
        </p:txBody>
      </p:sp>
      <p:sp>
        <p:nvSpPr>
          <p:cNvPr id="3" name="Content Placeholder 2"/>
          <p:cNvSpPr>
            <a:spLocks noGrp="1"/>
          </p:cNvSpPr>
          <p:nvPr>
            <p:ph idx="1"/>
          </p:nvPr>
        </p:nvSpPr>
        <p:spPr/>
        <p:txBody>
          <a:bodyPr>
            <a:normAutofit fontScale="92500" lnSpcReduction="20000"/>
          </a:bodyPr>
          <a:lstStyle/>
          <a:p>
            <a:pPr algn="just">
              <a:buNone/>
            </a:pPr>
            <a:r>
              <a:rPr lang="en-US" dirty="0" smtClean="0"/>
              <a:t>• A caring and nurturing environment </a:t>
            </a:r>
          </a:p>
          <a:p>
            <a:pPr algn="just">
              <a:buNone/>
            </a:pPr>
            <a:r>
              <a:rPr lang="en-US" dirty="0" smtClean="0"/>
              <a:t>• Supervisors take interest in employees’ personal lives and they feel valued as individuals – your personal concerns are important to others in the organization </a:t>
            </a:r>
          </a:p>
          <a:p>
            <a:pPr algn="just">
              <a:buNone/>
            </a:pPr>
            <a:r>
              <a:rPr lang="en-US" dirty="0" smtClean="0"/>
              <a:t>• Employees feel they have made a lifelong career commitment to the organization and employers recognize and appreciate this commitment </a:t>
            </a:r>
          </a:p>
          <a:p>
            <a:pPr algn="just">
              <a:buNone/>
            </a:pPr>
            <a:r>
              <a:rPr lang="en-US" dirty="0" smtClean="0"/>
              <a:t>• “We are all in it together” – every one can play a distinct and valuable role – pool our resources to sustain one another and the organization.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tooltip="a great place to work a few more thoughts"/>
              </a:rPr>
              <a:t>Great Place to Work .…a few more thoughts</a:t>
            </a:r>
            <a:endParaRPr lang="en-US" dirty="0"/>
          </a:p>
        </p:txBody>
      </p:sp>
      <p:sp>
        <p:nvSpPr>
          <p:cNvPr id="3" name="Content Placeholder 2"/>
          <p:cNvSpPr>
            <a:spLocks noGrp="1"/>
          </p:cNvSpPr>
          <p:nvPr>
            <p:ph idx="1"/>
          </p:nvPr>
        </p:nvSpPr>
        <p:spPr/>
        <p:txBody>
          <a:bodyPr>
            <a:normAutofit fontScale="92500" lnSpcReduction="10000"/>
          </a:bodyPr>
          <a:lstStyle/>
          <a:p>
            <a:pPr algn="just">
              <a:buNone/>
            </a:pPr>
            <a:r>
              <a:rPr lang="en-US" dirty="0" smtClean="0"/>
              <a:t>• You are paid a lot of money </a:t>
            </a:r>
          </a:p>
          <a:p>
            <a:pPr algn="just">
              <a:buNone/>
            </a:pPr>
            <a:r>
              <a:rPr lang="en-US" dirty="0" smtClean="0"/>
              <a:t>• You are treated like a human being </a:t>
            </a:r>
          </a:p>
          <a:p>
            <a:pPr algn="just">
              <a:buNone/>
            </a:pPr>
            <a:r>
              <a:rPr lang="en-US" dirty="0" smtClean="0"/>
              <a:t>• You do interesting work </a:t>
            </a:r>
          </a:p>
          <a:p>
            <a:pPr algn="just">
              <a:buNone/>
            </a:pPr>
            <a:r>
              <a:rPr lang="en-US" dirty="0" smtClean="0"/>
              <a:t>• You get good benefits</a:t>
            </a:r>
          </a:p>
          <a:p>
            <a:pPr algn="just">
              <a:buNone/>
            </a:pPr>
            <a:r>
              <a:rPr lang="en-US" dirty="0" smtClean="0"/>
              <a:t> • You are not fired at slightest downturn</a:t>
            </a:r>
          </a:p>
          <a:p>
            <a:pPr algn="just">
              <a:buNone/>
            </a:pPr>
            <a:r>
              <a:rPr lang="en-US" dirty="0" smtClean="0"/>
              <a:t> • You have a clean and safe environment to work </a:t>
            </a:r>
          </a:p>
          <a:p>
            <a:pPr algn="just">
              <a:buNone/>
            </a:pPr>
            <a:r>
              <a:rPr lang="en-US" dirty="0" smtClean="0"/>
              <a:t>• You have all the tools to do the job right </a:t>
            </a:r>
          </a:p>
          <a:p>
            <a:pPr algn="just">
              <a:buNone/>
            </a:pPr>
            <a:r>
              <a:rPr lang="en-US" dirty="0" smtClean="0"/>
              <a:t>• You are able to make suggestions or complaints without fear of reprisal.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tooltip="what makes some workplaces so good"/>
              </a:rPr>
              <a:t>What makes some workplaces so good</a:t>
            </a:r>
            <a:endParaRPr lang="en-US" dirty="0"/>
          </a:p>
        </p:txBody>
      </p:sp>
      <p:sp>
        <p:nvSpPr>
          <p:cNvPr id="3" name="Content Placeholder 2"/>
          <p:cNvSpPr>
            <a:spLocks noGrp="1"/>
          </p:cNvSpPr>
          <p:nvPr>
            <p:ph idx="1"/>
          </p:nvPr>
        </p:nvSpPr>
        <p:spPr/>
        <p:txBody>
          <a:bodyPr>
            <a:normAutofit fontScale="85000" lnSpcReduction="10000"/>
          </a:bodyPr>
          <a:lstStyle/>
          <a:p>
            <a:pPr algn="just">
              <a:buNone/>
            </a:pPr>
            <a:r>
              <a:rPr lang="en-US" dirty="0" smtClean="0"/>
              <a:t>• “People are our most important assets” </a:t>
            </a:r>
          </a:p>
          <a:p>
            <a:pPr algn="just">
              <a:buNone/>
            </a:pPr>
            <a:r>
              <a:rPr lang="en-US" dirty="0" smtClean="0"/>
              <a:t>• “This company values you as a person” </a:t>
            </a:r>
          </a:p>
          <a:p>
            <a:pPr algn="just">
              <a:buNone/>
            </a:pPr>
            <a:r>
              <a:rPr lang="en-US" dirty="0" smtClean="0"/>
              <a:t>• “You can rely on us to look after your best interests because we care about you” </a:t>
            </a:r>
          </a:p>
          <a:p>
            <a:pPr algn="just">
              <a:buNone/>
            </a:pPr>
            <a:r>
              <a:rPr lang="en-US" dirty="0" smtClean="0"/>
              <a:t>• “People first, products and profits will follow” – Advanced Micro Devices </a:t>
            </a:r>
          </a:p>
          <a:p>
            <a:pPr algn="just">
              <a:buNone/>
            </a:pPr>
            <a:r>
              <a:rPr lang="en-US" dirty="0" smtClean="0"/>
              <a:t>• “Respect for individual is first tenet of our business” – IBM </a:t>
            </a:r>
          </a:p>
          <a:p>
            <a:pPr algn="just">
              <a:buNone/>
            </a:pPr>
            <a:r>
              <a:rPr lang="en-US" dirty="0" smtClean="0"/>
              <a:t>• “People make the difference” – Publix Super Markets </a:t>
            </a:r>
          </a:p>
          <a:p>
            <a:pPr algn="just">
              <a:buNone/>
            </a:pPr>
            <a:r>
              <a:rPr lang="en-US" dirty="0" smtClean="0"/>
              <a:t>• “Mean What you say”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a great place to work defined"/>
              </a:rPr>
              <a:t>A Great Place to work …defined</a:t>
            </a:r>
            <a:endParaRPr lang="en-US" dirty="0"/>
          </a:p>
        </p:txBody>
      </p:sp>
      <p:sp>
        <p:nvSpPr>
          <p:cNvPr id="3" name="Content Placeholder 2"/>
          <p:cNvSpPr>
            <a:spLocks noGrp="1"/>
          </p:cNvSpPr>
          <p:nvPr>
            <p:ph idx="1"/>
          </p:nvPr>
        </p:nvSpPr>
        <p:spPr/>
        <p:txBody>
          <a:bodyPr/>
          <a:lstStyle/>
          <a:p>
            <a:r>
              <a:rPr lang="en-US" dirty="0" smtClean="0"/>
              <a:t>One where you trust the people you work for, have pride in what you do and enjoy the people you work with. </a:t>
            </a:r>
          </a:p>
          <a:p>
            <a:pPr>
              <a:buNone/>
            </a:pPr>
            <a:endParaRPr lang="en-US" dirty="0" smtClean="0"/>
          </a:p>
          <a:p>
            <a:r>
              <a:rPr lang="en-US" dirty="0" smtClean="0"/>
              <a:t>Highlights 3 key relationships that exists in workplace between employees and : 1. Their managers 2. Their jobs 3. Their colleagues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hlinkClick r:id="rId2" tooltip="a stake in success"/>
              </a:rPr>
              <a:t>A Stake in Success</a:t>
            </a:r>
            <a:endParaRPr lang="en-US" dirty="0"/>
          </a:p>
        </p:txBody>
      </p:sp>
      <p:sp>
        <p:nvSpPr>
          <p:cNvPr id="3" name="Content Placeholder 2"/>
          <p:cNvSpPr>
            <a:spLocks noGrp="1"/>
          </p:cNvSpPr>
          <p:nvPr>
            <p:ph idx="1"/>
          </p:nvPr>
        </p:nvSpPr>
        <p:spPr>
          <a:xfrm>
            <a:off x="457200" y="1219200"/>
            <a:ext cx="8229600" cy="5257800"/>
          </a:xfrm>
        </p:spPr>
        <p:txBody>
          <a:bodyPr>
            <a:normAutofit fontScale="70000" lnSpcReduction="20000"/>
          </a:bodyPr>
          <a:lstStyle/>
          <a:p>
            <a:pPr algn="just">
              <a:buNone/>
            </a:pPr>
            <a:r>
              <a:rPr lang="en-US" dirty="0" smtClean="0"/>
              <a:t>• Sharing Rewards :</a:t>
            </a:r>
          </a:p>
          <a:p>
            <a:pPr algn="just">
              <a:buNone/>
            </a:pPr>
            <a:r>
              <a:rPr lang="en-US" dirty="0" smtClean="0"/>
              <a:t> • More than half of the 100 Best Companies to Work for in America have explicit profit sharing plans – rationale – employees should participate in success they made possible. </a:t>
            </a:r>
          </a:p>
          <a:p>
            <a:pPr algn="just">
              <a:buNone/>
            </a:pPr>
            <a:r>
              <a:rPr lang="en-US" dirty="0" smtClean="0"/>
              <a:t>• Performance linked rewards and incentives</a:t>
            </a:r>
          </a:p>
          <a:p>
            <a:pPr algn="just">
              <a:buNone/>
            </a:pPr>
            <a:r>
              <a:rPr lang="en-US" dirty="0" smtClean="0"/>
              <a:t> • Sharing ownership : Employee stock options </a:t>
            </a:r>
          </a:p>
          <a:p>
            <a:pPr algn="just">
              <a:buNone/>
            </a:pPr>
            <a:r>
              <a:rPr lang="en-US" dirty="0" smtClean="0"/>
              <a:t>• Sharing Recognition : </a:t>
            </a:r>
          </a:p>
          <a:p>
            <a:pPr algn="just">
              <a:buNone/>
            </a:pPr>
            <a:r>
              <a:rPr lang="en-US" dirty="0" smtClean="0"/>
              <a:t>• Recognition can build or destroy trust in workplace</a:t>
            </a:r>
          </a:p>
          <a:p>
            <a:pPr algn="just">
              <a:buNone/>
            </a:pPr>
            <a:r>
              <a:rPr lang="en-US" dirty="0" smtClean="0"/>
              <a:t> • Unless the trust is reciprocated by recognition of extra efforts, employees feel hurt, even betrayed and retreat to minimum performance levels – robotic attitude. </a:t>
            </a:r>
          </a:p>
          <a:p>
            <a:pPr algn="just">
              <a:buNone/>
            </a:pPr>
            <a:r>
              <a:rPr lang="en-US" dirty="0" smtClean="0"/>
              <a:t>• Acknowledgement of good work creates a ‘climate of approval’ </a:t>
            </a:r>
          </a:p>
          <a:p>
            <a:pPr algn="just">
              <a:buNone/>
            </a:pPr>
            <a:r>
              <a:rPr lang="en-US" dirty="0" smtClean="0"/>
              <a:t>• ‘You have Done Good Award’ – any employee sends it to any other employee.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a great place to work checklist"/>
              </a:rPr>
              <a:t>Basic Terms of Employment</a:t>
            </a:r>
            <a:endParaRPr lang="en-US" dirty="0"/>
          </a:p>
        </p:txBody>
      </p:sp>
      <p:sp>
        <p:nvSpPr>
          <p:cNvPr id="3" name="Content Placeholder 2"/>
          <p:cNvSpPr>
            <a:spLocks noGrp="1"/>
          </p:cNvSpPr>
          <p:nvPr>
            <p:ph idx="1"/>
          </p:nvPr>
        </p:nvSpPr>
        <p:spPr/>
        <p:txBody>
          <a:bodyPr>
            <a:normAutofit fontScale="92500"/>
          </a:bodyPr>
          <a:lstStyle/>
          <a:p>
            <a:pPr algn="just">
              <a:buNone/>
            </a:pPr>
            <a:r>
              <a:rPr lang="en-US" dirty="0" smtClean="0"/>
              <a:t>1.Fair Pay and benefits Compare well with similar employers. Square with company’s ability to pay </a:t>
            </a:r>
          </a:p>
          <a:p>
            <a:pPr algn="just">
              <a:buNone/>
            </a:pPr>
            <a:r>
              <a:rPr lang="en-US" dirty="0" smtClean="0"/>
              <a:t>2. Commitment to job security </a:t>
            </a:r>
          </a:p>
          <a:p>
            <a:pPr algn="just">
              <a:buNone/>
            </a:pPr>
            <a:r>
              <a:rPr lang="en-US" dirty="0" smtClean="0"/>
              <a:t>3. Commitment to safe and attractive working environment. The Job Maximizes individual responsibility for how the job is done, Flexibility about working hours, Opportunities for growth: Promotes from within, Provides training, Recognizes mistakes a part of learning.</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terms of employment"/>
              </a:rPr>
              <a:t>Terms of Employment</a:t>
            </a:r>
            <a:endParaRPr lang="en-US" dirty="0"/>
          </a:p>
        </p:txBody>
      </p:sp>
      <p:sp>
        <p:nvSpPr>
          <p:cNvPr id="3" name="Content Placeholder 2"/>
          <p:cNvSpPr>
            <a:spLocks noGrp="1"/>
          </p:cNvSpPr>
          <p:nvPr>
            <p:ph idx="1"/>
          </p:nvPr>
        </p:nvSpPr>
        <p:spPr/>
        <p:txBody>
          <a:bodyPr>
            <a:normAutofit fontScale="85000" lnSpcReduction="20000"/>
          </a:bodyPr>
          <a:lstStyle/>
          <a:p>
            <a:pPr algn="just">
              <a:buNone/>
            </a:pPr>
            <a:r>
              <a:rPr lang="en-US" dirty="0" smtClean="0"/>
              <a:t>•Employee gives time, productive energy and commitment – EXCHANGE – Employers give equitable and fair compensation. - A good work place makes an honest attempt to give a fair deal. </a:t>
            </a:r>
          </a:p>
          <a:p>
            <a:pPr algn="just">
              <a:buNone/>
            </a:pPr>
            <a:r>
              <a:rPr lang="en-US" dirty="0" smtClean="0"/>
              <a:t>• 1/3rd of the 100 best companies have no-layoff policy – Job Security </a:t>
            </a:r>
          </a:p>
          <a:p>
            <a:pPr algn="just">
              <a:buNone/>
            </a:pPr>
            <a:r>
              <a:rPr lang="en-US" dirty="0" smtClean="0"/>
              <a:t>• Makes a powerful statement on trust levels </a:t>
            </a:r>
          </a:p>
          <a:p>
            <a:pPr algn="just">
              <a:buNone/>
            </a:pPr>
            <a:r>
              <a:rPr lang="en-US" dirty="0" smtClean="0"/>
              <a:t>• Shows genuine interest in long term relationship</a:t>
            </a:r>
          </a:p>
          <a:p>
            <a:pPr algn="just">
              <a:buNone/>
            </a:pPr>
            <a:r>
              <a:rPr lang="en-US" dirty="0" smtClean="0"/>
              <a:t> • Implies company is willing to take additional burden for the relationship </a:t>
            </a:r>
          </a:p>
          <a:p>
            <a:pPr algn="just">
              <a:buNone/>
            </a:pPr>
            <a:r>
              <a:rPr lang="en-US" dirty="0" smtClean="0"/>
              <a:t>• It communicates that everyone is considered important in the company</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dirty="0" smtClean="0">
                <a:hlinkClick r:id="rId2" tooltip="the job"/>
              </a:rPr>
              <a:t>The Job</a:t>
            </a:r>
            <a:endParaRPr lang="en-US" dirty="0"/>
          </a:p>
        </p:txBody>
      </p:sp>
      <p:sp>
        <p:nvSpPr>
          <p:cNvPr id="3" name="Content Placeholder 2"/>
          <p:cNvSpPr>
            <a:spLocks noGrp="1"/>
          </p:cNvSpPr>
          <p:nvPr>
            <p:ph idx="1"/>
          </p:nvPr>
        </p:nvSpPr>
        <p:spPr>
          <a:xfrm>
            <a:off x="457200" y="1219200"/>
            <a:ext cx="8229600" cy="5181600"/>
          </a:xfrm>
        </p:spPr>
        <p:txBody>
          <a:bodyPr>
            <a:normAutofit fontScale="92500" lnSpcReduction="20000"/>
          </a:bodyPr>
          <a:lstStyle/>
          <a:p>
            <a:pPr algn="just">
              <a:buNone/>
            </a:pPr>
            <a:r>
              <a:rPr lang="en-US" dirty="0" smtClean="0"/>
              <a:t>• How jobs are to be done </a:t>
            </a:r>
          </a:p>
          <a:p>
            <a:pPr algn="just">
              <a:buNone/>
            </a:pPr>
            <a:r>
              <a:rPr lang="en-US" dirty="0" smtClean="0"/>
              <a:t>• Provide ways for people to assume an increasing share of responsibility for their own work</a:t>
            </a:r>
          </a:p>
          <a:p>
            <a:pPr algn="just">
              <a:buNone/>
            </a:pPr>
            <a:r>
              <a:rPr lang="en-US" dirty="0" smtClean="0"/>
              <a:t> • “Person doing the job knows more about it than anybody else” – communicates that company believes employees have important contribution to offer </a:t>
            </a:r>
          </a:p>
          <a:p>
            <a:pPr algn="just">
              <a:buNone/>
            </a:pPr>
            <a:r>
              <a:rPr lang="en-US" dirty="0" smtClean="0"/>
              <a:t>• Participative management techniques </a:t>
            </a:r>
          </a:p>
          <a:p>
            <a:pPr algn="just">
              <a:buNone/>
            </a:pPr>
            <a:r>
              <a:rPr lang="en-US" dirty="0" smtClean="0"/>
              <a:t>• Increased responsibility implies increased risk – company must be willing to accept honest mistakes </a:t>
            </a:r>
          </a:p>
          <a:p>
            <a:pPr algn="just">
              <a:buNone/>
            </a:pPr>
            <a:r>
              <a:rPr lang="en-US" dirty="0" smtClean="0"/>
              <a:t>• trusting implies risk</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the job contd"/>
              </a:rPr>
              <a:t>The Job….contd.</a:t>
            </a:r>
            <a:endParaRPr lang="en-US" dirty="0"/>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algn="just">
              <a:buNone/>
            </a:pPr>
            <a:r>
              <a:rPr lang="en-US" dirty="0" smtClean="0"/>
              <a:t>• When work is to be done</a:t>
            </a:r>
          </a:p>
          <a:p>
            <a:pPr algn="just">
              <a:buNone/>
            </a:pPr>
            <a:r>
              <a:rPr lang="en-US" dirty="0" smtClean="0"/>
              <a:t> • Flexi time gives employees choices about their working schedules </a:t>
            </a:r>
          </a:p>
          <a:p>
            <a:pPr algn="just">
              <a:buNone/>
            </a:pPr>
            <a:r>
              <a:rPr lang="en-US" dirty="0" smtClean="0"/>
              <a:t>• Makes an important statement on trust – ‘the company trusts you to determine when to do the job’. </a:t>
            </a:r>
          </a:p>
          <a:p>
            <a:pPr algn="just">
              <a:buNone/>
            </a:pPr>
            <a:r>
              <a:rPr lang="en-US" dirty="0" smtClean="0"/>
              <a:t>• Employees perceive that company acknowledges a genuine problem many of them face </a:t>
            </a:r>
          </a:p>
          <a:p>
            <a:pPr algn="just">
              <a:buNone/>
            </a:pPr>
            <a:r>
              <a:rPr lang="en-US" dirty="0" smtClean="0"/>
              <a:t>• Who does the job </a:t>
            </a:r>
          </a:p>
          <a:p>
            <a:pPr algn="just">
              <a:buNone/>
            </a:pPr>
            <a:r>
              <a:rPr lang="en-US" dirty="0" smtClean="0"/>
              <a:t>• One of the ways of allowing employees to assume more responsibility is to provide them with opportunities to grow with company - Hidden talent may be uncovered </a:t>
            </a:r>
          </a:p>
          <a:p>
            <a:pPr algn="just">
              <a:buNone/>
            </a:pPr>
            <a:r>
              <a:rPr lang="en-US" dirty="0" smtClean="0"/>
              <a:t>• Provide recognition for job well done, recognize mistakes as learning process </a:t>
            </a:r>
          </a:p>
          <a:p>
            <a:pPr algn="just">
              <a:buNone/>
            </a:pPr>
            <a:r>
              <a:rPr lang="en-US" dirty="0" smtClean="0"/>
              <a:t>• Strong in-house training programs – communicates that the company considers that the employees’ growth is basis for company’s growth</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a great place to work checklist1"/>
              </a:rPr>
              <a:t>Workplace Rules</a:t>
            </a:r>
            <a:endParaRPr lang="en-US" dirty="0"/>
          </a:p>
        </p:txBody>
      </p:sp>
      <p:sp>
        <p:nvSpPr>
          <p:cNvPr id="3" name="Content Placeholder 2"/>
          <p:cNvSpPr>
            <a:spLocks noGrp="1"/>
          </p:cNvSpPr>
          <p:nvPr>
            <p:ph idx="1"/>
          </p:nvPr>
        </p:nvSpPr>
        <p:spPr/>
        <p:txBody>
          <a:bodyPr/>
          <a:lstStyle/>
          <a:p>
            <a:pPr algn="just"/>
            <a:r>
              <a:rPr lang="en-US" dirty="0" smtClean="0"/>
              <a:t>Reduces social and economic distinctions between management and other employees.</a:t>
            </a:r>
          </a:p>
          <a:p>
            <a:pPr algn="just"/>
            <a:r>
              <a:rPr lang="en-US" dirty="0" smtClean="0"/>
              <a:t>Right to due process, Right to information Right to free speech, Right to confront those in authority, Stake in success, Shares rewards from productivity, Shares profits, Shares ownership, Shares recognition.</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hlinkClick r:id="rId2" tooltip="workplace rules"/>
              </a:rPr>
              <a:t>Workplace Rules</a:t>
            </a:r>
            <a:endParaRPr lang="en-US" dirty="0"/>
          </a:p>
        </p:txBody>
      </p:sp>
      <p:sp>
        <p:nvSpPr>
          <p:cNvPr id="3" name="Content Placeholder 2"/>
          <p:cNvSpPr>
            <a:spLocks noGrp="1"/>
          </p:cNvSpPr>
          <p:nvPr>
            <p:ph idx="1"/>
          </p:nvPr>
        </p:nvSpPr>
        <p:spPr>
          <a:xfrm>
            <a:off x="457200" y="1295400"/>
            <a:ext cx="8229600" cy="5181600"/>
          </a:xfrm>
        </p:spPr>
        <p:txBody>
          <a:bodyPr>
            <a:normAutofit fontScale="85000" lnSpcReduction="20000"/>
          </a:bodyPr>
          <a:lstStyle/>
          <a:p>
            <a:r>
              <a:rPr lang="en-US" dirty="0" smtClean="0"/>
              <a:t>• Every workplace has policies and practices – written and unwritten which determine how employees are treated by those in authority and by fellow employees. </a:t>
            </a:r>
          </a:p>
          <a:p>
            <a:r>
              <a:rPr lang="en-US" dirty="0" smtClean="0"/>
              <a:t>• Good workplaces go at length to provide safeguards to assure fairness. </a:t>
            </a:r>
          </a:p>
          <a:p>
            <a:r>
              <a:rPr lang="en-US" dirty="0" smtClean="0"/>
              <a:t>• Right to due process : Right to appeal against decisions which the employee considers unfair. </a:t>
            </a:r>
          </a:p>
          <a:p>
            <a:r>
              <a:rPr lang="en-US" dirty="0" smtClean="0"/>
              <a:t>• Right to full and accurate information : Right to company related information </a:t>
            </a:r>
          </a:p>
          <a:p>
            <a:r>
              <a:rPr lang="en-US" dirty="0" smtClean="0"/>
              <a:t>• A policy of no secrets does much to build trust - helps stop rumors that erode peoples’ confidence in each other</a:t>
            </a:r>
          </a:p>
          <a:p>
            <a:r>
              <a:rPr lang="en-US" dirty="0" smtClean="0"/>
              <a:t> • Elaborate communication systems that provide ongoing information about all aspects of the company</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b="1" dirty="0" smtClean="0">
                <a:hlinkClick r:id="rId2" tooltip="workplace rules contd"/>
              </a:rPr>
              <a:t>Workplace Rules…</a:t>
            </a:r>
            <a:r>
              <a:rPr lang="en-US" b="1" dirty="0" err="1" smtClean="0">
                <a:hlinkClick r:id="rId2" tooltip="workplace rules contd"/>
              </a:rPr>
              <a:t>contd</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pPr algn="just"/>
            <a:r>
              <a:rPr lang="en-US" sz="2400" dirty="0" smtClean="0"/>
              <a:t> Right to free speech : Right to have their own opinions on work issues and </a:t>
            </a:r>
            <a:r>
              <a:rPr lang="en-US" sz="2400" dirty="0" err="1" smtClean="0"/>
              <a:t>and</a:t>
            </a:r>
            <a:r>
              <a:rPr lang="en-US" sz="2400" dirty="0" smtClean="0"/>
              <a:t> right to obtain answers on anything of concern from anyone in the company </a:t>
            </a:r>
          </a:p>
          <a:p>
            <a:pPr algn="just"/>
            <a:r>
              <a:rPr lang="en-US" sz="2400" dirty="0" smtClean="0"/>
              <a:t>Sessions of information sharing and question-answer with top executives </a:t>
            </a:r>
          </a:p>
          <a:p>
            <a:pPr algn="just"/>
            <a:r>
              <a:rPr lang="en-US" sz="2400" dirty="0" smtClean="0"/>
              <a:t>Right to confront those in authority :</a:t>
            </a:r>
          </a:p>
          <a:p>
            <a:pPr algn="just"/>
            <a:r>
              <a:rPr lang="en-US" sz="2400" dirty="0" smtClean="0"/>
              <a:t>Open door policy – employees unhappy with treatment by their supervisor can appeal to higher-ups without fear of retribution. </a:t>
            </a:r>
          </a:p>
          <a:p>
            <a:pPr algn="just"/>
            <a:r>
              <a:rPr lang="en-US" sz="2400" dirty="0" smtClean="0"/>
              <a:t>Communicates to the employees that the company cares whether they are treated fairly, even if they are lower down in hierarchy. </a:t>
            </a:r>
          </a:p>
          <a:p>
            <a:pPr algn="just"/>
            <a:r>
              <a:rPr lang="en-US" sz="2400" dirty="0" smtClean="0"/>
              <a:t>Communicates to employees that everyone in workplace can be held accountable to his fellow employees for his actions.</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Innovative HR Practices</a:t>
            </a:r>
            <a:endParaRPr lang="en-US" dirty="0"/>
          </a:p>
        </p:txBody>
      </p:sp>
      <p:sp>
        <p:nvSpPr>
          <p:cNvPr id="3" name="Content Placeholder 2"/>
          <p:cNvSpPr>
            <a:spLocks noGrp="1"/>
          </p:cNvSpPr>
          <p:nvPr>
            <p:ph idx="1"/>
          </p:nvPr>
        </p:nvSpPr>
        <p:spPr>
          <a:xfrm>
            <a:off x="457200" y="1371600"/>
            <a:ext cx="8229600" cy="5181600"/>
          </a:xfrm>
        </p:spPr>
        <p:txBody>
          <a:bodyPr>
            <a:normAutofit fontScale="77500" lnSpcReduction="20000"/>
          </a:bodyPr>
          <a:lstStyle/>
          <a:p>
            <a:r>
              <a:rPr lang="en-US" dirty="0" smtClean="0"/>
              <a:t>Creation of diff clubs for employees involvement and enjoyment,</a:t>
            </a:r>
          </a:p>
          <a:p>
            <a:r>
              <a:rPr lang="en-US" dirty="0" smtClean="0"/>
              <a:t>Initiating  innovative schemes for rewarding </a:t>
            </a:r>
            <a:r>
              <a:rPr lang="en-US" dirty="0" err="1" smtClean="0"/>
              <a:t>emps</a:t>
            </a:r>
            <a:r>
              <a:rPr lang="en-US" dirty="0" smtClean="0"/>
              <a:t>…</a:t>
            </a:r>
          </a:p>
          <a:p>
            <a:r>
              <a:rPr lang="en-US" dirty="0" smtClean="0"/>
              <a:t> Open house discussions and feedback mechanism</a:t>
            </a:r>
          </a:p>
          <a:p>
            <a:r>
              <a:rPr lang="en-US" dirty="0" smtClean="0"/>
              <a:t>Flexi benefits and rewards</a:t>
            </a:r>
          </a:p>
          <a:p>
            <a:r>
              <a:rPr lang="en-US" dirty="0" smtClean="0"/>
              <a:t>Shared work and shared leaves</a:t>
            </a:r>
          </a:p>
          <a:p>
            <a:r>
              <a:rPr lang="en-US" dirty="0" smtClean="0"/>
              <a:t>Cud be providing them psychic income &amp; X factor, </a:t>
            </a:r>
          </a:p>
          <a:p>
            <a:r>
              <a:rPr lang="en-US" dirty="0" smtClean="0"/>
              <a:t>360 Degree performance management feedback system</a:t>
            </a:r>
          </a:p>
          <a:p>
            <a:r>
              <a:rPr lang="en-US" dirty="0" smtClean="0"/>
              <a:t>Performance linked bonuses</a:t>
            </a:r>
          </a:p>
          <a:p>
            <a:r>
              <a:rPr lang="en-US" dirty="0" smtClean="0"/>
              <a:t>Open book management style</a:t>
            </a:r>
          </a:p>
          <a:p>
            <a:r>
              <a:rPr lang="en-US" dirty="0" smtClean="0"/>
              <a:t>Knowledge sharing</a:t>
            </a:r>
          </a:p>
          <a:p>
            <a:r>
              <a:rPr lang="en-US" dirty="0" smtClean="0"/>
              <a:t>Fair evaluation system</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pPr>
              <a:buNone/>
            </a:pPr>
            <a:r>
              <a:rPr lang="en-US" dirty="0" smtClean="0"/>
              <a:t>                              </a:t>
            </a:r>
            <a:r>
              <a:rPr lang="en-US" sz="4400" b="1" dirty="0" smtClean="0"/>
              <a:t>THANK YOU</a:t>
            </a:r>
            <a:endParaRPr lang="en-US" sz="4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tooltip="a great place to work dimensions"/>
              </a:rPr>
              <a:t>A Great Place to Work ….dimensions</a:t>
            </a:r>
            <a:endParaRPr lang="en-US"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pPr algn="just">
              <a:buNone/>
            </a:pPr>
            <a:r>
              <a:rPr lang="en-US" dirty="0" smtClean="0"/>
              <a:t>• CREDIBILITY : Employees perceive management to be credible, believable and trustworthy mainly by its open and accessible communication channels and its exhibited integrity and commitment to </a:t>
            </a:r>
            <a:r>
              <a:rPr lang="en-US" dirty="0" err="1" smtClean="0"/>
              <a:t>organisational</a:t>
            </a:r>
            <a:r>
              <a:rPr lang="en-US" dirty="0" smtClean="0"/>
              <a:t> vision. </a:t>
            </a:r>
          </a:p>
          <a:p>
            <a:pPr algn="just">
              <a:buNone/>
            </a:pPr>
            <a:r>
              <a:rPr lang="en-US" dirty="0" smtClean="0"/>
              <a:t>• RESPECT : Employees feel respected by management due to actions like support to their professional development, appreciation shown, collaboration with them on relevant decisions and caring for them as individuals. </a:t>
            </a:r>
          </a:p>
          <a:p>
            <a:pPr algn="just">
              <a:buNone/>
            </a:pPr>
            <a:r>
              <a:rPr lang="en-US" dirty="0" smtClean="0"/>
              <a:t>• FAIRNESS : Employees perceive management as fair due to management practices like ensuring equitable and impartial treatment to all, absence of favoritism and forums to redress grievances.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buNone/>
            </a:pPr>
            <a:r>
              <a:rPr lang="en-US" dirty="0" smtClean="0"/>
              <a:t>• PRIDE : Employees take pride in the work they do, in the results produced by their teams and </a:t>
            </a:r>
            <a:r>
              <a:rPr lang="en-US" dirty="0" err="1" smtClean="0"/>
              <a:t>organisation</a:t>
            </a:r>
            <a:r>
              <a:rPr lang="en-US" dirty="0" smtClean="0"/>
              <a:t> as a whole and the </a:t>
            </a:r>
            <a:r>
              <a:rPr lang="en-US" dirty="0" err="1" smtClean="0"/>
              <a:t>organisations</a:t>
            </a:r>
            <a:r>
              <a:rPr lang="en-US" dirty="0" smtClean="0"/>
              <a:t> social stature in terms of its products, services and its social activities. </a:t>
            </a:r>
          </a:p>
          <a:p>
            <a:pPr algn="just">
              <a:buNone/>
            </a:pPr>
            <a:r>
              <a:rPr lang="en-US" dirty="0" smtClean="0"/>
              <a:t>• CAMARADERIE : Employees perceive their workplace to have friendly and welcoming atmosphere where they feel a sense of family or team and find high quality of hospitality, companionship and friendliness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credibility"/>
              </a:rPr>
              <a:t>CREDIBILITY</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Credibility means managers regularly communicate with employees about the company's direction and plans - and solicit their ideas. </a:t>
            </a:r>
          </a:p>
          <a:p>
            <a:pPr algn="just"/>
            <a:r>
              <a:rPr lang="en-US" dirty="0" smtClean="0"/>
              <a:t>It involves coordinating people and resources efficiently and effectively, so that employees know how their work relates to the company's goals. It's the integrity management brings to the business. To be credible, words must be followed by action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respect"/>
              </a:rPr>
              <a:t>RESPECT</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Respect involves providing employees with the equipment, resources, and training they need to do their job. It means appreciating good work and extra effort. </a:t>
            </a:r>
          </a:p>
          <a:p>
            <a:pPr algn="just"/>
            <a:r>
              <a:rPr lang="en-US" dirty="0" smtClean="0"/>
              <a:t>It includes reaching out to employees and making them partners in the company's activities, fostering a spirit of collaboration across departments and creating a work environment that's safe and healthy. Respect means that work/life balance is a practice, not a slogan.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fairness"/>
              </a:rPr>
              <a:t>FAIRNESS</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At an organization that's fair, economic success is shared equitably through compensation and benefit programs. Everybody receives equitable opportunity for recognition. </a:t>
            </a:r>
          </a:p>
          <a:p>
            <a:pPr algn="just"/>
            <a:endParaRPr lang="en-US" dirty="0" smtClean="0"/>
          </a:p>
          <a:p>
            <a:pPr algn="just"/>
            <a:r>
              <a:rPr lang="en-US" dirty="0" smtClean="0"/>
              <a:t>Decisions on hiring and promotions are made impartially, and the workplace seeks to free itself of discrimination, with clear processes for appealing and adjudicating disputes. To be fair, you must be just.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tooltip="pride"/>
              </a:rPr>
              <a:t>PRIDE</a:t>
            </a:r>
            <a:endParaRPr lang="en-US" dirty="0"/>
          </a:p>
        </p:txBody>
      </p:sp>
      <p:sp>
        <p:nvSpPr>
          <p:cNvPr id="3" name="Content Placeholder 2"/>
          <p:cNvSpPr>
            <a:spLocks noGrp="1"/>
          </p:cNvSpPr>
          <p:nvPr>
            <p:ph idx="1"/>
          </p:nvPr>
        </p:nvSpPr>
        <p:spPr/>
        <p:txBody>
          <a:bodyPr/>
          <a:lstStyle/>
          <a:p>
            <a:pPr algn="just"/>
            <a:r>
              <a:rPr lang="en-US" dirty="0" smtClean="0"/>
              <a:t> Pride means the feeling of pride that the employees have towards their jobs, their teams/work groups and the company as a whole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able"/>
          <p:cNvPicPr>
            <a:picLocks noChangeAspect="1"/>
          </p:cNvPicPr>
          <p:nvPr/>
        </p:nvPicPr>
        <p:blipFill>
          <a:blip r:embed="rId2" cstate="print"/>
          <a:stretch>
            <a:fillRect/>
          </a:stretch>
        </p:blipFill>
        <p:spPr>
          <a:xfrm>
            <a:off x="1333500" y="110290"/>
            <a:ext cx="6242845" cy="6151397"/>
          </a:xfrm>
          <a:prstGeom prst="rect">
            <a:avLst/>
          </a:prstGeom>
        </p:spPr>
      </p:pic>
      <p:sp>
        <p:nvSpPr>
          <p:cNvPr id="5" name="TextBox 4"/>
          <p:cNvSpPr txBox="1"/>
          <p:nvPr/>
        </p:nvSpPr>
        <p:spPr>
          <a:xfrm>
            <a:off x="1790700" y="6286045"/>
            <a:ext cx="601980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smtClean="0"/>
              <a:t>        Components of Trust Index</a:t>
            </a:r>
            <a:endParaRPr lang="en-US" sz="24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2062</Words>
  <Application>Microsoft Office PowerPoint</Application>
  <PresentationFormat>On-screen Show (4:3)</PresentationFormat>
  <Paragraphs>173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 Great Place to Work</vt:lpstr>
      <vt:lpstr>A Great Place to work …defined</vt:lpstr>
      <vt:lpstr>A Great Place to Work ….dimensions</vt:lpstr>
      <vt:lpstr>Slide 4</vt:lpstr>
      <vt:lpstr>CREDIBILITY</vt:lpstr>
      <vt:lpstr>RESPECT</vt:lpstr>
      <vt:lpstr>FAIRNESS</vt:lpstr>
      <vt:lpstr>PRIDE</vt:lpstr>
      <vt:lpstr>Slide 9</vt:lpstr>
      <vt:lpstr>Benefits of being a Great place to work</vt:lpstr>
      <vt:lpstr>Five fold framework</vt:lpstr>
      <vt:lpstr>Five phrases that define a great place to work</vt:lpstr>
      <vt:lpstr>A friendly place to work”</vt:lpstr>
      <vt:lpstr>There isn’t much politics around here”</vt:lpstr>
      <vt:lpstr>“You get a fair Shake”</vt:lpstr>
      <vt:lpstr>“More than a Job”</vt:lpstr>
      <vt:lpstr>“It’s just like Family”</vt:lpstr>
      <vt:lpstr>Great Place to Work .…a few more thoughts</vt:lpstr>
      <vt:lpstr>What makes some workplaces so good</vt:lpstr>
      <vt:lpstr>A Stake in Success</vt:lpstr>
      <vt:lpstr>Basic Terms of Employment</vt:lpstr>
      <vt:lpstr>Terms of Employment</vt:lpstr>
      <vt:lpstr>The Job</vt:lpstr>
      <vt:lpstr>The Job….contd.</vt:lpstr>
      <vt:lpstr>Workplace Rules</vt:lpstr>
      <vt:lpstr>Workplace Rules</vt:lpstr>
      <vt:lpstr>Workplace Rules…contd</vt:lpstr>
      <vt:lpstr>Innovative HR Practices</vt:lpstr>
      <vt:lpstr>Slide 29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dc:creator>
  <cp:lastModifiedBy>HP</cp:lastModifiedBy>
  <cp:revision>12</cp:revision>
  <dcterms:created xsi:type="dcterms:W3CDTF">2020-06-11T10:22:09Z</dcterms:created>
  <dcterms:modified xsi:type="dcterms:W3CDTF">2020-09-04T15:50:05Z</dcterms:modified>
</cp:coreProperties>
</file>