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5" r:id="rId7"/>
    <p:sldId id="261" r:id="rId8"/>
    <p:sldId id="262" r:id="rId9"/>
    <p:sldId id="263" r:id="rId10"/>
    <p:sldId id="266" r:id="rId11"/>
    <p:sldId id="267" r:id="rId12"/>
    <p:sldId id="268" r:id="rId13"/>
    <p:sldId id="26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9505288-6FDD-446B-8F00-109B94511DB8}" type="datetimeFigureOut">
              <a:rPr lang="en-US" smtClean="0"/>
              <a:pPr/>
              <a:t>5/23/2020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339B08-17CD-46E9-9228-B25FC927EE1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505288-6FDD-446B-8F00-109B94511DB8}" type="datetimeFigureOut">
              <a:rPr lang="en-US" smtClean="0"/>
              <a:pPr/>
              <a:t>5/23/2020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339B08-17CD-46E9-9228-B25FC927EE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505288-6FDD-446B-8F00-109B94511DB8}" type="datetimeFigureOut">
              <a:rPr lang="en-US" smtClean="0"/>
              <a:pPr/>
              <a:t>5/23/2020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339B08-17CD-46E9-9228-B25FC927EE1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505288-6FDD-446B-8F00-109B94511DB8}" type="datetimeFigureOut">
              <a:rPr lang="en-US" smtClean="0"/>
              <a:pPr/>
              <a:t>5/23/2020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339B08-17CD-46E9-9228-B25FC927EE1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505288-6FDD-446B-8F00-109B94511DB8}" type="datetimeFigureOut">
              <a:rPr lang="en-US" smtClean="0"/>
              <a:pPr/>
              <a:t>5/23/2020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339B08-17CD-46E9-9228-B25FC927EE1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9505288-6FDD-446B-8F00-109B94511DB8}" type="datetimeFigureOut">
              <a:rPr lang="en-US" smtClean="0"/>
              <a:pPr/>
              <a:t>5/23/2020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339B08-17CD-46E9-9228-B25FC927EE1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9505288-6FDD-446B-8F00-109B94511DB8}" type="datetimeFigureOut">
              <a:rPr lang="en-US" smtClean="0"/>
              <a:pPr/>
              <a:t>5/23/2020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339B08-17CD-46E9-9228-B25FC927EE1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9505288-6FDD-446B-8F00-109B94511DB8}" type="datetimeFigureOut">
              <a:rPr lang="en-US" smtClean="0"/>
              <a:pPr/>
              <a:t>5/23/2020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339B08-17CD-46E9-9228-B25FC927EE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505288-6FDD-446B-8F00-109B94511DB8}" type="datetimeFigureOut">
              <a:rPr lang="en-US" smtClean="0"/>
              <a:pPr/>
              <a:t>5/23/2020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339B08-17CD-46E9-9228-B25FC927EE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505288-6FDD-446B-8F00-109B94511DB8}" type="datetimeFigureOut">
              <a:rPr lang="en-US" smtClean="0"/>
              <a:pPr/>
              <a:t>5/23/2020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339B08-17CD-46E9-9228-B25FC927EE1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505288-6FDD-446B-8F00-109B94511DB8}" type="datetimeFigureOut">
              <a:rPr lang="en-US" smtClean="0"/>
              <a:pPr/>
              <a:t>5/23/2020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339B08-17CD-46E9-9228-B25FC927EE1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505288-6FDD-446B-8F00-109B94511DB8}" type="datetimeFigureOut">
              <a:rPr lang="en-US" smtClean="0"/>
              <a:pPr/>
              <a:t>5/23/2020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339B08-17CD-46E9-9228-B25FC927EE1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The India Pakistan Quagmire: In </a:t>
            </a:r>
            <a:r>
              <a:rPr lang="en-US" dirty="0" smtClean="0"/>
              <a:t>R</a:t>
            </a:r>
            <a:r>
              <a:rPr lang="en-US" dirty="0" smtClean="0"/>
              <a:t>etrospect ( Ad </a:t>
            </a:r>
            <a:r>
              <a:rPr lang="en-US" dirty="0" err="1" smtClean="0"/>
              <a:t>Nauseum</a:t>
            </a:r>
            <a:r>
              <a:rPr lang="en-US" dirty="0" smtClean="0"/>
              <a:t>)…</a:t>
            </a:r>
            <a:endParaRPr lang="en-US" dirty="0"/>
          </a:p>
        </p:txBody>
      </p:sp>
      <p:sp>
        <p:nvSpPr>
          <p:cNvPr id="3" name="Subtitle 2"/>
          <p:cNvSpPr>
            <a:spLocks noGrp="1"/>
          </p:cNvSpPr>
          <p:nvPr>
            <p:ph type="subTitle" idx="1"/>
          </p:nvPr>
        </p:nvSpPr>
        <p:spPr/>
        <p:txBody>
          <a:bodyPr/>
          <a:lstStyle/>
          <a:p>
            <a:r>
              <a:rPr lang="en-US" dirty="0" smtClean="0"/>
              <a:t>Dr</a:t>
            </a:r>
            <a:r>
              <a:rPr lang="en-US" dirty="0" smtClean="0"/>
              <a:t>. </a:t>
            </a:r>
            <a:r>
              <a:rPr lang="en-US" dirty="0" err="1" smtClean="0"/>
              <a:t>Manan</a:t>
            </a:r>
            <a:r>
              <a:rPr lang="en-US" dirty="0" smtClean="0"/>
              <a:t> </a:t>
            </a:r>
            <a:r>
              <a:rPr lang="en-US" dirty="0" err="1" smtClean="0"/>
              <a:t>Dwivedi</a:t>
            </a:r>
            <a:r>
              <a:rPr lang="en-US" dirty="0" smtClean="0"/>
              <a:t>  </a:t>
            </a:r>
            <a:endParaRPr lang="en-US" dirty="0" smtClean="0"/>
          </a:p>
          <a:p>
            <a:r>
              <a:rPr lang="en-US" dirty="0" smtClean="0"/>
              <a:t>IIPA FACULTY OF IR AND IO…. </a:t>
            </a:r>
            <a:r>
              <a:rPr lang="en-US" dirty="0" smtClean="0"/>
              <a:t>                                                                     </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Content Placeholder 2"/>
          <p:cNvSpPr>
            <a:spLocks noGrp="1"/>
          </p:cNvSpPr>
          <p:nvPr>
            <p:ph idx="1"/>
          </p:nvPr>
        </p:nvSpPr>
        <p:spPr/>
        <p:txBody>
          <a:bodyPr>
            <a:normAutofit/>
          </a:bodyPr>
          <a:lstStyle/>
          <a:p>
            <a:pPr algn="just"/>
            <a:r>
              <a:rPr lang="en-US" sz="1800" dirty="0" smtClean="0">
                <a:latin typeface="Algerian" pitchFamily="82" charset="0"/>
              </a:rPr>
              <a:t>The fact that Hindus are in a minority in the State of J and K with a population amounting to 28.44% has to be delved inside by the regulators of the State Minority Commission. Thus, the plight of Hindus in this context has to be the staple fare of the State Minority Commission as it is them who faced the exodus. </a:t>
            </a:r>
          </a:p>
          <a:p>
            <a:pPr algn="just"/>
            <a:r>
              <a:rPr lang="en-US" sz="1800" dirty="0" smtClean="0">
                <a:latin typeface="Algerian" pitchFamily="82" charset="0"/>
              </a:rPr>
              <a:t>Recruitment of the employees by the State Government is rather lopsided and the satisfaction levels of the workforce are low.</a:t>
            </a:r>
          </a:p>
          <a:p>
            <a:pPr algn="just"/>
            <a:r>
              <a:rPr lang="en-US" sz="1800" dirty="0" smtClean="0">
                <a:latin typeface="Algerian" pitchFamily="82" charset="0"/>
              </a:rPr>
              <a:t>The Delimitation of the Constituencies is also not just going by the socio-cultural and demographic factors present in the State.</a:t>
            </a:r>
          </a:p>
          <a:p>
            <a:pPr algn="just"/>
            <a:r>
              <a:rPr lang="en-US" sz="1800" dirty="0" smtClean="0"/>
              <a:t>The State information commission has made a link to provide public access to the various cases that have been running in the Courts during the process and institution oriented approaches.</a:t>
            </a:r>
          </a:p>
          <a:p>
            <a:pPr algn="just"/>
            <a:endParaRPr lang="en-US" sz="1800" dirty="0">
              <a:latin typeface="Algerian" pitchFamily="82"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Content Placeholder 2"/>
          <p:cNvSpPr>
            <a:spLocks noGrp="1"/>
          </p:cNvSpPr>
          <p:nvPr>
            <p:ph idx="1"/>
          </p:nvPr>
        </p:nvSpPr>
        <p:spPr/>
        <p:txBody>
          <a:bodyPr>
            <a:normAutofit fontScale="85000" lnSpcReduction="10000"/>
          </a:bodyPr>
          <a:lstStyle/>
          <a:p>
            <a:pPr algn="just"/>
            <a:r>
              <a:rPr lang="en-US" dirty="0" smtClean="0"/>
              <a:t>. </a:t>
            </a:r>
            <a:r>
              <a:rPr lang="en-US" sz="2000" dirty="0" smtClean="0">
                <a:latin typeface="Algerian" pitchFamily="82" charset="0"/>
              </a:rPr>
              <a:t>Despite citizens growing demand and Commission’s oft repeated emphasis on the issue, the majority of the public authorities are yet to deliver on this important provision of the Act.</a:t>
            </a:r>
          </a:p>
          <a:p>
            <a:pPr algn="just"/>
            <a:r>
              <a:rPr lang="en-US" sz="2000" dirty="0" smtClean="0"/>
              <a:t>The mandate and the founding argument of the J and K commission lives true to the II ARC Commission on Ethics, where-in, probity, morality and transparency are the guiding postulates of the Commission and both the State and Central Governments. It aims at delimiting corruption, nepotism, graft and wasted interests in the implementation of Administrative measures in the State of Jammu and Kashmir. </a:t>
            </a:r>
          </a:p>
          <a:p>
            <a:pPr algn="just"/>
            <a:r>
              <a:rPr lang="en-US" sz="2000" dirty="0" err="1" smtClean="0"/>
              <a:t>Panchayati</a:t>
            </a:r>
            <a:r>
              <a:rPr lang="en-US" sz="2000" dirty="0" smtClean="0"/>
              <a:t> Raj acts as the foundation of India political system and is the primary mode of people’s participation</a:t>
            </a:r>
          </a:p>
          <a:p>
            <a:pPr algn="just"/>
            <a:r>
              <a:rPr lang="en-US" sz="2000" dirty="0" smtClean="0"/>
              <a:t>Another issue has been lack of transfer of power to the </a:t>
            </a:r>
            <a:r>
              <a:rPr lang="en-US" sz="2000" dirty="0" err="1" smtClean="0"/>
              <a:t>Halqa</a:t>
            </a:r>
            <a:r>
              <a:rPr lang="en-US" sz="2000" dirty="0" smtClean="0"/>
              <a:t> </a:t>
            </a:r>
            <a:r>
              <a:rPr lang="en-US" sz="2000" dirty="0" err="1" smtClean="0"/>
              <a:t>panchayats</a:t>
            </a:r>
            <a:r>
              <a:rPr lang="en-US" sz="2000" dirty="0" smtClean="0"/>
              <a:t>. This has been further hampered due to lack of Block Development Councils. Lack of regular elections has impacted the performance of development </a:t>
            </a:r>
            <a:r>
              <a:rPr lang="en-US" sz="2000" dirty="0" err="1" smtClean="0"/>
              <a:t>programmes</a:t>
            </a:r>
            <a:endParaRPr lang="en-US" sz="2000" dirty="0" smtClean="0"/>
          </a:p>
          <a:p>
            <a:pPr lvl="0"/>
            <a:r>
              <a:rPr lang="en-US" sz="2000" dirty="0" smtClean="0"/>
              <a:t>There is analysis of Jammu and Kashmir RTI Act of 2009 and it has been studied comparatively with the national RTI Act of 2005.</a:t>
            </a:r>
          </a:p>
          <a:p>
            <a:pPr lvl="0"/>
            <a:r>
              <a:rPr lang="en-US" sz="2000" dirty="0" smtClean="0"/>
              <a:t>The implementation and various challenges to the RTI Act has been also analyzed and studied.</a:t>
            </a:r>
          </a:p>
          <a:p>
            <a:pPr algn="just"/>
            <a:endParaRPr lang="en-US" sz="2000" dirty="0">
              <a:latin typeface="Algerian" pitchFamily="82"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Content Placeholder 2"/>
          <p:cNvSpPr>
            <a:spLocks noGrp="1"/>
          </p:cNvSpPr>
          <p:nvPr>
            <p:ph idx="1"/>
          </p:nvPr>
        </p:nvSpPr>
        <p:spPr/>
        <p:txBody>
          <a:bodyPr>
            <a:normAutofit/>
          </a:bodyPr>
          <a:lstStyle/>
          <a:p>
            <a:pPr lvl="0" algn="just"/>
            <a:r>
              <a:rPr lang="en-US" sz="2000" dirty="0" smtClean="0">
                <a:latin typeface="Andalus" pitchFamily="18" charset="-78"/>
                <a:cs typeface="Andalus" pitchFamily="18" charset="-78"/>
              </a:rPr>
              <a:t>The role of political parties and civil society and their influence on governance in J&amp;K has also been studied. The political ideology, vision and issues of various parties have been studied. Similarly, the role of civil society in promoting rights, awareness and education has been analyzed.</a:t>
            </a:r>
            <a:endParaRPr lang="en-US" sz="2000" smtClean="0">
              <a:latin typeface="Andalus" pitchFamily="18" charset="-78"/>
              <a:cs typeface="Andalus" pitchFamily="18" charset="-78"/>
            </a:endParaRPr>
          </a:p>
          <a:p>
            <a:pPr lvl="0" algn="just"/>
            <a:endParaRPr lang="en-US" sz="2000" dirty="0">
              <a:latin typeface="Andalus" pitchFamily="18" charset="-78"/>
              <a:cs typeface="Andalus" pitchFamily="18" charset="-7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Prologue……..</a:t>
            </a:r>
            <a:endParaRPr lang="en-US" dirty="0"/>
          </a:p>
        </p:txBody>
      </p:sp>
      <p:sp>
        <p:nvSpPr>
          <p:cNvPr id="3" name="Content Placeholder 2"/>
          <p:cNvSpPr>
            <a:spLocks noGrp="1"/>
          </p:cNvSpPr>
          <p:nvPr>
            <p:ph idx="1"/>
          </p:nvPr>
        </p:nvSpPr>
        <p:spPr/>
        <p:txBody>
          <a:bodyPr/>
          <a:lstStyle/>
          <a:p>
            <a:r>
              <a:rPr lang="en-US" dirty="0" smtClean="0"/>
              <a:t> </a:t>
            </a:r>
            <a:r>
              <a:rPr lang="en-US" dirty="0" err="1" smtClean="0">
                <a:solidFill>
                  <a:schemeClr val="accent6">
                    <a:lumMod val="50000"/>
                  </a:schemeClr>
                </a:solidFill>
              </a:rPr>
              <a:t>Thannxxx</a:t>
            </a:r>
            <a:r>
              <a:rPr lang="en-US" dirty="0" smtClean="0">
                <a:solidFill>
                  <a:schemeClr val="accent6">
                    <a:lumMod val="50000"/>
                  </a:schemeClr>
                </a:solidFill>
              </a:rPr>
              <a:t> for a patient hearing of the Submissions</a:t>
            </a:r>
          </a:p>
          <a:p>
            <a:r>
              <a:rPr lang="en-US" dirty="0" smtClean="0">
                <a:solidFill>
                  <a:schemeClr val="accent6">
                    <a:lumMod val="50000"/>
                  </a:schemeClr>
                </a:solidFill>
              </a:rPr>
              <a:t>Reach out for questions at:</a:t>
            </a:r>
          </a:p>
          <a:p>
            <a:r>
              <a:rPr lang="en-US" dirty="0" smtClean="0">
                <a:solidFill>
                  <a:schemeClr val="accent6">
                    <a:lumMod val="50000"/>
                  </a:schemeClr>
                </a:solidFill>
              </a:rPr>
              <a:t>The three Mail </a:t>
            </a:r>
            <a:r>
              <a:rPr lang="en-US" dirty="0">
                <a:solidFill>
                  <a:schemeClr val="accent6">
                    <a:lumMod val="50000"/>
                  </a:schemeClr>
                </a:solidFill>
              </a:rPr>
              <a:t>I</a:t>
            </a:r>
            <a:r>
              <a:rPr lang="en-US" dirty="0" smtClean="0">
                <a:solidFill>
                  <a:schemeClr val="accent6">
                    <a:lumMod val="50000"/>
                  </a:schemeClr>
                </a:solidFill>
              </a:rPr>
              <a:t>D’s</a:t>
            </a:r>
            <a:endParaRPr lang="en-US" dirty="0">
              <a:solidFill>
                <a:schemeClr val="accent6">
                  <a:lumMod val="5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Background/ What All Has </a:t>
            </a:r>
            <a:r>
              <a:rPr lang="en-US" smtClean="0"/>
              <a:t>been Achieved………….</a:t>
            </a:r>
            <a:endParaRPr lang="en-US" dirty="0"/>
          </a:p>
        </p:txBody>
      </p:sp>
      <p:sp>
        <p:nvSpPr>
          <p:cNvPr id="3" name="Content Placeholder 2"/>
          <p:cNvSpPr>
            <a:spLocks noGrp="1"/>
          </p:cNvSpPr>
          <p:nvPr>
            <p:ph idx="1"/>
          </p:nvPr>
        </p:nvSpPr>
        <p:spPr/>
        <p:txBody>
          <a:bodyPr>
            <a:normAutofit/>
          </a:bodyPr>
          <a:lstStyle/>
          <a:p>
            <a:pPr algn="just"/>
            <a:r>
              <a:rPr lang="en-US" sz="2400" dirty="0" smtClean="0"/>
              <a:t>Pakistan remains as a perennial bug bear and a major Irritant…….</a:t>
            </a:r>
          </a:p>
          <a:p>
            <a:pPr algn="just"/>
            <a:endParaRPr lang="en-US" sz="2400" dirty="0" smtClean="0"/>
          </a:p>
          <a:p>
            <a:pPr algn="just"/>
            <a:r>
              <a:rPr lang="en-US" sz="2400" dirty="0" smtClean="0"/>
              <a:t>Pakistan is a theocratic Dictatorship with flagship symbolic room for elitist Democracy and popular representatives……</a:t>
            </a:r>
          </a:p>
          <a:p>
            <a:pPr algn="just"/>
            <a:r>
              <a:rPr lang="en-US" sz="2400" dirty="0" smtClean="0"/>
              <a:t>The Islamic Republic of Pakistan has the Core foreign Policy of diverting the International and Domestic Attention from the domestic failures and penury generally in the larger  rubric of the failed and Rogue nation…… </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Military History Et Al…</a:t>
            </a:r>
            <a:endParaRPr lang="en-US" dirty="0"/>
          </a:p>
        </p:txBody>
      </p:sp>
      <p:sp>
        <p:nvSpPr>
          <p:cNvPr id="3" name="Content Placeholder 2"/>
          <p:cNvSpPr>
            <a:spLocks noGrp="1"/>
          </p:cNvSpPr>
          <p:nvPr>
            <p:ph idx="1"/>
          </p:nvPr>
        </p:nvSpPr>
        <p:spPr/>
        <p:txBody>
          <a:bodyPr>
            <a:normAutofit/>
          </a:bodyPr>
          <a:lstStyle/>
          <a:p>
            <a:r>
              <a:rPr lang="en-US" sz="2400" dirty="0" smtClean="0"/>
              <a:t>The  tragic saga of Partition and the Kashmir Imbroglio context…..</a:t>
            </a:r>
          </a:p>
          <a:p>
            <a:r>
              <a:rPr lang="en-US" sz="2400" dirty="0" smtClean="0"/>
              <a:t>The tale of Pakistan sponsored and aided Cross Border Terrorism which persists in tormenting Bharat and the larger nation as a consequence of the Afghan wars and the </a:t>
            </a:r>
            <a:r>
              <a:rPr lang="en-US" sz="2400" dirty="0" err="1" smtClean="0"/>
              <a:t>Wahabi</a:t>
            </a:r>
            <a:r>
              <a:rPr lang="en-US" sz="2400" dirty="0" smtClean="0"/>
              <a:t>/ violent network with the dark shades of a vituperative Ideology…..</a:t>
            </a:r>
          </a:p>
          <a:p>
            <a:r>
              <a:rPr lang="en-US" sz="2400" dirty="0" smtClean="0"/>
              <a:t>Security dilemma between New </a:t>
            </a:r>
            <a:r>
              <a:rPr lang="en-US" sz="2400" dirty="0" smtClean="0"/>
              <a:t>D</a:t>
            </a:r>
            <a:r>
              <a:rPr lang="en-US" sz="2400" dirty="0" smtClean="0"/>
              <a:t>elhi and Islamabad…</a:t>
            </a:r>
          </a:p>
          <a:p>
            <a:r>
              <a:rPr lang="en-US" sz="2400" dirty="0" smtClean="0"/>
              <a:t>The </a:t>
            </a:r>
            <a:r>
              <a:rPr lang="en-US" sz="2400" dirty="0" err="1" smtClean="0"/>
              <a:t>Modi</a:t>
            </a:r>
            <a:r>
              <a:rPr lang="en-US" sz="2400" dirty="0" smtClean="0"/>
              <a:t> instantiation at attempting to create between the twin antagonist nations and the Paki Flip Fops….</a:t>
            </a:r>
            <a:r>
              <a:rPr lang="en-US" sz="2400" dirty="0" smtClean="0"/>
              <a:t> </a:t>
            </a:r>
          </a:p>
          <a:p>
            <a:r>
              <a:rPr lang="en-US" sz="2400" dirty="0" smtClean="0"/>
              <a:t>Thanks for a </a:t>
            </a:r>
            <a:r>
              <a:rPr lang="en-US" sz="2400" smtClean="0"/>
              <a:t>Patient Hearing!!!!!!!!!!!</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Methodology to Achieve these Objectives:</a:t>
            </a:r>
            <a:endParaRPr lang="en-US" dirty="0"/>
          </a:p>
        </p:txBody>
      </p:sp>
      <p:sp>
        <p:nvSpPr>
          <p:cNvPr id="3" name="Content Placeholder 2"/>
          <p:cNvSpPr>
            <a:spLocks noGrp="1"/>
          </p:cNvSpPr>
          <p:nvPr>
            <p:ph idx="1"/>
          </p:nvPr>
        </p:nvSpPr>
        <p:spPr/>
        <p:txBody>
          <a:bodyPr>
            <a:normAutofit/>
          </a:bodyPr>
          <a:lstStyle/>
          <a:p>
            <a:pPr algn="just"/>
            <a:r>
              <a:rPr lang="en-IN" sz="1200" dirty="0">
                <a:latin typeface="Times New Roman" pitchFamily="18" charset="0"/>
                <a:cs typeface="Times New Roman" pitchFamily="18" charset="0"/>
              </a:rPr>
              <a:t>To achieve the above objectives, both qualitative and quantitative data will be collected from government, civil society, regional groups and the common people. Qualitative data and analysis will be used as supplementary to the quantitative primary data collected through interviews, and other forms of data collected from government and civil society and regional group’s sources. </a:t>
            </a:r>
            <a:endParaRPr lang="en-IN" sz="1200" dirty="0" smtClean="0">
              <a:latin typeface="Times New Roman" pitchFamily="18" charset="0"/>
              <a:cs typeface="Times New Roman" pitchFamily="18" charset="0"/>
            </a:endParaRPr>
          </a:p>
          <a:p>
            <a:pPr algn="just"/>
            <a:endParaRPr lang="en-IN" sz="1200" dirty="0">
              <a:latin typeface="Times New Roman" pitchFamily="18" charset="0"/>
              <a:cs typeface="Times New Roman" pitchFamily="18" charset="0"/>
            </a:endParaRPr>
          </a:p>
          <a:p>
            <a:pPr lvl="1"/>
            <a:r>
              <a:rPr lang="en-IN" sz="1200" b="1" dirty="0"/>
              <a:t>Coverage</a:t>
            </a:r>
            <a:endParaRPr lang="en-US" sz="1200" dirty="0"/>
          </a:p>
          <a:p>
            <a:pPr lvl="0"/>
            <a:r>
              <a:rPr lang="en-IN" sz="1200" b="1" dirty="0"/>
              <a:t>Universe: </a:t>
            </a:r>
            <a:r>
              <a:rPr lang="en-IN" sz="1200" dirty="0"/>
              <a:t>Districts of three regions of Jammu and Kashmir i.e. Jammu, Kashmir and </a:t>
            </a:r>
            <a:r>
              <a:rPr lang="en-IN" sz="1200" dirty="0" err="1"/>
              <a:t>Ladakh</a:t>
            </a:r>
            <a:r>
              <a:rPr lang="en-IN" sz="1200" dirty="0"/>
              <a:t>.</a:t>
            </a:r>
            <a:endParaRPr lang="en-US" sz="1200" dirty="0"/>
          </a:p>
          <a:p>
            <a:r>
              <a:rPr lang="en-IN" sz="1200" b="1" dirty="0"/>
              <a:t> </a:t>
            </a:r>
            <a:endParaRPr lang="en-US" sz="1200" dirty="0"/>
          </a:p>
          <a:p>
            <a:pPr lvl="0"/>
            <a:r>
              <a:rPr lang="en-IN" sz="1200" b="1" dirty="0"/>
              <a:t>Sampling Method/Rationale for selection: </a:t>
            </a:r>
            <a:r>
              <a:rPr lang="en-IN" sz="1200" dirty="0"/>
              <a:t>Samples are selected keeping in view of its representativeness in two terms. </a:t>
            </a:r>
            <a:endParaRPr lang="en-US" sz="1200" dirty="0"/>
          </a:p>
          <a:p>
            <a:pPr lvl="0"/>
            <a:r>
              <a:rPr lang="en-IN" sz="1200" dirty="0"/>
              <a:t>To have a fairly representative sample, equal number of Districts from all three regions i.e. Jammu, Kashmir and </a:t>
            </a:r>
            <a:r>
              <a:rPr lang="en-IN" sz="1200" dirty="0" err="1"/>
              <a:t>Ladakh</a:t>
            </a:r>
            <a:r>
              <a:rPr lang="en-IN" sz="1200" dirty="0"/>
              <a:t> region will be identified and selected.  </a:t>
            </a:r>
            <a:endParaRPr lang="en-US" sz="1200" dirty="0"/>
          </a:p>
          <a:p>
            <a:r>
              <a:rPr lang="en-IN" sz="1200" dirty="0"/>
              <a:t>Institutions of Democracy will be selected on the basis of their importance pertaining to the governance scale (such as Executive, Judiciary, Legislature, Election Commission and bureaucracy). The functioning of these institutions in the selected districts will be of primary concern for testing the hypothesis</a:t>
            </a:r>
            <a:endParaRPr lang="en-US" sz="1200" dirty="0">
              <a:latin typeface="Times New Roman" pitchFamily="18" charset="0"/>
              <a:cs typeface="Times New Roman" pitchFamily="18" charset="0"/>
            </a:endParaRPr>
          </a:p>
          <a:p>
            <a:pPr lvl="0"/>
            <a:r>
              <a:rPr lang="en-IN" sz="1200" dirty="0"/>
              <a:t> </a:t>
            </a:r>
            <a:r>
              <a:rPr lang="en-IN" sz="1200" b="1" dirty="0"/>
              <a:t>Sampling Size: A </a:t>
            </a:r>
            <a:r>
              <a:rPr lang="en-IN" sz="1200" dirty="0"/>
              <a:t>total of 2400 respondents will be selected across three regions of Jammu and Kashmir. The sample selection will be based on purposive random sampling.</a:t>
            </a:r>
            <a:r>
              <a:rPr lang="en-IN" sz="1200" b="1" dirty="0"/>
              <a:t> </a:t>
            </a:r>
            <a:r>
              <a:rPr lang="en-IN" sz="1200" dirty="0"/>
              <a:t>The sample selection will maintain the representativeness of the categories such as caste, class, religion, gender, age and occupation.  </a:t>
            </a:r>
            <a:r>
              <a:rPr lang="en-IN" sz="1200" b="1" dirty="0"/>
              <a:t>The study samples will be selected on the following basis.</a:t>
            </a:r>
            <a:endParaRPr lang="en-US" sz="1200" dirty="0"/>
          </a:p>
          <a:p>
            <a:endParaRPr lang="en-US" sz="1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solidFill>
              </a:rPr>
              <a:t>The work till </a:t>
            </a:r>
            <a:r>
              <a:rPr lang="en-US" smtClean="0">
                <a:solidFill>
                  <a:schemeClr val="accent2"/>
                </a:solidFill>
              </a:rPr>
              <a:t>present gleaned </a:t>
            </a:r>
            <a:r>
              <a:rPr lang="en-US" dirty="0" smtClean="0">
                <a:solidFill>
                  <a:schemeClr val="accent2"/>
                </a:solidFill>
              </a:rPr>
              <a:t>through Working Papers……</a:t>
            </a:r>
            <a:endParaRPr lang="en-US" dirty="0">
              <a:solidFill>
                <a:schemeClr val="accent2"/>
              </a:solidFill>
            </a:endParaRPr>
          </a:p>
        </p:txBody>
      </p:sp>
      <p:sp>
        <p:nvSpPr>
          <p:cNvPr id="3" name="Content Placeholder 2"/>
          <p:cNvSpPr>
            <a:spLocks noGrp="1"/>
          </p:cNvSpPr>
          <p:nvPr>
            <p:ph idx="1"/>
          </p:nvPr>
        </p:nvSpPr>
        <p:spPr/>
        <p:txBody>
          <a:bodyPr>
            <a:normAutofit fontScale="70000" lnSpcReduction="20000"/>
          </a:bodyPr>
          <a:lstStyle/>
          <a:p>
            <a:pPr lvl="0" algn="just"/>
            <a:endParaRPr lang="en-US" sz="2000" b="1" dirty="0" smtClean="0">
              <a:solidFill>
                <a:schemeClr val="accent2"/>
              </a:solidFill>
              <a:latin typeface="Algerian" pitchFamily="82" charset="0"/>
            </a:endParaRPr>
          </a:p>
          <a:p>
            <a:pPr algn="just"/>
            <a:r>
              <a:rPr lang="en-US" sz="2000" b="1" dirty="0" smtClean="0">
                <a:solidFill>
                  <a:schemeClr val="accent2"/>
                </a:solidFill>
                <a:latin typeface="Algerian" pitchFamily="82" charset="0"/>
              </a:rPr>
              <a:t>It is a well known fact that the state of Jammu and Kashmir enjoys a special status. Apart from the Constitution of India, Jammu and Kashmir has its own constitution. This constitution establishes political and administrative framework for the state. It was adopted on 17</a:t>
            </a:r>
            <a:r>
              <a:rPr lang="en-US" sz="2000" b="1" baseline="30000" dirty="0" smtClean="0">
                <a:solidFill>
                  <a:schemeClr val="accent2"/>
                </a:solidFill>
                <a:latin typeface="Algerian" pitchFamily="82" charset="0"/>
              </a:rPr>
              <a:t>th</a:t>
            </a:r>
            <a:r>
              <a:rPr lang="en-US" sz="2000" b="1" dirty="0" smtClean="0">
                <a:solidFill>
                  <a:schemeClr val="accent2"/>
                </a:solidFill>
                <a:latin typeface="Algerian" pitchFamily="82" charset="0"/>
              </a:rPr>
              <a:t> of November 1956 and came into effect from 26</a:t>
            </a:r>
            <a:r>
              <a:rPr lang="en-US" sz="2000" b="1" baseline="30000" dirty="0" smtClean="0">
                <a:solidFill>
                  <a:schemeClr val="accent2"/>
                </a:solidFill>
                <a:latin typeface="Algerian" pitchFamily="82" charset="0"/>
              </a:rPr>
              <a:t>th</a:t>
            </a:r>
            <a:r>
              <a:rPr lang="en-US" sz="2000" b="1" dirty="0" smtClean="0">
                <a:solidFill>
                  <a:schemeClr val="accent2"/>
                </a:solidFill>
                <a:latin typeface="Algerian" pitchFamily="82" charset="0"/>
              </a:rPr>
              <a:t> of January 1957. The preamble of the Constitution of Jammu and Kashmir defines its objective as “</a:t>
            </a:r>
            <a:r>
              <a:rPr lang="en-US" sz="2000" b="1" i="1" dirty="0" smtClean="0">
                <a:solidFill>
                  <a:schemeClr val="accent2"/>
                </a:solidFill>
                <a:latin typeface="Algerian" pitchFamily="82" charset="0"/>
              </a:rPr>
              <a:t>to define the existing relationship of the State with the Union of India as an integral part”</a:t>
            </a:r>
            <a:r>
              <a:rPr lang="en-US" sz="2000" b="1" dirty="0" smtClean="0">
                <a:solidFill>
                  <a:schemeClr val="accent2"/>
                </a:solidFill>
                <a:latin typeface="Algerian" pitchFamily="82" charset="0"/>
              </a:rPr>
              <a:t> “</a:t>
            </a:r>
          </a:p>
          <a:p>
            <a:pPr lvl="0" algn="just"/>
            <a:endParaRPr lang="en-US" sz="2000" b="1" dirty="0" smtClean="0">
              <a:solidFill>
                <a:schemeClr val="accent2"/>
              </a:solidFill>
              <a:latin typeface="Algerian" pitchFamily="82" charset="0"/>
            </a:endParaRPr>
          </a:p>
          <a:p>
            <a:pPr lvl="0" algn="just"/>
            <a:endParaRPr lang="en-US" sz="2000" b="1" dirty="0" smtClean="0">
              <a:solidFill>
                <a:schemeClr val="accent2"/>
              </a:solidFill>
              <a:latin typeface="Algerian" pitchFamily="82" charset="0"/>
            </a:endParaRPr>
          </a:p>
          <a:p>
            <a:pPr lvl="0" algn="just"/>
            <a:r>
              <a:rPr lang="en-US" sz="2000" b="1" dirty="0" smtClean="0">
                <a:solidFill>
                  <a:schemeClr val="accent2"/>
                </a:solidFill>
                <a:latin typeface="Algerian" pitchFamily="82" charset="0"/>
              </a:rPr>
              <a:t>We have written Working Papers since the inception of the Study including the entire team of researchers and Coordinators which go by the following Titles:</a:t>
            </a:r>
          </a:p>
          <a:p>
            <a:pPr lvl="0" algn="just"/>
            <a:endParaRPr lang="en-US" sz="2000" b="1" dirty="0" smtClean="0">
              <a:solidFill>
                <a:schemeClr val="accent2"/>
              </a:solidFill>
              <a:latin typeface="Algerian" pitchFamily="82" charset="0"/>
            </a:endParaRPr>
          </a:p>
          <a:p>
            <a:pPr lvl="0" algn="just"/>
            <a:r>
              <a:rPr lang="en-US" sz="2000" b="1" dirty="0" smtClean="0">
                <a:solidFill>
                  <a:schemeClr val="accent2"/>
                </a:solidFill>
                <a:latin typeface="Algerian" pitchFamily="82" charset="0"/>
              </a:rPr>
              <a:t>The Political History of Jammu and Kashmir</a:t>
            </a:r>
          </a:p>
          <a:p>
            <a:pPr lvl="0" algn="just"/>
            <a:endParaRPr lang="en-US" sz="2000" b="1" dirty="0" smtClean="0">
              <a:solidFill>
                <a:schemeClr val="accent2"/>
              </a:solidFill>
              <a:latin typeface="Algerian" pitchFamily="82" charset="0"/>
            </a:endParaRPr>
          </a:p>
          <a:p>
            <a:pPr algn="just"/>
            <a:r>
              <a:rPr lang="en-US" sz="2400" b="1" dirty="0" smtClean="0">
                <a:solidFill>
                  <a:schemeClr val="accent2"/>
                </a:solidFill>
                <a:latin typeface="Algerian" pitchFamily="82" charset="0"/>
              </a:rPr>
              <a:t>Governance: An Introduction</a:t>
            </a:r>
            <a:endParaRPr lang="en-US" sz="2400" dirty="0" smtClean="0">
              <a:solidFill>
                <a:schemeClr val="accent2"/>
              </a:solidFill>
              <a:latin typeface="Algerian" pitchFamily="82" charset="0"/>
            </a:endParaRPr>
          </a:p>
          <a:p>
            <a:pPr lvl="0" algn="just"/>
            <a:endParaRPr lang="en-US" sz="2000" b="1" dirty="0" smtClean="0">
              <a:solidFill>
                <a:schemeClr val="accent2"/>
              </a:solidFill>
              <a:latin typeface="Algerian" pitchFamily="82" charset="0"/>
            </a:endParaRPr>
          </a:p>
          <a:p>
            <a:r>
              <a:rPr lang="en-US" sz="2000" b="1" dirty="0" smtClean="0">
                <a:solidFill>
                  <a:schemeClr val="accent2"/>
                </a:solidFill>
                <a:latin typeface="Algerian" pitchFamily="82" charset="0"/>
              </a:rPr>
              <a:t>Elections to the Constituent Assembly and the Emergent Constitutional Structure of J&amp;K</a:t>
            </a:r>
          </a:p>
          <a:p>
            <a:endParaRPr lang="en-US" sz="2000" b="1" dirty="0" smtClean="0">
              <a:solidFill>
                <a:schemeClr val="accent2"/>
              </a:solidFill>
              <a:latin typeface="Algerian" pitchFamily="82" charset="0"/>
            </a:endParaRPr>
          </a:p>
          <a:p>
            <a:r>
              <a:rPr lang="en-US" sz="2000" b="1" dirty="0" smtClean="0">
                <a:solidFill>
                  <a:schemeClr val="accent2"/>
                </a:solidFill>
                <a:latin typeface="Algerian" pitchFamily="82" charset="0"/>
              </a:rPr>
              <a:t>The functioning of the </a:t>
            </a:r>
            <a:r>
              <a:rPr lang="en-US" sz="2000" b="1" dirty="0" err="1" smtClean="0">
                <a:solidFill>
                  <a:schemeClr val="accent2"/>
                </a:solidFill>
                <a:latin typeface="Algerian" pitchFamily="82" charset="0"/>
              </a:rPr>
              <a:t>Panchayati</a:t>
            </a:r>
            <a:r>
              <a:rPr lang="en-US" sz="2000" b="1" dirty="0" smtClean="0">
                <a:solidFill>
                  <a:schemeClr val="accent2"/>
                </a:solidFill>
                <a:latin typeface="Algerian" pitchFamily="82" charset="0"/>
              </a:rPr>
              <a:t> Raj Institutions during the Regime of Maharaja </a:t>
            </a:r>
            <a:r>
              <a:rPr lang="en-US" sz="2000" b="1" dirty="0" err="1" smtClean="0">
                <a:solidFill>
                  <a:schemeClr val="accent2"/>
                </a:solidFill>
                <a:latin typeface="Algerian" pitchFamily="82" charset="0"/>
              </a:rPr>
              <a:t>Hari</a:t>
            </a:r>
            <a:r>
              <a:rPr lang="en-US" sz="2000" b="1" dirty="0" smtClean="0">
                <a:solidFill>
                  <a:schemeClr val="accent2"/>
                </a:solidFill>
                <a:latin typeface="Algerian" pitchFamily="82" charset="0"/>
              </a:rPr>
              <a:t> Singh and thereafter</a:t>
            </a:r>
          </a:p>
          <a:p>
            <a:endParaRPr lang="en-US" sz="2000" b="1" dirty="0" smtClean="0">
              <a:solidFill>
                <a:schemeClr val="accent2"/>
              </a:solidFill>
              <a:latin typeface="Algerian" pitchFamily="82" charset="0"/>
            </a:endParaRPr>
          </a:p>
          <a:p>
            <a:endParaRPr lang="en-GB" sz="2000" b="1" dirty="0" smtClean="0">
              <a:solidFill>
                <a:schemeClr val="accent2"/>
              </a:solidFill>
              <a:latin typeface="Algerian" pitchFamily="82" charset="0"/>
            </a:endParaRPr>
          </a:p>
          <a:p>
            <a:endParaRPr lang="en-US" sz="1400" dirty="0" smtClean="0"/>
          </a:p>
          <a:p>
            <a:endParaRPr lang="en-US" sz="1400" dirty="0" smtClean="0">
              <a:latin typeface="Algerian" pitchFamily="82" charset="0"/>
            </a:endParaRPr>
          </a:p>
          <a:p>
            <a:endParaRPr lang="en-US" sz="1400" dirty="0">
              <a:latin typeface="Algerian" pitchFamily="82"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 Report:</a:t>
            </a:r>
            <a:endParaRPr lang="en-US" dirty="0"/>
          </a:p>
        </p:txBody>
      </p:sp>
      <p:sp>
        <p:nvSpPr>
          <p:cNvPr id="3" name="Content Placeholder 2"/>
          <p:cNvSpPr>
            <a:spLocks noGrp="1"/>
          </p:cNvSpPr>
          <p:nvPr>
            <p:ph idx="1"/>
          </p:nvPr>
        </p:nvSpPr>
        <p:spPr/>
        <p:txBody>
          <a:bodyPr>
            <a:normAutofit lnSpcReduction="10000"/>
          </a:bodyPr>
          <a:lstStyle/>
          <a:p>
            <a:r>
              <a:rPr lang="en-US" sz="2400" dirty="0" smtClean="0"/>
              <a:t>We as a team and PI’s have achieved the following:</a:t>
            </a:r>
          </a:p>
          <a:p>
            <a:r>
              <a:rPr lang="en-US" sz="2400" dirty="0" smtClean="0"/>
              <a:t>Our field work for the filling of Questionnaires has been completed in Jammu, Kashmir and Ladakh.</a:t>
            </a:r>
          </a:p>
          <a:p>
            <a:r>
              <a:rPr lang="en-US" sz="2400" dirty="0" smtClean="0"/>
              <a:t>We have been working on the conversion of data present in the Questionnaires into excel and SPSS format which is to be analyzed by an economist through charts and other scientific procedures.  </a:t>
            </a:r>
          </a:p>
          <a:p>
            <a:r>
              <a:rPr lang="en-US" sz="2400" dirty="0" smtClean="0"/>
              <a:t>We have encrypted the recordings taken by our field team in order to incorporate in the draft framework Report.</a:t>
            </a:r>
          </a:p>
          <a:p>
            <a:r>
              <a:rPr lang="en-US" sz="2400" dirty="0" smtClean="0"/>
              <a:t>Our draft Framework of the Report is too in the offing and these are the three trajectories which occupy our research function. </a:t>
            </a:r>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Working Papers Et Al:</a:t>
            </a:r>
            <a:endParaRPr lang="en-US" dirty="0">
              <a:solidFill>
                <a:schemeClr val="accent2"/>
              </a:solidFill>
            </a:endParaRPr>
          </a:p>
        </p:txBody>
      </p:sp>
      <p:sp>
        <p:nvSpPr>
          <p:cNvPr id="3" name="Content Placeholder 2"/>
          <p:cNvSpPr>
            <a:spLocks noGrp="1"/>
          </p:cNvSpPr>
          <p:nvPr>
            <p:ph idx="1"/>
          </p:nvPr>
        </p:nvSpPr>
        <p:spPr/>
        <p:txBody>
          <a:bodyPr>
            <a:normAutofit fontScale="92500" lnSpcReduction="20000"/>
          </a:bodyPr>
          <a:lstStyle/>
          <a:p>
            <a:endParaRPr lang="en-US" dirty="0" smtClean="0"/>
          </a:p>
          <a:p>
            <a:r>
              <a:rPr lang="en-US" sz="2000" dirty="0" smtClean="0">
                <a:solidFill>
                  <a:schemeClr val="accent2"/>
                </a:solidFill>
                <a:latin typeface="Algerian" pitchFamily="82" charset="0"/>
              </a:rPr>
              <a:t> </a:t>
            </a:r>
            <a:r>
              <a:rPr lang="en-US" sz="2000" b="1" dirty="0" err="1" smtClean="0">
                <a:solidFill>
                  <a:schemeClr val="accent2"/>
                </a:solidFill>
                <a:latin typeface="Algerian" pitchFamily="82" charset="0"/>
              </a:rPr>
              <a:t>Praja</a:t>
            </a:r>
            <a:r>
              <a:rPr lang="en-US" sz="2000" b="1" dirty="0" smtClean="0">
                <a:solidFill>
                  <a:schemeClr val="accent2"/>
                </a:solidFill>
                <a:latin typeface="Algerian" pitchFamily="82" charset="0"/>
              </a:rPr>
              <a:t> </a:t>
            </a:r>
            <a:r>
              <a:rPr lang="en-US" sz="2000" b="1" dirty="0" err="1" smtClean="0">
                <a:solidFill>
                  <a:schemeClr val="accent2"/>
                </a:solidFill>
                <a:latin typeface="Algerian" pitchFamily="82" charset="0"/>
              </a:rPr>
              <a:t>Parishad</a:t>
            </a:r>
            <a:r>
              <a:rPr lang="en-US" sz="2000" b="1" dirty="0" smtClean="0">
                <a:solidFill>
                  <a:schemeClr val="accent2"/>
                </a:solidFill>
                <a:latin typeface="Algerian" pitchFamily="82" charset="0"/>
              </a:rPr>
              <a:t> Movement: Nature and Impact on the Politics of Jammu and Kashmir </a:t>
            </a:r>
          </a:p>
          <a:p>
            <a:endParaRPr lang="en-US" sz="2000" b="1" dirty="0" smtClean="0">
              <a:solidFill>
                <a:schemeClr val="accent2"/>
              </a:solidFill>
              <a:latin typeface="Algerian" pitchFamily="82" charset="0"/>
            </a:endParaRPr>
          </a:p>
          <a:p>
            <a:r>
              <a:rPr lang="en-GB" sz="2000" b="1" dirty="0" smtClean="0">
                <a:solidFill>
                  <a:schemeClr val="accent2"/>
                </a:solidFill>
                <a:latin typeface="Algerian" pitchFamily="82" charset="0"/>
              </a:rPr>
              <a:t>Character and Historical Nature of the Liberal Regimes in Kashmir </a:t>
            </a:r>
            <a:endParaRPr lang="en-US" sz="2000" b="1" dirty="0" smtClean="0">
              <a:solidFill>
                <a:schemeClr val="accent2"/>
              </a:solidFill>
              <a:latin typeface="Algerian" pitchFamily="82" charset="0"/>
            </a:endParaRPr>
          </a:p>
          <a:p>
            <a:r>
              <a:rPr lang="en-GB" sz="2000" b="1" dirty="0" smtClean="0">
                <a:solidFill>
                  <a:schemeClr val="accent2"/>
                </a:solidFill>
                <a:latin typeface="Algerian" pitchFamily="82" charset="0"/>
              </a:rPr>
              <a:t>(From 1420AD to 1947)</a:t>
            </a:r>
          </a:p>
          <a:p>
            <a:endParaRPr lang="en-US" sz="2000" dirty="0" smtClean="0">
              <a:solidFill>
                <a:schemeClr val="accent2"/>
              </a:solidFill>
              <a:latin typeface="Algerian" pitchFamily="82" charset="0"/>
            </a:endParaRPr>
          </a:p>
          <a:p>
            <a:r>
              <a:rPr lang="en-US" sz="2000" dirty="0" smtClean="0">
                <a:solidFill>
                  <a:schemeClr val="accent2"/>
                </a:solidFill>
                <a:latin typeface="Algerian" pitchFamily="82" charset="0"/>
              </a:rPr>
              <a:t>Around 200 questionnaires have been prepared premised upon the </a:t>
            </a:r>
            <a:r>
              <a:rPr lang="en-US" sz="2000" dirty="0" err="1" smtClean="0">
                <a:solidFill>
                  <a:schemeClr val="accent2"/>
                </a:solidFill>
                <a:latin typeface="Algerian" pitchFamily="82" charset="0"/>
              </a:rPr>
              <a:t>categorisations</a:t>
            </a:r>
            <a:r>
              <a:rPr lang="en-US" sz="2000" dirty="0" smtClean="0">
                <a:solidFill>
                  <a:schemeClr val="accent2"/>
                </a:solidFill>
                <a:latin typeface="Algerian" pitchFamily="82" charset="0"/>
              </a:rPr>
              <a:t> of being  made to be filled by the Bureaucrats, Common people/ local residents , security personnel, administrative work force , etc</a:t>
            </a:r>
          </a:p>
          <a:p>
            <a:r>
              <a:rPr lang="en-US" sz="2000" dirty="0" smtClean="0">
                <a:solidFill>
                  <a:schemeClr val="accent2"/>
                </a:solidFill>
                <a:latin typeface="Algerian" pitchFamily="82" charset="0"/>
              </a:rPr>
              <a:t>IF SOME OF THE RESPONDENTS FAIL TO EXPRESS THROUGH THE QUESTIONAIRRES THEN RECORDINGS OF THE INTERACTIONS THROUGH INTERVIEWS WILL BE ORGANIZATIONS TO COLLECT DATA</a:t>
            </a:r>
            <a:endParaRPr lang="en-US" sz="2000" dirty="0">
              <a:solidFill>
                <a:schemeClr val="accent2"/>
              </a:solidFill>
              <a:latin typeface="Algerian" pitchFamily="82"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Progress till :</a:t>
            </a:r>
            <a:endParaRPr lang="en-US" dirty="0"/>
          </a:p>
        </p:txBody>
      </p:sp>
      <p:sp>
        <p:nvSpPr>
          <p:cNvPr id="3" name="Content Placeholder 2"/>
          <p:cNvSpPr>
            <a:spLocks noGrp="1"/>
          </p:cNvSpPr>
          <p:nvPr>
            <p:ph idx="1"/>
          </p:nvPr>
        </p:nvSpPr>
        <p:spPr/>
        <p:txBody>
          <a:bodyPr>
            <a:normAutofit fontScale="92500" lnSpcReduction="10000"/>
          </a:bodyPr>
          <a:lstStyle/>
          <a:p>
            <a:pPr algn="just">
              <a:buNone/>
            </a:pPr>
            <a:r>
              <a:rPr lang="en-US" sz="1800" b="1" dirty="0" smtClean="0">
                <a:latin typeface="Times New Roman" pitchFamily="18" charset="0"/>
                <a:cs typeface="Times New Roman" pitchFamily="18" charset="0"/>
              </a:rPr>
              <a:t>We have completed the below written tasks as part of the Methodological Line:</a:t>
            </a:r>
          </a:p>
          <a:p>
            <a:pPr algn="just">
              <a:buNone/>
            </a:pPr>
            <a:endParaRPr lang="en-US" sz="1800" dirty="0" smtClean="0">
              <a:latin typeface="Times New Roman" pitchFamily="18" charset="0"/>
              <a:cs typeface="Times New Roman" pitchFamily="18" charset="0"/>
            </a:endParaRPr>
          </a:p>
          <a:p>
            <a:pPr algn="just">
              <a:buNone/>
            </a:pPr>
            <a:r>
              <a:rPr lang="en-US" sz="1800" dirty="0" smtClean="0">
                <a:latin typeface="Times New Roman" pitchFamily="18" charset="0"/>
                <a:cs typeface="Times New Roman" pitchFamily="18" charset="0"/>
              </a:rPr>
              <a:t>1.) After the writing of Working Papers, we went for the Pilot Questionnaires and their distribution in the cities of Jammu and Srinagar with Institutional support.</a:t>
            </a:r>
          </a:p>
          <a:p>
            <a:pPr algn="just">
              <a:buNone/>
            </a:pPr>
            <a:r>
              <a:rPr lang="en-US" sz="1800" dirty="0" smtClean="0">
                <a:latin typeface="Times New Roman" pitchFamily="18" charset="0"/>
                <a:cs typeface="Times New Roman" pitchFamily="18" charset="0"/>
              </a:rPr>
              <a:t>2.) We distributed the Pilot questionnaires and organized open-door discussions and boundaries in Jammu and Kashmir.</a:t>
            </a:r>
          </a:p>
          <a:p>
            <a:pPr algn="just">
              <a:buNone/>
            </a:pPr>
            <a:r>
              <a:rPr lang="en-US" sz="1800" dirty="0" smtClean="0">
                <a:latin typeface="Times New Roman" pitchFamily="18" charset="0"/>
                <a:cs typeface="Times New Roman" pitchFamily="18" charset="0"/>
              </a:rPr>
              <a:t>3.) The twin pillars of Discrimination and Development were brought into play in the Pilot Questionnaires.</a:t>
            </a:r>
          </a:p>
          <a:p>
            <a:pPr algn="just">
              <a:buNone/>
            </a:pPr>
            <a:r>
              <a:rPr lang="en-US" sz="1800" dirty="0" smtClean="0">
                <a:latin typeface="Times New Roman" pitchFamily="18" charset="0"/>
                <a:cs typeface="Times New Roman" pitchFamily="18" charset="0"/>
              </a:rPr>
              <a:t>3 a.) Various stake holders such as Police Officers, Civil society, dissenters and Bureaucrats have been touched upon during the Open door deliberations in the State of J and K.</a:t>
            </a:r>
          </a:p>
          <a:p>
            <a:pPr algn="just">
              <a:buNone/>
            </a:pPr>
            <a:r>
              <a:rPr lang="en-US" sz="1800" dirty="0" smtClean="0">
                <a:latin typeface="Times New Roman" pitchFamily="18" charset="0"/>
                <a:cs typeface="Times New Roman" pitchFamily="18" charset="0"/>
              </a:rPr>
              <a:t>4.) Issues such as Article 370, the Delimitation Commission, Interlocutors Report along with the Impact Analysis of the pivotal schemes of the Govt. are being delved into.</a:t>
            </a:r>
          </a:p>
          <a:p>
            <a:pPr algn="just">
              <a:buNone/>
            </a:pPr>
            <a:r>
              <a:rPr lang="en-US" sz="1800" dirty="0" smtClean="0">
                <a:latin typeface="Times New Roman" pitchFamily="18" charset="0"/>
                <a:cs typeface="Times New Roman" pitchFamily="18" charset="0"/>
              </a:rPr>
              <a:t>5.) Working Papers on the Commissions present and working in the State of Jammu and Kashmir have been prepared including themes such as Minority rights, Women empowerment, Child Welfare, human rights delimitation of electoral Constituencies along with other Commissions functioning in J and K</a:t>
            </a:r>
            <a:endParaRPr lang="en-US" sz="18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Highlights of the Work:</a:t>
            </a:r>
            <a:endParaRPr lang="en-US" dirty="0"/>
          </a:p>
        </p:txBody>
      </p:sp>
      <p:sp>
        <p:nvSpPr>
          <p:cNvPr id="3" name="Content Placeholder 2"/>
          <p:cNvSpPr>
            <a:spLocks noGrp="1"/>
          </p:cNvSpPr>
          <p:nvPr>
            <p:ph idx="1"/>
          </p:nvPr>
        </p:nvSpPr>
        <p:spPr/>
        <p:txBody>
          <a:bodyPr>
            <a:normAutofit/>
          </a:bodyPr>
          <a:lstStyle/>
          <a:p>
            <a:pPr algn="just"/>
            <a:r>
              <a:rPr lang="en-US" sz="2400" dirty="0" smtClean="0">
                <a:latin typeface="Times New Roman" pitchFamily="18" charset="0"/>
                <a:cs typeface="Times New Roman" pitchFamily="18" charset="0"/>
              </a:rPr>
              <a:t>The summarizing of the  interviews and open seminars have been initiated through a hearing in and comprehending in exercise by the team.</a:t>
            </a:r>
          </a:p>
          <a:p>
            <a:pPr algn="just"/>
            <a:r>
              <a:rPr lang="en-US" sz="2400" dirty="0" smtClean="0">
                <a:latin typeface="Times New Roman" pitchFamily="18" charset="0"/>
                <a:cs typeface="Times New Roman" pitchFamily="18" charset="0"/>
              </a:rPr>
              <a:t>The highlights of Report with the recordings has been initiated with recommendations to follow in the last term of the Project.</a:t>
            </a:r>
          </a:p>
          <a:p>
            <a:pPr algn="just"/>
            <a:r>
              <a:rPr lang="en-US" sz="2400" dirty="0" smtClean="0">
                <a:latin typeface="Times New Roman" pitchFamily="18" charset="0"/>
                <a:cs typeface="Times New Roman" pitchFamily="18" charset="0"/>
              </a:rPr>
              <a:t>We intend to complete the  analysis on SPSS by march end followed by the finalization of the Report and the Recommendations.</a:t>
            </a:r>
          </a:p>
          <a:p>
            <a:pPr algn="just"/>
            <a:r>
              <a:rPr lang="en-US" sz="2400" dirty="0" smtClean="0">
                <a:latin typeface="Times New Roman" pitchFamily="18" charset="0"/>
                <a:cs typeface="Times New Roman" pitchFamily="18" charset="0"/>
              </a:rPr>
              <a:t>We intend to publish the Report too with the aid of ICSSR.</a:t>
            </a:r>
          </a:p>
          <a:p>
            <a:pPr algn="just"/>
            <a:endParaRPr lang="en-US" sz="24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TotalTime>
  <Words>1337</Words>
  <Application>Microsoft Office PowerPoint</Application>
  <PresentationFormat>On-screen Show (4:3)</PresentationFormat>
  <Paragraphs>88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The India Pakistan Quagmire: In Retrospect ( Ad Nauseum)…</vt:lpstr>
      <vt:lpstr>Background/ What All Has been Achieved………….</vt:lpstr>
      <vt:lpstr>Military History Et Al…</vt:lpstr>
      <vt:lpstr>Methodology to Achieve these Objectives:</vt:lpstr>
      <vt:lpstr>The work till present gleaned through Working Papers……</vt:lpstr>
      <vt:lpstr>Progress Report:</vt:lpstr>
      <vt:lpstr>Working Papers Et Al:</vt:lpstr>
      <vt:lpstr>Current Progress till :</vt:lpstr>
      <vt:lpstr>Highlights of the Work:</vt:lpstr>
      <vt:lpstr>Findings:</vt:lpstr>
      <vt:lpstr>Findings:</vt:lpstr>
      <vt:lpstr>Findings:</vt:lpstr>
      <vt:lpstr>Prologue……..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manan sir</dc:creator>
  <cp:lastModifiedBy>user</cp:lastModifiedBy>
  <cp:revision>145</cp:revision>
  <dcterms:created xsi:type="dcterms:W3CDTF">2017-09-12T05:04:00Z</dcterms:created>
  <dcterms:modified xsi:type="dcterms:W3CDTF">2020-05-23T13:43:18Z</dcterms:modified>
</cp:coreProperties>
</file>