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357694-0EDF-4A77-927C-2E94A7FBDD5B}" type="doc">
      <dgm:prSet loTypeId="urn:microsoft.com/office/officeart/2005/8/layout/vList3" loCatId="list" qsTypeId="urn:microsoft.com/office/officeart/2005/8/quickstyle/simple1" qsCatId="simple" csTypeId="urn:microsoft.com/office/officeart/2005/8/colors/accent1_2" csCatId="accent1"/>
      <dgm:spPr/>
      <dgm:t>
        <a:bodyPr/>
        <a:lstStyle/>
        <a:p>
          <a:endParaRPr lang="en-US"/>
        </a:p>
      </dgm:t>
    </dgm:pt>
    <dgm:pt modelId="{73495181-B78A-49AF-BBEB-421635366812}">
      <dgm:prSet/>
      <dgm:spPr/>
      <dgm:t>
        <a:bodyPr/>
        <a:lstStyle/>
        <a:p>
          <a:pPr rtl="0"/>
          <a:r>
            <a:rPr lang="en-US" dirty="0" smtClean="0"/>
            <a:t>The Stodgy culmination…..</a:t>
          </a:r>
          <a:endParaRPr lang="en-US" dirty="0"/>
        </a:p>
      </dgm:t>
    </dgm:pt>
    <dgm:pt modelId="{2FF0F663-5AD5-4007-89C9-7EFAA44817BE}" type="parTrans" cxnId="{C4E5A97C-7043-48C0-9B4C-109102AFA62F}">
      <dgm:prSet/>
      <dgm:spPr/>
      <dgm:t>
        <a:bodyPr/>
        <a:lstStyle/>
        <a:p>
          <a:endParaRPr lang="en-US"/>
        </a:p>
      </dgm:t>
    </dgm:pt>
    <dgm:pt modelId="{509BC71E-AC53-432C-88AE-960B49073930}" type="sibTrans" cxnId="{C4E5A97C-7043-48C0-9B4C-109102AFA62F}">
      <dgm:prSet/>
      <dgm:spPr/>
      <dgm:t>
        <a:bodyPr/>
        <a:lstStyle/>
        <a:p>
          <a:endParaRPr lang="en-US"/>
        </a:p>
      </dgm:t>
    </dgm:pt>
    <dgm:pt modelId="{48CF1754-DE04-49C4-8E8D-DC9CF73BAD8E}" type="pres">
      <dgm:prSet presAssocID="{DF357694-0EDF-4A77-927C-2E94A7FBDD5B}" presName="linearFlow" presStyleCnt="0">
        <dgm:presLayoutVars>
          <dgm:dir/>
          <dgm:resizeHandles val="exact"/>
        </dgm:presLayoutVars>
      </dgm:prSet>
      <dgm:spPr/>
      <dgm:t>
        <a:bodyPr/>
        <a:lstStyle/>
        <a:p>
          <a:endParaRPr lang="en-US"/>
        </a:p>
      </dgm:t>
    </dgm:pt>
    <dgm:pt modelId="{1929A932-B63F-47B3-B4CC-5891062D2A93}" type="pres">
      <dgm:prSet presAssocID="{73495181-B78A-49AF-BBEB-421635366812}" presName="composite" presStyleCnt="0"/>
      <dgm:spPr/>
    </dgm:pt>
    <dgm:pt modelId="{87BAC6E7-AA26-4058-A777-5B018DFAF7F4}" type="pres">
      <dgm:prSet presAssocID="{73495181-B78A-49AF-BBEB-421635366812}" presName="imgShp" presStyleLbl="fgImgPlace1" presStyleIdx="0" presStyleCnt="1"/>
      <dgm:spPr/>
    </dgm:pt>
    <dgm:pt modelId="{8E36A056-1E15-4C41-AD36-9AA64B944B31}" type="pres">
      <dgm:prSet presAssocID="{73495181-B78A-49AF-BBEB-421635366812}" presName="txShp" presStyleLbl="node1" presStyleIdx="0" presStyleCnt="1">
        <dgm:presLayoutVars>
          <dgm:bulletEnabled val="1"/>
        </dgm:presLayoutVars>
      </dgm:prSet>
      <dgm:spPr/>
      <dgm:t>
        <a:bodyPr/>
        <a:lstStyle/>
        <a:p>
          <a:endParaRPr lang="en-US"/>
        </a:p>
      </dgm:t>
    </dgm:pt>
  </dgm:ptLst>
  <dgm:cxnLst>
    <dgm:cxn modelId="{924DDF1A-CCB5-445D-85C2-D8027E282CAC}" type="presOf" srcId="{DF357694-0EDF-4A77-927C-2E94A7FBDD5B}" destId="{48CF1754-DE04-49C4-8E8D-DC9CF73BAD8E}" srcOrd="0" destOrd="0" presId="urn:microsoft.com/office/officeart/2005/8/layout/vList3"/>
    <dgm:cxn modelId="{BB7BF4DA-0BAB-43F9-B39F-98EB2065FA26}" type="presOf" srcId="{73495181-B78A-49AF-BBEB-421635366812}" destId="{8E36A056-1E15-4C41-AD36-9AA64B944B31}" srcOrd="0" destOrd="0" presId="urn:microsoft.com/office/officeart/2005/8/layout/vList3"/>
    <dgm:cxn modelId="{C4E5A97C-7043-48C0-9B4C-109102AFA62F}" srcId="{DF357694-0EDF-4A77-927C-2E94A7FBDD5B}" destId="{73495181-B78A-49AF-BBEB-421635366812}" srcOrd="0" destOrd="0" parTransId="{2FF0F663-5AD5-4007-89C9-7EFAA44817BE}" sibTransId="{509BC71E-AC53-432C-88AE-960B49073930}"/>
    <dgm:cxn modelId="{11701B15-7E7C-434D-8190-B6B06F2899DE}" type="presParOf" srcId="{48CF1754-DE04-49C4-8E8D-DC9CF73BAD8E}" destId="{1929A932-B63F-47B3-B4CC-5891062D2A93}" srcOrd="0" destOrd="0" presId="urn:microsoft.com/office/officeart/2005/8/layout/vList3"/>
    <dgm:cxn modelId="{147BCA8F-0639-43B3-88D8-5F61F5D68EC8}" type="presParOf" srcId="{1929A932-B63F-47B3-B4CC-5891062D2A93}" destId="{87BAC6E7-AA26-4058-A777-5B018DFAF7F4}" srcOrd="0" destOrd="0" presId="urn:microsoft.com/office/officeart/2005/8/layout/vList3"/>
    <dgm:cxn modelId="{CFE8FE3A-14ED-4AA6-9BC8-C0BFE7D55200}" type="presParOf" srcId="{1929A932-B63F-47B3-B4CC-5891062D2A93}" destId="{8E36A056-1E15-4C41-AD36-9AA64B944B31}"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F7F6A2-A20F-469A-B59E-5941DBF1B8AA}" type="datetimeFigureOut">
              <a:rPr lang="en-US" smtClean="0"/>
              <a:pPr/>
              <a:t>7/15/2020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F7F6A2-A20F-469A-B59E-5941DBF1B8AA}" type="datetimeFigureOut">
              <a:rPr lang="en-US" smtClean="0"/>
              <a:pPr/>
              <a:t>7/15/2020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F7F6A2-A20F-469A-B59E-5941DBF1B8AA}" type="datetimeFigureOut">
              <a:rPr lang="en-US" smtClean="0"/>
              <a:pPr/>
              <a:t>7/15/2020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F7F6A2-A20F-469A-B59E-5941DBF1B8AA}" type="datetimeFigureOut">
              <a:rPr lang="en-US" smtClean="0"/>
              <a:pPr/>
              <a:t>7/15/2020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F7F6A2-A20F-469A-B59E-5941DBF1B8AA}" type="datetimeFigureOut">
              <a:rPr lang="en-US" smtClean="0"/>
              <a:pPr/>
              <a:t>7/15/2020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F7F6A2-A20F-469A-B59E-5941DBF1B8AA}" type="datetimeFigureOut">
              <a:rPr lang="en-US" smtClean="0"/>
              <a:pPr/>
              <a:t>7/15/2020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F7F6A2-A20F-469A-B59E-5941DBF1B8AA}" type="datetimeFigureOut">
              <a:rPr lang="en-US" smtClean="0"/>
              <a:pPr/>
              <a:t>7/15/2020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F61EFD-D3EF-494A-8539-CF14FC3F5D99}" type="slidenum">
              <a:rPr lang="en-US" smtClean="0"/>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F7F6A2-A20F-469A-B59E-5941DBF1B8AA}" type="datetimeFigureOut">
              <a:rPr lang="en-US" smtClean="0"/>
              <a:pPr/>
              <a:t>7/15/2020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61EFD-D3EF-494A-8539-CF14FC3F5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rgbClr val="FF0000"/>
                </a:solidFill>
                <a:latin typeface="Algerian" pitchFamily="82" charset="0"/>
              </a:rPr>
              <a:t>Diplomatic theory, praxis and the Contemporary vortex</a:t>
            </a:r>
            <a:r>
              <a:rPr lang="en-US" dirty="0" smtClean="0">
                <a:solidFill>
                  <a:srgbClr val="FF0000"/>
                </a:solidFill>
                <a:latin typeface="Algerian" pitchFamily="82" charset="0"/>
              </a:rPr>
              <a:t>???????????</a:t>
            </a:r>
            <a:endParaRPr lang="en-US" dirty="0">
              <a:solidFill>
                <a:srgbClr val="FF0000"/>
              </a:solidFill>
              <a:latin typeface="Algerian" pitchFamily="82" charset="0"/>
            </a:endParaRPr>
          </a:p>
        </p:txBody>
      </p:sp>
      <p:sp>
        <p:nvSpPr>
          <p:cNvPr id="3" name="Subtitle 2"/>
          <p:cNvSpPr>
            <a:spLocks noGrp="1"/>
          </p:cNvSpPr>
          <p:nvPr>
            <p:ph type="subTitle" idx="1"/>
          </p:nvPr>
        </p:nvSpPr>
        <p:spPr/>
        <p:txBody>
          <a:bodyPr/>
          <a:lstStyle/>
          <a:p>
            <a:r>
              <a:rPr lang="en-US" dirty="0" smtClean="0">
                <a:solidFill>
                  <a:srgbClr val="0070C0"/>
                </a:solidFill>
              </a:rPr>
              <a:t>Dr. </a:t>
            </a:r>
            <a:r>
              <a:rPr lang="en-US" dirty="0" err="1" smtClean="0">
                <a:solidFill>
                  <a:srgbClr val="0070C0"/>
                </a:solidFill>
              </a:rPr>
              <a:t>Manan</a:t>
            </a:r>
            <a:r>
              <a:rPr lang="en-US" dirty="0" smtClean="0">
                <a:solidFill>
                  <a:srgbClr val="0070C0"/>
                </a:solidFill>
              </a:rPr>
              <a:t> </a:t>
            </a:r>
            <a:r>
              <a:rPr lang="en-US" dirty="0" err="1" smtClean="0">
                <a:solidFill>
                  <a:srgbClr val="0070C0"/>
                </a:solidFill>
              </a:rPr>
              <a:t>Dwivedi</a:t>
            </a:r>
            <a:r>
              <a:rPr lang="en-US" dirty="0" smtClean="0">
                <a:solidFill>
                  <a:srgbClr val="0070C0"/>
                </a:solidFill>
              </a:rPr>
              <a:t>, Faculty, International Relations and International Organizations</a:t>
            </a:r>
            <a:endParaRPr lang="en-US" dirty="0">
              <a:solidFill>
                <a:srgbClr val="0070C0"/>
              </a:solidFill>
            </a:endParaRPr>
          </a:p>
        </p:txBody>
      </p:sp>
      <p:pic>
        <p:nvPicPr>
          <p:cNvPr id="2051" name="Picture 3" descr="D:\chess.jpg"/>
          <p:cNvPicPr>
            <a:picLocks noChangeAspect="1" noChangeArrowheads="1"/>
          </p:cNvPicPr>
          <p:nvPr/>
        </p:nvPicPr>
        <p:blipFill>
          <a:blip r:embed="rId2"/>
          <a:srcRect/>
          <a:stretch>
            <a:fillRect/>
          </a:stretch>
        </p:blipFill>
        <p:spPr bwMode="auto">
          <a:xfrm>
            <a:off x="7543800" y="228600"/>
            <a:ext cx="876300" cy="876300"/>
          </a:xfrm>
          <a:prstGeom prst="rect">
            <a:avLst/>
          </a:prstGeom>
          <a:noFill/>
        </p:spPr>
      </p:pic>
      <p:pic>
        <p:nvPicPr>
          <p:cNvPr id="6" name="Picture 3" descr="D:\chess.jpg"/>
          <p:cNvPicPr>
            <a:picLocks noChangeAspect="1" noChangeArrowheads="1"/>
          </p:cNvPicPr>
          <p:nvPr/>
        </p:nvPicPr>
        <p:blipFill>
          <a:blip r:embed="rId2"/>
          <a:srcRect/>
          <a:stretch>
            <a:fillRect/>
          </a:stretch>
        </p:blipFill>
        <p:spPr bwMode="auto">
          <a:xfrm>
            <a:off x="7696200" y="381000"/>
            <a:ext cx="876300" cy="876300"/>
          </a:xfrm>
          <a:prstGeom prst="rect">
            <a:avLst/>
          </a:prstGeom>
          <a:noFill/>
        </p:spPr>
      </p:pic>
      <p:pic>
        <p:nvPicPr>
          <p:cNvPr id="2052" name="Picture 4" descr="D:\chess.jpg"/>
          <p:cNvPicPr>
            <a:picLocks noChangeAspect="1" noChangeArrowheads="1"/>
          </p:cNvPicPr>
          <p:nvPr/>
        </p:nvPicPr>
        <p:blipFill>
          <a:blip r:embed="rId2"/>
          <a:srcRect/>
          <a:stretch>
            <a:fillRect/>
          </a:stretch>
        </p:blipFill>
        <p:spPr bwMode="auto">
          <a:xfrm>
            <a:off x="4267200" y="5486400"/>
            <a:ext cx="876300" cy="876300"/>
          </a:xfrm>
          <a:prstGeom prst="rect">
            <a:avLst/>
          </a:prstGeom>
          <a:noFill/>
        </p:spPr>
      </p:pic>
      <p:pic>
        <p:nvPicPr>
          <p:cNvPr id="2053" name="Picture 5" descr="D:\chess.jpg"/>
          <p:cNvPicPr>
            <a:picLocks noChangeAspect="1" noChangeArrowheads="1"/>
          </p:cNvPicPr>
          <p:nvPr/>
        </p:nvPicPr>
        <p:blipFill>
          <a:blip r:embed="rId2"/>
          <a:srcRect/>
          <a:stretch>
            <a:fillRect/>
          </a:stretch>
        </p:blipFill>
        <p:spPr bwMode="auto">
          <a:xfrm>
            <a:off x="609600" y="381000"/>
            <a:ext cx="876300" cy="876300"/>
          </a:xfrm>
          <a:prstGeom prst="rect">
            <a:avLst/>
          </a:prstGeom>
          <a:noFill/>
        </p:spPr>
      </p:pic>
      <p:pic>
        <p:nvPicPr>
          <p:cNvPr id="9" name="Picture 5" descr="D:\chess.jpg"/>
          <p:cNvPicPr>
            <a:picLocks noChangeAspect="1" noChangeArrowheads="1"/>
          </p:cNvPicPr>
          <p:nvPr/>
        </p:nvPicPr>
        <p:blipFill>
          <a:blip r:embed="rId2"/>
          <a:srcRect/>
          <a:stretch>
            <a:fillRect/>
          </a:stretch>
        </p:blipFill>
        <p:spPr bwMode="auto">
          <a:xfrm>
            <a:off x="762000" y="533400"/>
            <a:ext cx="876300" cy="876300"/>
          </a:xfrm>
          <a:prstGeom prst="rect">
            <a:avLst/>
          </a:prstGeom>
          <a:noFill/>
        </p:spPr>
      </p:pic>
      <p:pic>
        <p:nvPicPr>
          <p:cNvPr id="2054" name="Picture 6" descr="D:\chess.jpg"/>
          <p:cNvPicPr>
            <a:picLocks noChangeAspect="1" noChangeArrowheads="1"/>
          </p:cNvPicPr>
          <p:nvPr/>
        </p:nvPicPr>
        <p:blipFill>
          <a:blip r:embed="rId2"/>
          <a:srcRect/>
          <a:stretch>
            <a:fillRect/>
          </a:stretch>
        </p:blipFill>
        <p:spPr bwMode="auto">
          <a:xfrm>
            <a:off x="3124200" y="457200"/>
            <a:ext cx="876300" cy="876300"/>
          </a:xfrm>
          <a:prstGeom prst="rect">
            <a:avLst/>
          </a:prstGeom>
          <a:noFill/>
        </p:spPr>
      </p:pic>
      <p:pic>
        <p:nvPicPr>
          <p:cNvPr id="11" name="Picture 6" descr="D:\chess.jpg"/>
          <p:cNvPicPr>
            <a:picLocks noChangeAspect="1" noChangeArrowheads="1"/>
          </p:cNvPicPr>
          <p:nvPr/>
        </p:nvPicPr>
        <p:blipFill>
          <a:blip r:embed="rId2"/>
          <a:srcRect/>
          <a:stretch>
            <a:fillRect/>
          </a:stretch>
        </p:blipFill>
        <p:spPr bwMode="auto">
          <a:xfrm>
            <a:off x="3276600" y="609600"/>
            <a:ext cx="876300" cy="876300"/>
          </a:xfrm>
          <a:prstGeom prst="rect">
            <a:avLst/>
          </a:prstGeom>
          <a:noFill/>
        </p:spPr>
      </p:pic>
      <p:pic>
        <p:nvPicPr>
          <p:cNvPr id="2055" name="Picture 7" descr="D:\chess.jpg"/>
          <p:cNvPicPr>
            <a:picLocks noChangeAspect="1" noChangeArrowheads="1"/>
          </p:cNvPicPr>
          <p:nvPr/>
        </p:nvPicPr>
        <p:blipFill>
          <a:blip r:embed="rId2"/>
          <a:srcRect/>
          <a:stretch>
            <a:fillRect/>
          </a:stretch>
        </p:blipFill>
        <p:spPr bwMode="auto">
          <a:xfrm>
            <a:off x="5105400" y="381000"/>
            <a:ext cx="876300" cy="876300"/>
          </a:xfrm>
          <a:prstGeom prst="rect">
            <a:avLst/>
          </a:prstGeom>
          <a:noFill/>
        </p:spPr>
      </p:pic>
      <p:pic>
        <p:nvPicPr>
          <p:cNvPr id="13" name="Picture 7" descr="D:\chess.jpg"/>
          <p:cNvPicPr>
            <a:picLocks noChangeAspect="1" noChangeArrowheads="1"/>
          </p:cNvPicPr>
          <p:nvPr/>
        </p:nvPicPr>
        <p:blipFill>
          <a:blip r:embed="rId2"/>
          <a:srcRect/>
          <a:stretch>
            <a:fillRect/>
          </a:stretch>
        </p:blipFill>
        <p:spPr bwMode="auto">
          <a:xfrm>
            <a:off x="5257800" y="533400"/>
            <a:ext cx="876300" cy="876300"/>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Dear </a:t>
            </a:r>
            <a:r>
              <a:rPr lang="en-US" dirty="0" err="1" smtClean="0"/>
              <a:t>Supes</a:t>
            </a:r>
            <a:r>
              <a:rPr lang="en-US" dirty="0" smtClean="0"/>
              <a:t> ET AL…….</a:t>
            </a:r>
            <a:endParaRPr lang="en-US" dirty="0"/>
          </a:p>
        </p:txBody>
      </p:sp>
      <p:pic>
        <p:nvPicPr>
          <p:cNvPr id="1026" name="Picture 2" descr="D:\supes.jpg"/>
          <p:cNvPicPr>
            <a:picLocks noGrp="1" noChangeAspect="1" noChangeArrowheads="1"/>
          </p:cNvPicPr>
          <p:nvPr>
            <p:ph idx="1"/>
          </p:nvPr>
        </p:nvPicPr>
        <p:blipFill>
          <a:blip r:embed="rId2"/>
          <a:srcRect/>
          <a:stretch>
            <a:fillRect/>
          </a:stretch>
        </p:blipFill>
        <p:spPr bwMode="auto">
          <a:xfrm>
            <a:off x="493252" y="2009775"/>
            <a:ext cx="2707148" cy="3933825"/>
          </a:xfrm>
          <a:prstGeom prst="rect">
            <a:avLst/>
          </a:prstGeom>
          <a:noFill/>
        </p:spPr>
      </p:pic>
      <p:sp>
        <p:nvSpPr>
          <p:cNvPr id="6146" name="AutoShape 2" descr="D:\mo.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148" name="AutoShape 4" descr="D:\mo.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Historical Backgrounder:</a:t>
            </a:r>
            <a:endParaRPr lang="en-US" dirty="0"/>
          </a:p>
        </p:txBody>
      </p:sp>
      <p:sp>
        <p:nvSpPr>
          <p:cNvPr id="3" name="Content Placeholder 2"/>
          <p:cNvSpPr>
            <a:spLocks noGrp="1"/>
          </p:cNvSpPr>
          <p:nvPr>
            <p:ph idx="1"/>
          </p:nvPr>
        </p:nvSpPr>
        <p:spPr/>
        <p:txBody>
          <a:bodyPr>
            <a:normAutofit/>
          </a:bodyPr>
          <a:lstStyle/>
          <a:p>
            <a:r>
              <a:rPr lang="en-US" dirty="0" smtClean="0"/>
              <a:t>United </a:t>
            </a:r>
            <a:r>
              <a:rPr lang="en-US" dirty="0" smtClean="0"/>
              <a:t>States of America leads </a:t>
            </a:r>
            <a:r>
              <a:rPr lang="en-US" dirty="0" smtClean="0"/>
              <a:t>to the idiom of International Relations Studies in the chairing of IR and IO in the Global academia through the facilitation of the first Ever Chair in the academic Discipline of International relations.</a:t>
            </a:r>
          </a:p>
          <a:p>
            <a:r>
              <a:rPr lang="en-US" dirty="0" smtClean="0"/>
              <a:t>“ Where there is War”, there is the advent of international Relations……… </a:t>
            </a:r>
            <a:r>
              <a:rPr lang="en-US" dirty="0" smtClean="0"/>
              <a:t> which is a n objective of prevention by the Diplomats…</a:t>
            </a:r>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 Nauseum…..</a:t>
            </a:r>
            <a:endParaRPr lang="en-US" dirty="0"/>
          </a:p>
        </p:txBody>
      </p:sp>
      <p:sp>
        <p:nvSpPr>
          <p:cNvPr id="3" name="Content Placeholder 2"/>
          <p:cNvSpPr>
            <a:spLocks noGrp="1"/>
          </p:cNvSpPr>
          <p:nvPr>
            <p:ph idx="1"/>
          </p:nvPr>
        </p:nvSpPr>
        <p:spPr/>
        <p:txBody>
          <a:bodyPr>
            <a:normAutofit lnSpcReduction="10000"/>
          </a:bodyPr>
          <a:lstStyle/>
          <a:p>
            <a:r>
              <a:rPr lang="en-US" dirty="0" smtClean="0"/>
              <a:t>The </a:t>
            </a:r>
            <a:r>
              <a:rPr lang="en-US" dirty="0" smtClean="0"/>
              <a:t>word “Diploma” refers  to a parched Document which was used to be granted by the host nation to negotiate and do trade and carry missives to the other nations as part of a Euro-Centric comprehension……</a:t>
            </a:r>
            <a:endParaRPr lang="en-US" dirty="0" smtClean="0"/>
          </a:p>
          <a:p>
            <a:r>
              <a:rPr lang="en-US" dirty="0" smtClean="0"/>
              <a:t>The Cinematic Appraisal of </a:t>
            </a:r>
            <a:r>
              <a:rPr lang="en-US" dirty="0" err="1" smtClean="0"/>
              <a:t>Diplo</a:t>
            </a:r>
            <a:r>
              <a:rPr lang="en-US" dirty="0" smtClean="0"/>
              <a:t> </a:t>
            </a:r>
            <a:r>
              <a:rPr lang="en-US" dirty="0" smtClean="0"/>
              <a:t>theories through movie clip shows of the Movies of the order of</a:t>
            </a:r>
            <a:r>
              <a:rPr lang="en-US" dirty="0" smtClean="0"/>
              <a:t>: Three Hundred, Alexander and </a:t>
            </a:r>
            <a:r>
              <a:rPr lang="en-US" dirty="0" err="1" smtClean="0"/>
              <a:t>Paurus</a:t>
            </a:r>
            <a:r>
              <a:rPr lang="en-US" dirty="0" smtClean="0"/>
              <a:t>, </a:t>
            </a:r>
            <a:r>
              <a:rPr lang="en-US" dirty="0" err="1" smtClean="0"/>
              <a:t>Thannaji</a:t>
            </a:r>
            <a:r>
              <a:rPr lang="en-US" dirty="0" smtClean="0"/>
              <a:t>, Xerxes,  et </a:t>
            </a:r>
            <a:r>
              <a:rPr lang="en-US" dirty="0" smtClean="0"/>
              <a:t>al…..</a:t>
            </a:r>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dirty="0" smtClean="0"/>
              <a:t> </a:t>
            </a:r>
            <a:r>
              <a:rPr lang="en-US" dirty="0" smtClean="0"/>
              <a:t>Myth of </a:t>
            </a:r>
            <a:r>
              <a:rPr lang="en-US" dirty="0" smtClean="0"/>
              <a:t>UN and Espionage</a:t>
            </a:r>
            <a:r>
              <a:rPr lang="en-US" dirty="0" smtClean="0"/>
              <a:t>…………..…</a:t>
            </a:r>
            <a:endParaRPr lang="en-US" dirty="0"/>
          </a:p>
        </p:txBody>
      </p:sp>
      <p:sp>
        <p:nvSpPr>
          <p:cNvPr id="3" name="Content Placeholder 2"/>
          <p:cNvSpPr>
            <a:spLocks noGrp="1"/>
          </p:cNvSpPr>
          <p:nvPr>
            <p:ph idx="1"/>
          </p:nvPr>
        </p:nvSpPr>
        <p:spPr/>
        <p:txBody>
          <a:bodyPr>
            <a:noAutofit/>
          </a:bodyPr>
          <a:lstStyle/>
          <a:p>
            <a:pPr algn="just"/>
            <a:r>
              <a:rPr lang="en-US" sz="2000" dirty="0" smtClean="0">
                <a:latin typeface="Algerian" pitchFamily="82" charset="0"/>
              </a:rPr>
              <a:t>The myth making function </a:t>
            </a:r>
            <a:r>
              <a:rPr lang="en-US" sz="2000" dirty="0" smtClean="0">
                <a:latin typeface="Algerian" pitchFamily="82" charset="0"/>
              </a:rPr>
              <a:t>of Diplomacy with the Advent of Shoe bangin</a:t>
            </a:r>
            <a:r>
              <a:rPr lang="en-US" sz="2000" dirty="0" smtClean="0">
                <a:latin typeface="Algerian" pitchFamily="82" charset="0"/>
              </a:rPr>
              <a:t>g Diplomacy at the UNGA with Nikita </a:t>
            </a:r>
            <a:r>
              <a:rPr lang="en-US" sz="2000" dirty="0" err="1" smtClean="0">
                <a:latin typeface="Algerian" pitchFamily="82" charset="0"/>
              </a:rPr>
              <a:t>Krushchev</a:t>
            </a:r>
            <a:r>
              <a:rPr lang="en-US" sz="2000" dirty="0" smtClean="0">
                <a:latin typeface="Algerian" pitchFamily="82" charset="0"/>
              </a:rPr>
              <a:t> and the Great Bald Eagle seal at the US Embassy with Ambassador. </a:t>
            </a:r>
            <a:r>
              <a:rPr lang="en-US" sz="2000" dirty="0" err="1" smtClean="0">
                <a:latin typeface="Algerian" pitchFamily="82" charset="0"/>
              </a:rPr>
              <a:t>Everell</a:t>
            </a:r>
            <a:r>
              <a:rPr lang="en-US" sz="2000" dirty="0" smtClean="0">
                <a:latin typeface="Algerian" pitchFamily="82" charset="0"/>
              </a:rPr>
              <a:t> </a:t>
            </a:r>
            <a:r>
              <a:rPr lang="en-US" sz="2000" dirty="0" err="1" smtClean="0">
                <a:latin typeface="Algerian" pitchFamily="82" charset="0"/>
              </a:rPr>
              <a:t>Hariman</a:t>
            </a:r>
            <a:r>
              <a:rPr lang="en-US" sz="2000" dirty="0" smtClean="0">
                <a:latin typeface="Algerian" pitchFamily="82" charset="0"/>
              </a:rPr>
              <a:t>……….</a:t>
            </a:r>
          </a:p>
          <a:p>
            <a:pPr algn="just"/>
            <a:r>
              <a:rPr lang="en-US" sz="2000" dirty="0" smtClean="0">
                <a:latin typeface="Algerian" pitchFamily="82" charset="0"/>
              </a:rPr>
              <a:t>The negotiations in the realm of Climate Change Diplomacy and Nuclear Diplomacy….</a:t>
            </a:r>
          </a:p>
          <a:p>
            <a:pPr algn="just"/>
            <a:r>
              <a:rPr lang="en-US" sz="2000" dirty="0" smtClean="0">
                <a:latin typeface="Algerian" pitchFamily="82" charset="0"/>
              </a:rPr>
              <a:t>PM </a:t>
            </a:r>
            <a:r>
              <a:rPr lang="en-US" sz="2000" dirty="0" err="1" smtClean="0">
                <a:latin typeface="Algerian" pitchFamily="82" charset="0"/>
              </a:rPr>
              <a:t>Narendra</a:t>
            </a:r>
            <a:r>
              <a:rPr lang="en-US" sz="2000" dirty="0" smtClean="0">
                <a:latin typeface="Algerian" pitchFamily="82" charset="0"/>
              </a:rPr>
              <a:t> </a:t>
            </a:r>
            <a:r>
              <a:rPr lang="en-US" sz="2000" dirty="0" err="1" smtClean="0">
                <a:latin typeface="Algerian" pitchFamily="82" charset="0"/>
              </a:rPr>
              <a:t>Modi</a:t>
            </a:r>
            <a:r>
              <a:rPr lang="en-US" sz="2000" dirty="0" smtClean="0">
                <a:latin typeface="Algerian" pitchFamily="82" charset="0"/>
              </a:rPr>
              <a:t> and his Public Diplomacy at Madison Square Garden, San Jose-Shark Tank along with at </a:t>
            </a:r>
            <a:r>
              <a:rPr lang="en-US" sz="2000" dirty="0" err="1" smtClean="0">
                <a:latin typeface="Algerian" pitchFamily="82" charset="0"/>
              </a:rPr>
              <a:t>Motera</a:t>
            </a:r>
            <a:r>
              <a:rPr lang="en-US" sz="2000" dirty="0" smtClean="0">
                <a:latin typeface="Algerian" pitchFamily="82" charset="0"/>
              </a:rPr>
              <a:t> and Hyderabad: The Age of hyperbole and loud speak in a meaningful manner…….</a:t>
            </a:r>
          </a:p>
          <a:p>
            <a:pPr algn="just"/>
            <a:r>
              <a:rPr lang="en-US" sz="2000" dirty="0" smtClean="0">
                <a:latin typeface="Algerian" pitchFamily="82" charset="0"/>
              </a:rPr>
              <a:t> </a:t>
            </a:r>
            <a:endParaRPr lang="en-US" sz="2000" dirty="0" smtClean="0">
              <a:latin typeface="Algerian" pitchFamily="82" charset="0"/>
            </a:endParaRPr>
          </a:p>
          <a:p>
            <a:pPr algn="just"/>
            <a:endParaRPr lang="en-US" sz="2000" dirty="0">
              <a:latin typeface="Algerian" pitchFamily="82"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American Dream:</a:t>
            </a:r>
            <a:br>
              <a:rPr lang="en-US" dirty="0" smtClean="0"/>
            </a:br>
            <a:r>
              <a:rPr lang="en-US" dirty="0"/>
              <a:t> </a:t>
            </a:r>
            <a:r>
              <a:rPr lang="en-US" dirty="0" smtClean="0"/>
              <a:t>Et Al…….</a:t>
            </a:r>
            <a:endParaRPr lang="en-US" dirty="0"/>
          </a:p>
        </p:txBody>
      </p:sp>
      <p:sp>
        <p:nvSpPr>
          <p:cNvPr id="3" name="Content Placeholder 2"/>
          <p:cNvSpPr>
            <a:spLocks noGrp="1"/>
          </p:cNvSpPr>
          <p:nvPr>
            <p:ph idx="1"/>
          </p:nvPr>
        </p:nvSpPr>
        <p:spPr/>
        <p:txBody>
          <a:bodyPr>
            <a:normAutofit/>
          </a:bodyPr>
          <a:lstStyle/>
          <a:p>
            <a:r>
              <a:rPr lang="en-US" dirty="0" smtClean="0"/>
              <a:t>And, South Asia on a Short Fuse</a:t>
            </a:r>
            <a:r>
              <a:rPr lang="en-US" dirty="0" smtClean="0"/>
              <a:t>………… and </a:t>
            </a:r>
            <a:r>
              <a:rPr lang="en-US" dirty="0" err="1" smtClean="0"/>
              <a:t>Modi’s</a:t>
            </a:r>
            <a:r>
              <a:rPr lang="en-US" dirty="0" smtClean="0"/>
              <a:t> </a:t>
            </a:r>
            <a:r>
              <a:rPr lang="en-US" smtClean="0"/>
              <a:t>Neighborhood Diplomacy….</a:t>
            </a:r>
            <a:endParaRPr lang="en-US" dirty="0" smtClean="0"/>
          </a:p>
          <a:p>
            <a:r>
              <a:rPr lang="en-US" dirty="0" smtClean="0"/>
              <a:t>Indian and American response to </a:t>
            </a:r>
            <a:r>
              <a:rPr lang="en-US" dirty="0" err="1" smtClean="0"/>
              <a:t>Covid</a:t>
            </a:r>
            <a:r>
              <a:rPr lang="en-US" dirty="0" smtClean="0"/>
              <a:t> and the Ushering in of a New World Order with the ascendance of America and the strategic scuttling out of PRC, the Neighborhood talons of the Dragon…</a:t>
            </a:r>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normAutofit lnSpcReduction="10000"/>
          </a:bodyPr>
          <a:lstStyle/>
          <a:p>
            <a:r>
              <a:rPr lang="en-US" dirty="0" smtClean="0">
                <a:solidFill>
                  <a:schemeClr val="accent2">
                    <a:lumMod val="75000"/>
                  </a:schemeClr>
                </a:solidFill>
              </a:rPr>
              <a:t> </a:t>
            </a:r>
            <a:r>
              <a:rPr lang="en-US" sz="8000" dirty="0" smtClean="0">
                <a:solidFill>
                  <a:schemeClr val="accent2">
                    <a:lumMod val="75000"/>
                  </a:schemeClr>
                </a:solidFill>
              </a:rPr>
              <a:t>Thanks for a patient Hearing!!!!!!!!!!!!!!!!!!!</a:t>
            </a:r>
            <a:endParaRPr lang="en-US" sz="8000" dirty="0">
              <a:solidFill>
                <a:schemeClr val="accent2">
                  <a:lumMod val="75000"/>
                </a:schemeClr>
              </a:solidFill>
            </a:endParaRPr>
          </a:p>
        </p:txBody>
      </p:sp>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322</Words>
  <Application>Microsoft Office PowerPoint</Application>
  <PresentationFormat>On-screen Show (4:3)</PresentationFormat>
  <Paragraphs>19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Diplomatic theory, praxis and the Contemporary vortex???????????</vt:lpstr>
      <vt:lpstr>Dear Supes ET AL…….</vt:lpstr>
      <vt:lpstr>The Historical Backgrounder:</vt:lpstr>
      <vt:lpstr>Ad Nauseum…..</vt:lpstr>
      <vt:lpstr>The  Myth of UN and Espionage…………..…</vt:lpstr>
      <vt:lpstr>The American Dream:  Et Al…….</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74</cp:revision>
  <dcterms:created xsi:type="dcterms:W3CDTF">2019-05-22T15:11:53Z</dcterms:created>
  <dcterms:modified xsi:type="dcterms:W3CDTF">2020-07-15T09:16:47Z</dcterms:modified>
</cp:coreProperties>
</file>