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357694-0EDF-4A77-927C-2E94A7FBDD5B}"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73495181-B78A-49AF-BBEB-421635366812}">
      <dgm:prSet/>
      <dgm:spPr/>
      <dgm:t>
        <a:bodyPr/>
        <a:lstStyle/>
        <a:p>
          <a:pPr rtl="0"/>
          <a:r>
            <a:rPr lang="en-US" dirty="0" smtClean="0"/>
            <a:t>The Stodgy culmination…..</a:t>
          </a:r>
          <a:endParaRPr lang="en-US" dirty="0"/>
        </a:p>
      </dgm:t>
    </dgm:pt>
    <dgm:pt modelId="{2FF0F663-5AD5-4007-89C9-7EFAA44817BE}" type="parTrans" cxnId="{C4E5A97C-7043-48C0-9B4C-109102AFA62F}">
      <dgm:prSet/>
      <dgm:spPr/>
      <dgm:t>
        <a:bodyPr/>
        <a:lstStyle/>
        <a:p>
          <a:endParaRPr lang="en-US"/>
        </a:p>
      </dgm:t>
    </dgm:pt>
    <dgm:pt modelId="{509BC71E-AC53-432C-88AE-960B49073930}" type="sibTrans" cxnId="{C4E5A97C-7043-48C0-9B4C-109102AFA62F}">
      <dgm:prSet/>
      <dgm:spPr/>
      <dgm:t>
        <a:bodyPr/>
        <a:lstStyle/>
        <a:p>
          <a:endParaRPr lang="en-US"/>
        </a:p>
      </dgm:t>
    </dgm:pt>
    <dgm:pt modelId="{48CF1754-DE04-49C4-8E8D-DC9CF73BAD8E}" type="pres">
      <dgm:prSet presAssocID="{DF357694-0EDF-4A77-927C-2E94A7FBDD5B}" presName="linearFlow" presStyleCnt="0">
        <dgm:presLayoutVars>
          <dgm:dir/>
          <dgm:resizeHandles val="exact"/>
        </dgm:presLayoutVars>
      </dgm:prSet>
      <dgm:spPr/>
      <dgm:t>
        <a:bodyPr/>
        <a:lstStyle/>
        <a:p>
          <a:endParaRPr lang="en-US"/>
        </a:p>
      </dgm:t>
    </dgm:pt>
    <dgm:pt modelId="{1929A932-B63F-47B3-B4CC-5891062D2A93}" type="pres">
      <dgm:prSet presAssocID="{73495181-B78A-49AF-BBEB-421635366812}" presName="composite" presStyleCnt="0"/>
      <dgm:spPr/>
    </dgm:pt>
    <dgm:pt modelId="{87BAC6E7-AA26-4058-A777-5B018DFAF7F4}" type="pres">
      <dgm:prSet presAssocID="{73495181-B78A-49AF-BBEB-421635366812}" presName="imgShp" presStyleLbl="fgImgPlace1" presStyleIdx="0" presStyleCnt="1"/>
      <dgm:spPr/>
    </dgm:pt>
    <dgm:pt modelId="{8E36A056-1E15-4C41-AD36-9AA64B944B31}" type="pres">
      <dgm:prSet presAssocID="{73495181-B78A-49AF-BBEB-421635366812}" presName="txShp" presStyleLbl="node1" presStyleIdx="0" presStyleCnt="1">
        <dgm:presLayoutVars>
          <dgm:bulletEnabled val="1"/>
        </dgm:presLayoutVars>
      </dgm:prSet>
      <dgm:spPr/>
      <dgm:t>
        <a:bodyPr/>
        <a:lstStyle/>
        <a:p>
          <a:endParaRPr lang="en-US"/>
        </a:p>
      </dgm:t>
    </dgm:pt>
  </dgm:ptLst>
  <dgm:cxnLst>
    <dgm:cxn modelId="{924DDF1A-CCB5-445D-85C2-D8027E282CAC}" type="presOf" srcId="{DF357694-0EDF-4A77-927C-2E94A7FBDD5B}" destId="{48CF1754-DE04-49C4-8E8D-DC9CF73BAD8E}" srcOrd="0" destOrd="0" presId="urn:microsoft.com/office/officeart/2005/8/layout/vList3"/>
    <dgm:cxn modelId="{BB7BF4DA-0BAB-43F9-B39F-98EB2065FA26}" type="presOf" srcId="{73495181-B78A-49AF-BBEB-421635366812}" destId="{8E36A056-1E15-4C41-AD36-9AA64B944B31}" srcOrd="0" destOrd="0" presId="urn:microsoft.com/office/officeart/2005/8/layout/vList3"/>
    <dgm:cxn modelId="{C4E5A97C-7043-48C0-9B4C-109102AFA62F}" srcId="{DF357694-0EDF-4A77-927C-2E94A7FBDD5B}" destId="{73495181-B78A-49AF-BBEB-421635366812}" srcOrd="0" destOrd="0" parTransId="{2FF0F663-5AD5-4007-89C9-7EFAA44817BE}" sibTransId="{509BC71E-AC53-432C-88AE-960B49073930}"/>
    <dgm:cxn modelId="{11701B15-7E7C-434D-8190-B6B06F2899DE}" type="presParOf" srcId="{48CF1754-DE04-49C4-8E8D-DC9CF73BAD8E}" destId="{1929A932-B63F-47B3-B4CC-5891062D2A93}" srcOrd="0" destOrd="0" presId="urn:microsoft.com/office/officeart/2005/8/layout/vList3"/>
    <dgm:cxn modelId="{147BCA8F-0639-43B3-88D8-5F61F5D68EC8}" type="presParOf" srcId="{1929A932-B63F-47B3-B4CC-5891062D2A93}" destId="{87BAC6E7-AA26-4058-A777-5B018DFAF7F4}" srcOrd="0" destOrd="0" presId="urn:microsoft.com/office/officeart/2005/8/layout/vList3"/>
    <dgm:cxn modelId="{CFE8FE3A-14ED-4AA6-9BC8-C0BFE7D55200}" type="presParOf" srcId="{1929A932-B63F-47B3-B4CC-5891062D2A93}" destId="{8E36A056-1E15-4C41-AD36-9AA64B944B31}"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F7F6A2-A20F-469A-B59E-5941DBF1B8AA}"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F7F6A2-A20F-469A-B59E-5941DBF1B8AA}" type="datetimeFigureOut">
              <a:rPr lang="en-US" smtClean="0"/>
              <a:pPr/>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F7F6A2-A20F-469A-B59E-5941DBF1B8AA}" type="datetimeFigureOut">
              <a:rPr lang="en-US" smtClean="0"/>
              <a:pPr/>
              <a:t>5/23/2020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F7F6A2-A20F-469A-B59E-5941DBF1B8AA}" type="datetimeFigureOut">
              <a:rPr lang="en-US" smtClean="0"/>
              <a:pPr/>
              <a:t>5/23/2020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F7F6A2-A20F-469A-B59E-5941DBF1B8AA}" type="datetimeFigureOut">
              <a:rPr lang="en-US" smtClean="0"/>
              <a:pPr/>
              <a:t>5/23/2020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F7F6A2-A20F-469A-B59E-5941DBF1B8AA}" type="datetimeFigureOut">
              <a:rPr lang="en-US" smtClean="0"/>
              <a:pPr/>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F7F6A2-A20F-469A-B59E-5941DBF1B8AA}" type="datetimeFigureOut">
              <a:rPr lang="en-US" smtClean="0"/>
              <a:pPr/>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F7F6A2-A20F-469A-B59E-5941DBF1B8AA}" type="datetimeFigureOut">
              <a:rPr lang="en-US" smtClean="0"/>
              <a:pPr/>
              <a:t>5/23/2020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61EFD-D3EF-494A-8539-CF14FC3F5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rgbClr val="FF0000"/>
                </a:solidFill>
                <a:latin typeface="Algerian" pitchFamily="82" charset="0"/>
              </a:rPr>
              <a:t>Is There any international Relations???????????</a:t>
            </a:r>
            <a:endParaRPr lang="en-US" dirty="0">
              <a:solidFill>
                <a:srgbClr val="FF0000"/>
              </a:solidFill>
              <a:latin typeface="Algerian" pitchFamily="82" charset="0"/>
            </a:endParaRPr>
          </a:p>
        </p:txBody>
      </p:sp>
      <p:sp>
        <p:nvSpPr>
          <p:cNvPr id="3" name="Subtitle 2"/>
          <p:cNvSpPr>
            <a:spLocks noGrp="1"/>
          </p:cNvSpPr>
          <p:nvPr>
            <p:ph type="subTitle" idx="1"/>
          </p:nvPr>
        </p:nvSpPr>
        <p:spPr/>
        <p:txBody>
          <a:bodyPr/>
          <a:lstStyle/>
          <a:p>
            <a:r>
              <a:rPr lang="en-US" dirty="0" smtClean="0">
                <a:solidFill>
                  <a:srgbClr val="0070C0"/>
                </a:solidFill>
              </a:rPr>
              <a:t>Dr. </a:t>
            </a:r>
            <a:r>
              <a:rPr lang="en-US" dirty="0" err="1" smtClean="0">
                <a:solidFill>
                  <a:srgbClr val="0070C0"/>
                </a:solidFill>
              </a:rPr>
              <a:t>Manan</a:t>
            </a:r>
            <a:r>
              <a:rPr lang="en-US" dirty="0" smtClean="0">
                <a:solidFill>
                  <a:srgbClr val="0070C0"/>
                </a:solidFill>
              </a:rPr>
              <a:t> </a:t>
            </a:r>
            <a:r>
              <a:rPr lang="en-US" dirty="0" err="1" smtClean="0">
                <a:solidFill>
                  <a:srgbClr val="0070C0"/>
                </a:solidFill>
              </a:rPr>
              <a:t>Dwivedi</a:t>
            </a:r>
            <a:r>
              <a:rPr lang="en-US" dirty="0" smtClean="0">
                <a:solidFill>
                  <a:srgbClr val="0070C0"/>
                </a:solidFill>
              </a:rPr>
              <a:t>, Faculty, International Relations and International Organizations</a:t>
            </a:r>
            <a:endParaRPr lang="en-US" dirty="0">
              <a:solidFill>
                <a:srgbClr val="0070C0"/>
              </a:solidFill>
            </a:endParaRPr>
          </a:p>
        </p:txBody>
      </p:sp>
      <p:pic>
        <p:nvPicPr>
          <p:cNvPr id="2051" name="Picture 3" descr="D:\chess.jpg"/>
          <p:cNvPicPr>
            <a:picLocks noChangeAspect="1" noChangeArrowheads="1"/>
          </p:cNvPicPr>
          <p:nvPr/>
        </p:nvPicPr>
        <p:blipFill>
          <a:blip r:embed="rId2"/>
          <a:srcRect/>
          <a:stretch>
            <a:fillRect/>
          </a:stretch>
        </p:blipFill>
        <p:spPr bwMode="auto">
          <a:xfrm>
            <a:off x="7543800" y="228600"/>
            <a:ext cx="876300" cy="876300"/>
          </a:xfrm>
          <a:prstGeom prst="rect">
            <a:avLst/>
          </a:prstGeom>
          <a:noFill/>
        </p:spPr>
      </p:pic>
      <p:pic>
        <p:nvPicPr>
          <p:cNvPr id="6" name="Picture 3" descr="D:\chess.jpg"/>
          <p:cNvPicPr>
            <a:picLocks noChangeAspect="1" noChangeArrowheads="1"/>
          </p:cNvPicPr>
          <p:nvPr/>
        </p:nvPicPr>
        <p:blipFill>
          <a:blip r:embed="rId2"/>
          <a:srcRect/>
          <a:stretch>
            <a:fillRect/>
          </a:stretch>
        </p:blipFill>
        <p:spPr bwMode="auto">
          <a:xfrm>
            <a:off x="7696200" y="381000"/>
            <a:ext cx="876300" cy="876300"/>
          </a:xfrm>
          <a:prstGeom prst="rect">
            <a:avLst/>
          </a:prstGeom>
          <a:noFill/>
        </p:spPr>
      </p:pic>
      <p:pic>
        <p:nvPicPr>
          <p:cNvPr id="2052" name="Picture 4" descr="D:\chess.jpg"/>
          <p:cNvPicPr>
            <a:picLocks noChangeAspect="1" noChangeArrowheads="1"/>
          </p:cNvPicPr>
          <p:nvPr/>
        </p:nvPicPr>
        <p:blipFill>
          <a:blip r:embed="rId2"/>
          <a:srcRect/>
          <a:stretch>
            <a:fillRect/>
          </a:stretch>
        </p:blipFill>
        <p:spPr bwMode="auto">
          <a:xfrm>
            <a:off x="4267200" y="5486400"/>
            <a:ext cx="876300" cy="876300"/>
          </a:xfrm>
          <a:prstGeom prst="rect">
            <a:avLst/>
          </a:prstGeom>
          <a:noFill/>
        </p:spPr>
      </p:pic>
      <p:pic>
        <p:nvPicPr>
          <p:cNvPr id="2053" name="Picture 5" descr="D:\chess.jpg"/>
          <p:cNvPicPr>
            <a:picLocks noChangeAspect="1" noChangeArrowheads="1"/>
          </p:cNvPicPr>
          <p:nvPr/>
        </p:nvPicPr>
        <p:blipFill>
          <a:blip r:embed="rId2"/>
          <a:srcRect/>
          <a:stretch>
            <a:fillRect/>
          </a:stretch>
        </p:blipFill>
        <p:spPr bwMode="auto">
          <a:xfrm>
            <a:off x="609600" y="381000"/>
            <a:ext cx="876300" cy="876300"/>
          </a:xfrm>
          <a:prstGeom prst="rect">
            <a:avLst/>
          </a:prstGeom>
          <a:noFill/>
        </p:spPr>
      </p:pic>
      <p:pic>
        <p:nvPicPr>
          <p:cNvPr id="9" name="Picture 5" descr="D:\chess.jpg"/>
          <p:cNvPicPr>
            <a:picLocks noChangeAspect="1" noChangeArrowheads="1"/>
          </p:cNvPicPr>
          <p:nvPr/>
        </p:nvPicPr>
        <p:blipFill>
          <a:blip r:embed="rId2"/>
          <a:srcRect/>
          <a:stretch>
            <a:fillRect/>
          </a:stretch>
        </p:blipFill>
        <p:spPr bwMode="auto">
          <a:xfrm>
            <a:off x="762000" y="533400"/>
            <a:ext cx="876300" cy="876300"/>
          </a:xfrm>
          <a:prstGeom prst="rect">
            <a:avLst/>
          </a:prstGeom>
          <a:noFill/>
        </p:spPr>
      </p:pic>
      <p:pic>
        <p:nvPicPr>
          <p:cNvPr id="2054" name="Picture 6" descr="D:\chess.jpg"/>
          <p:cNvPicPr>
            <a:picLocks noChangeAspect="1" noChangeArrowheads="1"/>
          </p:cNvPicPr>
          <p:nvPr/>
        </p:nvPicPr>
        <p:blipFill>
          <a:blip r:embed="rId2"/>
          <a:srcRect/>
          <a:stretch>
            <a:fillRect/>
          </a:stretch>
        </p:blipFill>
        <p:spPr bwMode="auto">
          <a:xfrm>
            <a:off x="3124200" y="457200"/>
            <a:ext cx="876300" cy="876300"/>
          </a:xfrm>
          <a:prstGeom prst="rect">
            <a:avLst/>
          </a:prstGeom>
          <a:noFill/>
        </p:spPr>
      </p:pic>
      <p:pic>
        <p:nvPicPr>
          <p:cNvPr id="11" name="Picture 6" descr="D:\chess.jpg"/>
          <p:cNvPicPr>
            <a:picLocks noChangeAspect="1" noChangeArrowheads="1"/>
          </p:cNvPicPr>
          <p:nvPr/>
        </p:nvPicPr>
        <p:blipFill>
          <a:blip r:embed="rId2"/>
          <a:srcRect/>
          <a:stretch>
            <a:fillRect/>
          </a:stretch>
        </p:blipFill>
        <p:spPr bwMode="auto">
          <a:xfrm>
            <a:off x="3276600" y="609600"/>
            <a:ext cx="876300" cy="876300"/>
          </a:xfrm>
          <a:prstGeom prst="rect">
            <a:avLst/>
          </a:prstGeom>
          <a:noFill/>
        </p:spPr>
      </p:pic>
      <p:pic>
        <p:nvPicPr>
          <p:cNvPr id="2055" name="Picture 7" descr="D:\chess.jpg"/>
          <p:cNvPicPr>
            <a:picLocks noChangeAspect="1" noChangeArrowheads="1"/>
          </p:cNvPicPr>
          <p:nvPr/>
        </p:nvPicPr>
        <p:blipFill>
          <a:blip r:embed="rId2"/>
          <a:srcRect/>
          <a:stretch>
            <a:fillRect/>
          </a:stretch>
        </p:blipFill>
        <p:spPr bwMode="auto">
          <a:xfrm>
            <a:off x="5105400" y="381000"/>
            <a:ext cx="876300" cy="876300"/>
          </a:xfrm>
          <a:prstGeom prst="rect">
            <a:avLst/>
          </a:prstGeom>
          <a:noFill/>
        </p:spPr>
      </p:pic>
      <p:pic>
        <p:nvPicPr>
          <p:cNvPr id="13" name="Picture 7" descr="D:\chess.jpg"/>
          <p:cNvPicPr>
            <a:picLocks noChangeAspect="1" noChangeArrowheads="1"/>
          </p:cNvPicPr>
          <p:nvPr/>
        </p:nvPicPr>
        <p:blipFill>
          <a:blip r:embed="rId2"/>
          <a:srcRect/>
          <a:stretch>
            <a:fillRect/>
          </a:stretch>
        </p:blipFill>
        <p:spPr bwMode="auto">
          <a:xfrm>
            <a:off x="5257800" y="533400"/>
            <a:ext cx="876300" cy="876300"/>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Dear </a:t>
            </a:r>
            <a:r>
              <a:rPr lang="en-US" dirty="0" err="1" smtClean="0"/>
              <a:t>Supes</a:t>
            </a:r>
            <a:r>
              <a:rPr lang="en-US" dirty="0" smtClean="0"/>
              <a:t> ET AL…….</a:t>
            </a:r>
            <a:endParaRPr lang="en-US" dirty="0"/>
          </a:p>
        </p:txBody>
      </p:sp>
      <p:pic>
        <p:nvPicPr>
          <p:cNvPr id="1026" name="Picture 2" descr="D:\supes.jpg"/>
          <p:cNvPicPr>
            <a:picLocks noGrp="1" noChangeAspect="1" noChangeArrowheads="1"/>
          </p:cNvPicPr>
          <p:nvPr>
            <p:ph idx="1"/>
          </p:nvPr>
        </p:nvPicPr>
        <p:blipFill>
          <a:blip r:embed="rId2"/>
          <a:srcRect/>
          <a:stretch>
            <a:fillRect/>
          </a:stretch>
        </p:blipFill>
        <p:spPr bwMode="auto">
          <a:xfrm>
            <a:off x="493252" y="2009775"/>
            <a:ext cx="2707148" cy="3933825"/>
          </a:xfrm>
          <a:prstGeom prst="rect">
            <a:avLst/>
          </a:prstGeom>
          <a:noFill/>
        </p:spPr>
      </p:pic>
      <p:sp>
        <p:nvSpPr>
          <p:cNvPr id="6146" name="AutoShape 2" descr="D:\mo.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8" name="AutoShape 4" descr="D:\mo.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Backgrounder:</a:t>
            </a:r>
            <a:endParaRPr lang="en-US" dirty="0"/>
          </a:p>
        </p:txBody>
      </p:sp>
      <p:sp>
        <p:nvSpPr>
          <p:cNvPr id="3" name="Content Placeholder 2"/>
          <p:cNvSpPr>
            <a:spLocks noGrp="1"/>
          </p:cNvSpPr>
          <p:nvPr>
            <p:ph idx="1"/>
          </p:nvPr>
        </p:nvSpPr>
        <p:spPr/>
        <p:txBody>
          <a:bodyPr>
            <a:normAutofit/>
          </a:bodyPr>
          <a:lstStyle/>
          <a:p>
            <a:r>
              <a:rPr lang="en-US" dirty="0" smtClean="0"/>
              <a:t>United States of </a:t>
            </a:r>
            <a:r>
              <a:rPr lang="en-US" dirty="0" smtClean="0"/>
              <a:t>A</a:t>
            </a:r>
            <a:r>
              <a:rPr lang="en-US" dirty="0" smtClean="0"/>
              <a:t>merica leads to the idiom of International Relations Studies in the chairing of IR and IO in the Global academia through the facilitation of the first Ever Chair in the academic Discipline of International relations.</a:t>
            </a:r>
          </a:p>
          <a:p>
            <a:r>
              <a:rPr lang="en-US" dirty="0" smtClean="0"/>
              <a:t>“ Where there is War”, there is the advent of international Relations………</a:t>
            </a:r>
            <a:r>
              <a:rPr lang="en-US" dirty="0" smtClean="0"/>
              <a:t> </a:t>
            </a:r>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Nauseum…..</a:t>
            </a:r>
            <a:endParaRPr lang="en-US" dirty="0"/>
          </a:p>
        </p:txBody>
      </p:sp>
      <p:sp>
        <p:nvSpPr>
          <p:cNvPr id="3" name="Content Placeholder 2"/>
          <p:cNvSpPr>
            <a:spLocks noGrp="1"/>
          </p:cNvSpPr>
          <p:nvPr>
            <p:ph idx="1"/>
          </p:nvPr>
        </p:nvSpPr>
        <p:spPr/>
        <p:txBody>
          <a:bodyPr>
            <a:normAutofit/>
          </a:bodyPr>
          <a:lstStyle/>
          <a:p>
            <a:r>
              <a:rPr lang="en-US" dirty="0" smtClean="0"/>
              <a:t>Th</a:t>
            </a:r>
            <a:r>
              <a:rPr lang="en-US" dirty="0" smtClean="0"/>
              <a:t>e Delving inside of the context of Realist, Neo Realist, Liberalist and Risk Society conceptualizations in the realm of IR theory and Practice….</a:t>
            </a:r>
          </a:p>
          <a:p>
            <a:r>
              <a:rPr lang="en-US" dirty="0" smtClean="0"/>
              <a:t>The Cinematic Appraisal of IR theories through movie clip shows of the Movies of the order of: Independence Day, Fatal Attraction, Patriot,  Wag the Dog, at al…..</a:t>
            </a: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superman Myth of Global Politics…………..</a:t>
            </a:r>
            <a:r>
              <a:rPr lang="en-US" dirty="0" smtClean="0"/>
              <a:t>…</a:t>
            </a:r>
            <a:endParaRPr lang="en-US" dirty="0"/>
          </a:p>
        </p:txBody>
      </p:sp>
      <p:sp>
        <p:nvSpPr>
          <p:cNvPr id="3" name="Content Placeholder 2"/>
          <p:cNvSpPr>
            <a:spLocks noGrp="1"/>
          </p:cNvSpPr>
          <p:nvPr>
            <p:ph idx="1"/>
          </p:nvPr>
        </p:nvSpPr>
        <p:spPr/>
        <p:txBody>
          <a:bodyPr>
            <a:noAutofit/>
          </a:bodyPr>
          <a:lstStyle/>
          <a:p>
            <a:pPr algn="just"/>
            <a:r>
              <a:rPr lang="en-US" sz="2000" dirty="0" smtClean="0">
                <a:latin typeface="Algerian" pitchFamily="82" charset="0"/>
              </a:rPr>
              <a:t>The myth making function of International Relations will be relied upon which centralizes the Super Hero Myth of Global comity of nations through a Cold war generated comic character enabling the Soft power projection of United states of </a:t>
            </a:r>
            <a:r>
              <a:rPr lang="en-US" sz="2000" dirty="0" err="1" smtClean="0">
                <a:latin typeface="Algerian" pitchFamily="82" charset="0"/>
              </a:rPr>
              <a:t>americA</a:t>
            </a:r>
            <a:r>
              <a:rPr lang="en-US" sz="2000" dirty="0" smtClean="0">
                <a:latin typeface="Algerian" pitchFamily="82" charset="0"/>
              </a:rPr>
              <a:t>……….</a:t>
            </a:r>
          </a:p>
          <a:p>
            <a:pPr algn="just"/>
            <a:r>
              <a:rPr lang="en-US" sz="2000" dirty="0" smtClean="0">
                <a:latin typeface="Algerian" pitchFamily="82" charset="0"/>
              </a:rPr>
              <a:t>The Planet Krypton and the </a:t>
            </a:r>
            <a:r>
              <a:rPr lang="en-US" sz="2000" dirty="0" err="1" smtClean="0">
                <a:latin typeface="Algerian" pitchFamily="82" charset="0"/>
              </a:rPr>
              <a:t>Kal</a:t>
            </a:r>
            <a:r>
              <a:rPr lang="en-US" sz="2000" dirty="0" smtClean="0">
                <a:latin typeface="Algerian" pitchFamily="82" charset="0"/>
              </a:rPr>
              <a:t>-</a:t>
            </a:r>
            <a:r>
              <a:rPr lang="en-US" sz="2000" dirty="0" smtClean="0">
                <a:latin typeface="Algerian" pitchFamily="82" charset="0"/>
              </a:rPr>
              <a:t>EL Myth</a:t>
            </a:r>
            <a:r>
              <a:rPr lang="en-US" sz="2000" dirty="0" smtClean="0">
                <a:latin typeface="Algerian" pitchFamily="82" charset="0"/>
              </a:rPr>
              <a:t> ………..</a:t>
            </a:r>
          </a:p>
          <a:p>
            <a:pPr algn="just"/>
            <a:r>
              <a:rPr lang="en-US" sz="2000" dirty="0" smtClean="0">
                <a:latin typeface="Algerian" pitchFamily="82" charset="0"/>
              </a:rPr>
              <a:t>The Gleaning of the Superman content from the lore of </a:t>
            </a:r>
            <a:r>
              <a:rPr lang="en-US" sz="2000" dirty="0" err="1" smtClean="0">
                <a:latin typeface="Algerian" pitchFamily="82" charset="0"/>
              </a:rPr>
              <a:t>american</a:t>
            </a:r>
            <a:r>
              <a:rPr lang="en-US" sz="2000" dirty="0" smtClean="0">
                <a:latin typeface="Algerian" pitchFamily="82" charset="0"/>
              </a:rPr>
              <a:t> conceptualizations of Rule of Law, Liberal Institutionalism and purveyors through being a Global Policeman and a tried and trusted Super Cop…….</a:t>
            </a:r>
          </a:p>
          <a:p>
            <a:pPr algn="just"/>
            <a:r>
              <a:rPr lang="en-US" sz="2000" dirty="0" smtClean="0">
                <a:latin typeface="Algerian" pitchFamily="82" charset="0"/>
              </a:rPr>
              <a:t>Narratives from the Seminal paper of Martin Wight in 1938 premised upon the theme of the rising </a:t>
            </a:r>
            <a:r>
              <a:rPr lang="en-US" sz="2000" dirty="0" err="1" smtClean="0">
                <a:latin typeface="Algerian" pitchFamily="82" charset="0"/>
              </a:rPr>
              <a:t>Ouvre</a:t>
            </a:r>
            <a:r>
              <a:rPr lang="en-US" sz="2000" dirty="0" smtClean="0">
                <a:latin typeface="Algerian" pitchFamily="82" charset="0"/>
              </a:rPr>
              <a:t> of International Affairs in the Global Polity……….</a:t>
            </a:r>
          </a:p>
          <a:p>
            <a:pPr algn="just"/>
            <a:endParaRPr lang="en-US" sz="2000" dirty="0" smtClean="0">
              <a:latin typeface="Algerian" pitchFamily="82" charset="0"/>
            </a:endParaRPr>
          </a:p>
          <a:p>
            <a:pPr algn="just"/>
            <a:endParaRPr lang="en-US" sz="2000" dirty="0">
              <a:latin typeface="Algerian" pitchFamily="82"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American Dream:</a:t>
            </a:r>
            <a:br>
              <a:rPr lang="en-US" dirty="0" smtClean="0"/>
            </a:br>
            <a:r>
              <a:rPr lang="en-US" dirty="0"/>
              <a:t> </a:t>
            </a:r>
            <a:r>
              <a:rPr lang="en-US" dirty="0" smtClean="0"/>
              <a:t>Et Al…….</a:t>
            </a:r>
            <a:endParaRPr lang="en-US" dirty="0"/>
          </a:p>
        </p:txBody>
      </p:sp>
      <p:sp>
        <p:nvSpPr>
          <p:cNvPr id="3" name="Content Placeholder 2"/>
          <p:cNvSpPr>
            <a:spLocks noGrp="1"/>
          </p:cNvSpPr>
          <p:nvPr>
            <p:ph idx="1"/>
          </p:nvPr>
        </p:nvSpPr>
        <p:spPr/>
        <p:txBody>
          <a:bodyPr>
            <a:normAutofit/>
          </a:bodyPr>
          <a:lstStyle/>
          <a:p>
            <a:r>
              <a:rPr lang="en-US" dirty="0" smtClean="0"/>
              <a:t>And</a:t>
            </a:r>
            <a:r>
              <a:rPr lang="en-US" dirty="0" smtClean="0"/>
              <a:t>, South Asia on a Short Fuse…………</a:t>
            </a:r>
          </a:p>
          <a:p>
            <a:r>
              <a:rPr lang="en-US" dirty="0" smtClean="0"/>
              <a:t>Indian and American response to </a:t>
            </a:r>
            <a:r>
              <a:rPr lang="en-US" dirty="0" err="1" smtClean="0"/>
              <a:t>Covid</a:t>
            </a:r>
            <a:r>
              <a:rPr lang="en-US" dirty="0" smtClean="0"/>
              <a:t> and the Ushering in of a New World Order with the ascendance of America and the strategic scuttling out of PRC, the Neighborhood talons of the Dragon…</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lnSpcReduction="10000"/>
          </a:bodyPr>
          <a:lstStyle/>
          <a:p>
            <a:r>
              <a:rPr lang="en-US" dirty="0" smtClean="0">
                <a:solidFill>
                  <a:schemeClr val="accent2">
                    <a:lumMod val="75000"/>
                  </a:schemeClr>
                </a:solidFill>
              </a:rPr>
              <a:t> </a:t>
            </a:r>
            <a:r>
              <a:rPr lang="en-US" sz="8000" dirty="0" smtClean="0">
                <a:solidFill>
                  <a:schemeClr val="accent2">
                    <a:lumMod val="75000"/>
                  </a:schemeClr>
                </a:solidFill>
              </a:rPr>
              <a:t>Thanks for a patient Hearing!!!!!!!!!!!!!!!!!!!</a:t>
            </a:r>
            <a:endParaRPr lang="en-US" sz="8000" dirty="0">
              <a:solidFill>
                <a:schemeClr val="accent2">
                  <a:lumMod val="75000"/>
                </a:schemeClr>
              </a:solidFill>
            </a:endParaRP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316</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Is There any international Relations???????????</vt:lpstr>
      <vt:lpstr>Dear Supes ET AL…….</vt:lpstr>
      <vt:lpstr>The Historical Backgrounder:</vt:lpstr>
      <vt:lpstr>Ad Nauseum…..</vt:lpstr>
      <vt:lpstr>The superman Myth of Global Politics…………..…</vt:lpstr>
      <vt:lpstr>The American Dream:  Et Al…….</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58</cp:revision>
  <dcterms:created xsi:type="dcterms:W3CDTF">2019-05-22T15:11:53Z</dcterms:created>
  <dcterms:modified xsi:type="dcterms:W3CDTF">2020-05-23T14:27:04Z</dcterms:modified>
</cp:coreProperties>
</file>