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8" r:id="rId12"/>
    <p:sldId id="274" r:id="rId13"/>
    <p:sldId id="275" r:id="rId14"/>
    <p:sldId id="277" r:id="rId15"/>
    <p:sldId id="278" r:id="rId16"/>
    <p:sldId id="265" r:id="rId17"/>
    <p:sldId id="266" r:id="rId18"/>
    <p:sldId id="267" r:id="rId19"/>
    <p:sldId id="269" r:id="rId20"/>
    <p:sldId id="271" r:id="rId21"/>
    <p:sldId id="272" r:id="rId22"/>
    <p:sldId id="273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44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5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087D0E-3D2A-4233-AEF2-5803C04E3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E082-24C1-4C28-A7D4-BA9225441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6F731-B002-4AAB-A11A-2F461A383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13C04-43CB-4BAA-86E3-F9764A6DA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C0A62-5EB5-40B1-A05D-5FC172D302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D2714-26FF-4B8E-8060-5C50F0645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B1811-177A-46F5-96AE-60E6C61D0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7B370-AD18-4E54-AEBD-FEA18B736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513A7-7F28-4E25-9C49-51FCE5F039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0383C-27DA-4DB3-9BD3-B2F59FF4D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65F39-4361-4EF1-8FC4-420CB96D4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6041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42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42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42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42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42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42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042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04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515FCC9-550F-4F9D-8A37-352383824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043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43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The Concept of the West Asian World Order….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Definitions, Theories and Contemporary Perspectives</a:t>
            </a:r>
          </a:p>
        </p:txBody>
      </p:sp>
      <p:pic>
        <p:nvPicPr>
          <p:cNvPr id="1026" name="Picture 2" descr="D:\Arab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5467350"/>
            <a:ext cx="3286125" cy="1390650"/>
          </a:xfrm>
          <a:prstGeom prst="rect">
            <a:avLst/>
          </a:prstGeom>
          <a:noFill/>
        </p:spPr>
      </p:pic>
      <p:pic>
        <p:nvPicPr>
          <p:cNvPr id="1027" name="Picture 3" descr="D:\ARABIA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76800"/>
            <a:ext cx="2571750" cy="1771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Neocolonial Dependence Model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Outgrowth of Marxist thinking-Dos Santos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Existence of underdevelopment due to historical evolution of an unequal international capitalist system of rich country-poor country relations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Sets up center (developed countries) versus periphery (developing countries) contrast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Attempts to become self-reliant and progressive are surpressed by this relationship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Moreover certain elites in the developing world (e.g landlords, entrepreneurs, merchants) enjoy high incomes, social status and political power and thus perpetuate inequality and conformity and are rewarded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They serve international power groups such as multi-national firms, assistance agencies (World Bank) and other agents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533400"/>
            <a:ext cx="8229600" cy="17145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Sustainable Development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Defined as development that is likely to achieve lasting satisfaction of human needs and improvement of the quality of life and encompasses: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Help for the very poorest who are left with no option but to destroy their environment to survive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Idea of self-reliant development with natural resource constraints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Cost effective development using different economic criteria to the traditional –i.e. development should not degrade environment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Important issues of health control, appropriate technologies, food self-reliance, clean water and shelter for all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People centered activities are necessary- human beings are the resources in the concept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8513" y="-1143000"/>
            <a:ext cx="754697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0988" y="-1143000"/>
            <a:ext cx="6040437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Indonfi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0638"/>
            <a:ext cx="7467600" cy="681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7650" y="-1143000"/>
            <a:ext cx="61087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Theories of Development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1940-50s- </a:t>
            </a:r>
            <a:r>
              <a:rPr lang="en-US" b="1" smtClean="0"/>
              <a:t>Keynesian growth theory</a:t>
            </a:r>
            <a:r>
              <a:rPr lang="en-US" smtClean="0"/>
              <a:t> -process of capital of formation is determined by savings and investment</a:t>
            </a:r>
          </a:p>
          <a:p>
            <a:pPr eaLnBrk="1" hangingPunct="1">
              <a:defRPr/>
            </a:pPr>
            <a:r>
              <a:rPr lang="en-US" smtClean="0"/>
              <a:t> Domestic savings are chanelled to productive investments such as manufacturing which result –usually-in high productivity</a:t>
            </a:r>
          </a:p>
          <a:p>
            <a:pPr eaLnBrk="1" hangingPunct="1">
              <a:defRPr/>
            </a:pPr>
            <a:r>
              <a:rPr lang="en-US" smtClean="0"/>
              <a:t>Growth is market driven as income levels rise, savings rises and frees capital for alternative investment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Theories of Development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066800"/>
            <a:ext cx="8229600" cy="48307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b="1" smtClean="0"/>
              <a:t>Modernization Theory</a:t>
            </a:r>
            <a:r>
              <a:rPr lang="en-US" smtClean="0"/>
              <a:t> -as noted previously this theory suggests that economic dimension alone is insufficient and adds theories on institutional and social change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Incorporates non-economic elements such as social practices, beliefs, values and customs (McClelland, </a:t>
            </a:r>
            <a:r>
              <a:rPr lang="en-US" i="1" smtClean="0"/>
              <a:t>Achieving Society</a:t>
            </a:r>
            <a:r>
              <a:rPr lang="en-US" smtClean="0"/>
              <a:t>)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Diffusion and speed of change is critical as is removal of various cultural and social barriers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Backward internal structures-rather than external factors-cause underdevelopment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Theories of Development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b="1" smtClean="0"/>
              <a:t>NeoLiberal Development Theory-</a:t>
            </a:r>
            <a:r>
              <a:rPr lang="en-US" smtClean="0"/>
              <a:t>  grew in the 1970s and designed to counteract impact of Keynesianism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New emphasis on supply side factors in development- private initiatives and market led growth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Move away from demand stimulation (interest rate manipulation), import substitution, state intervention and centralized planning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Gradual industrialization with ‘trickle down’ of benefits to all social classes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Theories of Development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3400" y="6858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b="1" smtClean="0"/>
              <a:t>Popular Development- </a:t>
            </a:r>
            <a:r>
              <a:rPr lang="en-US" sz="2800" smtClean="0"/>
              <a:t>what is it?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Avoids ‘grand theories’ and emphasizes solutions viewed in context of development which is part of historical process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Context of development is constantly changing in scale and time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Accommodates geographical and historical diversity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Theory of little use to practitioners of development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Stresses local diversity, human creativity, process of social change through pragmatism, flexibility and context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Not extent of state intervention but comparative advantages of public and private sectors and their complementarity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Definitions  of West Asia and Middle East….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the Twin aspects of West Asia and Middle converge and diverge in a cumulative definitional Idiom…..</a:t>
            </a:r>
          </a:p>
          <a:p>
            <a:r>
              <a:rPr lang="en-US" dirty="0" smtClean="0"/>
              <a:t>The Israel Palestine Conundrum and the attendant disturbances in the Region….</a:t>
            </a:r>
          </a:p>
          <a:p>
            <a:r>
              <a:rPr lang="en-US" dirty="0" smtClean="0"/>
              <a:t>The US Policy in the context of West </a:t>
            </a:r>
            <a:r>
              <a:rPr lang="en-US" dirty="0" smtClean="0"/>
              <a:t>A</a:t>
            </a:r>
            <a:r>
              <a:rPr lang="en-US" dirty="0" smtClean="0"/>
              <a:t>sia </a:t>
            </a:r>
            <a:r>
              <a:rPr lang="en-US" dirty="0" smtClean="0"/>
              <a:t>and its ally-hood with Israel in the context of the Jew </a:t>
            </a:r>
            <a:r>
              <a:rPr lang="en-US" dirty="0" err="1" smtClean="0"/>
              <a:t>connexion</a:t>
            </a:r>
            <a:r>
              <a:rPr lang="en-US" dirty="0" smtClean="0"/>
              <a:t>…..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28600"/>
            <a:ext cx="8229600" cy="164623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Popular Development and Environment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3400" y="9906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Recognizes high “opportunity costs” associated with irreversible environmental damage</a:t>
            </a:r>
          </a:p>
          <a:p>
            <a:pPr eaLnBrk="1" hangingPunct="1">
              <a:defRPr/>
            </a:pPr>
            <a:r>
              <a:rPr lang="en-US" smtClean="0"/>
              <a:t>Dealing with environmental problems requires solutions sensitive to local social and ecological conditions</a:t>
            </a:r>
          </a:p>
          <a:p>
            <a:pPr eaLnBrk="1" hangingPunct="1">
              <a:defRPr/>
            </a:pPr>
            <a:r>
              <a:rPr lang="en-US" smtClean="0"/>
              <a:t>Society and nature relations are affected by variations in class, gender and ethnicity</a:t>
            </a:r>
          </a:p>
          <a:p>
            <a:pPr eaLnBrk="1" hangingPunct="1">
              <a:defRPr/>
            </a:pPr>
            <a:r>
              <a:rPr lang="en-US" smtClean="0"/>
              <a:t>“Reproductive squeeze” forces peasants to intensify production in fragile environments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Popular Development, Space and Place</a:t>
            </a: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Bottom up approaches (as opposed to top-down) to peoples’ participation are important in this view</a:t>
            </a:r>
          </a:p>
          <a:p>
            <a:pPr eaLnBrk="1" hangingPunct="1">
              <a:defRPr/>
            </a:pPr>
            <a:r>
              <a:rPr lang="en-US" sz="2800" smtClean="0"/>
              <a:t>How are various social groups and classes affected by rural-urban, core-periphery and other spatial interactions?</a:t>
            </a:r>
          </a:p>
          <a:p>
            <a:pPr eaLnBrk="1" hangingPunct="1">
              <a:defRPr/>
            </a:pPr>
            <a:r>
              <a:rPr lang="en-US" sz="2800" smtClean="0"/>
              <a:t>Growing importance of “decentralization” of decision-making and authority from center to periphery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Popular Development and Power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How does the power structure affect development?</a:t>
            </a:r>
          </a:p>
          <a:p>
            <a:pPr eaLnBrk="1" hangingPunct="1">
              <a:defRPr/>
            </a:pPr>
            <a:r>
              <a:rPr lang="en-US" smtClean="0"/>
              <a:t>Examine sources of empowerment, inequality and discrimination</a:t>
            </a:r>
          </a:p>
          <a:p>
            <a:pPr eaLnBrk="1" hangingPunct="1">
              <a:defRPr/>
            </a:pPr>
            <a:r>
              <a:rPr lang="en-US" smtClean="0"/>
              <a:t>Need to devise more people centered approaches which stress empowerment and participation</a:t>
            </a:r>
          </a:p>
          <a:p>
            <a:pPr eaLnBrk="1" hangingPunct="1">
              <a:defRPr/>
            </a:pPr>
            <a:r>
              <a:rPr lang="en-US" smtClean="0"/>
              <a:t>Empowerment as participatory development seeks to engender self-help and self-reliance but also effective collective decision-making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What causes underdevelopment?</a:t>
            </a:r>
          </a:p>
        </p:txBody>
      </p:sp>
      <p:sp>
        <p:nvSpPr>
          <p:cNvPr id="6451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Very easy to focus on characteristics of development</a:t>
            </a:r>
          </a:p>
          <a:p>
            <a:pPr eaLnBrk="1" hangingPunct="1">
              <a:defRPr/>
            </a:pPr>
            <a:r>
              <a:rPr lang="en-US" smtClean="0"/>
              <a:t>For example we know that underdevelopment is usually characterized by: low per capita incomes, low literacy and educational attainment, lack of basic services- water and power</a:t>
            </a:r>
          </a:p>
          <a:p>
            <a:pPr eaLnBrk="1" hangingPunct="1">
              <a:defRPr/>
            </a:pPr>
            <a:r>
              <a:rPr lang="en-US" smtClean="0"/>
              <a:t>But how do we EXPLAIN underdevelopment?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Some Common ‘Theories”</a:t>
            </a:r>
          </a:p>
        </p:txBody>
      </p:sp>
      <p:sp>
        <p:nvSpPr>
          <p:cNvPr id="6553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Old view that absence of development caused by certain physical environments, particular cultural traditions and value systems-environmental and cultural determinism</a:t>
            </a:r>
          </a:p>
          <a:p>
            <a:pPr eaLnBrk="1" hangingPunct="1">
              <a:defRPr/>
            </a:pPr>
            <a:r>
              <a:rPr lang="en-US" sz="2800" smtClean="0"/>
              <a:t>Lack of natural resources certainly impediment to development but not impossible- example of Japan</a:t>
            </a:r>
          </a:p>
          <a:p>
            <a:pPr eaLnBrk="1" hangingPunct="1">
              <a:defRPr/>
            </a:pPr>
            <a:r>
              <a:rPr lang="en-US" sz="2800" smtClean="0"/>
              <a:t>Why has Japan succeeded?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Reasons for Japanese Success</a:t>
            </a:r>
          </a:p>
        </p:txBody>
      </p:sp>
      <p:sp>
        <p:nvSpPr>
          <p:cNvPr id="6656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Strong cooperation between government and business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Able to adapt to spatial-physical situation and acquire a maritime prowess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Early development (Meiji restoration) of transport and banking systems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Highly literate population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Niche development- technology driven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Other Common Explanations of Underdevelopment</a:t>
            </a:r>
          </a:p>
        </p:txBody>
      </p:sp>
      <p:sp>
        <p:nvSpPr>
          <p:cNvPr id="6758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Instability and other adverse internal situations- political factors</a:t>
            </a:r>
          </a:p>
          <a:p>
            <a:pPr eaLnBrk="1" hangingPunct="1">
              <a:defRPr/>
            </a:pPr>
            <a:r>
              <a:rPr lang="en-US" sz="2800" smtClean="0"/>
              <a:t>Some truth to this as extended periods of turbulence are not conducive to development- central African nations with tribal rivalries and ethnic cleansing</a:t>
            </a:r>
          </a:p>
          <a:p>
            <a:pPr eaLnBrk="1" hangingPunct="1">
              <a:defRPr/>
            </a:pPr>
            <a:r>
              <a:rPr lang="en-US" sz="2800" smtClean="0"/>
              <a:t>Poor physical environment- lack of rainfall, poor soils also may pose barriers to development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Vicious Circles- Gunnar Myrdal</a:t>
            </a:r>
          </a:p>
        </p:txBody>
      </p:sp>
      <p:sp>
        <p:nvSpPr>
          <p:cNvPr id="686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9600" y="1600200"/>
            <a:ext cx="8007350" cy="4191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Complex web of interlocking vicious circles each of which constitutes a chain of cause and effect relationships where one unfavorable circumstance leads to another and produces downward spiral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High Birth Rate&gt; Large Families&gt;Low PCI&gt; Poverty&gt; Low Output Per Worker&gt;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Low PCI&gt; Low Productivity&gt; Poor Health&gt;Inadequate Housing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Remedy &gt; Downward spiral not reversible without massive aid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Remedy for Vicious Circle</a:t>
            </a:r>
          </a:p>
        </p:txBody>
      </p:sp>
      <p:sp>
        <p:nvSpPr>
          <p:cNvPr id="696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Aid would stimulate growth in modern sector and reduce size of ‘informal’ or traditional sector</a:t>
            </a:r>
          </a:p>
          <a:p>
            <a:pPr eaLnBrk="1" hangingPunct="1">
              <a:defRPr/>
            </a:pPr>
            <a:r>
              <a:rPr lang="en-US" smtClean="0"/>
              <a:t>Thus eliminate dualism and the major causes of unequal distribution of wealth</a:t>
            </a:r>
          </a:p>
          <a:p>
            <a:pPr eaLnBrk="1" hangingPunct="1">
              <a:defRPr/>
            </a:pPr>
            <a:r>
              <a:rPr lang="en-US" smtClean="0"/>
              <a:t>Foreign aid would allow countries to increase low levels of productivity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Another Common Explanation</a:t>
            </a:r>
          </a:p>
        </p:txBody>
      </p:sp>
      <p:sp>
        <p:nvSpPr>
          <p:cNvPr id="7065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62000" y="1295400"/>
            <a:ext cx="800735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Colonialism As Scapegoat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Attacking vicious circle proponents-do not explain how these magic circles come into existence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Need to view development in historical perspective as sequence of dynamic events-explore roots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Colonialism viewed as the cause of disintegration and decline- how?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The Indian Perception and Oil….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Security Dilemma in West Asia and the Rise and fall from grace of the Islamic brotherhood and the Islamic State…..</a:t>
            </a:r>
          </a:p>
          <a:p>
            <a:pPr eaLnBrk="1" hangingPunct="1">
              <a:defRPr/>
            </a:pPr>
            <a:r>
              <a:rPr lang="en-US" dirty="0" smtClean="0"/>
              <a:t>The Rise of </a:t>
            </a:r>
            <a:r>
              <a:rPr lang="en-US" dirty="0" err="1" smtClean="0"/>
              <a:t>Erdrogan’s</a:t>
            </a:r>
            <a:r>
              <a:rPr lang="en-US" dirty="0" smtClean="0"/>
              <a:t> Turkey……… and the Turkic Empire Ad </a:t>
            </a:r>
            <a:r>
              <a:rPr lang="en-US" dirty="0" err="1" smtClean="0"/>
              <a:t>Impera</a:t>
            </a:r>
            <a:r>
              <a:rPr lang="en-US" dirty="0" smtClean="0"/>
              <a:t>……</a:t>
            </a:r>
          </a:p>
          <a:p>
            <a:pPr eaLnBrk="1" hangingPunct="1">
              <a:defRPr/>
            </a:pPr>
            <a:r>
              <a:rPr lang="en-US" dirty="0" smtClean="0"/>
              <a:t>The Great Power Interventions in the Region…..</a:t>
            </a:r>
          </a:p>
          <a:p>
            <a:pPr eaLnBrk="1" hangingPunct="1">
              <a:defRPr/>
            </a:pPr>
            <a:r>
              <a:rPr lang="en-US" dirty="0" smtClean="0"/>
              <a:t>West Asia, OPEC and the various induced and natural Oil Gluts….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62400" y="1447800"/>
            <a:ext cx="8385175" cy="1431925"/>
          </a:xfrm>
        </p:spPr>
        <p:txBody>
          <a:bodyPr/>
          <a:lstStyle/>
          <a:p>
            <a:pPr eaLnBrk="1" hangingPunct="1">
              <a:defRPr/>
            </a:pPr>
            <a:endParaRPr lang="en-US" sz="3200" dirty="0" smtClean="0"/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62000" y="1447800"/>
            <a:ext cx="8007350" cy="4191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Indigenous population exploited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Traditional way of life and self sufficient mode of production have been destroyed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Forced to pay taxes and conscripted labor practices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Social differentiation increased- disintegrating force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Fatal effects on secondary (manufacturing) and tertiary (service) sectors- import of cheap goods forced indigenous artisans out of work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Discouraged modern industrialization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457200"/>
            <a:ext cx="8385175" cy="1660525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Colonialism as Scapegoat cont’d</a:t>
            </a:r>
          </a:p>
        </p:txBody>
      </p:sp>
      <p:sp>
        <p:nvSpPr>
          <p:cNvPr id="727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609600"/>
            <a:ext cx="800735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Thus what occurred in these situations was dependent not autonomous development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Colonial powers extracted wealth for home country-Netherlands, France, Great Britain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International division of labor (IDL) and western dominated trading structure was created to take advantage of colonial authority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IDL=allocation of tasks among laborers such that each one engages in tasks that he performs most efficiently and this promotes worker specialization and productivity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What to Do With Development Theory ?</a:t>
            </a:r>
          </a:p>
        </p:txBody>
      </p:sp>
      <p:sp>
        <p:nvSpPr>
          <p:cNvPr id="737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3400" y="1447800"/>
            <a:ext cx="800735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Several theories have been advanced have been criticized and some also discredited—to be replaced by other theories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Third World is very heterogeneous-dissimilar in terms of population, resources, climates, culture , economic structure and location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Unlikely that one theory will be powerful enough to explain underdevelopment everywhere 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304800"/>
            <a:ext cx="8385175" cy="1676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What to Say About Development Theory ?</a:t>
            </a:r>
          </a:p>
        </p:txBody>
      </p:sp>
      <p:sp>
        <p:nvSpPr>
          <p:cNvPr id="747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914400"/>
            <a:ext cx="800735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Underdevelopment must be seen as a product of an array of complex and continuously changing interactions between: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1. Past and Present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2. Natural and Human Environments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3. External and Internal Conditions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Multitude of obstacles to development vary with place and time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Critical to remember that the above theoretical ideas aid us in asking pertinent questions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endParaRPr lang="en-US" sz="3200" dirty="0" smtClean="0"/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6600" dirty="0" smtClean="0"/>
              <a:t>Thanks for a Patient Hearing</a:t>
            </a:r>
            <a:r>
              <a:rPr lang="en-US" dirty="0" smtClean="0"/>
              <a:t>!!!!!!!!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Alternative Interpretations of Development (Mabogunje)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Development as Economic Growth-</a:t>
            </a:r>
            <a:r>
              <a:rPr lang="en-US" smtClean="0"/>
              <a:t> too often commodity output as opposed to people is emphasized-measures of growth in GNP. Note here the persistence of a </a:t>
            </a:r>
            <a:r>
              <a:rPr lang="en-US" smtClean="0">
                <a:solidFill>
                  <a:srgbClr val="FF0000"/>
                </a:solidFill>
              </a:rPr>
              <a:t>dual economy</a:t>
            </a:r>
            <a:r>
              <a:rPr lang="en-US" smtClean="0"/>
              <a:t> where the </a:t>
            </a:r>
            <a:r>
              <a:rPr lang="en-US" smtClean="0">
                <a:solidFill>
                  <a:srgbClr val="FF0000"/>
                </a:solidFill>
              </a:rPr>
              <a:t>export sector</a:t>
            </a:r>
            <a:r>
              <a:rPr lang="en-US" smtClean="0"/>
              <a:t> contains small number of workers but draws technology as opposed to </a:t>
            </a:r>
            <a:r>
              <a:rPr lang="en-US" smtClean="0">
                <a:solidFill>
                  <a:srgbClr val="FF0000"/>
                </a:solidFill>
              </a:rPr>
              <a:t>traditional sector</a:t>
            </a:r>
            <a:r>
              <a:rPr lang="en-US" smtClean="0"/>
              <a:t> where most people work and is dominated by inefficient technology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Alternative Interpretations of Development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81000" y="914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smtClean="0"/>
              <a:t>Development as Modernization-</a:t>
            </a:r>
            <a:r>
              <a:rPr lang="en-US" smtClean="0"/>
              <a:t> emphasizes process of social change which is required to produce economic advancement; examines changes in social, psychological and political processes;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How to develop wealth oriented behavior and values in individuals; profit seeking rather than subsistence and self sufficiency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Shift from commodity to human approach with investment in education and skill training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-457200"/>
            <a:ext cx="8229600" cy="172243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Alternative Interpretations of Development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914400"/>
            <a:ext cx="8229600" cy="50593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b="1" smtClean="0"/>
              <a:t>Development as</a:t>
            </a:r>
            <a:r>
              <a:rPr lang="en-US" smtClean="0"/>
              <a:t> </a:t>
            </a:r>
            <a:r>
              <a:rPr lang="en-US" b="1" smtClean="0"/>
              <a:t>Distributive Justice-</a:t>
            </a:r>
            <a:r>
              <a:rPr lang="en-US" smtClean="0"/>
              <a:t> view development as improving basic needs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Interest in social justice which has raised three issues: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1.Nature of goods and services provided by governments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2. Matter of access of these public goods to different social classes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3. How burden of development can be shared among these classes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Target groups include small farmers, landless, urban under-employed and unemployed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/>
              <a:t>Alternative Interpretations of Development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/>
              <a:t>Development as</a:t>
            </a:r>
            <a:r>
              <a:rPr lang="en-US" smtClean="0"/>
              <a:t> </a:t>
            </a:r>
            <a:r>
              <a:rPr lang="en-US" b="1" smtClean="0"/>
              <a:t>Distributive Justice-</a:t>
            </a:r>
            <a:r>
              <a:rPr lang="en-US" smtClean="0"/>
              <a:t> view development as improving basic needs</a:t>
            </a:r>
          </a:p>
          <a:p>
            <a:pPr eaLnBrk="1" hangingPunct="1">
              <a:defRPr/>
            </a:pPr>
            <a:r>
              <a:rPr lang="en-US" smtClean="0"/>
              <a:t>Interest in social justice which has raised three issues:</a:t>
            </a:r>
          </a:p>
          <a:p>
            <a:pPr eaLnBrk="1" hangingPunct="1">
              <a:defRPr/>
            </a:pPr>
            <a:r>
              <a:rPr lang="en-US" smtClean="0"/>
              <a:t>1.Nature of goods and services provided by governments</a:t>
            </a:r>
          </a:p>
          <a:p>
            <a:pPr eaLnBrk="1" hangingPunct="1">
              <a:defRPr/>
            </a:pPr>
            <a:r>
              <a:rPr lang="en-US" smtClean="0"/>
              <a:t>2. Matter of access of these public goods to different social classes</a:t>
            </a:r>
          </a:p>
          <a:p>
            <a:pPr eaLnBrk="1" hangingPunct="1">
              <a:defRPr/>
            </a:pPr>
            <a:r>
              <a:rPr lang="en-US" smtClean="0"/>
              <a:t>3. How burden of development can be shared among these classes</a:t>
            </a:r>
          </a:p>
          <a:p>
            <a:pPr eaLnBrk="1" hangingPunct="1">
              <a:defRPr/>
            </a:pPr>
            <a:r>
              <a:rPr lang="en-US" smtClean="0"/>
              <a:t>Target groups include small farmers, landless, urban under-employed and unemployed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Marxist View of Development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Emphasizes </a:t>
            </a:r>
            <a:r>
              <a:rPr lang="en-US" b="1" smtClean="0"/>
              <a:t>Mode of Production</a:t>
            </a:r>
            <a:r>
              <a:rPr lang="en-US" smtClean="0"/>
              <a:t> - elements and activities necessary to produce and reproduce real, material life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Capitalist (market economy) mode depends on wage labor whose labor power produces a </a:t>
            </a:r>
            <a:r>
              <a:rPr lang="en-US" b="1" smtClean="0"/>
              <a:t>surplus </a:t>
            </a:r>
            <a:r>
              <a:rPr lang="en-US" smtClean="0"/>
              <a:t>which is accumulated and appropriated by the employer-result is often class conflict in capitalist societies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324</TotalTime>
  <Words>1664</Words>
  <Application>Microsoft PowerPoint</Application>
  <PresentationFormat>On-screen Show (4:3)</PresentationFormat>
  <Paragraphs>139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Glass Layers</vt:lpstr>
      <vt:lpstr>The Concept of the West Asian World Order….</vt:lpstr>
      <vt:lpstr>Definitions  of West Asia and Middle East….</vt:lpstr>
      <vt:lpstr>The Indian Perception and Oil….</vt:lpstr>
      <vt:lpstr>Slide 4</vt:lpstr>
      <vt:lpstr>Alternative Interpretations of Development (Mabogunje)</vt:lpstr>
      <vt:lpstr>Alternative Interpretations of Development</vt:lpstr>
      <vt:lpstr>Alternative Interpretations of Development</vt:lpstr>
      <vt:lpstr>Alternative Interpretations of Development</vt:lpstr>
      <vt:lpstr>Marxist View of Development</vt:lpstr>
      <vt:lpstr>Neocolonial Dependence Model</vt:lpstr>
      <vt:lpstr>Sustainable Development</vt:lpstr>
      <vt:lpstr>Slide 12</vt:lpstr>
      <vt:lpstr>Slide 13</vt:lpstr>
      <vt:lpstr>Slide 14</vt:lpstr>
      <vt:lpstr>Slide 15</vt:lpstr>
      <vt:lpstr>Theories of Development</vt:lpstr>
      <vt:lpstr>Theories of Development</vt:lpstr>
      <vt:lpstr>Theories of Development</vt:lpstr>
      <vt:lpstr>Theories of Development</vt:lpstr>
      <vt:lpstr>Popular Development and Environment</vt:lpstr>
      <vt:lpstr>Popular Development, Space and Place</vt:lpstr>
      <vt:lpstr>Popular Development and Power</vt:lpstr>
      <vt:lpstr>What causes underdevelopment?</vt:lpstr>
      <vt:lpstr>Some Common ‘Theories”</vt:lpstr>
      <vt:lpstr>Reasons for Japanese Success</vt:lpstr>
      <vt:lpstr>Other Common Explanations of Underdevelopment</vt:lpstr>
      <vt:lpstr>Vicious Circles- Gunnar Myrdal</vt:lpstr>
      <vt:lpstr>Remedy for Vicious Circle</vt:lpstr>
      <vt:lpstr>Another Common Explanation</vt:lpstr>
      <vt:lpstr>Slide 30</vt:lpstr>
      <vt:lpstr>Colonialism as Scapegoat cont’d</vt:lpstr>
      <vt:lpstr>What to Do With Development Theory ?</vt:lpstr>
      <vt:lpstr>What to Say About Development Theory ?</vt:lpstr>
    </vt:vector>
  </TitlesOfParts>
  <Company>University of KY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Concept of Development</dc:title>
  <dc:creator>Thomas Leinbach</dc:creator>
  <cp:lastModifiedBy>user</cp:lastModifiedBy>
  <cp:revision>81</cp:revision>
  <dcterms:created xsi:type="dcterms:W3CDTF">2004-01-01T18:14:24Z</dcterms:created>
  <dcterms:modified xsi:type="dcterms:W3CDTF">2020-05-25T08:24:26Z</dcterms:modified>
</cp:coreProperties>
</file>