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57" r:id="rId4"/>
    <p:sldId id="258" r:id="rId5"/>
    <p:sldId id="259" r:id="rId6"/>
    <p:sldId id="260" r:id="rId7"/>
    <p:sldId id="261"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3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F357694-0EDF-4A77-927C-2E94A7FBDD5B}" type="doc">
      <dgm:prSet loTypeId="urn:microsoft.com/office/officeart/2005/8/layout/vList3" loCatId="list" qsTypeId="urn:microsoft.com/office/officeart/2005/8/quickstyle/simple1" qsCatId="simple" csTypeId="urn:microsoft.com/office/officeart/2005/8/colors/accent1_2" csCatId="accent1"/>
      <dgm:spPr/>
      <dgm:t>
        <a:bodyPr/>
        <a:lstStyle/>
        <a:p>
          <a:endParaRPr lang="en-US"/>
        </a:p>
      </dgm:t>
    </dgm:pt>
    <dgm:pt modelId="{73495181-B78A-49AF-BBEB-421635366812}">
      <dgm:prSet/>
      <dgm:spPr/>
      <dgm:t>
        <a:bodyPr/>
        <a:lstStyle/>
        <a:p>
          <a:pPr rtl="0"/>
          <a:r>
            <a:rPr lang="en-US" dirty="0" smtClean="0"/>
            <a:t>The Stodgy culmination…..</a:t>
          </a:r>
          <a:endParaRPr lang="en-US" dirty="0"/>
        </a:p>
      </dgm:t>
    </dgm:pt>
    <dgm:pt modelId="{2FF0F663-5AD5-4007-89C9-7EFAA44817BE}" type="parTrans" cxnId="{C4E5A97C-7043-48C0-9B4C-109102AFA62F}">
      <dgm:prSet/>
      <dgm:spPr/>
      <dgm:t>
        <a:bodyPr/>
        <a:lstStyle/>
        <a:p>
          <a:endParaRPr lang="en-US"/>
        </a:p>
      </dgm:t>
    </dgm:pt>
    <dgm:pt modelId="{509BC71E-AC53-432C-88AE-960B49073930}" type="sibTrans" cxnId="{C4E5A97C-7043-48C0-9B4C-109102AFA62F}">
      <dgm:prSet/>
      <dgm:spPr/>
      <dgm:t>
        <a:bodyPr/>
        <a:lstStyle/>
        <a:p>
          <a:endParaRPr lang="en-US"/>
        </a:p>
      </dgm:t>
    </dgm:pt>
    <dgm:pt modelId="{48CF1754-DE04-49C4-8E8D-DC9CF73BAD8E}" type="pres">
      <dgm:prSet presAssocID="{DF357694-0EDF-4A77-927C-2E94A7FBDD5B}" presName="linearFlow" presStyleCnt="0">
        <dgm:presLayoutVars>
          <dgm:dir/>
          <dgm:resizeHandles val="exact"/>
        </dgm:presLayoutVars>
      </dgm:prSet>
      <dgm:spPr/>
      <dgm:t>
        <a:bodyPr/>
        <a:lstStyle/>
        <a:p>
          <a:endParaRPr lang="en-US"/>
        </a:p>
      </dgm:t>
    </dgm:pt>
    <dgm:pt modelId="{1929A932-B63F-47B3-B4CC-5891062D2A93}" type="pres">
      <dgm:prSet presAssocID="{73495181-B78A-49AF-BBEB-421635366812}" presName="composite" presStyleCnt="0"/>
      <dgm:spPr/>
    </dgm:pt>
    <dgm:pt modelId="{87BAC6E7-AA26-4058-A777-5B018DFAF7F4}" type="pres">
      <dgm:prSet presAssocID="{73495181-B78A-49AF-BBEB-421635366812}" presName="imgShp" presStyleLbl="fgImgPlace1" presStyleIdx="0" presStyleCnt="1"/>
      <dgm:spPr/>
    </dgm:pt>
    <dgm:pt modelId="{8E36A056-1E15-4C41-AD36-9AA64B944B31}" type="pres">
      <dgm:prSet presAssocID="{73495181-B78A-49AF-BBEB-421635366812}" presName="txShp" presStyleLbl="node1" presStyleIdx="0" presStyleCnt="1">
        <dgm:presLayoutVars>
          <dgm:bulletEnabled val="1"/>
        </dgm:presLayoutVars>
      </dgm:prSet>
      <dgm:spPr/>
      <dgm:t>
        <a:bodyPr/>
        <a:lstStyle/>
        <a:p>
          <a:endParaRPr lang="en-US"/>
        </a:p>
      </dgm:t>
    </dgm:pt>
  </dgm:ptLst>
  <dgm:cxnLst>
    <dgm:cxn modelId="{924DDF1A-CCB5-445D-85C2-D8027E282CAC}" type="presOf" srcId="{DF357694-0EDF-4A77-927C-2E94A7FBDD5B}" destId="{48CF1754-DE04-49C4-8E8D-DC9CF73BAD8E}" srcOrd="0" destOrd="0" presId="urn:microsoft.com/office/officeart/2005/8/layout/vList3"/>
    <dgm:cxn modelId="{BB7BF4DA-0BAB-43F9-B39F-98EB2065FA26}" type="presOf" srcId="{73495181-B78A-49AF-BBEB-421635366812}" destId="{8E36A056-1E15-4C41-AD36-9AA64B944B31}" srcOrd="0" destOrd="0" presId="urn:microsoft.com/office/officeart/2005/8/layout/vList3"/>
    <dgm:cxn modelId="{C4E5A97C-7043-48C0-9B4C-109102AFA62F}" srcId="{DF357694-0EDF-4A77-927C-2E94A7FBDD5B}" destId="{73495181-B78A-49AF-BBEB-421635366812}" srcOrd="0" destOrd="0" parTransId="{2FF0F663-5AD5-4007-89C9-7EFAA44817BE}" sibTransId="{509BC71E-AC53-432C-88AE-960B49073930}"/>
    <dgm:cxn modelId="{11701B15-7E7C-434D-8190-B6B06F2899DE}" type="presParOf" srcId="{48CF1754-DE04-49C4-8E8D-DC9CF73BAD8E}" destId="{1929A932-B63F-47B3-B4CC-5891062D2A93}" srcOrd="0" destOrd="0" presId="urn:microsoft.com/office/officeart/2005/8/layout/vList3"/>
    <dgm:cxn modelId="{147BCA8F-0639-43B3-88D8-5F61F5D68EC8}" type="presParOf" srcId="{1929A932-B63F-47B3-B4CC-5891062D2A93}" destId="{87BAC6E7-AA26-4058-A777-5B018DFAF7F4}" srcOrd="0" destOrd="0" presId="urn:microsoft.com/office/officeart/2005/8/layout/vList3"/>
    <dgm:cxn modelId="{CFE8FE3A-14ED-4AA6-9BC8-C0BFE7D55200}" type="presParOf" srcId="{1929A932-B63F-47B3-B4CC-5891062D2A93}" destId="{8E36A056-1E15-4C41-AD36-9AA64B944B31}" srcOrd="1" destOrd="0" presId="urn:microsoft.com/office/officeart/2005/8/layout/vList3"/>
  </dgm:cxnLst>
  <dgm:bg/>
  <dgm:whole/>
</dgm:dataModel>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F7F6A2-A20F-469A-B59E-5941DBF1B8AA}" type="datetimeFigureOut">
              <a:rPr lang="en-US" smtClean="0"/>
              <a:pPr/>
              <a:t>7/15/2020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F61EFD-D3EF-494A-8539-CF14FC3F5D99}" type="slidenum">
              <a:rPr lang="en-US" smtClean="0"/>
              <a:pPr/>
              <a:t>‹#›</a:t>
            </a:fld>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F7F6A2-A20F-469A-B59E-5941DBF1B8AA}" type="datetimeFigureOut">
              <a:rPr lang="en-US" smtClean="0"/>
              <a:pPr/>
              <a:t>7/15/2020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F61EFD-D3EF-494A-8539-CF14FC3F5D99}" type="slidenum">
              <a:rPr lang="en-US" smtClean="0"/>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F7F6A2-A20F-469A-B59E-5941DBF1B8AA}" type="datetimeFigureOut">
              <a:rPr lang="en-US" smtClean="0"/>
              <a:pPr/>
              <a:t>7/15/2020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F61EFD-D3EF-494A-8539-CF14FC3F5D99}" type="slidenum">
              <a:rPr lang="en-US" smtClean="0"/>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F7F6A2-A20F-469A-B59E-5941DBF1B8AA}" type="datetimeFigureOut">
              <a:rPr lang="en-US" smtClean="0"/>
              <a:pPr/>
              <a:t>7/15/2020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F61EFD-D3EF-494A-8539-CF14FC3F5D99}" type="slidenum">
              <a:rPr lang="en-US" smtClean="0"/>
              <a:pPr/>
              <a:t>‹#›</a:t>
            </a:fld>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F7F6A2-A20F-469A-B59E-5941DBF1B8AA}" type="datetimeFigureOut">
              <a:rPr lang="en-US" smtClean="0"/>
              <a:pPr/>
              <a:t>7/15/2020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F61EFD-D3EF-494A-8539-CF14FC3F5D99}" type="slidenum">
              <a:rPr lang="en-US" smtClean="0"/>
              <a:pPr/>
              <a:t>‹#›</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F7F6A2-A20F-469A-B59E-5941DBF1B8AA}" type="datetimeFigureOut">
              <a:rPr lang="en-US" smtClean="0"/>
              <a:pPr/>
              <a:t>7/15/2020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F61EFD-D3EF-494A-8539-CF14FC3F5D99}" type="slidenum">
              <a:rPr lang="en-US" smtClean="0"/>
              <a:pPr/>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F7F6A2-A20F-469A-B59E-5941DBF1B8AA}" type="datetimeFigureOut">
              <a:rPr lang="en-US" smtClean="0"/>
              <a:pPr/>
              <a:t>7/15/2020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0F61EFD-D3EF-494A-8539-CF14FC3F5D99}" type="slidenum">
              <a:rPr lang="en-US" smtClean="0"/>
              <a:pPr/>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F7F6A2-A20F-469A-B59E-5941DBF1B8AA}" type="datetimeFigureOut">
              <a:rPr lang="en-US" smtClean="0"/>
              <a:pPr/>
              <a:t>7/15/2020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0F61EFD-D3EF-494A-8539-CF14FC3F5D99}" type="slidenum">
              <a:rPr lang="en-US" smtClean="0"/>
              <a:pPr/>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F7F6A2-A20F-469A-B59E-5941DBF1B8AA}" type="datetimeFigureOut">
              <a:rPr lang="en-US" smtClean="0"/>
              <a:pPr/>
              <a:t>7/15/2020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0F61EFD-D3EF-494A-8539-CF14FC3F5D99}" type="slidenum">
              <a:rPr lang="en-US" smtClean="0"/>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F7F6A2-A20F-469A-B59E-5941DBF1B8AA}" type="datetimeFigureOut">
              <a:rPr lang="en-US" smtClean="0"/>
              <a:pPr/>
              <a:t>7/15/2020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F61EFD-D3EF-494A-8539-CF14FC3F5D99}" type="slidenum">
              <a:rPr lang="en-US" smtClean="0"/>
              <a:pPr/>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F7F6A2-A20F-469A-B59E-5941DBF1B8AA}" type="datetimeFigureOut">
              <a:rPr lang="en-US" smtClean="0"/>
              <a:pPr/>
              <a:t>7/15/2020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F61EFD-D3EF-494A-8539-CF14FC3F5D99}" type="slidenum">
              <a:rPr lang="en-US" smtClean="0"/>
              <a:pPr/>
              <a:t>‹#›</a:t>
            </a:fld>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F7F6A2-A20F-469A-B59E-5941DBF1B8AA}" type="datetimeFigureOut">
              <a:rPr lang="en-US" smtClean="0"/>
              <a:pPr/>
              <a:t>7/15/2020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F61EFD-D3EF-494A-8539-CF14FC3F5D9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solidFill>
                  <a:srgbClr val="FF0000"/>
                </a:solidFill>
                <a:latin typeface="Algerian" pitchFamily="82" charset="0"/>
              </a:rPr>
              <a:t>International Relations Grand Intro in a post </a:t>
            </a:r>
            <a:r>
              <a:rPr lang="en-US" dirty="0" err="1" smtClean="0">
                <a:solidFill>
                  <a:srgbClr val="FF0000"/>
                </a:solidFill>
                <a:latin typeface="Algerian" pitchFamily="82" charset="0"/>
              </a:rPr>
              <a:t>Covid</a:t>
            </a:r>
            <a:r>
              <a:rPr lang="en-US" dirty="0" smtClean="0">
                <a:solidFill>
                  <a:srgbClr val="FF0000"/>
                </a:solidFill>
                <a:latin typeface="Algerian" pitchFamily="82" charset="0"/>
              </a:rPr>
              <a:t> and Post Truth Age……………</a:t>
            </a:r>
            <a:endParaRPr lang="en-US" dirty="0">
              <a:solidFill>
                <a:srgbClr val="FF0000"/>
              </a:solidFill>
              <a:latin typeface="Algerian" pitchFamily="82" charset="0"/>
            </a:endParaRPr>
          </a:p>
        </p:txBody>
      </p:sp>
      <p:sp>
        <p:nvSpPr>
          <p:cNvPr id="3" name="Subtitle 2"/>
          <p:cNvSpPr>
            <a:spLocks noGrp="1"/>
          </p:cNvSpPr>
          <p:nvPr>
            <p:ph type="subTitle" idx="1"/>
          </p:nvPr>
        </p:nvSpPr>
        <p:spPr/>
        <p:txBody>
          <a:bodyPr/>
          <a:lstStyle/>
          <a:p>
            <a:r>
              <a:rPr lang="en-US" dirty="0" smtClean="0">
                <a:solidFill>
                  <a:srgbClr val="0070C0"/>
                </a:solidFill>
              </a:rPr>
              <a:t>Dr. </a:t>
            </a:r>
            <a:r>
              <a:rPr lang="en-US" dirty="0" err="1" smtClean="0">
                <a:solidFill>
                  <a:srgbClr val="0070C0"/>
                </a:solidFill>
              </a:rPr>
              <a:t>Manan</a:t>
            </a:r>
            <a:r>
              <a:rPr lang="en-US" dirty="0" smtClean="0">
                <a:solidFill>
                  <a:srgbClr val="0070C0"/>
                </a:solidFill>
              </a:rPr>
              <a:t> </a:t>
            </a:r>
            <a:r>
              <a:rPr lang="en-US" dirty="0" err="1" smtClean="0">
                <a:solidFill>
                  <a:srgbClr val="0070C0"/>
                </a:solidFill>
              </a:rPr>
              <a:t>Dwivedi</a:t>
            </a:r>
            <a:r>
              <a:rPr lang="en-US" dirty="0" smtClean="0">
                <a:solidFill>
                  <a:srgbClr val="0070C0"/>
                </a:solidFill>
              </a:rPr>
              <a:t>, Faculty, International Relations and International Organizations</a:t>
            </a:r>
            <a:endParaRPr lang="en-US" dirty="0">
              <a:solidFill>
                <a:srgbClr val="0070C0"/>
              </a:solidFill>
            </a:endParaRPr>
          </a:p>
        </p:txBody>
      </p:sp>
      <p:pic>
        <p:nvPicPr>
          <p:cNvPr id="2051" name="Picture 3" descr="D:\chess.jpg"/>
          <p:cNvPicPr>
            <a:picLocks noChangeAspect="1" noChangeArrowheads="1"/>
          </p:cNvPicPr>
          <p:nvPr/>
        </p:nvPicPr>
        <p:blipFill>
          <a:blip r:embed="rId2"/>
          <a:srcRect/>
          <a:stretch>
            <a:fillRect/>
          </a:stretch>
        </p:blipFill>
        <p:spPr bwMode="auto">
          <a:xfrm>
            <a:off x="7543800" y="228600"/>
            <a:ext cx="876300" cy="876300"/>
          </a:xfrm>
          <a:prstGeom prst="rect">
            <a:avLst/>
          </a:prstGeom>
          <a:noFill/>
        </p:spPr>
      </p:pic>
      <p:pic>
        <p:nvPicPr>
          <p:cNvPr id="6" name="Picture 3" descr="D:\chess.jpg"/>
          <p:cNvPicPr>
            <a:picLocks noChangeAspect="1" noChangeArrowheads="1"/>
          </p:cNvPicPr>
          <p:nvPr/>
        </p:nvPicPr>
        <p:blipFill>
          <a:blip r:embed="rId2"/>
          <a:srcRect/>
          <a:stretch>
            <a:fillRect/>
          </a:stretch>
        </p:blipFill>
        <p:spPr bwMode="auto">
          <a:xfrm>
            <a:off x="7696200" y="381000"/>
            <a:ext cx="876300" cy="876300"/>
          </a:xfrm>
          <a:prstGeom prst="rect">
            <a:avLst/>
          </a:prstGeom>
          <a:noFill/>
        </p:spPr>
      </p:pic>
      <p:pic>
        <p:nvPicPr>
          <p:cNvPr id="2052" name="Picture 4" descr="D:\chess.jpg"/>
          <p:cNvPicPr>
            <a:picLocks noChangeAspect="1" noChangeArrowheads="1"/>
          </p:cNvPicPr>
          <p:nvPr/>
        </p:nvPicPr>
        <p:blipFill>
          <a:blip r:embed="rId2"/>
          <a:srcRect/>
          <a:stretch>
            <a:fillRect/>
          </a:stretch>
        </p:blipFill>
        <p:spPr bwMode="auto">
          <a:xfrm>
            <a:off x="4267200" y="5486400"/>
            <a:ext cx="876300" cy="876300"/>
          </a:xfrm>
          <a:prstGeom prst="rect">
            <a:avLst/>
          </a:prstGeom>
          <a:noFill/>
        </p:spPr>
      </p:pic>
      <p:pic>
        <p:nvPicPr>
          <p:cNvPr id="2053" name="Picture 5" descr="D:\chess.jpg"/>
          <p:cNvPicPr>
            <a:picLocks noChangeAspect="1" noChangeArrowheads="1"/>
          </p:cNvPicPr>
          <p:nvPr/>
        </p:nvPicPr>
        <p:blipFill>
          <a:blip r:embed="rId2"/>
          <a:srcRect/>
          <a:stretch>
            <a:fillRect/>
          </a:stretch>
        </p:blipFill>
        <p:spPr bwMode="auto">
          <a:xfrm>
            <a:off x="609600" y="381000"/>
            <a:ext cx="876300" cy="876300"/>
          </a:xfrm>
          <a:prstGeom prst="rect">
            <a:avLst/>
          </a:prstGeom>
          <a:noFill/>
        </p:spPr>
      </p:pic>
      <p:pic>
        <p:nvPicPr>
          <p:cNvPr id="9" name="Picture 5" descr="D:\chess.jpg"/>
          <p:cNvPicPr>
            <a:picLocks noChangeAspect="1" noChangeArrowheads="1"/>
          </p:cNvPicPr>
          <p:nvPr/>
        </p:nvPicPr>
        <p:blipFill>
          <a:blip r:embed="rId2"/>
          <a:srcRect/>
          <a:stretch>
            <a:fillRect/>
          </a:stretch>
        </p:blipFill>
        <p:spPr bwMode="auto">
          <a:xfrm>
            <a:off x="762000" y="533400"/>
            <a:ext cx="876300" cy="876300"/>
          </a:xfrm>
          <a:prstGeom prst="rect">
            <a:avLst/>
          </a:prstGeom>
          <a:noFill/>
        </p:spPr>
      </p:pic>
      <p:pic>
        <p:nvPicPr>
          <p:cNvPr id="2054" name="Picture 6" descr="D:\chess.jpg"/>
          <p:cNvPicPr>
            <a:picLocks noChangeAspect="1" noChangeArrowheads="1"/>
          </p:cNvPicPr>
          <p:nvPr/>
        </p:nvPicPr>
        <p:blipFill>
          <a:blip r:embed="rId2"/>
          <a:srcRect/>
          <a:stretch>
            <a:fillRect/>
          </a:stretch>
        </p:blipFill>
        <p:spPr bwMode="auto">
          <a:xfrm>
            <a:off x="3124200" y="457200"/>
            <a:ext cx="876300" cy="876300"/>
          </a:xfrm>
          <a:prstGeom prst="rect">
            <a:avLst/>
          </a:prstGeom>
          <a:noFill/>
        </p:spPr>
      </p:pic>
      <p:pic>
        <p:nvPicPr>
          <p:cNvPr id="11" name="Picture 6" descr="D:\chess.jpg"/>
          <p:cNvPicPr>
            <a:picLocks noChangeAspect="1" noChangeArrowheads="1"/>
          </p:cNvPicPr>
          <p:nvPr/>
        </p:nvPicPr>
        <p:blipFill>
          <a:blip r:embed="rId2"/>
          <a:srcRect/>
          <a:stretch>
            <a:fillRect/>
          </a:stretch>
        </p:blipFill>
        <p:spPr bwMode="auto">
          <a:xfrm>
            <a:off x="3276600" y="609600"/>
            <a:ext cx="876300" cy="876300"/>
          </a:xfrm>
          <a:prstGeom prst="rect">
            <a:avLst/>
          </a:prstGeom>
          <a:noFill/>
        </p:spPr>
      </p:pic>
      <p:pic>
        <p:nvPicPr>
          <p:cNvPr id="2055" name="Picture 7" descr="D:\chess.jpg"/>
          <p:cNvPicPr>
            <a:picLocks noChangeAspect="1" noChangeArrowheads="1"/>
          </p:cNvPicPr>
          <p:nvPr/>
        </p:nvPicPr>
        <p:blipFill>
          <a:blip r:embed="rId2"/>
          <a:srcRect/>
          <a:stretch>
            <a:fillRect/>
          </a:stretch>
        </p:blipFill>
        <p:spPr bwMode="auto">
          <a:xfrm>
            <a:off x="5105400" y="381000"/>
            <a:ext cx="876300" cy="876300"/>
          </a:xfrm>
          <a:prstGeom prst="rect">
            <a:avLst/>
          </a:prstGeom>
          <a:noFill/>
        </p:spPr>
      </p:pic>
      <p:pic>
        <p:nvPicPr>
          <p:cNvPr id="13" name="Picture 7" descr="D:\chess.jpg"/>
          <p:cNvPicPr>
            <a:picLocks noChangeAspect="1" noChangeArrowheads="1"/>
          </p:cNvPicPr>
          <p:nvPr/>
        </p:nvPicPr>
        <p:blipFill>
          <a:blip r:embed="rId2"/>
          <a:srcRect/>
          <a:stretch>
            <a:fillRect/>
          </a:stretch>
        </p:blipFill>
        <p:spPr bwMode="auto">
          <a:xfrm>
            <a:off x="5257800" y="533400"/>
            <a:ext cx="876300" cy="876300"/>
          </a:xfrm>
          <a:prstGeom prst="rect">
            <a:avLst/>
          </a:prstGeom>
          <a:noFill/>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World Politics</a:t>
            </a:r>
            <a:r>
              <a:rPr lang="en-US" smtClean="0"/>
              <a:t> </a:t>
            </a:r>
            <a:r>
              <a:rPr lang="en-US" dirty="0" smtClean="0"/>
              <a:t>ET AL…….</a:t>
            </a:r>
            <a:endParaRPr lang="en-US" dirty="0"/>
          </a:p>
        </p:txBody>
      </p:sp>
      <p:pic>
        <p:nvPicPr>
          <p:cNvPr id="1026" name="Picture 2" descr="D:\supes.jpg"/>
          <p:cNvPicPr>
            <a:picLocks noGrp="1" noChangeAspect="1" noChangeArrowheads="1"/>
          </p:cNvPicPr>
          <p:nvPr>
            <p:ph idx="1"/>
          </p:nvPr>
        </p:nvPicPr>
        <p:blipFill>
          <a:blip r:embed="rId2"/>
          <a:srcRect/>
          <a:stretch>
            <a:fillRect/>
          </a:stretch>
        </p:blipFill>
        <p:spPr bwMode="auto">
          <a:xfrm>
            <a:off x="493252" y="2009775"/>
            <a:ext cx="2707148" cy="3933825"/>
          </a:xfrm>
          <a:prstGeom prst="rect">
            <a:avLst/>
          </a:prstGeom>
          <a:noFill/>
        </p:spPr>
      </p:pic>
      <p:sp>
        <p:nvSpPr>
          <p:cNvPr id="6146" name="AutoShape 2" descr="D:\mo.web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6148" name="AutoShape 4" descr="D:\mo.web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 name="Picture 2" descr="D:\Lecture One.jpg"/>
          <p:cNvPicPr>
            <a:picLocks noChangeAspect="1" noChangeArrowheads="1"/>
          </p:cNvPicPr>
          <p:nvPr/>
        </p:nvPicPr>
        <p:blipFill>
          <a:blip r:embed="rId3"/>
          <a:srcRect/>
          <a:stretch>
            <a:fillRect/>
          </a:stretch>
        </p:blipFill>
        <p:spPr bwMode="auto">
          <a:xfrm>
            <a:off x="2784786" y="2514600"/>
            <a:ext cx="3527502" cy="1981200"/>
          </a:xfrm>
          <a:prstGeom prst="rect">
            <a:avLst/>
          </a:prstGeom>
          <a:noFill/>
        </p:spPr>
      </p:pic>
      <p:pic>
        <p:nvPicPr>
          <p:cNvPr id="4" name="Picture 3" descr="D:\Trade War.jpg"/>
          <p:cNvPicPr>
            <a:picLocks noChangeAspect="1" noChangeArrowheads="1"/>
          </p:cNvPicPr>
          <p:nvPr/>
        </p:nvPicPr>
        <p:blipFill>
          <a:blip r:embed="rId4"/>
          <a:srcRect/>
          <a:stretch>
            <a:fillRect/>
          </a:stretch>
        </p:blipFill>
        <p:spPr bwMode="auto">
          <a:xfrm>
            <a:off x="6392887" y="2819400"/>
            <a:ext cx="2729132" cy="1828800"/>
          </a:xfrm>
          <a:prstGeom prst="rect">
            <a:avLst/>
          </a:prstGeom>
          <a:noFill/>
        </p:spPr>
      </p:pic>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Historical Backgrounder:</a:t>
            </a:r>
            <a:endParaRPr lang="en-US" dirty="0"/>
          </a:p>
        </p:txBody>
      </p:sp>
      <p:sp>
        <p:nvSpPr>
          <p:cNvPr id="3" name="Content Placeholder 2"/>
          <p:cNvSpPr>
            <a:spLocks noGrp="1"/>
          </p:cNvSpPr>
          <p:nvPr>
            <p:ph idx="1"/>
          </p:nvPr>
        </p:nvSpPr>
        <p:spPr/>
        <p:txBody>
          <a:bodyPr>
            <a:normAutofit fontScale="85000" lnSpcReduction="20000"/>
          </a:bodyPr>
          <a:lstStyle/>
          <a:p>
            <a:pPr algn="just"/>
            <a:r>
              <a:rPr lang="en-US" b="1" i="1" dirty="0" smtClean="0">
                <a:solidFill>
                  <a:schemeClr val="accent6">
                    <a:lumMod val="75000"/>
                  </a:schemeClr>
                </a:solidFill>
              </a:rPr>
              <a:t>“With Great Power Comes Great Responsibility”,</a:t>
            </a:r>
            <a:r>
              <a:rPr lang="en-US" dirty="0" smtClean="0">
                <a:solidFill>
                  <a:schemeClr val="accent6">
                    <a:lumMod val="75000"/>
                  </a:schemeClr>
                </a:solidFill>
              </a:rPr>
              <a:t> Thus </a:t>
            </a:r>
            <a:r>
              <a:rPr lang="en-US" dirty="0" err="1" smtClean="0">
                <a:solidFill>
                  <a:schemeClr val="accent6">
                    <a:lumMod val="75000"/>
                  </a:schemeClr>
                </a:solidFill>
              </a:rPr>
              <a:t>spake</a:t>
            </a:r>
            <a:r>
              <a:rPr lang="en-US" dirty="0" smtClean="0">
                <a:solidFill>
                  <a:schemeClr val="accent6">
                    <a:lumMod val="75000"/>
                  </a:schemeClr>
                </a:solidFill>
              </a:rPr>
              <a:t> Uncle Ben in the Spiderman-1.The larger international system is gradually metamorphosing into a Risk Society. The myriad challenges of Global war on Terror </a:t>
            </a:r>
            <a:r>
              <a:rPr lang="en-US" dirty="0" smtClean="0">
                <a:solidFill>
                  <a:schemeClr val="accent6">
                    <a:lumMod val="75000"/>
                  </a:schemeClr>
                </a:solidFill>
              </a:rPr>
              <a:t>(GWOT),</a:t>
            </a:r>
            <a:r>
              <a:rPr lang="en-US" dirty="0" smtClean="0">
                <a:solidFill>
                  <a:schemeClr val="accent6">
                    <a:lumMod val="75000"/>
                  </a:schemeClr>
                </a:solidFill>
              </a:rPr>
              <a:t>Climate Change Diplomacy, Arms Trafficking, nefarious designs of People’s Republic of China, Islamic Republic of Pakistan and the Wuhan Virus spread pose new questions before the Diplomatists, Heads of States and the panoply of geo economic International Organizations. The centrality of a besieged United States of America and its bilateral tryst with New Delhi also forms a core focus of the Module’s content.</a:t>
            </a:r>
          </a:p>
          <a:p>
            <a:endParaRPr lang="en-US" dirty="0">
              <a:solidFill>
                <a:schemeClr val="accent6">
                  <a:lumMod val="75000"/>
                </a:schemeClr>
              </a:solidFill>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 Nauseum…..</a:t>
            </a:r>
            <a:endParaRPr lang="en-US" dirty="0"/>
          </a:p>
        </p:txBody>
      </p:sp>
      <p:sp>
        <p:nvSpPr>
          <p:cNvPr id="3" name="Content Placeholder 2"/>
          <p:cNvSpPr>
            <a:spLocks noGrp="1"/>
          </p:cNvSpPr>
          <p:nvPr>
            <p:ph idx="1"/>
          </p:nvPr>
        </p:nvSpPr>
        <p:spPr/>
        <p:txBody>
          <a:bodyPr>
            <a:normAutofit/>
          </a:bodyPr>
          <a:lstStyle/>
          <a:p>
            <a:pPr algn="just"/>
            <a:r>
              <a:rPr lang="en-US" sz="2400" dirty="0" smtClean="0">
                <a:solidFill>
                  <a:srgbClr val="00B0F0"/>
                </a:solidFill>
              </a:rPr>
              <a:t>Being Indic centric with the notion of an India Centric narrative for both academics and Bureaucratic practioners, is, what the IR Doctor has ordered for the nation and the larger international system. The paradigms of Public Diplomacy have morphed into an idiom of immediacy and selling the where-</a:t>
            </a:r>
            <a:r>
              <a:rPr lang="en-US" sz="2400" dirty="0" err="1" smtClean="0">
                <a:solidFill>
                  <a:srgbClr val="00B0F0"/>
                </a:solidFill>
              </a:rPr>
              <a:t>abouts</a:t>
            </a:r>
            <a:r>
              <a:rPr lang="en-US" sz="2400" dirty="0" smtClean="0">
                <a:solidFill>
                  <a:srgbClr val="00B0F0"/>
                </a:solidFill>
              </a:rPr>
              <a:t> and the strengths of the nation to a Global market where China poses a stiff obstruction to the nation. It’s only by harking back to an Indic narrative of World Politics and geo economics that solutions can be unearthed for the entire contemporary context with Global welfare and an Indian ascendance advanced by Prime Minister Narendra </a:t>
            </a:r>
            <a:r>
              <a:rPr lang="en-US" sz="2400" dirty="0" err="1" smtClean="0">
                <a:solidFill>
                  <a:srgbClr val="00B0F0"/>
                </a:solidFill>
              </a:rPr>
              <a:t>Modi</a:t>
            </a:r>
            <a:r>
              <a:rPr lang="en-US" sz="2400" dirty="0" smtClean="0">
                <a:solidFill>
                  <a:srgbClr val="00B0F0"/>
                </a:solidFill>
              </a:rPr>
              <a:t> . </a:t>
            </a:r>
            <a:endParaRPr lang="en-US" sz="2400" dirty="0">
              <a:solidFill>
                <a:srgbClr val="00B0F0"/>
              </a:solidFill>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word game of introductory IR….</a:t>
            </a:r>
            <a:endParaRPr lang="en-US" dirty="0"/>
          </a:p>
        </p:txBody>
      </p:sp>
      <p:sp>
        <p:nvSpPr>
          <p:cNvPr id="4" name="Content Placeholder 3"/>
          <p:cNvSpPr>
            <a:spLocks noGrp="1"/>
          </p:cNvSpPr>
          <p:nvPr>
            <p:ph idx="1"/>
          </p:nvPr>
        </p:nvSpPr>
        <p:spPr/>
        <p:txBody>
          <a:bodyPr/>
          <a:lstStyle/>
          <a:p>
            <a:r>
              <a:rPr lang="en-US" dirty="0" smtClean="0"/>
              <a:t>Power</a:t>
            </a:r>
          </a:p>
          <a:p>
            <a:r>
              <a:rPr lang="en-US" dirty="0" smtClean="0"/>
              <a:t>National Interest</a:t>
            </a:r>
          </a:p>
          <a:p>
            <a:r>
              <a:rPr lang="en-US" dirty="0" smtClean="0"/>
              <a:t>Foreign Policy</a:t>
            </a:r>
          </a:p>
          <a:p>
            <a:r>
              <a:rPr lang="en-US" dirty="0" smtClean="0"/>
              <a:t>Diplomacy</a:t>
            </a:r>
          </a:p>
          <a:p>
            <a:r>
              <a:rPr lang="en-US" dirty="0" smtClean="0"/>
              <a:t>War….</a:t>
            </a:r>
          </a:p>
          <a:p>
            <a:r>
              <a:rPr lang="en-US" dirty="0" smtClean="0"/>
              <a:t>Realism, Neo Realism, Liberalism, Constructivism, Risk Society and Feminist IR…</a:t>
            </a:r>
            <a:endParaRPr lang="en-US"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American Dream:</a:t>
            </a:r>
            <a:br>
              <a:rPr lang="en-US" dirty="0" smtClean="0"/>
            </a:br>
            <a:r>
              <a:rPr lang="en-US" dirty="0"/>
              <a:t> </a:t>
            </a:r>
            <a:r>
              <a:rPr lang="en-US" dirty="0" smtClean="0"/>
              <a:t>Et Al…….</a:t>
            </a:r>
            <a:endParaRPr lang="en-US" dirty="0"/>
          </a:p>
        </p:txBody>
      </p:sp>
      <p:sp>
        <p:nvSpPr>
          <p:cNvPr id="3" name="Content Placeholder 2"/>
          <p:cNvSpPr>
            <a:spLocks noGrp="1"/>
          </p:cNvSpPr>
          <p:nvPr>
            <p:ph idx="1"/>
          </p:nvPr>
        </p:nvSpPr>
        <p:spPr/>
        <p:txBody>
          <a:bodyPr>
            <a:normAutofit/>
          </a:bodyPr>
          <a:lstStyle/>
          <a:p>
            <a:r>
              <a:rPr lang="en-US" dirty="0" smtClean="0"/>
              <a:t>And, South Asia on a Short Fuse………… and </a:t>
            </a:r>
            <a:r>
              <a:rPr lang="en-US" dirty="0" err="1" smtClean="0"/>
              <a:t>Modi’s</a:t>
            </a:r>
            <a:r>
              <a:rPr lang="en-US" dirty="0" smtClean="0"/>
              <a:t> </a:t>
            </a:r>
            <a:r>
              <a:rPr lang="en-US" smtClean="0"/>
              <a:t>Neighborhood Diplomacy….</a:t>
            </a:r>
            <a:endParaRPr lang="en-US" dirty="0" smtClean="0"/>
          </a:p>
          <a:p>
            <a:r>
              <a:rPr lang="en-US" dirty="0" smtClean="0"/>
              <a:t>Indian and American response to </a:t>
            </a:r>
            <a:r>
              <a:rPr lang="en-US" dirty="0" err="1" smtClean="0"/>
              <a:t>Covid</a:t>
            </a:r>
            <a:r>
              <a:rPr lang="en-US" dirty="0" smtClean="0"/>
              <a:t> and the Ushering in of a New World Order with the ascendance of America and the strategic scuttling out of PRC, the Neighborhood talons of the Dragon…</a:t>
            </a:r>
            <a:endParaRPr lang="en-US" dirty="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idx="1"/>
          </p:nvPr>
        </p:nvSpPr>
        <p:spPr/>
        <p:txBody>
          <a:bodyPr>
            <a:normAutofit lnSpcReduction="10000"/>
          </a:bodyPr>
          <a:lstStyle/>
          <a:p>
            <a:r>
              <a:rPr lang="en-US" dirty="0" smtClean="0">
                <a:solidFill>
                  <a:schemeClr val="accent2">
                    <a:lumMod val="75000"/>
                  </a:schemeClr>
                </a:solidFill>
              </a:rPr>
              <a:t> </a:t>
            </a:r>
            <a:r>
              <a:rPr lang="en-US" sz="8000" dirty="0" smtClean="0">
                <a:solidFill>
                  <a:schemeClr val="accent2">
                    <a:lumMod val="75000"/>
                  </a:schemeClr>
                </a:solidFill>
              </a:rPr>
              <a:t>Thanks for a patient Hearing!!!!!!!!!!!!!!!!!!!</a:t>
            </a:r>
            <a:endParaRPr lang="en-US" sz="8000" dirty="0">
              <a:solidFill>
                <a:schemeClr val="accent2">
                  <a:lumMod val="75000"/>
                </a:schemeClr>
              </a:solidFill>
            </a:endParaRPr>
          </a:p>
        </p:txBody>
      </p:sp>
    </p:spTree>
  </p:cSld>
  <p:clrMapOvr>
    <a:masterClrMapping/>
  </p:clrMapOv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TotalTime>
  <Words>347</Words>
  <Application>Microsoft Office PowerPoint</Application>
  <PresentationFormat>On-screen Show (4:3)</PresentationFormat>
  <Paragraphs>19</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International Relations Grand Intro in a post Covid and Post Truth Age……………</vt:lpstr>
      <vt:lpstr>World Politics ET AL…….</vt:lpstr>
      <vt:lpstr>The Historical Backgrounder:</vt:lpstr>
      <vt:lpstr>Ad Nauseum…..</vt:lpstr>
      <vt:lpstr>The word game of introductory IR….</vt:lpstr>
      <vt:lpstr>The American Dream:  Et Al…….</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user</cp:lastModifiedBy>
  <cp:revision>102</cp:revision>
  <dcterms:created xsi:type="dcterms:W3CDTF">2019-05-22T15:11:53Z</dcterms:created>
  <dcterms:modified xsi:type="dcterms:W3CDTF">2020-07-15T09:41:26Z</dcterms:modified>
</cp:coreProperties>
</file>