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7" r:id="rId2"/>
    <p:sldId id="303" r:id="rId3"/>
    <p:sldId id="258" r:id="rId4"/>
    <p:sldId id="261" r:id="rId5"/>
    <p:sldId id="262" r:id="rId6"/>
    <p:sldId id="263" r:id="rId7"/>
    <p:sldId id="264" r:id="rId8"/>
    <p:sldId id="276" r:id="rId9"/>
    <p:sldId id="306" r:id="rId10"/>
    <p:sldId id="275" r:id="rId11"/>
    <p:sldId id="267" r:id="rId12"/>
    <p:sldId id="268" r:id="rId13"/>
    <p:sldId id="302" r:id="rId14"/>
    <p:sldId id="269" r:id="rId15"/>
    <p:sldId id="270" r:id="rId16"/>
    <p:sldId id="307" r:id="rId17"/>
    <p:sldId id="341" r:id="rId18"/>
    <p:sldId id="271" r:id="rId19"/>
    <p:sldId id="338" r:id="rId20"/>
    <p:sldId id="272" r:id="rId21"/>
    <p:sldId id="277" r:id="rId22"/>
    <p:sldId id="279" r:id="rId23"/>
    <p:sldId id="274" r:id="rId24"/>
    <p:sldId id="339" r:id="rId25"/>
    <p:sldId id="283" r:id="rId26"/>
    <p:sldId id="340" r:id="rId27"/>
    <p:sldId id="289" r:id="rId28"/>
    <p:sldId id="290" r:id="rId29"/>
    <p:sldId id="291" r:id="rId30"/>
    <p:sldId id="292" r:id="rId31"/>
    <p:sldId id="293" r:id="rId32"/>
    <p:sldId id="294" r:id="rId33"/>
    <p:sldId id="296" r:id="rId34"/>
    <p:sldId id="298" r:id="rId35"/>
    <p:sldId id="299" r:id="rId36"/>
    <p:sldId id="342" r:id="rId37"/>
    <p:sldId id="33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362" autoAdjust="0"/>
  </p:normalViewPr>
  <p:slideViewPr>
    <p:cSldViewPr>
      <p:cViewPr varScale="1">
        <p:scale>
          <a:sx n="102" d="100"/>
          <a:sy n="102" d="100"/>
        </p:scale>
        <p:origin x="-96" y="-138"/>
      </p:cViewPr>
      <p:guideLst>
        <p:guide orient="horz" pos="2160"/>
        <p:guide pos="3840"/>
        <p:guide pos="6816"/>
        <p:guide pos="816"/>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pPr/>
              <a:t>6/15/2020</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pPr/>
              <a:t>‹#›</a:t>
            </a:fld>
            <a:endParaRPr/>
          </a:p>
        </p:txBody>
      </p:sp>
    </p:spTree>
    <p:extLst>
      <p:ext uri="{BB962C8B-B14F-4D97-AF65-F5344CB8AC3E}">
        <p14:creationId xmlns=""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pPr/>
              <a:t>6/15/2020</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pPr/>
              <a:t>‹#›</a:t>
            </a:fld>
            <a:endParaRPr/>
          </a:p>
        </p:txBody>
      </p:sp>
    </p:spTree>
    <p:extLst>
      <p:ext uri="{BB962C8B-B14F-4D97-AF65-F5344CB8AC3E}">
        <p14:creationId xmlns=""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 xmlns:a16="http://schemas.microsoft.com/office/drawing/2014/main" id="{F9732D61-7355-48BD-BF3A-98713244A0D8}"/>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3DA25C3-8E73-4E19-A5AB-B51EB4D645A9}" type="slidenum">
              <a:rPr lang="en-GB" altLang="en-US">
                <a:latin typeface="Calibri" panose="020F0502020204030204" pitchFamily="34" charset="0"/>
              </a:rPr>
              <a:pPr/>
              <a:t>1</a:t>
            </a:fld>
            <a:endParaRPr lang="en-GB" altLang="en-US">
              <a:latin typeface="Calibri" panose="020F0502020204030204" pitchFamily="34" charset="0"/>
            </a:endParaRPr>
          </a:p>
        </p:txBody>
      </p:sp>
      <p:sp>
        <p:nvSpPr>
          <p:cNvPr id="39939" name="Rectangle 2">
            <a:extLst>
              <a:ext uri="{FF2B5EF4-FFF2-40B4-BE49-F238E27FC236}">
                <a16:creationId xmlns="" xmlns:a16="http://schemas.microsoft.com/office/drawing/2014/main" id="{72E8535A-B7AA-4B80-A14A-C146A51918B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9940" name="Rectangle 3">
            <a:extLst>
              <a:ext uri="{FF2B5EF4-FFF2-40B4-BE49-F238E27FC236}">
                <a16:creationId xmlns="" xmlns:a16="http://schemas.microsoft.com/office/drawing/2014/main" id="{5EDC10C8-615A-45EF-8DFC-32BD2D18F688}"/>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 xmlns:a16="http://schemas.microsoft.com/office/drawing/2014/main" id="{58BE7EAA-4DB0-493A-9AF3-2B6A10B2B508}"/>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4579381-571D-4A11-9F1A-C54768817F84}" type="slidenum">
              <a:rPr lang="en-GB" altLang="en-US">
                <a:latin typeface="Calibri" panose="020F0502020204030204" pitchFamily="34" charset="0"/>
              </a:rPr>
              <a:pPr/>
              <a:t>12</a:t>
            </a:fld>
            <a:endParaRPr lang="en-GB" altLang="en-US">
              <a:latin typeface="Calibri" panose="020F0502020204030204" pitchFamily="34" charset="0"/>
            </a:endParaRPr>
          </a:p>
        </p:txBody>
      </p:sp>
      <p:sp>
        <p:nvSpPr>
          <p:cNvPr id="49155" name="Rectangle 2">
            <a:extLst>
              <a:ext uri="{FF2B5EF4-FFF2-40B4-BE49-F238E27FC236}">
                <a16:creationId xmlns="" xmlns:a16="http://schemas.microsoft.com/office/drawing/2014/main" id="{260C676B-A19F-457A-AC71-9AC95305D12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6" name="Rectangle 3">
            <a:extLst>
              <a:ext uri="{FF2B5EF4-FFF2-40B4-BE49-F238E27FC236}">
                <a16:creationId xmlns="" xmlns:a16="http://schemas.microsoft.com/office/drawing/2014/main" id="{374E4C18-64AE-4886-B79C-ECA24FF7A4B2}"/>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ANOTHER CONSEQUENCE OF CLIMATE CHANGE IS MORE RAINFALL THAT WILL LEAD TO MORE INUNDATION, THREATEN FOOD SECURITY AND PEOPLE’S HEALTH. FLOODS CAN LEAD TO MIGRATION OF PEOPLE LIVING IN FLOOD PRONE AREAS. The drought/flood sequence is troubling for many regions for example a heavy rain after a period of severe drought can cause devastating floods.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 xmlns:a16="http://schemas.microsoft.com/office/drawing/2014/main" id="{6530E3B0-CBCA-4C6E-93B6-D0D8BC92B6F5}"/>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A839868-3DBA-43EF-9CB8-DD99EA26E4B5}" type="slidenum">
              <a:rPr lang="en-GB" altLang="en-US">
                <a:latin typeface="Calibri" panose="020F0502020204030204" pitchFamily="34" charset="0"/>
              </a:rPr>
              <a:pPr/>
              <a:t>14</a:t>
            </a:fld>
            <a:endParaRPr lang="en-GB" altLang="en-US">
              <a:latin typeface="Calibri" panose="020F0502020204030204" pitchFamily="34" charset="0"/>
            </a:endParaRPr>
          </a:p>
        </p:txBody>
      </p:sp>
      <p:sp>
        <p:nvSpPr>
          <p:cNvPr id="50179" name="Rectangle 2">
            <a:extLst>
              <a:ext uri="{FF2B5EF4-FFF2-40B4-BE49-F238E27FC236}">
                <a16:creationId xmlns="" xmlns:a16="http://schemas.microsoft.com/office/drawing/2014/main" id="{1EAE2775-FF9F-410A-B8E6-AF1853E32CB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0180" name="Rectangle 3">
            <a:extLst>
              <a:ext uri="{FF2B5EF4-FFF2-40B4-BE49-F238E27FC236}">
                <a16:creationId xmlns="" xmlns:a16="http://schemas.microsoft.com/office/drawing/2014/main" id="{C369F28D-007A-4FE6-8896-FEF0D94B57BE}"/>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CLIMATE CHANGE CAN ALSO LEAD TO MORE DROUGHTS IN OTHER AREAS. NO NEED TO EXPLAIN WHAT THIS MEANS FOR FOOD SECURITY AND HEALTH.</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 xmlns:a16="http://schemas.microsoft.com/office/drawing/2014/main" id="{73D68A33-E7A9-4F3E-93B7-7F502A2B4AD3}"/>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BB74371-AF94-4A55-A945-59AA3BB1F151}" type="slidenum">
              <a:rPr lang="en-GB" altLang="en-US">
                <a:latin typeface="Calibri" panose="020F0502020204030204" pitchFamily="34" charset="0"/>
              </a:rPr>
              <a:pPr/>
              <a:t>15</a:t>
            </a:fld>
            <a:endParaRPr lang="en-GB" altLang="en-US">
              <a:latin typeface="Calibri" panose="020F0502020204030204" pitchFamily="34" charset="0"/>
            </a:endParaRPr>
          </a:p>
        </p:txBody>
      </p:sp>
      <p:sp>
        <p:nvSpPr>
          <p:cNvPr id="51203" name="Rectangle 2">
            <a:extLst>
              <a:ext uri="{FF2B5EF4-FFF2-40B4-BE49-F238E27FC236}">
                <a16:creationId xmlns="" xmlns:a16="http://schemas.microsoft.com/office/drawing/2014/main" id="{A295D580-EF7E-4BE5-818E-757FE11C33B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04" name="Rectangle 3">
            <a:extLst>
              <a:ext uri="{FF2B5EF4-FFF2-40B4-BE49-F238E27FC236}">
                <a16:creationId xmlns="" xmlns:a16="http://schemas.microsoft.com/office/drawing/2014/main" id="{066F624E-008C-43F2-8239-507BB046988C}"/>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An increase in the number of strong hurricanes has been observed.</a:t>
            </a:r>
          </a:p>
          <a:p>
            <a:pPr eaLnBrk="1" hangingPunct="1">
              <a:spcBef>
                <a:spcPct val="0"/>
              </a:spcBef>
            </a:pPr>
            <a:r>
              <a:rPr lang="en-GB" altLang="en-US">
                <a:latin typeface="Times New Roman" panose="02020603050405020304" pitchFamily="18" charset="0"/>
                <a:ea typeface="ＭＳ Ｐゴシック" panose="020B0600070205080204" pitchFamily="34" charset="-128"/>
              </a:rPr>
              <a:t>Higher sea surface temperatures increase strength and duration of hurricanes. </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The average number of hurricanes remains more or less the same over time. Especially the increase of rainfall during tropical storms has disastrous impacts. </a:t>
            </a:r>
          </a:p>
          <a:p>
            <a:pPr eaLnBrk="1" hangingPunct="1">
              <a:spcBef>
                <a:spcPct val="0"/>
              </a:spcBef>
              <a:buFontTx/>
              <a:buChar char="-"/>
            </a:pPr>
            <a:r>
              <a:rPr lang="en-US" altLang="en-US">
                <a:latin typeface="Times New Roman" panose="02020603050405020304" pitchFamily="18" charset="0"/>
                <a:ea typeface="ＭＳ Ｐゴシック" panose="020B0600070205080204" pitchFamily="34" charset="-128"/>
              </a:rPr>
              <a:t>only 11% of all hurricanes occur in the Atlantic, the rest are in the Pacific and Indian Oceans.</a:t>
            </a:r>
          </a:p>
          <a:p>
            <a:pPr eaLnBrk="1" hangingPunct="1">
              <a:spcBef>
                <a:spcPct val="0"/>
              </a:spcBef>
              <a:buFontTx/>
              <a:buChar char="-"/>
            </a:pPr>
            <a:r>
              <a:rPr lang="en-US" altLang="en-US">
                <a:latin typeface="Times New Roman" panose="02020603050405020304" pitchFamily="18" charset="0"/>
                <a:ea typeface="ＭＳ Ｐゴシック" panose="020B0600070205080204" pitchFamily="34" charset="-128"/>
              </a:rPr>
              <a:t>There has been a large upswing in the frequency of Atlantic hurricanes, beginning in 1995. This corresponds to an upswing in tropical North Atlantic sea surface temperature, which is very likely a response to increasing anthropogenic greenhouse gases. </a:t>
            </a: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 xmlns:a16="http://schemas.microsoft.com/office/drawing/2014/main" id="{DA33DBAA-75B2-41C0-8157-50A61AD4FC15}"/>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452DC5-F04C-40EE-B6F2-55ACD71282E3}" type="slidenum">
              <a:rPr lang="en-GB" altLang="en-US">
                <a:latin typeface="Calibri" panose="020F0502020204030204" pitchFamily="34" charset="0"/>
              </a:rPr>
              <a:pPr/>
              <a:t>16</a:t>
            </a:fld>
            <a:endParaRPr lang="en-GB" altLang="en-US">
              <a:latin typeface="Calibri" panose="020F0502020204030204" pitchFamily="34" charset="0"/>
            </a:endParaRPr>
          </a:p>
        </p:txBody>
      </p:sp>
      <p:sp>
        <p:nvSpPr>
          <p:cNvPr id="52227" name="Rectangle 2">
            <a:extLst>
              <a:ext uri="{FF2B5EF4-FFF2-40B4-BE49-F238E27FC236}">
                <a16:creationId xmlns="" xmlns:a16="http://schemas.microsoft.com/office/drawing/2014/main" id="{C0C7129F-47B0-4332-9900-22FE482700B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2228" name="Rectangle 3">
            <a:extLst>
              <a:ext uri="{FF2B5EF4-FFF2-40B4-BE49-F238E27FC236}">
                <a16:creationId xmlns="" xmlns:a16="http://schemas.microsoft.com/office/drawing/2014/main" id="{92233D86-BDF1-44CB-852F-2160F47C9B30}"/>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CLIMATE CHANGE WILL LEAD TO A SHIFT OF VECTOR BORNE (or insect carried) DISEASES such as </a:t>
            </a:r>
          </a:p>
          <a:p>
            <a:pPr eaLnBrk="1" hangingPunct="1">
              <a:spcBef>
                <a:spcPct val="0"/>
              </a:spcBef>
            </a:pPr>
            <a:r>
              <a:rPr lang="en-GB" altLang="en-US">
                <a:latin typeface="Times New Roman" panose="02020603050405020304" pitchFamily="18" charset="0"/>
                <a:ea typeface="ＭＳ Ｐゴシック" panose="020B0600070205080204" pitchFamily="34" charset="-128"/>
              </a:rPr>
              <a:t>MALARIA, </a:t>
            </a:r>
          </a:p>
          <a:p>
            <a:pPr eaLnBrk="1" hangingPunct="1">
              <a:spcBef>
                <a:spcPct val="0"/>
              </a:spcBef>
            </a:pPr>
            <a:r>
              <a:rPr lang="en-GB" altLang="en-US">
                <a:latin typeface="Times New Roman" panose="02020603050405020304" pitchFamily="18" charset="0"/>
                <a:ea typeface="ＭＳ Ｐゴシック" panose="020B0600070205080204" pitchFamily="34" charset="-128"/>
              </a:rPr>
              <a:t>DENGUE, </a:t>
            </a:r>
          </a:p>
          <a:p>
            <a:pPr eaLnBrk="1" hangingPunct="1">
              <a:spcBef>
                <a:spcPct val="0"/>
              </a:spcBef>
            </a:pPr>
            <a:r>
              <a:rPr lang="en-GB" altLang="en-US">
                <a:latin typeface="Times New Roman" panose="02020603050405020304" pitchFamily="18" charset="0"/>
                <a:ea typeface="ＭＳ Ｐゴシック" panose="020B0600070205080204" pitchFamily="34" charset="-128"/>
              </a:rPr>
              <a:t>WEST NILE VIRUS, </a:t>
            </a:r>
          </a:p>
          <a:p>
            <a:pPr eaLnBrk="1" hangingPunct="1">
              <a:spcBef>
                <a:spcPct val="0"/>
              </a:spcBef>
            </a:pPr>
            <a:r>
              <a:rPr lang="en-GB" altLang="en-US">
                <a:latin typeface="Times New Roman" panose="02020603050405020304" pitchFamily="18" charset="0"/>
                <a:ea typeface="ＭＳ Ｐゴシック" panose="020B0600070205080204" pitchFamily="34" charset="-128"/>
              </a:rPr>
              <a:t>LEISHMANIASIS ( IS A PARASITE – CAUSES WOUNDS/ INFECTIONS AND MISFORMING OF HEAD AND LIMBS, FEVER, CUF</a:t>
            </a:r>
          </a:p>
          <a:p>
            <a:pPr eaLnBrk="1" hangingPunct="1">
              <a:spcBef>
                <a:spcPct val="0"/>
              </a:spcBef>
            </a:pPr>
            <a:r>
              <a:rPr lang="en-GB" altLang="en-US">
                <a:latin typeface="Times New Roman" panose="02020603050405020304" pitchFamily="18" charset="0"/>
                <a:ea typeface="ＭＳ Ｐゴシック" panose="020B0600070205080204" pitchFamily="34" charset="-128"/>
              </a:rPr>
              <a:t>LYME</a:t>
            </a:r>
          </a:p>
          <a:p>
            <a:pPr eaLnBrk="1" hangingPunct="1">
              <a:spcBef>
                <a:spcPct val="0"/>
              </a:spcBef>
            </a:pPr>
            <a:r>
              <a:rPr lang="en-GB" altLang="en-US">
                <a:latin typeface="Times New Roman" panose="02020603050405020304" pitchFamily="18" charset="0"/>
                <a:ea typeface="ＭＳ Ｐゴシック" panose="020B0600070205080204" pitchFamily="34" charset="-128"/>
              </a:rPr>
              <a:t>SCHISTOSOMIASIS (EGGS: INFECTIOUS DESEASE – STOMACH AND INTESTINES INFLICTION, LEADING TO FEVER, ILLNES, CUF ETC.) </a:t>
            </a:r>
          </a:p>
          <a:p>
            <a:pPr eaLnBrk="1" hangingPunct="1">
              <a:spcBef>
                <a:spcPct val="0"/>
              </a:spcBef>
            </a:pPr>
            <a:r>
              <a:rPr lang="en-GB" altLang="en-US">
                <a:latin typeface="Times New Roman" panose="02020603050405020304" pitchFamily="18" charset="0"/>
                <a:ea typeface="ＭＳ Ｐゴシック" panose="020B0600070205080204" pitchFamily="34" charset="-128"/>
              </a:rPr>
              <a:t>MOSQUITOS CARRYING THESE VIRUSES SHIFT TO NEW TERRITORIES AND SURVIVE IN MORE PLACES WHERE THEY NEVER OCCURRED BEFORE BECAUSE OF THE LARGER AREAS WITH HIGHER TEMPERATURES. </a:t>
            </a:r>
          </a:p>
          <a:p>
            <a:pPr eaLnBrk="1" hangingPunct="1">
              <a:spcBef>
                <a:spcPct val="0"/>
              </a:spcBef>
            </a:pPr>
            <a:r>
              <a:rPr lang="en-US" altLang="en-US">
                <a:latin typeface="Times New Roman" panose="02020603050405020304" pitchFamily="18" charset="0"/>
                <a:ea typeface="ＭＳ Ｐゴシック" panose="020B0600070205080204" pitchFamily="34" charset="-128"/>
              </a:rPr>
              <a:t>IPCC also describes an increase of diseases due to higher temperatures, humidity or drought: diarrheal disease, cholera, meningitis, skin disease, food poisoning</a:t>
            </a:r>
            <a:endParaRPr lang="en-GB" altLang="en-US">
              <a:latin typeface="Times New Roman" panose="02020603050405020304" pitchFamily="18" charset="0"/>
              <a:ea typeface="ＭＳ Ｐゴシック" panose="020B0600070205080204" pitchFamily="34" charset="-128"/>
            </a:endParaRPr>
          </a:p>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 xmlns:a16="http://schemas.microsoft.com/office/drawing/2014/main" id="{561E9B12-D5E1-47DE-B146-87A56BF5BCB8}"/>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FD6B73A-F37F-4FB6-975B-1593B72CEE38}" type="slidenum">
              <a:rPr lang="en-GB" altLang="en-US">
                <a:latin typeface="Calibri" panose="020F0502020204030204" pitchFamily="34" charset="0"/>
              </a:rPr>
              <a:pPr/>
              <a:t>18</a:t>
            </a:fld>
            <a:endParaRPr lang="en-GB" altLang="en-US">
              <a:latin typeface="Calibri" panose="020F0502020204030204" pitchFamily="34" charset="0"/>
            </a:endParaRPr>
          </a:p>
        </p:txBody>
      </p:sp>
      <p:sp>
        <p:nvSpPr>
          <p:cNvPr id="53251" name="Rectangle 2">
            <a:extLst>
              <a:ext uri="{FF2B5EF4-FFF2-40B4-BE49-F238E27FC236}">
                <a16:creationId xmlns="" xmlns:a16="http://schemas.microsoft.com/office/drawing/2014/main" id="{1F33BA70-43EE-4EBC-99ED-692AAF2FE6A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3252" name="Rectangle 3">
            <a:extLst>
              <a:ext uri="{FF2B5EF4-FFF2-40B4-BE49-F238E27FC236}">
                <a16:creationId xmlns="" xmlns:a16="http://schemas.microsoft.com/office/drawing/2014/main" id="{5A16AD15-4F9B-41D8-B290-23E4B2168D8E}"/>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Increases in the number of high sea level events are being recorded. SEA LEVEL RISE CAUSES STRESS FOR PEOPLE LIVING IN COASTAL AREAS ALL AROUND THE WORLD and is exacerbated by phenomenon such as storm surges and king tides. </a:t>
            </a:r>
          </a:p>
          <a:p>
            <a:pPr eaLnBrk="1" hangingPunct="1">
              <a:spcBef>
                <a:spcPct val="0"/>
              </a:spcBef>
            </a:pPr>
            <a:r>
              <a:rPr lang="en-GB" altLang="en-US">
                <a:latin typeface="Times New Roman" panose="02020603050405020304" pitchFamily="18" charset="0"/>
                <a:ea typeface="ＭＳ Ｐゴシック" panose="020B0600070205080204" pitchFamily="34" charset="-128"/>
              </a:rPr>
              <a:t>FURTHERMORE IT´S A THREAT TO WATER RESOURCES BECAUSE OF THE SALINATION OF GROUND WATER AFTER INUNDATIONS.</a:t>
            </a:r>
          </a:p>
          <a:p>
            <a:pPr eaLnBrk="1" hangingPunct="1">
              <a:spcBef>
                <a:spcPct val="0"/>
              </a:spcBef>
            </a:pPr>
            <a:r>
              <a:rPr lang="en-GB" altLang="en-US">
                <a:latin typeface="Times New Roman" panose="02020603050405020304" pitchFamily="18" charset="0"/>
                <a:ea typeface="ＭＳ Ｐゴシック" panose="020B0600070205080204" pitchFamily="34" charset="-128"/>
              </a:rPr>
              <a:t>IT OBVIOUSLY HAS CONSEQUENCES FOR FOOD SECURITY AS WELL BECAUSE INUNDATIONS LEAD TO DESTRUCTION OF LAND AND FOOD SUPPLIES.</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This could force people to seek living space elsewhere. </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The impacts of sea level rise can be exacerbated by environmental degradation such as sand mining and dense coastal living. </a:t>
            </a:r>
          </a:p>
          <a:p>
            <a:pPr eaLnBrk="1" hangingPunct="1">
              <a:spcBef>
                <a:spcPct val="0"/>
              </a:spcBef>
            </a:pPr>
            <a:r>
              <a:rPr lang="en-GB" altLang="en-US">
                <a:latin typeface="Times New Roman" panose="02020603050405020304" pitchFamily="18" charset="0"/>
                <a:ea typeface="ＭＳ Ｐゴシック" panose="020B0600070205080204" pitchFamily="34" charset="-128"/>
              </a:rPr>
              <a:t>NOTE: sea level rise is predicted to be </a:t>
            </a:r>
            <a:r>
              <a:rPr lang="en-US" altLang="en-US">
                <a:latin typeface="Times New Roman" panose="02020603050405020304" pitchFamily="18" charset="0"/>
                <a:ea typeface="ＭＳ Ｐゴシック" panose="020B0600070205080204" pitchFamily="34" charset="-128"/>
              </a:rPr>
              <a:t>80cm if you include ice dynamics as published by science in 2008!!!! IPCC recognizes that ice dynamics are not included in their predictions; Ice dynamics is a complex phenomenon of the growing and melt off variability of ice sheets (statement doesn’t make sense), including the possible break offs of ice sheets.  </a:t>
            </a:r>
            <a:endParaRPr lang="en-GB" altLang="en-US">
              <a:latin typeface="Times New Roman" panose="02020603050405020304" pitchFamily="18" charset="0"/>
              <a:ea typeface="ＭＳ Ｐゴシック" panose="020B0600070205080204" pitchFamily="34" charset="-128"/>
            </a:endParaRPr>
          </a:p>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 xmlns:a16="http://schemas.microsoft.com/office/drawing/2014/main" id="{921457FA-974A-41FD-9CD1-A5AF7774DDCD}"/>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4C6EAD6-CF49-4546-9AD6-401FE77BD593}" type="slidenum">
              <a:rPr lang="en-GB" altLang="en-US">
                <a:latin typeface="Calibri" panose="020F0502020204030204" pitchFamily="34" charset="0"/>
              </a:rPr>
              <a:pPr/>
              <a:t>20</a:t>
            </a:fld>
            <a:endParaRPr lang="en-GB" altLang="en-US">
              <a:latin typeface="Calibri" panose="020F0502020204030204" pitchFamily="34" charset="0"/>
            </a:endParaRPr>
          </a:p>
        </p:txBody>
      </p:sp>
      <p:sp>
        <p:nvSpPr>
          <p:cNvPr id="54275" name="Rectangle 2">
            <a:extLst>
              <a:ext uri="{FF2B5EF4-FFF2-40B4-BE49-F238E27FC236}">
                <a16:creationId xmlns="" xmlns:a16="http://schemas.microsoft.com/office/drawing/2014/main" id="{1629D450-26A2-495D-B59E-EE993FBEDB3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4276" name="Rectangle 3">
            <a:extLst>
              <a:ext uri="{FF2B5EF4-FFF2-40B4-BE49-F238E27FC236}">
                <a16:creationId xmlns="" xmlns:a16="http://schemas.microsoft.com/office/drawing/2014/main" id="{C2649DBE-A3C0-409E-BFE4-3734CCBEE23A}"/>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Cities such as Peru are completely dependent on water supplies offered by glaciers. A constant melt during the dry season is of utmost importance to continue water supply. Glaciers are then usually ‘recharged’ with more snowfall during the wet season. If the rate of melting is greater than the rate of replenishment, the glaciers will eventually disappear, having long term implications for water security.</a:t>
            </a:r>
          </a:p>
          <a:p>
            <a:pPr eaLnBrk="1" hangingPunct="1">
              <a:spcBef>
                <a:spcPct val="0"/>
              </a:spcBef>
            </a:pPr>
            <a:r>
              <a:rPr lang="en-GB" altLang="en-US">
                <a:latin typeface="Times New Roman" panose="02020603050405020304" pitchFamily="18" charset="0"/>
                <a:ea typeface="ＭＳ Ｐゴシック" panose="020B0600070205080204" pitchFamily="34" charset="-128"/>
              </a:rPr>
              <a:t>Glacial melt can also cause a build of water in lakes, sometimes causing ‘glacial lake outburst’ floods in places such as Nepal.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 xmlns:a16="http://schemas.microsoft.com/office/drawing/2014/main" id="{0C567DB0-47F2-4EC7-BB34-2C7498E10D2B}"/>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CB456B3-1E59-4CF2-AF9A-6E44F80610FD}" type="slidenum">
              <a:rPr lang="en-US" altLang="en-US">
                <a:latin typeface="Calibri" panose="020F0502020204030204" pitchFamily="34" charset="0"/>
              </a:rPr>
              <a:pPr/>
              <a:t>21</a:t>
            </a:fld>
            <a:endParaRPr lang="en-US" altLang="en-US">
              <a:latin typeface="Calibri" panose="020F0502020204030204" pitchFamily="34" charset="0"/>
            </a:endParaRPr>
          </a:p>
        </p:txBody>
      </p:sp>
      <p:sp>
        <p:nvSpPr>
          <p:cNvPr id="55299" name="Rectangle 2">
            <a:extLst>
              <a:ext uri="{FF2B5EF4-FFF2-40B4-BE49-F238E27FC236}">
                <a16:creationId xmlns="" xmlns:a16="http://schemas.microsoft.com/office/drawing/2014/main" id="{17B5FF9E-5284-4335-92F0-5A9325B901C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5300" name="Rectangle 3">
            <a:extLst>
              <a:ext uri="{FF2B5EF4-FFF2-40B4-BE49-F238E27FC236}">
                <a16:creationId xmlns="" xmlns:a16="http://schemas.microsoft.com/office/drawing/2014/main" id="{DD6B8E80-3A37-4F58-B620-863595BB5E5B}"/>
              </a:ext>
            </a:extLst>
          </p:cNvPr>
          <p:cNvSpPr>
            <a:spLocks noGrp="1" noChangeArrowheads="1"/>
          </p:cNvSpPr>
          <p:nvPr>
            <p:ph type="body" idx="1"/>
          </p:nvPr>
        </p:nvSpPr>
        <p:spPr bwMode="auto">
          <a:xfrm>
            <a:off x="912813" y="4343400"/>
            <a:ext cx="5032375"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 xmlns:a16="http://schemas.microsoft.com/office/drawing/2014/main" id="{1795D348-2917-4F30-92DB-EEA07520988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3" name="Rectangle 3">
            <a:extLst>
              <a:ext uri="{FF2B5EF4-FFF2-40B4-BE49-F238E27FC236}">
                <a16:creationId xmlns="" xmlns:a16="http://schemas.microsoft.com/office/drawing/2014/main" id="{1C1EC634-EA90-45D9-8514-FCE57DC43E03}"/>
              </a:ext>
            </a:extLst>
          </p:cNvPr>
          <p:cNvSpPr>
            <a:spLocks noGrp="1" noChangeArrowheads="1"/>
          </p:cNvSpPr>
          <p:nvPr>
            <p:ph type="body" idx="1"/>
          </p:nvPr>
        </p:nvSpPr>
        <p:spPr bwMode="auto">
          <a:xfrm>
            <a:off x="914400" y="4343400"/>
            <a:ext cx="50292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6" tIns="45718" rIns="91436" bIns="45718" numCol="1" anchor="t" anchorCtr="0" compatLnSpc="1">
            <a:prstTxWarp prst="textNoShape">
              <a:avLst/>
            </a:prstTxWarp>
          </a:bodyP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 xmlns:a16="http://schemas.microsoft.com/office/drawing/2014/main" id="{9A0206C4-A918-4A03-AAC2-48DBAC2FE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7347" name="Notes Placeholder 2">
            <a:extLst>
              <a:ext uri="{FF2B5EF4-FFF2-40B4-BE49-F238E27FC236}">
                <a16:creationId xmlns="" xmlns:a16="http://schemas.microsoft.com/office/drawing/2014/main" id="{B8BCB0BC-EBFF-453D-89FE-05C42C36F5D4}"/>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As an example, the IRI Map Rooms attempt to translate information into understandable language tailored for specific user communities. These new products may not be at all useful for other communities, but the point of services is to provide what the users require rather than what the suppliers want to distribute.</a:t>
            </a:r>
          </a:p>
        </p:txBody>
      </p:sp>
      <p:sp>
        <p:nvSpPr>
          <p:cNvPr id="57348" name="Slide Number Placeholder 3">
            <a:extLst>
              <a:ext uri="{FF2B5EF4-FFF2-40B4-BE49-F238E27FC236}">
                <a16:creationId xmlns="" xmlns:a16="http://schemas.microsoft.com/office/drawing/2014/main" id="{50978DE1-FEF4-4547-B784-41AE2B97A717}"/>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7BC4B5B-EEAC-488E-8361-D0F4E4D45829}" type="slidenum">
              <a:rPr lang="en-US" altLang="en-US">
                <a:latin typeface="Calibri" panose="020F0502020204030204" pitchFamily="34" charset="0"/>
              </a:rPr>
              <a:pPr/>
              <a:t>29</a:t>
            </a:fld>
            <a:endParaRPr lang="en-US" altLang="en-US">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 xmlns:a16="http://schemas.microsoft.com/office/drawing/2014/main" id="{41B8A682-A630-4290-BB7E-D57B808DF28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1" name="Notes Placeholder 2">
            <a:extLst>
              <a:ext uri="{FF2B5EF4-FFF2-40B4-BE49-F238E27FC236}">
                <a16:creationId xmlns="" xmlns:a16="http://schemas.microsoft.com/office/drawing/2014/main" id="{E08C8BFD-ECCF-499F-829F-BDFC9BDA61AD}"/>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ea typeface="ＭＳ Ｐゴシック" panose="020B0600070205080204" pitchFamily="34" charset="-128"/>
              </a:rPr>
              <a:t>SERVIR is the parent tool of the Climate Mapper.  SERVIR is a regional visualization tool for environmental and meteorological data and information.  It was created for Central America to help monitor land use change in the Mayan Biosphere Reserve using satellite data from NASA. It has grown to offer real time weather forecasts, tropical storm track red tide alerts, fire alerts.</a:t>
            </a:r>
          </a:p>
        </p:txBody>
      </p:sp>
      <p:sp>
        <p:nvSpPr>
          <p:cNvPr id="58372" name="Slide Number Placeholder 3">
            <a:extLst>
              <a:ext uri="{FF2B5EF4-FFF2-40B4-BE49-F238E27FC236}">
                <a16:creationId xmlns="" xmlns:a16="http://schemas.microsoft.com/office/drawing/2014/main" id="{32B0195D-107A-4762-9541-5B97ED1A1CD0}"/>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23FBF69-6945-476E-A421-997919164B98}" type="slidenum">
              <a:rPr lang="en-US" altLang="en-US">
                <a:latin typeface="Times" panose="02020603050405020304" pitchFamily="18" charset="0"/>
              </a:rPr>
              <a:pPr/>
              <a:t>30</a:t>
            </a:fld>
            <a:endParaRPr lang="en-US" altLang="en-US">
              <a:latin typeface="Times"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 xmlns:a16="http://schemas.microsoft.com/office/drawing/2014/main" id="{C20E2EC5-33B3-4E41-8CB3-70D20413127F}"/>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51D698F-4DAD-4422-A6D3-A9C950445BE4}" type="slidenum">
              <a:rPr lang="en-GB" altLang="en-US">
                <a:latin typeface="Calibri" panose="020F0502020204030204" pitchFamily="34" charset="0"/>
              </a:rPr>
              <a:pPr/>
              <a:t>2</a:t>
            </a:fld>
            <a:endParaRPr lang="en-GB" altLang="en-US">
              <a:latin typeface="Calibri" panose="020F0502020204030204" pitchFamily="34" charset="0"/>
            </a:endParaRPr>
          </a:p>
        </p:txBody>
      </p:sp>
      <p:sp>
        <p:nvSpPr>
          <p:cNvPr id="40963" name="Rectangle 2">
            <a:extLst>
              <a:ext uri="{FF2B5EF4-FFF2-40B4-BE49-F238E27FC236}">
                <a16:creationId xmlns="" xmlns:a16="http://schemas.microsoft.com/office/drawing/2014/main" id="{F679E955-BB33-477E-BEB8-E0B83A5AAFB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4" name="Rectangle 3">
            <a:extLst>
              <a:ext uri="{FF2B5EF4-FFF2-40B4-BE49-F238E27FC236}">
                <a16:creationId xmlns="" xmlns:a16="http://schemas.microsoft.com/office/drawing/2014/main" id="{6C19B896-7012-4DF2-BF0A-2CD52864406C}"/>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nl-NL" altLang="en-US">
                <a:latin typeface="Times New Roman" panose="02020603050405020304" pitchFamily="18" charset="0"/>
                <a:ea typeface="ＭＳ Ｐゴシック" panose="020B0600070205080204" pitchFamily="34" charset="-128"/>
              </a:rPr>
              <a:t>Anthropogenic/ human induced global warming results in changes to local average climate systems and in local weather conditions. In the second part of this presentation we will further look at these local changes. We will demonstrate this with graphs that show changes in temperature.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 xmlns:a16="http://schemas.microsoft.com/office/drawing/2014/main" id="{9E6219D8-1EF2-46D8-9BAA-82C0481F37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Notes Placeholder 2">
            <a:extLst>
              <a:ext uri="{FF2B5EF4-FFF2-40B4-BE49-F238E27FC236}">
                <a16:creationId xmlns="" xmlns:a16="http://schemas.microsoft.com/office/drawing/2014/main" id="{E52224C8-0266-49BE-97D5-372F5209142E}"/>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ea typeface="ＭＳ Ｐゴシック" panose="020B0600070205080204" pitchFamily="34" charset="-128"/>
              </a:rPr>
              <a:t>This pair of images shows the area outside Gonaive, Haiti, known as Savane Jong.  The left hand image is from 2004, but shows typical conditions, inlcuding a large, dry lowland area with a road through it.  The image on the right shows the same area during the 2008 hurricane season.  The area in red is flooded, including the Savane Jong.  The road is now under water.  So in planning relief efforts, it’s important to know that this road is submerged.  </a:t>
            </a:r>
          </a:p>
        </p:txBody>
      </p:sp>
      <p:sp>
        <p:nvSpPr>
          <p:cNvPr id="59396" name="Slide Number Placeholder 3">
            <a:extLst>
              <a:ext uri="{FF2B5EF4-FFF2-40B4-BE49-F238E27FC236}">
                <a16:creationId xmlns="" xmlns:a16="http://schemas.microsoft.com/office/drawing/2014/main" id="{683F514D-CF6D-433D-8605-3A3698E0F3F2}"/>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A358470-96B7-4DBB-9E04-14618217A9DB}" type="slidenum">
              <a:rPr lang="en-US" altLang="en-US">
                <a:latin typeface="Times" panose="02020603050405020304" pitchFamily="18" charset="0"/>
              </a:rPr>
              <a:pPr/>
              <a:t>31</a:t>
            </a:fld>
            <a:endParaRPr lang="en-US" altLang="en-US">
              <a:latin typeface="Times"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 xmlns:a16="http://schemas.microsoft.com/office/drawing/2014/main" id="{CAFBD318-8319-4F55-81BA-1DCA8D0C5B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a:extLst>
              <a:ext uri="{FF2B5EF4-FFF2-40B4-BE49-F238E27FC236}">
                <a16:creationId xmlns="" xmlns:a16="http://schemas.microsoft.com/office/drawing/2014/main" id="{5BFF3021-C803-4700-8754-CF83EBD254F4}"/>
              </a:ext>
            </a:extLst>
          </p:cNvPr>
          <p:cNvSpPr>
            <a:spLocks noGrp="1"/>
          </p:cNvSpPr>
          <p:nvPr>
            <p:ph type="body" idx="1"/>
          </p:nvPr>
        </p:nvSpPr>
        <p:spPr/>
        <p:txBody>
          <a:bodyPr/>
          <a:lstStyle/>
          <a:p>
            <a:pPr marL="171450" indent="-171450">
              <a:buFont typeface="Arial" pitchFamily="34" charset="0"/>
              <a:buChar char="•"/>
              <a:defRPr/>
            </a:pPr>
            <a:r>
              <a:rPr lang="en-US" dirty="0"/>
              <a:t>Need to target each kind of risk management tool at the risks that it can best – and most cost-effectively – address. </a:t>
            </a:r>
          </a:p>
          <a:p>
            <a:pPr marL="171450" indent="-171450">
              <a:buFont typeface="Arial" pitchFamily="34" charset="0"/>
              <a:buChar char="•"/>
              <a:defRPr/>
            </a:pPr>
            <a:r>
              <a:rPr lang="en-US" dirty="0"/>
              <a:t>Insurance is not a stand-alone solution. Not all climate risks are insurable, or most cost-effectively addressed through insurance. (But, for events of a certain frequency and severity, insurance can be more cost-effective than risk reduction)</a:t>
            </a:r>
          </a:p>
          <a:p>
            <a:pPr marL="628650" lvl="1" indent="-171450">
              <a:buFont typeface="Arial" pitchFamily="34" charset="0"/>
              <a:buChar char="•"/>
              <a:defRPr/>
            </a:pPr>
            <a:r>
              <a:rPr lang="en-US" dirty="0"/>
              <a:t>Target residual risks: For example, target late season risk, when it’s too late for farmers to use other coping mechanisms like planting a second crop. Consider these risk reduction activities when designing the insurance</a:t>
            </a:r>
          </a:p>
          <a:p>
            <a:pPr marL="171450" indent="-171450" eaLnBrk="1" fontAlgn="auto" hangingPunct="1">
              <a:spcBef>
                <a:spcPts val="0"/>
              </a:spcBef>
              <a:spcAft>
                <a:spcPts val="0"/>
              </a:spcAft>
              <a:buFont typeface="Arial" pitchFamily="34" charset="0"/>
              <a:buChar char="•"/>
              <a:defRPr/>
            </a:pPr>
            <a:r>
              <a:rPr lang="en-US" dirty="0"/>
              <a:t>Insurance can be a useful tool for adaptation. It can increase adaptive capacity, and also provide a price signal for investments in risk reduction measures or transitions to more resilient crops or livelihoods. </a:t>
            </a:r>
          </a:p>
          <a:p>
            <a:pPr marL="171450" lvl="1" indent="-171450">
              <a:buFont typeface="Arial" pitchFamily="34" charset="0"/>
              <a:buChar char="•"/>
              <a:defRPr/>
            </a:pPr>
            <a:r>
              <a:rPr lang="en-US" dirty="0">
                <a:latin typeface="Times" pitchFamily="18" charset="0"/>
              </a:rPr>
              <a:t>Properly set insurance premiums can, in principle, send appropriate signals to policy holders to undertake adaptation measures to reduce exposure to various risks, including those posed by climate change.</a:t>
            </a:r>
            <a:endParaRPr lang="en-US" dirty="0"/>
          </a:p>
          <a:p>
            <a:pPr marL="171450" indent="-171450" eaLnBrk="1" fontAlgn="auto" hangingPunct="1">
              <a:spcBef>
                <a:spcPts val="0"/>
              </a:spcBef>
              <a:spcAft>
                <a:spcPts val="0"/>
              </a:spcAft>
              <a:buFont typeface="Arial" pitchFamily="34" charset="0"/>
              <a:buChar char="•"/>
              <a:defRPr/>
            </a:pPr>
            <a:r>
              <a:rPr lang="en-US" sz="1100" dirty="0"/>
              <a:t>Sustainability and accurate price signals necessitate private sector involvement.</a:t>
            </a:r>
            <a:endParaRPr lang="en-US" dirty="0"/>
          </a:p>
          <a:p>
            <a:pPr eaLnBrk="1" fontAlgn="auto" hangingPunct="1">
              <a:spcBef>
                <a:spcPts val="0"/>
              </a:spcBef>
              <a:spcAft>
                <a:spcPts val="0"/>
              </a:spcAft>
              <a:defRPr/>
            </a:pPr>
            <a:endParaRPr lang="en-US" dirty="0"/>
          </a:p>
        </p:txBody>
      </p:sp>
      <p:sp>
        <p:nvSpPr>
          <p:cNvPr id="60420" name="Slide Number Placeholder 3">
            <a:extLst>
              <a:ext uri="{FF2B5EF4-FFF2-40B4-BE49-F238E27FC236}">
                <a16:creationId xmlns="" xmlns:a16="http://schemas.microsoft.com/office/drawing/2014/main" id="{CF3E9662-1BE8-4C1B-ADCC-ADC31E75175D}"/>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83AF332-B6D6-4E4A-92CB-DD3B6F509D45}" type="slidenum">
              <a:rPr lang="en-US" altLang="en-US">
                <a:latin typeface="Calibri" panose="020F0502020204030204" pitchFamily="34" charset="0"/>
              </a:rPr>
              <a:pPr/>
              <a:t>34</a:t>
            </a:fld>
            <a:endParaRPr lang="en-US" altLang="en-US">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 xmlns:a16="http://schemas.microsoft.com/office/drawing/2014/main" id="{F508B266-117A-4C62-BEE2-C9F0CC2B4E7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43" name="Notes Placeholder 2">
            <a:extLst>
              <a:ext uri="{FF2B5EF4-FFF2-40B4-BE49-F238E27FC236}">
                <a16:creationId xmlns="" xmlns:a16="http://schemas.microsoft.com/office/drawing/2014/main" id="{03E198BA-403C-4E3F-B36F-138028CC3915}"/>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Target each kind of risk management tool at the risks that it can best – and most cost-effectively – address. </a:t>
            </a:r>
          </a:p>
          <a:p>
            <a:pPr eaLnBrk="1" hangingPunct="1">
              <a:spcBef>
                <a:spcPct val="0"/>
              </a:spcBef>
            </a:pPr>
            <a:r>
              <a:rPr lang="en-US" altLang="en-US">
                <a:latin typeface="Times" panose="02020603050405020304" pitchFamily="18" charset="0"/>
              </a:rPr>
              <a:t>There are different innovations under development to deal with the catastrophic losses on the right hand side.</a:t>
            </a:r>
            <a:endParaRPr lang="en-US" altLang="en-US"/>
          </a:p>
        </p:txBody>
      </p:sp>
      <p:sp>
        <p:nvSpPr>
          <p:cNvPr id="61444" name="Slide Number Placeholder 3">
            <a:extLst>
              <a:ext uri="{FF2B5EF4-FFF2-40B4-BE49-F238E27FC236}">
                <a16:creationId xmlns="" xmlns:a16="http://schemas.microsoft.com/office/drawing/2014/main" id="{68EE8CE0-ECF4-45EB-A572-AB35E3784FB9}"/>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EBF9D01-9C63-4DDD-9A0E-ECA5AEE32CA5}" type="slidenum">
              <a:rPr lang="en-US" altLang="en-US">
                <a:latin typeface="Calibri" panose="020F0502020204030204" pitchFamily="34" charset="0"/>
              </a:rPr>
              <a:pPr/>
              <a:t>35</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 xmlns:a16="http://schemas.microsoft.com/office/drawing/2014/main" id="{9A16E5C0-EF36-4F85-9353-601CFC5C041E}"/>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97694E8-B636-46C3-B9E8-96898A572961}" type="slidenum">
              <a:rPr lang="en-GB" altLang="en-US">
                <a:latin typeface="Calibri" panose="020F0502020204030204" pitchFamily="34" charset="0"/>
              </a:rPr>
              <a:pPr/>
              <a:t>3</a:t>
            </a:fld>
            <a:endParaRPr lang="en-GB" altLang="en-US">
              <a:latin typeface="Calibri" panose="020F0502020204030204" pitchFamily="34" charset="0"/>
            </a:endParaRPr>
          </a:p>
        </p:txBody>
      </p:sp>
      <p:sp>
        <p:nvSpPr>
          <p:cNvPr id="41987" name="Rectangle 2">
            <a:extLst>
              <a:ext uri="{FF2B5EF4-FFF2-40B4-BE49-F238E27FC236}">
                <a16:creationId xmlns="" xmlns:a16="http://schemas.microsoft.com/office/drawing/2014/main" id="{D8240148-FD80-4652-8D07-864EFDD9E6D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8" name="Rectangle 3">
            <a:extLst>
              <a:ext uri="{FF2B5EF4-FFF2-40B4-BE49-F238E27FC236}">
                <a16:creationId xmlns="" xmlns:a16="http://schemas.microsoft.com/office/drawing/2014/main" id="{C8FDDB6F-3374-44B4-9E30-46CC6C79F7A2}"/>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The Intergovernmental Panel on Climate Change (IPCC) is a UN agency consisting of more than 2000 climate scientist from all over the world that review all scientific data on climate change. A closelook at the publication of the IPCC reports to be well informed of the current international scientific consensus on climate change. </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The latest report was launched in 2007 and this report was an eye-opener to the larger public. Its statements were clear and alarming: climate change is now unequivocal, it is bound to continue at an alarming rate unless substantial measures are taken to reduce greenhouse gas emissions and it already is and will continue to bring the world more extreme weather events.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 xmlns:a16="http://schemas.microsoft.com/office/drawing/2014/main" id="{04A1C4BA-1656-43F5-BE0E-395D0F00FA7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3011" name="Rectangle 3">
            <a:extLst>
              <a:ext uri="{FF2B5EF4-FFF2-40B4-BE49-F238E27FC236}">
                <a16:creationId xmlns="" xmlns:a16="http://schemas.microsoft.com/office/drawing/2014/main" id="{5EC52397-7C80-480E-A2DA-5A3BD0213A1D}"/>
              </a:ext>
            </a:extLst>
          </p:cNvPr>
          <p:cNvSpPr>
            <a:spLocks noGrp="1" noChangeArrowheads="1"/>
          </p:cNvSpPr>
          <p:nvPr>
            <p:ph type="body" idx="1"/>
          </p:nvPr>
        </p:nvSpPr>
        <p:spPr bwMode="auto">
          <a:xfrm>
            <a:off x="914400" y="4343400"/>
            <a:ext cx="50292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6" tIns="45718" rIns="91436" bIns="45718" numCol="1" anchor="t" anchorCtr="0" compatLnSpc="1">
            <a:prstTxWarp prst="textNoShape">
              <a:avLst/>
            </a:prstTxWarp>
          </a:bodyP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 xmlns:a16="http://schemas.microsoft.com/office/drawing/2014/main" id="{DC942F00-F994-4284-BC2E-8ADC748E53DC}"/>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882763B-BC08-4AA9-80C6-8FB19A787C90}" type="slidenum">
              <a:rPr lang="en-GB" altLang="en-US">
                <a:latin typeface="Calibri" panose="020F0502020204030204" pitchFamily="34" charset="0"/>
              </a:rPr>
              <a:pPr/>
              <a:t>5</a:t>
            </a:fld>
            <a:endParaRPr lang="en-GB" altLang="en-US">
              <a:latin typeface="Calibri" panose="020F0502020204030204" pitchFamily="34" charset="0"/>
            </a:endParaRPr>
          </a:p>
        </p:txBody>
      </p:sp>
      <p:sp>
        <p:nvSpPr>
          <p:cNvPr id="44035" name="Rectangle 2">
            <a:extLst>
              <a:ext uri="{FF2B5EF4-FFF2-40B4-BE49-F238E27FC236}">
                <a16:creationId xmlns="" xmlns:a16="http://schemas.microsoft.com/office/drawing/2014/main" id="{490C8325-ACBB-4A98-8743-9EEDD37A150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820" name="Rectangle 3">
            <a:extLst>
              <a:ext uri="{FF2B5EF4-FFF2-40B4-BE49-F238E27FC236}">
                <a16:creationId xmlns="" xmlns:a16="http://schemas.microsoft.com/office/drawing/2014/main" id="{6E9058CD-3B56-4CF5-8186-6A14017EB2DF}"/>
              </a:ext>
            </a:extLst>
          </p:cNvPr>
          <p:cNvSpPr>
            <a:spLocks noGrp="1" noChangeArrowheads="1"/>
          </p:cNvSpPr>
          <p:nvPr>
            <p:ph type="body" idx="1"/>
          </p:nvPr>
        </p:nvSpPr>
        <p:spPr>
          <a:ln/>
        </p:spPr>
        <p:txBody>
          <a:bodyPr>
            <a:normAutofit fontScale="62500" lnSpcReduction="20000"/>
          </a:bodyPr>
          <a:lstStyle/>
          <a:p>
            <a:pPr eaLnBrk="1" fontAlgn="auto" hangingPunct="1">
              <a:spcBef>
                <a:spcPts val="0"/>
              </a:spcBef>
              <a:spcAft>
                <a:spcPts val="0"/>
              </a:spcAft>
              <a:defRPr/>
            </a:pPr>
            <a:r>
              <a:rPr lang="en-GB" dirty="0">
                <a:latin typeface="Times New Roman" pitchFamily="-112" charset="0"/>
                <a:ea typeface="ＭＳ Ｐゴシック" pitchFamily="34" charset="-128"/>
              </a:rPr>
              <a:t>THIS LAST PART OF THE GRAPH SHOWS THE TEMPERATURE PROJECTIONS MADE BY THE IPCC. SCENARIOS BASED ON ENERGY EMISSIONS, KEEPING IN MIND FACTORS AS ECONOMIC GROWTH, POPULATION GROWTH ETC.</a:t>
            </a:r>
          </a:p>
          <a:p>
            <a:pPr eaLnBrk="1" fontAlgn="auto" hangingPunct="1">
              <a:spcBef>
                <a:spcPts val="0"/>
              </a:spcBef>
              <a:spcAft>
                <a:spcPts val="0"/>
              </a:spcAft>
              <a:defRPr/>
            </a:pPr>
            <a:r>
              <a:rPr lang="en-GB" dirty="0">
                <a:latin typeface="Times New Roman" pitchFamily="-112" charset="0"/>
                <a:ea typeface="ＭＳ Ｐゴシック" pitchFamily="34" charset="-128"/>
              </a:rPr>
              <a:t>EVEN IN THE MOST OPTIMISTIC SCENARIO AN INCREASE OF 1,8 DEGREES IS PROJECTED. THIS IS UNPRECEDENTED IN MODERN CIVILIZATION. Many people believe a rise of 2 degrees C is a tipping point for disastrous and irreversible impacts, like on the melting of arctic ice, Greenland and melting of permafrost which would produce more GHG’s. Even if GHG are reduced substantially world wide, some scientists state we still only have a 50% chance of reaching a limitation of 2 degrees rise. </a:t>
            </a:r>
            <a:endParaRPr lang="nl-NL" dirty="0">
              <a:latin typeface="Times New Roman" pitchFamily="-112" charset="0"/>
              <a:ea typeface="ＭＳ Ｐゴシック" pitchFamily="34" charset="-128"/>
            </a:endParaRPr>
          </a:p>
          <a:p>
            <a:pPr eaLnBrk="1" fontAlgn="auto" hangingPunct="1">
              <a:spcBef>
                <a:spcPts val="0"/>
              </a:spcBef>
              <a:spcAft>
                <a:spcPts val="0"/>
              </a:spcAft>
              <a:defRPr/>
            </a:pPr>
            <a:endParaRPr lang="en-GB" sz="1100" dirty="0">
              <a:latin typeface="Times New Roman" pitchFamily="-112" charset="0"/>
              <a:ea typeface="ＭＳ Ｐゴシック" pitchFamily="34" charset="-128"/>
            </a:endParaRPr>
          </a:p>
          <a:p>
            <a:pPr eaLnBrk="1" fontAlgn="auto" hangingPunct="1">
              <a:spcBef>
                <a:spcPts val="0"/>
              </a:spcBef>
              <a:spcAft>
                <a:spcPts val="0"/>
              </a:spcAft>
              <a:defRPr/>
            </a:pPr>
            <a:r>
              <a:rPr lang="en-GB" sz="1100" dirty="0">
                <a:latin typeface="Times New Roman" pitchFamily="-112" charset="0"/>
                <a:ea typeface="ＭＳ Ｐゴシック" pitchFamily="34" charset="-128"/>
              </a:rPr>
              <a:t>Background info:</a:t>
            </a:r>
          </a:p>
          <a:p>
            <a:pPr eaLnBrk="1" fontAlgn="auto" hangingPunct="1">
              <a:spcBef>
                <a:spcPts val="0"/>
              </a:spcBef>
              <a:spcAft>
                <a:spcPts val="0"/>
              </a:spcAft>
              <a:defRPr/>
            </a:pPr>
            <a:r>
              <a:rPr lang="en-GB" sz="1100" dirty="0">
                <a:latin typeface="Times New Roman" pitchFamily="-112" charset="0"/>
                <a:ea typeface="ＭＳ Ｐゴシック" pitchFamily="34" charset="-128"/>
              </a:rPr>
              <a:t>First of all, we don’t know what future greenhouse gas concentrations will be - in practice, scientists use various scenarios that are all equally plausible. This is particularly problematic if we want to know what is going to happen in say, 2100, less for the coming two decades, where climate change is mostly determined by greenhouse gases emitted already.</a:t>
            </a:r>
          </a:p>
          <a:p>
            <a:pPr eaLnBrk="1" fontAlgn="auto" hangingPunct="1">
              <a:spcBef>
                <a:spcPts val="0"/>
              </a:spcBef>
              <a:spcAft>
                <a:spcPts val="0"/>
              </a:spcAft>
              <a:defRPr/>
            </a:pPr>
            <a:r>
              <a:rPr lang="en-GB" sz="1100" dirty="0">
                <a:latin typeface="Times New Roman" pitchFamily="-112" charset="0"/>
                <a:ea typeface="ＭＳ Ｐゴシック" pitchFamily="34" charset="-128"/>
              </a:rPr>
              <a:t>Secondly, the computer models are not perfect. They contain approximations, and there are many aspects of the climate system that we do not fully understand. While they are pretty reliable in terms of simulating large-scale patterns in the atmosphere, they do not provide perfect results for each aspect of the weather and for every place on earth.</a:t>
            </a:r>
          </a:p>
          <a:p>
            <a:pPr eaLnBrk="1" fontAlgn="auto" hangingPunct="1">
              <a:spcBef>
                <a:spcPts val="0"/>
              </a:spcBef>
              <a:spcAft>
                <a:spcPts val="0"/>
              </a:spcAft>
              <a:defRPr/>
            </a:pPr>
            <a:r>
              <a:rPr lang="en-GB" sz="1100" dirty="0">
                <a:latin typeface="Times New Roman" pitchFamily="-112" charset="0"/>
                <a:ea typeface="ＭＳ Ｐゴシック" pitchFamily="34" charset="-128"/>
              </a:rPr>
              <a:t>A third problem is scale. As mentioned, the horizontal resolution of the models is typically of the order of several hundred kilometres. This means that they will average the weather over areas that in reality will have very different local conditions. What the model tells you for the whole area still needs to be translated to what will happen in a particular location. There are options to alleviate some of these problems, for instance by using regional climate models at higher resolution, or so-called statistical downscaling, but they require special attention.</a:t>
            </a:r>
          </a:p>
          <a:p>
            <a:pPr eaLnBrk="1" fontAlgn="auto" hangingPunct="1">
              <a:spcBef>
                <a:spcPts val="0"/>
              </a:spcBef>
              <a:spcAft>
                <a:spcPts val="0"/>
              </a:spcAft>
              <a:defRPr/>
            </a:pPr>
            <a:r>
              <a:rPr lang="en-GB" sz="1100" dirty="0">
                <a:latin typeface="Times New Roman" pitchFamily="-112" charset="0"/>
                <a:ea typeface="ＭＳ Ｐゴシック" pitchFamily="34" charset="-128"/>
              </a:rPr>
              <a:t>Finally, a key limitation relates to generating information on extremes. First of all, the coarse scale means that the models do not represent small-scale  weather phenomena, such as storms. Therefore, they don’t directly provide reliable estimates of how such events will change into the future. They are better at predicting changes to average temperature and to a lesser extent rainfall. But even more large-scale extremes such as heat waves present difficulties. Of course the climate model’s output (the simulated weather) can also be examined to look at the frequency and intensity of particular extreme weather event. How often does the temperature in a particular area exceed a particular value -- i.e. how often can we expect a heat wave there? However, as in the real observations, the more extreme an event is, the more difficult it becomes to generate reliable statistics. If the average temperature in particular month in a particular place is 24 degrees Celsius, it is pretty straightforward to find out how frequently we will find a day where the temperature is more than 28 degrees. However, if we want to know how often the temperature exceeds 40 degrees, or is above 30 degrees for over a week, which might occur, say, once every 100 years, we would have to run the model for an awfully long time to generate reliable statistics.</a:t>
            </a:r>
          </a:p>
          <a:p>
            <a:pPr eaLnBrk="1" fontAlgn="auto" hangingPunct="1">
              <a:spcBef>
                <a:spcPts val="0"/>
              </a:spcBef>
              <a:spcAft>
                <a:spcPts val="0"/>
              </a:spcAft>
              <a:defRPr/>
            </a:pPr>
            <a:endParaRPr lang="nl-NL" dirty="0">
              <a:latin typeface="Times New Roman" pitchFamily="-112" charset="0"/>
              <a:ea typeface="ＭＳ Ｐゴシック" pitchFamily="34" charset="-128"/>
            </a:endParaRPr>
          </a:p>
          <a:p>
            <a:pPr eaLnBrk="1" fontAlgn="auto" hangingPunct="1">
              <a:spcBef>
                <a:spcPts val="0"/>
              </a:spcBef>
              <a:spcAft>
                <a:spcPts val="0"/>
              </a:spcAft>
              <a:defRPr/>
            </a:pPr>
            <a:r>
              <a:rPr lang="nl-NL" dirty="0">
                <a:latin typeface="Times New Roman" pitchFamily="-112" charset="0"/>
                <a:ea typeface="ＭＳ Ｐゴシック" pitchFamily="34" charset="-128"/>
              </a:rPr>
              <a:t>Note: highest and lowest ranges of scenario are not visble in this graph: 1.1 - 6.4 </a:t>
            </a:r>
            <a:r>
              <a:rPr lang="en-US" dirty="0">
                <a:latin typeface="Times New Roman" pitchFamily="-112" charset="0"/>
                <a:ea typeface="ＭＳ Ｐゴシック" pitchFamily="34" charset="-128"/>
              </a:rPr>
              <a:t>°C. In this scenario all uncertainties are included. </a:t>
            </a:r>
            <a:endParaRPr lang="nl-NL" dirty="0">
              <a:latin typeface="Times New Roman" pitchFamily="-112"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 xmlns:a16="http://schemas.microsoft.com/office/drawing/2014/main" id="{82343472-88FF-4FC9-8DAD-B95FACAB728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5059" name="Rectangle 3">
            <a:extLst>
              <a:ext uri="{FF2B5EF4-FFF2-40B4-BE49-F238E27FC236}">
                <a16:creationId xmlns="" xmlns:a16="http://schemas.microsoft.com/office/drawing/2014/main" id="{1A9FC7F6-2620-4963-8F14-725260B77BC2}"/>
              </a:ext>
            </a:extLst>
          </p:cNvPr>
          <p:cNvSpPr>
            <a:spLocks noGrp="1" noChangeArrowheads="1"/>
          </p:cNvSpPr>
          <p:nvPr>
            <p:ph type="body" idx="1"/>
          </p:nvPr>
        </p:nvSpPr>
        <p:spPr bwMode="auto">
          <a:xfrm>
            <a:off x="914400" y="4343400"/>
            <a:ext cx="50292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6" tIns="45718" rIns="91436" bIns="45718" numCol="1" anchor="t" anchorCtr="0" compatLnSpc="1">
            <a:prstTxWarp prst="textNoShape">
              <a:avLst/>
            </a:prstTxWarp>
          </a:bodyP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 xmlns:a16="http://schemas.microsoft.com/office/drawing/2014/main" id="{526D663A-950A-4B0C-913D-F092B8DA1D39}"/>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76989FB-1C03-45A6-8D5F-07D12FC02131}" type="slidenum">
              <a:rPr lang="en-GB" altLang="en-US">
                <a:latin typeface="Calibri" panose="020F0502020204030204" pitchFamily="34" charset="0"/>
              </a:rPr>
              <a:pPr/>
              <a:t>7</a:t>
            </a:fld>
            <a:endParaRPr lang="en-GB" altLang="en-US">
              <a:latin typeface="Calibri" panose="020F0502020204030204" pitchFamily="34" charset="0"/>
            </a:endParaRPr>
          </a:p>
        </p:txBody>
      </p:sp>
      <p:sp>
        <p:nvSpPr>
          <p:cNvPr id="46083" name="Rectangle 2">
            <a:extLst>
              <a:ext uri="{FF2B5EF4-FFF2-40B4-BE49-F238E27FC236}">
                <a16:creationId xmlns="" xmlns:a16="http://schemas.microsoft.com/office/drawing/2014/main" id="{ED92B6B5-5D17-4C2B-A3F7-5621024D9C3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6084" name="Rectangle 3">
            <a:extLst>
              <a:ext uri="{FF2B5EF4-FFF2-40B4-BE49-F238E27FC236}">
                <a16:creationId xmlns="" xmlns:a16="http://schemas.microsoft.com/office/drawing/2014/main" id="{7998DC4F-C7DF-4446-BB7D-5FCF84450E2C}"/>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ALTHOUGH CLIMATE CHANGE IS A GLOBAL PROBLEM, POOR COUNTRIES WILL BE AFFECTED UNEQUALLY HARD. This slide shows who is relatively seen mostly responsible for emitting large amounts of GHGs in the atmosphere. Of concern to us is the fact that the poorest countries are hit the hardest, but have the least means and capacity to cope. Western countries are investing billions in their own protection. Eg the Netherlands has a very highly developed dyke system worth billions of Euros to protect its low lying landscape (blown in new life by the commission Veerman), which is below sealevel for a large part. Who is paying the adaptation bill for the developing countries?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 xmlns:a16="http://schemas.microsoft.com/office/drawing/2014/main" id="{3CE754B0-567C-456F-BCFE-BE769F2BDEFD}"/>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93F67AC-1AC6-4D5A-98BC-7DF11262DB8C}" type="slidenum">
              <a:rPr lang="en-GB" altLang="en-US">
                <a:latin typeface="Calibri" panose="020F0502020204030204" pitchFamily="34" charset="0"/>
              </a:rPr>
              <a:pPr/>
              <a:t>9</a:t>
            </a:fld>
            <a:endParaRPr lang="en-GB" altLang="en-US">
              <a:latin typeface="Calibri" panose="020F0502020204030204" pitchFamily="34" charset="0"/>
            </a:endParaRPr>
          </a:p>
        </p:txBody>
      </p:sp>
      <p:sp>
        <p:nvSpPr>
          <p:cNvPr id="47107" name="Rectangle 2">
            <a:extLst>
              <a:ext uri="{FF2B5EF4-FFF2-40B4-BE49-F238E27FC236}">
                <a16:creationId xmlns="" xmlns:a16="http://schemas.microsoft.com/office/drawing/2014/main" id="{8CB7F051-D8A5-43EA-9249-5C7658E796F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7108" name="Rectangle 3">
            <a:extLst>
              <a:ext uri="{FF2B5EF4-FFF2-40B4-BE49-F238E27FC236}">
                <a16:creationId xmlns="" xmlns:a16="http://schemas.microsoft.com/office/drawing/2014/main" id="{F5FCFF97-41A5-4DDD-B876-809E2104115F}"/>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i="1">
                <a:latin typeface="Times New Roman" panose="02020603050405020304" pitchFamily="18" charset="0"/>
                <a:ea typeface="ＭＳ Ｐゴシック" panose="020B0600070205080204" pitchFamily="34" charset="-128"/>
              </a:rPr>
              <a:t>An increase in the number of weather related natural disasters</a:t>
            </a:r>
            <a:endParaRPr lang="nl-NL" altLang="en-US">
              <a:latin typeface="Times New Roman" panose="02020603050405020304" pitchFamily="18" charset="0"/>
              <a:ea typeface="ＭＳ Ｐゴシック" panose="020B0600070205080204" pitchFamily="34" charset="-128"/>
            </a:endParaRPr>
          </a:p>
          <a:p>
            <a:pPr eaLnBrk="1" hangingPunct="1">
              <a:spcBef>
                <a:spcPct val="0"/>
              </a:spcBef>
            </a:pPr>
            <a:r>
              <a:rPr lang="en-GB" altLang="en-US">
                <a:latin typeface="Times New Roman" panose="02020603050405020304" pitchFamily="18" charset="0"/>
                <a:ea typeface="ＭＳ Ｐゴシック" panose="020B0600070205080204" pitchFamily="34" charset="-128"/>
              </a:rPr>
              <a:t>According to the IFRC </a:t>
            </a:r>
            <a:r>
              <a:rPr lang="en-GB" altLang="en-US" i="1">
                <a:latin typeface="Times New Roman" panose="02020603050405020304" pitchFamily="18" charset="0"/>
                <a:ea typeface="ＭＳ Ｐゴシック" panose="020B0600070205080204" pitchFamily="34" charset="-128"/>
              </a:rPr>
              <a:t>World Disasters Report</a:t>
            </a:r>
            <a:r>
              <a:rPr lang="en-GB" altLang="en-US">
                <a:latin typeface="Times New Roman" panose="02020603050405020304" pitchFamily="18" charset="0"/>
                <a:ea typeface="ＭＳ Ｐゴシック" panose="020B0600070205080204" pitchFamily="34" charset="-128"/>
              </a:rPr>
              <a:t> </a:t>
            </a:r>
            <a:r>
              <a:rPr lang="en-GB" altLang="en-US" i="1">
                <a:latin typeface="Times New Roman" panose="02020603050405020304" pitchFamily="18" charset="0"/>
                <a:ea typeface="ＭＳ Ｐゴシック" panose="020B0600070205080204" pitchFamily="34" charset="-128"/>
              </a:rPr>
              <a:t>2006</a:t>
            </a:r>
            <a:r>
              <a:rPr lang="en-GB" altLang="en-US">
                <a:latin typeface="Times New Roman" panose="02020603050405020304" pitchFamily="18" charset="0"/>
                <a:ea typeface="ＭＳ Ｐゴシック" panose="020B0600070205080204" pitchFamily="34" charset="-128"/>
              </a:rPr>
              <a:t> the last ten years saw an increase of reported natural disasters. Until 1997 this number was around 200 per year. Since that year the average number went to more than 300 a year, reaching almost 400 per year in 2006?. This increase is due to the rising number of weather related disasters, such as floods and storms. </a:t>
            </a:r>
            <a:r>
              <a:rPr lang="en-US" altLang="en-US">
                <a:latin typeface="Times New Roman" panose="02020603050405020304" pitchFamily="18" charset="0"/>
                <a:ea typeface="ＭＳ Ｐゴシック" panose="020B0600070205080204" pitchFamily="34" charset="-128"/>
              </a:rPr>
              <a:t>The increase is particularly in small- and medium-scale disasters, sometimes referred to as ‘forgotten disasters’.</a:t>
            </a:r>
          </a:p>
          <a:p>
            <a:pPr eaLnBrk="1" hangingPunct="1">
              <a:spcBef>
                <a:spcPct val="0"/>
              </a:spcBef>
            </a:pPr>
            <a:r>
              <a:rPr lang="en-GB" altLang="en-US">
                <a:latin typeface="Times New Roman" panose="02020603050405020304" pitchFamily="18" charset="0"/>
                <a:ea typeface="ＭＳ Ｐゴシック" panose="020B0600070205080204" pitchFamily="34" charset="-128"/>
              </a:rPr>
              <a:t>Occurrence of geophysical disasters (such as earthquakes, volcano eruptions and tsunamis) have remained more or less the same.</a:t>
            </a:r>
          </a:p>
          <a:p>
            <a:pPr eaLnBrk="1" hangingPunct="1">
              <a:lnSpc>
                <a:spcPct val="110000"/>
              </a:lnSpc>
              <a:spcBef>
                <a:spcPct val="0"/>
              </a:spcBef>
              <a:buClr>
                <a:srgbClr val="CC0000"/>
              </a:buClr>
              <a:buFont typeface="Wingdings" panose="05000000000000000000" pitchFamily="2" charset="2"/>
              <a:buChar char="§"/>
            </a:pPr>
            <a:endParaRPr lang="en-US" altLang="en-US" i="1">
              <a:latin typeface="Times New Roman" panose="02020603050405020304" pitchFamily="18" charset="0"/>
              <a:ea typeface="ＭＳ Ｐゴシック" panose="020B0600070205080204" pitchFamily="34" charset="-128"/>
            </a:endParaRPr>
          </a:p>
          <a:p>
            <a:pPr eaLnBrk="1" hangingPunct="1">
              <a:spcBef>
                <a:spcPct val="0"/>
              </a:spcBef>
            </a:pPr>
            <a:endParaRPr lang="nl-NL"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 xmlns:a16="http://schemas.microsoft.com/office/drawing/2014/main" id="{B47CFCC9-A7E0-41EB-B5FF-1BC0BAB0E269}"/>
              </a:ext>
            </a:extLst>
          </p:cNvPr>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9E020B7-CB61-4328-8659-DC3857A68A5E}" type="slidenum">
              <a:rPr lang="en-GB" altLang="en-US">
                <a:latin typeface="Calibri" panose="020F0502020204030204" pitchFamily="34" charset="0"/>
              </a:rPr>
              <a:pPr/>
              <a:t>11</a:t>
            </a:fld>
            <a:endParaRPr lang="en-GB" altLang="en-US">
              <a:latin typeface="Calibri" panose="020F0502020204030204" pitchFamily="34" charset="0"/>
            </a:endParaRPr>
          </a:p>
        </p:txBody>
      </p:sp>
      <p:sp>
        <p:nvSpPr>
          <p:cNvPr id="48131" name="Rectangle 2">
            <a:extLst>
              <a:ext uri="{FF2B5EF4-FFF2-40B4-BE49-F238E27FC236}">
                <a16:creationId xmlns="" xmlns:a16="http://schemas.microsoft.com/office/drawing/2014/main" id="{08C625C3-04C8-44AC-8C42-D5B9E24F42C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8132" name="Rectangle 3">
            <a:extLst>
              <a:ext uri="{FF2B5EF4-FFF2-40B4-BE49-F238E27FC236}">
                <a16:creationId xmlns="" xmlns:a16="http://schemas.microsoft.com/office/drawing/2014/main" id="{5EABDADB-6509-4296-BCF1-C48EC6C49703}"/>
              </a:ext>
            </a:extLst>
          </p:cNvPr>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latin typeface="Times New Roman" panose="02020603050405020304" pitchFamily="18" charset="0"/>
                <a:ea typeface="ＭＳ Ｐゴシック" panose="020B0600070205080204" pitchFamily="34" charset="-128"/>
              </a:rPr>
              <a:t>In more detail we will discuss these negative consequences and their impacts on human vulnerability</a:t>
            </a:r>
          </a:p>
          <a:p>
            <a:pPr eaLnBrk="1" hangingPunct="1">
              <a:spcBef>
                <a:spcPct val="0"/>
              </a:spcBef>
            </a:pPr>
            <a:r>
              <a:rPr lang="en-GB" altLang="en-US">
                <a:latin typeface="Times New Roman" panose="02020603050405020304" pitchFamily="18" charset="0"/>
                <a:ea typeface="ＭＳ Ｐゴシック" panose="020B0600070205080204" pitchFamily="34" charset="-128"/>
              </a:rPr>
              <a:t>We can expect an increase of both number of hot days and nights and more heatwaves world wide.</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This is causing a higher death rate amongst the elderly and the disabled. Especially if the nights are not cooling of during heatwaves the human body can not cool itself enough, resulting in heat stress/ heat stroke or drying out </a:t>
            </a:r>
            <a:r>
              <a:rPr lang="en-US" altLang="en-US">
                <a:latin typeface="Times New Roman" panose="02020603050405020304" pitchFamily="18" charset="0"/>
                <a:ea typeface="ＭＳ Ｐゴシック" panose="020B0600070205080204" pitchFamily="34" charset="-128"/>
              </a:rPr>
              <a:t>–</a:t>
            </a:r>
            <a:r>
              <a:rPr lang="en-GB" altLang="en-US">
                <a:latin typeface="Times New Roman" panose="02020603050405020304" pitchFamily="18" charset="0"/>
                <a:ea typeface="ＭＳ Ｐゴシック" panose="020B0600070205080204" pitchFamily="34" charset="-128"/>
              </a:rPr>
              <a:t> maybe too much detail??.  </a:t>
            </a:r>
          </a:p>
          <a:p>
            <a:pPr eaLnBrk="1" hangingPunct="1">
              <a:spcBef>
                <a:spcPct val="0"/>
              </a:spcBef>
            </a:pPr>
            <a:r>
              <a:rPr lang="en-GB" altLang="en-US">
                <a:latin typeface="Times New Roman" panose="02020603050405020304" pitchFamily="18" charset="0"/>
                <a:ea typeface="ＭＳ Ｐゴシック" panose="020B0600070205080204" pitchFamily="34" charset="-128"/>
              </a:rPr>
              <a:t>A major heatwave in Western Europe in 2003 caused a death toll of 35000 people. In cities, the dominant features are heat-absorbing roofs and pavements, leading to heat islands.</a:t>
            </a:r>
          </a:p>
          <a:p>
            <a:pPr eaLnBrk="1" hangingPunct="1">
              <a:spcBef>
                <a:spcPct val="0"/>
              </a:spcBef>
            </a:pPr>
            <a:r>
              <a:rPr lang="en-GB" altLang="en-US">
                <a:latin typeface="Times New Roman" panose="02020603050405020304" pitchFamily="18" charset="0"/>
                <a:ea typeface="ＭＳ Ｐゴシック" panose="020B0600070205080204" pitchFamily="34" charset="-128"/>
              </a:rPr>
              <a:t>The heatwaves also cause an increasing risk of forest fires. In 2006 and 2007 Europe was hit hard by forest fires and in particular Greece. </a:t>
            </a:r>
          </a:p>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a:p>
            <a:pPr eaLnBrk="1" hangingPunct="1">
              <a:spcBef>
                <a:spcPct val="0"/>
              </a:spcBef>
            </a:pPr>
            <a:endParaRPr lang="en-GB" altLang="en-US" b="1">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Sun rising over grassy hills"/>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n-US"/>
              <a:t>Click to edit Master title style</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 xmlns:p14="http://schemas.microsoft.com/office/powerpoint/2010/main" val="33828820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Climate Change</a:t>
            </a:r>
            <a:endParaRPr/>
          </a:p>
        </p:txBody>
      </p:sp>
      <p:sp>
        <p:nvSpPr>
          <p:cNvPr id="5" name="Date Placeholder 4"/>
          <p:cNvSpPr>
            <a:spLocks noGrp="1"/>
          </p:cNvSpPr>
          <p:nvPr>
            <p:ph type="dt" sz="half" idx="10"/>
          </p:nvPr>
        </p:nvSpPr>
        <p:spPr/>
        <p:txBody>
          <a:bodyPr/>
          <a:lstStyle>
            <a:lvl1pPr>
              <a:defRPr>
                <a:solidFill>
                  <a:schemeClr val="tx2"/>
                </a:solidFill>
              </a:defRPr>
            </a:lvl1pPr>
          </a:lstStyle>
          <a:p>
            <a:fld id="{82C89EC6-6D21-45AB-98E2-02683B9C013B}" type="datetime1">
              <a:rPr lang="en-US" smtClean="0"/>
              <a:pPr/>
              <a:t>6/15/2020</a:t>
            </a:fld>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 xmlns:p14="http://schemas.microsoft.com/office/powerpoint/2010/main" val="3769307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Climate Change</a:t>
            </a:r>
            <a:endParaRPr/>
          </a:p>
        </p:txBody>
      </p:sp>
      <p:sp>
        <p:nvSpPr>
          <p:cNvPr id="5" name="Date Placeholder 4"/>
          <p:cNvSpPr>
            <a:spLocks noGrp="1"/>
          </p:cNvSpPr>
          <p:nvPr>
            <p:ph type="dt" sz="half" idx="10"/>
          </p:nvPr>
        </p:nvSpPr>
        <p:spPr/>
        <p:txBody>
          <a:bodyPr/>
          <a:lstStyle/>
          <a:p>
            <a:fld id="{397C68BF-D74F-4621-A101-A54B0BF49D41}" type="datetime1">
              <a:rPr lang="en-US" smtClean="0"/>
              <a:pPr/>
              <a:t>6/15/2020</a:t>
            </a:fld>
            <a:endParaRPr/>
          </a:p>
        </p:txBody>
      </p:sp>
      <p:sp>
        <p:nvSpPr>
          <p:cNvPr id="7" name="Slide Number Placeholder 6"/>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13717346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Climate Change</a:t>
            </a:r>
            <a:endParaRPr/>
          </a:p>
        </p:txBody>
      </p:sp>
      <p:sp>
        <p:nvSpPr>
          <p:cNvPr id="4" name="Date Placeholder 3"/>
          <p:cNvSpPr>
            <a:spLocks noGrp="1"/>
          </p:cNvSpPr>
          <p:nvPr>
            <p:ph type="dt" sz="half" idx="10"/>
          </p:nvPr>
        </p:nvSpPr>
        <p:spPr/>
        <p:txBody>
          <a:bodyPr/>
          <a:lstStyle/>
          <a:p>
            <a:fld id="{3CA702AB-346A-4A06-92DA-32226B5D4980}" type="datetime1">
              <a:rPr lang="en-US" smtClean="0"/>
              <a:pPr/>
              <a:t>6/15/2020</a:t>
            </a:fld>
            <a:endParaRPr/>
          </a:p>
        </p:txBody>
      </p:sp>
      <p:sp>
        <p:nvSpPr>
          <p:cNvPr id="6" name="Slide Number Placeholder 5"/>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33385722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Climate Change</a:t>
            </a:r>
            <a:endParaRPr/>
          </a:p>
        </p:txBody>
      </p:sp>
      <p:sp>
        <p:nvSpPr>
          <p:cNvPr id="4" name="Date Placeholder 3"/>
          <p:cNvSpPr>
            <a:spLocks noGrp="1"/>
          </p:cNvSpPr>
          <p:nvPr>
            <p:ph type="dt" sz="half" idx="10"/>
          </p:nvPr>
        </p:nvSpPr>
        <p:spPr/>
        <p:txBody>
          <a:bodyPr/>
          <a:lstStyle/>
          <a:p>
            <a:fld id="{29043A08-B341-4701-B15F-EC3F718387DA}" type="datetime1">
              <a:rPr lang="en-US" smtClean="0"/>
              <a:pPr/>
              <a:t>6/15/2020</a:t>
            </a:fld>
            <a:endParaRPr/>
          </a:p>
        </p:txBody>
      </p:sp>
      <p:sp>
        <p:nvSpPr>
          <p:cNvPr id="6" name="Slide Number Placeholder 5"/>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275155822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ontent">
    <p:spTree>
      <p:nvGrpSpPr>
        <p:cNvPr id="1" name=""/>
        <p:cNvGrpSpPr/>
        <p:nvPr/>
      </p:nvGrpSpPr>
      <p:grpSpPr>
        <a:xfrm>
          <a:off x="0" y="0"/>
          <a:ext cx="0" cy="0"/>
          <a:chOff x="0" y="0"/>
          <a:chExt cx="0" cy="0"/>
        </a:xfrm>
      </p:grpSpPr>
      <p:sp>
        <p:nvSpPr>
          <p:cNvPr id="87" name="Shape 87"/>
          <p:cNvSpPr>
            <a:spLocks noGrp="1"/>
          </p:cNvSpPr>
          <p:nvPr>
            <p:ph type="body" idx="1"/>
          </p:nvPr>
        </p:nvSpPr>
        <p:spPr>
          <a:xfrm>
            <a:off x="609600" y="274639"/>
            <a:ext cx="10972800" cy="5851525"/>
          </a:xfrm>
          <a:prstGeom prst="rect">
            <a:avLst/>
          </a:prstGeom>
        </p:spPr>
        <p:txBody>
          <a:bodyPr anchor="ctr"/>
          <a:lstStyle/>
          <a:p>
            <a:pPr lvl="0">
              <a:defRPr sz="1800">
                <a:solidFill>
                  <a:srgbClr val="000000"/>
                </a:solidFill>
              </a:defRPr>
            </a:pPr>
            <a:r>
              <a:rPr sz="2000">
                <a:solidFill>
                  <a:srgbClr val="0F496F"/>
                </a:solidFill>
              </a:rPr>
              <a:t>Body Level One</a:t>
            </a:r>
          </a:p>
          <a:p>
            <a:pPr lvl="1">
              <a:defRPr sz="1800">
                <a:solidFill>
                  <a:srgbClr val="000000"/>
                </a:solidFill>
              </a:defRPr>
            </a:pPr>
            <a:r>
              <a:rPr sz="2000">
                <a:solidFill>
                  <a:srgbClr val="0F496F"/>
                </a:solidFill>
              </a:rPr>
              <a:t>Body Level Two</a:t>
            </a:r>
          </a:p>
          <a:p>
            <a:pPr lvl="2">
              <a:defRPr sz="1800">
                <a:solidFill>
                  <a:srgbClr val="000000"/>
                </a:solidFill>
              </a:defRPr>
            </a:pPr>
            <a:r>
              <a:rPr sz="2000">
                <a:solidFill>
                  <a:srgbClr val="0F496F"/>
                </a:solidFill>
              </a:rPr>
              <a:t>Body Level Three</a:t>
            </a:r>
          </a:p>
          <a:p>
            <a:pPr lvl="3">
              <a:defRPr sz="1800">
                <a:solidFill>
                  <a:srgbClr val="000000"/>
                </a:solidFill>
              </a:defRPr>
            </a:pPr>
            <a:r>
              <a:rPr sz="2000">
                <a:solidFill>
                  <a:srgbClr val="0F496F"/>
                </a:solidFill>
              </a:rPr>
              <a:t>Body Level Four</a:t>
            </a:r>
          </a:p>
          <a:p>
            <a:pPr lvl="4">
              <a:defRPr sz="1800">
                <a:solidFill>
                  <a:srgbClr val="000000"/>
                </a:solidFill>
              </a:defRPr>
            </a:pPr>
            <a:r>
              <a:rPr sz="2000">
                <a:solidFill>
                  <a:srgbClr val="0F496F"/>
                </a:solidFill>
              </a:rPr>
              <a:t>Body Level Five</a:t>
            </a:r>
          </a:p>
        </p:txBody>
      </p:sp>
      <p:sp>
        <p:nvSpPr>
          <p:cNvPr id="88" name="Shape 88"/>
          <p:cNvSpPr>
            <a:spLocks noGrp="1"/>
          </p:cNvSpPr>
          <p:nvPr>
            <p:ph type="sldNum" sz="quarter" idx="2"/>
          </p:nvPr>
        </p:nvSpPr>
        <p:spPr>
          <a:xfrm>
            <a:off x="8737600" y="6198235"/>
            <a:ext cx="2844800" cy="523240"/>
          </a:xfrm>
          <a:prstGeom prst="rect">
            <a:avLst/>
          </a:prstGeom>
        </p:spPr>
        <p:txBody>
          <a:bodyPr/>
          <a:lstStyle/>
          <a:p>
            <a:pPr lvl="0"/>
            <a:fld id="{86CB4B4D-7CA3-9044-876B-883B54F8677D}" type="slidenum">
              <a:rPr/>
              <a:pPr lvl="0"/>
              <a:t>‹#›</a:t>
            </a:fld>
            <a:endParaRPr/>
          </a:p>
        </p:txBody>
      </p:sp>
    </p:spTree>
    <p:extLst>
      <p:ext uri="{BB962C8B-B14F-4D97-AF65-F5344CB8AC3E}">
        <p14:creationId xmlns="" xmlns:p14="http://schemas.microsoft.com/office/powerpoint/2010/main" val="40848674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Climate Change</a:t>
            </a:r>
            <a:endParaRPr dirty="0"/>
          </a:p>
        </p:txBody>
      </p:sp>
      <p:sp>
        <p:nvSpPr>
          <p:cNvPr id="4" name="Date Placeholder 3"/>
          <p:cNvSpPr>
            <a:spLocks noGrp="1"/>
          </p:cNvSpPr>
          <p:nvPr>
            <p:ph type="dt" sz="half" idx="10"/>
          </p:nvPr>
        </p:nvSpPr>
        <p:spPr/>
        <p:txBody>
          <a:bodyPr/>
          <a:lstStyle/>
          <a:p>
            <a:fld id="{BF364A9E-B6B5-4812-91D0-985F4DA1DF21}" type="datetime1">
              <a:rPr lang="en-US" smtClean="0"/>
              <a:pPr/>
              <a:t>6/15/2020</a:t>
            </a:fld>
            <a:endParaRPr dirty="0"/>
          </a:p>
        </p:txBody>
      </p:sp>
      <p:sp>
        <p:nvSpPr>
          <p:cNvPr id="6" name="Slide Number Placeholder 5"/>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 xmlns:p14="http://schemas.microsoft.com/office/powerpoint/2010/main" val="41593422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n-US"/>
              <a:t>Click to edit Master title style</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Climate Change</a:t>
            </a:r>
            <a:endParaRPr/>
          </a:p>
        </p:txBody>
      </p:sp>
      <p:sp>
        <p:nvSpPr>
          <p:cNvPr id="4" name="Date Placeholder 3"/>
          <p:cNvSpPr>
            <a:spLocks noGrp="1"/>
          </p:cNvSpPr>
          <p:nvPr>
            <p:ph type="dt" sz="half" idx="10"/>
          </p:nvPr>
        </p:nvSpPr>
        <p:spPr/>
        <p:txBody>
          <a:bodyPr/>
          <a:lstStyle/>
          <a:p>
            <a:fld id="{104DC0C4-BB47-470F-A8D0-D2F79C9FAC67}" type="datetime1">
              <a:rPr lang="en-US" smtClean="0"/>
              <a:pPr/>
              <a:t>6/15/2020</a:t>
            </a:fld>
            <a:endParaRPr/>
          </a:p>
        </p:txBody>
      </p:sp>
      <p:sp>
        <p:nvSpPr>
          <p:cNvPr id="6" name="Slide Number Placeholder 5"/>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Alternate 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n-US"/>
              <a:t>Click to edit Master title style</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Climate Change</a:t>
            </a:r>
            <a:endParaRPr/>
          </a:p>
        </p:txBody>
      </p:sp>
      <p:sp>
        <p:nvSpPr>
          <p:cNvPr id="4" name="Date Placeholder 3"/>
          <p:cNvSpPr>
            <a:spLocks noGrp="1"/>
          </p:cNvSpPr>
          <p:nvPr>
            <p:ph type="dt" sz="half" idx="10"/>
          </p:nvPr>
        </p:nvSpPr>
        <p:spPr/>
        <p:txBody>
          <a:bodyPr/>
          <a:lstStyle>
            <a:lvl1pPr>
              <a:defRPr>
                <a:solidFill>
                  <a:schemeClr val="tx2"/>
                </a:solidFill>
              </a:defRPr>
            </a:lvl1pPr>
          </a:lstStyle>
          <a:p>
            <a:fld id="{663FED31-ED00-4E3E-8F5F-DAC14EECE719}" type="datetime1">
              <a:rPr lang="en-US" smtClean="0"/>
              <a:pPr/>
              <a:t>6/15/2020</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Climate Change</a:t>
            </a:r>
            <a:endParaRPr/>
          </a:p>
        </p:txBody>
      </p:sp>
      <p:sp>
        <p:nvSpPr>
          <p:cNvPr id="5" name="Date Placeholder 4"/>
          <p:cNvSpPr>
            <a:spLocks noGrp="1"/>
          </p:cNvSpPr>
          <p:nvPr>
            <p:ph type="dt" sz="half" idx="10"/>
          </p:nvPr>
        </p:nvSpPr>
        <p:spPr/>
        <p:txBody>
          <a:bodyPr/>
          <a:lstStyle/>
          <a:p>
            <a:fld id="{AA7C1C20-0B6C-4DDC-A21B-50AE70484E80}" type="datetime1">
              <a:rPr lang="en-US" smtClean="0"/>
              <a:pPr/>
              <a:t>6/15/2020</a:t>
            </a:fld>
            <a:endParaRPr/>
          </a:p>
        </p:txBody>
      </p:sp>
      <p:sp>
        <p:nvSpPr>
          <p:cNvPr id="7" name="Slide Number Placeholder 6"/>
          <p:cNvSpPr>
            <a:spLocks noGrp="1"/>
          </p:cNvSpPr>
          <p:nvPr>
            <p:ph type="sldNum" sz="quarter" idx="12"/>
          </p:nvPr>
        </p:nvSpPr>
        <p:spPr/>
        <p:txBody>
          <a:bodyPr/>
          <a:lstStyle/>
          <a:p>
            <a:fld id="{A0ECE5F2-81AA-4605-B028-6FBA391056AF}" type="slidenum">
              <a:rPr/>
              <a:pPr/>
              <a:t>‹#›</a:t>
            </a:fld>
            <a:endParaRPr/>
          </a:p>
        </p:txBody>
      </p:sp>
    </p:spTree>
    <p:extLst>
      <p:ext uri="{BB962C8B-B14F-4D97-AF65-F5344CB8AC3E}">
        <p14:creationId xmlns="" xmlns:p14="http://schemas.microsoft.com/office/powerpoint/2010/main" val="31170784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n-US"/>
              <a:t>Click to edit Master title style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a:t>Climate Change</a:t>
            </a:r>
            <a:endParaRPr/>
          </a:p>
        </p:txBody>
      </p:sp>
      <p:sp>
        <p:nvSpPr>
          <p:cNvPr id="7" name="Date Placeholder 6"/>
          <p:cNvSpPr>
            <a:spLocks noGrp="1"/>
          </p:cNvSpPr>
          <p:nvPr>
            <p:ph type="dt" sz="half" idx="10"/>
          </p:nvPr>
        </p:nvSpPr>
        <p:spPr/>
        <p:txBody>
          <a:bodyPr/>
          <a:lstStyle/>
          <a:p>
            <a:fld id="{EA7A1AE7-C9A4-44F7-8C51-89EBFCE20DD7}" type="datetime1">
              <a:rPr lang="en-US" smtClean="0"/>
              <a:pPr/>
              <a:t>6/15/2020</a:t>
            </a:fld>
            <a:endParaRPr/>
          </a:p>
        </p:txBody>
      </p:sp>
      <p:sp>
        <p:nvSpPr>
          <p:cNvPr id="9" name="Slide Number Placeholder 8"/>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40570808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a:t>Climate Change</a:t>
            </a:r>
            <a:endParaRPr/>
          </a:p>
        </p:txBody>
      </p:sp>
      <p:sp>
        <p:nvSpPr>
          <p:cNvPr id="3" name="Date Placeholder 2"/>
          <p:cNvSpPr>
            <a:spLocks noGrp="1"/>
          </p:cNvSpPr>
          <p:nvPr>
            <p:ph type="dt" sz="half" idx="10"/>
          </p:nvPr>
        </p:nvSpPr>
        <p:spPr/>
        <p:txBody>
          <a:bodyPr/>
          <a:lstStyle/>
          <a:p>
            <a:fld id="{54742368-B81D-425E-BC9B-93DC06EFF215}" type="datetime1">
              <a:rPr lang="en-US" smtClean="0"/>
              <a:pPr/>
              <a:t>6/15/2020</a:t>
            </a:fld>
            <a:endParaRPr/>
          </a:p>
        </p:txBody>
      </p:sp>
      <p:sp>
        <p:nvSpPr>
          <p:cNvPr id="5" name="Slide Number Placeholder 4"/>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8420110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tx2"/>
                </a:solidFill>
              </a:defRPr>
            </a:lvl1pPr>
          </a:lstStyle>
          <a:p>
            <a:r>
              <a:rPr lang="en-US"/>
              <a:t>Climate Change</a:t>
            </a:r>
            <a:endParaRPr/>
          </a:p>
        </p:txBody>
      </p:sp>
      <p:sp>
        <p:nvSpPr>
          <p:cNvPr id="2" name="Date Placeholder 1"/>
          <p:cNvSpPr>
            <a:spLocks noGrp="1"/>
          </p:cNvSpPr>
          <p:nvPr>
            <p:ph type="dt" sz="half" idx="10"/>
          </p:nvPr>
        </p:nvSpPr>
        <p:spPr/>
        <p:txBody>
          <a:bodyPr/>
          <a:lstStyle>
            <a:lvl1pPr>
              <a:defRPr>
                <a:solidFill>
                  <a:schemeClr val="tx2"/>
                </a:solidFill>
              </a:defRPr>
            </a:lvl1pPr>
          </a:lstStyle>
          <a:p>
            <a:fld id="{9BF3EEF7-2EAB-4468-9E65-6EC5C9881473}" type="datetime1">
              <a:rPr lang="en-US" smtClean="0"/>
              <a:pPr/>
              <a:t>6/15/2020</a:t>
            </a:fld>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 xmlns:p14="http://schemas.microsoft.com/office/powerpoint/2010/main" val="25590039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Climate Change</a:t>
            </a:r>
            <a:endParaRPr/>
          </a:p>
        </p:txBody>
      </p:sp>
      <p:sp>
        <p:nvSpPr>
          <p:cNvPr id="5" name="Date Placeholder 4"/>
          <p:cNvSpPr>
            <a:spLocks noGrp="1"/>
          </p:cNvSpPr>
          <p:nvPr>
            <p:ph type="dt" sz="half" idx="10"/>
          </p:nvPr>
        </p:nvSpPr>
        <p:spPr/>
        <p:txBody>
          <a:bodyPr/>
          <a:lstStyle/>
          <a:p>
            <a:fld id="{5C66786E-8966-4B24-9092-6CF0C697BCC5}" type="datetime1">
              <a:rPr lang="en-US" smtClean="0"/>
              <a:pPr/>
              <a:t>6/15/2020</a:t>
            </a:fld>
            <a:endParaRPr/>
          </a:p>
        </p:txBody>
      </p:sp>
      <p:sp>
        <p:nvSpPr>
          <p:cNvPr id="7" name="Slide Number Placeholder 6"/>
          <p:cNvSpPr>
            <a:spLocks noGrp="1"/>
          </p:cNvSpPr>
          <p:nvPr>
            <p:ph type="sldNum" sz="quarter" idx="12"/>
          </p:nvPr>
        </p:nvSpPr>
        <p:spPr/>
        <p:txBody>
          <a:bodyPr/>
          <a:lstStyle/>
          <a:p>
            <a:fld id="{CA8D9AD5-F248-4919-864A-CFD76CC027D6}" type="slidenum">
              <a:rPr/>
              <a:pPr/>
              <a:t>‹#›</a:t>
            </a:fld>
            <a:endParaRPr/>
          </a:p>
        </p:txBody>
      </p:sp>
    </p:spTree>
    <p:extLst>
      <p:ext uri="{BB962C8B-B14F-4D97-AF65-F5344CB8AC3E}">
        <p14:creationId xmlns="" xmlns:p14="http://schemas.microsoft.com/office/powerpoint/2010/main" val="14359466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1100" cap="all" baseline="0">
                <a:solidFill>
                  <a:schemeClr val="bg2"/>
                </a:solidFill>
              </a:defRPr>
            </a:lvl1pPr>
          </a:lstStyle>
          <a:p>
            <a:r>
              <a:rPr lang="en-US"/>
              <a:t>Climate Change</a:t>
            </a:r>
            <a:endParaRPr lang="en-US" dirty="0"/>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1100">
                <a:solidFill>
                  <a:schemeClr val="bg2"/>
                </a:solidFill>
              </a:defRPr>
            </a:lvl1pPr>
          </a:lstStyle>
          <a:p>
            <a:fld id="{02366B19-182C-4DB4-9A48-570425C77855}" type="datetime1">
              <a:rPr lang="en-US" smtClean="0"/>
              <a:pPr/>
              <a:t>6/15/2020</a:t>
            </a:fld>
            <a:endParaRPr lang="en-US" dirty="0"/>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1100">
                <a:solidFill>
                  <a:schemeClr val="bg2"/>
                </a:solidFill>
              </a:defRPr>
            </a:lvl1pPr>
          </a:lstStyle>
          <a:p>
            <a:fld id="{CA8D9AD5-F248-4919-864A-CFD76CC027D6}" type="slidenum">
              <a:rPr lang="en-US" smtClean="0"/>
              <a:pPr/>
              <a:t>‹#›</a:t>
            </a:fld>
            <a:endParaRPr lang="en-US" dirty="0"/>
          </a:p>
        </p:txBody>
      </p:sp>
    </p:spTree>
    <p:extLst>
      <p:ext uri="{BB962C8B-B14F-4D97-AF65-F5344CB8AC3E}">
        <p14:creationId xmlns=""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 id="2147483664" r:id="rId14"/>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sldNum="0" hdr="0" dt="0"/>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hyperlink" Target="http://iridl.ldeo.columbia.edu/maproom/.IFRC/.Forecas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www.ecowatch.com/india-climate-crisis-2645524391.html" TargetMode="External"/><Relationship Id="rId2" Type="http://schemas.openxmlformats.org/officeDocument/2006/relationships/hyperlink" Target="https://www.undp.org./content/dam/india/docs/undp_climate_change.pdf"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a:extLst>
              <a:ext uri="{FF2B5EF4-FFF2-40B4-BE49-F238E27FC236}">
                <a16:creationId xmlns="" xmlns:a16="http://schemas.microsoft.com/office/drawing/2014/main" id="{ECA69668-295B-411C-8782-327377F3F96C}"/>
              </a:ext>
            </a:extLst>
          </p:cNvPr>
          <p:cNvGrpSpPr>
            <a:grpSpLocks/>
          </p:cNvGrpSpPr>
          <p:nvPr/>
        </p:nvGrpSpPr>
        <p:grpSpPr bwMode="auto">
          <a:xfrm>
            <a:off x="4446589" y="1590676"/>
            <a:ext cx="5178425" cy="2632075"/>
            <a:chOff x="2066" y="977"/>
            <a:chExt cx="3900" cy="1843"/>
          </a:xfrm>
        </p:grpSpPr>
        <p:sp>
          <p:nvSpPr>
            <p:cNvPr id="2055" name="Text Box 20">
              <a:extLst>
                <a:ext uri="{FF2B5EF4-FFF2-40B4-BE49-F238E27FC236}">
                  <a16:creationId xmlns="" xmlns:a16="http://schemas.microsoft.com/office/drawing/2014/main" id="{2F3BD50E-6462-431C-80B0-F592922361AF}"/>
                </a:ext>
              </a:extLst>
            </p:cNvPr>
            <p:cNvSpPr txBox="1">
              <a:spLocks noChangeArrowheads="1"/>
            </p:cNvSpPr>
            <p:nvPr/>
          </p:nvSpPr>
          <p:spPr bwMode="auto">
            <a:xfrm>
              <a:off x="2066" y="977"/>
              <a:ext cx="139" cy="4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35000"/>
                </a:lnSpc>
              </a:pPr>
              <a:endParaRPr lang="nl-NL" altLang="en-US" sz="2800"/>
            </a:p>
          </p:txBody>
        </p:sp>
        <p:sp>
          <p:nvSpPr>
            <p:cNvPr id="2056" name="Text Box 21">
              <a:extLst>
                <a:ext uri="{FF2B5EF4-FFF2-40B4-BE49-F238E27FC236}">
                  <a16:creationId xmlns="" xmlns:a16="http://schemas.microsoft.com/office/drawing/2014/main" id="{2344D2C7-9077-49A1-BE35-ADAB294C85AE}"/>
                </a:ext>
              </a:extLst>
            </p:cNvPr>
            <p:cNvSpPr txBox="1">
              <a:spLocks noChangeArrowheads="1"/>
            </p:cNvSpPr>
            <p:nvPr/>
          </p:nvSpPr>
          <p:spPr bwMode="auto">
            <a:xfrm>
              <a:off x="2073" y="2530"/>
              <a:ext cx="3893" cy="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30000"/>
                </a:lnSpc>
                <a:buClr>
                  <a:srgbClr val="CC0000"/>
                </a:buClr>
                <a:buFont typeface="Wingdings" panose="05000000000000000000" pitchFamily="2" charset="2"/>
                <a:buNone/>
              </a:pPr>
              <a:endParaRPr lang="en-IN" altLang="en-US">
                <a:solidFill>
                  <a:srgbClr val="292929"/>
                </a:solidFill>
              </a:endParaRPr>
            </a:p>
          </p:txBody>
        </p:sp>
      </p:grpSp>
      <p:sp>
        <p:nvSpPr>
          <p:cNvPr id="2052" name="Title 7">
            <a:extLst>
              <a:ext uri="{FF2B5EF4-FFF2-40B4-BE49-F238E27FC236}">
                <a16:creationId xmlns="" xmlns:a16="http://schemas.microsoft.com/office/drawing/2014/main" id="{6E214202-CFCE-4299-9F38-580421D8A8D3}"/>
              </a:ext>
            </a:extLst>
          </p:cNvPr>
          <p:cNvSpPr>
            <a:spLocks noGrp="1"/>
          </p:cNvSpPr>
          <p:nvPr>
            <p:ph type="ctrTitle"/>
          </p:nvPr>
        </p:nvSpPr>
        <p:spPr>
          <a:xfrm>
            <a:off x="1523999" y="1019176"/>
            <a:ext cx="9144002" cy="1143000"/>
          </a:xfrm>
        </p:spPr>
        <p:txBody>
          <a:bodyPr>
            <a:normAutofit fontScale="90000"/>
          </a:bodyPr>
          <a:lstStyle/>
          <a:p>
            <a:pPr eaLnBrk="1" hangingPunct="1"/>
            <a:r>
              <a:rPr lang="en-IN" altLang="en-US" dirty="0">
                <a:solidFill>
                  <a:schemeClr val="tx2">
                    <a:lumMod val="75000"/>
                  </a:schemeClr>
                </a:solidFill>
              </a:rPr>
              <a:t>CLIMATE CHANGE AND DISASTER RISK REDUCTION (DRR)</a:t>
            </a:r>
          </a:p>
        </p:txBody>
      </p:sp>
      <p:sp>
        <p:nvSpPr>
          <p:cNvPr id="2053" name="Subtitle 8">
            <a:extLst>
              <a:ext uri="{FF2B5EF4-FFF2-40B4-BE49-F238E27FC236}">
                <a16:creationId xmlns="" xmlns:a16="http://schemas.microsoft.com/office/drawing/2014/main" id="{D4508AE0-9935-4C7E-87F0-3B926349013D}"/>
              </a:ext>
            </a:extLst>
          </p:cNvPr>
          <p:cNvSpPr>
            <a:spLocks noGrp="1"/>
          </p:cNvSpPr>
          <p:nvPr>
            <p:ph type="subTitle" idx="1"/>
          </p:nvPr>
        </p:nvSpPr>
        <p:spPr>
          <a:xfrm>
            <a:off x="3124200" y="5089306"/>
            <a:ext cx="6400800" cy="1752600"/>
          </a:xfrm>
        </p:spPr>
        <p:txBody>
          <a:bodyPr/>
          <a:lstStyle/>
          <a:p>
            <a:pPr eaLnBrk="1" hangingPunct="1"/>
            <a:r>
              <a:rPr lang="en-IN" altLang="en-US" dirty="0"/>
              <a:t>Prof  Vinod K. Sharma</a:t>
            </a:r>
          </a:p>
          <a:p>
            <a:pPr eaLnBrk="1" hangingPunct="1"/>
            <a:r>
              <a:rPr lang="en-IN" altLang="en-US" dirty="0"/>
              <a:t>Indian Institute of Public Administration, New Delhi</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Footer Placeholder 4">
            <a:extLst>
              <a:ext uri="{FF2B5EF4-FFF2-40B4-BE49-F238E27FC236}">
                <a16:creationId xmlns="" xmlns:a16="http://schemas.microsoft.com/office/drawing/2014/main" id="{703907EB-392F-4CED-9A75-708CB7A339B9}"/>
              </a:ext>
            </a:extLst>
          </p:cNvPr>
          <p:cNvSpPr>
            <a:spLocks noGrp="1"/>
          </p:cNvSpPr>
          <p:nvPr>
            <p:ph type="ftr" sz="quarter" idx="11"/>
          </p:nvPr>
        </p:nvSpPr>
        <p:spPr/>
        <p:txBody>
          <a:bodyPr/>
          <a:lstStyle/>
          <a:p>
            <a:pPr>
              <a:defRPr/>
            </a:pPr>
            <a:r>
              <a:rPr lang="en-IN">
                <a:latin typeface="Arial" pitchFamily="34" charset="0"/>
              </a:rPr>
              <a:t>Climate Change</a:t>
            </a:r>
            <a:endParaRPr lang="de-DE">
              <a:latin typeface="Arial" pitchFamily="34" charset="0"/>
            </a:endParaRPr>
          </a:p>
        </p:txBody>
      </p:sp>
      <p:pic>
        <p:nvPicPr>
          <p:cNvPr id="11267" name="Picture 2" descr="Parry_Millions_multi5">
            <a:extLst>
              <a:ext uri="{FF2B5EF4-FFF2-40B4-BE49-F238E27FC236}">
                <a16:creationId xmlns="" xmlns:a16="http://schemas.microsoft.com/office/drawing/2014/main" id="{8850BABD-DA52-4F60-A921-9BB69E4FE6E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27351" y="833438"/>
            <a:ext cx="6842125" cy="5981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43" name="Picture 3" descr="Parry_Millions_multi4">
            <a:extLst>
              <a:ext uri="{FF2B5EF4-FFF2-40B4-BE49-F238E27FC236}">
                <a16:creationId xmlns="" xmlns:a16="http://schemas.microsoft.com/office/drawing/2014/main" id="{9CB31DE6-C44E-4869-B35C-2DA5AF01C003}"/>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27351" y="833438"/>
            <a:ext cx="6842125" cy="5981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9" name="Rectangle 4">
            <a:extLst>
              <a:ext uri="{FF2B5EF4-FFF2-40B4-BE49-F238E27FC236}">
                <a16:creationId xmlns="" xmlns:a16="http://schemas.microsoft.com/office/drawing/2014/main" id="{470A6030-0F22-4BA6-A5CF-34CABE82C80B}"/>
              </a:ext>
            </a:extLst>
          </p:cNvPr>
          <p:cNvSpPr>
            <a:spLocks noGrp="1" noChangeArrowheads="1"/>
          </p:cNvSpPr>
          <p:nvPr>
            <p:ph type="title"/>
          </p:nvPr>
        </p:nvSpPr>
        <p:spPr>
          <a:xfrm>
            <a:off x="304800" y="228600"/>
            <a:ext cx="6851650" cy="490537"/>
          </a:xfrm>
        </p:spPr>
        <p:txBody>
          <a:bodyPr rtlCol="0">
            <a:normAutofit fontScale="90000"/>
          </a:bodyPr>
          <a:lstStyle/>
          <a:p>
            <a:pPr>
              <a:defRPr/>
            </a:pPr>
            <a:r>
              <a:rPr lang="en-GB" sz="3100" dirty="0">
                <a:solidFill>
                  <a:schemeClr val="tx1"/>
                </a:solidFill>
                <a:latin typeface="Arial" panose="020B0604020202020204" pitchFamily="34" charset="0"/>
                <a:ea typeface="+mn-ea"/>
                <a:cs typeface="Arial" panose="020B0604020202020204" pitchFamily="34" charset="0"/>
              </a:rPr>
              <a:t>Millions at Risk </a:t>
            </a:r>
            <a:r>
              <a:rPr lang="en-GB" sz="1400" dirty="0"/>
              <a:t>(Parry et al., 2001)</a:t>
            </a:r>
          </a:p>
        </p:txBody>
      </p:sp>
      <p:pic>
        <p:nvPicPr>
          <p:cNvPr id="163845" name="Picture 5" descr="Parry_Millions_multi3">
            <a:extLst>
              <a:ext uri="{FF2B5EF4-FFF2-40B4-BE49-F238E27FC236}">
                <a16:creationId xmlns="" xmlns:a16="http://schemas.microsoft.com/office/drawing/2014/main" id="{735E5F39-2941-4655-8CBC-97BE26DC5F77}"/>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927351" y="833438"/>
            <a:ext cx="6842125" cy="5981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46" name="Picture 6" descr="Parry_Millions_multi2">
            <a:extLst>
              <a:ext uri="{FF2B5EF4-FFF2-40B4-BE49-F238E27FC236}">
                <a16:creationId xmlns="" xmlns:a16="http://schemas.microsoft.com/office/drawing/2014/main" id="{506D11B6-6628-4D69-90BB-ADECB9A4A19E}"/>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927351" y="833438"/>
            <a:ext cx="6842125" cy="5981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47" name="Picture 7" descr="Parry_Millions_multi1">
            <a:extLst>
              <a:ext uri="{FF2B5EF4-FFF2-40B4-BE49-F238E27FC236}">
                <a16:creationId xmlns="" xmlns:a16="http://schemas.microsoft.com/office/drawing/2014/main" id="{31CFDDD0-4F66-4656-9398-1B8D09E7B0F0}"/>
              </a:ext>
            </a:extLst>
          </p:cNvPr>
          <p:cNvPicPr>
            <a:picLocks noGrp="1" noChangeAspect="1" noChangeArrowheads="1"/>
          </p:cNvPicPr>
          <p:nvPr>
            <p:ph idx="1"/>
          </p:nvPr>
        </p:nvPicPr>
        <p:blipFill>
          <a:blip r:embed="rId6" cstate="print">
            <a:extLst>
              <a:ext uri="{28A0092B-C50C-407E-A947-70E740481C1C}">
                <a14:useLocalDpi xmlns="" xmlns:a14="http://schemas.microsoft.com/office/drawing/2010/main" val="0"/>
              </a:ext>
            </a:extLst>
          </a:blip>
          <a:srcRect/>
          <a:stretch>
            <a:fillRect/>
          </a:stretch>
        </p:blipFill>
        <p:spPr>
          <a:xfrm>
            <a:off x="2895600" y="0"/>
            <a:ext cx="6842125" cy="68135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63843"/>
                                        </p:tgtEl>
                                        <p:attrNameLst>
                                          <p:attrName>style.visibility</p:attrName>
                                        </p:attrNameLst>
                                      </p:cBhvr>
                                      <p:to>
                                        <p:strVal val="visible"/>
                                      </p:to>
                                    </p:set>
                                    <p:animEffect transition="in" filter="wipe(left)">
                                      <p:cBhvr>
                                        <p:cTn id="7" dur="500"/>
                                        <p:tgtEl>
                                          <p:spTgt spid="1638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63845"/>
                                        </p:tgtEl>
                                        <p:attrNameLst>
                                          <p:attrName>style.visibility</p:attrName>
                                        </p:attrNameLst>
                                      </p:cBhvr>
                                      <p:to>
                                        <p:strVal val="visible"/>
                                      </p:to>
                                    </p:set>
                                    <p:animEffect transition="in" filter="wipe(left)">
                                      <p:cBhvr>
                                        <p:cTn id="12" dur="500"/>
                                        <p:tgtEl>
                                          <p:spTgt spid="1638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63846"/>
                                        </p:tgtEl>
                                        <p:attrNameLst>
                                          <p:attrName>style.visibility</p:attrName>
                                        </p:attrNameLst>
                                      </p:cBhvr>
                                      <p:to>
                                        <p:strVal val="visible"/>
                                      </p:to>
                                    </p:set>
                                    <p:animEffect transition="in" filter="wipe(left)">
                                      <p:cBhvr>
                                        <p:cTn id="17" dur="500"/>
                                        <p:tgtEl>
                                          <p:spTgt spid="16384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63847"/>
                                        </p:tgtEl>
                                        <p:attrNameLst>
                                          <p:attrName>style.visibility</p:attrName>
                                        </p:attrNameLst>
                                      </p:cBhvr>
                                      <p:to>
                                        <p:strVal val="visible"/>
                                      </p:to>
                                    </p:set>
                                    <p:animEffect transition="in" filter="wipe(left)">
                                      <p:cBhvr>
                                        <p:cTn id="22" dur="500"/>
                                        <p:tgtEl>
                                          <p:spTgt spid="163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9">
            <a:extLst>
              <a:ext uri="{FF2B5EF4-FFF2-40B4-BE49-F238E27FC236}">
                <a16:creationId xmlns="" xmlns:a16="http://schemas.microsoft.com/office/drawing/2014/main" id="{965FF349-8E5F-4563-8380-32090348867A}"/>
              </a:ext>
            </a:extLst>
          </p:cNvPr>
          <p:cNvSpPr>
            <a:spLocks noChangeArrowheads="1"/>
          </p:cNvSpPr>
          <p:nvPr/>
        </p:nvSpPr>
        <p:spPr bwMode="auto">
          <a:xfrm>
            <a:off x="381000" y="1341562"/>
            <a:ext cx="7185025" cy="17613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lnSpc>
                <a:spcPct val="120000"/>
              </a:lnSpc>
              <a:buClr>
                <a:schemeClr val="tx2">
                  <a:lumMod val="40000"/>
                  <a:lumOff val="60000"/>
                </a:schemeClr>
              </a:buClr>
              <a:buFont typeface="Wingdings" panose="05000000000000000000" pitchFamily="2" charset="2"/>
              <a:buChar char="§"/>
            </a:pPr>
            <a:r>
              <a:rPr lang="en-US" altLang="en-US" dirty="0"/>
              <a:t> </a:t>
            </a:r>
            <a:r>
              <a:rPr lang="en-US" altLang="en-US" sz="2400" dirty="0"/>
              <a:t>Higher death toll amongst the elderly and disabled </a:t>
            </a:r>
          </a:p>
          <a:p>
            <a:pPr marL="285750" indent="-285750">
              <a:lnSpc>
                <a:spcPct val="120000"/>
              </a:lnSpc>
              <a:buClr>
                <a:schemeClr val="tx2">
                  <a:lumMod val="40000"/>
                  <a:lumOff val="60000"/>
                </a:schemeClr>
              </a:buClr>
              <a:buFont typeface="Wingdings" panose="05000000000000000000" pitchFamily="2" charset="2"/>
              <a:buChar char="§"/>
            </a:pPr>
            <a:r>
              <a:rPr lang="en-US" altLang="en-US" sz="2400" dirty="0"/>
              <a:t> Increasing risk of forest fires</a:t>
            </a:r>
            <a:endParaRPr lang="en-US" altLang="en-US" sz="2400" i="1" dirty="0"/>
          </a:p>
          <a:p>
            <a:pPr>
              <a:lnSpc>
                <a:spcPct val="120000"/>
              </a:lnSpc>
              <a:buClr>
                <a:srgbClr val="CC0000"/>
              </a:buClr>
              <a:buFont typeface="Arial" panose="020B0604020202020204" pitchFamily="34" charset="0"/>
              <a:buNone/>
            </a:pPr>
            <a:endParaRPr lang="nl-NL" altLang="en-US" sz="2100" dirty="0"/>
          </a:p>
        </p:txBody>
      </p:sp>
      <p:sp>
        <p:nvSpPr>
          <p:cNvPr id="12291" name="Text Box 31">
            <a:extLst>
              <a:ext uri="{FF2B5EF4-FFF2-40B4-BE49-F238E27FC236}">
                <a16:creationId xmlns="" xmlns:a16="http://schemas.microsoft.com/office/drawing/2014/main" id="{32C87D0B-50A0-4B4F-92DC-2080259E150D}"/>
              </a:ext>
            </a:extLst>
          </p:cNvPr>
          <p:cNvSpPr txBox="1">
            <a:spLocks noChangeArrowheads="1"/>
          </p:cNvSpPr>
          <p:nvPr/>
        </p:nvSpPr>
        <p:spPr bwMode="auto">
          <a:xfrm>
            <a:off x="226427" y="376567"/>
            <a:ext cx="6358069" cy="5105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t>More warm days and more heat waves</a:t>
            </a:r>
            <a:endParaRPr lang="nl-NL" altLang="en-US" sz="2800" dirty="0"/>
          </a:p>
        </p:txBody>
      </p:sp>
      <p:pic>
        <p:nvPicPr>
          <p:cNvPr id="12292" name="Picture 17">
            <a:extLst>
              <a:ext uri="{FF2B5EF4-FFF2-40B4-BE49-F238E27FC236}">
                <a16:creationId xmlns="" xmlns:a16="http://schemas.microsoft.com/office/drawing/2014/main" id="{37E94199-2758-421C-8269-71B5B6BACD72}"/>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52600" y="2955765"/>
            <a:ext cx="3621088" cy="3167062"/>
          </a:xfrm>
          <a:prstGeom prst="rect">
            <a:avLst/>
          </a:prstGeom>
          <a:ln>
            <a:noFill/>
          </a:ln>
          <a:effectLst>
            <a:outerShdw blurRad="50800" dist="38100" dir="2700000" algn="tl" rotWithShape="0">
              <a:prstClr val="black">
                <a:alpha val="40000"/>
              </a:prstClr>
            </a:outerShdw>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293" name="Picture 18">
            <a:extLst>
              <a:ext uri="{FF2B5EF4-FFF2-40B4-BE49-F238E27FC236}">
                <a16:creationId xmlns="" xmlns:a16="http://schemas.microsoft.com/office/drawing/2014/main" id="{D9FD5EA8-2013-4EF5-8787-252F13FFB03E}"/>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019800" y="2979577"/>
            <a:ext cx="3663950" cy="3143250"/>
          </a:xfrm>
          <a:prstGeom prst="rect">
            <a:avLst/>
          </a:prstGeom>
          <a:ln>
            <a:noFill/>
          </a:ln>
          <a:effectLst>
            <a:outerShdw blurRad="50800" dist="38100" dir="2700000" algn="tl" rotWithShape="0">
              <a:prstClr val="black">
                <a:alpha val="40000"/>
              </a:prstClr>
            </a:outerShdw>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Footer Placeholder 5">
            <a:extLst>
              <a:ext uri="{FF2B5EF4-FFF2-40B4-BE49-F238E27FC236}">
                <a16:creationId xmlns="" xmlns:a16="http://schemas.microsoft.com/office/drawing/2014/main" id="{2F7E29E9-0300-469F-8F1F-CE1F279D1D64}"/>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5">
            <a:extLst>
              <a:ext uri="{FF2B5EF4-FFF2-40B4-BE49-F238E27FC236}">
                <a16:creationId xmlns="" xmlns:a16="http://schemas.microsoft.com/office/drawing/2014/main" id="{5A0F6FF0-16C8-46F5-89DC-B459BEDA75CB}"/>
              </a:ext>
            </a:extLst>
          </p:cNvPr>
          <p:cNvSpPr txBox="1">
            <a:spLocks noChangeArrowheads="1"/>
          </p:cNvSpPr>
          <p:nvPr/>
        </p:nvSpPr>
        <p:spPr bwMode="auto">
          <a:xfrm>
            <a:off x="7848600" y="1307597"/>
            <a:ext cx="4191000" cy="1993392"/>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3400" dirty="0">
                <a:solidFill>
                  <a:schemeClr val="bg1"/>
                </a:solidFill>
                <a:latin typeface="+mj-lt"/>
                <a:ea typeface="+mj-ea"/>
                <a:cs typeface="+mj-cs"/>
              </a:rPr>
              <a:t>More intense rainfall</a:t>
            </a:r>
            <a:endParaRPr lang="nl-NL" altLang="en-US" sz="3400" dirty="0">
              <a:solidFill>
                <a:schemeClr val="bg1"/>
              </a:solidFill>
              <a:latin typeface="+mj-lt"/>
              <a:ea typeface="+mj-ea"/>
              <a:cs typeface="+mj-cs"/>
            </a:endParaRPr>
          </a:p>
        </p:txBody>
      </p:sp>
      <p:pic>
        <p:nvPicPr>
          <p:cNvPr id="13316" name="Picture 16">
            <a:extLst>
              <a:ext uri="{FF2B5EF4-FFF2-40B4-BE49-F238E27FC236}">
                <a16:creationId xmlns="" xmlns:a16="http://schemas.microsoft.com/office/drawing/2014/main" id="{3FCF192B-C0F2-475C-8049-7BF0668B30AC}"/>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600" r="1" b="1"/>
          <a:stretch/>
        </p:blipFill>
        <p:spPr bwMode="auto">
          <a:xfrm>
            <a:off x="20" y="10"/>
            <a:ext cx="7315180" cy="685799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13315" name="Rectangle 26">
            <a:extLst>
              <a:ext uri="{FF2B5EF4-FFF2-40B4-BE49-F238E27FC236}">
                <a16:creationId xmlns="" xmlns:a16="http://schemas.microsoft.com/office/drawing/2014/main" id="{74A0953E-E505-4C31-B59C-519290530AA1}"/>
              </a:ext>
            </a:extLst>
          </p:cNvPr>
          <p:cNvSpPr>
            <a:spLocks noChangeArrowheads="1"/>
          </p:cNvSpPr>
          <p:nvPr/>
        </p:nvSpPr>
        <p:spPr bwMode="auto">
          <a:xfrm>
            <a:off x="7923214" y="4355592"/>
            <a:ext cx="3200400" cy="1644614"/>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lIns="91440" tIns="45720" rIns="91440" bIns="45720" rtlCol="0">
            <a:normAutofit/>
          </a:bodyPr>
          <a:lstStyle>
            <a:lvl1pPr marL="152400" indent="-1524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lnSpc>
                <a:spcPct val="90000"/>
              </a:lnSpc>
              <a:spcBef>
                <a:spcPts val="1200"/>
              </a:spcBef>
              <a:buClr>
                <a:schemeClr val="tx2"/>
              </a:buClr>
              <a:buSzPct val="80000"/>
              <a:buFont typeface="Wingdings" panose="05000000000000000000" pitchFamily="2" charset="2"/>
              <a:buChar char="q"/>
            </a:pPr>
            <a:r>
              <a:rPr lang="en-US" altLang="en-US" kern="1200" dirty="0">
                <a:solidFill>
                  <a:schemeClr val="bg1"/>
                </a:solidFill>
                <a:latin typeface="+mn-lt"/>
                <a:ea typeface="+mn-ea"/>
                <a:cs typeface="+mn-cs"/>
              </a:rPr>
              <a:t>More floods, landslides</a:t>
            </a:r>
          </a:p>
          <a:p>
            <a:pPr marL="285750" indent="-285750">
              <a:lnSpc>
                <a:spcPct val="90000"/>
              </a:lnSpc>
              <a:spcBef>
                <a:spcPts val="1200"/>
              </a:spcBef>
              <a:buClr>
                <a:schemeClr val="tx2"/>
              </a:buClr>
              <a:buSzPct val="80000"/>
              <a:buFont typeface="Wingdings" panose="05000000000000000000" pitchFamily="2" charset="2"/>
              <a:buChar char="q"/>
            </a:pPr>
            <a:r>
              <a:rPr lang="en-US" altLang="en-US" kern="1200" dirty="0">
                <a:solidFill>
                  <a:schemeClr val="bg1"/>
                </a:solidFill>
                <a:latin typeface="+mn-lt"/>
                <a:ea typeface="+mn-ea"/>
                <a:cs typeface="+mn-cs"/>
              </a:rPr>
              <a:t>Pollution of water </a:t>
            </a:r>
          </a:p>
          <a:p>
            <a:pPr marL="285750" indent="-285750">
              <a:lnSpc>
                <a:spcPct val="90000"/>
              </a:lnSpc>
              <a:spcBef>
                <a:spcPts val="1200"/>
              </a:spcBef>
              <a:buClr>
                <a:schemeClr val="tx2"/>
              </a:buClr>
              <a:buSzPct val="80000"/>
              <a:buFont typeface="Wingdings" panose="05000000000000000000" pitchFamily="2" charset="2"/>
              <a:buChar char="q"/>
            </a:pPr>
            <a:r>
              <a:rPr lang="en-US" altLang="en-US" kern="1200" dirty="0">
                <a:solidFill>
                  <a:schemeClr val="bg1"/>
                </a:solidFill>
                <a:latin typeface="+mn-lt"/>
                <a:ea typeface="+mn-ea"/>
                <a:cs typeface="+mn-cs"/>
              </a:rPr>
              <a:t>Destroyed harvests</a:t>
            </a:r>
            <a:endParaRPr lang="en-US" altLang="en-US" i="1" kern="1200" dirty="0">
              <a:solidFill>
                <a:schemeClr val="bg1"/>
              </a:solidFill>
              <a:latin typeface="+mn-lt"/>
              <a:ea typeface="+mn-ea"/>
              <a:cs typeface="+mn-cs"/>
            </a:endParaRPr>
          </a:p>
        </p:txBody>
      </p:sp>
      <p:sp>
        <p:nvSpPr>
          <p:cNvPr id="5" name="Footer Placeholder 4">
            <a:extLst>
              <a:ext uri="{FF2B5EF4-FFF2-40B4-BE49-F238E27FC236}">
                <a16:creationId xmlns="" xmlns:a16="http://schemas.microsoft.com/office/drawing/2014/main" id="{48EC0116-3B4C-4B8A-B7BD-715698DBF973}"/>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FC2D82F3-646A-4423-9778-9F9F3C749AE9}"/>
              </a:ext>
            </a:extLst>
          </p:cNvPr>
          <p:cNvSpPr>
            <a:spLocks noGrp="1"/>
          </p:cNvSpPr>
          <p:nvPr>
            <p:ph type="title"/>
          </p:nvPr>
        </p:nvSpPr>
        <p:spPr>
          <a:xfrm>
            <a:off x="533400" y="1295400"/>
            <a:ext cx="3659188" cy="1990725"/>
          </a:xfrm>
        </p:spPr>
        <p:txBody>
          <a:bodyPr anchor="b">
            <a:normAutofit/>
          </a:bodyPr>
          <a:lstStyle/>
          <a:p>
            <a:pPr eaLnBrk="1" hangingPunct="1">
              <a:spcBef>
                <a:spcPct val="50000"/>
              </a:spcBef>
            </a:pPr>
            <a:r>
              <a:rPr lang="en-IN" altLang="en-US" dirty="0"/>
              <a:t>Monsoon Bounty</a:t>
            </a:r>
          </a:p>
        </p:txBody>
      </p:sp>
      <p:pic>
        <p:nvPicPr>
          <p:cNvPr id="14339" name="Picture 2" descr="A close up of a map&#10;&#10;Description automatically generated">
            <a:extLst>
              <a:ext uri="{FF2B5EF4-FFF2-40B4-BE49-F238E27FC236}">
                <a16:creationId xmlns="" xmlns:a16="http://schemas.microsoft.com/office/drawing/2014/main" id="{7A9E1C94-616F-4B50-91A8-D08E189B5E39}"/>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5943600" y="685800"/>
            <a:ext cx="5294376" cy="54864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 xmlns:a16="http://schemas.microsoft.com/office/drawing/2014/main" id="{97EAF783-B1B2-4F81-A57A-1F7173FB421D}"/>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defRPr/>
            </a:pPr>
            <a:r>
              <a:rPr lang="en-IN" sz="1000"/>
              <a:t>Climate Change</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58">
            <a:extLst>
              <a:ext uri="{FF2B5EF4-FFF2-40B4-BE49-F238E27FC236}">
                <a16:creationId xmlns="" xmlns:a16="http://schemas.microsoft.com/office/drawing/2014/main" id="{529B1AF6-6FB6-4946-81E8-72A6BC5968AE}"/>
              </a:ext>
            </a:extLst>
          </p:cNvPr>
          <p:cNvSpPr txBox="1">
            <a:spLocks noChangeArrowheads="1"/>
          </p:cNvSpPr>
          <p:nvPr/>
        </p:nvSpPr>
        <p:spPr bwMode="auto">
          <a:xfrm>
            <a:off x="7315200" y="1435608"/>
            <a:ext cx="4495800" cy="1993392"/>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3400" dirty="0">
                <a:solidFill>
                  <a:schemeClr val="bg1"/>
                </a:solidFill>
                <a:latin typeface="+mj-lt"/>
                <a:ea typeface="+mj-ea"/>
                <a:cs typeface="+mj-cs"/>
              </a:rPr>
              <a:t>Increased frequency &amp; intensity of droughts</a:t>
            </a:r>
            <a:endParaRPr lang="nl-NL" altLang="en-US" sz="3400" dirty="0">
              <a:solidFill>
                <a:schemeClr val="bg1"/>
              </a:solidFill>
              <a:latin typeface="+mj-lt"/>
              <a:ea typeface="+mj-ea"/>
              <a:cs typeface="+mj-cs"/>
            </a:endParaRPr>
          </a:p>
        </p:txBody>
      </p:sp>
      <p:pic>
        <p:nvPicPr>
          <p:cNvPr id="15364" name="Picture 16">
            <a:extLst>
              <a:ext uri="{FF2B5EF4-FFF2-40B4-BE49-F238E27FC236}">
                <a16:creationId xmlns="" xmlns:a16="http://schemas.microsoft.com/office/drawing/2014/main" id="{BCA085BC-A7E8-4AB0-B2E2-BC4FC17CDFDC}"/>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4458" r="14609"/>
          <a:stretch/>
        </p:blipFill>
        <p:spPr bwMode="auto">
          <a:xfrm>
            <a:off x="20" y="10"/>
            <a:ext cx="7315180" cy="685799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15362" name="Rectangle 16">
            <a:extLst>
              <a:ext uri="{FF2B5EF4-FFF2-40B4-BE49-F238E27FC236}">
                <a16:creationId xmlns="" xmlns:a16="http://schemas.microsoft.com/office/drawing/2014/main" id="{B0277F76-464E-40BE-BB02-0CB0DE0BAFF3}"/>
              </a:ext>
            </a:extLst>
          </p:cNvPr>
          <p:cNvSpPr>
            <a:spLocks noChangeArrowheads="1"/>
          </p:cNvSpPr>
          <p:nvPr/>
        </p:nvSpPr>
        <p:spPr bwMode="auto">
          <a:xfrm>
            <a:off x="7554686" y="4381935"/>
            <a:ext cx="3887786" cy="1644614"/>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lIns="91440" tIns="45720" rIns="91440" bIns="45720" rtlCol="0">
            <a:normAutofit/>
          </a:bodyPr>
          <a:lstStyle>
            <a:lvl1pPr marL="152400" indent="-1524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nSpc>
                <a:spcPct val="90000"/>
              </a:lnSpc>
              <a:spcBef>
                <a:spcPts val="1200"/>
              </a:spcBef>
              <a:buClr>
                <a:schemeClr val="tx2"/>
              </a:buClr>
              <a:buSzPct val="80000"/>
            </a:pPr>
            <a:r>
              <a:rPr lang="en-US" altLang="en-US" dirty="0">
                <a:solidFill>
                  <a:schemeClr val="bg1"/>
                </a:solidFill>
                <a:latin typeface="+mn-lt"/>
                <a:cs typeface="+mn-cs"/>
              </a:rPr>
              <a:t>Too little drinking water</a:t>
            </a:r>
          </a:p>
          <a:p>
            <a:pPr marL="0" indent="0">
              <a:lnSpc>
                <a:spcPct val="90000"/>
              </a:lnSpc>
              <a:spcBef>
                <a:spcPts val="1200"/>
              </a:spcBef>
              <a:buClr>
                <a:schemeClr val="tx2"/>
              </a:buClr>
              <a:buSzPct val="80000"/>
            </a:pPr>
            <a:r>
              <a:rPr lang="en-US" altLang="en-US" kern="1200" dirty="0">
                <a:solidFill>
                  <a:schemeClr val="bg1"/>
                </a:solidFill>
                <a:latin typeface="+mn-lt"/>
                <a:ea typeface="+mn-ea"/>
                <a:cs typeface="+mn-cs"/>
              </a:rPr>
              <a:t>Food security threatened</a:t>
            </a:r>
          </a:p>
          <a:p>
            <a:pPr marL="0" indent="0">
              <a:lnSpc>
                <a:spcPct val="90000"/>
              </a:lnSpc>
              <a:spcBef>
                <a:spcPts val="1200"/>
              </a:spcBef>
              <a:buClr>
                <a:schemeClr val="tx2"/>
              </a:buClr>
              <a:buSzPct val="80000"/>
            </a:pPr>
            <a:r>
              <a:rPr lang="en-US" altLang="en-US" kern="1200" dirty="0">
                <a:solidFill>
                  <a:schemeClr val="bg1"/>
                </a:solidFill>
                <a:latin typeface="+mn-lt"/>
                <a:ea typeface="+mn-ea"/>
                <a:cs typeface="+mn-cs"/>
              </a:rPr>
              <a:t>Potential impact on conflict and migration</a:t>
            </a:r>
          </a:p>
        </p:txBody>
      </p:sp>
      <p:sp>
        <p:nvSpPr>
          <p:cNvPr id="5" name="Footer Placeholder 4">
            <a:extLst>
              <a:ext uri="{FF2B5EF4-FFF2-40B4-BE49-F238E27FC236}">
                <a16:creationId xmlns="" xmlns:a16="http://schemas.microsoft.com/office/drawing/2014/main" id="{FCDE9789-2D94-443D-B93E-C44D78792D3C}"/>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IN" sz="1000"/>
              <a:t>Climate Change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16">
            <a:extLst>
              <a:ext uri="{FF2B5EF4-FFF2-40B4-BE49-F238E27FC236}">
                <a16:creationId xmlns="" xmlns:a16="http://schemas.microsoft.com/office/drawing/2014/main" id="{767262F2-EA97-4035-ACAA-530317A4B13F}"/>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25822" y="1064986"/>
            <a:ext cx="7150100" cy="474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a:extLst>
              <a:ext uri="{FF2B5EF4-FFF2-40B4-BE49-F238E27FC236}">
                <a16:creationId xmlns="" xmlns:a16="http://schemas.microsoft.com/office/drawing/2014/main" id="{CD7E1E41-EECC-485D-B54A-5F98A2B3E029}"/>
              </a:ext>
            </a:extLst>
          </p:cNvPr>
          <p:cNvSpPr>
            <a:spLocks noGrp="1"/>
          </p:cNvSpPr>
          <p:nvPr>
            <p:ph type="title"/>
          </p:nvPr>
        </p:nvSpPr>
        <p:spPr>
          <a:xfrm>
            <a:off x="685800" y="1449161"/>
            <a:ext cx="3200400" cy="1990725"/>
          </a:xfrm>
        </p:spPr>
        <p:txBody>
          <a:bodyPr/>
          <a:lstStyle/>
          <a:p>
            <a:r>
              <a:rPr lang="en-US" altLang="en-US" sz="3600" dirty="0"/>
              <a:t>More intense tropical storms:</a:t>
            </a:r>
            <a:r>
              <a:rPr lang="nl-NL" altLang="en-US" sz="3600" dirty="0"/>
              <a:t/>
            </a:r>
            <a:br>
              <a:rPr lang="nl-NL" altLang="en-US" sz="3600" dirty="0"/>
            </a:br>
            <a:endParaRPr lang="en-US" dirty="0"/>
          </a:p>
        </p:txBody>
      </p:sp>
      <p:sp>
        <p:nvSpPr>
          <p:cNvPr id="4" name="Text Placeholder 3">
            <a:extLst>
              <a:ext uri="{FF2B5EF4-FFF2-40B4-BE49-F238E27FC236}">
                <a16:creationId xmlns="" xmlns:a16="http://schemas.microsoft.com/office/drawing/2014/main" id="{C1D1C122-ADE0-41D1-9DED-00C2BECA062C}"/>
              </a:ext>
            </a:extLst>
          </p:cNvPr>
          <p:cNvSpPr>
            <a:spLocks noGrp="1"/>
          </p:cNvSpPr>
          <p:nvPr>
            <p:ph type="body" sz="half" idx="2"/>
          </p:nvPr>
        </p:nvSpPr>
        <p:spPr>
          <a:xfrm>
            <a:off x="365823" y="3416062"/>
            <a:ext cx="4040188" cy="1622012"/>
          </a:xfrm>
        </p:spPr>
        <p:txBody>
          <a:bodyPr/>
          <a:lstStyle/>
          <a:p>
            <a:r>
              <a:rPr lang="en-US" altLang="en-US" sz="2000" dirty="0"/>
              <a:t>Higher wind speed and more rainfall</a:t>
            </a:r>
            <a:endParaRPr lang="en-US" altLang="en-US" sz="2000" i="1" dirty="0"/>
          </a:p>
          <a:p>
            <a:endParaRPr lang="en-US" dirty="0"/>
          </a:p>
        </p:txBody>
      </p:sp>
      <p:sp>
        <p:nvSpPr>
          <p:cNvPr id="5" name="Footer Placeholder 4">
            <a:extLst>
              <a:ext uri="{FF2B5EF4-FFF2-40B4-BE49-F238E27FC236}">
                <a16:creationId xmlns="" xmlns:a16="http://schemas.microsoft.com/office/drawing/2014/main" id="{08A80EE3-067D-4CE3-AD22-878992EE888D}"/>
              </a:ext>
            </a:extLst>
          </p:cNvPr>
          <p:cNvSpPr>
            <a:spLocks noGrp="1"/>
          </p:cNvSpPr>
          <p:nvPr>
            <p:ph type="ftr" sz="quarter" idx="11"/>
          </p:nvPr>
        </p:nvSpPr>
        <p:spPr/>
        <p:txBody>
          <a:bodyPr/>
          <a:lstStyle/>
          <a:p>
            <a:pPr>
              <a:defRPr/>
            </a:pPr>
            <a:r>
              <a:rPr lang="en-IN"/>
              <a:t>Climate Change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4">
            <a:extLst>
              <a:ext uri="{FF2B5EF4-FFF2-40B4-BE49-F238E27FC236}">
                <a16:creationId xmlns="" xmlns:a16="http://schemas.microsoft.com/office/drawing/2014/main" id="{6AE83F0A-1E23-4B11-B765-A33C893A061C}"/>
              </a:ext>
            </a:extLst>
          </p:cNvPr>
          <p:cNvSpPr txBox="1">
            <a:spLocks noChangeArrowheads="1"/>
          </p:cNvSpPr>
          <p:nvPr/>
        </p:nvSpPr>
        <p:spPr bwMode="auto">
          <a:xfrm>
            <a:off x="166116" y="-242316"/>
            <a:ext cx="9509760" cy="1233424"/>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2800" dirty="0"/>
              <a:t>Health and climate change</a:t>
            </a:r>
            <a:endParaRPr lang="nl-NL" altLang="en-US" sz="2800" dirty="0"/>
          </a:p>
        </p:txBody>
      </p:sp>
      <p:pic>
        <p:nvPicPr>
          <p:cNvPr id="17412" name="Picture 14" descr="culexmug">
            <a:extLst>
              <a:ext uri="{FF2B5EF4-FFF2-40B4-BE49-F238E27FC236}">
                <a16:creationId xmlns="" xmlns:a16="http://schemas.microsoft.com/office/drawing/2014/main" id="{B41C2727-C1A7-428A-AF50-E014AE810E45}"/>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2683" r="11929"/>
          <a:stretch/>
        </p:blipFill>
        <p:spPr bwMode="auto">
          <a:xfrm>
            <a:off x="198120" y="1057092"/>
            <a:ext cx="5897880" cy="5319888"/>
          </a:xfrm>
          <a:prstGeom prst="rect">
            <a:avLst/>
          </a:prstGeom>
          <a:ln>
            <a:noFill/>
          </a:ln>
          <a:effectLst>
            <a:outerShdw blurRad="50800" dist="38100" dir="2700000" algn="tl" rotWithShape="0">
              <a:prstClr val="black">
                <a:alpha val="40000"/>
              </a:prstClr>
            </a:outerShdw>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1" name="Rectangle 17">
            <a:extLst>
              <a:ext uri="{FF2B5EF4-FFF2-40B4-BE49-F238E27FC236}">
                <a16:creationId xmlns="" xmlns:a16="http://schemas.microsoft.com/office/drawing/2014/main" id="{C3EF9CAF-A1C5-4601-86CF-3DCA79E6BC2D}"/>
              </a:ext>
            </a:extLst>
          </p:cNvPr>
          <p:cNvSpPr>
            <a:spLocks noChangeArrowheads="1"/>
          </p:cNvSpPr>
          <p:nvPr/>
        </p:nvSpPr>
        <p:spPr bwMode="auto">
          <a:xfrm>
            <a:off x="6278880" y="1901952"/>
            <a:ext cx="5379720" cy="4123944"/>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lIns="91440" tIns="45720" rIns="91440" bIns="45720" rtlCol="0">
            <a:normAutofit/>
          </a:bodyPr>
          <a:lstStyle>
            <a:lvl1pPr marL="152400" indent="-1524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indent="-228600">
              <a:lnSpc>
                <a:spcPct val="90000"/>
              </a:lnSpc>
              <a:spcAft>
                <a:spcPts val="600"/>
              </a:spcAft>
              <a:buClr>
                <a:schemeClr val="tx2">
                  <a:lumMod val="40000"/>
                  <a:lumOff val="60000"/>
                </a:schemeClr>
              </a:buClr>
              <a:buSzPct val="80000"/>
              <a:buFont typeface="Wingdings" pitchFamily="2" charset="2"/>
              <a:buChar char="§"/>
            </a:pPr>
            <a:r>
              <a:rPr lang="en-US" altLang="en-US" sz="2000" dirty="0">
                <a:solidFill>
                  <a:schemeClr val="tx2"/>
                </a:solidFill>
                <a:latin typeface="+mn-lt"/>
                <a:cs typeface="+mn-cs"/>
              </a:rPr>
              <a:t>Shift of diseases to new areas</a:t>
            </a:r>
          </a:p>
          <a:p>
            <a:pPr indent="-228600">
              <a:lnSpc>
                <a:spcPct val="90000"/>
              </a:lnSpc>
              <a:spcAft>
                <a:spcPts val="600"/>
              </a:spcAft>
              <a:buClr>
                <a:schemeClr val="tx2">
                  <a:lumMod val="40000"/>
                  <a:lumOff val="60000"/>
                </a:schemeClr>
              </a:buClr>
              <a:buSzPct val="80000"/>
              <a:buFont typeface="Wingdings" pitchFamily="2" charset="2"/>
              <a:buChar char="§"/>
            </a:pPr>
            <a:r>
              <a:rPr lang="en-US" altLang="en-US" sz="2000" dirty="0">
                <a:solidFill>
                  <a:schemeClr val="tx2"/>
                </a:solidFill>
                <a:latin typeface="+mn-lt"/>
                <a:cs typeface="+mn-cs"/>
              </a:rPr>
              <a:t>Increase of water borne diseases after floods</a:t>
            </a:r>
          </a:p>
          <a:p>
            <a:pPr indent="-228600">
              <a:lnSpc>
                <a:spcPct val="90000"/>
              </a:lnSpc>
              <a:spcAft>
                <a:spcPts val="600"/>
              </a:spcAft>
              <a:buClr>
                <a:schemeClr val="tx2">
                  <a:lumMod val="40000"/>
                  <a:lumOff val="60000"/>
                </a:schemeClr>
              </a:buClr>
              <a:buSzPct val="80000"/>
              <a:buFont typeface="Wingdings" pitchFamily="2" charset="2"/>
              <a:buChar char="§"/>
            </a:pPr>
            <a:r>
              <a:rPr lang="en-US" altLang="en-US" sz="2000" dirty="0">
                <a:solidFill>
                  <a:schemeClr val="tx2"/>
                </a:solidFill>
                <a:latin typeface="+mn-lt"/>
                <a:cs typeface="+mn-cs"/>
              </a:rPr>
              <a:t>Increase of diseases due to higher temperatures, humidity or drought</a:t>
            </a:r>
            <a:endParaRPr lang="en-US" altLang="en-US" sz="2000" i="1" dirty="0">
              <a:solidFill>
                <a:schemeClr val="tx2"/>
              </a:solidFill>
              <a:latin typeface="+mn-lt"/>
              <a:cs typeface="+mn-cs"/>
            </a:endParaRPr>
          </a:p>
        </p:txBody>
      </p:sp>
      <p:sp>
        <p:nvSpPr>
          <p:cNvPr id="5" name="Footer Placeholder 4">
            <a:extLst>
              <a:ext uri="{FF2B5EF4-FFF2-40B4-BE49-F238E27FC236}">
                <a16:creationId xmlns="" xmlns:a16="http://schemas.microsoft.com/office/drawing/2014/main" id="{F2230E57-9EE7-4C53-8A19-33FE6D78E99D}"/>
              </a:ext>
            </a:extLst>
          </p:cNvPr>
          <p:cNvSpPr>
            <a:spLocks noGrp="1"/>
          </p:cNvSpPr>
          <p:nvPr>
            <p:ph type="ftr" sz="quarter" idx="11"/>
          </p:nvPr>
        </p:nvSpPr>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RELATED HAZARDS ARE INCREASING</a:t>
            </a:r>
            <a:endParaRPr lang="en-US" dirty="0"/>
          </a:p>
        </p:txBody>
      </p:sp>
      <p:sp>
        <p:nvSpPr>
          <p:cNvPr id="3" name="Text Placeholder 2"/>
          <p:cNvSpPr>
            <a:spLocks noGrp="1"/>
          </p:cNvSpPr>
          <p:nvPr>
            <p:ph type="body" idx="1"/>
          </p:nvPr>
        </p:nvSpPr>
        <p:spPr/>
        <p:txBody>
          <a:bodyPr>
            <a:normAutofit fontScale="77500" lnSpcReduction="20000"/>
          </a:bodyPr>
          <a:lstStyle/>
          <a:p>
            <a:r>
              <a:rPr lang="en-US" dirty="0" smtClean="0"/>
              <a:t>-Mumbai Floods 2005</a:t>
            </a:r>
          </a:p>
          <a:p>
            <a:r>
              <a:rPr lang="en-US" dirty="0" smtClean="0"/>
              <a:t>-Chennai Floods 2016</a:t>
            </a:r>
          </a:p>
          <a:p>
            <a:r>
              <a:rPr lang="en-US" dirty="0" smtClean="0"/>
              <a:t>-Kerala Floods 2019</a:t>
            </a:r>
          </a:p>
          <a:p>
            <a:r>
              <a:rPr lang="en-US" dirty="0" smtClean="0"/>
              <a:t>-Floods and Droughts every year</a:t>
            </a:r>
          </a:p>
          <a:p>
            <a:r>
              <a:rPr lang="en-US" dirty="0" smtClean="0"/>
              <a:t>-Tropical Cyclones increasing -</a:t>
            </a:r>
            <a:r>
              <a:rPr lang="en-US" dirty="0" err="1" smtClean="0"/>
              <a:t>Amphan</a:t>
            </a:r>
            <a:r>
              <a:rPr lang="en-US" dirty="0" smtClean="0"/>
              <a:t> and </a:t>
            </a:r>
            <a:r>
              <a:rPr lang="en-US" dirty="0" err="1" smtClean="0"/>
              <a:t>Nisarg</a:t>
            </a:r>
            <a:r>
              <a:rPr lang="en-US" dirty="0" smtClean="0"/>
              <a:t> 2020</a:t>
            </a:r>
            <a:endParaRPr lang="en-US" dirty="0"/>
          </a:p>
        </p:txBody>
      </p:sp>
      <p:sp>
        <p:nvSpPr>
          <p:cNvPr id="4" name="Footer Placeholder 3"/>
          <p:cNvSpPr>
            <a:spLocks noGrp="1"/>
          </p:cNvSpPr>
          <p:nvPr>
            <p:ph type="ftr" sz="quarter" idx="11"/>
          </p:nvPr>
        </p:nvSpPr>
        <p:spPr/>
        <p:txBody>
          <a:bodyPr/>
          <a:lstStyle/>
          <a:p>
            <a:r>
              <a:rPr lang="en-US" smtClean="0"/>
              <a:t>Climate Change</a:t>
            </a:r>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E9A8A8-1E51-4D2C-BFD9-462058FECA49}"/>
              </a:ext>
            </a:extLst>
          </p:cNvPr>
          <p:cNvSpPr>
            <a:spLocks noGrp="1"/>
          </p:cNvSpPr>
          <p:nvPr>
            <p:ph type="title"/>
          </p:nvPr>
        </p:nvSpPr>
        <p:spPr>
          <a:xfrm>
            <a:off x="7923214" y="1064623"/>
            <a:ext cx="3200400" cy="1993392"/>
          </a:xfrm>
        </p:spPr>
        <p:txBody>
          <a:bodyPr vert="horz" lIns="91440" tIns="45720" rIns="91440" bIns="45720" rtlCol="0" anchor="b">
            <a:normAutofit/>
          </a:bodyPr>
          <a:lstStyle/>
          <a:p>
            <a:r>
              <a:rPr lang="en-US" altLang="en-US" dirty="0"/>
              <a:t>Sea level rise</a:t>
            </a:r>
            <a:endParaRPr lang="nl-NL" altLang="en-US" dirty="0"/>
          </a:p>
        </p:txBody>
      </p:sp>
      <p:pic>
        <p:nvPicPr>
          <p:cNvPr id="18436" name="Picture 16" descr="A close up of a map&#10;&#10;Description automatically generated">
            <a:extLst>
              <a:ext uri="{FF2B5EF4-FFF2-40B4-BE49-F238E27FC236}">
                <a16:creationId xmlns="" xmlns:a16="http://schemas.microsoft.com/office/drawing/2014/main" id="{B24E1F0E-2AB7-4A4B-B292-E18799A43678}"/>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94347" y="0"/>
            <a:ext cx="6326505"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5" name="Rectangle 22">
            <a:extLst>
              <a:ext uri="{FF2B5EF4-FFF2-40B4-BE49-F238E27FC236}">
                <a16:creationId xmlns="" xmlns:a16="http://schemas.microsoft.com/office/drawing/2014/main" id="{BF20337D-2B65-4ED6-AEA1-394353DF4016}"/>
              </a:ext>
            </a:extLst>
          </p:cNvPr>
          <p:cNvSpPr>
            <a:spLocks noChangeArrowheads="1"/>
          </p:cNvSpPr>
          <p:nvPr/>
        </p:nvSpPr>
        <p:spPr bwMode="auto">
          <a:xfrm>
            <a:off x="7923213" y="4006814"/>
            <a:ext cx="3774439" cy="1993392"/>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lIns="91440" tIns="45720" rIns="91440" bIns="45720" rtlCol="0">
            <a:normAutofit/>
          </a:bodyPr>
          <a:lstStyle>
            <a:lvl1pPr marL="152400" indent="-1524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nSpc>
                <a:spcPct val="90000"/>
              </a:lnSpc>
              <a:spcBef>
                <a:spcPts val="1200"/>
              </a:spcBef>
              <a:buClr>
                <a:schemeClr val="tx2"/>
              </a:buClr>
              <a:buSzPct val="80000"/>
            </a:pPr>
            <a:r>
              <a:rPr lang="en-US" altLang="en-US" kern="1200" dirty="0">
                <a:solidFill>
                  <a:schemeClr val="bg1"/>
                </a:solidFill>
                <a:latin typeface="+mn-lt"/>
                <a:ea typeface="+mn-ea"/>
                <a:cs typeface="+mn-cs"/>
              </a:rPr>
              <a:t>Sea level rise will bring large coastal areas at risk</a:t>
            </a:r>
          </a:p>
          <a:p>
            <a:pPr marL="0" indent="0">
              <a:lnSpc>
                <a:spcPct val="90000"/>
              </a:lnSpc>
              <a:spcBef>
                <a:spcPts val="1200"/>
              </a:spcBef>
              <a:buClr>
                <a:schemeClr val="tx2"/>
              </a:buClr>
              <a:buSzPct val="80000"/>
            </a:pPr>
            <a:r>
              <a:rPr lang="en-US" altLang="en-US" kern="1200" dirty="0">
                <a:solidFill>
                  <a:schemeClr val="bg1"/>
                </a:solidFill>
                <a:latin typeface="+mn-lt"/>
                <a:ea typeface="+mn-ea"/>
                <a:cs typeface="+mn-cs"/>
              </a:rPr>
              <a:t>Salt water intrusion threatens water supply and food security</a:t>
            </a:r>
          </a:p>
          <a:p>
            <a:pPr marL="0" indent="0">
              <a:lnSpc>
                <a:spcPct val="90000"/>
              </a:lnSpc>
              <a:spcBef>
                <a:spcPts val="1200"/>
              </a:spcBef>
              <a:buClr>
                <a:schemeClr val="tx2"/>
              </a:buClr>
              <a:buSzPct val="80000"/>
            </a:pPr>
            <a:r>
              <a:rPr lang="en-US" altLang="en-US" kern="1200" dirty="0">
                <a:solidFill>
                  <a:schemeClr val="bg1"/>
                </a:solidFill>
                <a:latin typeface="+mn-lt"/>
                <a:ea typeface="+mn-ea"/>
                <a:cs typeface="+mn-cs"/>
              </a:rPr>
              <a:t>Impacts already being felt particularly during storm surge</a:t>
            </a:r>
            <a:endParaRPr lang="en-US" altLang="en-US" i="1" kern="1200" dirty="0">
              <a:solidFill>
                <a:schemeClr val="bg1"/>
              </a:solidFill>
              <a:latin typeface="+mn-lt"/>
              <a:ea typeface="+mn-ea"/>
              <a:cs typeface="+mn-cs"/>
            </a:endParaRPr>
          </a:p>
        </p:txBody>
      </p:sp>
      <p:sp>
        <p:nvSpPr>
          <p:cNvPr id="5" name="Footer Placeholder 4">
            <a:extLst>
              <a:ext uri="{FF2B5EF4-FFF2-40B4-BE49-F238E27FC236}">
                <a16:creationId xmlns="" xmlns:a16="http://schemas.microsoft.com/office/drawing/2014/main" id="{41E8F91E-C8DE-4FD1-91B4-2D21700C9779}"/>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a:extLst>
              <a:ext uri="{FF2B5EF4-FFF2-40B4-BE49-F238E27FC236}">
                <a16:creationId xmlns="" xmlns:a16="http://schemas.microsoft.com/office/drawing/2014/main" id="{695AE853-7EB0-4987-B846-13648DF85753}"/>
              </a:ext>
            </a:extLst>
          </p:cNvPr>
          <p:cNvSpPr>
            <a:spLocks noGrp="1" noChangeArrowheads="1"/>
          </p:cNvSpPr>
          <p:nvPr>
            <p:ph type="title"/>
          </p:nvPr>
        </p:nvSpPr>
        <p:spPr>
          <a:xfrm>
            <a:off x="0" y="95473"/>
            <a:ext cx="8229600" cy="652463"/>
          </a:xfrm>
        </p:spPr>
        <p:txBody>
          <a:bodyPr rtlCol="0">
            <a:normAutofit/>
          </a:bodyPr>
          <a:lstStyle/>
          <a:p>
            <a:pPr>
              <a:defRPr/>
            </a:pPr>
            <a:r>
              <a:rPr lang="en-US" sz="2800" dirty="0">
                <a:solidFill>
                  <a:schemeClr val="tx1"/>
                </a:solidFill>
                <a:latin typeface="Arial" panose="020B0604020202020204" pitchFamily="34" charset="0"/>
                <a:ea typeface="+mn-ea"/>
                <a:cs typeface="Arial" panose="020B0604020202020204" pitchFamily="34" charset="0"/>
              </a:rPr>
              <a:t>Sea Level Rise Indian subcontinent</a:t>
            </a:r>
            <a:endParaRPr lang="de-DE" sz="2800" dirty="0">
              <a:solidFill>
                <a:schemeClr val="tx1"/>
              </a:solidFill>
              <a:latin typeface="Arial" panose="020B0604020202020204" pitchFamily="34" charset="0"/>
              <a:ea typeface="+mn-ea"/>
              <a:cs typeface="Arial" panose="020B0604020202020204" pitchFamily="34" charset="0"/>
            </a:endParaRPr>
          </a:p>
        </p:txBody>
      </p:sp>
      <p:sp>
        <p:nvSpPr>
          <p:cNvPr id="19459" name="Rectangle 3">
            <a:extLst>
              <a:ext uri="{FF2B5EF4-FFF2-40B4-BE49-F238E27FC236}">
                <a16:creationId xmlns="" xmlns:a16="http://schemas.microsoft.com/office/drawing/2014/main" id="{8529BC72-3E2E-4898-B65D-2092DB2E5A0E}"/>
              </a:ext>
            </a:extLst>
          </p:cNvPr>
          <p:cNvSpPr>
            <a:spLocks noGrp="1"/>
          </p:cNvSpPr>
          <p:nvPr>
            <p:ph type="body" idx="1"/>
          </p:nvPr>
        </p:nvSpPr>
        <p:spPr>
          <a:xfrm>
            <a:off x="78594" y="1360714"/>
            <a:ext cx="9067800" cy="5289550"/>
          </a:xfrm>
        </p:spPr>
        <p:txBody>
          <a:bodyPr>
            <a:normAutofit/>
          </a:bodyPr>
          <a:lstStyle/>
          <a:p>
            <a:pPr eaLnBrk="1" hangingPunct="1">
              <a:lnSpc>
                <a:spcPct val="80000"/>
              </a:lnSpc>
              <a:buFontTx/>
              <a:buNone/>
            </a:pPr>
            <a:r>
              <a:rPr lang="de-DE" altLang="en-US" sz="2800" b="1" dirty="0"/>
              <a:t>Bangladesh</a:t>
            </a:r>
          </a:p>
          <a:p>
            <a:pPr eaLnBrk="1" hangingPunct="1">
              <a:lnSpc>
                <a:spcPct val="80000"/>
              </a:lnSpc>
              <a:buClr>
                <a:schemeClr val="tx2">
                  <a:lumMod val="40000"/>
                  <a:lumOff val="60000"/>
                </a:schemeClr>
              </a:buClr>
            </a:pPr>
            <a:r>
              <a:rPr lang="de-DE" altLang="en-US" sz="2400" dirty="0">
                <a:solidFill>
                  <a:schemeClr val="tx2">
                    <a:lumMod val="75000"/>
                  </a:schemeClr>
                </a:solidFill>
              </a:rPr>
              <a:t>Displace 13 million</a:t>
            </a:r>
          </a:p>
          <a:p>
            <a:pPr eaLnBrk="1" hangingPunct="1">
              <a:lnSpc>
                <a:spcPct val="80000"/>
              </a:lnSpc>
              <a:buClr>
                <a:schemeClr val="tx2">
                  <a:lumMod val="40000"/>
                  <a:lumOff val="60000"/>
                </a:schemeClr>
              </a:buClr>
            </a:pPr>
            <a:r>
              <a:rPr lang="de-DE" altLang="en-US" sz="2400" dirty="0">
                <a:solidFill>
                  <a:schemeClr val="tx2">
                    <a:lumMod val="75000"/>
                  </a:schemeClr>
                </a:solidFill>
              </a:rPr>
              <a:t>16% of national rice production lost</a:t>
            </a:r>
          </a:p>
          <a:p>
            <a:pPr eaLnBrk="1" hangingPunct="1">
              <a:lnSpc>
                <a:spcPct val="80000"/>
              </a:lnSpc>
              <a:buFontTx/>
              <a:buNone/>
            </a:pPr>
            <a:endParaRPr lang="de-DE" altLang="en-US" sz="2800" b="1" dirty="0">
              <a:solidFill>
                <a:schemeClr val="tx1"/>
              </a:solidFill>
            </a:endParaRPr>
          </a:p>
          <a:p>
            <a:pPr eaLnBrk="1" hangingPunct="1">
              <a:lnSpc>
                <a:spcPct val="80000"/>
              </a:lnSpc>
              <a:buFontTx/>
              <a:buNone/>
            </a:pPr>
            <a:r>
              <a:rPr lang="de-DE" altLang="en-US" sz="2800" b="1" dirty="0">
                <a:solidFill>
                  <a:schemeClr val="tx1"/>
                </a:solidFill>
              </a:rPr>
              <a:t>India</a:t>
            </a:r>
          </a:p>
          <a:p>
            <a:pPr eaLnBrk="1" hangingPunct="1">
              <a:lnSpc>
                <a:spcPct val="80000"/>
              </a:lnSpc>
              <a:buClr>
                <a:schemeClr val="tx2">
                  <a:lumMod val="40000"/>
                  <a:lumOff val="60000"/>
                </a:schemeClr>
              </a:buClr>
            </a:pPr>
            <a:r>
              <a:rPr lang="en-US" altLang="en-US" sz="2400" dirty="0"/>
              <a:t>Displace 7 million, estimated cost $Bn 230</a:t>
            </a:r>
            <a:endParaRPr lang="de-DE" altLang="en-US" sz="2400" dirty="0"/>
          </a:p>
          <a:p>
            <a:pPr eaLnBrk="1" hangingPunct="1">
              <a:lnSpc>
                <a:spcPct val="80000"/>
              </a:lnSpc>
              <a:buClr>
                <a:schemeClr val="tx2">
                  <a:lumMod val="40000"/>
                  <a:lumOff val="60000"/>
                </a:schemeClr>
              </a:buClr>
            </a:pPr>
            <a:r>
              <a:rPr lang="en-US" altLang="en-US" sz="2400" dirty="0"/>
              <a:t>Inundate 1700 km</a:t>
            </a:r>
            <a:r>
              <a:rPr lang="en-US" altLang="en-US" sz="2400" baseline="30000" dirty="0"/>
              <a:t>2</a:t>
            </a:r>
            <a:r>
              <a:rPr lang="en-US" altLang="en-US" sz="2400" dirty="0"/>
              <a:t> agricultural land </a:t>
            </a:r>
          </a:p>
          <a:p>
            <a:pPr eaLnBrk="1" hangingPunct="1">
              <a:lnSpc>
                <a:spcPct val="80000"/>
              </a:lnSpc>
              <a:buClr>
                <a:schemeClr val="tx2">
                  <a:lumMod val="40000"/>
                  <a:lumOff val="60000"/>
                </a:schemeClr>
              </a:buClr>
            </a:pPr>
            <a:r>
              <a:rPr lang="en-US" altLang="en-US" sz="2400" dirty="0"/>
              <a:t>Necessitate 4000 km of dykes and sea walls </a:t>
            </a:r>
          </a:p>
          <a:p>
            <a:pPr eaLnBrk="1" hangingPunct="1">
              <a:lnSpc>
                <a:spcPct val="80000"/>
              </a:lnSpc>
              <a:buClr>
                <a:schemeClr val="tx2">
                  <a:lumMod val="40000"/>
                  <a:lumOff val="60000"/>
                </a:schemeClr>
              </a:buClr>
            </a:pPr>
            <a:r>
              <a:rPr lang="en-US" altLang="en-US" sz="2400" dirty="0"/>
              <a:t>Submerge 576 km</a:t>
            </a:r>
            <a:r>
              <a:rPr lang="en-US" altLang="en-US" sz="2400" baseline="30000" dirty="0"/>
              <a:t>2</a:t>
            </a:r>
            <a:r>
              <a:rPr lang="en-US" altLang="en-US" sz="2400" dirty="0"/>
              <a:t> total land &amp; 4200 km of roads</a:t>
            </a:r>
          </a:p>
        </p:txBody>
      </p:sp>
      <p:pic>
        <p:nvPicPr>
          <p:cNvPr id="19460" name="Picture 4">
            <a:extLst>
              <a:ext uri="{FF2B5EF4-FFF2-40B4-BE49-F238E27FC236}">
                <a16:creationId xmlns="" xmlns:a16="http://schemas.microsoft.com/office/drawing/2014/main" id="{67E95922-2FAC-4BFA-9D64-2A51C108C94A}"/>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629628" y="747936"/>
            <a:ext cx="5077075" cy="4738464"/>
          </a:xfrm>
          <a:prstGeom prst="rect">
            <a:avLst/>
          </a:prstGeom>
          <a:ln>
            <a:noFill/>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Footer Placeholder 5">
            <a:extLst>
              <a:ext uri="{FF2B5EF4-FFF2-40B4-BE49-F238E27FC236}">
                <a16:creationId xmlns="" xmlns:a16="http://schemas.microsoft.com/office/drawing/2014/main" id="{768BEA04-5E59-4C7F-8E9E-1D1ABD379B7F}"/>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5">
            <a:extLst>
              <a:ext uri="{FF2B5EF4-FFF2-40B4-BE49-F238E27FC236}">
                <a16:creationId xmlns="" xmlns:a16="http://schemas.microsoft.com/office/drawing/2014/main" id="{3DFA601C-F484-4308-89B7-A16A8B5184F4}"/>
              </a:ext>
            </a:extLst>
          </p:cNvPr>
          <p:cNvSpPr txBox="1">
            <a:spLocks noChangeArrowheads="1"/>
          </p:cNvSpPr>
          <p:nvPr/>
        </p:nvSpPr>
        <p:spPr bwMode="auto">
          <a:xfrm>
            <a:off x="204820" y="587177"/>
            <a:ext cx="6945312" cy="511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t>Origin and Effects of Global Warming</a:t>
            </a:r>
            <a:endParaRPr lang="nl-NL" altLang="en-US" sz="2800" dirty="0"/>
          </a:p>
        </p:txBody>
      </p:sp>
      <p:grpSp>
        <p:nvGrpSpPr>
          <p:cNvPr id="3075" name="Group 6">
            <a:extLst>
              <a:ext uri="{FF2B5EF4-FFF2-40B4-BE49-F238E27FC236}">
                <a16:creationId xmlns="" xmlns:a16="http://schemas.microsoft.com/office/drawing/2014/main" id="{FD7354B6-F78D-44ED-B31B-8DBA59CABEC1}"/>
              </a:ext>
            </a:extLst>
          </p:cNvPr>
          <p:cNvGrpSpPr>
            <a:grpSpLocks/>
          </p:cNvGrpSpPr>
          <p:nvPr/>
        </p:nvGrpSpPr>
        <p:grpSpPr bwMode="auto">
          <a:xfrm>
            <a:off x="3648075" y="1628775"/>
            <a:ext cx="5130800" cy="1028700"/>
            <a:chOff x="1864" y="1136"/>
            <a:chExt cx="3344" cy="440"/>
          </a:xfrm>
          <a:effectLst>
            <a:outerShdw blurRad="50800" dist="38100" dir="2700000" algn="tl" rotWithShape="0">
              <a:prstClr val="black">
                <a:alpha val="40000"/>
              </a:prstClr>
            </a:outerShdw>
          </a:effectLst>
        </p:grpSpPr>
        <p:sp>
          <p:nvSpPr>
            <p:cNvPr id="3095" name="Rectangle 7">
              <a:extLst>
                <a:ext uri="{FF2B5EF4-FFF2-40B4-BE49-F238E27FC236}">
                  <a16:creationId xmlns="" xmlns:a16="http://schemas.microsoft.com/office/drawing/2014/main" id="{3B53DB31-21C5-4B10-9256-B03A38F6BA27}"/>
                </a:ext>
              </a:extLst>
            </p:cNvPr>
            <p:cNvSpPr>
              <a:spLocks noChangeArrowheads="1"/>
            </p:cNvSpPr>
            <p:nvPr/>
          </p:nvSpPr>
          <p:spPr bwMode="auto">
            <a:xfrm>
              <a:off x="1864" y="1136"/>
              <a:ext cx="3344" cy="44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3096" name="Text Box 8">
              <a:extLst>
                <a:ext uri="{FF2B5EF4-FFF2-40B4-BE49-F238E27FC236}">
                  <a16:creationId xmlns="" xmlns:a16="http://schemas.microsoft.com/office/drawing/2014/main" id="{D882E5C6-3A08-4675-9B07-D405A706E367}"/>
                </a:ext>
              </a:extLst>
            </p:cNvPr>
            <p:cNvSpPr txBox="1">
              <a:spLocks noChangeArrowheads="1"/>
            </p:cNvSpPr>
            <p:nvPr/>
          </p:nvSpPr>
          <p:spPr bwMode="auto">
            <a:xfrm>
              <a:off x="2085" y="1277"/>
              <a:ext cx="2759" cy="184"/>
            </a:xfrm>
            <a:prstGeom prst="rect">
              <a:avLst/>
            </a:prstGeom>
            <a:noFill/>
            <a:ln>
              <a:noFill/>
              <a:headEnd/>
              <a:tailEnd/>
            </a:ln>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200" dirty="0"/>
                <a:t>Use of fossil fuels (oil, coal, gas)</a:t>
              </a:r>
              <a:endParaRPr lang="nl-NL" altLang="en-US" sz="2200" dirty="0"/>
            </a:p>
          </p:txBody>
        </p:sp>
      </p:grpSp>
      <p:grpSp>
        <p:nvGrpSpPr>
          <p:cNvPr id="3076" name="Group 9">
            <a:extLst>
              <a:ext uri="{FF2B5EF4-FFF2-40B4-BE49-F238E27FC236}">
                <a16:creationId xmlns="" xmlns:a16="http://schemas.microsoft.com/office/drawing/2014/main" id="{7302D6B5-4C11-4288-A132-634462C3F8BD}"/>
              </a:ext>
            </a:extLst>
          </p:cNvPr>
          <p:cNvGrpSpPr>
            <a:grpSpLocks/>
          </p:cNvGrpSpPr>
          <p:nvPr/>
        </p:nvGrpSpPr>
        <p:grpSpPr bwMode="auto">
          <a:xfrm>
            <a:off x="3700604" y="2751786"/>
            <a:ext cx="5119687" cy="1198990"/>
            <a:chOff x="1864" y="1616"/>
            <a:chExt cx="3344" cy="658"/>
          </a:xfrm>
          <a:effectLst>
            <a:outerShdw blurRad="50800" dist="38100" dir="2700000" algn="tl" rotWithShape="0">
              <a:prstClr val="black">
                <a:alpha val="40000"/>
              </a:prstClr>
            </a:outerShdw>
          </a:effectLst>
        </p:grpSpPr>
        <p:grpSp>
          <p:nvGrpSpPr>
            <p:cNvPr id="3091" name="Group 10">
              <a:extLst>
                <a:ext uri="{FF2B5EF4-FFF2-40B4-BE49-F238E27FC236}">
                  <a16:creationId xmlns="" xmlns:a16="http://schemas.microsoft.com/office/drawing/2014/main" id="{D162C920-1E3F-4273-9D60-1B957F52C802}"/>
                </a:ext>
              </a:extLst>
            </p:cNvPr>
            <p:cNvGrpSpPr>
              <a:grpSpLocks/>
            </p:cNvGrpSpPr>
            <p:nvPr/>
          </p:nvGrpSpPr>
          <p:grpSpPr bwMode="auto">
            <a:xfrm>
              <a:off x="1864" y="1728"/>
              <a:ext cx="3344" cy="546"/>
              <a:chOff x="1864" y="1728"/>
              <a:chExt cx="3344" cy="546"/>
            </a:xfrm>
          </p:grpSpPr>
          <p:sp>
            <p:nvSpPr>
              <p:cNvPr id="3093" name="Rectangle 11">
                <a:extLst>
                  <a:ext uri="{FF2B5EF4-FFF2-40B4-BE49-F238E27FC236}">
                    <a16:creationId xmlns="" xmlns:a16="http://schemas.microsoft.com/office/drawing/2014/main" id="{B8A0314D-2BB4-4524-8ED3-7C3D361FA206}"/>
                  </a:ext>
                </a:extLst>
              </p:cNvPr>
              <p:cNvSpPr>
                <a:spLocks noChangeArrowheads="1"/>
              </p:cNvSpPr>
              <p:nvPr/>
            </p:nvSpPr>
            <p:spPr bwMode="auto">
              <a:xfrm>
                <a:off x="1864" y="1728"/>
                <a:ext cx="3344" cy="440"/>
              </a:xfrm>
              <a:prstGeom prst="rect">
                <a:avLst/>
              </a:prstGeom>
              <a:ln>
                <a:noFill/>
              </a:ln>
            </p:spPr>
            <p:style>
              <a:lnRef idx="3">
                <a:schemeClr val="lt1"/>
              </a:lnRef>
              <a:fillRef idx="1">
                <a:schemeClr val="accent1"/>
              </a:fillRef>
              <a:effectRef idx="1">
                <a:schemeClr val="accent1"/>
              </a:effectRef>
              <a:fontRef idx="minor">
                <a:schemeClr val="lt1"/>
              </a:fontRef>
            </p:style>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3094" name="Text Box 12">
                <a:extLst>
                  <a:ext uri="{FF2B5EF4-FFF2-40B4-BE49-F238E27FC236}">
                    <a16:creationId xmlns="" xmlns:a16="http://schemas.microsoft.com/office/drawing/2014/main" id="{6FEB4984-9973-4638-93CD-C6A2095B5400}"/>
                  </a:ext>
                </a:extLst>
              </p:cNvPr>
              <p:cNvSpPr txBox="1">
                <a:spLocks noChangeArrowheads="1"/>
              </p:cNvSpPr>
              <p:nvPr/>
            </p:nvSpPr>
            <p:spPr bwMode="auto">
              <a:xfrm>
                <a:off x="1864" y="1777"/>
                <a:ext cx="3317" cy="497"/>
              </a:xfrm>
              <a:prstGeom prst="rect">
                <a:avLst/>
              </a:prstGeom>
              <a:noFill/>
              <a:ln>
                <a:noFill/>
                <a:headEnd/>
                <a:tailEnd/>
              </a:ln>
            </p:spPr>
            <p:style>
              <a:lnRef idx="3">
                <a:schemeClr val="lt1"/>
              </a:lnRef>
              <a:fillRef idx="1">
                <a:schemeClr val="accent1"/>
              </a:fillRef>
              <a:effectRef idx="1">
                <a:schemeClr val="accent1"/>
              </a:effectRef>
              <a:fontRef idx="minor">
                <a:schemeClr val="lt1"/>
              </a:fontRef>
            </p:style>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100" dirty="0"/>
                  <a:t>Rising concentrations of greenhouse gas</a:t>
                </a:r>
                <a:endParaRPr lang="nl-NL" altLang="en-US" sz="2100" dirty="0"/>
              </a:p>
            </p:txBody>
          </p:sp>
        </p:grpSp>
        <p:sp>
          <p:nvSpPr>
            <p:cNvPr id="3092" name="AutoShape 13">
              <a:extLst>
                <a:ext uri="{FF2B5EF4-FFF2-40B4-BE49-F238E27FC236}">
                  <a16:creationId xmlns="" xmlns:a16="http://schemas.microsoft.com/office/drawing/2014/main" id="{F967FE5B-D34D-40EC-94D0-5EA7B4D7F024}"/>
                </a:ext>
              </a:extLst>
            </p:cNvPr>
            <p:cNvSpPr>
              <a:spLocks noChangeArrowheads="1"/>
            </p:cNvSpPr>
            <p:nvPr/>
          </p:nvSpPr>
          <p:spPr bwMode="auto">
            <a:xfrm flipV="1">
              <a:off x="3208" y="1616"/>
              <a:ext cx="664" cy="72"/>
            </a:xfrm>
            <a:prstGeom prst="triangle">
              <a:avLst>
                <a:gd name="adj" fmla="val 50000"/>
              </a:avLst>
            </a:prstGeom>
            <a:solidFill>
              <a:schemeClr val="bg2">
                <a:lumMod val="90000"/>
              </a:schemeClr>
            </a:solidFill>
            <a:ln>
              <a:noFill/>
            </a:ln>
          </p:spPr>
          <p:style>
            <a:lnRef idx="3">
              <a:schemeClr val="lt1"/>
            </a:lnRef>
            <a:fillRef idx="1">
              <a:schemeClr val="accent1"/>
            </a:fillRef>
            <a:effectRef idx="1">
              <a:schemeClr val="accent1"/>
            </a:effectRef>
            <a:fontRef idx="minor">
              <a:schemeClr val="lt1"/>
            </a:fontRef>
          </p:style>
          <p:txBody>
            <a:bodyPr rot="10800000"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nvGrpSpPr>
          <p:cNvPr id="3087" name="Group 15">
            <a:extLst>
              <a:ext uri="{FF2B5EF4-FFF2-40B4-BE49-F238E27FC236}">
                <a16:creationId xmlns="" xmlns:a16="http://schemas.microsoft.com/office/drawing/2014/main" id="{C7FEF96B-9813-4A3A-8F34-2576B99554F7}"/>
              </a:ext>
            </a:extLst>
          </p:cNvPr>
          <p:cNvGrpSpPr>
            <a:grpSpLocks/>
          </p:cNvGrpSpPr>
          <p:nvPr/>
        </p:nvGrpSpPr>
        <p:grpSpPr bwMode="auto">
          <a:xfrm>
            <a:off x="204793" y="4071246"/>
            <a:ext cx="8710607" cy="907917"/>
            <a:chOff x="-368" y="2328"/>
            <a:chExt cx="5576" cy="440"/>
          </a:xfrm>
          <a:effectLst>
            <a:outerShdw blurRad="50800" dist="38100" dir="2700000" algn="tl" rotWithShape="0">
              <a:prstClr val="black">
                <a:alpha val="40000"/>
              </a:prstClr>
            </a:outerShdw>
          </a:effectLst>
        </p:grpSpPr>
        <p:sp>
          <p:nvSpPr>
            <p:cNvPr id="3089" name="Rectangle 16">
              <a:extLst>
                <a:ext uri="{FF2B5EF4-FFF2-40B4-BE49-F238E27FC236}">
                  <a16:creationId xmlns="" xmlns:a16="http://schemas.microsoft.com/office/drawing/2014/main" id="{BC8CB171-FA3C-4E6D-8A38-8688455862F2}"/>
                </a:ext>
              </a:extLst>
            </p:cNvPr>
            <p:cNvSpPr>
              <a:spLocks noChangeArrowheads="1"/>
            </p:cNvSpPr>
            <p:nvPr/>
          </p:nvSpPr>
          <p:spPr bwMode="auto">
            <a:xfrm>
              <a:off x="1855" y="2328"/>
              <a:ext cx="3353" cy="440"/>
            </a:xfrm>
            <a:prstGeom prst="rect">
              <a:avLst/>
            </a:prstGeom>
            <a:ln/>
          </p:spPr>
          <p:style>
            <a:lnRef idx="0">
              <a:schemeClr val="accent3"/>
            </a:lnRef>
            <a:fillRef idx="3">
              <a:schemeClr val="accent3"/>
            </a:fillRef>
            <a:effectRef idx="3">
              <a:schemeClr val="accent3"/>
            </a:effectRef>
            <a:fontRef idx="minor">
              <a:schemeClr val="lt1"/>
            </a:fontRef>
          </p:style>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n w="0"/>
                <a:solidFill>
                  <a:schemeClr val="accent1"/>
                </a:solidFill>
                <a:effectLst>
                  <a:outerShdw blurRad="38100" dist="25400" dir="5400000" algn="ctr" rotWithShape="0">
                    <a:srgbClr val="6E747A">
                      <a:alpha val="43000"/>
                    </a:srgbClr>
                  </a:outerShdw>
                </a:effectLst>
                <a:latin typeface="Calibri" panose="020F0502020204030204" pitchFamily="34" charset="0"/>
              </a:endParaRPr>
            </a:p>
          </p:txBody>
        </p:sp>
        <p:sp>
          <p:nvSpPr>
            <p:cNvPr id="3090" name="Text Box 17">
              <a:extLst>
                <a:ext uri="{FF2B5EF4-FFF2-40B4-BE49-F238E27FC236}">
                  <a16:creationId xmlns="" xmlns:a16="http://schemas.microsoft.com/office/drawing/2014/main" id="{8436A5A0-9167-4E4C-B295-DD3999FFE439}"/>
                </a:ext>
              </a:extLst>
            </p:cNvPr>
            <p:cNvSpPr txBox="1">
              <a:spLocks noChangeArrowheads="1"/>
            </p:cNvSpPr>
            <p:nvPr/>
          </p:nvSpPr>
          <p:spPr bwMode="auto">
            <a:xfrm>
              <a:off x="-368" y="2451"/>
              <a:ext cx="118" cy="201"/>
            </a:xfrm>
            <a:prstGeom prst="rect">
              <a:avLst/>
            </a:prstGeom>
            <a:noFill/>
            <a:ln>
              <a:noFill/>
              <a:headEnd/>
              <a:tailEnd/>
            </a:ln>
          </p:spPr>
          <p:style>
            <a:lnRef idx="0">
              <a:schemeClr val="accent3"/>
            </a:lnRef>
            <a:fillRef idx="3">
              <a:schemeClr val="accent3"/>
            </a:fillRef>
            <a:effectRef idx="3">
              <a:schemeClr val="accent3"/>
            </a:effectRef>
            <a:fontRef idx="minor">
              <a:schemeClr val="lt1"/>
            </a:fontRef>
          </p:style>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en-US" sz="2100" dirty="0">
                <a:ln w="0"/>
                <a:solidFill>
                  <a:schemeClr val="accent1"/>
                </a:solidFill>
                <a:effectLst>
                  <a:outerShdw blurRad="38100" dist="25400" dir="5400000" algn="ctr" rotWithShape="0">
                    <a:srgbClr val="6E747A">
                      <a:alpha val="43000"/>
                    </a:srgbClr>
                  </a:outerShdw>
                </a:effectLst>
              </a:endParaRPr>
            </a:p>
          </p:txBody>
        </p:sp>
      </p:grpSp>
      <p:grpSp>
        <p:nvGrpSpPr>
          <p:cNvPr id="3078" name="Group 19">
            <a:extLst>
              <a:ext uri="{FF2B5EF4-FFF2-40B4-BE49-F238E27FC236}">
                <a16:creationId xmlns="" xmlns:a16="http://schemas.microsoft.com/office/drawing/2014/main" id="{027D708C-3FEA-45E6-9832-CCEC4FB4C644}"/>
              </a:ext>
            </a:extLst>
          </p:cNvPr>
          <p:cNvGrpSpPr>
            <a:grpSpLocks/>
          </p:cNvGrpSpPr>
          <p:nvPr/>
        </p:nvGrpSpPr>
        <p:grpSpPr bwMode="auto">
          <a:xfrm>
            <a:off x="6763979" y="5517911"/>
            <a:ext cx="3585365" cy="1013589"/>
            <a:chOff x="4032" y="2920"/>
            <a:chExt cx="2327" cy="520"/>
          </a:xfrm>
        </p:grpSpPr>
        <p:sp>
          <p:nvSpPr>
            <p:cNvPr id="3084" name="Rectangle 20">
              <a:extLst>
                <a:ext uri="{FF2B5EF4-FFF2-40B4-BE49-F238E27FC236}">
                  <a16:creationId xmlns="" xmlns:a16="http://schemas.microsoft.com/office/drawing/2014/main" id="{922924FC-D3E5-4486-B7CE-AD39924B1044}"/>
                </a:ext>
              </a:extLst>
            </p:cNvPr>
            <p:cNvSpPr>
              <a:spLocks noChangeArrowheads="1"/>
            </p:cNvSpPr>
            <p:nvPr/>
          </p:nvSpPr>
          <p:spPr bwMode="auto">
            <a:xfrm>
              <a:off x="4032" y="2920"/>
              <a:ext cx="2232" cy="520"/>
            </a:xfrm>
            <a:prstGeom prst="rect">
              <a:avLst/>
            </a:prstGeom>
            <a:ln/>
          </p:spPr>
          <p:style>
            <a:lnRef idx="1">
              <a:schemeClr val="accent4"/>
            </a:lnRef>
            <a:fillRef idx="3">
              <a:schemeClr val="accent4"/>
            </a:fillRef>
            <a:effectRef idx="2">
              <a:schemeClr val="accent4"/>
            </a:effectRef>
            <a:fontRef idx="minor">
              <a:schemeClr val="lt1"/>
            </a:fontRef>
          </p:style>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3085" name="Text Box 21">
              <a:extLst>
                <a:ext uri="{FF2B5EF4-FFF2-40B4-BE49-F238E27FC236}">
                  <a16:creationId xmlns="" xmlns:a16="http://schemas.microsoft.com/office/drawing/2014/main" id="{4BC1DE51-FB35-4CDF-B658-796183A5BE28}"/>
                </a:ext>
              </a:extLst>
            </p:cNvPr>
            <p:cNvSpPr txBox="1">
              <a:spLocks noChangeArrowheads="1"/>
            </p:cNvSpPr>
            <p:nvPr/>
          </p:nvSpPr>
          <p:spPr bwMode="auto">
            <a:xfrm>
              <a:off x="4131" y="2963"/>
              <a:ext cx="2228" cy="379"/>
            </a:xfrm>
            <a:prstGeom prst="rect">
              <a:avLst/>
            </a:prstGeom>
            <a:noFill/>
            <a:ln>
              <a:noFill/>
              <a:headEnd/>
              <a:tailEnd/>
            </a:ln>
          </p:spPr>
          <p:style>
            <a:lnRef idx="1">
              <a:schemeClr val="accent4"/>
            </a:lnRef>
            <a:fillRef idx="3">
              <a:schemeClr val="accent4"/>
            </a:fillRef>
            <a:effectRef idx="2">
              <a:schemeClr val="accent4"/>
            </a:effectRef>
            <a:fontRef idx="minor">
              <a:schemeClr val="lt1"/>
            </a:fontRef>
          </p:style>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100" dirty="0">
                  <a:solidFill>
                    <a:schemeClr val="bg1"/>
                  </a:solidFill>
                </a:rPr>
                <a:t>Changes in local weather extremes </a:t>
              </a:r>
              <a:endParaRPr lang="nl-NL" altLang="en-US" sz="2100" dirty="0">
                <a:solidFill>
                  <a:schemeClr val="bg1"/>
                </a:solidFill>
              </a:endParaRPr>
            </a:p>
          </p:txBody>
        </p:sp>
      </p:grpSp>
      <p:grpSp>
        <p:nvGrpSpPr>
          <p:cNvPr id="3079" name="Group 23">
            <a:extLst>
              <a:ext uri="{FF2B5EF4-FFF2-40B4-BE49-F238E27FC236}">
                <a16:creationId xmlns="" xmlns:a16="http://schemas.microsoft.com/office/drawing/2014/main" id="{7700AB96-3CD8-47B8-BE5A-5A064DFA37A3}"/>
              </a:ext>
            </a:extLst>
          </p:cNvPr>
          <p:cNvGrpSpPr>
            <a:grpSpLocks/>
          </p:cNvGrpSpPr>
          <p:nvPr/>
        </p:nvGrpSpPr>
        <p:grpSpPr bwMode="auto">
          <a:xfrm>
            <a:off x="2468563" y="5453459"/>
            <a:ext cx="3594356" cy="1047353"/>
            <a:chOff x="1336" y="2920"/>
            <a:chExt cx="2331" cy="520"/>
          </a:xfrm>
        </p:grpSpPr>
        <p:sp>
          <p:nvSpPr>
            <p:cNvPr id="3081" name="Rectangle 24">
              <a:extLst>
                <a:ext uri="{FF2B5EF4-FFF2-40B4-BE49-F238E27FC236}">
                  <a16:creationId xmlns="" xmlns:a16="http://schemas.microsoft.com/office/drawing/2014/main" id="{AE2C6223-1067-4B14-AA89-E3BC40C6C3C3}"/>
                </a:ext>
              </a:extLst>
            </p:cNvPr>
            <p:cNvSpPr>
              <a:spLocks noChangeArrowheads="1"/>
            </p:cNvSpPr>
            <p:nvPr/>
          </p:nvSpPr>
          <p:spPr bwMode="auto">
            <a:xfrm>
              <a:off x="1336" y="2920"/>
              <a:ext cx="2232" cy="52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3082" name="Text Box 25">
              <a:extLst>
                <a:ext uri="{FF2B5EF4-FFF2-40B4-BE49-F238E27FC236}">
                  <a16:creationId xmlns="" xmlns:a16="http://schemas.microsoft.com/office/drawing/2014/main" id="{96D3588D-4DD8-458E-8FCD-6D83A76E003E}"/>
                </a:ext>
              </a:extLst>
            </p:cNvPr>
            <p:cNvSpPr txBox="1">
              <a:spLocks noChangeArrowheads="1"/>
            </p:cNvSpPr>
            <p:nvPr/>
          </p:nvSpPr>
          <p:spPr bwMode="auto">
            <a:xfrm>
              <a:off x="1721" y="2952"/>
              <a:ext cx="1946" cy="367"/>
            </a:xfrm>
            <a:prstGeom prst="rect">
              <a:avLst/>
            </a:prstGeom>
            <a:noFill/>
            <a:ln>
              <a:noFill/>
              <a:headEnd/>
              <a:tailEnd/>
            </a:ln>
          </p:spPr>
          <p:style>
            <a:lnRef idx="1">
              <a:schemeClr val="accent4"/>
            </a:lnRef>
            <a:fillRef idx="3">
              <a:schemeClr val="accent4"/>
            </a:fillRef>
            <a:effectRef idx="2">
              <a:schemeClr val="accent4"/>
            </a:effectRef>
            <a:fontRef idx="minor">
              <a:schemeClr val="lt1"/>
            </a:fontRef>
          </p:style>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100" dirty="0">
                  <a:solidFill>
                    <a:schemeClr val="bg1"/>
                  </a:solidFill>
                </a:rPr>
                <a:t>Changes in local average climate</a:t>
              </a:r>
            </a:p>
          </p:txBody>
        </p:sp>
      </p:grpSp>
      <p:sp>
        <p:nvSpPr>
          <p:cNvPr id="24" name="Footer Placeholder 23">
            <a:extLst>
              <a:ext uri="{FF2B5EF4-FFF2-40B4-BE49-F238E27FC236}">
                <a16:creationId xmlns="" xmlns:a16="http://schemas.microsoft.com/office/drawing/2014/main" id="{D15F6AE8-9850-4190-A889-28E46E891A85}"/>
              </a:ext>
            </a:extLst>
          </p:cNvPr>
          <p:cNvSpPr>
            <a:spLocks noGrp="1"/>
          </p:cNvSpPr>
          <p:nvPr>
            <p:ph type="ftr" sz="quarter" idx="11"/>
          </p:nvPr>
        </p:nvSpPr>
        <p:spPr>
          <a:xfrm>
            <a:off x="10886" y="6635393"/>
            <a:ext cx="7159752" cy="237744"/>
          </a:xfrm>
        </p:spPr>
        <p:txBody>
          <a:bodyPr/>
          <a:lstStyle/>
          <a:p>
            <a:pPr>
              <a:defRPr/>
            </a:pPr>
            <a:r>
              <a:rPr lang="en-IN"/>
              <a:t>Climate Change</a:t>
            </a:r>
            <a:endParaRPr lang="en-IN" dirty="0"/>
          </a:p>
        </p:txBody>
      </p:sp>
      <p:sp>
        <p:nvSpPr>
          <p:cNvPr id="27" name="AutoShape 13">
            <a:extLst>
              <a:ext uri="{FF2B5EF4-FFF2-40B4-BE49-F238E27FC236}">
                <a16:creationId xmlns="" xmlns:a16="http://schemas.microsoft.com/office/drawing/2014/main" id="{B9242F5F-663E-4FFF-9FC3-E6CCEF265D16}"/>
              </a:ext>
            </a:extLst>
          </p:cNvPr>
          <p:cNvSpPr>
            <a:spLocks noChangeArrowheads="1"/>
          </p:cNvSpPr>
          <p:nvPr/>
        </p:nvSpPr>
        <p:spPr bwMode="auto">
          <a:xfrm flipV="1">
            <a:off x="5788143" y="3929715"/>
            <a:ext cx="1016589" cy="140183"/>
          </a:xfrm>
          <a:prstGeom prst="triangle">
            <a:avLst>
              <a:gd name="adj" fmla="val 50000"/>
            </a:avLst>
          </a:prstGeom>
          <a:solidFill>
            <a:schemeClr val="bg2">
              <a:lumMod val="90000"/>
            </a:schemeClr>
          </a:solidFill>
          <a:ln>
            <a:noFill/>
          </a:ln>
        </p:spPr>
        <p:style>
          <a:lnRef idx="3">
            <a:schemeClr val="lt1"/>
          </a:lnRef>
          <a:fillRef idx="1">
            <a:schemeClr val="accent1"/>
          </a:fillRef>
          <a:effectRef idx="1">
            <a:schemeClr val="accent1"/>
          </a:effectRef>
          <a:fontRef idx="minor">
            <a:schemeClr val="lt1"/>
          </a:fontRef>
        </p:style>
        <p:txBody>
          <a:bodyPr rot="10800000"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4" name="Rectangle 3">
            <a:extLst>
              <a:ext uri="{FF2B5EF4-FFF2-40B4-BE49-F238E27FC236}">
                <a16:creationId xmlns="" xmlns:a16="http://schemas.microsoft.com/office/drawing/2014/main" id="{E759A609-0D5D-4125-B8BC-2A0C34FD19C2}"/>
              </a:ext>
            </a:extLst>
          </p:cNvPr>
          <p:cNvSpPr/>
          <p:nvPr/>
        </p:nvSpPr>
        <p:spPr>
          <a:xfrm>
            <a:off x="3895929" y="4313113"/>
            <a:ext cx="5052986" cy="415498"/>
          </a:xfrm>
          <a:prstGeom prst="rect">
            <a:avLst/>
          </a:prstGeom>
        </p:spPr>
        <p:txBody>
          <a:bodyPr wrap="none">
            <a:spAutoFit/>
          </a:bodyPr>
          <a:lstStyle/>
          <a:p>
            <a:r>
              <a:rPr lang="en-US" altLang="en-US" sz="2100" dirty="0">
                <a:solidFill>
                  <a:schemeClr val="bg1"/>
                </a:solidFill>
                <a:latin typeface="Arial" panose="020B0604020202020204" pitchFamily="34" charset="0"/>
                <a:cs typeface="Arial" panose="020B0604020202020204" pitchFamily="34" charset="0"/>
              </a:rPr>
              <a:t>Rising concentrations of greenhouse gas</a:t>
            </a:r>
            <a:endParaRPr lang="nl-NL" altLang="en-US" sz="2100" dirty="0">
              <a:solidFill>
                <a:schemeClr val="bg1"/>
              </a:solidFill>
              <a:latin typeface="Arial" panose="020B0604020202020204" pitchFamily="34" charset="0"/>
              <a:cs typeface="Arial" panose="020B0604020202020204" pitchFamily="34" charset="0"/>
            </a:endParaRPr>
          </a:p>
        </p:txBody>
      </p:sp>
      <p:sp>
        <p:nvSpPr>
          <p:cNvPr id="29" name="AutoShape 13">
            <a:extLst>
              <a:ext uri="{FF2B5EF4-FFF2-40B4-BE49-F238E27FC236}">
                <a16:creationId xmlns="" xmlns:a16="http://schemas.microsoft.com/office/drawing/2014/main" id="{2C13E54B-9604-47D9-8752-19760D75CFF6}"/>
              </a:ext>
            </a:extLst>
          </p:cNvPr>
          <p:cNvSpPr>
            <a:spLocks noChangeArrowheads="1"/>
          </p:cNvSpPr>
          <p:nvPr/>
        </p:nvSpPr>
        <p:spPr bwMode="auto">
          <a:xfrm flipV="1">
            <a:off x="3895929" y="5202907"/>
            <a:ext cx="1016589" cy="140183"/>
          </a:xfrm>
          <a:prstGeom prst="triangle">
            <a:avLst>
              <a:gd name="adj" fmla="val 50000"/>
            </a:avLst>
          </a:prstGeom>
          <a:solidFill>
            <a:schemeClr val="bg2">
              <a:lumMod val="90000"/>
            </a:schemeClr>
          </a:solidFill>
          <a:ln>
            <a:noFill/>
          </a:ln>
        </p:spPr>
        <p:style>
          <a:lnRef idx="3">
            <a:schemeClr val="lt1"/>
          </a:lnRef>
          <a:fillRef idx="1">
            <a:schemeClr val="accent1"/>
          </a:fillRef>
          <a:effectRef idx="1">
            <a:schemeClr val="accent1"/>
          </a:effectRef>
          <a:fontRef idx="minor">
            <a:schemeClr val="lt1"/>
          </a:fontRef>
        </p:style>
        <p:txBody>
          <a:bodyPr rot="10800000"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30" name="AutoShape 13">
            <a:extLst>
              <a:ext uri="{FF2B5EF4-FFF2-40B4-BE49-F238E27FC236}">
                <a16:creationId xmlns="" xmlns:a16="http://schemas.microsoft.com/office/drawing/2014/main" id="{9601A86A-B270-40CB-AB42-7BFC8029ADCA}"/>
              </a:ext>
            </a:extLst>
          </p:cNvPr>
          <p:cNvSpPr>
            <a:spLocks noChangeArrowheads="1"/>
          </p:cNvSpPr>
          <p:nvPr/>
        </p:nvSpPr>
        <p:spPr bwMode="auto">
          <a:xfrm flipV="1">
            <a:off x="7527100" y="5202906"/>
            <a:ext cx="1016589" cy="140183"/>
          </a:xfrm>
          <a:prstGeom prst="triangle">
            <a:avLst>
              <a:gd name="adj" fmla="val 50000"/>
            </a:avLst>
          </a:prstGeom>
          <a:solidFill>
            <a:schemeClr val="bg2">
              <a:lumMod val="90000"/>
            </a:schemeClr>
          </a:solidFill>
          <a:ln>
            <a:noFill/>
          </a:ln>
        </p:spPr>
        <p:style>
          <a:lnRef idx="3">
            <a:schemeClr val="lt1"/>
          </a:lnRef>
          <a:fillRef idx="1">
            <a:schemeClr val="accent1"/>
          </a:fillRef>
          <a:effectRef idx="1">
            <a:schemeClr val="accent1"/>
          </a:effectRef>
          <a:fontRef idx="minor">
            <a:schemeClr val="lt1"/>
          </a:fontRef>
        </p:style>
        <p:txBody>
          <a:bodyPr rot="10800000"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10" descr="Barnett_Glacier-2002">
            <a:extLst>
              <a:ext uri="{FF2B5EF4-FFF2-40B4-BE49-F238E27FC236}">
                <a16:creationId xmlns="" xmlns:a16="http://schemas.microsoft.com/office/drawing/2014/main" id="{1B970B1F-2591-4B43-9422-0906F43BFECA}"/>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47895" y="3480944"/>
            <a:ext cx="3816350" cy="3152775"/>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11" descr="Barnett_Glacier-1978">
            <a:extLst>
              <a:ext uri="{FF2B5EF4-FFF2-40B4-BE49-F238E27FC236}">
                <a16:creationId xmlns="" xmlns:a16="http://schemas.microsoft.com/office/drawing/2014/main" id="{BD8E9A0B-AC01-4ABF-9871-209DC3FCA8C8}"/>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920996" y="152339"/>
            <a:ext cx="3757613" cy="312261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6" name="Rectangle 12">
            <a:extLst>
              <a:ext uri="{FF2B5EF4-FFF2-40B4-BE49-F238E27FC236}">
                <a16:creationId xmlns="" xmlns:a16="http://schemas.microsoft.com/office/drawing/2014/main" id="{0D82AD65-7854-459C-A300-5B12CC2E460F}"/>
              </a:ext>
            </a:extLst>
          </p:cNvPr>
          <p:cNvSpPr>
            <a:spLocks noChangeArrowheads="1"/>
          </p:cNvSpPr>
          <p:nvPr/>
        </p:nvSpPr>
        <p:spPr bwMode="auto">
          <a:xfrm>
            <a:off x="8915400" y="918148"/>
            <a:ext cx="2446591" cy="572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8858" tIns="39429" rIns="78858" bIns="39429"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600" dirty="0" err="1"/>
              <a:t>Qori</a:t>
            </a:r>
            <a:r>
              <a:rPr lang="en-GB" altLang="en-US" sz="1600" dirty="0"/>
              <a:t> </a:t>
            </a:r>
            <a:r>
              <a:rPr lang="en-GB" altLang="en-US" sz="1600" dirty="0" err="1"/>
              <a:t>Kalis</a:t>
            </a:r>
            <a:r>
              <a:rPr lang="en-GB" altLang="en-US" sz="1600" dirty="0"/>
              <a:t> Glacier, </a:t>
            </a:r>
            <a:r>
              <a:rPr lang="en-GB" altLang="en-US" sz="1600" dirty="0" err="1"/>
              <a:t>Quelccaya</a:t>
            </a:r>
            <a:r>
              <a:rPr lang="en-GB" altLang="en-US" sz="1600" dirty="0"/>
              <a:t> Ice Cap, Peru</a:t>
            </a:r>
            <a:endParaRPr lang="nl-NL" altLang="en-US" sz="1600" dirty="0"/>
          </a:p>
        </p:txBody>
      </p:sp>
      <p:sp>
        <p:nvSpPr>
          <p:cNvPr id="20487" name="Rectangle 13">
            <a:extLst>
              <a:ext uri="{FF2B5EF4-FFF2-40B4-BE49-F238E27FC236}">
                <a16:creationId xmlns="" xmlns:a16="http://schemas.microsoft.com/office/drawing/2014/main" id="{2B9C6821-58D0-456C-B080-2B190E289EA1}"/>
              </a:ext>
            </a:extLst>
          </p:cNvPr>
          <p:cNvSpPr>
            <a:spLocks noChangeArrowheads="1"/>
          </p:cNvSpPr>
          <p:nvPr/>
        </p:nvSpPr>
        <p:spPr bwMode="auto">
          <a:xfrm>
            <a:off x="5181600" y="3318131"/>
            <a:ext cx="498475" cy="263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200" b="1" dirty="0"/>
              <a:t>1978</a:t>
            </a:r>
            <a:endParaRPr lang="nl-NL" altLang="en-US" sz="1200" b="1" dirty="0"/>
          </a:p>
        </p:txBody>
      </p:sp>
      <p:sp>
        <p:nvSpPr>
          <p:cNvPr id="20488" name="Rectangle 14">
            <a:extLst>
              <a:ext uri="{FF2B5EF4-FFF2-40B4-BE49-F238E27FC236}">
                <a16:creationId xmlns="" xmlns:a16="http://schemas.microsoft.com/office/drawing/2014/main" id="{A3108474-34B6-4E5F-8ED4-C5DCECDF55D0}"/>
              </a:ext>
            </a:extLst>
          </p:cNvPr>
          <p:cNvSpPr>
            <a:spLocks noChangeArrowheads="1"/>
          </p:cNvSpPr>
          <p:nvPr/>
        </p:nvSpPr>
        <p:spPr bwMode="auto">
          <a:xfrm>
            <a:off x="6934200" y="6098206"/>
            <a:ext cx="500062" cy="265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200" b="1" dirty="0"/>
              <a:t>2002</a:t>
            </a:r>
            <a:endParaRPr lang="nl-NL" altLang="en-US" sz="1200" b="1" dirty="0"/>
          </a:p>
        </p:txBody>
      </p:sp>
      <p:sp>
        <p:nvSpPr>
          <p:cNvPr id="2" name="Title 1">
            <a:extLst>
              <a:ext uri="{FF2B5EF4-FFF2-40B4-BE49-F238E27FC236}">
                <a16:creationId xmlns="" xmlns:a16="http://schemas.microsoft.com/office/drawing/2014/main" id="{2265D518-B5CC-4AF8-BA7B-6BF13E1185E8}"/>
              </a:ext>
            </a:extLst>
          </p:cNvPr>
          <p:cNvSpPr>
            <a:spLocks noGrp="1"/>
          </p:cNvSpPr>
          <p:nvPr>
            <p:ph type="title"/>
          </p:nvPr>
        </p:nvSpPr>
        <p:spPr>
          <a:xfrm>
            <a:off x="770050" y="1490219"/>
            <a:ext cx="3200400" cy="1990725"/>
          </a:xfrm>
        </p:spPr>
        <p:txBody>
          <a:bodyPr/>
          <a:lstStyle/>
          <a:p>
            <a:r>
              <a:rPr lang="en-US" altLang="en-US" sz="3600" dirty="0"/>
              <a:t>Melting ice</a:t>
            </a:r>
            <a:r>
              <a:rPr lang="nl-NL" altLang="en-US" sz="3600" dirty="0"/>
              <a:t/>
            </a:r>
            <a:br>
              <a:rPr lang="nl-NL" altLang="en-US" sz="3600" dirty="0"/>
            </a:br>
            <a:endParaRPr lang="en-US" dirty="0"/>
          </a:p>
        </p:txBody>
      </p:sp>
      <p:sp>
        <p:nvSpPr>
          <p:cNvPr id="4" name="Text Placeholder 3">
            <a:extLst>
              <a:ext uri="{FF2B5EF4-FFF2-40B4-BE49-F238E27FC236}">
                <a16:creationId xmlns="" xmlns:a16="http://schemas.microsoft.com/office/drawing/2014/main" id="{7ADCEE8D-8C21-4830-B29E-9617F1AEDE37}"/>
              </a:ext>
            </a:extLst>
          </p:cNvPr>
          <p:cNvSpPr>
            <a:spLocks noGrp="1"/>
          </p:cNvSpPr>
          <p:nvPr>
            <p:ph type="body" sz="half" idx="2"/>
          </p:nvPr>
        </p:nvSpPr>
        <p:spPr>
          <a:xfrm>
            <a:off x="727755" y="3615437"/>
            <a:ext cx="3200400" cy="1622012"/>
          </a:xfrm>
        </p:spPr>
        <p:txBody>
          <a:bodyPr>
            <a:normAutofit/>
          </a:bodyPr>
          <a:lstStyle/>
          <a:p>
            <a:r>
              <a:rPr lang="en-US" sz="2400" dirty="0"/>
              <a:t>Reduction in water supplies</a:t>
            </a:r>
          </a:p>
          <a:p>
            <a:r>
              <a:rPr lang="en-US" sz="2400" dirty="0"/>
              <a:t>Glacial lake outburst floods</a:t>
            </a:r>
          </a:p>
        </p:txBody>
      </p:sp>
      <p:sp>
        <p:nvSpPr>
          <p:cNvPr id="9" name="Footer Placeholder 8">
            <a:extLst>
              <a:ext uri="{FF2B5EF4-FFF2-40B4-BE49-F238E27FC236}">
                <a16:creationId xmlns="" xmlns:a16="http://schemas.microsoft.com/office/drawing/2014/main" id="{0881DE88-8A80-46DC-BF45-5E99CAB023BC}"/>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2">
            <a:extLst>
              <a:ext uri="{FF2B5EF4-FFF2-40B4-BE49-F238E27FC236}">
                <a16:creationId xmlns="" xmlns:a16="http://schemas.microsoft.com/office/drawing/2014/main" id="{478C1894-B4F6-461D-B97F-08D3C46F62FA}"/>
              </a:ext>
            </a:extLst>
          </p:cNvPr>
          <p:cNvSpPr>
            <a:spLocks noGrp="1" noChangeArrowheads="1"/>
          </p:cNvSpPr>
          <p:nvPr>
            <p:ph type="title"/>
          </p:nvPr>
        </p:nvSpPr>
        <p:spPr>
          <a:xfrm>
            <a:off x="228600" y="119734"/>
            <a:ext cx="7772400" cy="609600"/>
          </a:xfrm>
        </p:spPr>
        <p:txBody>
          <a:bodyPr rtlCol="0">
            <a:normAutofit/>
          </a:bodyPr>
          <a:lstStyle/>
          <a:p>
            <a:pPr>
              <a:defRPr/>
            </a:pPr>
            <a:r>
              <a:rPr lang="en-US" sz="2800" dirty="0">
                <a:solidFill>
                  <a:schemeClr val="tx1"/>
                </a:solidFill>
                <a:latin typeface="Arial" panose="020B0604020202020204" pitchFamily="34" charset="0"/>
                <a:ea typeface="+mn-ea"/>
                <a:cs typeface="Arial" panose="020B0604020202020204" pitchFamily="34" charset="0"/>
              </a:rPr>
              <a:t>Agriculture and Climate Change</a:t>
            </a:r>
          </a:p>
        </p:txBody>
      </p:sp>
      <p:sp>
        <p:nvSpPr>
          <p:cNvPr id="21507" name="Rectangle 3">
            <a:extLst>
              <a:ext uri="{FF2B5EF4-FFF2-40B4-BE49-F238E27FC236}">
                <a16:creationId xmlns="" xmlns:a16="http://schemas.microsoft.com/office/drawing/2014/main" id="{51B62F7B-C71A-4BD7-ADC7-48469A9172BE}"/>
              </a:ext>
            </a:extLst>
          </p:cNvPr>
          <p:cNvSpPr>
            <a:spLocks noGrp="1"/>
          </p:cNvSpPr>
          <p:nvPr>
            <p:ph type="body" sz="half" idx="1"/>
          </p:nvPr>
        </p:nvSpPr>
        <p:spPr>
          <a:xfrm>
            <a:off x="304800" y="1763268"/>
            <a:ext cx="8686800" cy="4319587"/>
          </a:xfrm>
        </p:spPr>
        <p:txBody>
          <a:bodyPr>
            <a:normAutofit fontScale="92500" lnSpcReduction="20000"/>
          </a:bodyPr>
          <a:lstStyle/>
          <a:p>
            <a:pPr eaLnBrk="1" hangingPunct="1">
              <a:lnSpc>
                <a:spcPct val="80000"/>
              </a:lnSpc>
            </a:pPr>
            <a:r>
              <a:rPr lang="en-US" altLang="en-US" sz="1800" dirty="0"/>
              <a:t>GDP from agriculture:	34% , 1994</a:t>
            </a:r>
          </a:p>
          <a:p>
            <a:pPr eaLnBrk="1" hangingPunct="1">
              <a:lnSpc>
                <a:spcPct val="80000"/>
              </a:lnSpc>
              <a:buFontTx/>
              <a:buNone/>
            </a:pPr>
            <a:r>
              <a:rPr lang="en-US" altLang="en-US" sz="1800" dirty="0"/>
              <a:t>				13.7%, 2013</a:t>
            </a:r>
          </a:p>
          <a:p>
            <a:pPr eaLnBrk="1" hangingPunct="1">
              <a:lnSpc>
                <a:spcPct val="80000"/>
              </a:lnSpc>
            </a:pPr>
            <a:r>
              <a:rPr lang="en-US" altLang="en-US" sz="1800" dirty="0"/>
              <a:t>Dependent population:  	70%</a:t>
            </a:r>
          </a:p>
          <a:p>
            <a:pPr eaLnBrk="1" hangingPunct="1">
              <a:lnSpc>
                <a:spcPct val="80000"/>
              </a:lnSpc>
            </a:pPr>
            <a:r>
              <a:rPr lang="en-US" altLang="en-US" sz="1800" dirty="0"/>
              <a:t>Average farm size:	1 to 5 ha</a:t>
            </a:r>
          </a:p>
          <a:p>
            <a:pPr eaLnBrk="1" hangingPunct="1">
              <a:lnSpc>
                <a:spcPct val="80000"/>
              </a:lnSpc>
            </a:pPr>
            <a:r>
              <a:rPr lang="en-US" altLang="en-US" sz="1800" dirty="0"/>
              <a:t>Landless dependent on others</a:t>
            </a:r>
          </a:p>
          <a:p>
            <a:pPr eaLnBrk="1" hangingPunct="1">
              <a:lnSpc>
                <a:spcPct val="80000"/>
              </a:lnSpc>
            </a:pPr>
            <a:endParaRPr lang="en-US" altLang="en-US" sz="1800" dirty="0"/>
          </a:p>
          <a:p>
            <a:pPr eaLnBrk="1" hangingPunct="1">
              <a:lnSpc>
                <a:spcPct val="80000"/>
              </a:lnSpc>
            </a:pPr>
            <a:r>
              <a:rPr lang="en-US" altLang="en-US" sz="1800" dirty="0"/>
              <a:t>2.5</a:t>
            </a:r>
            <a:r>
              <a:rPr lang="en-US" altLang="en-US" sz="1800" baseline="30000" dirty="0"/>
              <a:t>o</a:t>
            </a:r>
            <a:r>
              <a:rPr lang="en-US" altLang="en-US" sz="1800" dirty="0"/>
              <a:t> to 4.9</a:t>
            </a:r>
            <a:r>
              <a:rPr lang="en-US" altLang="en-US" sz="1800" baseline="30000" dirty="0"/>
              <a:t>o</a:t>
            </a:r>
            <a:r>
              <a:rPr lang="en-US" altLang="en-US" sz="1800" dirty="0"/>
              <a:t>C increase with -20% drop in precipitation</a:t>
            </a:r>
          </a:p>
          <a:p>
            <a:pPr eaLnBrk="1" hangingPunct="1">
              <a:lnSpc>
                <a:spcPct val="80000"/>
              </a:lnSpc>
              <a:buFontTx/>
              <a:buNone/>
            </a:pPr>
            <a:r>
              <a:rPr lang="en-US" altLang="en-US" sz="1800" dirty="0"/>
              <a:t>	Rice yield		 - 15%  to - 42%</a:t>
            </a:r>
          </a:p>
          <a:p>
            <a:pPr eaLnBrk="1" hangingPunct="1">
              <a:lnSpc>
                <a:spcPct val="80000"/>
              </a:lnSpc>
              <a:buFontTx/>
              <a:buNone/>
            </a:pPr>
            <a:r>
              <a:rPr lang="en-US" altLang="en-US" sz="1800" dirty="0"/>
              <a:t>	Wheat yield		 - 25%  to - 55%</a:t>
            </a:r>
          </a:p>
          <a:p>
            <a:pPr eaLnBrk="1" hangingPunct="1">
              <a:lnSpc>
                <a:spcPct val="80000"/>
              </a:lnSpc>
              <a:buFontTx/>
              <a:buNone/>
            </a:pPr>
            <a:endParaRPr lang="en-US" altLang="en-US" sz="1800" dirty="0"/>
          </a:p>
          <a:p>
            <a:pPr eaLnBrk="1" hangingPunct="1">
              <a:lnSpc>
                <a:spcPct val="80000"/>
              </a:lnSpc>
            </a:pPr>
            <a:r>
              <a:rPr lang="en-GB" altLang="en-US" sz="1800" dirty="0"/>
              <a:t>2-3.5</a:t>
            </a:r>
            <a:r>
              <a:rPr lang="en-US" altLang="en-US" sz="1800" dirty="0"/>
              <a:t>°C increase in temperature in India could reduce farm net revenues by 9 – 25%</a:t>
            </a:r>
          </a:p>
        </p:txBody>
      </p:sp>
      <p:sp>
        <p:nvSpPr>
          <p:cNvPr id="21508" name="Text Box 4">
            <a:extLst>
              <a:ext uri="{FF2B5EF4-FFF2-40B4-BE49-F238E27FC236}">
                <a16:creationId xmlns="" xmlns:a16="http://schemas.microsoft.com/office/drawing/2014/main" id="{76E43124-B9F1-4EC1-A332-747AC2081D96}"/>
              </a:ext>
            </a:extLst>
          </p:cNvPr>
          <p:cNvSpPr txBox="1">
            <a:spLocks noChangeArrowheads="1"/>
          </p:cNvSpPr>
          <p:nvPr/>
        </p:nvSpPr>
        <p:spPr bwMode="auto">
          <a:xfrm>
            <a:off x="609600" y="986745"/>
            <a:ext cx="38862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2400" b="1" dirty="0">
                <a:solidFill>
                  <a:schemeClr val="tx2"/>
                </a:solidFill>
                <a:latin typeface="Times New Roman" panose="02020603050405020304" pitchFamily="18" charset="0"/>
              </a:rPr>
              <a:t>Indian Agriculture</a:t>
            </a:r>
          </a:p>
        </p:txBody>
      </p:sp>
      <p:sp>
        <p:nvSpPr>
          <p:cNvPr id="2" name="Rectangle 7">
            <a:extLst>
              <a:ext uri="{FF2B5EF4-FFF2-40B4-BE49-F238E27FC236}">
                <a16:creationId xmlns="" xmlns:a16="http://schemas.microsoft.com/office/drawing/2014/main" id="{0C5E0395-E15F-4532-8D67-589475D704F2}"/>
              </a:ext>
            </a:extLst>
          </p:cNvPr>
          <p:cNvSpPr>
            <a:spLocks noChangeArrowheads="1"/>
          </p:cNvSpPr>
          <p:nvPr/>
        </p:nvSpPr>
        <p:spPr bwMode="auto">
          <a:xfrm>
            <a:off x="4419600" y="6210301"/>
            <a:ext cx="2424112" cy="258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ct val="20000"/>
              </a:spcBef>
            </a:pPr>
            <a:r>
              <a:rPr lang="en-US" altLang="en-US" sz="1200" dirty="0">
                <a:latin typeface="Calibri" panose="020F0502020204030204" pitchFamily="34" charset="0"/>
              </a:rPr>
              <a:t>Source: Parikh J and Kavi Kumar</a:t>
            </a:r>
          </a:p>
        </p:txBody>
      </p:sp>
      <p:pic>
        <p:nvPicPr>
          <p:cNvPr id="21510" name="Picture 9" descr="present">
            <a:extLst>
              <a:ext uri="{FF2B5EF4-FFF2-40B4-BE49-F238E27FC236}">
                <a16:creationId xmlns="" xmlns:a16="http://schemas.microsoft.com/office/drawing/2014/main" id="{F5A0582D-BA1A-47F1-AAD0-B5B45BE4C588}"/>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437438" y="-18288"/>
            <a:ext cx="48514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1" name="Text Box 10">
            <a:extLst>
              <a:ext uri="{FF2B5EF4-FFF2-40B4-BE49-F238E27FC236}">
                <a16:creationId xmlns="" xmlns:a16="http://schemas.microsoft.com/office/drawing/2014/main" id="{4854A029-2754-48D5-9BA8-8DC4D84A121D}"/>
              </a:ext>
            </a:extLst>
          </p:cNvPr>
          <p:cNvSpPr txBox="1">
            <a:spLocks noChangeArrowheads="1"/>
          </p:cNvSpPr>
          <p:nvPr/>
        </p:nvSpPr>
        <p:spPr bwMode="auto">
          <a:xfrm>
            <a:off x="8853488" y="6194425"/>
            <a:ext cx="225425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dirty="0">
                <a:latin typeface="Calibri" panose="020F0502020204030204" pitchFamily="34" charset="0"/>
              </a:rPr>
              <a:t>Source: TERI, 2002</a:t>
            </a:r>
          </a:p>
        </p:txBody>
      </p:sp>
      <p:sp>
        <p:nvSpPr>
          <p:cNvPr id="9" name="Footer Placeholder 8">
            <a:extLst>
              <a:ext uri="{FF2B5EF4-FFF2-40B4-BE49-F238E27FC236}">
                <a16:creationId xmlns="" xmlns:a16="http://schemas.microsoft.com/office/drawing/2014/main" id="{48A09E5B-9753-4A5F-B5EB-CC2C88836BDD}"/>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 xmlns:a16="http://schemas.microsoft.com/office/drawing/2014/main" id="{7AE7E456-2540-4A80-9139-9B0DFBBF2B5B}"/>
              </a:ext>
            </a:extLst>
          </p:cNvPr>
          <p:cNvSpPr>
            <a:spLocks noGrp="1"/>
          </p:cNvSpPr>
          <p:nvPr>
            <p:ph type="title"/>
          </p:nvPr>
        </p:nvSpPr>
        <p:spPr>
          <a:xfrm>
            <a:off x="7923214" y="1990344"/>
            <a:ext cx="3200400" cy="1993392"/>
          </a:xfrm>
        </p:spPr>
        <p:txBody>
          <a:bodyPr/>
          <a:lstStyle/>
          <a:p>
            <a:pPr eaLnBrk="1" hangingPunct="1"/>
            <a:r>
              <a:rPr lang="en-US" altLang="en-US" b="1" dirty="0"/>
              <a:t>Paradise lost?</a:t>
            </a:r>
            <a:endParaRPr lang="de-DE" altLang="en-US" b="1" dirty="0"/>
          </a:p>
        </p:txBody>
      </p:sp>
      <p:sp>
        <p:nvSpPr>
          <p:cNvPr id="22531" name="Rectangle 3">
            <a:extLst>
              <a:ext uri="{FF2B5EF4-FFF2-40B4-BE49-F238E27FC236}">
                <a16:creationId xmlns="" xmlns:a16="http://schemas.microsoft.com/office/drawing/2014/main" id="{6C8F41AC-1DA8-48CE-93AA-6BF3E79205F6}"/>
              </a:ext>
            </a:extLst>
          </p:cNvPr>
          <p:cNvSpPr>
            <a:spLocks noGrp="1"/>
          </p:cNvSpPr>
          <p:nvPr>
            <p:ph type="body" sz="half" idx="2"/>
          </p:nvPr>
        </p:nvSpPr>
        <p:spPr>
          <a:xfrm>
            <a:off x="7696200" y="4355592"/>
            <a:ext cx="3427414" cy="1644614"/>
          </a:xfrm>
        </p:spPr>
        <p:txBody>
          <a:bodyPr>
            <a:normAutofit/>
          </a:bodyPr>
          <a:lstStyle/>
          <a:p>
            <a:pPr algn="ctr" eaLnBrk="1" hangingPunct="1">
              <a:buFontTx/>
              <a:buNone/>
            </a:pPr>
            <a:r>
              <a:rPr lang="en-US" altLang="en-US" sz="1800" dirty="0"/>
              <a:t>Existential threat for </a:t>
            </a:r>
            <a:r>
              <a:rPr lang="en-US" altLang="en-US" sz="1800" dirty="0" smtClean="0"/>
              <a:t>nations</a:t>
            </a:r>
          </a:p>
          <a:p>
            <a:pPr algn="ctr" eaLnBrk="1" hangingPunct="1">
              <a:buFontTx/>
              <a:buNone/>
            </a:pPr>
            <a:r>
              <a:rPr lang="en-US" altLang="en-US" sz="1800" dirty="0" smtClean="0"/>
              <a:t>Sea ingression in </a:t>
            </a:r>
            <a:r>
              <a:rPr lang="en-US" altLang="en-US" sz="1800" dirty="0" err="1" smtClean="0"/>
              <a:t>Odisha</a:t>
            </a:r>
            <a:endParaRPr lang="de-DE" altLang="en-US" sz="1800" dirty="0"/>
          </a:p>
        </p:txBody>
      </p:sp>
      <p:sp>
        <p:nvSpPr>
          <p:cNvPr id="7" name="Footer Placeholder 6">
            <a:extLst>
              <a:ext uri="{FF2B5EF4-FFF2-40B4-BE49-F238E27FC236}">
                <a16:creationId xmlns="" xmlns:a16="http://schemas.microsoft.com/office/drawing/2014/main" id="{D902EDAF-786F-4618-AF56-1345E9F2F574}"/>
              </a:ext>
            </a:extLst>
          </p:cNvPr>
          <p:cNvSpPr>
            <a:spLocks noGrp="1"/>
          </p:cNvSpPr>
          <p:nvPr>
            <p:ph type="ftr" sz="quarter" idx="11"/>
          </p:nvPr>
        </p:nvSpPr>
        <p:spPr/>
        <p:txBody>
          <a:bodyPr/>
          <a:lstStyle/>
          <a:p>
            <a:pPr>
              <a:defRPr/>
            </a:pPr>
            <a:r>
              <a:rPr lang="en-US"/>
              <a:t>Climate Change</a:t>
            </a:r>
            <a:endParaRPr lang="en-IN" dirty="0"/>
          </a:p>
        </p:txBody>
      </p:sp>
      <p:pic>
        <p:nvPicPr>
          <p:cNvPr id="22533" name="Picture 5">
            <a:extLst>
              <a:ext uri="{FF2B5EF4-FFF2-40B4-BE49-F238E27FC236}">
                <a16:creationId xmlns="" xmlns:a16="http://schemas.microsoft.com/office/drawing/2014/main" id="{47BD92B4-E302-475E-A673-D3FDD8031B37}"/>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886" y="743231"/>
            <a:ext cx="7160820" cy="5581369"/>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 xmlns:a16="http://schemas.microsoft.com/office/drawing/2014/main" id="{616ADA66-8965-47EC-879E-EB4573A148C3}"/>
              </a:ext>
            </a:extLst>
          </p:cNvPr>
          <p:cNvSpPr>
            <a:spLocks noGrp="1" noChangeArrowheads="1"/>
          </p:cNvSpPr>
          <p:nvPr>
            <p:ph type="title"/>
          </p:nvPr>
        </p:nvSpPr>
        <p:spPr>
          <a:xfrm>
            <a:off x="7467600" y="2362200"/>
            <a:ext cx="4724380" cy="1993392"/>
          </a:xfrm>
          <a:noFill/>
        </p:spPr>
        <p:style>
          <a:lnRef idx="0">
            <a:schemeClr val="accent4"/>
          </a:lnRef>
          <a:fillRef idx="3">
            <a:schemeClr val="accent4"/>
          </a:fillRef>
          <a:effectRef idx="3">
            <a:schemeClr val="accent4"/>
          </a:effectRef>
          <a:fontRef idx="minor">
            <a:schemeClr val="lt1"/>
          </a:fontRef>
        </p:style>
        <p:txBody>
          <a:bodyPr vert="horz" lIns="91436" tIns="45718" rIns="91436" bIns="45718" rtlCol="0" anchor="b">
            <a:normAutofit/>
          </a:bodyPr>
          <a:lstStyle/>
          <a:p>
            <a:pPr>
              <a:spcBef>
                <a:spcPts val="1038"/>
              </a:spcBef>
              <a:spcAft>
                <a:spcPts val="1038"/>
              </a:spcAft>
              <a:buNone/>
            </a:pPr>
            <a:r>
              <a:rPr lang="en-US" altLang="en-US" sz="3200" b="1" dirty="0"/>
              <a:t> </a:t>
            </a:r>
          </a:p>
          <a:p>
            <a:pPr>
              <a:spcBef>
                <a:spcPts val="1038"/>
              </a:spcBef>
              <a:spcAft>
                <a:spcPts val="1038"/>
              </a:spcAft>
              <a:buNone/>
            </a:pPr>
            <a:endParaRPr lang="en-US" altLang="en-US" sz="3200" b="1" dirty="0"/>
          </a:p>
          <a:p>
            <a:pPr>
              <a:spcBef>
                <a:spcPts val="1038"/>
              </a:spcBef>
              <a:spcAft>
                <a:spcPts val="1038"/>
              </a:spcAft>
              <a:buNone/>
            </a:pPr>
            <a:r>
              <a:rPr lang="en-US" altLang="en-US" sz="3200" b="1" dirty="0"/>
              <a:t>We have to change</a:t>
            </a:r>
          </a:p>
        </p:txBody>
      </p:sp>
      <p:pic>
        <p:nvPicPr>
          <p:cNvPr id="19458" name="Picture 2" descr="Earth on a background of grass and clouds versus a ruined Earth on a background of a dead desert. Concept on ecology, global warming, science, education, etc.">
            <a:extLst>
              <a:ext uri="{FF2B5EF4-FFF2-40B4-BE49-F238E27FC236}">
                <a16:creationId xmlns="" xmlns:a16="http://schemas.microsoft.com/office/drawing/2014/main" id="{D9F752E6-D439-476F-AE48-AED731534D9E}"/>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1973" r="28028"/>
          <a:stretch/>
        </p:blipFill>
        <p:spPr bwMode="auto">
          <a:xfrm>
            <a:off x="20" y="10"/>
            <a:ext cx="7315180" cy="685799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Footer Placeholder 2">
            <a:extLst>
              <a:ext uri="{FF2B5EF4-FFF2-40B4-BE49-F238E27FC236}">
                <a16:creationId xmlns="" xmlns:a16="http://schemas.microsoft.com/office/drawing/2014/main" id="{D3B8C466-B1C0-42BE-A668-CC86DE79181B}"/>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64A5ED-59DA-41B7-828D-275F50DD6461}"/>
              </a:ext>
            </a:extLst>
          </p:cNvPr>
          <p:cNvSpPr>
            <a:spLocks noGrp="1"/>
          </p:cNvSpPr>
          <p:nvPr>
            <p:ph type="title"/>
          </p:nvPr>
        </p:nvSpPr>
        <p:spPr/>
        <p:txBody>
          <a:bodyPr>
            <a:normAutofit fontScale="90000"/>
          </a:bodyPr>
          <a:lstStyle/>
          <a:p>
            <a:r>
              <a:rPr lang="en-US" altLang="en-US" sz="5400" dirty="0"/>
              <a:t>Adapting to Climate Change Impacts in Developing Countries</a:t>
            </a:r>
            <a:br>
              <a:rPr lang="en-US" altLang="en-US" sz="5400" dirty="0"/>
            </a:br>
            <a:endParaRPr lang="en-US" dirty="0"/>
          </a:p>
        </p:txBody>
      </p:sp>
      <p:sp>
        <p:nvSpPr>
          <p:cNvPr id="4" name="Footer Placeholder 3">
            <a:extLst>
              <a:ext uri="{FF2B5EF4-FFF2-40B4-BE49-F238E27FC236}">
                <a16:creationId xmlns="" xmlns:a16="http://schemas.microsoft.com/office/drawing/2014/main" id="{7E3F44A1-684E-47B5-9055-5593102C3CEA}"/>
              </a:ext>
            </a:extLst>
          </p:cNvPr>
          <p:cNvSpPr>
            <a:spLocks noGrp="1"/>
          </p:cNvSpPr>
          <p:nvPr>
            <p:ph type="ftr" sz="quarter" idx="11"/>
          </p:nvPr>
        </p:nvSpPr>
        <p:spPr/>
        <p:txBody>
          <a:bodyPr/>
          <a:lstStyle/>
          <a:p>
            <a:r>
              <a:rPr lang="en-US"/>
              <a:t>Climate Change</a:t>
            </a:r>
          </a:p>
        </p:txBody>
      </p:sp>
    </p:spTree>
    <p:extLst>
      <p:ext uri="{BB962C8B-B14F-4D97-AF65-F5344CB8AC3E}">
        <p14:creationId xmlns="" xmlns:p14="http://schemas.microsoft.com/office/powerpoint/2010/main" val="6905440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 xmlns:a16="http://schemas.microsoft.com/office/drawing/2014/main" id="{FD4D8BDC-DF52-4A9B-9686-C9BDCFD60F05}"/>
              </a:ext>
            </a:extLst>
          </p:cNvPr>
          <p:cNvSpPr>
            <a:spLocks noGrp="1"/>
          </p:cNvSpPr>
          <p:nvPr>
            <p:ph type="title"/>
          </p:nvPr>
        </p:nvSpPr>
        <p:spPr>
          <a:xfrm>
            <a:off x="76200" y="18288"/>
            <a:ext cx="8077200" cy="609600"/>
          </a:xfrm>
        </p:spPr>
        <p:txBody>
          <a:bodyPr>
            <a:normAutofit/>
          </a:bodyPr>
          <a:lstStyle/>
          <a:p>
            <a:pPr eaLnBrk="1" hangingPunct="1"/>
            <a:r>
              <a:rPr lang="en-US" altLang="en-US" sz="2800" dirty="0">
                <a:solidFill>
                  <a:schemeClr val="tx1"/>
                </a:solidFill>
                <a:latin typeface="Arial" panose="020B0604020202020204" pitchFamily="34" charset="0"/>
                <a:ea typeface="+mn-ea"/>
                <a:cs typeface="Arial" panose="020B0604020202020204" pitchFamily="34" charset="0"/>
              </a:rPr>
              <a:t>Challenges to Adaptation in Developing Countries</a:t>
            </a:r>
          </a:p>
        </p:txBody>
      </p:sp>
      <p:sp>
        <p:nvSpPr>
          <p:cNvPr id="33795" name="Content Placeholder 2">
            <a:extLst>
              <a:ext uri="{FF2B5EF4-FFF2-40B4-BE49-F238E27FC236}">
                <a16:creationId xmlns="" xmlns:a16="http://schemas.microsoft.com/office/drawing/2014/main" id="{B88B4483-4589-4D77-B0CC-FEE49D372D3F}"/>
              </a:ext>
            </a:extLst>
          </p:cNvPr>
          <p:cNvSpPr>
            <a:spLocks noGrp="1"/>
          </p:cNvSpPr>
          <p:nvPr>
            <p:ph idx="1"/>
          </p:nvPr>
        </p:nvSpPr>
        <p:spPr>
          <a:xfrm>
            <a:off x="348996" y="1447800"/>
            <a:ext cx="4572000" cy="4267200"/>
          </a:xfrm>
        </p:spPr>
        <p:txBody>
          <a:bodyPr rtlCol="0">
            <a:normAutofit lnSpcReduction="10000"/>
          </a:bodyPr>
          <a:lstStyle/>
          <a:p>
            <a:pPr>
              <a:buClr>
                <a:schemeClr val="tx2">
                  <a:lumMod val="40000"/>
                  <a:lumOff val="60000"/>
                </a:schemeClr>
              </a:buClr>
              <a:defRPr/>
            </a:pPr>
            <a:r>
              <a:rPr lang="en-US" dirty="0">
                <a:ea typeface="ＭＳ Ｐゴシック" charset="-128"/>
                <a:cs typeface="ＭＳ Ｐゴシック" charset="-128"/>
              </a:rPr>
              <a:t>Underlying development challenges</a:t>
            </a:r>
          </a:p>
          <a:p>
            <a:pPr lvl="1">
              <a:buClr>
                <a:schemeClr val="tx2">
                  <a:lumMod val="40000"/>
                  <a:lumOff val="60000"/>
                </a:schemeClr>
              </a:buClr>
              <a:defRPr/>
            </a:pPr>
            <a:r>
              <a:rPr lang="en-US" dirty="0">
                <a:ea typeface="ＭＳ Ｐゴシック" charset="-128"/>
                <a:cs typeface="ＭＳ Ｐゴシック" charset="-128"/>
              </a:rPr>
              <a:t>Education</a:t>
            </a:r>
          </a:p>
          <a:p>
            <a:pPr lvl="1">
              <a:buClr>
                <a:schemeClr val="tx2">
                  <a:lumMod val="40000"/>
                  <a:lumOff val="60000"/>
                </a:schemeClr>
              </a:buClr>
              <a:defRPr/>
            </a:pPr>
            <a:r>
              <a:rPr lang="en-US" dirty="0">
                <a:ea typeface="ＭＳ Ｐゴシック" charset="-128"/>
                <a:cs typeface="ＭＳ Ｐゴシック" charset="-128"/>
              </a:rPr>
              <a:t>Governance</a:t>
            </a:r>
          </a:p>
          <a:p>
            <a:pPr lvl="1">
              <a:buClr>
                <a:schemeClr val="tx2">
                  <a:lumMod val="40000"/>
                  <a:lumOff val="60000"/>
                </a:schemeClr>
              </a:buClr>
              <a:defRPr/>
            </a:pPr>
            <a:r>
              <a:rPr lang="en-US" dirty="0">
                <a:ea typeface="ＭＳ Ｐゴシック" charset="-128"/>
                <a:cs typeface="ＭＳ Ｐゴシック" charset="-128"/>
              </a:rPr>
              <a:t>Health</a:t>
            </a:r>
          </a:p>
          <a:p>
            <a:pPr lvl="1">
              <a:buClr>
                <a:schemeClr val="tx2">
                  <a:lumMod val="40000"/>
                  <a:lumOff val="60000"/>
                </a:schemeClr>
              </a:buClr>
              <a:defRPr/>
            </a:pPr>
            <a:r>
              <a:rPr lang="en-US" dirty="0">
                <a:ea typeface="ＭＳ Ｐゴシック" charset="-128"/>
                <a:cs typeface="ＭＳ Ｐゴシック" charset="-128"/>
              </a:rPr>
              <a:t>Infrastructure </a:t>
            </a:r>
          </a:p>
          <a:p>
            <a:pPr>
              <a:buClr>
                <a:schemeClr val="tx2">
                  <a:lumMod val="40000"/>
                  <a:lumOff val="60000"/>
                </a:schemeClr>
              </a:buClr>
              <a:defRPr/>
            </a:pPr>
            <a:r>
              <a:rPr lang="en-US" dirty="0">
                <a:ea typeface="ＭＳ Ｐゴシック" charset="-128"/>
                <a:cs typeface="ＭＳ Ｐゴシック" charset="-128"/>
              </a:rPr>
              <a:t>Poor </a:t>
            </a:r>
            <a:r>
              <a:rPr lang="en-US" dirty="0">
                <a:solidFill>
                  <a:schemeClr val="tx1"/>
                </a:solidFill>
                <a:ea typeface="ＭＳ Ｐゴシック" charset="-128"/>
                <a:cs typeface="ＭＳ Ｐゴシック" charset="-128"/>
              </a:rPr>
              <a:t>historical records</a:t>
            </a:r>
          </a:p>
          <a:p>
            <a:pPr>
              <a:buClr>
                <a:schemeClr val="tx2">
                  <a:lumMod val="40000"/>
                  <a:lumOff val="60000"/>
                </a:schemeClr>
              </a:buClr>
              <a:defRPr/>
            </a:pPr>
            <a:r>
              <a:rPr lang="en-US" dirty="0">
                <a:solidFill>
                  <a:schemeClr val="tx1"/>
                </a:solidFill>
                <a:ea typeface="ＭＳ Ｐゴシック" charset="-128"/>
                <a:cs typeface="ＭＳ Ｐゴシック" charset="-128"/>
              </a:rPr>
              <a:t>Poor current weather data</a:t>
            </a:r>
          </a:p>
          <a:p>
            <a:pPr>
              <a:buClr>
                <a:schemeClr val="tx2">
                  <a:lumMod val="40000"/>
                  <a:lumOff val="60000"/>
                </a:schemeClr>
              </a:buClr>
              <a:defRPr/>
            </a:pPr>
            <a:r>
              <a:rPr lang="en-US" dirty="0">
                <a:solidFill>
                  <a:schemeClr val="tx1"/>
                </a:solidFill>
                <a:ea typeface="ＭＳ Ｐゴシック" charset="-128"/>
                <a:cs typeface="ＭＳ Ｐゴシック" charset="-128"/>
              </a:rPr>
              <a:t>GCM uncertainty</a:t>
            </a:r>
          </a:p>
          <a:p>
            <a:pPr>
              <a:buClr>
                <a:schemeClr val="tx2">
                  <a:lumMod val="40000"/>
                  <a:lumOff val="60000"/>
                </a:schemeClr>
              </a:buClr>
              <a:defRPr/>
            </a:pPr>
            <a:r>
              <a:rPr lang="en-US" dirty="0">
                <a:solidFill>
                  <a:schemeClr val="tx1"/>
                </a:solidFill>
                <a:ea typeface="ＭＳ Ｐゴシック" charset="-128"/>
                <a:cs typeface="ＭＳ Ｐゴシック" charset="-128"/>
              </a:rPr>
              <a:t>Poorly adapted to current conditions </a:t>
            </a:r>
          </a:p>
          <a:p>
            <a:pPr>
              <a:buClr>
                <a:schemeClr val="tx2">
                  <a:lumMod val="40000"/>
                  <a:lumOff val="60000"/>
                </a:schemeClr>
              </a:buClr>
              <a:defRPr/>
            </a:pPr>
            <a:r>
              <a:rPr lang="en-US" dirty="0">
                <a:solidFill>
                  <a:schemeClr val="tx1"/>
                </a:solidFill>
                <a:ea typeface="ＭＳ Ｐゴシック" charset="-128"/>
                <a:cs typeface="ＭＳ Ｐゴシック" charset="-128"/>
              </a:rPr>
              <a:t>Numerous pressing needs</a:t>
            </a:r>
          </a:p>
        </p:txBody>
      </p:sp>
      <p:pic>
        <p:nvPicPr>
          <p:cNvPr id="25604" name="Picture 3">
            <a:extLst>
              <a:ext uri="{FF2B5EF4-FFF2-40B4-BE49-F238E27FC236}">
                <a16:creationId xmlns="" xmlns:a16="http://schemas.microsoft.com/office/drawing/2014/main" id="{92D64240-ABB6-4785-8058-CBD1D6340DC7}"/>
              </a:ext>
            </a:extLst>
          </p:cNvPr>
          <p:cNvPicPr>
            <a:picLocks noChangeAspect="1"/>
          </p:cNvPicPr>
          <p:nvPr/>
        </p:nvPicPr>
        <p:blipFill>
          <a:blip r:embed="rId2" cstate="print">
            <a:lum bright="8000"/>
            <a:extLst>
              <a:ext uri="{28A0092B-C50C-407E-A947-70E740481C1C}">
                <a14:useLocalDpi xmlns="" xmlns:a14="http://schemas.microsoft.com/office/drawing/2010/main" val="0"/>
              </a:ext>
            </a:extLst>
          </a:blip>
          <a:srcRect l="10628"/>
          <a:stretch>
            <a:fillRect/>
          </a:stretch>
        </p:blipFill>
        <p:spPr bwMode="auto">
          <a:xfrm>
            <a:off x="5094352" y="1009759"/>
            <a:ext cx="6912591" cy="5143282"/>
          </a:xfrm>
          <a:prstGeom prst="rect">
            <a:avLst/>
          </a:prstGeom>
          <a:ln>
            <a:noFill/>
          </a:ln>
          <a:effectLst>
            <a:outerShdw blurRad="50800" dist="38100" dir="2700000" algn="tl" rotWithShape="0">
              <a:prstClr val="black">
                <a:alpha val="40000"/>
              </a:prstClr>
            </a:outerShdw>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 xmlns:a16="http://schemas.microsoft.com/office/drawing/2014/main" id="{8B5769DA-CBC4-43BD-BCD5-53091BF5D81F}"/>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6E0CE0-AD46-4A8E-969F-C039497E3BAD}"/>
              </a:ext>
            </a:extLst>
          </p:cNvPr>
          <p:cNvSpPr>
            <a:spLocks noGrp="1"/>
          </p:cNvSpPr>
          <p:nvPr>
            <p:ph type="title"/>
          </p:nvPr>
        </p:nvSpPr>
        <p:spPr/>
        <p:txBody>
          <a:bodyPr/>
          <a:lstStyle/>
          <a:p>
            <a:r>
              <a:rPr lang="en-US" altLang="en-US" sz="5400" dirty="0"/>
              <a:t>Climate Service Partnership</a:t>
            </a:r>
            <a:br>
              <a:rPr lang="en-US" altLang="en-US" sz="5400" dirty="0"/>
            </a:br>
            <a:endParaRPr lang="en-US" dirty="0"/>
          </a:p>
        </p:txBody>
      </p:sp>
      <p:sp>
        <p:nvSpPr>
          <p:cNvPr id="4" name="Footer Placeholder 3">
            <a:extLst>
              <a:ext uri="{FF2B5EF4-FFF2-40B4-BE49-F238E27FC236}">
                <a16:creationId xmlns="" xmlns:a16="http://schemas.microsoft.com/office/drawing/2014/main" id="{48571F66-A752-4AC6-B6CC-7B9F8976B5F0}"/>
              </a:ext>
            </a:extLst>
          </p:cNvPr>
          <p:cNvSpPr>
            <a:spLocks noGrp="1"/>
          </p:cNvSpPr>
          <p:nvPr>
            <p:ph type="ftr" sz="quarter" idx="11"/>
          </p:nvPr>
        </p:nvSpPr>
        <p:spPr/>
        <p:txBody>
          <a:bodyPr/>
          <a:lstStyle/>
          <a:p>
            <a:r>
              <a:rPr lang="en-US"/>
              <a:t>Climate Change</a:t>
            </a:r>
          </a:p>
        </p:txBody>
      </p:sp>
    </p:spTree>
    <p:extLst>
      <p:ext uri="{BB962C8B-B14F-4D97-AF65-F5344CB8AC3E}">
        <p14:creationId xmlns="" xmlns:p14="http://schemas.microsoft.com/office/powerpoint/2010/main" val="195598685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a:extLst>
              <a:ext uri="{FF2B5EF4-FFF2-40B4-BE49-F238E27FC236}">
                <a16:creationId xmlns="" xmlns:a16="http://schemas.microsoft.com/office/drawing/2014/main" id="{9E9DAF5E-805C-487C-8F3B-1FC2CF4CBAB1}"/>
              </a:ext>
            </a:extLst>
          </p:cNvPr>
          <p:cNvSpPr txBox="1">
            <a:spLocks noChangeArrowheads="1"/>
          </p:cNvSpPr>
          <p:nvPr/>
        </p:nvSpPr>
        <p:spPr bwMode="auto">
          <a:xfrm>
            <a:off x="21771" y="173913"/>
            <a:ext cx="464261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t>Climate Service Partnership</a:t>
            </a:r>
          </a:p>
        </p:txBody>
      </p:sp>
      <p:sp>
        <p:nvSpPr>
          <p:cNvPr id="27651" name="TextBox 2">
            <a:extLst>
              <a:ext uri="{FF2B5EF4-FFF2-40B4-BE49-F238E27FC236}">
                <a16:creationId xmlns="" xmlns:a16="http://schemas.microsoft.com/office/drawing/2014/main" id="{1052D582-65AC-4EC7-B3CA-6B0E45B5D436}"/>
              </a:ext>
            </a:extLst>
          </p:cNvPr>
          <p:cNvSpPr txBox="1">
            <a:spLocks noChangeArrowheads="1"/>
          </p:cNvSpPr>
          <p:nvPr/>
        </p:nvSpPr>
        <p:spPr bwMode="auto">
          <a:xfrm>
            <a:off x="152400" y="1279526"/>
            <a:ext cx="5562600" cy="50116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31775" indent="-231775">
              <a:defRPr>
                <a:solidFill>
                  <a:schemeClr val="tx1"/>
                </a:solidFill>
                <a:latin typeface="Arial" panose="020B0604020202020204" pitchFamily="34" charset="0"/>
                <a:cs typeface="Arial" panose="020B0604020202020204" pitchFamily="34" charset="0"/>
              </a:defRPr>
            </a:lvl1pPr>
            <a:lvl2pPr marL="688975" indent="-231775">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spcAft>
                <a:spcPts val="1000"/>
              </a:spcAft>
            </a:pPr>
            <a:r>
              <a:rPr lang="en-US" altLang="en-US" sz="2000" dirty="0">
                <a:latin typeface="Calibri" panose="020F0502020204030204" pitchFamily="34" charset="0"/>
              </a:rPr>
              <a:t>Growing consensus that providing climate information can help decision making</a:t>
            </a:r>
          </a:p>
          <a:p>
            <a:pPr>
              <a:spcAft>
                <a:spcPts val="1000"/>
              </a:spcAft>
            </a:pPr>
            <a:r>
              <a:rPr lang="en-US" altLang="en-US" sz="2000" b="1" dirty="0">
                <a:solidFill>
                  <a:schemeClr val="tx2">
                    <a:lumMod val="60000"/>
                    <a:lumOff val="40000"/>
                  </a:schemeClr>
                </a:solidFill>
                <a:latin typeface="Calibri" panose="020F0502020204030204" pitchFamily="34" charset="0"/>
              </a:rPr>
              <a:t>International Conference on Climate Services:</a:t>
            </a:r>
          </a:p>
          <a:p>
            <a:pPr lvl="1">
              <a:spcAft>
                <a:spcPts val="1000"/>
              </a:spcAft>
              <a:buFont typeface="Arial" panose="020B0604020202020204" pitchFamily="34" charset="0"/>
              <a:buChar char="•"/>
            </a:pPr>
            <a:r>
              <a:rPr lang="en-US" altLang="en-US" sz="2000" dirty="0">
                <a:latin typeface="Calibri" panose="020F0502020204030204" pitchFamily="34" charset="0"/>
              </a:rPr>
              <a:t>NOAA, UK Met, German Climate Service, WMO, Global Framework for Climate Services, World Bank, USAID</a:t>
            </a:r>
          </a:p>
          <a:p>
            <a:pPr>
              <a:spcAft>
                <a:spcPts val="1000"/>
              </a:spcAft>
            </a:pPr>
            <a:r>
              <a:rPr lang="en-US" altLang="en-US" sz="2000" b="1" dirty="0">
                <a:solidFill>
                  <a:schemeClr val="tx2">
                    <a:lumMod val="60000"/>
                    <a:lumOff val="40000"/>
                  </a:schemeClr>
                </a:solidFill>
                <a:latin typeface="Calibri" panose="020F0502020204030204" pitchFamily="34" charset="0"/>
              </a:rPr>
              <a:t>Principles:</a:t>
            </a:r>
          </a:p>
          <a:p>
            <a:pPr lvl="1" eaLnBrk="1" hangingPunct="1">
              <a:buFont typeface="Arial" panose="020B0604020202020204" pitchFamily="34" charset="0"/>
              <a:buChar char="•"/>
            </a:pPr>
            <a:r>
              <a:rPr lang="en-US" altLang="en-US" sz="2000" dirty="0">
                <a:latin typeface="Calibri" panose="020F0502020204030204" pitchFamily="34" charset="0"/>
              </a:rPr>
              <a:t>Tailored to decision needs</a:t>
            </a:r>
          </a:p>
          <a:p>
            <a:pPr lvl="1" eaLnBrk="1" hangingPunct="1">
              <a:buFont typeface="Arial" panose="020B0604020202020204" pitchFamily="34" charset="0"/>
              <a:buChar char="•"/>
            </a:pPr>
            <a:r>
              <a:rPr lang="en-US" altLang="en-US" sz="2000" dirty="0">
                <a:latin typeface="Calibri" panose="020F0502020204030204" pitchFamily="34" charset="0"/>
              </a:rPr>
              <a:t>Focus on key development sectors</a:t>
            </a:r>
          </a:p>
          <a:p>
            <a:pPr lvl="1" eaLnBrk="1" hangingPunct="1">
              <a:buFont typeface="Arial" panose="020B0604020202020204" pitchFamily="34" charset="0"/>
              <a:buChar char="•"/>
            </a:pPr>
            <a:r>
              <a:rPr lang="en-US" altLang="en-US" sz="2000" dirty="0">
                <a:latin typeface="Calibri" panose="020F0502020204030204" pitchFamily="34" charset="0"/>
              </a:rPr>
              <a:t>Open access to data</a:t>
            </a:r>
          </a:p>
          <a:p>
            <a:pPr lvl="1" eaLnBrk="1" hangingPunct="1">
              <a:buFont typeface="Arial" panose="020B0604020202020204" pitchFamily="34" charset="0"/>
              <a:buChar char="•"/>
            </a:pPr>
            <a:endParaRPr lang="en-US" altLang="en-US" dirty="0">
              <a:latin typeface="Calibri" panose="020F0502020204030204" pitchFamily="34" charset="0"/>
            </a:endParaRPr>
          </a:p>
          <a:p>
            <a:pPr>
              <a:spcAft>
                <a:spcPts val="1000"/>
              </a:spcAft>
            </a:pPr>
            <a:r>
              <a:rPr lang="en-US" altLang="en-US" sz="2000" b="1" dirty="0">
                <a:solidFill>
                  <a:schemeClr val="tx2">
                    <a:lumMod val="60000"/>
                    <a:lumOff val="40000"/>
                  </a:schemeClr>
                </a:solidFill>
                <a:latin typeface="Calibri" panose="020F0502020204030204" pitchFamily="34" charset="0"/>
              </a:rPr>
              <a:t>USAID/West Africa:  </a:t>
            </a:r>
          </a:p>
          <a:p>
            <a:pPr lvl="1">
              <a:spcAft>
                <a:spcPts val="1000"/>
              </a:spcAft>
              <a:buFont typeface="Arial" panose="020B0604020202020204" pitchFamily="34" charset="0"/>
              <a:buChar char="•"/>
            </a:pPr>
            <a:r>
              <a:rPr lang="en-US" altLang="en-US" sz="2000" dirty="0">
                <a:latin typeface="Calibri" panose="020F0502020204030204" pitchFamily="34" charset="0"/>
              </a:rPr>
              <a:t>Climate Adaptation Support Service for regional development</a:t>
            </a:r>
          </a:p>
        </p:txBody>
      </p:sp>
      <p:pic>
        <p:nvPicPr>
          <p:cNvPr id="27652" name="Picture 5">
            <a:extLst>
              <a:ext uri="{FF2B5EF4-FFF2-40B4-BE49-F238E27FC236}">
                <a16:creationId xmlns="" xmlns:a16="http://schemas.microsoft.com/office/drawing/2014/main" id="{7C0D7EB7-2836-4DC5-969F-416E73282306}"/>
              </a:ext>
            </a:extLst>
          </p:cNvPr>
          <p:cNvPicPr>
            <a:picLocks/>
          </p:cNvPicPr>
          <p:nvPr/>
        </p:nvPicPr>
        <p:blipFill>
          <a:blip r:embed="rId2" cstate="print">
            <a:lum bright="12000"/>
            <a:extLst>
              <a:ext uri="{28A0092B-C50C-407E-A947-70E740481C1C}">
                <a14:useLocalDpi xmlns="" xmlns:a14="http://schemas.microsoft.com/office/drawing/2010/main" val="0"/>
              </a:ext>
            </a:extLst>
          </a:blip>
          <a:srcRect l="26031" t="11208" r="-899" b="-11208"/>
          <a:stretch>
            <a:fillRect/>
          </a:stretch>
        </p:blipFill>
        <p:spPr bwMode="auto">
          <a:xfrm>
            <a:off x="7538499" y="173913"/>
            <a:ext cx="4127500" cy="343230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3" name="Picture 6">
            <a:extLst>
              <a:ext uri="{FF2B5EF4-FFF2-40B4-BE49-F238E27FC236}">
                <a16:creationId xmlns="" xmlns:a16="http://schemas.microsoft.com/office/drawing/2014/main" id="{CB01B011-4E9F-4F3D-AE34-1468E1CD8BC7}"/>
              </a:ext>
            </a:extLst>
          </p:cNvPr>
          <p:cNvPicPr>
            <a:picLocks noChangeAspect="1"/>
          </p:cNvPicPr>
          <p:nvPr/>
        </p:nvPicPr>
        <p:blipFill>
          <a:blip r:embed="rId3" cstate="print">
            <a:extLst>
              <a:ext uri="{28A0092B-C50C-407E-A947-70E740481C1C}">
                <a14:useLocalDpi xmlns="" xmlns:a14="http://schemas.microsoft.com/office/drawing/2010/main" val="0"/>
              </a:ext>
            </a:extLst>
          </a:blip>
          <a:srcRect l="3317" r="18251" b="1080"/>
          <a:stretch>
            <a:fillRect/>
          </a:stretch>
        </p:blipFill>
        <p:spPr bwMode="auto">
          <a:xfrm>
            <a:off x="7505842" y="3439886"/>
            <a:ext cx="4127500" cy="306067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Footer Placeholder 5">
            <a:extLst>
              <a:ext uri="{FF2B5EF4-FFF2-40B4-BE49-F238E27FC236}">
                <a16:creationId xmlns="" xmlns:a16="http://schemas.microsoft.com/office/drawing/2014/main" id="{70C04FB9-4B8D-4CA4-A307-B4348D8D0B14}"/>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B66C31-B554-4961-8280-ED2CC249622F}"/>
              </a:ext>
            </a:extLst>
          </p:cNvPr>
          <p:cNvSpPr>
            <a:spLocks noGrp="1"/>
          </p:cNvSpPr>
          <p:nvPr>
            <p:ph type="title"/>
          </p:nvPr>
        </p:nvSpPr>
        <p:spPr>
          <a:xfrm>
            <a:off x="7923214" y="2362200"/>
            <a:ext cx="3963986" cy="3886200"/>
          </a:xfrm>
        </p:spPr>
        <p:txBody>
          <a:bodyPr vert="horz" lIns="91440" tIns="45720" rIns="91440" bIns="45720" rtlCol="0" anchor="b">
            <a:normAutofit/>
          </a:bodyPr>
          <a:lstStyle/>
          <a:p>
            <a:pPr>
              <a:defRPr/>
            </a:pPr>
            <a:r>
              <a:rPr lang="en-US" sz="3100" dirty="0">
                <a:solidFill>
                  <a:srgbClr val="FF0000"/>
                </a:solidFill>
              </a:rPr>
              <a:t>Value Chain of Climate Information</a:t>
            </a:r>
            <a:r>
              <a:rPr lang="en-US" sz="2000" dirty="0"/>
              <a:t/>
            </a:r>
            <a:br>
              <a:rPr lang="en-US" sz="2000" dirty="0"/>
            </a:br>
            <a:endParaRPr lang="en-US" sz="2000" dirty="0"/>
          </a:p>
          <a:p>
            <a:pPr>
              <a:defRPr/>
            </a:pPr>
            <a:r>
              <a:rPr lang="en-US" sz="2700" dirty="0"/>
              <a:t>Identify User Needs</a:t>
            </a:r>
          </a:p>
          <a:p>
            <a:pPr>
              <a:defRPr/>
            </a:pPr>
            <a:r>
              <a:rPr lang="en-US" sz="2700" dirty="0"/>
              <a:t>Translate Information for users</a:t>
            </a:r>
          </a:p>
          <a:p>
            <a:pPr>
              <a:defRPr/>
            </a:pPr>
            <a:r>
              <a:rPr lang="en-US" sz="2700" dirty="0"/>
              <a:t>Deliver Information</a:t>
            </a:r>
          </a:p>
          <a:p>
            <a:pPr>
              <a:defRPr/>
            </a:pPr>
            <a:r>
              <a:rPr lang="en-US" sz="2700" dirty="0"/>
              <a:t>Apply Information for decision making</a:t>
            </a:r>
          </a:p>
          <a:p>
            <a:pPr>
              <a:defRPr/>
            </a:pPr>
            <a:r>
              <a:rPr lang="en-US" sz="2700" dirty="0"/>
              <a:t>Robust Decisions</a:t>
            </a:r>
          </a:p>
          <a:p>
            <a:pPr>
              <a:defRPr/>
            </a:pPr>
            <a:endParaRPr lang="en-US" sz="1600" dirty="0"/>
          </a:p>
          <a:p>
            <a:pPr>
              <a:defRPr/>
            </a:pPr>
            <a:endParaRPr lang="en-US" sz="1600" dirty="0"/>
          </a:p>
        </p:txBody>
      </p:sp>
      <p:pic>
        <p:nvPicPr>
          <p:cNvPr id="28674" name="Picture 4">
            <a:extLst>
              <a:ext uri="{FF2B5EF4-FFF2-40B4-BE49-F238E27FC236}">
                <a16:creationId xmlns="" xmlns:a16="http://schemas.microsoft.com/office/drawing/2014/main" id="{F8F5F534-D2E9-4D08-81D7-CB2AE19BC951}"/>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0" y="1307592"/>
            <a:ext cx="7315200" cy="4242816"/>
          </a:xfrm>
          <a:prstGeom prst="rect">
            <a:avLst/>
          </a:prstGeom>
          <a:solidFill>
            <a:srgbClr val="FFFFFF"/>
          </a:solidFill>
          <a:ln w="9525">
            <a:noFill/>
            <a:miter lim="800000"/>
            <a:headEnd/>
            <a:tailEnd/>
          </a:ln>
        </p:spPr>
      </p:pic>
      <p:sp>
        <p:nvSpPr>
          <p:cNvPr id="4" name="Footer Placeholder 3">
            <a:extLst>
              <a:ext uri="{FF2B5EF4-FFF2-40B4-BE49-F238E27FC236}">
                <a16:creationId xmlns="" xmlns:a16="http://schemas.microsoft.com/office/drawing/2014/main" id="{468E6DAA-9D09-43A6-84D5-78EF41A51148}"/>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a:extLst>
              <a:ext uri="{FF2B5EF4-FFF2-40B4-BE49-F238E27FC236}">
                <a16:creationId xmlns="" xmlns:a16="http://schemas.microsoft.com/office/drawing/2014/main" id="{1ADD3532-D0E2-40C8-A872-FD70C1D7D1A4}"/>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l="9831" t="26454" r="68750" b="14285"/>
          <a:stretch>
            <a:fillRect/>
          </a:stretch>
        </p:blipFill>
        <p:spPr bwMode="auto">
          <a:xfrm>
            <a:off x="0" y="1125411"/>
            <a:ext cx="5192487" cy="5418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699" name="Rectangle 4">
            <a:extLst>
              <a:ext uri="{FF2B5EF4-FFF2-40B4-BE49-F238E27FC236}">
                <a16:creationId xmlns="" xmlns:a16="http://schemas.microsoft.com/office/drawing/2014/main" id="{F7B07EAF-FD54-4D45-99E2-62A536A57D8B}"/>
              </a:ext>
            </a:extLst>
          </p:cNvPr>
          <p:cNvSpPr>
            <a:spLocks noGrp="1"/>
          </p:cNvSpPr>
          <p:nvPr>
            <p:ph type="body" idx="1"/>
          </p:nvPr>
        </p:nvSpPr>
        <p:spPr>
          <a:xfrm>
            <a:off x="53975" y="139130"/>
            <a:ext cx="8229600" cy="928687"/>
          </a:xfrm>
        </p:spPr>
        <p:txBody>
          <a:bodyPr>
            <a:normAutofit lnSpcReduction="10000"/>
          </a:bodyPr>
          <a:lstStyle/>
          <a:p>
            <a:pPr marL="0" indent="0">
              <a:buNone/>
            </a:pPr>
            <a:r>
              <a:rPr lang="en-US" altLang="en-US" sz="2800" dirty="0">
                <a:solidFill>
                  <a:schemeClr val="tx1"/>
                </a:solidFill>
                <a:latin typeface="Arial" panose="020B0604020202020204" pitchFamily="34" charset="0"/>
                <a:cs typeface="Arial" panose="020B0604020202020204" pitchFamily="34" charset="0"/>
              </a:rPr>
              <a:t>IRI - IFRC Map Room</a:t>
            </a:r>
          </a:p>
          <a:p>
            <a:pPr marL="0" indent="0">
              <a:buNone/>
            </a:pPr>
            <a:r>
              <a:rPr lang="en-US" altLang="en-US" sz="1800" dirty="0">
                <a:solidFill>
                  <a:schemeClr val="tx1"/>
                </a:solidFill>
                <a:latin typeface="Arial" panose="020B0604020202020204" pitchFamily="34" charset="0"/>
                <a:cs typeface="Arial" panose="020B0604020202020204" pitchFamily="34" charset="0"/>
                <a:hlinkClick r:id="rId4"/>
              </a:rPr>
              <a:t>http://iridl.ldeo.columbia.edu/maproom/.IFRC/.Forecasts/</a:t>
            </a:r>
            <a:endParaRPr lang="en-US" altLang="en-US" sz="1800" dirty="0">
              <a:solidFill>
                <a:schemeClr val="tx1"/>
              </a:solidFill>
              <a:latin typeface="Arial" panose="020B0604020202020204" pitchFamily="34" charset="0"/>
              <a:cs typeface="Arial" panose="020B0604020202020204" pitchFamily="34" charset="0"/>
            </a:endParaRPr>
          </a:p>
          <a:p>
            <a:pPr marL="0" indent="0">
              <a:buNone/>
            </a:pPr>
            <a:endParaRPr lang="en-US" altLang="en-US" sz="1800" dirty="0">
              <a:solidFill>
                <a:schemeClr val="tx1"/>
              </a:solidFill>
              <a:latin typeface="Arial" panose="020B0604020202020204" pitchFamily="34" charset="0"/>
              <a:cs typeface="Arial" panose="020B0604020202020204" pitchFamily="34" charset="0"/>
            </a:endParaRPr>
          </a:p>
        </p:txBody>
      </p:sp>
      <p:sp>
        <p:nvSpPr>
          <p:cNvPr id="8" name="Footer Placeholder 7">
            <a:extLst>
              <a:ext uri="{FF2B5EF4-FFF2-40B4-BE49-F238E27FC236}">
                <a16:creationId xmlns="" xmlns:a16="http://schemas.microsoft.com/office/drawing/2014/main" id="{75B4D47B-54BF-450B-914E-981871148C62}"/>
              </a:ext>
            </a:extLst>
          </p:cNvPr>
          <p:cNvSpPr>
            <a:spLocks noGrp="1"/>
          </p:cNvSpPr>
          <p:nvPr>
            <p:ph type="ftr" sz="quarter" idx="11"/>
          </p:nvPr>
        </p:nvSpPr>
        <p:spPr/>
        <p:txBody>
          <a:bodyPr/>
          <a:lstStyle/>
          <a:p>
            <a:pPr>
              <a:defRPr/>
            </a:pPr>
            <a:r>
              <a:rPr lang="en-US"/>
              <a:t>Climate Change</a:t>
            </a:r>
            <a:endParaRPr lang="en-IN" dirty="0"/>
          </a:p>
        </p:txBody>
      </p:sp>
      <p:pic>
        <p:nvPicPr>
          <p:cNvPr id="29701" name="Picture 2">
            <a:extLst>
              <a:ext uri="{FF2B5EF4-FFF2-40B4-BE49-F238E27FC236}">
                <a16:creationId xmlns="" xmlns:a16="http://schemas.microsoft.com/office/drawing/2014/main" id="{31ECA6CB-4D61-4756-9A04-A0F33B97F01F}"/>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988628" y="1231742"/>
            <a:ext cx="4407599" cy="439451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2" name="Picture 4">
            <a:extLst>
              <a:ext uri="{FF2B5EF4-FFF2-40B4-BE49-F238E27FC236}">
                <a16:creationId xmlns="" xmlns:a16="http://schemas.microsoft.com/office/drawing/2014/main" id="{0F0EBA3E-B2C3-48B1-9E30-7B611C8FCB5B}"/>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999514" y="5715000"/>
            <a:ext cx="4407599" cy="4381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9">
            <a:extLst>
              <a:ext uri="{FF2B5EF4-FFF2-40B4-BE49-F238E27FC236}">
                <a16:creationId xmlns="" xmlns:a16="http://schemas.microsoft.com/office/drawing/2014/main" id="{78E7F20A-59D3-48AD-BD95-2404A431869E}"/>
              </a:ext>
            </a:extLst>
          </p:cNvPr>
          <p:cNvSpPr txBox="1">
            <a:spLocks noChangeArrowheads="1"/>
          </p:cNvSpPr>
          <p:nvPr/>
        </p:nvSpPr>
        <p:spPr bwMode="auto">
          <a:xfrm>
            <a:off x="1066800" y="1500216"/>
            <a:ext cx="801687"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nl-NL" altLang="en-US" sz="2100" b="1" dirty="0">
                <a:solidFill>
                  <a:schemeClr val="tx2">
                    <a:lumMod val="75000"/>
                  </a:schemeClr>
                </a:solidFill>
              </a:rPr>
              <a:t>IPCC</a:t>
            </a:r>
          </a:p>
        </p:txBody>
      </p:sp>
      <p:sp>
        <p:nvSpPr>
          <p:cNvPr id="4104" name="Text Box 23">
            <a:extLst>
              <a:ext uri="{FF2B5EF4-FFF2-40B4-BE49-F238E27FC236}">
                <a16:creationId xmlns="" xmlns:a16="http://schemas.microsoft.com/office/drawing/2014/main" id="{357E771A-6680-4142-8B01-87CB90888DD6}"/>
              </a:ext>
            </a:extLst>
          </p:cNvPr>
          <p:cNvSpPr txBox="1">
            <a:spLocks noChangeArrowheads="1"/>
          </p:cNvSpPr>
          <p:nvPr/>
        </p:nvSpPr>
        <p:spPr bwMode="auto">
          <a:xfrm>
            <a:off x="5833584" y="1066800"/>
            <a:ext cx="603723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nl-NL" altLang="en-US" sz="3200" dirty="0"/>
              <a:t>Main findings on climate change</a:t>
            </a:r>
          </a:p>
        </p:txBody>
      </p:sp>
      <p:sp>
        <p:nvSpPr>
          <p:cNvPr id="4105" name="Text Box 25">
            <a:extLst>
              <a:ext uri="{FF2B5EF4-FFF2-40B4-BE49-F238E27FC236}">
                <a16:creationId xmlns="" xmlns:a16="http://schemas.microsoft.com/office/drawing/2014/main" id="{251F0663-EDAC-4A28-BA75-FB2882D62B6E}"/>
              </a:ext>
            </a:extLst>
          </p:cNvPr>
          <p:cNvSpPr txBox="1">
            <a:spLocks noChangeArrowheads="1"/>
          </p:cNvSpPr>
          <p:nvPr/>
        </p:nvSpPr>
        <p:spPr bwMode="auto">
          <a:xfrm>
            <a:off x="5752127" y="1752600"/>
            <a:ext cx="5982674" cy="42473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149225" indent="-14922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tx2">
                  <a:lumMod val="40000"/>
                  <a:lumOff val="60000"/>
                </a:schemeClr>
              </a:buClr>
              <a:buFont typeface="Wingdings" panose="05000000000000000000" pitchFamily="2" charset="2"/>
              <a:buChar char="§"/>
            </a:pPr>
            <a:r>
              <a:rPr lang="nl-NL" altLang="en-US" sz="2800" dirty="0"/>
              <a:t>It’s already happening and will continue</a:t>
            </a:r>
          </a:p>
          <a:p>
            <a:pPr>
              <a:buClr>
                <a:schemeClr val="tx2">
                  <a:lumMod val="40000"/>
                  <a:lumOff val="60000"/>
                </a:schemeClr>
              </a:buClr>
              <a:buFont typeface="Wingdings" panose="05000000000000000000" pitchFamily="2" charset="2"/>
              <a:buChar char="§"/>
            </a:pPr>
            <a:r>
              <a:rPr lang="nl-NL" altLang="en-US" sz="2800" dirty="0"/>
              <a:t>The rate of change is alarming</a:t>
            </a:r>
          </a:p>
          <a:p>
            <a:pPr>
              <a:buClr>
                <a:schemeClr val="tx2">
                  <a:lumMod val="40000"/>
                  <a:lumOff val="60000"/>
                </a:schemeClr>
              </a:buClr>
              <a:buFont typeface="Wingdings" panose="05000000000000000000" pitchFamily="2" charset="2"/>
              <a:buChar char="§"/>
            </a:pPr>
            <a:r>
              <a:rPr lang="nl-NL" altLang="en-US" sz="2800" dirty="0"/>
              <a:t>Each decade successively warmer since 1850</a:t>
            </a:r>
          </a:p>
          <a:p>
            <a:pPr>
              <a:buClr>
                <a:schemeClr val="tx2">
                  <a:lumMod val="40000"/>
                  <a:lumOff val="60000"/>
                </a:schemeClr>
              </a:buClr>
              <a:buFont typeface="Wingdings" panose="05000000000000000000" pitchFamily="2" charset="2"/>
              <a:buChar char="§"/>
            </a:pPr>
            <a:r>
              <a:rPr lang="nl-NL" altLang="en-US" sz="2800" dirty="0"/>
              <a:t>Northern hemisphere witnessed warmest 30 yr period 1983-2012(medium level of confidence) of last 1400 years</a:t>
            </a:r>
          </a:p>
          <a:p>
            <a:pPr eaLnBrk="1" hangingPunct="1">
              <a:buClr>
                <a:srgbClr val="CC0000"/>
              </a:buClr>
              <a:buFont typeface="Wingdings" panose="05000000000000000000" pitchFamily="2" charset="2"/>
              <a:buChar char="§"/>
            </a:pPr>
            <a:endParaRPr lang="nl-NL" altLang="en-US" dirty="0"/>
          </a:p>
        </p:txBody>
      </p:sp>
      <p:sp>
        <p:nvSpPr>
          <p:cNvPr id="4109" name="Text Box 29">
            <a:extLst>
              <a:ext uri="{FF2B5EF4-FFF2-40B4-BE49-F238E27FC236}">
                <a16:creationId xmlns="" xmlns:a16="http://schemas.microsoft.com/office/drawing/2014/main" id="{F85DCE43-B1A9-4BFC-A81E-76D02DE98DFF}"/>
              </a:ext>
            </a:extLst>
          </p:cNvPr>
          <p:cNvSpPr txBox="1">
            <a:spLocks noChangeArrowheads="1"/>
          </p:cNvSpPr>
          <p:nvPr/>
        </p:nvSpPr>
        <p:spPr bwMode="auto">
          <a:xfrm>
            <a:off x="5808664" y="3638672"/>
            <a:ext cx="335457" cy="368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149225" indent="-14922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CC0000"/>
              </a:buClr>
              <a:buFont typeface="Wingdings" panose="05000000000000000000" pitchFamily="2" charset="2"/>
              <a:buChar char="§"/>
            </a:pPr>
            <a:endParaRPr lang="nl-NL" altLang="en-US"/>
          </a:p>
        </p:txBody>
      </p:sp>
      <p:sp>
        <p:nvSpPr>
          <p:cNvPr id="20" name="Footer Placeholder 19">
            <a:extLst>
              <a:ext uri="{FF2B5EF4-FFF2-40B4-BE49-F238E27FC236}">
                <a16:creationId xmlns="" xmlns:a16="http://schemas.microsoft.com/office/drawing/2014/main" id="{70A9BD1D-C74C-4C1B-879A-5F49EE23414C}"/>
              </a:ext>
            </a:extLst>
          </p:cNvPr>
          <p:cNvSpPr>
            <a:spLocks noGrp="1"/>
          </p:cNvSpPr>
          <p:nvPr>
            <p:ph type="ftr" sz="quarter" idx="11"/>
          </p:nvPr>
        </p:nvSpPr>
        <p:spPr/>
        <p:txBody>
          <a:bodyPr/>
          <a:lstStyle/>
          <a:p>
            <a:pPr>
              <a:defRPr/>
            </a:pPr>
            <a:r>
              <a:rPr lang="en-US"/>
              <a:t>Climate Change</a:t>
            </a:r>
            <a:endParaRPr lang="en-IN" dirty="0"/>
          </a:p>
        </p:txBody>
      </p:sp>
      <p:pic>
        <p:nvPicPr>
          <p:cNvPr id="4102" name="Picture 2">
            <a:extLst>
              <a:ext uri="{FF2B5EF4-FFF2-40B4-BE49-F238E27FC236}">
                <a16:creationId xmlns="" xmlns:a16="http://schemas.microsoft.com/office/drawing/2014/main" id="{F9AE9C85-DFA2-424B-B111-9308DEDEC9FA}"/>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7200" y="2016126"/>
            <a:ext cx="4191000" cy="44643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 xmlns:a16="http://schemas.microsoft.com/office/drawing/2014/main" id="{E2D0DF3B-F044-4CBE-9D5B-9EC8BF9F6DC1}"/>
              </a:ext>
            </a:extLst>
          </p:cNvPr>
          <p:cNvSpPr/>
          <p:nvPr/>
        </p:nvSpPr>
        <p:spPr>
          <a:xfrm>
            <a:off x="304800" y="635906"/>
            <a:ext cx="5665333" cy="523220"/>
          </a:xfrm>
          <a:prstGeom prst="rect">
            <a:avLst/>
          </a:prstGeom>
        </p:spPr>
        <p:txBody>
          <a:bodyPr wrap="none">
            <a:spAutoFit/>
          </a:bodyPr>
          <a:lstStyle/>
          <a:p>
            <a:r>
              <a:rPr lang="en-US" altLang="en-US" sz="2800" dirty="0">
                <a:latin typeface="Arial" panose="020B0604020202020204" pitchFamily="34" charset="0"/>
                <a:cs typeface="Arial" panose="020B0604020202020204" pitchFamily="34" charset="0"/>
              </a:rPr>
              <a:t>The Global climate change debate</a:t>
            </a:r>
            <a:endParaRPr lang="nl-NL" altLang="en-US" sz="2800" dirty="0">
              <a:latin typeface="Arial" panose="020B0604020202020204" pitchFamily="34" charset="0"/>
              <a:cs typeface="Arial" panose="020B0604020202020204" pitchFamily="34" charset="0"/>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 xmlns:a16="http://schemas.microsoft.com/office/drawing/2014/main" id="{A65304A5-0010-404D-B518-994C334E1842}"/>
              </a:ext>
            </a:extLst>
          </p:cNvPr>
          <p:cNvSpPr txBox="1">
            <a:spLocks noChangeArrowheads="1"/>
          </p:cNvSpPr>
          <p:nvPr/>
        </p:nvSpPr>
        <p:spPr bwMode="auto">
          <a:xfrm>
            <a:off x="458788" y="1295400"/>
            <a:ext cx="4189412" cy="1990725"/>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3400" dirty="0">
                <a:solidFill>
                  <a:schemeClr val="bg1"/>
                </a:solidFill>
                <a:latin typeface="+mj-lt"/>
                <a:ea typeface="+mj-ea"/>
                <a:cs typeface="+mj-cs"/>
              </a:rPr>
              <a:t>SERVIR: </a:t>
            </a:r>
          </a:p>
          <a:p>
            <a:pPr>
              <a:lnSpc>
                <a:spcPct val="90000"/>
              </a:lnSpc>
              <a:spcBef>
                <a:spcPct val="0"/>
              </a:spcBef>
              <a:spcAft>
                <a:spcPts val="600"/>
              </a:spcAft>
            </a:pPr>
            <a:r>
              <a:rPr lang="en-US" altLang="en-US" sz="3400" dirty="0">
                <a:solidFill>
                  <a:schemeClr val="bg1"/>
                </a:solidFill>
                <a:latin typeface="+mj-lt"/>
                <a:ea typeface="+mj-ea"/>
                <a:cs typeface="+mj-cs"/>
              </a:rPr>
              <a:t>Tools to Assist Development</a:t>
            </a:r>
          </a:p>
        </p:txBody>
      </p:sp>
      <p:pic>
        <p:nvPicPr>
          <p:cNvPr id="30723" name="Picture 4" descr="A screenshot of a computer&#10;&#10;Description automatically generated">
            <a:extLst>
              <a:ext uri="{FF2B5EF4-FFF2-40B4-BE49-F238E27FC236}">
                <a16:creationId xmlns="" xmlns:a16="http://schemas.microsoft.com/office/drawing/2014/main" id="{AD3D23F4-D2EC-4EB3-BC91-32E2294EB09A}"/>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890" r="8833" b="-1"/>
          <a:stretch/>
        </p:blipFill>
        <p:spPr bwMode="auto">
          <a:xfrm>
            <a:off x="5029200" y="685800"/>
            <a:ext cx="6704012" cy="577379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 xmlns:a16="http://schemas.microsoft.com/office/drawing/2014/main" id="{728333E6-213B-4563-960D-7080E927147B}"/>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a:extLst>
              <a:ext uri="{FF2B5EF4-FFF2-40B4-BE49-F238E27FC236}">
                <a16:creationId xmlns="" xmlns:a16="http://schemas.microsoft.com/office/drawing/2014/main" id="{73EB14BE-4974-4700-9256-356482A07ABD}"/>
              </a:ext>
            </a:extLst>
          </p:cNvPr>
          <p:cNvSpPr txBox="1">
            <a:spLocks noChangeArrowheads="1"/>
          </p:cNvSpPr>
          <p:nvPr/>
        </p:nvSpPr>
        <p:spPr bwMode="auto">
          <a:xfrm>
            <a:off x="31713" y="1366608"/>
            <a:ext cx="4953000" cy="1990725"/>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3400" dirty="0">
                <a:solidFill>
                  <a:schemeClr val="bg1"/>
                </a:solidFill>
                <a:latin typeface="+mj-lt"/>
                <a:ea typeface="+mj-ea"/>
                <a:cs typeface="+mj-cs"/>
              </a:rPr>
              <a:t>SERVIR: </a:t>
            </a:r>
          </a:p>
          <a:p>
            <a:pPr>
              <a:lnSpc>
                <a:spcPct val="90000"/>
              </a:lnSpc>
              <a:spcBef>
                <a:spcPct val="0"/>
              </a:spcBef>
              <a:spcAft>
                <a:spcPts val="600"/>
              </a:spcAft>
            </a:pPr>
            <a:r>
              <a:rPr lang="en-US" altLang="en-US" sz="3400" dirty="0">
                <a:solidFill>
                  <a:schemeClr val="bg1"/>
                </a:solidFill>
                <a:latin typeface="+mj-lt"/>
                <a:ea typeface="+mj-ea"/>
                <a:cs typeface="+mj-cs"/>
              </a:rPr>
              <a:t>Disaster Response</a:t>
            </a:r>
          </a:p>
        </p:txBody>
      </p:sp>
      <p:pic>
        <p:nvPicPr>
          <p:cNvPr id="31748" name="Picture 3">
            <a:extLst>
              <a:ext uri="{FF2B5EF4-FFF2-40B4-BE49-F238E27FC236}">
                <a16:creationId xmlns="" xmlns:a16="http://schemas.microsoft.com/office/drawing/2014/main" id="{505D0E57-D82A-4BB0-A39F-3253BDE423B1}"/>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899866" y="1366608"/>
            <a:ext cx="7186398" cy="465319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36866" name="Footer Placeholder 2">
            <a:extLst>
              <a:ext uri="{FF2B5EF4-FFF2-40B4-BE49-F238E27FC236}">
                <a16:creationId xmlns="" xmlns:a16="http://schemas.microsoft.com/office/drawing/2014/main" id="{6A8A08ED-A850-41D1-8CB0-F1EE1045BC04}"/>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IN" sz="1000"/>
              <a:t>Climate Change</a:t>
            </a:r>
            <a:endParaRPr lang="en-US" sz="100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Box 1">
            <a:extLst>
              <a:ext uri="{FF2B5EF4-FFF2-40B4-BE49-F238E27FC236}">
                <a16:creationId xmlns="" xmlns:a16="http://schemas.microsoft.com/office/drawing/2014/main" id="{D2AA66A8-75B2-4667-B4D2-CA54A0490558}"/>
              </a:ext>
            </a:extLst>
          </p:cNvPr>
          <p:cNvSpPr txBox="1">
            <a:spLocks noChangeArrowheads="1"/>
          </p:cNvSpPr>
          <p:nvPr/>
        </p:nvSpPr>
        <p:spPr bwMode="auto">
          <a:xfrm>
            <a:off x="228600" y="1066800"/>
            <a:ext cx="3960812" cy="1990725"/>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0"/>
              </a:spcBef>
              <a:spcAft>
                <a:spcPts val="600"/>
              </a:spcAft>
            </a:pPr>
            <a:r>
              <a:rPr lang="en-US" altLang="en-US" sz="3400" dirty="0">
                <a:solidFill>
                  <a:schemeClr val="bg1"/>
                </a:solidFill>
                <a:latin typeface="+mj-lt"/>
                <a:ea typeface="+mj-ea"/>
                <a:cs typeface="+mj-cs"/>
              </a:rPr>
              <a:t>Climate Mapper Tool</a:t>
            </a:r>
          </a:p>
        </p:txBody>
      </p:sp>
      <p:pic>
        <p:nvPicPr>
          <p:cNvPr id="32770" name="Picture 3">
            <a:extLst>
              <a:ext uri="{FF2B5EF4-FFF2-40B4-BE49-F238E27FC236}">
                <a16:creationId xmlns="" xmlns:a16="http://schemas.microsoft.com/office/drawing/2014/main" id="{CDE60631-4C23-4396-A8C6-33D83B8E38D3}"/>
              </a:ext>
            </a:extLst>
          </p:cNvPr>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3604" r="2638" b="1"/>
          <a:stretch/>
        </p:blipFill>
        <p:spPr bwMode="auto">
          <a:xfrm>
            <a:off x="4876800" y="18288"/>
            <a:ext cx="4648200" cy="365021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Footer Placeholder 3">
            <a:extLst>
              <a:ext uri="{FF2B5EF4-FFF2-40B4-BE49-F238E27FC236}">
                <a16:creationId xmlns="" xmlns:a16="http://schemas.microsoft.com/office/drawing/2014/main" id="{D28136BE-B58A-443D-98A3-5BEF0067E899}"/>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IN" sz="1000"/>
              <a:t>Climate Change</a:t>
            </a:r>
          </a:p>
        </p:txBody>
      </p:sp>
      <p:pic>
        <p:nvPicPr>
          <p:cNvPr id="6" name="Picture 2">
            <a:extLst>
              <a:ext uri="{FF2B5EF4-FFF2-40B4-BE49-F238E27FC236}">
                <a16:creationId xmlns="" xmlns:a16="http://schemas.microsoft.com/office/drawing/2014/main" id="{BD8611DC-0462-499B-B73F-6461BA82A66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09" t="22845" r="18246" b="18109"/>
          <a:stretch>
            <a:fillRect/>
          </a:stretch>
        </p:blipFill>
        <p:spPr bwMode="auto">
          <a:xfrm>
            <a:off x="4876800" y="3200400"/>
            <a:ext cx="6204204" cy="37354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 xmlns:a16="http://schemas.microsoft.com/office/drawing/2014/main" id="{40A63F55-79BC-4A0D-AA6A-09C9E5AA2468}"/>
              </a:ext>
            </a:extLst>
          </p:cNvPr>
          <p:cNvSpPr>
            <a:spLocks noGrp="1"/>
          </p:cNvSpPr>
          <p:nvPr>
            <p:ph type="title"/>
          </p:nvPr>
        </p:nvSpPr>
        <p:spPr>
          <a:xfrm>
            <a:off x="7923214" y="2362200"/>
            <a:ext cx="3200400" cy="1993392"/>
          </a:xfrm>
        </p:spPr>
        <p:txBody>
          <a:bodyPr anchor="b">
            <a:normAutofit/>
          </a:bodyPr>
          <a:lstStyle/>
          <a:p>
            <a:pPr eaLnBrk="1" hangingPunct="1"/>
            <a:r>
              <a:rPr lang="en-US" altLang="en-US"/>
              <a:t>Rural Radio: RANET</a:t>
            </a:r>
          </a:p>
        </p:txBody>
      </p:sp>
      <p:pic>
        <p:nvPicPr>
          <p:cNvPr id="34819" name="Content Placeholder 3">
            <a:extLst>
              <a:ext uri="{FF2B5EF4-FFF2-40B4-BE49-F238E27FC236}">
                <a16:creationId xmlns="" xmlns:a16="http://schemas.microsoft.com/office/drawing/2014/main" id="{EFD63E23-A19F-46D6-8EA5-C6CF82D5D98D}"/>
              </a:ext>
            </a:extLst>
          </p:cNvPr>
          <p:cNvPicPr>
            <a:picLocks noGrp="1" noChangeAspect="1" noChangeArrowheads="1"/>
          </p:cNvPicPr>
          <p:nvPr>
            <p:ph type="pic" idx="1"/>
          </p:nvPr>
        </p:nvPicPr>
        <p:blipFill rotWithShape="1">
          <a:blip r:embed="rId2" cstate="print">
            <a:extLst>
              <a:ext uri="{28A0092B-C50C-407E-A947-70E740481C1C}">
                <a14:useLocalDpi xmlns="" xmlns:a14="http://schemas.microsoft.com/office/drawing/2010/main" val="0"/>
              </a:ext>
            </a:extLst>
          </a:blip>
          <a:srcRect l="21200" r="21200"/>
          <a:stretch/>
        </p:blipFill>
        <p:spPr>
          <a:xfrm>
            <a:off x="20" y="10"/>
            <a:ext cx="7315180" cy="6857990"/>
          </a:xfrm>
          <a:noFill/>
        </p:spPr>
      </p:pic>
      <p:sp>
        <p:nvSpPr>
          <p:cNvPr id="2" name="Footer Placeholder 1">
            <a:extLst>
              <a:ext uri="{FF2B5EF4-FFF2-40B4-BE49-F238E27FC236}">
                <a16:creationId xmlns="" xmlns:a16="http://schemas.microsoft.com/office/drawing/2014/main" id="{441ECD5D-536E-4686-ACDD-9F9B2DF37329}"/>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pPr>
            <a:r>
              <a:rPr lang="en-US" sz="1000"/>
              <a:t>Climate Change</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7EA049D-E230-4978-AD41-39C0520DB20C}"/>
              </a:ext>
            </a:extLst>
          </p:cNvPr>
          <p:cNvSpPr>
            <a:spLocks noGrp="1"/>
          </p:cNvSpPr>
          <p:nvPr>
            <p:ph type="title"/>
          </p:nvPr>
        </p:nvSpPr>
        <p:spPr>
          <a:xfrm>
            <a:off x="-762000" y="-1171053"/>
            <a:ext cx="9144000" cy="2667000"/>
          </a:xfrm>
        </p:spPr>
        <p:txBody>
          <a:bodyPr rtlCol="0">
            <a:normAutofit/>
          </a:bodyPr>
          <a:lstStyle/>
          <a:p>
            <a:pPr>
              <a:defRPr/>
            </a:pPr>
            <a:r>
              <a:rPr lang="en-US" sz="3100" dirty="0">
                <a:solidFill>
                  <a:schemeClr val="tx1"/>
                </a:solidFill>
                <a:latin typeface="Arial" panose="020B0604020202020204" pitchFamily="34" charset="0"/>
                <a:ea typeface="+mn-ea"/>
                <a:cs typeface="Arial" panose="020B0604020202020204" pitchFamily="34" charset="0"/>
              </a:rPr>
              <a:t>Four main “buckets” for Risk Management</a:t>
            </a:r>
            <a:r>
              <a:rPr lang="en-US" sz="3200" dirty="0"/>
              <a:t/>
            </a:r>
            <a:br>
              <a:rPr lang="en-US" sz="3200" dirty="0"/>
            </a:br>
            <a:endParaRPr lang="en-US" sz="3200" dirty="0"/>
          </a:p>
        </p:txBody>
      </p:sp>
      <p:sp>
        <p:nvSpPr>
          <p:cNvPr id="8" name="Footer Placeholder 7">
            <a:extLst>
              <a:ext uri="{FF2B5EF4-FFF2-40B4-BE49-F238E27FC236}">
                <a16:creationId xmlns="" xmlns:a16="http://schemas.microsoft.com/office/drawing/2014/main" id="{99B4DCBD-5F5C-4648-B839-0B78F8822C23}"/>
              </a:ext>
            </a:extLst>
          </p:cNvPr>
          <p:cNvSpPr>
            <a:spLocks noGrp="1"/>
          </p:cNvSpPr>
          <p:nvPr>
            <p:ph type="ftr" sz="quarter" idx="11"/>
          </p:nvPr>
        </p:nvSpPr>
        <p:spPr/>
        <p:txBody>
          <a:bodyPr/>
          <a:lstStyle/>
          <a:p>
            <a:pPr>
              <a:defRPr/>
            </a:pPr>
            <a:r>
              <a:rPr lang="en-US"/>
              <a:t>Climate Change</a:t>
            </a:r>
            <a:endParaRPr lang="en-IN" dirty="0"/>
          </a:p>
        </p:txBody>
      </p:sp>
      <p:sp>
        <p:nvSpPr>
          <p:cNvPr id="5" name="Down Arrow 4">
            <a:extLst>
              <a:ext uri="{FF2B5EF4-FFF2-40B4-BE49-F238E27FC236}">
                <a16:creationId xmlns="" xmlns:a16="http://schemas.microsoft.com/office/drawing/2014/main" id="{09AFA95E-414E-4407-A6E8-B95B4700D248}"/>
              </a:ext>
            </a:extLst>
          </p:cNvPr>
          <p:cNvSpPr/>
          <p:nvPr/>
        </p:nvSpPr>
        <p:spPr>
          <a:xfrm>
            <a:off x="2750048" y="2377598"/>
            <a:ext cx="1220926" cy="3048000"/>
          </a:xfrm>
          <a:prstGeom prst="downArrow">
            <a:avLst/>
          </a:prstGeom>
          <a:gradFill>
            <a:gsLst>
              <a:gs pos="38000">
                <a:schemeClr val="accent1">
                  <a:lumMod val="157000"/>
                  <a:satMod val="101000"/>
                </a:schemeClr>
              </a:gs>
              <a:gs pos="60000">
                <a:schemeClr val="accent1">
                  <a:satMod val="103000"/>
                  <a:alpha val="61000"/>
                  <a:lumMod val="76000"/>
                  <a:lumOff val="24000"/>
                </a:schemeClr>
              </a:gs>
              <a:gs pos="100000">
                <a:schemeClr val="accent1">
                  <a:lumMod val="115000"/>
                  <a:satMod val="109000"/>
                </a:schemeClr>
              </a:gs>
            </a:gsLst>
          </a:gradFill>
          <a:ln>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35845" name="TextBox 5">
            <a:extLst>
              <a:ext uri="{FF2B5EF4-FFF2-40B4-BE49-F238E27FC236}">
                <a16:creationId xmlns="" xmlns:a16="http://schemas.microsoft.com/office/drawing/2014/main" id="{97604C6E-4118-450C-A8D3-524D0F5E45EF}"/>
              </a:ext>
            </a:extLst>
          </p:cNvPr>
          <p:cNvSpPr txBox="1">
            <a:spLocks noChangeArrowheads="1"/>
          </p:cNvSpPr>
          <p:nvPr/>
        </p:nvSpPr>
        <p:spPr bwMode="auto">
          <a:xfrm>
            <a:off x="2108200" y="1780613"/>
            <a:ext cx="3987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solidFill>
                  <a:schemeClr val="tx2">
                    <a:lumMod val="75000"/>
                  </a:schemeClr>
                </a:solidFill>
                <a:latin typeface="+mn-lt"/>
              </a:rPr>
              <a:t>Frequent, less severe events</a:t>
            </a:r>
          </a:p>
        </p:txBody>
      </p:sp>
      <p:sp>
        <p:nvSpPr>
          <p:cNvPr id="35846" name="TextBox 6">
            <a:extLst>
              <a:ext uri="{FF2B5EF4-FFF2-40B4-BE49-F238E27FC236}">
                <a16:creationId xmlns="" xmlns:a16="http://schemas.microsoft.com/office/drawing/2014/main" id="{016F7329-0B58-4F7B-93DC-7FF900CC856F}"/>
              </a:ext>
            </a:extLst>
          </p:cNvPr>
          <p:cNvSpPr txBox="1">
            <a:spLocks noChangeArrowheads="1"/>
          </p:cNvSpPr>
          <p:nvPr/>
        </p:nvSpPr>
        <p:spPr bwMode="auto">
          <a:xfrm>
            <a:off x="2242186" y="5590805"/>
            <a:ext cx="25527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solidFill>
                  <a:schemeClr val="tx2">
                    <a:lumMod val="75000"/>
                  </a:schemeClr>
                </a:solidFill>
                <a:latin typeface="+mn-lt"/>
              </a:rPr>
              <a:t>Rare, very severe events</a:t>
            </a:r>
          </a:p>
        </p:txBody>
      </p:sp>
      <p:grpSp>
        <p:nvGrpSpPr>
          <p:cNvPr id="6" name="Group 5">
            <a:extLst>
              <a:ext uri="{FF2B5EF4-FFF2-40B4-BE49-F238E27FC236}">
                <a16:creationId xmlns="" xmlns:a16="http://schemas.microsoft.com/office/drawing/2014/main" id="{0393A1D0-A9E4-4B30-A16B-86AC542D7A59}"/>
              </a:ext>
            </a:extLst>
          </p:cNvPr>
          <p:cNvGrpSpPr/>
          <p:nvPr/>
        </p:nvGrpSpPr>
        <p:grpSpPr>
          <a:xfrm>
            <a:off x="2438400" y="1600200"/>
            <a:ext cx="6794997" cy="5475148"/>
            <a:chOff x="8251825" y="279718"/>
            <a:chExt cx="5492749" cy="5105816"/>
          </a:xfrm>
        </p:grpSpPr>
        <p:sp>
          <p:nvSpPr>
            <p:cNvPr id="7" name="Freeform: Shape 6">
              <a:extLst>
                <a:ext uri="{FF2B5EF4-FFF2-40B4-BE49-F238E27FC236}">
                  <a16:creationId xmlns="" xmlns:a16="http://schemas.microsoft.com/office/drawing/2014/main" id="{CEE34B3C-32E0-4560-8211-D412B6385BD1}"/>
                </a:ext>
              </a:extLst>
            </p:cNvPr>
            <p:cNvSpPr/>
            <p:nvPr/>
          </p:nvSpPr>
          <p:spPr>
            <a:xfrm>
              <a:off x="10674127" y="279718"/>
              <a:ext cx="1327415" cy="1525764"/>
            </a:xfrm>
            <a:custGeom>
              <a:avLst/>
              <a:gdLst>
                <a:gd name="connsiteX0" fmla="*/ 0 w 1525763"/>
                <a:gd name="connsiteY0" fmla="*/ 663707 h 1327414"/>
                <a:gd name="connsiteX1" fmla="*/ 331854 w 1525763"/>
                <a:gd name="connsiteY1" fmla="*/ 0 h 1327414"/>
                <a:gd name="connsiteX2" fmla="*/ 1193910 w 1525763"/>
                <a:gd name="connsiteY2" fmla="*/ 0 h 1327414"/>
                <a:gd name="connsiteX3" fmla="*/ 1525763 w 1525763"/>
                <a:gd name="connsiteY3" fmla="*/ 663707 h 1327414"/>
                <a:gd name="connsiteX4" fmla="*/ 1193910 w 1525763"/>
                <a:gd name="connsiteY4" fmla="*/ 1327414 h 1327414"/>
                <a:gd name="connsiteX5" fmla="*/ 331854 w 1525763"/>
                <a:gd name="connsiteY5" fmla="*/ 1327414 h 1327414"/>
                <a:gd name="connsiteX6" fmla="*/ 0 w 1525763"/>
                <a:gd name="connsiteY6" fmla="*/ 663707 h 132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763" h="1327414">
                  <a:moveTo>
                    <a:pt x="762882" y="0"/>
                  </a:moveTo>
                  <a:lnTo>
                    <a:pt x="1525762" y="288713"/>
                  </a:lnTo>
                  <a:lnTo>
                    <a:pt x="1525762" y="1038702"/>
                  </a:lnTo>
                  <a:lnTo>
                    <a:pt x="762882" y="1327414"/>
                  </a:lnTo>
                  <a:lnTo>
                    <a:pt x="1" y="1038702"/>
                  </a:lnTo>
                  <a:lnTo>
                    <a:pt x="1" y="288713"/>
                  </a:lnTo>
                  <a:lnTo>
                    <a:pt x="762882" y="0"/>
                  </a:lnTo>
                  <a:close/>
                </a:path>
              </a:pathLst>
            </a:custGeom>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spcFirstLastPara="0" vert="horz" wrap="square" lIns="260195" tIns="291106" rIns="260196" bIns="291105" numCol="1" spcCol="1270" anchor="ctr" anchorCtr="0">
              <a:noAutofit/>
            </a:bodyPr>
            <a:lstStyle/>
            <a:p>
              <a:pPr marL="0" lvl="0" indent="0" algn="ctr" defTabSz="622300">
                <a:lnSpc>
                  <a:spcPct val="90000"/>
                </a:lnSpc>
                <a:spcBef>
                  <a:spcPct val="0"/>
                </a:spcBef>
                <a:spcAft>
                  <a:spcPct val="35000"/>
                </a:spcAft>
                <a:buNone/>
              </a:pPr>
              <a:r>
                <a:rPr lang="en-US" sz="1400" kern="1200" dirty="0"/>
                <a:t>Risk Reduction</a:t>
              </a:r>
            </a:p>
          </p:txBody>
        </p:sp>
        <p:sp>
          <p:nvSpPr>
            <p:cNvPr id="9" name="Rectangle 8">
              <a:extLst>
                <a:ext uri="{FF2B5EF4-FFF2-40B4-BE49-F238E27FC236}">
                  <a16:creationId xmlns="" xmlns:a16="http://schemas.microsoft.com/office/drawing/2014/main" id="{65A87357-83AC-4E2C-8802-BC4BFC6C31FF}"/>
                </a:ext>
              </a:extLst>
            </p:cNvPr>
            <p:cNvSpPr/>
            <p:nvPr/>
          </p:nvSpPr>
          <p:spPr>
            <a:xfrm>
              <a:off x="12041822" y="584871"/>
              <a:ext cx="1702752" cy="91545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Freeform: Shape 10">
              <a:extLst>
                <a:ext uri="{FF2B5EF4-FFF2-40B4-BE49-F238E27FC236}">
                  <a16:creationId xmlns="" xmlns:a16="http://schemas.microsoft.com/office/drawing/2014/main" id="{6BD162B1-646A-4E67-B667-C027F18EDDDA}"/>
                </a:ext>
              </a:extLst>
            </p:cNvPr>
            <p:cNvSpPr/>
            <p:nvPr/>
          </p:nvSpPr>
          <p:spPr>
            <a:xfrm>
              <a:off x="9954576" y="1574787"/>
              <a:ext cx="1327415" cy="1525764"/>
            </a:xfrm>
            <a:custGeom>
              <a:avLst/>
              <a:gdLst>
                <a:gd name="connsiteX0" fmla="*/ 0 w 1525763"/>
                <a:gd name="connsiteY0" fmla="*/ 663707 h 1327414"/>
                <a:gd name="connsiteX1" fmla="*/ 331854 w 1525763"/>
                <a:gd name="connsiteY1" fmla="*/ 0 h 1327414"/>
                <a:gd name="connsiteX2" fmla="*/ 1193910 w 1525763"/>
                <a:gd name="connsiteY2" fmla="*/ 0 h 1327414"/>
                <a:gd name="connsiteX3" fmla="*/ 1525763 w 1525763"/>
                <a:gd name="connsiteY3" fmla="*/ 663707 h 1327414"/>
                <a:gd name="connsiteX4" fmla="*/ 1193910 w 1525763"/>
                <a:gd name="connsiteY4" fmla="*/ 1327414 h 1327414"/>
                <a:gd name="connsiteX5" fmla="*/ 331854 w 1525763"/>
                <a:gd name="connsiteY5" fmla="*/ 1327414 h 1327414"/>
                <a:gd name="connsiteX6" fmla="*/ 0 w 1525763"/>
                <a:gd name="connsiteY6" fmla="*/ 663707 h 132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763" h="1327414">
                  <a:moveTo>
                    <a:pt x="762882" y="0"/>
                  </a:moveTo>
                  <a:lnTo>
                    <a:pt x="1525762" y="288713"/>
                  </a:lnTo>
                  <a:lnTo>
                    <a:pt x="1525762" y="1038702"/>
                  </a:lnTo>
                  <a:lnTo>
                    <a:pt x="762882" y="1327414"/>
                  </a:lnTo>
                  <a:lnTo>
                    <a:pt x="1" y="1038702"/>
                  </a:lnTo>
                  <a:lnTo>
                    <a:pt x="1" y="288713"/>
                  </a:lnTo>
                  <a:lnTo>
                    <a:pt x="762882" y="0"/>
                  </a:lnTo>
                  <a:close/>
                </a:path>
              </a:pathLst>
            </a:custGeom>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260195" tIns="291106" rIns="260196" bIns="291105" numCol="1" spcCol="1270" anchor="ctr" anchorCtr="0">
              <a:noAutofit/>
            </a:bodyPr>
            <a:lstStyle/>
            <a:p>
              <a:pPr marL="0" lvl="0" indent="0" algn="ctr" defTabSz="622300">
                <a:lnSpc>
                  <a:spcPct val="90000"/>
                </a:lnSpc>
                <a:spcBef>
                  <a:spcPct val="0"/>
                </a:spcBef>
                <a:spcAft>
                  <a:spcPct val="35000"/>
                </a:spcAft>
                <a:buNone/>
              </a:pPr>
              <a:r>
                <a:rPr lang="en-US" sz="1400" kern="1200" dirty="0"/>
                <a:t>Risk Retention</a:t>
              </a:r>
            </a:p>
          </p:txBody>
        </p:sp>
        <p:sp>
          <p:nvSpPr>
            <p:cNvPr id="12" name="Rectangle 11">
              <a:extLst>
                <a:ext uri="{FF2B5EF4-FFF2-40B4-BE49-F238E27FC236}">
                  <a16:creationId xmlns="" xmlns:a16="http://schemas.microsoft.com/office/drawing/2014/main" id="{4B163098-8854-45B5-A295-FABA9283BB4A}"/>
                </a:ext>
              </a:extLst>
            </p:cNvPr>
            <p:cNvSpPr/>
            <p:nvPr/>
          </p:nvSpPr>
          <p:spPr>
            <a:xfrm>
              <a:off x="8251825" y="1879940"/>
              <a:ext cx="1647825" cy="91545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Freeform: Shape 13">
              <a:extLst>
                <a:ext uri="{FF2B5EF4-FFF2-40B4-BE49-F238E27FC236}">
                  <a16:creationId xmlns="" xmlns:a16="http://schemas.microsoft.com/office/drawing/2014/main" id="{302FFB4F-F448-43C5-A936-153252F95AE4}"/>
                </a:ext>
              </a:extLst>
            </p:cNvPr>
            <p:cNvSpPr/>
            <p:nvPr/>
          </p:nvSpPr>
          <p:spPr>
            <a:xfrm>
              <a:off x="10674127" y="2869855"/>
              <a:ext cx="1327415" cy="1525764"/>
            </a:xfrm>
            <a:custGeom>
              <a:avLst/>
              <a:gdLst>
                <a:gd name="connsiteX0" fmla="*/ 0 w 1525763"/>
                <a:gd name="connsiteY0" fmla="*/ 663707 h 1327414"/>
                <a:gd name="connsiteX1" fmla="*/ 331854 w 1525763"/>
                <a:gd name="connsiteY1" fmla="*/ 0 h 1327414"/>
                <a:gd name="connsiteX2" fmla="*/ 1193910 w 1525763"/>
                <a:gd name="connsiteY2" fmla="*/ 0 h 1327414"/>
                <a:gd name="connsiteX3" fmla="*/ 1525763 w 1525763"/>
                <a:gd name="connsiteY3" fmla="*/ 663707 h 1327414"/>
                <a:gd name="connsiteX4" fmla="*/ 1193910 w 1525763"/>
                <a:gd name="connsiteY4" fmla="*/ 1327414 h 1327414"/>
                <a:gd name="connsiteX5" fmla="*/ 331854 w 1525763"/>
                <a:gd name="connsiteY5" fmla="*/ 1327414 h 1327414"/>
                <a:gd name="connsiteX6" fmla="*/ 0 w 1525763"/>
                <a:gd name="connsiteY6" fmla="*/ 663707 h 132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763" h="1327414">
                  <a:moveTo>
                    <a:pt x="762882" y="0"/>
                  </a:moveTo>
                  <a:lnTo>
                    <a:pt x="1525762" y="288713"/>
                  </a:lnTo>
                  <a:lnTo>
                    <a:pt x="1525762" y="1038702"/>
                  </a:lnTo>
                  <a:lnTo>
                    <a:pt x="762882" y="1327414"/>
                  </a:lnTo>
                  <a:lnTo>
                    <a:pt x="1" y="1038702"/>
                  </a:lnTo>
                  <a:lnTo>
                    <a:pt x="1" y="288713"/>
                  </a:lnTo>
                  <a:lnTo>
                    <a:pt x="762882" y="0"/>
                  </a:lnTo>
                  <a:close/>
                </a:path>
              </a:pathLst>
            </a:custGeom>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spcFirstLastPara="0" vert="horz" wrap="square" lIns="260195" tIns="291106" rIns="260196" bIns="291105" numCol="1" spcCol="1270" anchor="ctr" anchorCtr="0">
              <a:noAutofit/>
            </a:bodyPr>
            <a:lstStyle/>
            <a:p>
              <a:pPr marL="0" lvl="0" indent="0" algn="ctr" defTabSz="622300">
                <a:lnSpc>
                  <a:spcPct val="90000"/>
                </a:lnSpc>
                <a:spcBef>
                  <a:spcPct val="0"/>
                </a:spcBef>
                <a:spcAft>
                  <a:spcPct val="35000"/>
                </a:spcAft>
                <a:buNone/>
              </a:pPr>
              <a:r>
                <a:rPr lang="en-US" sz="1400" kern="1200" dirty="0"/>
                <a:t>Risk Transfer</a:t>
              </a:r>
            </a:p>
          </p:txBody>
        </p:sp>
        <p:sp>
          <p:nvSpPr>
            <p:cNvPr id="15" name="Rectangle 14">
              <a:extLst>
                <a:ext uri="{FF2B5EF4-FFF2-40B4-BE49-F238E27FC236}">
                  <a16:creationId xmlns="" xmlns:a16="http://schemas.microsoft.com/office/drawing/2014/main" id="{5F43DFC4-546A-47DC-B461-6BF0770B0B2A}"/>
                </a:ext>
              </a:extLst>
            </p:cNvPr>
            <p:cNvSpPr/>
            <p:nvPr/>
          </p:nvSpPr>
          <p:spPr>
            <a:xfrm>
              <a:off x="12041822" y="3175008"/>
              <a:ext cx="1702752" cy="91545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Freeform: Shape 16">
              <a:extLst>
                <a:ext uri="{FF2B5EF4-FFF2-40B4-BE49-F238E27FC236}">
                  <a16:creationId xmlns="" xmlns:a16="http://schemas.microsoft.com/office/drawing/2014/main" id="{F105E58B-8259-4BFD-A84E-0C3D62CBFE3E}"/>
                </a:ext>
              </a:extLst>
            </p:cNvPr>
            <p:cNvSpPr/>
            <p:nvPr/>
          </p:nvSpPr>
          <p:spPr>
            <a:xfrm>
              <a:off x="11492348" y="1519670"/>
              <a:ext cx="1327415" cy="1525764"/>
            </a:xfrm>
            <a:custGeom>
              <a:avLst/>
              <a:gdLst>
                <a:gd name="connsiteX0" fmla="*/ 0 w 1525763"/>
                <a:gd name="connsiteY0" fmla="*/ 663707 h 1327414"/>
                <a:gd name="connsiteX1" fmla="*/ 331854 w 1525763"/>
                <a:gd name="connsiteY1" fmla="*/ 0 h 1327414"/>
                <a:gd name="connsiteX2" fmla="*/ 1193910 w 1525763"/>
                <a:gd name="connsiteY2" fmla="*/ 0 h 1327414"/>
                <a:gd name="connsiteX3" fmla="*/ 1525763 w 1525763"/>
                <a:gd name="connsiteY3" fmla="*/ 663707 h 1327414"/>
                <a:gd name="connsiteX4" fmla="*/ 1193910 w 1525763"/>
                <a:gd name="connsiteY4" fmla="*/ 1327414 h 1327414"/>
                <a:gd name="connsiteX5" fmla="*/ 331854 w 1525763"/>
                <a:gd name="connsiteY5" fmla="*/ 1327414 h 1327414"/>
                <a:gd name="connsiteX6" fmla="*/ 0 w 1525763"/>
                <a:gd name="connsiteY6" fmla="*/ 663707 h 132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763" h="1327414">
                  <a:moveTo>
                    <a:pt x="762882" y="0"/>
                  </a:moveTo>
                  <a:lnTo>
                    <a:pt x="1525762" y="288713"/>
                  </a:lnTo>
                  <a:lnTo>
                    <a:pt x="1525762" y="1038702"/>
                  </a:lnTo>
                  <a:lnTo>
                    <a:pt x="762882" y="1327414"/>
                  </a:lnTo>
                  <a:lnTo>
                    <a:pt x="1" y="1038702"/>
                  </a:lnTo>
                  <a:lnTo>
                    <a:pt x="1" y="288713"/>
                  </a:lnTo>
                  <a:lnTo>
                    <a:pt x="762882" y="0"/>
                  </a:lnTo>
                  <a:close/>
                </a:path>
              </a:pathLst>
            </a:custGeom>
            <a:effectLst>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spcFirstLastPara="0" vert="horz" wrap="square" lIns="260195" tIns="291106" rIns="260196" bIns="291105" numCol="1" spcCol="1270" anchor="ctr" anchorCtr="0">
              <a:noAutofit/>
            </a:bodyPr>
            <a:lstStyle/>
            <a:p>
              <a:pPr marL="0" lvl="0" indent="0" algn="ctr" defTabSz="622300">
                <a:lnSpc>
                  <a:spcPct val="90000"/>
                </a:lnSpc>
                <a:spcBef>
                  <a:spcPct val="0"/>
                </a:spcBef>
                <a:spcAft>
                  <a:spcPct val="35000"/>
                </a:spcAft>
                <a:buNone/>
              </a:pPr>
              <a:r>
                <a:rPr lang="en-US" sz="1400" kern="1200" dirty="0"/>
                <a:t>Post disaster assistance</a:t>
              </a:r>
            </a:p>
          </p:txBody>
        </p:sp>
        <p:sp>
          <p:nvSpPr>
            <p:cNvPr id="18" name="Rectangle 17">
              <a:extLst>
                <a:ext uri="{FF2B5EF4-FFF2-40B4-BE49-F238E27FC236}">
                  <a16:creationId xmlns="" xmlns:a16="http://schemas.microsoft.com/office/drawing/2014/main" id="{D7162812-03C1-4E95-AD5D-501E7CF2F365}"/>
                </a:ext>
              </a:extLst>
            </p:cNvPr>
            <p:cNvSpPr/>
            <p:nvPr/>
          </p:nvSpPr>
          <p:spPr>
            <a:xfrm>
              <a:off x="8251825" y="4470076"/>
              <a:ext cx="1647825" cy="91545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 xmlns:a16="http://schemas.microsoft.com/office/drawing/2014/main" id="{B7124DB7-D5F3-44E8-B075-05394A3DF4F4}"/>
              </a:ext>
            </a:extLst>
          </p:cNvPr>
          <p:cNvCxnSpPr/>
          <p:nvPr/>
        </p:nvCxnSpPr>
        <p:spPr>
          <a:xfrm>
            <a:off x="4016375" y="1371600"/>
            <a:ext cx="0" cy="2752344"/>
          </a:xfrm>
          <a:prstGeom prst="line">
            <a:avLst/>
          </a:prstGeom>
          <a:ln/>
          <a:effectLst>
            <a:outerShdw blurRad="50800" dist="38100" algn="l"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 xmlns:a16="http://schemas.microsoft.com/office/drawing/2014/main" id="{65814DB0-18E0-4834-B8D0-CE52ECE433AA}"/>
              </a:ext>
            </a:extLst>
          </p:cNvPr>
          <p:cNvCxnSpPr/>
          <p:nvPr/>
        </p:nvCxnSpPr>
        <p:spPr>
          <a:xfrm>
            <a:off x="4016375" y="4140200"/>
            <a:ext cx="7200900" cy="31750"/>
          </a:xfrm>
          <a:prstGeom prst="line">
            <a:avLst/>
          </a:prstGeom>
          <a:ln w="25400">
            <a:solidFill>
              <a:schemeClr val="tx1"/>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Freeform 17">
            <a:extLst>
              <a:ext uri="{FF2B5EF4-FFF2-40B4-BE49-F238E27FC236}">
                <a16:creationId xmlns="" xmlns:a16="http://schemas.microsoft.com/office/drawing/2014/main" id="{74CC0201-F37C-48D5-A111-A885C8B7BDE6}"/>
              </a:ext>
            </a:extLst>
          </p:cNvPr>
          <p:cNvSpPr/>
          <p:nvPr/>
        </p:nvSpPr>
        <p:spPr>
          <a:xfrm>
            <a:off x="4016375" y="1717675"/>
            <a:ext cx="6921500" cy="2438400"/>
          </a:xfrm>
          <a:custGeom>
            <a:avLst/>
            <a:gdLst>
              <a:gd name="connsiteX0" fmla="*/ 0 w 4572000"/>
              <a:gd name="connsiteY0" fmla="*/ 1677555 h 1702955"/>
              <a:gd name="connsiteX1" fmla="*/ 342900 w 4572000"/>
              <a:gd name="connsiteY1" fmla="*/ 1614055 h 1702955"/>
              <a:gd name="connsiteX2" fmla="*/ 711200 w 4572000"/>
              <a:gd name="connsiteY2" fmla="*/ 1283855 h 1702955"/>
              <a:gd name="connsiteX3" fmla="*/ 927100 w 4572000"/>
              <a:gd name="connsiteY3" fmla="*/ 852055 h 1702955"/>
              <a:gd name="connsiteX4" fmla="*/ 1104900 w 4572000"/>
              <a:gd name="connsiteY4" fmla="*/ 382155 h 1702955"/>
              <a:gd name="connsiteX5" fmla="*/ 1333500 w 4572000"/>
              <a:gd name="connsiteY5" fmla="*/ 77355 h 1702955"/>
              <a:gd name="connsiteX6" fmla="*/ 1562100 w 4572000"/>
              <a:gd name="connsiteY6" fmla="*/ 1155 h 1702955"/>
              <a:gd name="connsiteX7" fmla="*/ 1778000 w 4572000"/>
              <a:gd name="connsiteY7" fmla="*/ 115455 h 1702955"/>
              <a:gd name="connsiteX8" fmla="*/ 1930400 w 4572000"/>
              <a:gd name="connsiteY8" fmla="*/ 458355 h 1702955"/>
              <a:gd name="connsiteX9" fmla="*/ 2159000 w 4572000"/>
              <a:gd name="connsiteY9" fmla="*/ 890155 h 1702955"/>
              <a:gd name="connsiteX10" fmla="*/ 2489200 w 4572000"/>
              <a:gd name="connsiteY10" fmla="*/ 1156855 h 1702955"/>
              <a:gd name="connsiteX11" fmla="*/ 3111500 w 4572000"/>
              <a:gd name="connsiteY11" fmla="*/ 1436255 h 1702955"/>
              <a:gd name="connsiteX12" fmla="*/ 3898900 w 4572000"/>
              <a:gd name="connsiteY12" fmla="*/ 1588655 h 1702955"/>
              <a:gd name="connsiteX13" fmla="*/ 4572000 w 4572000"/>
              <a:gd name="connsiteY13" fmla="*/ 1702955 h 1702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72000" h="1702955">
                <a:moveTo>
                  <a:pt x="0" y="1677555"/>
                </a:moveTo>
                <a:cubicBezTo>
                  <a:pt x="112183" y="1678613"/>
                  <a:pt x="224367" y="1679672"/>
                  <a:pt x="342900" y="1614055"/>
                </a:cubicBezTo>
                <a:cubicBezTo>
                  <a:pt x="461433" y="1548438"/>
                  <a:pt x="613833" y="1410855"/>
                  <a:pt x="711200" y="1283855"/>
                </a:cubicBezTo>
                <a:cubicBezTo>
                  <a:pt x="808567" y="1156855"/>
                  <a:pt x="861483" y="1002338"/>
                  <a:pt x="927100" y="852055"/>
                </a:cubicBezTo>
                <a:cubicBezTo>
                  <a:pt x="992717" y="701772"/>
                  <a:pt x="1037167" y="511272"/>
                  <a:pt x="1104900" y="382155"/>
                </a:cubicBezTo>
                <a:cubicBezTo>
                  <a:pt x="1172633" y="253038"/>
                  <a:pt x="1257300" y="140855"/>
                  <a:pt x="1333500" y="77355"/>
                </a:cubicBezTo>
                <a:cubicBezTo>
                  <a:pt x="1409700" y="13855"/>
                  <a:pt x="1488017" y="-5195"/>
                  <a:pt x="1562100" y="1155"/>
                </a:cubicBezTo>
                <a:cubicBezTo>
                  <a:pt x="1636183" y="7505"/>
                  <a:pt x="1716617" y="39255"/>
                  <a:pt x="1778000" y="115455"/>
                </a:cubicBezTo>
                <a:cubicBezTo>
                  <a:pt x="1839383" y="191655"/>
                  <a:pt x="1866900" y="329238"/>
                  <a:pt x="1930400" y="458355"/>
                </a:cubicBezTo>
                <a:cubicBezTo>
                  <a:pt x="1993900" y="587472"/>
                  <a:pt x="2065867" y="773738"/>
                  <a:pt x="2159000" y="890155"/>
                </a:cubicBezTo>
                <a:cubicBezTo>
                  <a:pt x="2252133" y="1006572"/>
                  <a:pt x="2330450" y="1065838"/>
                  <a:pt x="2489200" y="1156855"/>
                </a:cubicBezTo>
                <a:cubicBezTo>
                  <a:pt x="2647950" y="1247872"/>
                  <a:pt x="2876550" y="1364288"/>
                  <a:pt x="3111500" y="1436255"/>
                </a:cubicBezTo>
                <a:cubicBezTo>
                  <a:pt x="3346450" y="1508222"/>
                  <a:pt x="3655483" y="1544205"/>
                  <a:pt x="3898900" y="1588655"/>
                </a:cubicBezTo>
                <a:cubicBezTo>
                  <a:pt x="4142317" y="1633105"/>
                  <a:pt x="4440767" y="1677555"/>
                  <a:pt x="4572000" y="1702955"/>
                </a:cubicBezTo>
              </a:path>
            </a:pathLst>
          </a:custGeom>
          <a:ln w="25400">
            <a:solidFill>
              <a:schemeClr val="tx1"/>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20" name="Straight Connector 19">
            <a:extLst>
              <a:ext uri="{FF2B5EF4-FFF2-40B4-BE49-F238E27FC236}">
                <a16:creationId xmlns="" xmlns:a16="http://schemas.microsoft.com/office/drawing/2014/main" id="{D4DFF51F-01FC-4212-976C-70F814721ABF}"/>
              </a:ext>
            </a:extLst>
          </p:cNvPr>
          <p:cNvCxnSpPr/>
          <p:nvPr/>
        </p:nvCxnSpPr>
        <p:spPr>
          <a:xfrm>
            <a:off x="6661151" y="1371600"/>
            <a:ext cx="22225" cy="2752344"/>
          </a:xfrm>
          <a:prstGeom prst="line">
            <a:avLst/>
          </a:prstGeom>
          <a:ln/>
          <a:effectLst>
            <a:outerShdw blurRad="50800" dist="38100" algn="l" rotWithShape="0">
              <a:prstClr val="black">
                <a:alpha val="40000"/>
              </a:prstClr>
            </a:outerShdw>
          </a:effectLst>
        </p:spPr>
        <p:style>
          <a:lnRef idx="3">
            <a:schemeClr val="accent3"/>
          </a:lnRef>
          <a:fillRef idx="0">
            <a:schemeClr val="accent3"/>
          </a:fillRef>
          <a:effectRef idx="2">
            <a:schemeClr val="accent3"/>
          </a:effectRef>
          <a:fontRef idx="minor">
            <a:schemeClr val="tx1"/>
          </a:fontRef>
        </p:style>
      </p:cxnSp>
      <p:sp>
        <p:nvSpPr>
          <p:cNvPr id="26" name="Left Brace 25">
            <a:extLst>
              <a:ext uri="{FF2B5EF4-FFF2-40B4-BE49-F238E27FC236}">
                <a16:creationId xmlns="" xmlns:a16="http://schemas.microsoft.com/office/drawing/2014/main" id="{0030BDCC-5E7B-4B87-AE67-887E1FA837BA}"/>
              </a:ext>
            </a:extLst>
          </p:cNvPr>
          <p:cNvSpPr/>
          <p:nvPr/>
        </p:nvSpPr>
        <p:spPr>
          <a:xfrm>
            <a:off x="5167540" y="3121026"/>
            <a:ext cx="355600" cy="2673350"/>
          </a:xfrm>
          <a:prstGeom prst="leftBrace">
            <a:avLst/>
          </a:prstGeom>
          <a:ln w="12700">
            <a:solidFill>
              <a:srgbClr val="0070C0"/>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27" name="Straight Connector 26">
            <a:extLst>
              <a:ext uri="{FF2B5EF4-FFF2-40B4-BE49-F238E27FC236}">
                <a16:creationId xmlns="" xmlns:a16="http://schemas.microsoft.com/office/drawing/2014/main" id="{47A993D0-4BFC-40DF-B0B8-227B4A4E12CD}"/>
              </a:ext>
            </a:extLst>
          </p:cNvPr>
          <p:cNvCxnSpPr>
            <a:cxnSpLocks/>
          </p:cNvCxnSpPr>
          <p:nvPr/>
        </p:nvCxnSpPr>
        <p:spPr>
          <a:xfrm>
            <a:off x="7686675" y="1371600"/>
            <a:ext cx="0" cy="2752344"/>
          </a:xfrm>
          <a:prstGeom prst="line">
            <a:avLst/>
          </a:prstGeom>
          <a:ln/>
          <a:effectLst>
            <a:outerShdw blurRad="50800" dist="38100" algn="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28" name="Straight Connector 27">
            <a:extLst>
              <a:ext uri="{FF2B5EF4-FFF2-40B4-BE49-F238E27FC236}">
                <a16:creationId xmlns="" xmlns:a16="http://schemas.microsoft.com/office/drawing/2014/main" id="{5C5F989E-67FA-40AB-946C-495E925F0ADD}"/>
              </a:ext>
            </a:extLst>
          </p:cNvPr>
          <p:cNvCxnSpPr>
            <a:cxnSpLocks/>
          </p:cNvCxnSpPr>
          <p:nvPr/>
        </p:nvCxnSpPr>
        <p:spPr>
          <a:xfrm>
            <a:off x="11034714" y="1371600"/>
            <a:ext cx="0" cy="2752344"/>
          </a:xfrm>
          <a:prstGeom prst="line">
            <a:avLst/>
          </a:prstGeom>
          <a:ln/>
          <a:effectLst>
            <a:outerShdw blurRad="50800" dist="38100" algn="l"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cxnSp>
      <p:sp>
        <p:nvSpPr>
          <p:cNvPr id="30" name="Left Brace 29">
            <a:extLst>
              <a:ext uri="{FF2B5EF4-FFF2-40B4-BE49-F238E27FC236}">
                <a16:creationId xmlns="" xmlns:a16="http://schemas.microsoft.com/office/drawing/2014/main" id="{C2A5CA1B-D6AC-4D10-A021-090127CDCDD9}"/>
              </a:ext>
            </a:extLst>
          </p:cNvPr>
          <p:cNvSpPr/>
          <p:nvPr/>
        </p:nvSpPr>
        <p:spPr>
          <a:xfrm>
            <a:off x="8251825" y="3711578"/>
            <a:ext cx="450850" cy="1546225"/>
          </a:xfrm>
          <a:prstGeom prst="leftBrace">
            <a:avLst/>
          </a:prstGeom>
          <a:ln w="12700">
            <a:solidFill>
              <a:srgbClr val="00B050"/>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1" name="Left Brace 30">
            <a:extLst>
              <a:ext uri="{FF2B5EF4-FFF2-40B4-BE49-F238E27FC236}">
                <a16:creationId xmlns="" xmlns:a16="http://schemas.microsoft.com/office/drawing/2014/main" id="{3E9BF5AA-1E07-48B7-9837-D251157A5656}"/>
              </a:ext>
            </a:extLst>
          </p:cNvPr>
          <p:cNvSpPr/>
          <p:nvPr/>
        </p:nvSpPr>
        <p:spPr>
          <a:xfrm>
            <a:off x="9954198" y="3589338"/>
            <a:ext cx="439391" cy="1736725"/>
          </a:xfrm>
          <a:prstGeom prst="leftBrace">
            <a:avLst/>
          </a:prstGeom>
          <a:ln w="12700">
            <a:solidFill>
              <a:srgbClr val="A5002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6875" name="TextBox 32">
            <a:extLst>
              <a:ext uri="{FF2B5EF4-FFF2-40B4-BE49-F238E27FC236}">
                <a16:creationId xmlns="" xmlns:a16="http://schemas.microsoft.com/office/drawing/2014/main" id="{0D1951DD-BC91-4E59-B861-FFF94A0E3670}"/>
              </a:ext>
            </a:extLst>
          </p:cNvPr>
          <p:cNvSpPr txBox="1">
            <a:spLocks noChangeArrowheads="1"/>
          </p:cNvSpPr>
          <p:nvPr/>
        </p:nvSpPr>
        <p:spPr bwMode="auto">
          <a:xfrm>
            <a:off x="11036300" y="3927476"/>
            <a:ext cx="9271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a:latin typeface="Calibri" panose="020F0502020204030204" pitchFamily="34" charset="0"/>
              </a:rPr>
              <a:t>Losses</a:t>
            </a:r>
          </a:p>
        </p:txBody>
      </p:sp>
      <p:sp>
        <p:nvSpPr>
          <p:cNvPr id="35" name="TextBox 34">
            <a:extLst>
              <a:ext uri="{FF2B5EF4-FFF2-40B4-BE49-F238E27FC236}">
                <a16:creationId xmlns="" xmlns:a16="http://schemas.microsoft.com/office/drawing/2014/main" id="{DB9F776F-36C8-4BF8-86E4-187C209404D0}"/>
              </a:ext>
            </a:extLst>
          </p:cNvPr>
          <p:cNvSpPr txBox="1"/>
          <p:nvPr/>
        </p:nvSpPr>
        <p:spPr>
          <a:xfrm>
            <a:off x="3462724" y="2093815"/>
            <a:ext cx="400110" cy="1686120"/>
          </a:xfrm>
          <a:prstGeom prst="rect">
            <a:avLst/>
          </a:prstGeom>
          <a:noFill/>
        </p:spPr>
        <p:txBody>
          <a:bodyPr vert="vert270">
            <a:spAutoFit/>
          </a:bodyPr>
          <a:lstStyle/>
          <a:p>
            <a:pPr>
              <a:defRPr/>
            </a:pPr>
            <a:r>
              <a:rPr lang="en-US" sz="1400" b="1" dirty="0"/>
              <a:t>Probability</a:t>
            </a:r>
          </a:p>
        </p:txBody>
      </p:sp>
      <p:sp>
        <p:nvSpPr>
          <p:cNvPr id="36877" name="TextBox 35">
            <a:extLst>
              <a:ext uri="{FF2B5EF4-FFF2-40B4-BE49-F238E27FC236}">
                <a16:creationId xmlns="" xmlns:a16="http://schemas.microsoft.com/office/drawing/2014/main" id="{17FF4DC3-6233-4DDF-9D64-B7550F69A9FE}"/>
              </a:ext>
            </a:extLst>
          </p:cNvPr>
          <p:cNvSpPr txBox="1">
            <a:spLocks noChangeArrowheads="1"/>
          </p:cNvSpPr>
          <p:nvPr/>
        </p:nvSpPr>
        <p:spPr bwMode="auto">
          <a:xfrm>
            <a:off x="4587875" y="4149726"/>
            <a:ext cx="16256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a:latin typeface="Calibri" panose="020F0502020204030204" pitchFamily="34" charset="0"/>
              </a:rPr>
              <a:t>Risk reduction</a:t>
            </a:r>
          </a:p>
        </p:txBody>
      </p:sp>
      <p:sp>
        <p:nvSpPr>
          <p:cNvPr id="36878" name="TextBox 36">
            <a:extLst>
              <a:ext uri="{FF2B5EF4-FFF2-40B4-BE49-F238E27FC236}">
                <a16:creationId xmlns="" xmlns:a16="http://schemas.microsoft.com/office/drawing/2014/main" id="{DC004995-6199-495B-81EF-BDDBB4E581E4}"/>
              </a:ext>
            </a:extLst>
          </p:cNvPr>
          <p:cNvSpPr txBox="1">
            <a:spLocks noChangeArrowheads="1"/>
          </p:cNvSpPr>
          <p:nvPr/>
        </p:nvSpPr>
        <p:spPr bwMode="auto">
          <a:xfrm>
            <a:off x="7870825" y="4159251"/>
            <a:ext cx="116205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a:latin typeface="Calibri" panose="020F0502020204030204" pitchFamily="34" charset="0"/>
              </a:rPr>
              <a:t>Insurance</a:t>
            </a:r>
          </a:p>
        </p:txBody>
      </p:sp>
      <p:sp>
        <p:nvSpPr>
          <p:cNvPr id="36879" name="TextBox 37">
            <a:extLst>
              <a:ext uri="{FF2B5EF4-FFF2-40B4-BE49-F238E27FC236}">
                <a16:creationId xmlns="" xmlns:a16="http://schemas.microsoft.com/office/drawing/2014/main" id="{3E1FBB4D-BB3B-4F75-896A-A9B2F9FFC26D}"/>
              </a:ext>
            </a:extLst>
          </p:cNvPr>
          <p:cNvSpPr txBox="1">
            <a:spLocks noChangeArrowheads="1"/>
          </p:cNvSpPr>
          <p:nvPr/>
        </p:nvSpPr>
        <p:spPr bwMode="auto">
          <a:xfrm>
            <a:off x="9674225" y="4178301"/>
            <a:ext cx="9271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a:latin typeface="Calibri" panose="020F0502020204030204" pitchFamily="34" charset="0"/>
              </a:rPr>
              <a:t>Aid/Relief</a:t>
            </a:r>
          </a:p>
        </p:txBody>
      </p:sp>
      <p:cxnSp>
        <p:nvCxnSpPr>
          <p:cNvPr id="39" name="Straight Connector 38">
            <a:extLst>
              <a:ext uri="{FF2B5EF4-FFF2-40B4-BE49-F238E27FC236}">
                <a16:creationId xmlns="" xmlns:a16="http://schemas.microsoft.com/office/drawing/2014/main" id="{07AB3263-DA79-4CBB-9791-C26BC0AD79B6}"/>
              </a:ext>
            </a:extLst>
          </p:cNvPr>
          <p:cNvCxnSpPr>
            <a:cxnSpLocks/>
          </p:cNvCxnSpPr>
          <p:nvPr/>
        </p:nvCxnSpPr>
        <p:spPr>
          <a:xfrm>
            <a:off x="9245600" y="1371600"/>
            <a:ext cx="0" cy="2749550"/>
          </a:xfrm>
          <a:prstGeom prst="line">
            <a:avLst/>
          </a:prstGeom>
          <a:ln/>
          <a:effectLst>
            <a:outerShdw blurRad="50800" dist="38100" algn="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40" name="Left Brace 39">
            <a:extLst>
              <a:ext uri="{FF2B5EF4-FFF2-40B4-BE49-F238E27FC236}">
                <a16:creationId xmlns="" xmlns:a16="http://schemas.microsoft.com/office/drawing/2014/main" id="{3A75489C-4688-4328-8BE5-B7196A238F4B}"/>
              </a:ext>
            </a:extLst>
          </p:cNvPr>
          <p:cNvSpPr/>
          <p:nvPr/>
        </p:nvSpPr>
        <p:spPr>
          <a:xfrm>
            <a:off x="7013575" y="3989000"/>
            <a:ext cx="355600" cy="964000"/>
          </a:xfrm>
          <a:prstGeom prst="leftBrace">
            <a:avLst/>
          </a:prstGeom>
          <a:ln w="12700">
            <a:solidFill>
              <a:schemeClr val="accent2"/>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6882" name="Rectangle 40">
            <a:extLst>
              <a:ext uri="{FF2B5EF4-FFF2-40B4-BE49-F238E27FC236}">
                <a16:creationId xmlns="" xmlns:a16="http://schemas.microsoft.com/office/drawing/2014/main" id="{C7A4B75E-027A-4ADB-B032-7DD7F89D4F47}"/>
              </a:ext>
            </a:extLst>
          </p:cNvPr>
          <p:cNvSpPr>
            <a:spLocks noChangeArrowheads="1"/>
          </p:cNvSpPr>
          <p:nvPr/>
        </p:nvSpPr>
        <p:spPr bwMode="auto">
          <a:xfrm>
            <a:off x="6723063" y="4159251"/>
            <a:ext cx="86995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b="1">
                <a:latin typeface="Calibri" panose="020F0502020204030204" pitchFamily="34" charset="0"/>
              </a:rPr>
              <a:t>Retained</a:t>
            </a:r>
          </a:p>
        </p:txBody>
      </p:sp>
      <p:sp>
        <p:nvSpPr>
          <p:cNvPr id="36883" name="TextBox 41">
            <a:extLst>
              <a:ext uri="{FF2B5EF4-FFF2-40B4-BE49-F238E27FC236}">
                <a16:creationId xmlns="" xmlns:a16="http://schemas.microsoft.com/office/drawing/2014/main" id="{1CD99356-0CFD-4B5C-9418-4B3F64CA8CBC}"/>
              </a:ext>
            </a:extLst>
          </p:cNvPr>
          <p:cNvSpPr txBox="1">
            <a:spLocks noChangeArrowheads="1"/>
          </p:cNvSpPr>
          <p:nvPr/>
        </p:nvSpPr>
        <p:spPr bwMode="auto">
          <a:xfrm>
            <a:off x="112849" y="1576198"/>
            <a:ext cx="3121524" cy="2585323"/>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Irrigation</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Water use efficiency</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Drought resistant varieties</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Training on climate change</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Access to forecasts</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Reforestation</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Community monitoring systems</a:t>
            </a:r>
          </a:p>
          <a:p>
            <a:pPr marL="342900" indent="-342900" eaLnBrk="1" hangingPunct="1">
              <a:buClr>
                <a:schemeClr val="tx2">
                  <a:lumMod val="40000"/>
                  <a:lumOff val="60000"/>
                </a:schemeClr>
              </a:buClr>
              <a:buFont typeface="Wingdings" panose="05000000000000000000" pitchFamily="2" charset="2"/>
              <a:buChar char="§"/>
            </a:pPr>
            <a:r>
              <a:rPr lang="en-US" altLang="en-US" dirty="0">
                <a:latin typeface="Calibri" panose="020F0502020204030204" pitchFamily="34" charset="0"/>
              </a:rPr>
              <a:t>Grain storage, seed banks </a:t>
            </a:r>
          </a:p>
        </p:txBody>
      </p:sp>
      <p:sp>
        <p:nvSpPr>
          <p:cNvPr id="7" name="Text Placeholder 6">
            <a:extLst>
              <a:ext uri="{FF2B5EF4-FFF2-40B4-BE49-F238E27FC236}">
                <a16:creationId xmlns="" xmlns:a16="http://schemas.microsoft.com/office/drawing/2014/main" id="{B7954530-8F05-4F11-90D4-0893BEC97D66}"/>
              </a:ext>
            </a:extLst>
          </p:cNvPr>
          <p:cNvSpPr>
            <a:spLocks noGrp="1"/>
          </p:cNvSpPr>
          <p:nvPr>
            <p:ph type="body" idx="1"/>
          </p:nvPr>
        </p:nvSpPr>
        <p:spPr>
          <a:xfrm>
            <a:off x="82369" y="608975"/>
            <a:ext cx="9144000" cy="675473"/>
          </a:xfrm>
        </p:spPr>
        <p:txBody>
          <a:bodyPr>
            <a:normAutofit/>
          </a:bodyPr>
          <a:lstStyle/>
          <a:p>
            <a:pPr algn="l"/>
            <a:r>
              <a:rPr lang="en-US" sz="2800" dirty="0"/>
              <a:t>Irrigation</a:t>
            </a:r>
          </a:p>
        </p:txBody>
      </p:sp>
      <p:sp>
        <p:nvSpPr>
          <p:cNvPr id="21" name="Footer Placeholder 20">
            <a:extLst>
              <a:ext uri="{FF2B5EF4-FFF2-40B4-BE49-F238E27FC236}">
                <a16:creationId xmlns="" xmlns:a16="http://schemas.microsoft.com/office/drawing/2014/main" id="{5AC4CFDC-4822-49D0-BEFE-C8ADB6E28C3A}"/>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Readings</a:t>
            </a:r>
            <a:br>
              <a:rPr lang="en-US" dirty="0" smtClean="0"/>
            </a:br>
            <a:r>
              <a:rPr lang="en-US" dirty="0" smtClean="0"/>
              <a:t/>
            </a:r>
            <a:br>
              <a:rPr lang="en-US" dirty="0" smtClean="0"/>
            </a:br>
            <a:endParaRPr lang="en-US" dirty="0"/>
          </a:p>
        </p:txBody>
      </p:sp>
      <p:sp>
        <p:nvSpPr>
          <p:cNvPr id="3" name="Text Placeholder 2"/>
          <p:cNvSpPr>
            <a:spLocks noGrp="1"/>
          </p:cNvSpPr>
          <p:nvPr>
            <p:ph type="body" idx="1"/>
          </p:nvPr>
        </p:nvSpPr>
        <p:spPr>
          <a:xfrm>
            <a:off x="1600200" y="2819400"/>
            <a:ext cx="9144000" cy="2514600"/>
          </a:xfrm>
        </p:spPr>
        <p:txBody>
          <a:bodyPr>
            <a:normAutofit/>
          </a:bodyPr>
          <a:lstStyle/>
          <a:p>
            <a:r>
              <a:rPr lang="en-US" dirty="0" smtClean="0">
                <a:hlinkClick r:id="rId2"/>
              </a:rPr>
              <a:t>https://www.undp.org./content/dam/india/docs/undp_climate_change.pdf</a:t>
            </a:r>
            <a:endParaRPr lang="en-US" dirty="0" smtClean="0"/>
          </a:p>
          <a:p>
            <a:endParaRPr lang="en-US" dirty="0" smtClean="0"/>
          </a:p>
          <a:p>
            <a:r>
              <a:rPr lang="en-US" dirty="0" smtClean="0">
                <a:hlinkClick r:id="rId3"/>
              </a:rPr>
              <a:t>www.ecowatch.com/india-climate-crisis-2645524391.html</a:t>
            </a:r>
            <a:endParaRPr lang="en-US" dirty="0" smtClean="0"/>
          </a:p>
          <a:p>
            <a:endParaRPr lang="en-US" dirty="0" smtClean="0"/>
          </a:p>
          <a:p>
            <a:endParaRPr lang="en-US" dirty="0" smtClean="0"/>
          </a:p>
          <a:p>
            <a:r>
              <a:rPr lang="en-US" dirty="0" smtClean="0"/>
              <a:t>https://www.downtoearth.org.in/climate-change</a:t>
            </a:r>
          </a:p>
          <a:p>
            <a:endParaRPr lang="en-US" dirty="0"/>
          </a:p>
        </p:txBody>
      </p:sp>
      <p:sp>
        <p:nvSpPr>
          <p:cNvPr id="4" name="Footer Placeholder 3"/>
          <p:cNvSpPr>
            <a:spLocks noGrp="1"/>
          </p:cNvSpPr>
          <p:nvPr>
            <p:ph type="ftr" sz="quarter" idx="11"/>
          </p:nvPr>
        </p:nvSpPr>
        <p:spPr/>
        <p:txBody>
          <a:bodyPr/>
          <a:lstStyle/>
          <a:p>
            <a:r>
              <a:rPr lang="en-US" smtClean="0"/>
              <a:t>Climate Change</a:t>
            </a:r>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 you">
            <a:extLst>
              <a:ext uri="{FF2B5EF4-FFF2-40B4-BE49-F238E27FC236}">
                <a16:creationId xmlns="" xmlns:a16="http://schemas.microsoft.com/office/drawing/2014/main" id="{55C2D7BF-DCA1-490D-ABD4-0CA2FF8E393E}"/>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1341120" y="2182685"/>
            <a:ext cx="9509760" cy="3566160"/>
          </a:xfrm>
          <a:prstGeom prst="rect">
            <a:avLst/>
          </a:prstGeom>
          <a:solidFill>
            <a:srgbClr val="FFFFFF"/>
          </a:solidFill>
        </p:spPr>
      </p:pic>
      <p:sp>
        <p:nvSpPr>
          <p:cNvPr id="2" name="Footer Placeholder 1">
            <a:extLst>
              <a:ext uri="{FF2B5EF4-FFF2-40B4-BE49-F238E27FC236}">
                <a16:creationId xmlns="" xmlns:a16="http://schemas.microsoft.com/office/drawing/2014/main" id="{1701431F-DA4B-4FD4-8134-A659309DFC6C}"/>
              </a:ext>
            </a:extLst>
          </p:cNvPr>
          <p:cNvSpPr>
            <a:spLocks noGrp="1"/>
          </p:cNvSpPr>
          <p:nvPr>
            <p:ph type="ftr" sz="quarter" idx="11"/>
          </p:nvPr>
        </p:nvSpPr>
        <p:spPr/>
        <p:txBody>
          <a:bodyPr/>
          <a:lstStyle/>
          <a:p>
            <a:r>
              <a:rPr lang="en-US"/>
              <a:t>Climate Change</a:t>
            </a:r>
            <a:endParaRPr lang="en-US" dirty="0"/>
          </a:p>
        </p:txBody>
      </p:sp>
    </p:spTree>
    <p:extLst>
      <p:ext uri="{BB962C8B-B14F-4D97-AF65-F5344CB8AC3E}">
        <p14:creationId xmlns="" xmlns:p14="http://schemas.microsoft.com/office/powerpoint/2010/main" val="354403670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a:extLst>
              <a:ext uri="{FF2B5EF4-FFF2-40B4-BE49-F238E27FC236}">
                <a16:creationId xmlns="" xmlns:a16="http://schemas.microsoft.com/office/drawing/2014/main" id="{40FB0096-579F-41CC-B3FF-A78213515180}"/>
              </a:ext>
            </a:extLst>
          </p:cNvPr>
          <p:cNvSpPr>
            <a:spLocks noGrp="1" noChangeArrowheads="1"/>
          </p:cNvSpPr>
          <p:nvPr>
            <p:ph type="title"/>
          </p:nvPr>
        </p:nvSpPr>
        <p:spPr>
          <a:xfrm>
            <a:off x="304800" y="1143000"/>
            <a:ext cx="4038600" cy="3733800"/>
          </a:xfrm>
          <a:noFill/>
          <a:ln>
            <a:noFill/>
          </a:ln>
        </p:spPr>
        <p:style>
          <a:lnRef idx="1">
            <a:schemeClr val="accent4"/>
          </a:lnRef>
          <a:fillRef idx="3">
            <a:schemeClr val="accent4"/>
          </a:fillRef>
          <a:effectRef idx="2">
            <a:schemeClr val="accent4"/>
          </a:effectRef>
          <a:fontRef idx="minor">
            <a:schemeClr val="lt1"/>
          </a:fontRef>
        </p:style>
        <p:txBody>
          <a:bodyPr vert="horz" lIns="91436" tIns="45718" rIns="91436" bIns="45718" rtlCol="0" anchor="b">
            <a:normAutofit fontScale="90000"/>
          </a:bodyPr>
          <a:lstStyle/>
          <a:p>
            <a:pPr>
              <a:spcBef>
                <a:spcPts val="1038"/>
              </a:spcBef>
              <a:spcAft>
                <a:spcPts val="1038"/>
              </a:spcAft>
              <a:buNone/>
            </a:pPr>
            <a:r>
              <a:rPr lang="en-US" altLang="en-US" sz="1600" b="1" dirty="0"/>
              <a:t> </a:t>
            </a:r>
          </a:p>
          <a:p>
            <a:pPr>
              <a:spcBef>
                <a:spcPts val="1038"/>
              </a:spcBef>
              <a:spcAft>
                <a:spcPts val="1038"/>
              </a:spcAft>
              <a:buNone/>
            </a:pPr>
            <a:r>
              <a:rPr lang="en-US" altLang="en-US" sz="3600" b="1" dirty="0"/>
              <a:t>Climate Change is an “unequivocal” fact </a:t>
            </a:r>
            <a:br>
              <a:rPr lang="en-US" altLang="en-US" sz="3600" b="1" dirty="0"/>
            </a:br>
            <a:r>
              <a:rPr lang="en-US" altLang="en-US" sz="3600" b="1" dirty="0"/>
              <a:t/>
            </a:r>
            <a:br>
              <a:rPr lang="en-US" altLang="en-US" sz="3600" b="1" dirty="0"/>
            </a:br>
            <a:r>
              <a:rPr lang="en-US" altLang="en-US" sz="3600" b="1" dirty="0"/>
              <a:t>and “</a:t>
            </a:r>
            <a:r>
              <a:rPr lang="en-US" altLang="en-US" sz="3600" b="1" dirty="0">
                <a:solidFill>
                  <a:schemeClr val="accent2">
                    <a:lumMod val="40000"/>
                    <a:lumOff val="60000"/>
                  </a:schemeClr>
                </a:solidFill>
              </a:rPr>
              <a:t>very likely</a:t>
            </a:r>
            <a:r>
              <a:rPr lang="en-US" altLang="en-US" sz="3600" b="1" dirty="0"/>
              <a:t>” due to </a:t>
            </a:r>
            <a:r>
              <a:rPr lang="en-US" altLang="en-US" sz="3600" b="1" dirty="0">
                <a:solidFill>
                  <a:schemeClr val="accent2">
                    <a:lumMod val="40000"/>
                    <a:lumOff val="60000"/>
                  </a:schemeClr>
                </a:solidFill>
              </a:rPr>
              <a:t>human activity</a:t>
            </a:r>
            <a:r>
              <a:rPr lang="en-US" altLang="en-US" sz="3600" b="1" dirty="0"/>
              <a:t>.</a:t>
            </a:r>
          </a:p>
        </p:txBody>
      </p:sp>
      <p:pic>
        <p:nvPicPr>
          <p:cNvPr id="51204" name="Picture 4" descr="People with banners protest as part of a climate change march">
            <a:extLst>
              <a:ext uri="{FF2B5EF4-FFF2-40B4-BE49-F238E27FC236}">
                <a16:creationId xmlns="" xmlns:a16="http://schemas.microsoft.com/office/drawing/2014/main" id="{2A0B4459-04E3-44E1-8D0A-111C2D3A0D4B}"/>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5020420" y="1302906"/>
            <a:ext cx="6952352" cy="464069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
        <p:nvSpPr>
          <p:cNvPr id="2" name="Footer Placeholder 1">
            <a:extLst>
              <a:ext uri="{FF2B5EF4-FFF2-40B4-BE49-F238E27FC236}">
                <a16:creationId xmlns="" xmlns:a16="http://schemas.microsoft.com/office/drawing/2014/main" id="{20C277EB-D64C-4469-97FD-E377ECB8B002}"/>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pPr>
            <a:r>
              <a:rPr lang="en-US" sz="1000"/>
              <a:t>Climate Change</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 xmlns:a16="http://schemas.microsoft.com/office/drawing/2014/main" id="{08527F5E-8DE2-428F-8D86-8425B69771B9}"/>
              </a:ext>
            </a:extLst>
          </p:cNvPr>
          <p:cNvSpPr txBox="1">
            <a:spLocks noChangeArrowheads="1"/>
          </p:cNvSpPr>
          <p:nvPr/>
        </p:nvSpPr>
        <p:spPr bwMode="auto">
          <a:xfrm>
            <a:off x="152400" y="673683"/>
            <a:ext cx="2180900" cy="5105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t>Temperature</a:t>
            </a:r>
            <a:endParaRPr lang="nl-NL" altLang="en-US" sz="2800" dirty="0"/>
          </a:p>
        </p:txBody>
      </p:sp>
      <p:sp>
        <p:nvSpPr>
          <p:cNvPr id="6147" name="Text Box 3">
            <a:extLst>
              <a:ext uri="{FF2B5EF4-FFF2-40B4-BE49-F238E27FC236}">
                <a16:creationId xmlns="" xmlns:a16="http://schemas.microsoft.com/office/drawing/2014/main" id="{972C6C9D-A1C6-47E7-A8DD-3CFE9252C8E1}"/>
              </a:ext>
            </a:extLst>
          </p:cNvPr>
          <p:cNvSpPr txBox="1">
            <a:spLocks noChangeArrowheads="1"/>
          </p:cNvSpPr>
          <p:nvPr/>
        </p:nvSpPr>
        <p:spPr bwMode="auto">
          <a:xfrm>
            <a:off x="122336" y="1573725"/>
            <a:ext cx="11421769" cy="11201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78858" tIns="39429" rIns="78858" bIns="39429">
            <a:spAutoFit/>
          </a:bodyPr>
          <a:lstStyle>
            <a:lvl1pPr marL="196850" indent="-1968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20000"/>
              </a:lnSpc>
              <a:buClr>
                <a:schemeClr val="tx2">
                  <a:lumMod val="40000"/>
                  <a:lumOff val="60000"/>
                </a:schemeClr>
              </a:buClr>
              <a:buFont typeface="Wingdings" panose="05000000000000000000" pitchFamily="2" charset="2"/>
              <a:buChar char="§"/>
            </a:pPr>
            <a:r>
              <a:rPr lang="en-US" altLang="en-US" sz="2000" dirty="0"/>
              <a:t>Global temperatures will continue to rise over the next century.</a:t>
            </a:r>
          </a:p>
          <a:p>
            <a:pPr>
              <a:lnSpc>
                <a:spcPct val="120000"/>
              </a:lnSpc>
              <a:buClr>
                <a:schemeClr val="tx2">
                  <a:lumMod val="40000"/>
                  <a:lumOff val="60000"/>
                </a:schemeClr>
              </a:buClr>
              <a:buFont typeface="Wingdings" panose="05000000000000000000" pitchFamily="2" charset="2"/>
              <a:buChar char="§"/>
            </a:pPr>
            <a:r>
              <a:rPr lang="en-US" altLang="en-US" sz="2000" dirty="0"/>
              <a:t>Different scenarios show different expectations, between +1.8°C and +4.0°C </a:t>
            </a:r>
          </a:p>
          <a:p>
            <a:pPr eaLnBrk="1" hangingPunct="1">
              <a:lnSpc>
                <a:spcPct val="120000"/>
              </a:lnSpc>
              <a:buClr>
                <a:srgbClr val="CC0000"/>
              </a:buClr>
              <a:buFont typeface="Wingdings" panose="05000000000000000000" pitchFamily="2" charset="2"/>
              <a:buChar char="§"/>
            </a:pPr>
            <a:endParaRPr lang="nl-NL" altLang="en-US" dirty="0"/>
          </a:p>
        </p:txBody>
      </p:sp>
      <p:grpSp>
        <p:nvGrpSpPr>
          <p:cNvPr id="6149" name="Group 5">
            <a:extLst>
              <a:ext uri="{FF2B5EF4-FFF2-40B4-BE49-F238E27FC236}">
                <a16:creationId xmlns="" xmlns:a16="http://schemas.microsoft.com/office/drawing/2014/main" id="{612351CB-724E-4E86-BCFB-AE7E48CAB6FC}"/>
              </a:ext>
            </a:extLst>
          </p:cNvPr>
          <p:cNvGrpSpPr>
            <a:grpSpLocks/>
          </p:cNvGrpSpPr>
          <p:nvPr/>
        </p:nvGrpSpPr>
        <p:grpSpPr bwMode="auto">
          <a:xfrm>
            <a:off x="1604120" y="2823551"/>
            <a:ext cx="8458200" cy="3680437"/>
            <a:chOff x="2304" y="1976"/>
            <a:chExt cx="4584" cy="2544"/>
          </a:xfrm>
          <a:effectLst>
            <a:outerShdw blurRad="50800" dist="38100" dir="2700000" algn="tl" rotWithShape="0">
              <a:prstClr val="black">
                <a:alpha val="40000"/>
              </a:prstClr>
            </a:outerShdw>
          </a:effectLst>
        </p:grpSpPr>
        <p:grpSp>
          <p:nvGrpSpPr>
            <p:cNvPr id="6151" name="Group 6">
              <a:extLst>
                <a:ext uri="{FF2B5EF4-FFF2-40B4-BE49-F238E27FC236}">
                  <a16:creationId xmlns="" xmlns:a16="http://schemas.microsoft.com/office/drawing/2014/main" id="{16A45C9D-1EE5-4C80-85F2-7BFDD1CC0DDD}"/>
                </a:ext>
              </a:extLst>
            </p:cNvPr>
            <p:cNvGrpSpPr>
              <a:grpSpLocks/>
            </p:cNvGrpSpPr>
            <p:nvPr/>
          </p:nvGrpSpPr>
          <p:grpSpPr bwMode="auto">
            <a:xfrm>
              <a:off x="2304" y="1976"/>
              <a:ext cx="4584" cy="2544"/>
              <a:chOff x="2304" y="1344"/>
              <a:chExt cx="4584" cy="2544"/>
            </a:xfrm>
          </p:grpSpPr>
          <p:grpSp>
            <p:nvGrpSpPr>
              <p:cNvPr id="6212" name="Group 7">
                <a:extLst>
                  <a:ext uri="{FF2B5EF4-FFF2-40B4-BE49-F238E27FC236}">
                    <a16:creationId xmlns="" xmlns:a16="http://schemas.microsoft.com/office/drawing/2014/main" id="{86B6EF45-2A18-4A0E-88AE-31D2B4F9632A}"/>
                  </a:ext>
                </a:extLst>
              </p:cNvPr>
              <p:cNvGrpSpPr>
                <a:grpSpLocks/>
              </p:cNvGrpSpPr>
              <p:nvPr/>
            </p:nvGrpSpPr>
            <p:grpSpPr bwMode="auto">
              <a:xfrm>
                <a:off x="2304" y="1344"/>
                <a:ext cx="4584" cy="2544"/>
                <a:chOff x="2304" y="1344"/>
                <a:chExt cx="4584" cy="2544"/>
              </a:xfrm>
            </p:grpSpPr>
            <p:sp>
              <p:nvSpPr>
                <p:cNvPr id="6214" name="Rectangle 8">
                  <a:extLst>
                    <a:ext uri="{FF2B5EF4-FFF2-40B4-BE49-F238E27FC236}">
                      <a16:creationId xmlns="" xmlns:a16="http://schemas.microsoft.com/office/drawing/2014/main" id="{49984394-5512-478A-8A74-A6F0C95EF8A9}"/>
                    </a:ext>
                  </a:extLst>
                </p:cNvPr>
                <p:cNvSpPr>
                  <a:spLocks noChangeArrowheads="1"/>
                </p:cNvSpPr>
                <p:nvPr/>
              </p:nvSpPr>
              <p:spPr bwMode="auto">
                <a:xfrm>
                  <a:off x="2304" y="1632"/>
                  <a:ext cx="4584" cy="2256"/>
                </a:xfrm>
                <a:prstGeom prst="rect">
                  <a:avLst/>
                </a:prstGeom>
                <a:solidFill>
                  <a:srgbClr val="B2B2B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dirty="0">
                    <a:latin typeface="Calibri" panose="020F0502020204030204" pitchFamily="34" charset="0"/>
                  </a:endParaRPr>
                </a:p>
              </p:txBody>
            </p:sp>
            <p:sp>
              <p:nvSpPr>
                <p:cNvPr id="6215" name="Rectangle 9">
                  <a:extLst>
                    <a:ext uri="{FF2B5EF4-FFF2-40B4-BE49-F238E27FC236}">
                      <a16:creationId xmlns="" xmlns:a16="http://schemas.microsoft.com/office/drawing/2014/main" id="{3B5ACA9C-40DC-470B-A7A6-A28CE1ECAA47}"/>
                    </a:ext>
                  </a:extLst>
                </p:cNvPr>
                <p:cNvSpPr>
                  <a:spLocks noChangeArrowheads="1"/>
                </p:cNvSpPr>
                <p:nvPr/>
              </p:nvSpPr>
              <p:spPr bwMode="auto">
                <a:xfrm>
                  <a:off x="2304" y="1344"/>
                  <a:ext cx="4584" cy="288"/>
                </a:xfrm>
                <a:prstGeom prst="rect">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sp>
            <p:nvSpPr>
              <p:cNvPr id="6213" name="Text Box 10">
                <a:extLst>
                  <a:ext uri="{FF2B5EF4-FFF2-40B4-BE49-F238E27FC236}">
                    <a16:creationId xmlns="" xmlns:a16="http://schemas.microsoft.com/office/drawing/2014/main" id="{CCBE1A27-001B-43BD-A385-347B68238D0B}"/>
                  </a:ext>
                </a:extLst>
              </p:cNvPr>
              <p:cNvSpPr txBox="1">
                <a:spLocks noChangeArrowheads="1"/>
              </p:cNvSpPr>
              <p:nvPr/>
            </p:nvSpPr>
            <p:spPr bwMode="auto">
              <a:xfrm>
                <a:off x="2306" y="1367"/>
                <a:ext cx="2516"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solidFill>
                      <a:schemeClr val="bg1"/>
                    </a:solidFill>
                  </a:rPr>
                  <a:t>Temperature trends (expected)</a:t>
                </a:r>
                <a:endParaRPr lang="nl-NL" altLang="en-US">
                  <a:solidFill>
                    <a:schemeClr val="bg1"/>
                  </a:solidFill>
                </a:endParaRPr>
              </a:p>
            </p:txBody>
          </p:sp>
        </p:grpSp>
        <p:grpSp>
          <p:nvGrpSpPr>
            <p:cNvPr id="6152" name="Group 11">
              <a:extLst>
                <a:ext uri="{FF2B5EF4-FFF2-40B4-BE49-F238E27FC236}">
                  <a16:creationId xmlns="" xmlns:a16="http://schemas.microsoft.com/office/drawing/2014/main" id="{1739D687-A51B-415E-B97E-ABF522145D80}"/>
                </a:ext>
              </a:extLst>
            </p:cNvPr>
            <p:cNvGrpSpPr>
              <a:grpSpLocks/>
            </p:cNvGrpSpPr>
            <p:nvPr/>
          </p:nvGrpSpPr>
          <p:grpSpPr bwMode="auto">
            <a:xfrm>
              <a:off x="2360" y="2378"/>
              <a:ext cx="2930" cy="2095"/>
              <a:chOff x="2360" y="1746"/>
              <a:chExt cx="2930" cy="2095"/>
            </a:xfrm>
          </p:grpSpPr>
          <p:grpSp>
            <p:nvGrpSpPr>
              <p:cNvPr id="6178" name="Group 12">
                <a:extLst>
                  <a:ext uri="{FF2B5EF4-FFF2-40B4-BE49-F238E27FC236}">
                    <a16:creationId xmlns="" xmlns:a16="http://schemas.microsoft.com/office/drawing/2014/main" id="{8E714E29-C7F3-4A12-B78E-822C6C3EF959}"/>
                  </a:ext>
                </a:extLst>
              </p:cNvPr>
              <p:cNvGrpSpPr>
                <a:grpSpLocks/>
              </p:cNvGrpSpPr>
              <p:nvPr/>
            </p:nvGrpSpPr>
            <p:grpSpPr bwMode="auto">
              <a:xfrm>
                <a:off x="2509" y="1746"/>
                <a:ext cx="2781" cy="2095"/>
                <a:chOff x="2581" y="1746"/>
                <a:chExt cx="2781" cy="2095"/>
              </a:xfrm>
            </p:grpSpPr>
            <p:sp>
              <p:nvSpPr>
                <p:cNvPr id="6180" name="Rectangle 13">
                  <a:extLst>
                    <a:ext uri="{FF2B5EF4-FFF2-40B4-BE49-F238E27FC236}">
                      <a16:creationId xmlns="" xmlns:a16="http://schemas.microsoft.com/office/drawing/2014/main" id="{81349BB9-F022-4746-91F4-92E858DED56D}"/>
                    </a:ext>
                  </a:extLst>
                </p:cNvPr>
                <p:cNvSpPr>
                  <a:spLocks noChangeArrowheads="1"/>
                </p:cNvSpPr>
                <p:nvPr/>
              </p:nvSpPr>
              <p:spPr bwMode="auto">
                <a:xfrm>
                  <a:off x="3132"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1" name="Rectangle 14">
                  <a:extLst>
                    <a:ext uri="{FF2B5EF4-FFF2-40B4-BE49-F238E27FC236}">
                      <a16:creationId xmlns="" xmlns:a16="http://schemas.microsoft.com/office/drawing/2014/main" id="{57549992-64BF-4AC4-A74C-1B538B9EB47F}"/>
                    </a:ext>
                  </a:extLst>
                </p:cNvPr>
                <p:cNvSpPr>
                  <a:spLocks noChangeArrowheads="1"/>
                </p:cNvSpPr>
                <p:nvPr/>
              </p:nvSpPr>
              <p:spPr bwMode="auto">
                <a:xfrm>
                  <a:off x="3360"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dirty="0">
                    <a:latin typeface="Calibri" panose="020F0502020204030204" pitchFamily="34" charset="0"/>
                  </a:endParaRPr>
                </a:p>
              </p:txBody>
            </p:sp>
            <p:sp>
              <p:nvSpPr>
                <p:cNvPr id="6182" name="Rectangle 15">
                  <a:extLst>
                    <a:ext uri="{FF2B5EF4-FFF2-40B4-BE49-F238E27FC236}">
                      <a16:creationId xmlns="" xmlns:a16="http://schemas.microsoft.com/office/drawing/2014/main" id="{CE8205CC-4663-4583-96DF-8AEF43E32605}"/>
                    </a:ext>
                  </a:extLst>
                </p:cNvPr>
                <p:cNvSpPr>
                  <a:spLocks noChangeArrowheads="1"/>
                </p:cNvSpPr>
                <p:nvPr/>
              </p:nvSpPr>
              <p:spPr bwMode="auto">
                <a:xfrm>
                  <a:off x="3588"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3" name="Rectangle 16">
                  <a:extLst>
                    <a:ext uri="{FF2B5EF4-FFF2-40B4-BE49-F238E27FC236}">
                      <a16:creationId xmlns="" xmlns:a16="http://schemas.microsoft.com/office/drawing/2014/main" id="{ADD2956B-89DD-4BBF-BBD3-CC3D964748D0}"/>
                    </a:ext>
                  </a:extLst>
                </p:cNvPr>
                <p:cNvSpPr>
                  <a:spLocks noChangeArrowheads="1"/>
                </p:cNvSpPr>
                <p:nvPr/>
              </p:nvSpPr>
              <p:spPr bwMode="auto">
                <a:xfrm>
                  <a:off x="3816"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4" name="Rectangle 17">
                  <a:extLst>
                    <a:ext uri="{FF2B5EF4-FFF2-40B4-BE49-F238E27FC236}">
                      <a16:creationId xmlns="" xmlns:a16="http://schemas.microsoft.com/office/drawing/2014/main" id="{7A3A0BA5-F997-4586-81AB-C0E76DB27976}"/>
                    </a:ext>
                  </a:extLst>
                </p:cNvPr>
                <p:cNvSpPr>
                  <a:spLocks noChangeArrowheads="1"/>
                </p:cNvSpPr>
                <p:nvPr/>
              </p:nvSpPr>
              <p:spPr bwMode="auto">
                <a:xfrm>
                  <a:off x="4044"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5" name="Rectangle 18">
                  <a:extLst>
                    <a:ext uri="{FF2B5EF4-FFF2-40B4-BE49-F238E27FC236}">
                      <a16:creationId xmlns="" xmlns:a16="http://schemas.microsoft.com/office/drawing/2014/main" id="{3AB09911-1FD6-4745-97C8-CCE876A2F0EE}"/>
                    </a:ext>
                  </a:extLst>
                </p:cNvPr>
                <p:cNvSpPr>
                  <a:spLocks noChangeArrowheads="1"/>
                </p:cNvSpPr>
                <p:nvPr/>
              </p:nvSpPr>
              <p:spPr bwMode="auto">
                <a:xfrm>
                  <a:off x="4272"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6" name="Rectangle 19">
                  <a:extLst>
                    <a:ext uri="{FF2B5EF4-FFF2-40B4-BE49-F238E27FC236}">
                      <a16:creationId xmlns="" xmlns:a16="http://schemas.microsoft.com/office/drawing/2014/main" id="{F18BFCD6-A0D5-445D-AE18-66DB310DEB2B}"/>
                    </a:ext>
                  </a:extLst>
                </p:cNvPr>
                <p:cNvSpPr>
                  <a:spLocks noChangeArrowheads="1"/>
                </p:cNvSpPr>
                <p:nvPr/>
              </p:nvSpPr>
              <p:spPr bwMode="auto">
                <a:xfrm>
                  <a:off x="4500"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dirty="0">
                    <a:latin typeface="Calibri" panose="020F0502020204030204" pitchFamily="34" charset="0"/>
                  </a:endParaRPr>
                </a:p>
              </p:txBody>
            </p:sp>
            <p:sp>
              <p:nvSpPr>
                <p:cNvPr id="6187" name="Rectangle 20">
                  <a:extLst>
                    <a:ext uri="{FF2B5EF4-FFF2-40B4-BE49-F238E27FC236}">
                      <a16:creationId xmlns="" xmlns:a16="http://schemas.microsoft.com/office/drawing/2014/main" id="{8712946F-D55A-4371-A365-762F94289752}"/>
                    </a:ext>
                  </a:extLst>
                </p:cNvPr>
                <p:cNvSpPr>
                  <a:spLocks noChangeArrowheads="1"/>
                </p:cNvSpPr>
                <p:nvPr/>
              </p:nvSpPr>
              <p:spPr bwMode="auto">
                <a:xfrm>
                  <a:off x="4728"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dirty="0">
                    <a:latin typeface="Calibri" panose="020F0502020204030204" pitchFamily="34" charset="0"/>
                  </a:endParaRPr>
                </a:p>
              </p:txBody>
            </p:sp>
            <p:sp>
              <p:nvSpPr>
                <p:cNvPr id="6188" name="Rectangle 21">
                  <a:extLst>
                    <a:ext uri="{FF2B5EF4-FFF2-40B4-BE49-F238E27FC236}">
                      <a16:creationId xmlns="" xmlns:a16="http://schemas.microsoft.com/office/drawing/2014/main" id="{D4907E6E-EDF9-42E9-BD53-14DD6C0834C7}"/>
                    </a:ext>
                  </a:extLst>
                </p:cNvPr>
                <p:cNvSpPr>
                  <a:spLocks noChangeArrowheads="1"/>
                </p:cNvSpPr>
                <p:nvPr/>
              </p:nvSpPr>
              <p:spPr bwMode="auto">
                <a:xfrm>
                  <a:off x="4956"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6189" name="Rectangle 22">
                  <a:extLst>
                    <a:ext uri="{FF2B5EF4-FFF2-40B4-BE49-F238E27FC236}">
                      <a16:creationId xmlns="" xmlns:a16="http://schemas.microsoft.com/office/drawing/2014/main" id="{1EB8DE31-A9BB-4BA0-AD36-D290FEF3A922}"/>
                    </a:ext>
                  </a:extLst>
                </p:cNvPr>
                <p:cNvSpPr>
                  <a:spLocks noChangeArrowheads="1"/>
                </p:cNvSpPr>
                <p:nvPr/>
              </p:nvSpPr>
              <p:spPr bwMode="auto">
                <a:xfrm>
                  <a:off x="2904" y="1752"/>
                  <a:ext cx="216" cy="1926"/>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nvGrpSpPr>
                <p:cNvPr id="6190" name="Group 23">
                  <a:extLst>
                    <a:ext uri="{FF2B5EF4-FFF2-40B4-BE49-F238E27FC236}">
                      <a16:creationId xmlns="" xmlns:a16="http://schemas.microsoft.com/office/drawing/2014/main" id="{37782248-AD01-4934-A432-C09DE91EA31D}"/>
                    </a:ext>
                  </a:extLst>
                </p:cNvPr>
                <p:cNvGrpSpPr>
                  <a:grpSpLocks/>
                </p:cNvGrpSpPr>
                <p:nvPr/>
              </p:nvGrpSpPr>
              <p:grpSpPr bwMode="auto">
                <a:xfrm>
                  <a:off x="2892" y="1746"/>
                  <a:ext cx="72" cy="1944"/>
                  <a:chOff x="2676" y="1746"/>
                  <a:chExt cx="72" cy="1944"/>
                </a:xfrm>
              </p:grpSpPr>
              <p:sp>
                <p:nvSpPr>
                  <p:cNvPr id="6202" name="Line 24">
                    <a:extLst>
                      <a:ext uri="{FF2B5EF4-FFF2-40B4-BE49-F238E27FC236}">
                        <a16:creationId xmlns="" xmlns:a16="http://schemas.microsoft.com/office/drawing/2014/main" id="{54C6B83A-0615-4B2C-AF3D-1F0A7FDA8D22}"/>
                      </a:ext>
                    </a:extLst>
                  </p:cNvPr>
                  <p:cNvSpPr>
                    <a:spLocks noChangeShapeType="1"/>
                  </p:cNvSpPr>
                  <p:nvPr/>
                </p:nvSpPr>
                <p:spPr bwMode="auto">
                  <a:xfrm flipV="1">
                    <a:off x="2676" y="1746"/>
                    <a:ext cx="0" cy="1944"/>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grpSp>
                <p:nvGrpSpPr>
                  <p:cNvPr id="6203" name="Group 25">
                    <a:extLst>
                      <a:ext uri="{FF2B5EF4-FFF2-40B4-BE49-F238E27FC236}">
                        <a16:creationId xmlns="" xmlns:a16="http://schemas.microsoft.com/office/drawing/2014/main" id="{73F571B3-83FE-4ECC-BA3B-D49C5290B2CB}"/>
                      </a:ext>
                    </a:extLst>
                  </p:cNvPr>
                  <p:cNvGrpSpPr>
                    <a:grpSpLocks/>
                  </p:cNvGrpSpPr>
                  <p:nvPr/>
                </p:nvGrpSpPr>
                <p:grpSpPr bwMode="auto">
                  <a:xfrm>
                    <a:off x="2676" y="1884"/>
                    <a:ext cx="72" cy="1680"/>
                    <a:chOff x="2880" y="1884"/>
                    <a:chExt cx="72" cy="1680"/>
                  </a:xfrm>
                </p:grpSpPr>
                <p:sp>
                  <p:nvSpPr>
                    <p:cNvPr id="6204" name="Line 26">
                      <a:extLst>
                        <a:ext uri="{FF2B5EF4-FFF2-40B4-BE49-F238E27FC236}">
                          <a16:creationId xmlns="" xmlns:a16="http://schemas.microsoft.com/office/drawing/2014/main" id="{7E8B6AC1-55D6-462A-8635-2E6DB6AEFA45}"/>
                        </a:ext>
                      </a:extLst>
                    </p:cNvPr>
                    <p:cNvSpPr>
                      <a:spLocks noChangeShapeType="1"/>
                    </p:cNvSpPr>
                    <p:nvPr/>
                  </p:nvSpPr>
                  <p:spPr bwMode="auto">
                    <a:xfrm>
                      <a:off x="2880" y="356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05" name="Line 27">
                      <a:extLst>
                        <a:ext uri="{FF2B5EF4-FFF2-40B4-BE49-F238E27FC236}">
                          <a16:creationId xmlns="" xmlns:a16="http://schemas.microsoft.com/office/drawing/2014/main" id="{ACF8CD0C-871E-4193-A805-ACBFF5C6E638}"/>
                        </a:ext>
                      </a:extLst>
                    </p:cNvPr>
                    <p:cNvSpPr>
                      <a:spLocks noChangeShapeType="1"/>
                    </p:cNvSpPr>
                    <p:nvPr/>
                  </p:nvSpPr>
                  <p:spPr bwMode="auto">
                    <a:xfrm>
                      <a:off x="2880" y="332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06" name="Line 28">
                      <a:extLst>
                        <a:ext uri="{FF2B5EF4-FFF2-40B4-BE49-F238E27FC236}">
                          <a16:creationId xmlns="" xmlns:a16="http://schemas.microsoft.com/office/drawing/2014/main" id="{346A63B3-5E56-4356-B3EE-8ACAF538F709}"/>
                        </a:ext>
                      </a:extLst>
                    </p:cNvPr>
                    <p:cNvSpPr>
                      <a:spLocks noChangeShapeType="1"/>
                    </p:cNvSpPr>
                    <p:nvPr/>
                  </p:nvSpPr>
                  <p:spPr bwMode="auto">
                    <a:xfrm>
                      <a:off x="2880" y="308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07" name="Line 29">
                      <a:extLst>
                        <a:ext uri="{FF2B5EF4-FFF2-40B4-BE49-F238E27FC236}">
                          <a16:creationId xmlns="" xmlns:a16="http://schemas.microsoft.com/office/drawing/2014/main" id="{0EC73457-220D-4106-83B4-E7AFC2472A8B}"/>
                        </a:ext>
                      </a:extLst>
                    </p:cNvPr>
                    <p:cNvSpPr>
                      <a:spLocks noChangeShapeType="1"/>
                    </p:cNvSpPr>
                    <p:nvPr/>
                  </p:nvSpPr>
                  <p:spPr bwMode="auto">
                    <a:xfrm>
                      <a:off x="2880" y="284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08" name="Line 30">
                      <a:extLst>
                        <a:ext uri="{FF2B5EF4-FFF2-40B4-BE49-F238E27FC236}">
                          <a16:creationId xmlns="" xmlns:a16="http://schemas.microsoft.com/office/drawing/2014/main" id="{79769FDC-F158-4400-9F47-EE5D12C56940}"/>
                        </a:ext>
                      </a:extLst>
                    </p:cNvPr>
                    <p:cNvSpPr>
                      <a:spLocks noChangeShapeType="1"/>
                    </p:cNvSpPr>
                    <p:nvPr/>
                  </p:nvSpPr>
                  <p:spPr bwMode="auto">
                    <a:xfrm>
                      <a:off x="2880" y="260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09" name="Line 31">
                      <a:extLst>
                        <a:ext uri="{FF2B5EF4-FFF2-40B4-BE49-F238E27FC236}">
                          <a16:creationId xmlns="" xmlns:a16="http://schemas.microsoft.com/office/drawing/2014/main" id="{D75C5892-A1C1-44C9-AE29-C4025483B0AE}"/>
                        </a:ext>
                      </a:extLst>
                    </p:cNvPr>
                    <p:cNvSpPr>
                      <a:spLocks noChangeShapeType="1"/>
                    </p:cNvSpPr>
                    <p:nvPr/>
                  </p:nvSpPr>
                  <p:spPr bwMode="auto">
                    <a:xfrm>
                      <a:off x="2880" y="236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10" name="Line 32">
                      <a:extLst>
                        <a:ext uri="{FF2B5EF4-FFF2-40B4-BE49-F238E27FC236}">
                          <a16:creationId xmlns="" xmlns:a16="http://schemas.microsoft.com/office/drawing/2014/main" id="{73F0D644-6B97-4818-A6E9-5BC7AFD6DA63}"/>
                        </a:ext>
                      </a:extLst>
                    </p:cNvPr>
                    <p:cNvSpPr>
                      <a:spLocks noChangeShapeType="1"/>
                    </p:cNvSpPr>
                    <p:nvPr/>
                  </p:nvSpPr>
                  <p:spPr bwMode="auto">
                    <a:xfrm>
                      <a:off x="2880" y="212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211" name="Line 33">
                      <a:extLst>
                        <a:ext uri="{FF2B5EF4-FFF2-40B4-BE49-F238E27FC236}">
                          <a16:creationId xmlns="" xmlns:a16="http://schemas.microsoft.com/office/drawing/2014/main" id="{4F668CCD-8208-4F4A-A986-3763DC9749B0}"/>
                        </a:ext>
                      </a:extLst>
                    </p:cNvPr>
                    <p:cNvSpPr>
                      <a:spLocks noChangeShapeType="1"/>
                    </p:cNvSpPr>
                    <p:nvPr/>
                  </p:nvSpPr>
                  <p:spPr bwMode="auto">
                    <a:xfrm>
                      <a:off x="2880" y="1884"/>
                      <a:ext cx="72" cy="0"/>
                    </a:xfrm>
                    <a:prstGeom prst="line">
                      <a:avLst/>
                    </a:prstGeom>
                    <a:noFill/>
                    <a:ln w="12700">
                      <a:solidFill>
                        <a:schemeClr val="bg2"/>
                      </a:solidFill>
                      <a:round/>
                      <a:headEnd/>
                      <a:tailEnd/>
                    </a:ln>
                    <a:extLst>
                      <a:ext uri="{909E8E84-426E-40DD-AFC4-6F175D3DCCD1}">
                        <a14:hiddenFill xmlns="" xmlns:a14="http://schemas.microsoft.com/office/drawing/2010/main">
                          <a:noFill/>
                        </a14:hiddenFill>
                      </a:ext>
                    </a:extLst>
                  </p:spPr>
                  <p:txBody>
                    <a:bodyPr/>
                    <a:lstStyle/>
                    <a:p>
                      <a:endParaRPr lang="en-US"/>
                    </a:p>
                  </p:txBody>
                </p:sp>
              </p:grpSp>
            </p:grpSp>
            <p:sp>
              <p:nvSpPr>
                <p:cNvPr id="6191" name="Text Box 34">
                  <a:extLst>
                    <a:ext uri="{FF2B5EF4-FFF2-40B4-BE49-F238E27FC236}">
                      <a16:creationId xmlns="" xmlns:a16="http://schemas.microsoft.com/office/drawing/2014/main" id="{A1308950-82AC-40C2-9312-60C4BCA3F054}"/>
                    </a:ext>
                  </a:extLst>
                </p:cNvPr>
                <p:cNvSpPr txBox="1">
                  <a:spLocks noChangeArrowheads="1"/>
                </p:cNvSpPr>
                <p:nvPr/>
              </p:nvSpPr>
              <p:spPr bwMode="auto">
                <a:xfrm>
                  <a:off x="2598" y="3477"/>
                  <a:ext cx="305"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-1.0</a:t>
                  </a:r>
                  <a:endParaRPr lang="nl-NL" altLang="en-US" sz="1000"/>
                </a:p>
              </p:txBody>
            </p:sp>
            <p:sp>
              <p:nvSpPr>
                <p:cNvPr id="6192" name="Text Box 35">
                  <a:extLst>
                    <a:ext uri="{FF2B5EF4-FFF2-40B4-BE49-F238E27FC236}">
                      <a16:creationId xmlns="" xmlns:a16="http://schemas.microsoft.com/office/drawing/2014/main" id="{8D87DFC2-B375-415D-8424-09A815E3DDFF}"/>
                    </a:ext>
                  </a:extLst>
                </p:cNvPr>
                <p:cNvSpPr txBox="1">
                  <a:spLocks noChangeArrowheads="1"/>
                </p:cNvSpPr>
                <p:nvPr/>
              </p:nvSpPr>
              <p:spPr bwMode="auto">
                <a:xfrm>
                  <a:off x="2631" y="3237"/>
                  <a:ext cx="272"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0.0</a:t>
                  </a:r>
                  <a:endParaRPr lang="nl-NL" altLang="en-US" sz="1000"/>
                </a:p>
              </p:txBody>
            </p:sp>
            <p:sp>
              <p:nvSpPr>
                <p:cNvPr id="6193" name="Text Box 36">
                  <a:extLst>
                    <a:ext uri="{FF2B5EF4-FFF2-40B4-BE49-F238E27FC236}">
                      <a16:creationId xmlns="" xmlns:a16="http://schemas.microsoft.com/office/drawing/2014/main" id="{596C9FC6-1F21-4ED5-900A-FA09D91880C1}"/>
                    </a:ext>
                  </a:extLst>
                </p:cNvPr>
                <p:cNvSpPr txBox="1">
                  <a:spLocks noChangeArrowheads="1"/>
                </p:cNvSpPr>
                <p:nvPr/>
              </p:nvSpPr>
              <p:spPr bwMode="auto">
                <a:xfrm>
                  <a:off x="2581" y="299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+1.0</a:t>
                  </a:r>
                  <a:endParaRPr lang="nl-NL" altLang="en-US" sz="1000"/>
                </a:p>
              </p:txBody>
            </p:sp>
            <p:sp>
              <p:nvSpPr>
                <p:cNvPr id="6194" name="Text Box 37">
                  <a:extLst>
                    <a:ext uri="{FF2B5EF4-FFF2-40B4-BE49-F238E27FC236}">
                      <a16:creationId xmlns="" xmlns:a16="http://schemas.microsoft.com/office/drawing/2014/main" id="{4389CD55-8F99-4AA7-9636-4D9F7DCF96BB}"/>
                    </a:ext>
                  </a:extLst>
                </p:cNvPr>
                <p:cNvSpPr txBox="1">
                  <a:spLocks noChangeArrowheads="1"/>
                </p:cNvSpPr>
                <p:nvPr/>
              </p:nvSpPr>
              <p:spPr bwMode="auto">
                <a:xfrm>
                  <a:off x="2581" y="275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+2.0</a:t>
                  </a:r>
                  <a:endParaRPr lang="nl-NL" altLang="en-US" sz="1000"/>
                </a:p>
              </p:txBody>
            </p:sp>
            <p:sp>
              <p:nvSpPr>
                <p:cNvPr id="6195" name="Text Box 38">
                  <a:extLst>
                    <a:ext uri="{FF2B5EF4-FFF2-40B4-BE49-F238E27FC236}">
                      <a16:creationId xmlns="" xmlns:a16="http://schemas.microsoft.com/office/drawing/2014/main" id="{FC1888E2-DCCE-435B-AA67-98302F2C05C5}"/>
                    </a:ext>
                  </a:extLst>
                </p:cNvPr>
                <p:cNvSpPr txBox="1">
                  <a:spLocks noChangeArrowheads="1"/>
                </p:cNvSpPr>
                <p:nvPr/>
              </p:nvSpPr>
              <p:spPr bwMode="auto">
                <a:xfrm>
                  <a:off x="2581" y="251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+3.0</a:t>
                  </a:r>
                  <a:endParaRPr lang="nl-NL" altLang="en-US" sz="1000"/>
                </a:p>
              </p:txBody>
            </p:sp>
            <p:sp>
              <p:nvSpPr>
                <p:cNvPr id="6196" name="Text Box 39">
                  <a:extLst>
                    <a:ext uri="{FF2B5EF4-FFF2-40B4-BE49-F238E27FC236}">
                      <a16:creationId xmlns="" xmlns:a16="http://schemas.microsoft.com/office/drawing/2014/main" id="{866554DC-6CC9-49B2-BCFA-35EB12C0E163}"/>
                    </a:ext>
                  </a:extLst>
                </p:cNvPr>
                <p:cNvSpPr txBox="1">
                  <a:spLocks noChangeArrowheads="1"/>
                </p:cNvSpPr>
                <p:nvPr/>
              </p:nvSpPr>
              <p:spPr bwMode="auto">
                <a:xfrm>
                  <a:off x="2581" y="227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+4.0</a:t>
                  </a:r>
                  <a:endParaRPr lang="nl-NL" altLang="en-US" sz="1000"/>
                </a:p>
              </p:txBody>
            </p:sp>
            <p:sp>
              <p:nvSpPr>
                <p:cNvPr id="6197" name="Text Box 40">
                  <a:extLst>
                    <a:ext uri="{FF2B5EF4-FFF2-40B4-BE49-F238E27FC236}">
                      <a16:creationId xmlns="" xmlns:a16="http://schemas.microsoft.com/office/drawing/2014/main" id="{A5FD4A87-4D2F-435A-9A02-600ACAB4D2D4}"/>
                    </a:ext>
                  </a:extLst>
                </p:cNvPr>
                <p:cNvSpPr txBox="1">
                  <a:spLocks noChangeArrowheads="1"/>
                </p:cNvSpPr>
                <p:nvPr/>
              </p:nvSpPr>
              <p:spPr bwMode="auto">
                <a:xfrm>
                  <a:off x="2581" y="203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+5.0</a:t>
                  </a:r>
                  <a:endParaRPr lang="nl-NL" altLang="en-US" sz="1000"/>
                </a:p>
              </p:txBody>
            </p:sp>
            <p:sp>
              <p:nvSpPr>
                <p:cNvPr id="6198" name="Text Box 41">
                  <a:extLst>
                    <a:ext uri="{FF2B5EF4-FFF2-40B4-BE49-F238E27FC236}">
                      <a16:creationId xmlns="" xmlns:a16="http://schemas.microsoft.com/office/drawing/2014/main" id="{8EB0EA53-164D-4E49-B2D3-0D20460C57E5}"/>
                    </a:ext>
                  </a:extLst>
                </p:cNvPr>
                <p:cNvSpPr txBox="1">
                  <a:spLocks noChangeArrowheads="1"/>
                </p:cNvSpPr>
                <p:nvPr/>
              </p:nvSpPr>
              <p:spPr bwMode="auto">
                <a:xfrm>
                  <a:off x="2581" y="1797"/>
                  <a:ext cx="32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000"/>
                    <a:t>+6.0</a:t>
                  </a:r>
                  <a:endParaRPr lang="nl-NL" altLang="en-US" sz="1000"/>
                </a:p>
              </p:txBody>
            </p:sp>
            <p:sp>
              <p:nvSpPr>
                <p:cNvPr id="6199" name="Text Box 42">
                  <a:extLst>
                    <a:ext uri="{FF2B5EF4-FFF2-40B4-BE49-F238E27FC236}">
                      <a16:creationId xmlns="" xmlns:a16="http://schemas.microsoft.com/office/drawing/2014/main" id="{2BD49CCB-D8A0-4F25-809D-A9FB0A803AE5}"/>
                    </a:ext>
                  </a:extLst>
                </p:cNvPr>
                <p:cNvSpPr txBox="1">
                  <a:spLocks noChangeArrowheads="1"/>
                </p:cNvSpPr>
                <p:nvPr/>
              </p:nvSpPr>
              <p:spPr bwMode="auto">
                <a:xfrm>
                  <a:off x="2724" y="3669"/>
                  <a:ext cx="352"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1900</a:t>
                  </a:r>
                  <a:endParaRPr lang="nl-NL" altLang="en-US" sz="1000"/>
                </a:p>
              </p:txBody>
            </p:sp>
            <p:sp>
              <p:nvSpPr>
                <p:cNvPr id="6200" name="Text Box 43">
                  <a:extLst>
                    <a:ext uri="{FF2B5EF4-FFF2-40B4-BE49-F238E27FC236}">
                      <a16:creationId xmlns="" xmlns:a16="http://schemas.microsoft.com/office/drawing/2014/main" id="{9583A829-9668-4D30-A47E-A125E46772A8}"/>
                    </a:ext>
                  </a:extLst>
                </p:cNvPr>
                <p:cNvSpPr txBox="1">
                  <a:spLocks noChangeArrowheads="1"/>
                </p:cNvSpPr>
                <p:nvPr/>
              </p:nvSpPr>
              <p:spPr bwMode="auto">
                <a:xfrm>
                  <a:off x="3864" y="3669"/>
                  <a:ext cx="352"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2000</a:t>
                  </a:r>
                  <a:endParaRPr lang="nl-NL" altLang="en-US" sz="1000"/>
                </a:p>
              </p:txBody>
            </p:sp>
            <p:sp>
              <p:nvSpPr>
                <p:cNvPr id="6201" name="Text Box 44">
                  <a:extLst>
                    <a:ext uri="{FF2B5EF4-FFF2-40B4-BE49-F238E27FC236}">
                      <a16:creationId xmlns="" xmlns:a16="http://schemas.microsoft.com/office/drawing/2014/main" id="{F74FEF00-AB19-4F30-AE20-4F6AB9D8AA75}"/>
                    </a:ext>
                  </a:extLst>
                </p:cNvPr>
                <p:cNvSpPr txBox="1">
                  <a:spLocks noChangeArrowheads="1"/>
                </p:cNvSpPr>
                <p:nvPr/>
              </p:nvSpPr>
              <p:spPr bwMode="auto">
                <a:xfrm>
                  <a:off x="5010" y="3669"/>
                  <a:ext cx="352"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t>2100</a:t>
                  </a:r>
                  <a:endParaRPr lang="nl-NL" altLang="en-US" sz="1000" dirty="0"/>
                </a:p>
              </p:txBody>
            </p:sp>
          </p:grpSp>
          <p:sp>
            <p:nvSpPr>
              <p:cNvPr id="6179" name="Text Box 45">
                <a:extLst>
                  <a:ext uri="{FF2B5EF4-FFF2-40B4-BE49-F238E27FC236}">
                    <a16:creationId xmlns="" xmlns:a16="http://schemas.microsoft.com/office/drawing/2014/main" id="{EC2BDE28-16FD-4936-851D-DD7FBA3DE717}"/>
                  </a:ext>
                </a:extLst>
              </p:cNvPr>
              <p:cNvSpPr txBox="1">
                <a:spLocks noChangeArrowheads="1"/>
              </p:cNvSpPr>
              <p:nvPr/>
            </p:nvSpPr>
            <p:spPr bwMode="auto">
              <a:xfrm rot="-5400000">
                <a:off x="1836" y="2783"/>
                <a:ext cx="1234" cy="1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global surface warming (</a:t>
                </a:r>
                <a:r>
                  <a:rPr lang="en-US" altLang="en-US" sz="1000">
                    <a:cs typeface="Times New Roman" panose="02020603050405020304" pitchFamily="18" charset="0"/>
                  </a:rPr>
                  <a:t>°C)</a:t>
                </a:r>
                <a:endParaRPr lang="nl-NL" altLang="en-US" sz="1000"/>
              </a:p>
            </p:txBody>
          </p:sp>
        </p:grpSp>
        <p:sp>
          <p:nvSpPr>
            <p:cNvPr id="6153" name="Freeform 46">
              <a:extLst>
                <a:ext uri="{FF2B5EF4-FFF2-40B4-BE49-F238E27FC236}">
                  <a16:creationId xmlns="" xmlns:a16="http://schemas.microsoft.com/office/drawing/2014/main" id="{CFA9381C-C542-4514-8278-4962313EF192}"/>
                </a:ext>
              </a:extLst>
            </p:cNvPr>
            <p:cNvSpPr>
              <a:spLocks/>
            </p:cNvSpPr>
            <p:nvPr/>
          </p:nvSpPr>
          <p:spPr bwMode="auto">
            <a:xfrm>
              <a:off x="2814" y="3952"/>
              <a:ext cx="1140" cy="213"/>
            </a:xfrm>
            <a:custGeom>
              <a:avLst/>
              <a:gdLst>
                <a:gd name="T0" fmla="*/ 0 w 1152"/>
                <a:gd name="T1" fmla="*/ 192 h 213"/>
                <a:gd name="T2" fmla="*/ 18 w 1152"/>
                <a:gd name="T3" fmla="*/ 183 h 213"/>
                <a:gd name="T4" fmla="*/ 36 w 1152"/>
                <a:gd name="T5" fmla="*/ 213 h 213"/>
                <a:gd name="T6" fmla="*/ 47 w 1152"/>
                <a:gd name="T7" fmla="*/ 213 h 213"/>
                <a:gd name="T8" fmla="*/ 48 w 1152"/>
                <a:gd name="T9" fmla="*/ 195 h 213"/>
                <a:gd name="T10" fmla="*/ 72 w 1152"/>
                <a:gd name="T11" fmla="*/ 195 h 213"/>
                <a:gd name="T12" fmla="*/ 105 w 1152"/>
                <a:gd name="T13" fmla="*/ 183 h 213"/>
                <a:gd name="T14" fmla="*/ 123 w 1152"/>
                <a:gd name="T15" fmla="*/ 198 h 213"/>
                <a:gd name="T16" fmla="*/ 142 w 1152"/>
                <a:gd name="T17" fmla="*/ 189 h 213"/>
                <a:gd name="T18" fmla="*/ 165 w 1152"/>
                <a:gd name="T19" fmla="*/ 174 h 213"/>
                <a:gd name="T20" fmla="*/ 183 w 1152"/>
                <a:gd name="T21" fmla="*/ 174 h 213"/>
                <a:gd name="T22" fmla="*/ 192 w 1152"/>
                <a:gd name="T23" fmla="*/ 156 h 213"/>
                <a:gd name="T24" fmla="*/ 210 w 1152"/>
                <a:gd name="T25" fmla="*/ 177 h 213"/>
                <a:gd name="T26" fmla="*/ 229 w 1152"/>
                <a:gd name="T27" fmla="*/ 168 h 213"/>
                <a:gd name="T28" fmla="*/ 252 w 1152"/>
                <a:gd name="T29" fmla="*/ 165 h 213"/>
                <a:gd name="T30" fmla="*/ 282 w 1152"/>
                <a:gd name="T31" fmla="*/ 159 h 213"/>
                <a:gd name="T32" fmla="*/ 297 w 1152"/>
                <a:gd name="T33" fmla="*/ 159 h 213"/>
                <a:gd name="T34" fmla="*/ 315 w 1152"/>
                <a:gd name="T35" fmla="*/ 165 h 213"/>
                <a:gd name="T36" fmla="*/ 342 w 1152"/>
                <a:gd name="T37" fmla="*/ 162 h 213"/>
                <a:gd name="T38" fmla="*/ 363 w 1152"/>
                <a:gd name="T39" fmla="*/ 150 h 213"/>
                <a:gd name="T40" fmla="*/ 391 w 1152"/>
                <a:gd name="T41" fmla="*/ 147 h 213"/>
                <a:gd name="T42" fmla="*/ 410 w 1152"/>
                <a:gd name="T43" fmla="*/ 147 h 213"/>
                <a:gd name="T44" fmla="*/ 424 w 1152"/>
                <a:gd name="T45" fmla="*/ 144 h 213"/>
                <a:gd name="T46" fmla="*/ 450 w 1152"/>
                <a:gd name="T47" fmla="*/ 141 h 213"/>
                <a:gd name="T48" fmla="*/ 468 w 1152"/>
                <a:gd name="T49" fmla="*/ 153 h 213"/>
                <a:gd name="T50" fmla="*/ 483 w 1152"/>
                <a:gd name="T51" fmla="*/ 138 h 213"/>
                <a:gd name="T52" fmla="*/ 505 w 1152"/>
                <a:gd name="T53" fmla="*/ 138 h 213"/>
                <a:gd name="T54" fmla="*/ 523 w 1152"/>
                <a:gd name="T55" fmla="*/ 138 h 213"/>
                <a:gd name="T56" fmla="*/ 541 w 1152"/>
                <a:gd name="T57" fmla="*/ 138 h 213"/>
                <a:gd name="T58" fmla="*/ 562 w 1152"/>
                <a:gd name="T59" fmla="*/ 126 h 213"/>
                <a:gd name="T60" fmla="*/ 600 w 1152"/>
                <a:gd name="T61" fmla="*/ 120 h 213"/>
                <a:gd name="T62" fmla="*/ 620 w 1152"/>
                <a:gd name="T63" fmla="*/ 135 h 213"/>
                <a:gd name="T64" fmla="*/ 633 w 1152"/>
                <a:gd name="T65" fmla="*/ 147 h 213"/>
                <a:gd name="T66" fmla="*/ 659 w 1152"/>
                <a:gd name="T67" fmla="*/ 156 h 213"/>
                <a:gd name="T68" fmla="*/ 670 w 1152"/>
                <a:gd name="T69" fmla="*/ 126 h 213"/>
                <a:gd name="T70" fmla="*/ 685 w 1152"/>
                <a:gd name="T71" fmla="*/ 123 h 213"/>
                <a:gd name="T72" fmla="*/ 700 w 1152"/>
                <a:gd name="T73" fmla="*/ 126 h 213"/>
                <a:gd name="T74" fmla="*/ 719 w 1152"/>
                <a:gd name="T75" fmla="*/ 117 h 213"/>
                <a:gd name="T76" fmla="*/ 738 w 1152"/>
                <a:gd name="T77" fmla="*/ 117 h 213"/>
                <a:gd name="T78" fmla="*/ 754 w 1152"/>
                <a:gd name="T79" fmla="*/ 117 h 213"/>
                <a:gd name="T80" fmla="*/ 762 w 1152"/>
                <a:gd name="T81" fmla="*/ 81 h 213"/>
                <a:gd name="T82" fmla="*/ 781 w 1152"/>
                <a:gd name="T83" fmla="*/ 84 h 213"/>
                <a:gd name="T84" fmla="*/ 799 w 1152"/>
                <a:gd name="T85" fmla="*/ 66 h 213"/>
                <a:gd name="T86" fmla="*/ 809 w 1152"/>
                <a:gd name="T87" fmla="*/ 81 h 213"/>
                <a:gd name="T88" fmla="*/ 828 w 1152"/>
                <a:gd name="T89" fmla="*/ 96 h 213"/>
                <a:gd name="T90" fmla="*/ 863 w 1152"/>
                <a:gd name="T91" fmla="*/ 66 h 213"/>
                <a:gd name="T92" fmla="*/ 875 w 1152"/>
                <a:gd name="T93" fmla="*/ 45 h 213"/>
                <a:gd name="T94" fmla="*/ 894 w 1152"/>
                <a:gd name="T95" fmla="*/ 27 h 213"/>
                <a:gd name="T96" fmla="*/ 907 w 1152"/>
                <a:gd name="T97" fmla="*/ 54 h 213"/>
                <a:gd name="T98" fmla="*/ 912 w 1152"/>
                <a:gd name="T99" fmla="*/ 78 h 213"/>
                <a:gd name="T100" fmla="*/ 928 w 1152"/>
                <a:gd name="T101" fmla="*/ 48 h 213"/>
                <a:gd name="T102" fmla="*/ 945 w 1152"/>
                <a:gd name="T103" fmla="*/ 30 h 213"/>
                <a:gd name="T104" fmla="*/ 962 w 1152"/>
                <a:gd name="T105" fmla="*/ 18 h 213"/>
                <a:gd name="T106" fmla="*/ 985 w 1152"/>
                <a:gd name="T107" fmla="*/ 0 h 21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52"/>
                <a:gd name="T163" fmla="*/ 0 h 213"/>
                <a:gd name="T164" fmla="*/ 1152 w 1152"/>
                <a:gd name="T165" fmla="*/ 213 h 21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52" h="213">
                  <a:moveTo>
                    <a:pt x="0" y="192"/>
                  </a:moveTo>
                  <a:lnTo>
                    <a:pt x="18" y="183"/>
                  </a:lnTo>
                  <a:lnTo>
                    <a:pt x="36" y="213"/>
                  </a:lnTo>
                  <a:lnTo>
                    <a:pt x="54" y="213"/>
                  </a:lnTo>
                  <a:lnTo>
                    <a:pt x="63" y="195"/>
                  </a:lnTo>
                  <a:lnTo>
                    <a:pt x="87" y="195"/>
                  </a:lnTo>
                  <a:lnTo>
                    <a:pt x="120" y="183"/>
                  </a:lnTo>
                  <a:lnTo>
                    <a:pt x="138" y="198"/>
                  </a:lnTo>
                  <a:cubicBezTo>
                    <a:pt x="149" y="197"/>
                    <a:pt x="171" y="200"/>
                    <a:pt x="171" y="189"/>
                  </a:cubicBezTo>
                  <a:lnTo>
                    <a:pt x="195" y="174"/>
                  </a:lnTo>
                  <a:lnTo>
                    <a:pt x="213" y="174"/>
                  </a:lnTo>
                  <a:lnTo>
                    <a:pt x="222" y="156"/>
                  </a:lnTo>
                  <a:lnTo>
                    <a:pt x="240" y="177"/>
                  </a:lnTo>
                  <a:lnTo>
                    <a:pt x="270" y="168"/>
                  </a:lnTo>
                  <a:lnTo>
                    <a:pt x="297" y="165"/>
                  </a:lnTo>
                  <a:lnTo>
                    <a:pt x="327" y="159"/>
                  </a:lnTo>
                  <a:lnTo>
                    <a:pt x="345" y="159"/>
                  </a:lnTo>
                  <a:lnTo>
                    <a:pt x="369" y="165"/>
                  </a:lnTo>
                  <a:lnTo>
                    <a:pt x="402" y="162"/>
                  </a:lnTo>
                  <a:lnTo>
                    <a:pt x="423" y="150"/>
                  </a:lnTo>
                  <a:lnTo>
                    <a:pt x="456" y="147"/>
                  </a:lnTo>
                  <a:lnTo>
                    <a:pt x="480" y="147"/>
                  </a:lnTo>
                  <a:lnTo>
                    <a:pt x="498" y="144"/>
                  </a:lnTo>
                  <a:lnTo>
                    <a:pt x="525" y="141"/>
                  </a:lnTo>
                  <a:lnTo>
                    <a:pt x="546" y="153"/>
                  </a:lnTo>
                  <a:lnTo>
                    <a:pt x="564" y="138"/>
                  </a:lnTo>
                  <a:lnTo>
                    <a:pt x="591" y="138"/>
                  </a:lnTo>
                  <a:lnTo>
                    <a:pt x="612" y="138"/>
                  </a:lnTo>
                  <a:lnTo>
                    <a:pt x="633" y="138"/>
                  </a:lnTo>
                  <a:lnTo>
                    <a:pt x="657" y="126"/>
                  </a:lnTo>
                  <a:lnTo>
                    <a:pt x="702" y="120"/>
                  </a:lnTo>
                  <a:lnTo>
                    <a:pt x="726" y="135"/>
                  </a:lnTo>
                  <a:lnTo>
                    <a:pt x="741" y="147"/>
                  </a:lnTo>
                  <a:lnTo>
                    <a:pt x="771" y="156"/>
                  </a:lnTo>
                  <a:lnTo>
                    <a:pt x="783" y="126"/>
                  </a:lnTo>
                  <a:lnTo>
                    <a:pt x="801" y="123"/>
                  </a:lnTo>
                  <a:lnTo>
                    <a:pt x="819" y="126"/>
                  </a:lnTo>
                  <a:lnTo>
                    <a:pt x="843" y="117"/>
                  </a:lnTo>
                  <a:lnTo>
                    <a:pt x="864" y="117"/>
                  </a:lnTo>
                  <a:lnTo>
                    <a:pt x="882" y="117"/>
                  </a:lnTo>
                  <a:lnTo>
                    <a:pt x="891" y="81"/>
                  </a:lnTo>
                  <a:lnTo>
                    <a:pt x="912" y="84"/>
                  </a:lnTo>
                  <a:lnTo>
                    <a:pt x="936" y="66"/>
                  </a:lnTo>
                  <a:lnTo>
                    <a:pt x="948" y="81"/>
                  </a:lnTo>
                  <a:lnTo>
                    <a:pt x="969" y="96"/>
                  </a:lnTo>
                  <a:lnTo>
                    <a:pt x="1008" y="66"/>
                  </a:lnTo>
                  <a:lnTo>
                    <a:pt x="1023" y="45"/>
                  </a:lnTo>
                  <a:lnTo>
                    <a:pt x="1047" y="27"/>
                  </a:lnTo>
                  <a:lnTo>
                    <a:pt x="1062" y="54"/>
                  </a:lnTo>
                  <a:lnTo>
                    <a:pt x="1068" y="78"/>
                  </a:lnTo>
                  <a:lnTo>
                    <a:pt x="1086" y="48"/>
                  </a:lnTo>
                  <a:lnTo>
                    <a:pt x="1104" y="30"/>
                  </a:lnTo>
                  <a:lnTo>
                    <a:pt x="1125" y="18"/>
                  </a:lnTo>
                  <a:lnTo>
                    <a:pt x="1152" y="0"/>
                  </a:lnTo>
                </a:path>
              </a:pathLst>
            </a:custGeom>
            <a:noFill/>
            <a:ln w="381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nvGrpSpPr>
            <p:cNvPr id="6154" name="Group 47">
              <a:extLst>
                <a:ext uri="{FF2B5EF4-FFF2-40B4-BE49-F238E27FC236}">
                  <a16:creationId xmlns="" xmlns:a16="http://schemas.microsoft.com/office/drawing/2014/main" id="{D236F46D-F7EF-4714-86F5-2B85030AFBE6}"/>
                </a:ext>
              </a:extLst>
            </p:cNvPr>
            <p:cNvGrpSpPr>
              <a:grpSpLocks/>
            </p:cNvGrpSpPr>
            <p:nvPr/>
          </p:nvGrpSpPr>
          <p:grpSpPr bwMode="auto">
            <a:xfrm>
              <a:off x="5142" y="2933"/>
              <a:ext cx="1605" cy="292"/>
              <a:chOff x="5178" y="2349"/>
              <a:chExt cx="1605" cy="292"/>
            </a:xfrm>
          </p:grpSpPr>
          <p:sp>
            <p:nvSpPr>
              <p:cNvPr id="6175" name="Text Box 48">
                <a:extLst>
                  <a:ext uri="{FF2B5EF4-FFF2-40B4-BE49-F238E27FC236}">
                    <a16:creationId xmlns="" xmlns:a16="http://schemas.microsoft.com/office/drawing/2014/main" id="{123A0FCB-7932-4E4E-A85A-9C58B04C62A9}"/>
                  </a:ext>
                </a:extLst>
              </p:cNvPr>
              <p:cNvSpPr txBox="1">
                <a:spLocks noChangeArrowheads="1"/>
              </p:cNvSpPr>
              <p:nvPr/>
            </p:nvSpPr>
            <p:spPr bwMode="auto">
              <a:xfrm>
                <a:off x="5178" y="2349"/>
                <a:ext cx="1005"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high scenario (A1FI)</a:t>
                </a:r>
                <a:endParaRPr lang="nl-NL" altLang="en-US" sz="1000"/>
              </a:p>
            </p:txBody>
          </p:sp>
          <p:sp>
            <p:nvSpPr>
              <p:cNvPr id="6176" name="Text Box 49">
                <a:extLst>
                  <a:ext uri="{FF2B5EF4-FFF2-40B4-BE49-F238E27FC236}">
                    <a16:creationId xmlns="" xmlns:a16="http://schemas.microsoft.com/office/drawing/2014/main" id="{9BFE10DA-19D6-4E9F-8B14-BA25F2BC29EB}"/>
                  </a:ext>
                </a:extLst>
              </p:cNvPr>
              <p:cNvSpPr txBox="1">
                <a:spLocks noChangeArrowheads="1"/>
              </p:cNvSpPr>
              <p:nvPr/>
            </p:nvSpPr>
            <p:spPr bwMode="auto">
              <a:xfrm>
                <a:off x="6346" y="2349"/>
                <a:ext cx="437"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+4.0°C</a:t>
                </a:r>
                <a:endParaRPr lang="nl-NL" altLang="en-US" sz="1000"/>
              </a:p>
            </p:txBody>
          </p:sp>
          <p:sp>
            <p:nvSpPr>
              <p:cNvPr id="6177" name="Text Box 50">
                <a:extLst>
                  <a:ext uri="{FF2B5EF4-FFF2-40B4-BE49-F238E27FC236}">
                    <a16:creationId xmlns="" xmlns:a16="http://schemas.microsoft.com/office/drawing/2014/main" id="{82610FDC-23F9-4000-8B13-4DBDFF770901}"/>
                  </a:ext>
                </a:extLst>
              </p:cNvPr>
              <p:cNvSpPr txBox="1">
                <a:spLocks noChangeArrowheads="1"/>
              </p:cNvSpPr>
              <p:nvPr/>
            </p:nvSpPr>
            <p:spPr bwMode="auto">
              <a:xfrm>
                <a:off x="5186" y="2469"/>
                <a:ext cx="13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en-US" sz="1000"/>
              </a:p>
            </p:txBody>
          </p:sp>
        </p:grpSp>
        <p:grpSp>
          <p:nvGrpSpPr>
            <p:cNvPr id="6155" name="Group 51">
              <a:extLst>
                <a:ext uri="{FF2B5EF4-FFF2-40B4-BE49-F238E27FC236}">
                  <a16:creationId xmlns="" xmlns:a16="http://schemas.microsoft.com/office/drawing/2014/main" id="{702E8AE0-FB77-4062-AAD5-9709387D1AEA}"/>
                </a:ext>
              </a:extLst>
            </p:cNvPr>
            <p:cNvGrpSpPr>
              <a:grpSpLocks/>
            </p:cNvGrpSpPr>
            <p:nvPr/>
          </p:nvGrpSpPr>
          <p:grpSpPr bwMode="auto">
            <a:xfrm>
              <a:off x="5141" y="3405"/>
              <a:ext cx="1606" cy="292"/>
              <a:chOff x="5177" y="2781"/>
              <a:chExt cx="1606" cy="292"/>
            </a:xfrm>
          </p:grpSpPr>
          <p:sp>
            <p:nvSpPr>
              <p:cNvPr id="6172" name="Text Box 52">
                <a:extLst>
                  <a:ext uri="{FF2B5EF4-FFF2-40B4-BE49-F238E27FC236}">
                    <a16:creationId xmlns="" xmlns:a16="http://schemas.microsoft.com/office/drawing/2014/main" id="{9A4783BD-4F15-4DF8-B203-6ABAD3E5CAD5}"/>
                  </a:ext>
                </a:extLst>
              </p:cNvPr>
              <p:cNvSpPr txBox="1">
                <a:spLocks noChangeArrowheads="1"/>
              </p:cNvSpPr>
              <p:nvPr/>
            </p:nvSpPr>
            <p:spPr bwMode="auto">
              <a:xfrm>
                <a:off x="6346" y="2781"/>
                <a:ext cx="437"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+1.8°C</a:t>
                </a:r>
                <a:endParaRPr lang="nl-NL" altLang="en-US" sz="1000"/>
              </a:p>
            </p:txBody>
          </p:sp>
          <p:sp>
            <p:nvSpPr>
              <p:cNvPr id="6173" name="Text Box 53">
                <a:extLst>
                  <a:ext uri="{FF2B5EF4-FFF2-40B4-BE49-F238E27FC236}">
                    <a16:creationId xmlns="" xmlns:a16="http://schemas.microsoft.com/office/drawing/2014/main" id="{E539FDBF-4D0B-44DF-A832-62215BF7894A}"/>
                  </a:ext>
                </a:extLst>
              </p:cNvPr>
              <p:cNvSpPr txBox="1">
                <a:spLocks noChangeArrowheads="1"/>
              </p:cNvSpPr>
              <p:nvPr/>
            </p:nvSpPr>
            <p:spPr bwMode="auto">
              <a:xfrm>
                <a:off x="5177" y="2781"/>
                <a:ext cx="883"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a:t>low scenario (B1)</a:t>
                </a:r>
                <a:endParaRPr lang="nl-NL" altLang="en-US" sz="1000"/>
              </a:p>
            </p:txBody>
          </p:sp>
          <p:sp>
            <p:nvSpPr>
              <p:cNvPr id="6174" name="Text Box 54">
                <a:extLst>
                  <a:ext uri="{FF2B5EF4-FFF2-40B4-BE49-F238E27FC236}">
                    <a16:creationId xmlns="" xmlns:a16="http://schemas.microsoft.com/office/drawing/2014/main" id="{14D72D0C-2D91-4324-8EEE-8FD968251C25}"/>
                  </a:ext>
                </a:extLst>
              </p:cNvPr>
              <p:cNvSpPr txBox="1">
                <a:spLocks noChangeArrowheads="1"/>
              </p:cNvSpPr>
              <p:nvPr/>
            </p:nvSpPr>
            <p:spPr bwMode="auto">
              <a:xfrm>
                <a:off x="5178" y="2901"/>
                <a:ext cx="139" cy="1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en-US" sz="1000"/>
              </a:p>
            </p:txBody>
          </p:sp>
        </p:grpSp>
        <p:grpSp>
          <p:nvGrpSpPr>
            <p:cNvPr id="6156" name="Group 55">
              <a:extLst>
                <a:ext uri="{FF2B5EF4-FFF2-40B4-BE49-F238E27FC236}">
                  <a16:creationId xmlns="" xmlns:a16="http://schemas.microsoft.com/office/drawing/2014/main" id="{3BEEC1E9-C90D-4022-9CAD-7F8D87FF3DB4}"/>
                </a:ext>
              </a:extLst>
            </p:cNvPr>
            <p:cNvGrpSpPr>
              <a:grpSpLocks/>
            </p:cNvGrpSpPr>
            <p:nvPr/>
          </p:nvGrpSpPr>
          <p:grpSpPr bwMode="auto">
            <a:xfrm>
              <a:off x="3959" y="3432"/>
              <a:ext cx="1200" cy="546"/>
              <a:chOff x="3959" y="3432"/>
              <a:chExt cx="1200" cy="546"/>
            </a:xfrm>
          </p:grpSpPr>
          <p:grpSp>
            <p:nvGrpSpPr>
              <p:cNvPr id="6168" name="Group 56">
                <a:extLst>
                  <a:ext uri="{FF2B5EF4-FFF2-40B4-BE49-F238E27FC236}">
                    <a16:creationId xmlns="" xmlns:a16="http://schemas.microsoft.com/office/drawing/2014/main" id="{D6F87FB6-2317-48AE-A96E-2CBB41FD02EB}"/>
                  </a:ext>
                </a:extLst>
              </p:cNvPr>
              <p:cNvGrpSpPr>
                <a:grpSpLocks/>
              </p:cNvGrpSpPr>
              <p:nvPr/>
            </p:nvGrpSpPr>
            <p:grpSpPr bwMode="auto">
              <a:xfrm>
                <a:off x="3959" y="3434"/>
                <a:ext cx="1171" cy="544"/>
                <a:chOff x="3959" y="3434"/>
                <a:chExt cx="1171" cy="544"/>
              </a:xfrm>
            </p:grpSpPr>
            <p:sp>
              <p:nvSpPr>
                <p:cNvPr id="6170" name="Freeform 57">
                  <a:extLst>
                    <a:ext uri="{FF2B5EF4-FFF2-40B4-BE49-F238E27FC236}">
                      <a16:creationId xmlns="" xmlns:a16="http://schemas.microsoft.com/office/drawing/2014/main" id="{9117D3B9-D873-4296-8BB5-FB8C580538EA}"/>
                    </a:ext>
                  </a:extLst>
                </p:cNvPr>
                <p:cNvSpPr>
                  <a:spLocks/>
                </p:cNvSpPr>
                <p:nvPr/>
              </p:nvSpPr>
              <p:spPr bwMode="auto">
                <a:xfrm>
                  <a:off x="3959" y="3434"/>
                  <a:ext cx="1171" cy="544"/>
                </a:xfrm>
                <a:custGeom>
                  <a:avLst/>
                  <a:gdLst>
                    <a:gd name="T0" fmla="*/ 2 w 1525"/>
                    <a:gd name="T1" fmla="*/ 1 h 852"/>
                    <a:gd name="T2" fmla="*/ 4 w 1525"/>
                    <a:gd name="T3" fmla="*/ 1 h 852"/>
                    <a:gd name="T4" fmla="*/ 5 w 1525"/>
                    <a:gd name="T5" fmla="*/ 1 h 852"/>
                    <a:gd name="T6" fmla="*/ 6 w 1525"/>
                    <a:gd name="T7" fmla="*/ 1 h 852"/>
                    <a:gd name="T8" fmla="*/ 8 w 1525"/>
                    <a:gd name="T9" fmla="*/ 1 h 852"/>
                    <a:gd name="T10" fmla="*/ 9 w 1525"/>
                    <a:gd name="T11" fmla="*/ 1 h 852"/>
                    <a:gd name="T12" fmla="*/ 12 w 1525"/>
                    <a:gd name="T13" fmla="*/ 1 h 852"/>
                    <a:gd name="T14" fmla="*/ 12 w 1525"/>
                    <a:gd name="T15" fmla="*/ 1 h 852"/>
                    <a:gd name="T16" fmla="*/ 13 w 1525"/>
                    <a:gd name="T17" fmla="*/ 1 h 852"/>
                    <a:gd name="T18" fmla="*/ 14 w 1525"/>
                    <a:gd name="T19" fmla="*/ 1 h 852"/>
                    <a:gd name="T20" fmla="*/ 15 w 1525"/>
                    <a:gd name="T21" fmla="*/ 1 h 852"/>
                    <a:gd name="T22" fmla="*/ 15 w 1525"/>
                    <a:gd name="T23" fmla="*/ 1 h 852"/>
                    <a:gd name="T24" fmla="*/ 16 w 1525"/>
                    <a:gd name="T25" fmla="*/ 1 h 852"/>
                    <a:gd name="T26" fmla="*/ 17 w 1525"/>
                    <a:gd name="T27" fmla="*/ 1 h 852"/>
                    <a:gd name="T28" fmla="*/ 17 w 1525"/>
                    <a:gd name="T29" fmla="*/ 1 h 852"/>
                    <a:gd name="T30" fmla="*/ 19 w 1525"/>
                    <a:gd name="T31" fmla="*/ 1 h 852"/>
                    <a:gd name="T32" fmla="*/ 22 w 1525"/>
                    <a:gd name="T33" fmla="*/ 1 h 852"/>
                    <a:gd name="T34" fmla="*/ 23 w 1525"/>
                    <a:gd name="T35" fmla="*/ 1 h 852"/>
                    <a:gd name="T36" fmla="*/ 24 w 1525"/>
                    <a:gd name="T37" fmla="*/ 1 h 852"/>
                    <a:gd name="T38" fmla="*/ 25 w 1525"/>
                    <a:gd name="T39" fmla="*/ 1 h 852"/>
                    <a:gd name="T40" fmla="*/ 26 w 1525"/>
                    <a:gd name="T41" fmla="*/ 1 h 852"/>
                    <a:gd name="T42" fmla="*/ 26 w 1525"/>
                    <a:gd name="T43" fmla="*/ 1 h 852"/>
                    <a:gd name="T44" fmla="*/ 27 w 1525"/>
                    <a:gd name="T45" fmla="*/ 1 h 852"/>
                    <a:gd name="T46" fmla="*/ 27 w 1525"/>
                    <a:gd name="T47" fmla="*/ 1 h 852"/>
                    <a:gd name="T48" fmla="*/ 29 w 1525"/>
                    <a:gd name="T49" fmla="*/ 1 h 852"/>
                    <a:gd name="T50" fmla="*/ 29 w 1525"/>
                    <a:gd name="T51" fmla="*/ 1 h 852"/>
                    <a:gd name="T52" fmla="*/ 28 w 1525"/>
                    <a:gd name="T53" fmla="*/ 1 h 852"/>
                    <a:gd name="T54" fmla="*/ 27 w 1525"/>
                    <a:gd name="T55" fmla="*/ 1 h 852"/>
                    <a:gd name="T56" fmla="*/ 25 w 1525"/>
                    <a:gd name="T57" fmla="*/ 1 h 852"/>
                    <a:gd name="T58" fmla="*/ 25 w 1525"/>
                    <a:gd name="T59" fmla="*/ 1 h 852"/>
                    <a:gd name="T60" fmla="*/ 24 w 1525"/>
                    <a:gd name="T61" fmla="*/ 1 h 852"/>
                    <a:gd name="T62" fmla="*/ 24 w 1525"/>
                    <a:gd name="T63" fmla="*/ 1 h 852"/>
                    <a:gd name="T64" fmla="*/ 21 w 1525"/>
                    <a:gd name="T65" fmla="*/ 1 h 852"/>
                    <a:gd name="T66" fmla="*/ 21 w 1525"/>
                    <a:gd name="T67" fmla="*/ 1 h 852"/>
                    <a:gd name="T68" fmla="*/ 18 w 1525"/>
                    <a:gd name="T69" fmla="*/ 1 h 852"/>
                    <a:gd name="T70" fmla="*/ 17 w 1525"/>
                    <a:gd name="T71" fmla="*/ 1 h 852"/>
                    <a:gd name="T72" fmla="*/ 17 w 1525"/>
                    <a:gd name="T73" fmla="*/ 1 h 852"/>
                    <a:gd name="T74" fmla="*/ 14 w 1525"/>
                    <a:gd name="T75" fmla="*/ 1 h 852"/>
                    <a:gd name="T76" fmla="*/ 14 w 1525"/>
                    <a:gd name="T77" fmla="*/ 1 h 852"/>
                    <a:gd name="T78" fmla="*/ 13 w 1525"/>
                    <a:gd name="T79" fmla="*/ 1 h 852"/>
                    <a:gd name="T80" fmla="*/ 13 w 1525"/>
                    <a:gd name="T81" fmla="*/ 1 h 852"/>
                    <a:gd name="T82" fmla="*/ 12 w 1525"/>
                    <a:gd name="T83" fmla="*/ 1 h 852"/>
                    <a:gd name="T84" fmla="*/ 11 w 1525"/>
                    <a:gd name="T85" fmla="*/ 1 h 852"/>
                    <a:gd name="T86" fmla="*/ 9 w 1525"/>
                    <a:gd name="T87" fmla="*/ 1 h 852"/>
                    <a:gd name="T88" fmla="*/ 9 w 1525"/>
                    <a:gd name="T89" fmla="*/ 1 h 852"/>
                    <a:gd name="T90" fmla="*/ 8 w 1525"/>
                    <a:gd name="T91" fmla="*/ 1 h 852"/>
                    <a:gd name="T92" fmla="*/ 7 w 1525"/>
                    <a:gd name="T93" fmla="*/ 1 h 852"/>
                    <a:gd name="T94" fmla="*/ 5 w 1525"/>
                    <a:gd name="T95" fmla="*/ 1 h 852"/>
                    <a:gd name="T96" fmla="*/ 5 w 1525"/>
                    <a:gd name="T97" fmla="*/ 1 h 852"/>
                    <a:gd name="T98" fmla="*/ 3 w 1525"/>
                    <a:gd name="T99" fmla="*/ 1 h 852"/>
                    <a:gd name="T100" fmla="*/ 2 w 1525"/>
                    <a:gd name="T101" fmla="*/ 1 h 852"/>
                    <a:gd name="T102" fmla="*/ 2 w 1525"/>
                    <a:gd name="T103" fmla="*/ 1 h 852"/>
                    <a:gd name="T104" fmla="*/ 2 w 1525"/>
                    <a:gd name="T105" fmla="*/ 1 h 8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25"/>
                    <a:gd name="T160" fmla="*/ 0 h 852"/>
                    <a:gd name="T161" fmla="*/ 1525 w 1525"/>
                    <a:gd name="T162" fmla="*/ 852 h 85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25" h="852">
                      <a:moveTo>
                        <a:pt x="20" y="852"/>
                      </a:moveTo>
                      <a:cubicBezTo>
                        <a:pt x="25" y="836"/>
                        <a:pt x="39" y="842"/>
                        <a:pt x="53" y="837"/>
                      </a:cubicBezTo>
                      <a:cubicBezTo>
                        <a:pt x="81" y="809"/>
                        <a:pt x="56" y="820"/>
                        <a:pt x="122" y="816"/>
                      </a:cubicBezTo>
                      <a:cubicBezTo>
                        <a:pt x="150" y="807"/>
                        <a:pt x="151" y="765"/>
                        <a:pt x="176" y="753"/>
                      </a:cubicBezTo>
                      <a:cubicBezTo>
                        <a:pt x="192" y="745"/>
                        <a:pt x="233" y="747"/>
                        <a:pt x="236" y="747"/>
                      </a:cubicBezTo>
                      <a:cubicBezTo>
                        <a:pt x="240" y="721"/>
                        <a:pt x="243" y="722"/>
                        <a:pt x="269" y="726"/>
                      </a:cubicBezTo>
                      <a:cubicBezTo>
                        <a:pt x="271" y="726"/>
                        <a:pt x="301" y="726"/>
                        <a:pt x="311" y="720"/>
                      </a:cubicBezTo>
                      <a:cubicBezTo>
                        <a:pt x="319" y="715"/>
                        <a:pt x="329" y="697"/>
                        <a:pt x="338" y="696"/>
                      </a:cubicBezTo>
                      <a:cubicBezTo>
                        <a:pt x="361" y="693"/>
                        <a:pt x="384" y="694"/>
                        <a:pt x="407" y="693"/>
                      </a:cubicBezTo>
                      <a:cubicBezTo>
                        <a:pt x="409" y="687"/>
                        <a:pt x="411" y="680"/>
                        <a:pt x="416" y="675"/>
                      </a:cubicBezTo>
                      <a:cubicBezTo>
                        <a:pt x="421" y="670"/>
                        <a:pt x="434" y="663"/>
                        <a:pt x="434" y="663"/>
                      </a:cubicBezTo>
                      <a:cubicBezTo>
                        <a:pt x="457" y="667"/>
                        <a:pt x="458" y="672"/>
                        <a:pt x="482" y="669"/>
                      </a:cubicBezTo>
                      <a:cubicBezTo>
                        <a:pt x="496" y="627"/>
                        <a:pt x="517" y="630"/>
                        <a:pt x="560" y="627"/>
                      </a:cubicBezTo>
                      <a:cubicBezTo>
                        <a:pt x="587" y="618"/>
                        <a:pt x="544" y="632"/>
                        <a:pt x="584" y="621"/>
                      </a:cubicBezTo>
                      <a:cubicBezTo>
                        <a:pt x="590" y="619"/>
                        <a:pt x="602" y="615"/>
                        <a:pt x="602" y="615"/>
                      </a:cubicBezTo>
                      <a:cubicBezTo>
                        <a:pt x="610" y="603"/>
                        <a:pt x="616" y="604"/>
                        <a:pt x="629" y="600"/>
                      </a:cubicBezTo>
                      <a:cubicBezTo>
                        <a:pt x="638" y="574"/>
                        <a:pt x="658" y="575"/>
                        <a:pt x="683" y="573"/>
                      </a:cubicBezTo>
                      <a:cubicBezTo>
                        <a:pt x="690" y="574"/>
                        <a:pt x="698" y="573"/>
                        <a:pt x="704" y="576"/>
                      </a:cubicBezTo>
                      <a:cubicBezTo>
                        <a:pt x="707" y="577"/>
                        <a:pt x="707" y="584"/>
                        <a:pt x="710" y="585"/>
                      </a:cubicBezTo>
                      <a:cubicBezTo>
                        <a:pt x="715" y="587"/>
                        <a:pt x="725" y="577"/>
                        <a:pt x="728" y="576"/>
                      </a:cubicBezTo>
                      <a:cubicBezTo>
                        <a:pt x="736" y="573"/>
                        <a:pt x="752" y="570"/>
                        <a:pt x="752" y="570"/>
                      </a:cubicBezTo>
                      <a:cubicBezTo>
                        <a:pt x="756" y="571"/>
                        <a:pt x="760" y="571"/>
                        <a:pt x="764" y="573"/>
                      </a:cubicBezTo>
                      <a:cubicBezTo>
                        <a:pt x="767" y="574"/>
                        <a:pt x="770" y="581"/>
                        <a:pt x="773" y="579"/>
                      </a:cubicBezTo>
                      <a:cubicBezTo>
                        <a:pt x="776" y="576"/>
                        <a:pt x="790" y="536"/>
                        <a:pt x="791" y="534"/>
                      </a:cubicBezTo>
                      <a:cubicBezTo>
                        <a:pt x="793" y="528"/>
                        <a:pt x="803" y="529"/>
                        <a:pt x="809" y="525"/>
                      </a:cubicBezTo>
                      <a:cubicBezTo>
                        <a:pt x="824" y="530"/>
                        <a:pt x="815" y="529"/>
                        <a:pt x="836" y="522"/>
                      </a:cubicBezTo>
                      <a:cubicBezTo>
                        <a:pt x="839" y="521"/>
                        <a:pt x="845" y="519"/>
                        <a:pt x="845" y="519"/>
                      </a:cubicBezTo>
                      <a:cubicBezTo>
                        <a:pt x="862" y="493"/>
                        <a:pt x="839" y="524"/>
                        <a:pt x="860" y="507"/>
                      </a:cubicBezTo>
                      <a:cubicBezTo>
                        <a:pt x="888" y="485"/>
                        <a:pt x="847" y="511"/>
                        <a:pt x="869" y="489"/>
                      </a:cubicBezTo>
                      <a:cubicBezTo>
                        <a:pt x="881" y="477"/>
                        <a:pt x="903" y="484"/>
                        <a:pt x="920" y="483"/>
                      </a:cubicBezTo>
                      <a:cubicBezTo>
                        <a:pt x="951" y="473"/>
                        <a:pt x="939" y="469"/>
                        <a:pt x="974" y="465"/>
                      </a:cubicBezTo>
                      <a:cubicBezTo>
                        <a:pt x="983" y="438"/>
                        <a:pt x="987" y="447"/>
                        <a:pt x="1022" y="444"/>
                      </a:cubicBezTo>
                      <a:cubicBezTo>
                        <a:pt x="1036" y="423"/>
                        <a:pt x="1047" y="423"/>
                        <a:pt x="1070" y="420"/>
                      </a:cubicBezTo>
                      <a:cubicBezTo>
                        <a:pt x="1090" y="424"/>
                        <a:pt x="1091" y="430"/>
                        <a:pt x="1112" y="426"/>
                      </a:cubicBezTo>
                      <a:cubicBezTo>
                        <a:pt x="1138" y="408"/>
                        <a:pt x="1138" y="408"/>
                        <a:pt x="1178" y="405"/>
                      </a:cubicBezTo>
                      <a:cubicBezTo>
                        <a:pt x="1192" y="400"/>
                        <a:pt x="1198" y="387"/>
                        <a:pt x="1211" y="384"/>
                      </a:cubicBezTo>
                      <a:cubicBezTo>
                        <a:pt x="1217" y="383"/>
                        <a:pt x="1223" y="382"/>
                        <a:pt x="1229" y="381"/>
                      </a:cubicBezTo>
                      <a:cubicBezTo>
                        <a:pt x="1235" y="379"/>
                        <a:pt x="1247" y="375"/>
                        <a:pt x="1247" y="375"/>
                      </a:cubicBezTo>
                      <a:cubicBezTo>
                        <a:pt x="1252" y="391"/>
                        <a:pt x="1259" y="387"/>
                        <a:pt x="1274" y="384"/>
                      </a:cubicBezTo>
                      <a:cubicBezTo>
                        <a:pt x="1291" y="372"/>
                        <a:pt x="1303" y="376"/>
                        <a:pt x="1319" y="387"/>
                      </a:cubicBezTo>
                      <a:cubicBezTo>
                        <a:pt x="1327" y="384"/>
                        <a:pt x="1332" y="384"/>
                        <a:pt x="1337" y="375"/>
                      </a:cubicBezTo>
                      <a:cubicBezTo>
                        <a:pt x="1340" y="369"/>
                        <a:pt x="1343" y="357"/>
                        <a:pt x="1343" y="357"/>
                      </a:cubicBezTo>
                      <a:cubicBezTo>
                        <a:pt x="1346" y="358"/>
                        <a:pt x="1350" y="358"/>
                        <a:pt x="1352" y="360"/>
                      </a:cubicBezTo>
                      <a:cubicBezTo>
                        <a:pt x="1355" y="362"/>
                        <a:pt x="1355" y="367"/>
                        <a:pt x="1358" y="369"/>
                      </a:cubicBezTo>
                      <a:cubicBezTo>
                        <a:pt x="1363" y="372"/>
                        <a:pt x="1376" y="375"/>
                        <a:pt x="1376" y="375"/>
                      </a:cubicBezTo>
                      <a:cubicBezTo>
                        <a:pt x="1391" y="370"/>
                        <a:pt x="1400" y="369"/>
                        <a:pt x="1415" y="372"/>
                      </a:cubicBezTo>
                      <a:cubicBezTo>
                        <a:pt x="1418" y="374"/>
                        <a:pt x="1420" y="379"/>
                        <a:pt x="1424" y="378"/>
                      </a:cubicBezTo>
                      <a:cubicBezTo>
                        <a:pt x="1428" y="377"/>
                        <a:pt x="1429" y="371"/>
                        <a:pt x="1433" y="369"/>
                      </a:cubicBezTo>
                      <a:cubicBezTo>
                        <a:pt x="1453" y="358"/>
                        <a:pt x="1480" y="359"/>
                        <a:pt x="1502" y="357"/>
                      </a:cubicBezTo>
                      <a:cubicBezTo>
                        <a:pt x="1507" y="312"/>
                        <a:pt x="1509" y="265"/>
                        <a:pt x="1523" y="222"/>
                      </a:cubicBezTo>
                      <a:cubicBezTo>
                        <a:pt x="1515" y="132"/>
                        <a:pt x="1525" y="248"/>
                        <a:pt x="1517" y="54"/>
                      </a:cubicBezTo>
                      <a:cubicBezTo>
                        <a:pt x="1516" y="40"/>
                        <a:pt x="1512" y="31"/>
                        <a:pt x="1508" y="18"/>
                      </a:cubicBezTo>
                      <a:cubicBezTo>
                        <a:pt x="1506" y="12"/>
                        <a:pt x="1490" y="12"/>
                        <a:pt x="1490" y="12"/>
                      </a:cubicBezTo>
                      <a:cubicBezTo>
                        <a:pt x="1488" y="9"/>
                        <a:pt x="1488" y="4"/>
                        <a:pt x="1484" y="3"/>
                      </a:cubicBezTo>
                      <a:cubicBezTo>
                        <a:pt x="1460" y="0"/>
                        <a:pt x="1421" y="13"/>
                        <a:pt x="1397" y="21"/>
                      </a:cubicBezTo>
                      <a:cubicBezTo>
                        <a:pt x="1378" y="49"/>
                        <a:pt x="1393" y="39"/>
                        <a:pt x="1367" y="30"/>
                      </a:cubicBezTo>
                      <a:cubicBezTo>
                        <a:pt x="1364" y="31"/>
                        <a:pt x="1350" y="34"/>
                        <a:pt x="1346" y="36"/>
                      </a:cubicBezTo>
                      <a:cubicBezTo>
                        <a:pt x="1340" y="40"/>
                        <a:pt x="1328" y="48"/>
                        <a:pt x="1328" y="48"/>
                      </a:cubicBezTo>
                      <a:cubicBezTo>
                        <a:pt x="1316" y="44"/>
                        <a:pt x="1312" y="47"/>
                        <a:pt x="1301" y="54"/>
                      </a:cubicBezTo>
                      <a:cubicBezTo>
                        <a:pt x="1299" y="57"/>
                        <a:pt x="1296" y="60"/>
                        <a:pt x="1295" y="63"/>
                      </a:cubicBezTo>
                      <a:cubicBezTo>
                        <a:pt x="1293" y="68"/>
                        <a:pt x="1297" y="76"/>
                        <a:pt x="1292" y="78"/>
                      </a:cubicBezTo>
                      <a:cubicBezTo>
                        <a:pt x="1286" y="80"/>
                        <a:pt x="1274" y="72"/>
                        <a:pt x="1274" y="72"/>
                      </a:cubicBezTo>
                      <a:cubicBezTo>
                        <a:pt x="1269" y="58"/>
                        <a:pt x="1264" y="60"/>
                        <a:pt x="1250" y="63"/>
                      </a:cubicBezTo>
                      <a:cubicBezTo>
                        <a:pt x="1235" y="73"/>
                        <a:pt x="1243" y="66"/>
                        <a:pt x="1229" y="87"/>
                      </a:cubicBezTo>
                      <a:cubicBezTo>
                        <a:pt x="1225" y="93"/>
                        <a:pt x="1180" y="101"/>
                        <a:pt x="1172" y="102"/>
                      </a:cubicBezTo>
                      <a:cubicBezTo>
                        <a:pt x="1160" y="138"/>
                        <a:pt x="1150" y="123"/>
                        <a:pt x="1100" y="126"/>
                      </a:cubicBezTo>
                      <a:cubicBezTo>
                        <a:pt x="1079" y="140"/>
                        <a:pt x="1089" y="136"/>
                        <a:pt x="1073" y="141"/>
                      </a:cubicBezTo>
                      <a:cubicBezTo>
                        <a:pt x="1064" y="155"/>
                        <a:pt x="1069" y="167"/>
                        <a:pt x="1055" y="177"/>
                      </a:cubicBezTo>
                      <a:cubicBezTo>
                        <a:pt x="1044" y="161"/>
                        <a:pt x="1039" y="165"/>
                        <a:pt x="1019" y="168"/>
                      </a:cubicBezTo>
                      <a:cubicBezTo>
                        <a:pt x="998" y="175"/>
                        <a:pt x="986" y="194"/>
                        <a:pt x="965" y="201"/>
                      </a:cubicBezTo>
                      <a:cubicBezTo>
                        <a:pt x="942" y="196"/>
                        <a:pt x="934" y="206"/>
                        <a:pt x="914" y="213"/>
                      </a:cubicBezTo>
                      <a:cubicBezTo>
                        <a:pt x="909" y="229"/>
                        <a:pt x="914" y="220"/>
                        <a:pt x="893" y="234"/>
                      </a:cubicBezTo>
                      <a:cubicBezTo>
                        <a:pt x="888" y="238"/>
                        <a:pt x="875" y="240"/>
                        <a:pt x="875" y="240"/>
                      </a:cubicBezTo>
                      <a:cubicBezTo>
                        <a:pt x="868" y="250"/>
                        <a:pt x="859" y="254"/>
                        <a:pt x="851" y="264"/>
                      </a:cubicBezTo>
                      <a:cubicBezTo>
                        <a:pt x="817" y="304"/>
                        <a:pt x="874" y="291"/>
                        <a:pt x="791" y="297"/>
                      </a:cubicBezTo>
                      <a:cubicBezTo>
                        <a:pt x="783" y="321"/>
                        <a:pt x="778" y="320"/>
                        <a:pt x="758" y="333"/>
                      </a:cubicBezTo>
                      <a:cubicBezTo>
                        <a:pt x="752" y="352"/>
                        <a:pt x="761" y="333"/>
                        <a:pt x="740" y="345"/>
                      </a:cubicBezTo>
                      <a:cubicBezTo>
                        <a:pt x="737" y="347"/>
                        <a:pt x="737" y="352"/>
                        <a:pt x="734" y="354"/>
                      </a:cubicBezTo>
                      <a:cubicBezTo>
                        <a:pt x="732" y="356"/>
                        <a:pt x="728" y="355"/>
                        <a:pt x="725" y="357"/>
                      </a:cubicBezTo>
                      <a:cubicBezTo>
                        <a:pt x="719" y="361"/>
                        <a:pt x="707" y="369"/>
                        <a:pt x="707" y="369"/>
                      </a:cubicBezTo>
                      <a:cubicBezTo>
                        <a:pt x="710" y="371"/>
                        <a:pt x="719" y="373"/>
                        <a:pt x="716" y="375"/>
                      </a:cubicBezTo>
                      <a:cubicBezTo>
                        <a:pt x="704" y="382"/>
                        <a:pt x="688" y="378"/>
                        <a:pt x="674" y="381"/>
                      </a:cubicBezTo>
                      <a:cubicBezTo>
                        <a:pt x="662" y="384"/>
                        <a:pt x="648" y="392"/>
                        <a:pt x="638" y="399"/>
                      </a:cubicBezTo>
                      <a:cubicBezTo>
                        <a:pt x="625" y="418"/>
                        <a:pt x="638" y="404"/>
                        <a:pt x="599" y="411"/>
                      </a:cubicBezTo>
                      <a:cubicBezTo>
                        <a:pt x="593" y="412"/>
                        <a:pt x="581" y="417"/>
                        <a:pt x="581" y="417"/>
                      </a:cubicBezTo>
                      <a:cubicBezTo>
                        <a:pt x="574" y="427"/>
                        <a:pt x="566" y="432"/>
                        <a:pt x="557" y="441"/>
                      </a:cubicBezTo>
                      <a:cubicBezTo>
                        <a:pt x="554" y="457"/>
                        <a:pt x="552" y="462"/>
                        <a:pt x="539" y="471"/>
                      </a:cubicBezTo>
                      <a:cubicBezTo>
                        <a:pt x="519" y="464"/>
                        <a:pt x="510" y="465"/>
                        <a:pt x="497" y="447"/>
                      </a:cubicBezTo>
                      <a:cubicBezTo>
                        <a:pt x="484" y="456"/>
                        <a:pt x="480" y="468"/>
                        <a:pt x="467" y="477"/>
                      </a:cubicBezTo>
                      <a:cubicBezTo>
                        <a:pt x="465" y="480"/>
                        <a:pt x="464" y="484"/>
                        <a:pt x="461" y="486"/>
                      </a:cubicBezTo>
                      <a:cubicBezTo>
                        <a:pt x="459" y="488"/>
                        <a:pt x="454" y="486"/>
                        <a:pt x="452" y="489"/>
                      </a:cubicBezTo>
                      <a:cubicBezTo>
                        <a:pt x="441" y="505"/>
                        <a:pt x="448" y="520"/>
                        <a:pt x="431" y="531"/>
                      </a:cubicBezTo>
                      <a:cubicBezTo>
                        <a:pt x="411" y="528"/>
                        <a:pt x="396" y="529"/>
                        <a:pt x="377" y="534"/>
                      </a:cubicBezTo>
                      <a:cubicBezTo>
                        <a:pt x="372" y="548"/>
                        <a:pt x="367" y="546"/>
                        <a:pt x="353" y="543"/>
                      </a:cubicBezTo>
                      <a:cubicBezTo>
                        <a:pt x="300" y="548"/>
                        <a:pt x="331" y="545"/>
                        <a:pt x="302" y="564"/>
                      </a:cubicBezTo>
                      <a:cubicBezTo>
                        <a:pt x="283" y="593"/>
                        <a:pt x="287" y="590"/>
                        <a:pt x="248" y="594"/>
                      </a:cubicBezTo>
                      <a:cubicBezTo>
                        <a:pt x="247" y="600"/>
                        <a:pt x="248" y="607"/>
                        <a:pt x="245" y="612"/>
                      </a:cubicBezTo>
                      <a:cubicBezTo>
                        <a:pt x="241" y="618"/>
                        <a:pt x="233" y="620"/>
                        <a:pt x="227" y="624"/>
                      </a:cubicBezTo>
                      <a:cubicBezTo>
                        <a:pt x="224" y="626"/>
                        <a:pt x="218" y="630"/>
                        <a:pt x="218" y="630"/>
                      </a:cubicBezTo>
                      <a:cubicBezTo>
                        <a:pt x="211" y="651"/>
                        <a:pt x="188" y="639"/>
                        <a:pt x="170" y="645"/>
                      </a:cubicBezTo>
                      <a:cubicBezTo>
                        <a:pt x="156" y="686"/>
                        <a:pt x="149" y="681"/>
                        <a:pt x="104" y="684"/>
                      </a:cubicBezTo>
                      <a:cubicBezTo>
                        <a:pt x="94" y="691"/>
                        <a:pt x="91" y="698"/>
                        <a:pt x="80" y="702"/>
                      </a:cubicBezTo>
                      <a:cubicBezTo>
                        <a:pt x="64" y="725"/>
                        <a:pt x="70" y="713"/>
                        <a:pt x="62" y="738"/>
                      </a:cubicBezTo>
                      <a:cubicBezTo>
                        <a:pt x="59" y="747"/>
                        <a:pt x="43" y="745"/>
                        <a:pt x="35" y="750"/>
                      </a:cubicBezTo>
                      <a:cubicBezTo>
                        <a:pt x="29" y="768"/>
                        <a:pt x="27" y="798"/>
                        <a:pt x="8" y="804"/>
                      </a:cubicBezTo>
                      <a:cubicBezTo>
                        <a:pt x="0" y="816"/>
                        <a:pt x="3" y="852"/>
                        <a:pt x="20" y="852"/>
                      </a:cubicBezTo>
                      <a:close/>
                    </a:path>
                  </a:pathLst>
                </a:custGeom>
                <a:gradFill rotWithShape="1">
                  <a:gsLst>
                    <a:gs pos="0">
                      <a:srgbClr val="659EDD">
                        <a:alpha val="99001"/>
                      </a:srgbClr>
                    </a:gs>
                    <a:gs pos="100000">
                      <a:srgbClr val="2F4966">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171" name="Freeform 58">
                  <a:extLst>
                    <a:ext uri="{FF2B5EF4-FFF2-40B4-BE49-F238E27FC236}">
                      <a16:creationId xmlns="" xmlns:a16="http://schemas.microsoft.com/office/drawing/2014/main" id="{1248C2C9-5B35-4045-BE96-7BF52E13CE75}"/>
                    </a:ext>
                  </a:extLst>
                </p:cNvPr>
                <p:cNvSpPr>
                  <a:spLocks/>
                </p:cNvSpPr>
                <p:nvPr/>
              </p:nvSpPr>
              <p:spPr bwMode="auto">
                <a:xfrm>
                  <a:off x="3963" y="3563"/>
                  <a:ext cx="1136" cy="398"/>
                </a:xfrm>
                <a:custGeom>
                  <a:avLst/>
                  <a:gdLst>
                    <a:gd name="T0" fmla="*/ 0 w 1140"/>
                    <a:gd name="T1" fmla="*/ 398 h 398"/>
                    <a:gd name="T2" fmla="*/ 33 w 1140"/>
                    <a:gd name="T3" fmla="*/ 371 h 398"/>
                    <a:gd name="T4" fmla="*/ 51 w 1140"/>
                    <a:gd name="T5" fmla="*/ 374 h 398"/>
                    <a:gd name="T6" fmla="*/ 60 w 1140"/>
                    <a:gd name="T7" fmla="*/ 356 h 398"/>
                    <a:gd name="T8" fmla="*/ 102 w 1140"/>
                    <a:gd name="T9" fmla="*/ 353 h 398"/>
                    <a:gd name="T10" fmla="*/ 126 w 1140"/>
                    <a:gd name="T11" fmla="*/ 362 h 398"/>
                    <a:gd name="T12" fmla="*/ 138 w 1140"/>
                    <a:gd name="T13" fmla="*/ 332 h 398"/>
                    <a:gd name="T14" fmla="*/ 147 w 1140"/>
                    <a:gd name="T15" fmla="*/ 320 h 398"/>
                    <a:gd name="T16" fmla="*/ 186 w 1140"/>
                    <a:gd name="T17" fmla="*/ 308 h 398"/>
                    <a:gd name="T18" fmla="*/ 252 w 1140"/>
                    <a:gd name="T19" fmla="*/ 284 h 398"/>
                    <a:gd name="T20" fmla="*/ 264 w 1140"/>
                    <a:gd name="T21" fmla="*/ 275 h 398"/>
                    <a:gd name="T22" fmla="*/ 291 w 1140"/>
                    <a:gd name="T23" fmla="*/ 272 h 398"/>
                    <a:gd name="T24" fmla="*/ 339 w 1140"/>
                    <a:gd name="T25" fmla="*/ 257 h 398"/>
                    <a:gd name="T26" fmla="*/ 360 w 1140"/>
                    <a:gd name="T27" fmla="*/ 230 h 398"/>
                    <a:gd name="T28" fmla="*/ 396 w 1140"/>
                    <a:gd name="T29" fmla="*/ 227 h 398"/>
                    <a:gd name="T30" fmla="*/ 414 w 1140"/>
                    <a:gd name="T31" fmla="*/ 233 h 398"/>
                    <a:gd name="T32" fmla="*/ 423 w 1140"/>
                    <a:gd name="T33" fmla="*/ 218 h 398"/>
                    <a:gd name="T34" fmla="*/ 462 w 1140"/>
                    <a:gd name="T35" fmla="*/ 200 h 398"/>
                    <a:gd name="T36" fmla="*/ 486 w 1140"/>
                    <a:gd name="T37" fmla="*/ 191 h 398"/>
                    <a:gd name="T38" fmla="*/ 504 w 1140"/>
                    <a:gd name="T39" fmla="*/ 191 h 398"/>
                    <a:gd name="T40" fmla="*/ 531 w 1140"/>
                    <a:gd name="T41" fmla="*/ 176 h 398"/>
                    <a:gd name="T42" fmla="*/ 552 w 1140"/>
                    <a:gd name="T43" fmla="*/ 176 h 398"/>
                    <a:gd name="T44" fmla="*/ 570 w 1140"/>
                    <a:gd name="T45" fmla="*/ 155 h 398"/>
                    <a:gd name="T46" fmla="*/ 609 w 1140"/>
                    <a:gd name="T47" fmla="*/ 149 h 398"/>
                    <a:gd name="T48" fmla="*/ 639 w 1140"/>
                    <a:gd name="T49" fmla="*/ 137 h 398"/>
                    <a:gd name="T50" fmla="*/ 654 w 1140"/>
                    <a:gd name="T51" fmla="*/ 116 h 398"/>
                    <a:gd name="T52" fmla="*/ 685 w 1140"/>
                    <a:gd name="T53" fmla="*/ 110 h 398"/>
                    <a:gd name="T54" fmla="*/ 699 w 1140"/>
                    <a:gd name="T55" fmla="*/ 98 h 398"/>
                    <a:gd name="T56" fmla="*/ 750 w 1140"/>
                    <a:gd name="T57" fmla="*/ 74 h 398"/>
                    <a:gd name="T58" fmla="*/ 774 w 1140"/>
                    <a:gd name="T59" fmla="*/ 80 h 398"/>
                    <a:gd name="T60" fmla="*/ 780 w 1140"/>
                    <a:gd name="T61" fmla="*/ 62 h 398"/>
                    <a:gd name="T62" fmla="*/ 828 w 1140"/>
                    <a:gd name="T63" fmla="*/ 65 h 398"/>
                    <a:gd name="T64" fmla="*/ 852 w 1140"/>
                    <a:gd name="T65" fmla="*/ 50 h 398"/>
                    <a:gd name="T66" fmla="*/ 879 w 1140"/>
                    <a:gd name="T67" fmla="*/ 50 h 398"/>
                    <a:gd name="T68" fmla="*/ 897 w 1140"/>
                    <a:gd name="T69" fmla="*/ 44 h 398"/>
                    <a:gd name="T70" fmla="*/ 955 w 1140"/>
                    <a:gd name="T71" fmla="*/ 32 h 398"/>
                    <a:gd name="T72" fmla="*/ 969 w 1140"/>
                    <a:gd name="T73" fmla="*/ 32 h 398"/>
                    <a:gd name="T74" fmla="*/ 987 w 1140"/>
                    <a:gd name="T75" fmla="*/ 17 h 398"/>
                    <a:gd name="T76" fmla="*/ 1005 w 1140"/>
                    <a:gd name="T77" fmla="*/ 23 h 398"/>
                    <a:gd name="T78" fmla="*/ 1029 w 1140"/>
                    <a:gd name="T79" fmla="*/ 23 h 398"/>
                    <a:gd name="T80" fmla="*/ 1041 w 1140"/>
                    <a:gd name="T81" fmla="*/ 8 h 398"/>
                    <a:gd name="T82" fmla="*/ 1065 w 1140"/>
                    <a:gd name="T83" fmla="*/ 8 h 398"/>
                    <a:gd name="T84" fmla="*/ 1080 w 1140"/>
                    <a:gd name="T85" fmla="*/ 5 h 3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40"/>
                    <a:gd name="T130" fmla="*/ 0 h 398"/>
                    <a:gd name="T131" fmla="*/ 1140 w 1140"/>
                    <a:gd name="T132" fmla="*/ 398 h 39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40" h="398">
                      <a:moveTo>
                        <a:pt x="0" y="398"/>
                      </a:moveTo>
                      <a:lnTo>
                        <a:pt x="33" y="371"/>
                      </a:lnTo>
                      <a:lnTo>
                        <a:pt x="51" y="374"/>
                      </a:lnTo>
                      <a:lnTo>
                        <a:pt x="60" y="356"/>
                      </a:lnTo>
                      <a:lnTo>
                        <a:pt x="102" y="353"/>
                      </a:lnTo>
                      <a:lnTo>
                        <a:pt x="126" y="362"/>
                      </a:lnTo>
                      <a:lnTo>
                        <a:pt x="138" y="332"/>
                      </a:lnTo>
                      <a:lnTo>
                        <a:pt x="162" y="320"/>
                      </a:lnTo>
                      <a:lnTo>
                        <a:pt x="201" y="308"/>
                      </a:lnTo>
                      <a:cubicBezTo>
                        <a:pt x="225" y="298"/>
                        <a:pt x="244" y="292"/>
                        <a:pt x="267" y="284"/>
                      </a:cubicBezTo>
                      <a:cubicBezTo>
                        <a:pt x="274" y="273"/>
                        <a:pt x="269" y="275"/>
                        <a:pt x="279" y="275"/>
                      </a:cubicBezTo>
                      <a:lnTo>
                        <a:pt x="306" y="272"/>
                      </a:lnTo>
                      <a:lnTo>
                        <a:pt x="354" y="257"/>
                      </a:lnTo>
                      <a:lnTo>
                        <a:pt x="375" y="230"/>
                      </a:lnTo>
                      <a:lnTo>
                        <a:pt x="411" y="227"/>
                      </a:lnTo>
                      <a:lnTo>
                        <a:pt x="432" y="233"/>
                      </a:lnTo>
                      <a:lnTo>
                        <a:pt x="450" y="218"/>
                      </a:lnTo>
                      <a:lnTo>
                        <a:pt x="492" y="200"/>
                      </a:lnTo>
                      <a:lnTo>
                        <a:pt x="516" y="191"/>
                      </a:lnTo>
                      <a:lnTo>
                        <a:pt x="534" y="191"/>
                      </a:lnTo>
                      <a:lnTo>
                        <a:pt x="561" y="176"/>
                      </a:lnTo>
                      <a:lnTo>
                        <a:pt x="582" y="176"/>
                      </a:lnTo>
                      <a:lnTo>
                        <a:pt x="600" y="155"/>
                      </a:lnTo>
                      <a:lnTo>
                        <a:pt x="639" y="149"/>
                      </a:lnTo>
                      <a:lnTo>
                        <a:pt x="669" y="137"/>
                      </a:lnTo>
                      <a:lnTo>
                        <a:pt x="684" y="116"/>
                      </a:lnTo>
                      <a:lnTo>
                        <a:pt x="717" y="110"/>
                      </a:lnTo>
                      <a:lnTo>
                        <a:pt x="738" y="98"/>
                      </a:lnTo>
                      <a:lnTo>
                        <a:pt x="795" y="74"/>
                      </a:lnTo>
                      <a:lnTo>
                        <a:pt x="819" y="80"/>
                      </a:lnTo>
                      <a:lnTo>
                        <a:pt x="825" y="62"/>
                      </a:lnTo>
                      <a:lnTo>
                        <a:pt x="873" y="65"/>
                      </a:lnTo>
                      <a:lnTo>
                        <a:pt x="897" y="50"/>
                      </a:lnTo>
                      <a:lnTo>
                        <a:pt x="924" y="50"/>
                      </a:lnTo>
                      <a:lnTo>
                        <a:pt x="942" y="44"/>
                      </a:lnTo>
                      <a:lnTo>
                        <a:pt x="1002" y="32"/>
                      </a:lnTo>
                      <a:lnTo>
                        <a:pt x="1020" y="32"/>
                      </a:lnTo>
                      <a:lnTo>
                        <a:pt x="1044" y="17"/>
                      </a:lnTo>
                      <a:lnTo>
                        <a:pt x="1065" y="23"/>
                      </a:lnTo>
                      <a:lnTo>
                        <a:pt x="1089" y="23"/>
                      </a:lnTo>
                      <a:lnTo>
                        <a:pt x="1101" y="8"/>
                      </a:lnTo>
                      <a:lnTo>
                        <a:pt x="1125" y="8"/>
                      </a:lnTo>
                      <a:cubicBezTo>
                        <a:pt x="1136" y="1"/>
                        <a:pt x="1131" y="0"/>
                        <a:pt x="1140" y="5"/>
                      </a:cubicBezTo>
                    </a:path>
                  </a:pathLst>
                </a:custGeom>
                <a:noFill/>
                <a:ln w="38100">
                  <a:solidFill>
                    <a:srgbClr val="3333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69" name="Rectangle 59">
                <a:extLst>
                  <a:ext uri="{FF2B5EF4-FFF2-40B4-BE49-F238E27FC236}">
                    <a16:creationId xmlns="" xmlns:a16="http://schemas.microsoft.com/office/drawing/2014/main" id="{FD68322F-8C08-48E7-8594-092AF27C79A0}"/>
                  </a:ext>
                </a:extLst>
              </p:cNvPr>
              <p:cNvSpPr>
                <a:spLocks noChangeArrowheads="1"/>
              </p:cNvSpPr>
              <p:nvPr/>
            </p:nvSpPr>
            <p:spPr bwMode="auto">
              <a:xfrm>
                <a:off x="5103" y="3432"/>
                <a:ext cx="56" cy="231"/>
              </a:xfrm>
              <a:prstGeom prst="rect">
                <a:avLst/>
              </a:prstGeom>
              <a:solidFill>
                <a:schemeClr val="folHlink"/>
              </a:solidFill>
              <a:ln w="9525">
                <a:solidFill>
                  <a:schemeClr val="folHlink"/>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nvGrpSpPr>
            <p:cNvPr id="6157" name="Group 60">
              <a:extLst>
                <a:ext uri="{FF2B5EF4-FFF2-40B4-BE49-F238E27FC236}">
                  <a16:creationId xmlns="" xmlns:a16="http://schemas.microsoft.com/office/drawing/2014/main" id="{5B3BE866-6CC9-4177-B34F-D20470E92A4F}"/>
                </a:ext>
              </a:extLst>
            </p:cNvPr>
            <p:cNvGrpSpPr>
              <a:grpSpLocks/>
            </p:cNvGrpSpPr>
            <p:nvPr/>
          </p:nvGrpSpPr>
          <p:grpSpPr bwMode="auto">
            <a:xfrm>
              <a:off x="3963" y="3165"/>
              <a:ext cx="1197" cy="804"/>
              <a:chOff x="3963" y="3165"/>
              <a:chExt cx="1197" cy="804"/>
            </a:xfrm>
          </p:grpSpPr>
          <p:grpSp>
            <p:nvGrpSpPr>
              <p:cNvPr id="6164" name="Group 61">
                <a:extLst>
                  <a:ext uri="{FF2B5EF4-FFF2-40B4-BE49-F238E27FC236}">
                    <a16:creationId xmlns="" xmlns:a16="http://schemas.microsoft.com/office/drawing/2014/main" id="{E4563D6A-BFC0-4387-9E05-C9A298887257}"/>
                  </a:ext>
                </a:extLst>
              </p:cNvPr>
              <p:cNvGrpSpPr>
                <a:grpSpLocks/>
              </p:cNvGrpSpPr>
              <p:nvPr/>
            </p:nvGrpSpPr>
            <p:grpSpPr bwMode="auto">
              <a:xfrm>
                <a:off x="3963" y="3165"/>
                <a:ext cx="1164" cy="804"/>
                <a:chOff x="3963" y="3165"/>
                <a:chExt cx="1164" cy="804"/>
              </a:xfrm>
            </p:grpSpPr>
            <p:sp>
              <p:nvSpPr>
                <p:cNvPr id="6166" name="Freeform 62">
                  <a:extLst>
                    <a:ext uri="{FF2B5EF4-FFF2-40B4-BE49-F238E27FC236}">
                      <a16:creationId xmlns="" xmlns:a16="http://schemas.microsoft.com/office/drawing/2014/main" id="{951E32FC-F7EB-43B4-A67C-9D4CB4545702}"/>
                    </a:ext>
                  </a:extLst>
                </p:cNvPr>
                <p:cNvSpPr>
                  <a:spLocks/>
                </p:cNvSpPr>
                <p:nvPr/>
              </p:nvSpPr>
              <p:spPr bwMode="auto">
                <a:xfrm>
                  <a:off x="3964" y="3165"/>
                  <a:ext cx="1163" cy="804"/>
                </a:xfrm>
                <a:custGeom>
                  <a:avLst/>
                  <a:gdLst>
                    <a:gd name="T0" fmla="*/ 1 w 1560"/>
                    <a:gd name="T1" fmla="*/ 2 h 1248"/>
                    <a:gd name="T2" fmla="*/ 1 w 1560"/>
                    <a:gd name="T3" fmla="*/ 2 h 1248"/>
                    <a:gd name="T4" fmla="*/ 1 w 1560"/>
                    <a:gd name="T5" fmla="*/ 2 h 1248"/>
                    <a:gd name="T6" fmla="*/ 2 w 1560"/>
                    <a:gd name="T7" fmla="*/ 2 h 1248"/>
                    <a:gd name="T8" fmla="*/ 3 w 1560"/>
                    <a:gd name="T9" fmla="*/ 2 h 1248"/>
                    <a:gd name="T10" fmla="*/ 3 w 1560"/>
                    <a:gd name="T11" fmla="*/ 2 h 1248"/>
                    <a:gd name="T12" fmla="*/ 4 w 1560"/>
                    <a:gd name="T13" fmla="*/ 1 h 1248"/>
                    <a:gd name="T14" fmla="*/ 4 w 1560"/>
                    <a:gd name="T15" fmla="*/ 1 h 1248"/>
                    <a:gd name="T16" fmla="*/ 5 w 1560"/>
                    <a:gd name="T17" fmla="*/ 1 h 1248"/>
                    <a:gd name="T18" fmla="*/ 5 w 1560"/>
                    <a:gd name="T19" fmla="*/ 1 h 1248"/>
                    <a:gd name="T20" fmla="*/ 7 w 1560"/>
                    <a:gd name="T21" fmla="*/ 1 h 1248"/>
                    <a:gd name="T22" fmla="*/ 7 w 1560"/>
                    <a:gd name="T23" fmla="*/ 1 h 1248"/>
                    <a:gd name="T24" fmla="*/ 7 w 1560"/>
                    <a:gd name="T25" fmla="*/ 1 h 1248"/>
                    <a:gd name="T26" fmla="*/ 9 w 1560"/>
                    <a:gd name="T27" fmla="*/ 1 h 1248"/>
                    <a:gd name="T28" fmla="*/ 10 w 1560"/>
                    <a:gd name="T29" fmla="*/ 1 h 1248"/>
                    <a:gd name="T30" fmla="*/ 10 w 1560"/>
                    <a:gd name="T31" fmla="*/ 1 h 1248"/>
                    <a:gd name="T32" fmla="*/ 12 w 1560"/>
                    <a:gd name="T33" fmla="*/ 1 h 1248"/>
                    <a:gd name="T34" fmla="*/ 12 w 1560"/>
                    <a:gd name="T35" fmla="*/ 1 h 1248"/>
                    <a:gd name="T36" fmla="*/ 12 w 1560"/>
                    <a:gd name="T37" fmla="*/ 1 h 1248"/>
                    <a:gd name="T38" fmla="*/ 12 w 1560"/>
                    <a:gd name="T39" fmla="*/ 1 h 1248"/>
                    <a:gd name="T40" fmla="*/ 12 w 1560"/>
                    <a:gd name="T41" fmla="*/ 1 h 1248"/>
                    <a:gd name="T42" fmla="*/ 13 w 1560"/>
                    <a:gd name="T43" fmla="*/ 1 h 1248"/>
                    <a:gd name="T44" fmla="*/ 14 w 1560"/>
                    <a:gd name="T45" fmla="*/ 1 h 1248"/>
                    <a:gd name="T46" fmla="*/ 14 w 1560"/>
                    <a:gd name="T47" fmla="*/ 1 h 1248"/>
                    <a:gd name="T48" fmla="*/ 15 w 1560"/>
                    <a:gd name="T49" fmla="*/ 1 h 1248"/>
                    <a:gd name="T50" fmla="*/ 16 w 1560"/>
                    <a:gd name="T51" fmla="*/ 1 h 1248"/>
                    <a:gd name="T52" fmla="*/ 16 w 1560"/>
                    <a:gd name="T53" fmla="*/ 1 h 1248"/>
                    <a:gd name="T54" fmla="*/ 17 w 1560"/>
                    <a:gd name="T55" fmla="*/ 1 h 1248"/>
                    <a:gd name="T56" fmla="*/ 17 w 1560"/>
                    <a:gd name="T57" fmla="*/ 1 h 1248"/>
                    <a:gd name="T58" fmla="*/ 17 w 1560"/>
                    <a:gd name="T59" fmla="*/ 1 h 1248"/>
                    <a:gd name="T60" fmla="*/ 19 w 1560"/>
                    <a:gd name="T61" fmla="*/ 1 h 1248"/>
                    <a:gd name="T62" fmla="*/ 19 w 1560"/>
                    <a:gd name="T63" fmla="*/ 1 h 1248"/>
                    <a:gd name="T64" fmla="*/ 19 w 1560"/>
                    <a:gd name="T65" fmla="*/ 1 h 1248"/>
                    <a:gd name="T66" fmla="*/ 19 w 1560"/>
                    <a:gd name="T67" fmla="*/ 1 h 1248"/>
                    <a:gd name="T68" fmla="*/ 17 w 1560"/>
                    <a:gd name="T69" fmla="*/ 1 h 1248"/>
                    <a:gd name="T70" fmla="*/ 16 w 1560"/>
                    <a:gd name="T71" fmla="*/ 1 h 1248"/>
                    <a:gd name="T72" fmla="*/ 15 w 1560"/>
                    <a:gd name="T73" fmla="*/ 1 h 1248"/>
                    <a:gd name="T74" fmla="*/ 14 w 1560"/>
                    <a:gd name="T75" fmla="*/ 1 h 1248"/>
                    <a:gd name="T76" fmla="*/ 13 w 1560"/>
                    <a:gd name="T77" fmla="*/ 1 h 1248"/>
                    <a:gd name="T78" fmla="*/ 12 w 1560"/>
                    <a:gd name="T79" fmla="*/ 1 h 1248"/>
                    <a:gd name="T80" fmla="*/ 12 w 1560"/>
                    <a:gd name="T81" fmla="*/ 1 h 1248"/>
                    <a:gd name="T82" fmla="*/ 11 w 1560"/>
                    <a:gd name="T83" fmla="*/ 1 h 1248"/>
                    <a:gd name="T84" fmla="*/ 10 w 1560"/>
                    <a:gd name="T85" fmla="*/ 1 h 1248"/>
                    <a:gd name="T86" fmla="*/ 9 w 1560"/>
                    <a:gd name="T87" fmla="*/ 1 h 1248"/>
                    <a:gd name="T88" fmla="*/ 9 w 1560"/>
                    <a:gd name="T89" fmla="*/ 1 h 1248"/>
                    <a:gd name="T90" fmla="*/ 7 w 1560"/>
                    <a:gd name="T91" fmla="*/ 1 h 1248"/>
                    <a:gd name="T92" fmla="*/ 7 w 1560"/>
                    <a:gd name="T93" fmla="*/ 1 h 1248"/>
                    <a:gd name="T94" fmla="*/ 5 w 1560"/>
                    <a:gd name="T95" fmla="*/ 2 h 1248"/>
                    <a:gd name="T96" fmla="*/ 4 w 1560"/>
                    <a:gd name="T97" fmla="*/ 2 h 1248"/>
                    <a:gd name="T98" fmla="*/ 2 w 1560"/>
                    <a:gd name="T99" fmla="*/ 2 h 1248"/>
                    <a:gd name="T100" fmla="*/ 0 w 1560"/>
                    <a:gd name="T101" fmla="*/ 2 h 124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60"/>
                    <a:gd name="T154" fmla="*/ 0 h 1248"/>
                    <a:gd name="T155" fmla="*/ 1560 w 1560"/>
                    <a:gd name="T156" fmla="*/ 1248 h 124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60" h="1248">
                      <a:moveTo>
                        <a:pt x="0" y="1248"/>
                      </a:moveTo>
                      <a:cubicBezTo>
                        <a:pt x="6" y="1230"/>
                        <a:pt x="23" y="1240"/>
                        <a:pt x="36" y="1227"/>
                      </a:cubicBezTo>
                      <a:cubicBezTo>
                        <a:pt x="39" y="1219"/>
                        <a:pt x="40" y="1204"/>
                        <a:pt x="45" y="1197"/>
                      </a:cubicBezTo>
                      <a:cubicBezTo>
                        <a:pt x="54" y="1186"/>
                        <a:pt x="74" y="1185"/>
                        <a:pt x="87" y="1182"/>
                      </a:cubicBezTo>
                      <a:cubicBezTo>
                        <a:pt x="97" y="1151"/>
                        <a:pt x="100" y="1155"/>
                        <a:pt x="138" y="1152"/>
                      </a:cubicBezTo>
                      <a:cubicBezTo>
                        <a:pt x="144" y="1150"/>
                        <a:pt x="150" y="1148"/>
                        <a:pt x="156" y="1146"/>
                      </a:cubicBezTo>
                      <a:cubicBezTo>
                        <a:pt x="160" y="1145"/>
                        <a:pt x="158" y="1138"/>
                        <a:pt x="159" y="1134"/>
                      </a:cubicBezTo>
                      <a:cubicBezTo>
                        <a:pt x="162" y="1122"/>
                        <a:pt x="167" y="1117"/>
                        <a:pt x="177" y="1110"/>
                      </a:cubicBezTo>
                      <a:cubicBezTo>
                        <a:pt x="181" y="1111"/>
                        <a:pt x="185" y="1113"/>
                        <a:pt x="189" y="1113"/>
                      </a:cubicBezTo>
                      <a:cubicBezTo>
                        <a:pt x="200" y="1113"/>
                        <a:pt x="211" y="1113"/>
                        <a:pt x="222" y="1110"/>
                      </a:cubicBezTo>
                      <a:cubicBezTo>
                        <a:pt x="234" y="1106"/>
                        <a:pt x="229" y="1081"/>
                        <a:pt x="240" y="1074"/>
                      </a:cubicBezTo>
                      <a:cubicBezTo>
                        <a:pt x="247" y="1070"/>
                        <a:pt x="265" y="1066"/>
                        <a:pt x="273" y="1062"/>
                      </a:cubicBezTo>
                      <a:cubicBezTo>
                        <a:pt x="282" y="1058"/>
                        <a:pt x="300" y="1053"/>
                        <a:pt x="300" y="1053"/>
                      </a:cubicBezTo>
                      <a:cubicBezTo>
                        <a:pt x="301" y="1046"/>
                        <a:pt x="299" y="1038"/>
                        <a:pt x="303" y="1032"/>
                      </a:cubicBezTo>
                      <a:cubicBezTo>
                        <a:pt x="307" y="1026"/>
                        <a:pt x="321" y="1020"/>
                        <a:pt x="321" y="1020"/>
                      </a:cubicBezTo>
                      <a:cubicBezTo>
                        <a:pt x="330" y="1006"/>
                        <a:pt x="334" y="1012"/>
                        <a:pt x="345" y="1023"/>
                      </a:cubicBezTo>
                      <a:cubicBezTo>
                        <a:pt x="359" y="1020"/>
                        <a:pt x="372" y="1013"/>
                        <a:pt x="384" y="1005"/>
                      </a:cubicBezTo>
                      <a:cubicBezTo>
                        <a:pt x="391" y="983"/>
                        <a:pt x="386" y="991"/>
                        <a:pt x="399" y="978"/>
                      </a:cubicBezTo>
                      <a:cubicBezTo>
                        <a:pt x="414" y="933"/>
                        <a:pt x="412" y="922"/>
                        <a:pt x="465" y="915"/>
                      </a:cubicBezTo>
                      <a:cubicBezTo>
                        <a:pt x="470" y="900"/>
                        <a:pt x="477" y="890"/>
                        <a:pt x="489" y="882"/>
                      </a:cubicBezTo>
                      <a:cubicBezTo>
                        <a:pt x="499" y="868"/>
                        <a:pt x="492" y="874"/>
                        <a:pt x="513" y="867"/>
                      </a:cubicBezTo>
                      <a:cubicBezTo>
                        <a:pt x="516" y="866"/>
                        <a:pt x="522" y="864"/>
                        <a:pt x="522" y="864"/>
                      </a:cubicBezTo>
                      <a:cubicBezTo>
                        <a:pt x="531" y="855"/>
                        <a:pt x="542" y="850"/>
                        <a:pt x="549" y="840"/>
                      </a:cubicBezTo>
                      <a:cubicBezTo>
                        <a:pt x="553" y="834"/>
                        <a:pt x="561" y="822"/>
                        <a:pt x="561" y="822"/>
                      </a:cubicBezTo>
                      <a:cubicBezTo>
                        <a:pt x="567" y="792"/>
                        <a:pt x="559" y="820"/>
                        <a:pt x="573" y="798"/>
                      </a:cubicBezTo>
                      <a:cubicBezTo>
                        <a:pt x="602" y="755"/>
                        <a:pt x="578" y="766"/>
                        <a:pt x="651" y="762"/>
                      </a:cubicBezTo>
                      <a:cubicBezTo>
                        <a:pt x="666" y="752"/>
                        <a:pt x="662" y="741"/>
                        <a:pt x="669" y="726"/>
                      </a:cubicBezTo>
                      <a:cubicBezTo>
                        <a:pt x="677" y="710"/>
                        <a:pt x="692" y="695"/>
                        <a:pt x="708" y="690"/>
                      </a:cubicBezTo>
                      <a:cubicBezTo>
                        <a:pt x="728" y="661"/>
                        <a:pt x="755" y="638"/>
                        <a:pt x="789" y="627"/>
                      </a:cubicBezTo>
                      <a:cubicBezTo>
                        <a:pt x="800" y="595"/>
                        <a:pt x="795" y="599"/>
                        <a:pt x="831" y="594"/>
                      </a:cubicBezTo>
                      <a:cubicBezTo>
                        <a:pt x="836" y="593"/>
                        <a:pt x="841" y="592"/>
                        <a:pt x="846" y="591"/>
                      </a:cubicBezTo>
                      <a:cubicBezTo>
                        <a:pt x="852" y="574"/>
                        <a:pt x="852" y="568"/>
                        <a:pt x="867" y="558"/>
                      </a:cubicBezTo>
                      <a:cubicBezTo>
                        <a:pt x="872" y="543"/>
                        <a:pt x="879" y="533"/>
                        <a:pt x="891" y="525"/>
                      </a:cubicBezTo>
                      <a:cubicBezTo>
                        <a:pt x="896" y="510"/>
                        <a:pt x="909" y="509"/>
                        <a:pt x="921" y="501"/>
                      </a:cubicBezTo>
                      <a:cubicBezTo>
                        <a:pt x="935" y="480"/>
                        <a:pt x="927" y="487"/>
                        <a:pt x="942" y="477"/>
                      </a:cubicBezTo>
                      <a:cubicBezTo>
                        <a:pt x="950" y="464"/>
                        <a:pt x="961" y="458"/>
                        <a:pt x="975" y="453"/>
                      </a:cubicBezTo>
                      <a:cubicBezTo>
                        <a:pt x="977" y="450"/>
                        <a:pt x="979" y="447"/>
                        <a:pt x="981" y="444"/>
                      </a:cubicBezTo>
                      <a:cubicBezTo>
                        <a:pt x="982" y="441"/>
                        <a:pt x="982" y="438"/>
                        <a:pt x="984" y="435"/>
                      </a:cubicBezTo>
                      <a:cubicBezTo>
                        <a:pt x="988" y="429"/>
                        <a:pt x="996" y="417"/>
                        <a:pt x="996" y="417"/>
                      </a:cubicBezTo>
                      <a:cubicBezTo>
                        <a:pt x="997" y="411"/>
                        <a:pt x="996" y="404"/>
                        <a:pt x="999" y="399"/>
                      </a:cubicBezTo>
                      <a:cubicBezTo>
                        <a:pt x="1003" y="393"/>
                        <a:pt x="1011" y="391"/>
                        <a:pt x="1017" y="387"/>
                      </a:cubicBezTo>
                      <a:cubicBezTo>
                        <a:pt x="1020" y="385"/>
                        <a:pt x="1026" y="381"/>
                        <a:pt x="1026" y="381"/>
                      </a:cubicBezTo>
                      <a:cubicBezTo>
                        <a:pt x="1036" y="366"/>
                        <a:pt x="1050" y="353"/>
                        <a:pt x="1068" y="348"/>
                      </a:cubicBezTo>
                      <a:cubicBezTo>
                        <a:pt x="1079" y="345"/>
                        <a:pt x="1101" y="339"/>
                        <a:pt x="1101" y="339"/>
                      </a:cubicBezTo>
                      <a:cubicBezTo>
                        <a:pt x="1110" y="326"/>
                        <a:pt x="1104" y="330"/>
                        <a:pt x="1122" y="324"/>
                      </a:cubicBezTo>
                      <a:cubicBezTo>
                        <a:pt x="1128" y="322"/>
                        <a:pt x="1140" y="318"/>
                        <a:pt x="1140" y="318"/>
                      </a:cubicBezTo>
                      <a:cubicBezTo>
                        <a:pt x="1151" y="284"/>
                        <a:pt x="1140" y="281"/>
                        <a:pt x="1179" y="276"/>
                      </a:cubicBezTo>
                      <a:cubicBezTo>
                        <a:pt x="1181" y="270"/>
                        <a:pt x="1181" y="263"/>
                        <a:pt x="1185" y="258"/>
                      </a:cubicBezTo>
                      <a:cubicBezTo>
                        <a:pt x="1189" y="252"/>
                        <a:pt x="1197" y="240"/>
                        <a:pt x="1197" y="240"/>
                      </a:cubicBezTo>
                      <a:cubicBezTo>
                        <a:pt x="1198" y="236"/>
                        <a:pt x="1196" y="230"/>
                        <a:pt x="1200" y="228"/>
                      </a:cubicBezTo>
                      <a:cubicBezTo>
                        <a:pt x="1205" y="226"/>
                        <a:pt x="1210" y="231"/>
                        <a:pt x="1215" y="231"/>
                      </a:cubicBezTo>
                      <a:cubicBezTo>
                        <a:pt x="1225" y="231"/>
                        <a:pt x="1235" y="229"/>
                        <a:pt x="1245" y="228"/>
                      </a:cubicBezTo>
                      <a:cubicBezTo>
                        <a:pt x="1263" y="216"/>
                        <a:pt x="1251" y="212"/>
                        <a:pt x="1260" y="192"/>
                      </a:cubicBezTo>
                      <a:cubicBezTo>
                        <a:pt x="1266" y="180"/>
                        <a:pt x="1310" y="180"/>
                        <a:pt x="1311" y="180"/>
                      </a:cubicBezTo>
                      <a:cubicBezTo>
                        <a:pt x="1320" y="174"/>
                        <a:pt x="1329" y="171"/>
                        <a:pt x="1338" y="165"/>
                      </a:cubicBezTo>
                      <a:cubicBezTo>
                        <a:pt x="1355" y="140"/>
                        <a:pt x="1363" y="128"/>
                        <a:pt x="1395" y="120"/>
                      </a:cubicBezTo>
                      <a:cubicBezTo>
                        <a:pt x="1401" y="116"/>
                        <a:pt x="1407" y="112"/>
                        <a:pt x="1413" y="108"/>
                      </a:cubicBezTo>
                      <a:cubicBezTo>
                        <a:pt x="1416" y="106"/>
                        <a:pt x="1422" y="102"/>
                        <a:pt x="1422" y="102"/>
                      </a:cubicBezTo>
                      <a:cubicBezTo>
                        <a:pt x="1424" y="99"/>
                        <a:pt x="1425" y="95"/>
                        <a:pt x="1428" y="93"/>
                      </a:cubicBezTo>
                      <a:cubicBezTo>
                        <a:pt x="1433" y="90"/>
                        <a:pt x="1446" y="87"/>
                        <a:pt x="1446" y="87"/>
                      </a:cubicBezTo>
                      <a:cubicBezTo>
                        <a:pt x="1454" y="64"/>
                        <a:pt x="1479" y="51"/>
                        <a:pt x="1500" y="42"/>
                      </a:cubicBezTo>
                      <a:cubicBezTo>
                        <a:pt x="1509" y="38"/>
                        <a:pt x="1527" y="33"/>
                        <a:pt x="1527" y="33"/>
                      </a:cubicBezTo>
                      <a:cubicBezTo>
                        <a:pt x="1560" y="0"/>
                        <a:pt x="1536" y="327"/>
                        <a:pt x="1536" y="333"/>
                      </a:cubicBezTo>
                      <a:cubicBezTo>
                        <a:pt x="1536" y="340"/>
                        <a:pt x="1534" y="347"/>
                        <a:pt x="1533" y="354"/>
                      </a:cubicBezTo>
                      <a:cubicBezTo>
                        <a:pt x="1532" y="387"/>
                        <a:pt x="1532" y="420"/>
                        <a:pt x="1530" y="453"/>
                      </a:cubicBezTo>
                      <a:cubicBezTo>
                        <a:pt x="1529" y="469"/>
                        <a:pt x="1521" y="501"/>
                        <a:pt x="1521" y="501"/>
                      </a:cubicBezTo>
                      <a:cubicBezTo>
                        <a:pt x="1514" y="500"/>
                        <a:pt x="1506" y="502"/>
                        <a:pt x="1500" y="498"/>
                      </a:cubicBezTo>
                      <a:cubicBezTo>
                        <a:pt x="1496" y="495"/>
                        <a:pt x="1500" y="487"/>
                        <a:pt x="1497" y="483"/>
                      </a:cubicBezTo>
                      <a:cubicBezTo>
                        <a:pt x="1492" y="477"/>
                        <a:pt x="1483" y="479"/>
                        <a:pt x="1476" y="477"/>
                      </a:cubicBezTo>
                      <a:cubicBezTo>
                        <a:pt x="1450" y="486"/>
                        <a:pt x="1422" y="490"/>
                        <a:pt x="1395" y="492"/>
                      </a:cubicBezTo>
                      <a:cubicBezTo>
                        <a:pt x="1394" y="495"/>
                        <a:pt x="1377" y="522"/>
                        <a:pt x="1374" y="525"/>
                      </a:cubicBezTo>
                      <a:cubicBezTo>
                        <a:pt x="1367" y="532"/>
                        <a:pt x="1347" y="537"/>
                        <a:pt x="1347" y="537"/>
                      </a:cubicBezTo>
                      <a:cubicBezTo>
                        <a:pt x="1330" y="563"/>
                        <a:pt x="1267" y="575"/>
                        <a:pt x="1236" y="585"/>
                      </a:cubicBezTo>
                      <a:cubicBezTo>
                        <a:pt x="1230" y="591"/>
                        <a:pt x="1228" y="600"/>
                        <a:pt x="1221" y="603"/>
                      </a:cubicBezTo>
                      <a:cubicBezTo>
                        <a:pt x="1206" y="609"/>
                        <a:pt x="1186" y="607"/>
                        <a:pt x="1170" y="612"/>
                      </a:cubicBezTo>
                      <a:cubicBezTo>
                        <a:pt x="1162" y="635"/>
                        <a:pt x="1152" y="636"/>
                        <a:pt x="1128" y="639"/>
                      </a:cubicBezTo>
                      <a:cubicBezTo>
                        <a:pt x="1117" y="643"/>
                        <a:pt x="1114" y="650"/>
                        <a:pt x="1104" y="657"/>
                      </a:cubicBezTo>
                      <a:cubicBezTo>
                        <a:pt x="1099" y="672"/>
                        <a:pt x="1092" y="664"/>
                        <a:pt x="1080" y="660"/>
                      </a:cubicBezTo>
                      <a:cubicBezTo>
                        <a:pt x="1045" y="672"/>
                        <a:pt x="1074" y="660"/>
                        <a:pt x="1056" y="687"/>
                      </a:cubicBezTo>
                      <a:cubicBezTo>
                        <a:pt x="1048" y="699"/>
                        <a:pt x="1019" y="702"/>
                        <a:pt x="1005" y="705"/>
                      </a:cubicBezTo>
                      <a:cubicBezTo>
                        <a:pt x="995" y="720"/>
                        <a:pt x="984" y="715"/>
                        <a:pt x="969" y="723"/>
                      </a:cubicBezTo>
                      <a:cubicBezTo>
                        <a:pt x="963" y="727"/>
                        <a:pt x="951" y="735"/>
                        <a:pt x="951" y="735"/>
                      </a:cubicBezTo>
                      <a:cubicBezTo>
                        <a:pt x="947" y="747"/>
                        <a:pt x="942" y="749"/>
                        <a:pt x="930" y="753"/>
                      </a:cubicBezTo>
                      <a:cubicBezTo>
                        <a:pt x="922" y="761"/>
                        <a:pt x="903" y="774"/>
                        <a:pt x="903" y="774"/>
                      </a:cubicBezTo>
                      <a:cubicBezTo>
                        <a:pt x="898" y="789"/>
                        <a:pt x="891" y="789"/>
                        <a:pt x="876" y="792"/>
                      </a:cubicBezTo>
                      <a:cubicBezTo>
                        <a:pt x="863" y="801"/>
                        <a:pt x="849" y="807"/>
                        <a:pt x="834" y="810"/>
                      </a:cubicBezTo>
                      <a:cubicBezTo>
                        <a:pt x="815" y="823"/>
                        <a:pt x="789" y="825"/>
                        <a:pt x="771" y="840"/>
                      </a:cubicBezTo>
                      <a:cubicBezTo>
                        <a:pt x="756" y="852"/>
                        <a:pt x="756" y="878"/>
                        <a:pt x="744" y="885"/>
                      </a:cubicBezTo>
                      <a:cubicBezTo>
                        <a:pt x="735" y="890"/>
                        <a:pt x="718" y="894"/>
                        <a:pt x="708" y="897"/>
                      </a:cubicBezTo>
                      <a:cubicBezTo>
                        <a:pt x="700" y="900"/>
                        <a:pt x="696" y="907"/>
                        <a:pt x="690" y="912"/>
                      </a:cubicBezTo>
                      <a:cubicBezTo>
                        <a:pt x="671" y="927"/>
                        <a:pt x="654" y="934"/>
                        <a:pt x="630" y="939"/>
                      </a:cubicBezTo>
                      <a:cubicBezTo>
                        <a:pt x="612" y="951"/>
                        <a:pt x="607" y="979"/>
                        <a:pt x="588" y="990"/>
                      </a:cubicBezTo>
                      <a:cubicBezTo>
                        <a:pt x="575" y="997"/>
                        <a:pt x="559" y="995"/>
                        <a:pt x="546" y="1002"/>
                      </a:cubicBezTo>
                      <a:cubicBezTo>
                        <a:pt x="515" y="1019"/>
                        <a:pt x="539" y="1010"/>
                        <a:pt x="519" y="1017"/>
                      </a:cubicBezTo>
                      <a:cubicBezTo>
                        <a:pt x="515" y="1032"/>
                        <a:pt x="512" y="1033"/>
                        <a:pt x="498" y="1038"/>
                      </a:cubicBezTo>
                      <a:cubicBezTo>
                        <a:pt x="471" y="1079"/>
                        <a:pt x="449" y="1069"/>
                        <a:pt x="393" y="1071"/>
                      </a:cubicBezTo>
                      <a:cubicBezTo>
                        <a:pt x="377" y="1076"/>
                        <a:pt x="361" y="1081"/>
                        <a:pt x="345" y="1086"/>
                      </a:cubicBezTo>
                      <a:cubicBezTo>
                        <a:pt x="334" y="1103"/>
                        <a:pt x="316" y="1108"/>
                        <a:pt x="300" y="1119"/>
                      </a:cubicBezTo>
                      <a:cubicBezTo>
                        <a:pt x="277" y="1153"/>
                        <a:pt x="229" y="1147"/>
                        <a:pt x="195" y="1164"/>
                      </a:cubicBezTo>
                      <a:cubicBezTo>
                        <a:pt x="191" y="1175"/>
                        <a:pt x="184" y="1178"/>
                        <a:pt x="177" y="1188"/>
                      </a:cubicBezTo>
                      <a:cubicBezTo>
                        <a:pt x="168" y="1231"/>
                        <a:pt x="134" y="1228"/>
                        <a:pt x="93" y="1230"/>
                      </a:cubicBezTo>
                      <a:cubicBezTo>
                        <a:pt x="56" y="1239"/>
                        <a:pt x="51" y="1243"/>
                        <a:pt x="0" y="1248"/>
                      </a:cubicBezTo>
                      <a:close/>
                    </a:path>
                  </a:pathLst>
                </a:custGeom>
                <a:gradFill rotWithShape="1">
                  <a:gsLst>
                    <a:gs pos="0">
                      <a:srgbClr val="2FFFA1"/>
                    </a:gs>
                    <a:gs pos="100000">
                      <a:srgbClr val="16764B">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167" name="Freeform 63">
                  <a:extLst>
                    <a:ext uri="{FF2B5EF4-FFF2-40B4-BE49-F238E27FC236}">
                      <a16:creationId xmlns="" xmlns:a16="http://schemas.microsoft.com/office/drawing/2014/main" id="{D1672984-2AB8-4DA6-85B2-4C0EF557C61D}"/>
                    </a:ext>
                  </a:extLst>
                </p:cNvPr>
                <p:cNvSpPr>
                  <a:spLocks/>
                </p:cNvSpPr>
                <p:nvPr/>
              </p:nvSpPr>
              <p:spPr bwMode="auto">
                <a:xfrm>
                  <a:off x="3963" y="3334"/>
                  <a:ext cx="1143" cy="618"/>
                </a:xfrm>
                <a:custGeom>
                  <a:avLst/>
                  <a:gdLst>
                    <a:gd name="T0" fmla="*/ 0 w 1155"/>
                    <a:gd name="T1" fmla="*/ 618 h 618"/>
                    <a:gd name="T2" fmla="*/ 36 w 1155"/>
                    <a:gd name="T3" fmla="*/ 612 h 618"/>
                    <a:gd name="T4" fmla="*/ 48 w 1155"/>
                    <a:gd name="T5" fmla="*/ 588 h 618"/>
                    <a:gd name="T6" fmla="*/ 57 w 1155"/>
                    <a:gd name="T7" fmla="*/ 588 h 618"/>
                    <a:gd name="T8" fmla="*/ 81 w 1155"/>
                    <a:gd name="T9" fmla="*/ 579 h 618"/>
                    <a:gd name="T10" fmla="*/ 105 w 1155"/>
                    <a:gd name="T11" fmla="*/ 570 h 618"/>
                    <a:gd name="T12" fmla="*/ 105 w 1155"/>
                    <a:gd name="T13" fmla="*/ 549 h 618"/>
                    <a:gd name="T14" fmla="*/ 135 w 1155"/>
                    <a:gd name="T15" fmla="*/ 546 h 618"/>
                    <a:gd name="T16" fmla="*/ 141 w 1155"/>
                    <a:gd name="T17" fmla="*/ 528 h 618"/>
                    <a:gd name="T18" fmla="*/ 156 w 1155"/>
                    <a:gd name="T19" fmla="*/ 522 h 618"/>
                    <a:gd name="T20" fmla="*/ 180 w 1155"/>
                    <a:gd name="T21" fmla="*/ 519 h 618"/>
                    <a:gd name="T22" fmla="*/ 207 w 1155"/>
                    <a:gd name="T23" fmla="*/ 510 h 618"/>
                    <a:gd name="T24" fmla="*/ 222 w 1155"/>
                    <a:gd name="T25" fmla="*/ 492 h 618"/>
                    <a:gd name="T26" fmla="*/ 243 w 1155"/>
                    <a:gd name="T27" fmla="*/ 492 h 618"/>
                    <a:gd name="T28" fmla="*/ 258 w 1155"/>
                    <a:gd name="T29" fmla="*/ 474 h 618"/>
                    <a:gd name="T30" fmla="*/ 300 w 1155"/>
                    <a:gd name="T31" fmla="*/ 453 h 618"/>
                    <a:gd name="T32" fmla="*/ 320 w 1155"/>
                    <a:gd name="T33" fmla="*/ 426 h 618"/>
                    <a:gd name="T34" fmla="*/ 345 w 1155"/>
                    <a:gd name="T35" fmla="*/ 414 h 618"/>
                    <a:gd name="T36" fmla="*/ 379 w 1155"/>
                    <a:gd name="T37" fmla="*/ 396 h 618"/>
                    <a:gd name="T38" fmla="*/ 413 w 1155"/>
                    <a:gd name="T39" fmla="*/ 360 h 618"/>
                    <a:gd name="T40" fmla="*/ 447 w 1155"/>
                    <a:gd name="T41" fmla="*/ 345 h 618"/>
                    <a:gd name="T42" fmla="*/ 465 w 1155"/>
                    <a:gd name="T43" fmla="*/ 321 h 618"/>
                    <a:gd name="T44" fmla="*/ 493 w 1155"/>
                    <a:gd name="T45" fmla="*/ 300 h 618"/>
                    <a:gd name="T46" fmla="*/ 518 w 1155"/>
                    <a:gd name="T47" fmla="*/ 300 h 618"/>
                    <a:gd name="T48" fmla="*/ 528 w 1155"/>
                    <a:gd name="T49" fmla="*/ 279 h 618"/>
                    <a:gd name="T50" fmla="*/ 559 w 1155"/>
                    <a:gd name="T51" fmla="*/ 258 h 618"/>
                    <a:gd name="T52" fmla="*/ 595 w 1155"/>
                    <a:gd name="T53" fmla="*/ 222 h 618"/>
                    <a:gd name="T54" fmla="*/ 623 w 1155"/>
                    <a:gd name="T55" fmla="*/ 207 h 618"/>
                    <a:gd name="T56" fmla="*/ 662 w 1155"/>
                    <a:gd name="T57" fmla="*/ 186 h 618"/>
                    <a:gd name="T58" fmla="*/ 680 w 1155"/>
                    <a:gd name="T59" fmla="*/ 153 h 618"/>
                    <a:gd name="T60" fmla="*/ 717 w 1155"/>
                    <a:gd name="T61" fmla="*/ 147 h 618"/>
                    <a:gd name="T62" fmla="*/ 720 w 1155"/>
                    <a:gd name="T63" fmla="*/ 135 h 618"/>
                    <a:gd name="T64" fmla="*/ 728 w 1155"/>
                    <a:gd name="T65" fmla="*/ 141 h 618"/>
                    <a:gd name="T66" fmla="*/ 741 w 1155"/>
                    <a:gd name="T67" fmla="*/ 141 h 618"/>
                    <a:gd name="T68" fmla="*/ 752 w 1155"/>
                    <a:gd name="T69" fmla="*/ 117 h 618"/>
                    <a:gd name="T70" fmla="*/ 786 w 1155"/>
                    <a:gd name="T71" fmla="*/ 96 h 618"/>
                    <a:gd name="T72" fmla="*/ 807 w 1155"/>
                    <a:gd name="T73" fmla="*/ 87 h 618"/>
                    <a:gd name="T74" fmla="*/ 839 w 1155"/>
                    <a:gd name="T75" fmla="*/ 69 h 618"/>
                    <a:gd name="T76" fmla="*/ 865 w 1155"/>
                    <a:gd name="T77" fmla="*/ 57 h 618"/>
                    <a:gd name="T78" fmla="*/ 887 w 1155"/>
                    <a:gd name="T79" fmla="*/ 42 h 618"/>
                    <a:gd name="T80" fmla="*/ 912 w 1155"/>
                    <a:gd name="T81" fmla="*/ 36 h 618"/>
                    <a:gd name="T82" fmla="*/ 929 w 1155"/>
                    <a:gd name="T83" fmla="*/ 27 h 618"/>
                    <a:gd name="T84" fmla="*/ 967 w 1155"/>
                    <a:gd name="T85" fmla="*/ 0 h 618"/>
                    <a:gd name="T86" fmla="*/ 987 w 1155"/>
                    <a:gd name="T87" fmla="*/ 6 h 6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55"/>
                    <a:gd name="T133" fmla="*/ 0 h 618"/>
                    <a:gd name="T134" fmla="*/ 1155 w 1155"/>
                    <a:gd name="T135" fmla="*/ 618 h 6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55" h="618">
                      <a:moveTo>
                        <a:pt x="0" y="618"/>
                      </a:moveTo>
                      <a:lnTo>
                        <a:pt x="36" y="612"/>
                      </a:lnTo>
                      <a:lnTo>
                        <a:pt x="54" y="588"/>
                      </a:lnTo>
                      <a:lnTo>
                        <a:pt x="72" y="588"/>
                      </a:lnTo>
                      <a:lnTo>
                        <a:pt x="96" y="579"/>
                      </a:lnTo>
                      <a:lnTo>
                        <a:pt x="120" y="570"/>
                      </a:lnTo>
                      <a:lnTo>
                        <a:pt x="120" y="549"/>
                      </a:lnTo>
                      <a:lnTo>
                        <a:pt x="156" y="546"/>
                      </a:lnTo>
                      <a:lnTo>
                        <a:pt x="168" y="528"/>
                      </a:lnTo>
                      <a:lnTo>
                        <a:pt x="186" y="522"/>
                      </a:lnTo>
                      <a:lnTo>
                        <a:pt x="210" y="519"/>
                      </a:lnTo>
                      <a:lnTo>
                        <a:pt x="237" y="510"/>
                      </a:lnTo>
                      <a:lnTo>
                        <a:pt x="258" y="492"/>
                      </a:lnTo>
                      <a:lnTo>
                        <a:pt x="288" y="492"/>
                      </a:lnTo>
                      <a:lnTo>
                        <a:pt x="303" y="474"/>
                      </a:lnTo>
                      <a:lnTo>
                        <a:pt x="348" y="453"/>
                      </a:lnTo>
                      <a:lnTo>
                        <a:pt x="375" y="426"/>
                      </a:lnTo>
                      <a:lnTo>
                        <a:pt x="405" y="414"/>
                      </a:lnTo>
                      <a:lnTo>
                        <a:pt x="441" y="396"/>
                      </a:lnTo>
                      <a:lnTo>
                        <a:pt x="483" y="360"/>
                      </a:lnTo>
                      <a:lnTo>
                        <a:pt x="522" y="345"/>
                      </a:lnTo>
                      <a:lnTo>
                        <a:pt x="543" y="321"/>
                      </a:lnTo>
                      <a:lnTo>
                        <a:pt x="576" y="300"/>
                      </a:lnTo>
                      <a:lnTo>
                        <a:pt x="606" y="300"/>
                      </a:lnTo>
                      <a:lnTo>
                        <a:pt x="618" y="279"/>
                      </a:lnTo>
                      <a:lnTo>
                        <a:pt x="654" y="258"/>
                      </a:lnTo>
                      <a:lnTo>
                        <a:pt x="696" y="222"/>
                      </a:lnTo>
                      <a:lnTo>
                        <a:pt x="729" y="207"/>
                      </a:lnTo>
                      <a:lnTo>
                        <a:pt x="774" y="186"/>
                      </a:lnTo>
                      <a:lnTo>
                        <a:pt x="795" y="153"/>
                      </a:lnTo>
                      <a:cubicBezTo>
                        <a:pt x="810" y="151"/>
                        <a:pt x="826" y="152"/>
                        <a:pt x="840" y="147"/>
                      </a:cubicBezTo>
                      <a:cubicBezTo>
                        <a:pt x="844" y="146"/>
                        <a:pt x="839" y="137"/>
                        <a:pt x="843" y="135"/>
                      </a:cubicBezTo>
                      <a:cubicBezTo>
                        <a:pt x="846" y="133"/>
                        <a:pt x="849" y="140"/>
                        <a:pt x="852" y="141"/>
                      </a:cubicBezTo>
                      <a:cubicBezTo>
                        <a:pt x="857" y="142"/>
                        <a:pt x="862" y="141"/>
                        <a:pt x="867" y="141"/>
                      </a:cubicBezTo>
                      <a:lnTo>
                        <a:pt x="879" y="117"/>
                      </a:lnTo>
                      <a:lnTo>
                        <a:pt x="918" y="96"/>
                      </a:lnTo>
                      <a:lnTo>
                        <a:pt x="945" y="87"/>
                      </a:lnTo>
                      <a:cubicBezTo>
                        <a:pt x="954" y="82"/>
                        <a:pt x="970" y="75"/>
                        <a:pt x="981" y="69"/>
                      </a:cubicBezTo>
                      <a:lnTo>
                        <a:pt x="1011" y="57"/>
                      </a:lnTo>
                      <a:lnTo>
                        <a:pt x="1038" y="42"/>
                      </a:lnTo>
                      <a:lnTo>
                        <a:pt x="1068" y="36"/>
                      </a:lnTo>
                      <a:lnTo>
                        <a:pt x="1086" y="27"/>
                      </a:lnTo>
                      <a:lnTo>
                        <a:pt x="1131" y="0"/>
                      </a:lnTo>
                      <a:lnTo>
                        <a:pt x="1155" y="6"/>
                      </a:lnTo>
                    </a:path>
                  </a:pathLst>
                </a:custGeom>
                <a:noFill/>
                <a:ln w="38100">
                  <a:solidFill>
                    <a:srgbClr val="33CC33"/>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65" name="Rectangle 64">
                <a:extLst>
                  <a:ext uri="{FF2B5EF4-FFF2-40B4-BE49-F238E27FC236}">
                    <a16:creationId xmlns="" xmlns:a16="http://schemas.microsoft.com/office/drawing/2014/main" id="{2D547A58-9AE6-4943-B77A-2F44C9EF1F2A}"/>
                  </a:ext>
                </a:extLst>
              </p:cNvPr>
              <p:cNvSpPr>
                <a:spLocks noChangeArrowheads="1"/>
              </p:cNvSpPr>
              <p:nvPr/>
            </p:nvSpPr>
            <p:spPr bwMode="auto">
              <a:xfrm>
                <a:off x="5103" y="3177"/>
                <a:ext cx="57" cy="303"/>
              </a:xfrm>
              <a:prstGeom prst="rect">
                <a:avLst/>
              </a:prstGeom>
              <a:solidFill>
                <a:schemeClr val="folHlink"/>
              </a:solidFill>
              <a:ln w="9525">
                <a:solidFill>
                  <a:schemeClr val="folHlink"/>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nvGrpSpPr>
            <p:cNvPr id="6158" name="Group 65">
              <a:extLst>
                <a:ext uri="{FF2B5EF4-FFF2-40B4-BE49-F238E27FC236}">
                  <a16:creationId xmlns="" xmlns:a16="http://schemas.microsoft.com/office/drawing/2014/main" id="{5FD80997-14E4-40CD-8032-E54CD3B0BE12}"/>
                </a:ext>
              </a:extLst>
            </p:cNvPr>
            <p:cNvGrpSpPr>
              <a:grpSpLocks/>
            </p:cNvGrpSpPr>
            <p:nvPr/>
          </p:nvGrpSpPr>
          <p:grpSpPr bwMode="auto">
            <a:xfrm>
              <a:off x="3960" y="2931"/>
              <a:ext cx="1199" cy="1035"/>
              <a:chOff x="3960" y="2931"/>
              <a:chExt cx="1199" cy="1035"/>
            </a:xfrm>
          </p:grpSpPr>
          <p:grpSp>
            <p:nvGrpSpPr>
              <p:cNvPr id="6160" name="Group 66">
                <a:extLst>
                  <a:ext uri="{FF2B5EF4-FFF2-40B4-BE49-F238E27FC236}">
                    <a16:creationId xmlns="" xmlns:a16="http://schemas.microsoft.com/office/drawing/2014/main" id="{DEBA628D-466A-470B-A513-3E48919C8686}"/>
                  </a:ext>
                </a:extLst>
              </p:cNvPr>
              <p:cNvGrpSpPr>
                <a:grpSpLocks/>
              </p:cNvGrpSpPr>
              <p:nvPr/>
            </p:nvGrpSpPr>
            <p:grpSpPr bwMode="auto">
              <a:xfrm>
                <a:off x="3960" y="2994"/>
                <a:ext cx="1157" cy="972"/>
                <a:chOff x="3960" y="2994"/>
                <a:chExt cx="1157" cy="972"/>
              </a:xfrm>
            </p:grpSpPr>
            <p:sp>
              <p:nvSpPr>
                <p:cNvPr id="6162" name="Freeform 67">
                  <a:extLst>
                    <a:ext uri="{FF2B5EF4-FFF2-40B4-BE49-F238E27FC236}">
                      <a16:creationId xmlns="" xmlns:a16="http://schemas.microsoft.com/office/drawing/2014/main" id="{5B5C0B59-5768-42C6-B778-D890425C8663}"/>
                    </a:ext>
                  </a:extLst>
                </p:cNvPr>
                <p:cNvSpPr>
                  <a:spLocks/>
                </p:cNvSpPr>
                <p:nvPr/>
              </p:nvSpPr>
              <p:spPr bwMode="auto">
                <a:xfrm>
                  <a:off x="3970" y="2994"/>
                  <a:ext cx="1147" cy="972"/>
                </a:xfrm>
                <a:custGeom>
                  <a:avLst/>
                  <a:gdLst>
                    <a:gd name="T0" fmla="*/ 2 w 1486"/>
                    <a:gd name="T1" fmla="*/ 3 h 1468"/>
                    <a:gd name="T2" fmla="*/ 2 w 1486"/>
                    <a:gd name="T3" fmla="*/ 3 h 1468"/>
                    <a:gd name="T4" fmla="*/ 2 w 1486"/>
                    <a:gd name="T5" fmla="*/ 3 h 1468"/>
                    <a:gd name="T6" fmla="*/ 5 w 1486"/>
                    <a:gd name="T7" fmla="*/ 3 h 1468"/>
                    <a:gd name="T8" fmla="*/ 5 w 1486"/>
                    <a:gd name="T9" fmla="*/ 3 h 1468"/>
                    <a:gd name="T10" fmla="*/ 6 w 1486"/>
                    <a:gd name="T11" fmla="*/ 3 h 1468"/>
                    <a:gd name="T12" fmla="*/ 8 w 1486"/>
                    <a:gd name="T13" fmla="*/ 3 h 1468"/>
                    <a:gd name="T14" fmla="*/ 9 w 1486"/>
                    <a:gd name="T15" fmla="*/ 3 h 1468"/>
                    <a:gd name="T16" fmla="*/ 12 w 1486"/>
                    <a:gd name="T17" fmla="*/ 3 h 1468"/>
                    <a:gd name="T18" fmla="*/ 13 w 1486"/>
                    <a:gd name="T19" fmla="*/ 2 h 1468"/>
                    <a:gd name="T20" fmla="*/ 13 w 1486"/>
                    <a:gd name="T21" fmla="*/ 2 h 1468"/>
                    <a:gd name="T22" fmla="*/ 13 w 1486"/>
                    <a:gd name="T23" fmla="*/ 2 h 1468"/>
                    <a:gd name="T24" fmla="*/ 15 w 1486"/>
                    <a:gd name="T25" fmla="*/ 2 h 1468"/>
                    <a:gd name="T26" fmla="*/ 17 w 1486"/>
                    <a:gd name="T27" fmla="*/ 2 h 1468"/>
                    <a:gd name="T28" fmla="*/ 17 w 1486"/>
                    <a:gd name="T29" fmla="*/ 2 h 1468"/>
                    <a:gd name="T30" fmla="*/ 19 w 1486"/>
                    <a:gd name="T31" fmla="*/ 2 h 1468"/>
                    <a:gd name="T32" fmla="*/ 22 w 1486"/>
                    <a:gd name="T33" fmla="*/ 1 h 1468"/>
                    <a:gd name="T34" fmla="*/ 22 w 1486"/>
                    <a:gd name="T35" fmla="*/ 1 h 1468"/>
                    <a:gd name="T36" fmla="*/ 22 w 1486"/>
                    <a:gd name="T37" fmla="*/ 1 h 1468"/>
                    <a:gd name="T38" fmla="*/ 23 w 1486"/>
                    <a:gd name="T39" fmla="*/ 1 h 1468"/>
                    <a:gd name="T40" fmla="*/ 25 w 1486"/>
                    <a:gd name="T41" fmla="*/ 1 h 1468"/>
                    <a:gd name="T42" fmla="*/ 25 w 1486"/>
                    <a:gd name="T43" fmla="*/ 1 h 1468"/>
                    <a:gd name="T44" fmla="*/ 28 w 1486"/>
                    <a:gd name="T45" fmla="*/ 1 h 1468"/>
                    <a:gd name="T46" fmla="*/ 29 w 1486"/>
                    <a:gd name="T47" fmla="*/ 1 h 1468"/>
                    <a:gd name="T48" fmla="*/ 29 w 1486"/>
                    <a:gd name="T49" fmla="*/ 1 h 1468"/>
                    <a:gd name="T50" fmla="*/ 30 w 1486"/>
                    <a:gd name="T51" fmla="*/ 1 h 1468"/>
                    <a:gd name="T52" fmla="*/ 30 w 1486"/>
                    <a:gd name="T53" fmla="*/ 1 h 1468"/>
                    <a:gd name="T54" fmla="*/ 30 w 1486"/>
                    <a:gd name="T55" fmla="*/ 1 h 1468"/>
                    <a:gd name="T56" fmla="*/ 30 w 1486"/>
                    <a:gd name="T57" fmla="*/ 1 h 1468"/>
                    <a:gd name="T58" fmla="*/ 29 w 1486"/>
                    <a:gd name="T59" fmla="*/ 1 h 1468"/>
                    <a:gd name="T60" fmla="*/ 28 w 1486"/>
                    <a:gd name="T61" fmla="*/ 1 h 1468"/>
                    <a:gd name="T62" fmla="*/ 28 w 1486"/>
                    <a:gd name="T63" fmla="*/ 1 h 1468"/>
                    <a:gd name="T64" fmla="*/ 28 w 1486"/>
                    <a:gd name="T65" fmla="*/ 1 h 1468"/>
                    <a:gd name="T66" fmla="*/ 26 w 1486"/>
                    <a:gd name="T67" fmla="*/ 1 h 1468"/>
                    <a:gd name="T68" fmla="*/ 25 w 1486"/>
                    <a:gd name="T69" fmla="*/ 1 h 1468"/>
                    <a:gd name="T70" fmla="*/ 25 w 1486"/>
                    <a:gd name="T71" fmla="*/ 1 h 1468"/>
                    <a:gd name="T72" fmla="*/ 24 w 1486"/>
                    <a:gd name="T73" fmla="*/ 1 h 1468"/>
                    <a:gd name="T74" fmla="*/ 22 w 1486"/>
                    <a:gd name="T75" fmla="*/ 2 h 1468"/>
                    <a:gd name="T76" fmla="*/ 22 w 1486"/>
                    <a:gd name="T77" fmla="*/ 2 h 1468"/>
                    <a:gd name="T78" fmla="*/ 20 w 1486"/>
                    <a:gd name="T79" fmla="*/ 2 h 1468"/>
                    <a:gd name="T80" fmla="*/ 19 w 1486"/>
                    <a:gd name="T81" fmla="*/ 2 h 1468"/>
                    <a:gd name="T82" fmla="*/ 18 w 1486"/>
                    <a:gd name="T83" fmla="*/ 2 h 1468"/>
                    <a:gd name="T84" fmla="*/ 17 w 1486"/>
                    <a:gd name="T85" fmla="*/ 2 h 1468"/>
                    <a:gd name="T86" fmla="*/ 15 w 1486"/>
                    <a:gd name="T87" fmla="*/ 2 h 1468"/>
                    <a:gd name="T88" fmla="*/ 14 w 1486"/>
                    <a:gd name="T89" fmla="*/ 3 h 1468"/>
                    <a:gd name="T90" fmla="*/ 12 w 1486"/>
                    <a:gd name="T91" fmla="*/ 3 h 1468"/>
                    <a:gd name="T92" fmla="*/ 12 w 1486"/>
                    <a:gd name="T93" fmla="*/ 3 h 1468"/>
                    <a:gd name="T94" fmla="*/ 10 w 1486"/>
                    <a:gd name="T95" fmla="*/ 3 h 1468"/>
                    <a:gd name="T96" fmla="*/ 9 w 1486"/>
                    <a:gd name="T97" fmla="*/ 3 h 1468"/>
                    <a:gd name="T98" fmla="*/ 9 w 1486"/>
                    <a:gd name="T99" fmla="*/ 3 h 1468"/>
                    <a:gd name="T100" fmla="*/ 8 w 1486"/>
                    <a:gd name="T101" fmla="*/ 3 h 1468"/>
                    <a:gd name="T102" fmla="*/ 5 w 1486"/>
                    <a:gd name="T103" fmla="*/ 3 h 1468"/>
                    <a:gd name="T104" fmla="*/ 4 w 1486"/>
                    <a:gd name="T105" fmla="*/ 3 h 1468"/>
                    <a:gd name="T106" fmla="*/ 3 w 1486"/>
                    <a:gd name="T107" fmla="*/ 3 h 1468"/>
                    <a:gd name="T108" fmla="*/ 0 w 1486"/>
                    <a:gd name="T109" fmla="*/ 3 h 14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86"/>
                    <a:gd name="T166" fmla="*/ 0 h 1468"/>
                    <a:gd name="T167" fmla="*/ 1486 w 1486"/>
                    <a:gd name="T168" fmla="*/ 1468 h 14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86" h="1468">
                      <a:moveTo>
                        <a:pt x="0" y="1461"/>
                      </a:moveTo>
                      <a:cubicBezTo>
                        <a:pt x="3" y="1448"/>
                        <a:pt x="17" y="1441"/>
                        <a:pt x="30" y="1437"/>
                      </a:cubicBezTo>
                      <a:cubicBezTo>
                        <a:pt x="40" y="1434"/>
                        <a:pt x="60" y="1431"/>
                        <a:pt x="60" y="1431"/>
                      </a:cubicBezTo>
                      <a:cubicBezTo>
                        <a:pt x="63" y="1415"/>
                        <a:pt x="61" y="1391"/>
                        <a:pt x="78" y="1383"/>
                      </a:cubicBezTo>
                      <a:cubicBezTo>
                        <a:pt x="87" y="1379"/>
                        <a:pt x="96" y="1379"/>
                        <a:pt x="105" y="1377"/>
                      </a:cubicBezTo>
                      <a:cubicBezTo>
                        <a:pt x="111" y="1375"/>
                        <a:pt x="123" y="1371"/>
                        <a:pt x="123" y="1371"/>
                      </a:cubicBezTo>
                      <a:cubicBezTo>
                        <a:pt x="145" y="1377"/>
                        <a:pt x="158" y="1368"/>
                        <a:pt x="177" y="1362"/>
                      </a:cubicBezTo>
                      <a:cubicBezTo>
                        <a:pt x="193" y="1350"/>
                        <a:pt x="198" y="1350"/>
                        <a:pt x="219" y="1347"/>
                      </a:cubicBezTo>
                      <a:cubicBezTo>
                        <a:pt x="224" y="1337"/>
                        <a:pt x="228" y="1327"/>
                        <a:pt x="234" y="1317"/>
                      </a:cubicBezTo>
                      <a:cubicBezTo>
                        <a:pt x="238" y="1302"/>
                        <a:pt x="236" y="1283"/>
                        <a:pt x="252" y="1278"/>
                      </a:cubicBezTo>
                      <a:cubicBezTo>
                        <a:pt x="273" y="1285"/>
                        <a:pt x="265" y="1280"/>
                        <a:pt x="279" y="1290"/>
                      </a:cubicBezTo>
                      <a:cubicBezTo>
                        <a:pt x="283" y="1284"/>
                        <a:pt x="287" y="1278"/>
                        <a:pt x="291" y="1272"/>
                      </a:cubicBezTo>
                      <a:cubicBezTo>
                        <a:pt x="293" y="1269"/>
                        <a:pt x="297" y="1263"/>
                        <a:pt x="297" y="1263"/>
                      </a:cubicBezTo>
                      <a:cubicBezTo>
                        <a:pt x="335" y="1272"/>
                        <a:pt x="339" y="1252"/>
                        <a:pt x="369" y="1245"/>
                      </a:cubicBezTo>
                      <a:cubicBezTo>
                        <a:pt x="389" y="1231"/>
                        <a:pt x="390" y="1231"/>
                        <a:pt x="414" y="1239"/>
                      </a:cubicBezTo>
                      <a:cubicBezTo>
                        <a:pt x="435" y="1232"/>
                        <a:pt x="427" y="1237"/>
                        <a:pt x="441" y="1227"/>
                      </a:cubicBezTo>
                      <a:cubicBezTo>
                        <a:pt x="450" y="1192"/>
                        <a:pt x="457" y="1186"/>
                        <a:pt x="492" y="1182"/>
                      </a:cubicBezTo>
                      <a:cubicBezTo>
                        <a:pt x="505" y="1142"/>
                        <a:pt x="500" y="1144"/>
                        <a:pt x="549" y="1140"/>
                      </a:cubicBezTo>
                      <a:cubicBezTo>
                        <a:pt x="561" y="1122"/>
                        <a:pt x="567" y="1114"/>
                        <a:pt x="573" y="1095"/>
                      </a:cubicBezTo>
                      <a:cubicBezTo>
                        <a:pt x="575" y="1090"/>
                        <a:pt x="611" y="1086"/>
                        <a:pt x="612" y="1086"/>
                      </a:cubicBezTo>
                      <a:cubicBezTo>
                        <a:pt x="618" y="1082"/>
                        <a:pt x="624" y="1078"/>
                        <a:pt x="630" y="1074"/>
                      </a:cubicBezTo>
                      <a:cubicBezTo>
                        <a:pt x="633" y="1072"/>
                        <a:pt x="639" y="1068"/>
                        <a:pt x="639" y="1068"/>
                      </a:cubicBezTo>
                      <a:cubicBezTo>
                        <a:pt x="641" y="1065"/>
                        <a:pt x="642" y="1061"/>
                        <a:pt x="645" y="1059"/>
                      </a:cubicBezTo>
                      <a:cubicBezTo>
                        <a:pt x="647" y="1057"/>
                        <a:pt x="652" y="1058"/>
                        <a:pt x="654" y="1056"/>
                      </a:cubicBezTo>
                      <a:cubicBezTo>
                        <a:pt x="678" y="1032"/>
                        <a:pt x="655" y="1042"/>
                        <a:pt x="675" y="1035"/>
                      </a:cubicBezTo>
                      <a:cubicBezTo>
                        <a:pt x="680" y="1019"/>
                        <a:pt x="696" y="1015"/>
                        <a:pt x="711" y="1011"/>
                      </a:cubicBezTo>
                      <a:cubicBezTo>
                        <a:pt x="717" y="1009"/>
                        <a:pt x="729" y="1005"/>
                        <a:pt x="729" y="1005"/>
                      </a:cubicBezTo>
                      <a:cubicBezTo>
                        <a:pt x="742" y="965"/>
                        <a:pt x="728" y="932"/>
                        <a:pt x="777" y="924"/>
                      </a:cubicBezTo>
                      <a:cubicBezTo>
                        <a:pt x="781" y="905"/>
                        <a:pt x="782" y="887"/>
                        <a:pt x="798" y="876"/>
                      </a:cubicBezTo>
                      <a:cubicBezTo>
                        <a:pt x="809" y="859"/>
                        <a:pt x="830" y="863"/>
                        <a:pt x="846" y="852"/>
                      </a:cubicBezTo>
                      <a:cubicBezTo>
                        <a:pt x="853" y="832"/>
                        <a:pt x="868" y="793"/>
                        <a:pt x="888" y="786"/>
                      </a:cubicBezTo>
                      <a:cubicBezTo>
                        <a:pt x="908" y="756"/>
                        <a:pt x="902" y="749"/>
                        <a:pt x="939" y="744"/>
                      </a:cubicBezTo>
                      <a:cubicBezTo>
                        <a:pt x="948" y="716"/>
                        <a:pt x="950" y="729"/>
                        <a:pt x="972" y="714"/>
                      </a:cubicBezTo>
                      <a:cubicBezTo>
                        <a:pt x="984" y="696"/>
                        <a:pt x="985" y="676"/>
                        <a:pt x="1005" y="663"/>
                      </a:cubicBezTo>
                      <a:cubicBezTo>
                        <a:pt x="1015" y="648"/>
                        <a:pt x="1022" y="633"/>
                        <a:pt x="1032" y="618"/>
                      </a:cubicBezTo>
                      <a:cubicBezTo>
                        <a:pt x="1038" y="609"/>
                        <a:pt x="1049" y="603"/>
                        <a:pt x="1059" y="600"/>
                      </a:cubicBezTo>
                      <a:cubicBezTo>
                        <a:pt x="1065" y="598"/>
                        <a:pt x="1077" y="594"/>
                        <a:pt x="1077" y="594"/>
                      </a:cubicBezTo>
                      <a:cubicBezTo>
                        <a:pt x="1081" y="577"/>
                        <a:pt x="1096" y="541"/>
                        <a:pt x="1110" y="531"/>
                      </a:cubicBezTo>
                      <a:cubicBezTo>
                        <a:pt x="1115" y="516"/>
                        <a:pt x="1109" y="495"/>
                        <a:pt x="1119" y="483"/>
                      </a:cubicBezTo>
                      <a:cubicBezTo>
                        <a:pt x="1124" y="477"/>
                        <a:pt x="1140" y="473"/>
                        <a:pt x="1146" y="471"/>
                      </a:cubicBezTo>
                      <a:cubicBezTo>
                        <a:pt x="1152" y="469"/>
                        <a:pt x="1164" y="465"/>
                        <a:pt x="1164" y="465"/>
                      </a:cubicBezTo>
                      <a:cubicBezTo>
                        <a:pt x="1176" y="447"/>
                        <a:pt x="1171" y="419"/>
                        <a:pt x="1188" y="408"/>
                      </a:cubicBezTo>
                      <a:cubicBezTo>
                        <a:pt x="1196" y="396"/>
                        <a:pt x="1204" y="384"/>
                        <a:pt x="1212" y="372"/>
                      </a:cubicBezTo>
                      <a:cubicBezTo>
                        <a:pt x="1224" y="353"/>
                        <a:pt x="1216" y="343"/>
                        <a:pt x="1236" y="330"/>
                      </a:cubicBezTo>
                      <a:cubicBezTo>
                        <a:pt x="1253" y="305"/>
                        <a:pt x="1266" y="292"/>
                        <a:pt x="1296" y="288"/>
                      </a:cubicBezTo>
                      <a:cubicBezTo>
                        <a:pt x="1320" y="280"/>
                        <a:pt x="1300" y="249"/>
                        <a:pt x="1326" y="240"/>
                      </a:cubicBezTo>
                      <a:cubicBezTo>
                        <a:pt x="1337" y="224"/>
                        <a:pt x="1336" y="209"/>
                        <a:pt x="1353" y="198"/>
                      </a:cubicBezTo>
                      <a:cubicBezTo>
                        <a:pt x="1359" y="189"/>
                        <a:pt x="1361" y="178"/>
                        <a:pt x="1368" y="171"/>
                      </a:cubicBezTo>
                      <a:cubicBezTo>
                        <a:pt x="1373" y="166"/>
                        <a:pt x="1380" y="166"/>
                        <a:pt x="1386" y="162"/>
                      </a:cubicBezTo>
                      <a:cubicBezTo>
                        <a:pt x="1399" y="143"/>
                        <a:pt x="1412" y="112"/>
                        <a:pt x="1431" y="99"/>
                      </a:cubicBezTo>
                      <a:cubicBezTo>
                        <a:pt x="1436" y="83"/>
                        <a:pt x="1428" y="57"/>
                        <a:pt x="1440" y="45"/>
                      </a:cubicBezTo>
                      <a:cubicBezTo>
                        <a:pt x="1445" y="40"/>
                        <a:pt x="1458" y="33"/>
                        <a:pt x="1458" y="33"/>
                      </a:cubicBezTo>
                      <a:cubicBezTo>
                        <a:pt x="1464" y="16"/>
                        <a:pt x="1462" y="9"/>
                        <a:pt x="1476" y="0"/>
                      </a:cubicBezTo>
                      <a:cubicBezTo>
                        <a:pt x="1476" y="0"/>
                        <a:pt x="1474" y="6"/>
                        <a:pt x="1473" y="9"/>
                      </a:cubicBezTo>
                      <a:cubicBezTo>
                        <a:pt x="1472" y="13"/>
                        <a:pt x="1471" y="17"/>
                        <a:pt x="1470" y="21"/>
                      </a:cubicBezTo>
                      <a:cubicBezTo>
                        <a:pt x="1472" y="35"/>
                        <a:pt x="1477" y="47"/>
                        <a:pt x="1473" y="60"/>
                      </a:cubicBezTo>
                      <a:cubicBezTo>
                        <a:pt x="1475" y="133"/>
                        <a:pt x="1480" y="203"/>
                        <a:pt x="1482" y="276"/>
                      </a:cubicBezTo>
                      <a:cubicBezTo>
                        <a:pt x="1469" y="314"/>
                        <a:pt x="1486" y="355"/>
                        <a:pt x="1473" y="393"/>
                      </a:cubicBezTo>
                      <a:cubicBezTo>
                        <a:pt x="1480" y="420"/>
                        <a:pt x="1465" y="421"/>
                        <a:pt x="1443" y="426"/>
                      </a:cubicBezTo>
                      <a:cubicBezTo>
                        <a:pt x="1437" y="435"/>
                        <a:pt x="1419" y="447"/>
                        <a:pt x="1419" y="447"/>
                      </a:cubicBezTo>
                      <a:cubicBezTo>
                        <a:pt x="1415" y="458"/>
                        <a:pt x="1392" y="473"/>
                        <a:pt x="1380" y="477"/>
                      </a:cubicBezTo>
                      <a:cubicBezTo>
                        <a:pt x="1372" y="485"/>
                        <a:pt x="1370" y="497"/>
                        <a:pt x="1362" y="504"/>
                      </a:cubicBezTo>
                      <a:cubicBezTo>
                        <a:pt x="1357" y="509"/>
                        <a:pt x="1344" y="516"/>
                        <a:pt x="1344" y="516"/>
                      </a:cubicBezTo>
                      <a:cubicBezTo>
                        <a:pt x="1334" y="530"/>
                        <a:pt x="1341" y="524"/>
                        <a:pt x="1320" y="531"/>
                      </a:cubicBezTo>
                      <a:cubicBezTo>
                        <a:pt x="1317" y="532"/>
                        <a:pt x="1311" y="534"/>
                        <a:pt x="1311" y="534"/>
                      </a:cubicBezTo>
                      <a:cubicBezTo>
                        <a:pt x="1309" y="537"/>
                        <a:pt x="1308" y="540"/>
                        <a:pt x="1305" y="543"/>
                      </a:cubicBezTo>
                      <a:cubicBezTo>
                        <a:pt x="1302" y="546"/>
                        <a:pt x="1298" y="546"/>
                        <a:pt x="1296" y="549"/>
                      </a:cubicBezTo>
                      <a:cubicBezTo>
                        <a:pt x="1291" y="554"/>
                        <a:pt x="1284" y="567"/>
                        <a:pt x="1284" y="567"/>
                      </a:cubicBezTo>
                      <a:cubicBezTo>
                        <a:pt x="1279" y="588"/>
                        <a:pt x="1259" y="587"/>
                        <a:pt x="1245" y="603"/>
                      </a:cubicBezTo>
                      <a:cubicBezTo>
                        <a:pt x="1243" y="606"/>
                        <a:pt x="1241" y="609"/>
                        <a:pt x="1239" y="612"/>
                      </a:cubicBezTo>
                      <a:cubicBezTo>
                        <a:pt x="1238" y="615"/>
                        <a:pt x="1238" y="619"/>
                        <a:pt x="1236" y="621"/>
                      </a:cubicBezTo>
                      <a:cubicBezTo>
                        <a:pt x="1231" y="628"/>
                        <a:pt x="1218" y="639"/>
                        <a:pt x="1218" y="639"/>
                      </a:cubicBezTo>
                      <a:cubicBezTo>
                        <a:pt x="1210" y="662"/>
                        <a:pt x="1207" y="665"/>
                        <a:pt x="1185" y="669"/>
                      </a:cubicBezTo>
                      <a:cubicBezTo>
                        <a:pt x="1176" y="675"/>
                        <a:pt x="1164" y="693"/>
                        <a:pt x="1164" y="693"/>
                      </a:cubicBezTo>
                      <a:cubicBezTo>
                        <a:pt x="1160" y="714"/>
                        <a:pt x="1155" y="721"/>
                        <a:pt x="1134" y="726"/>
                      </a:cubicBezTo>
                      <a:cubicBezTo>
                        <a:pt x="1124" y="741"/>
                        <a:pt x="1131" y="755"/>
                        <a:pt x="1116" y="765"/>
                      </a:cubicBezTo>
                      <a:cubicBezTo>
                        <a:pt x="1097" y="760"/>
                        <a:pt x="1078" y="762"/>
                        <a:pt x="1059" y="768"/>
                      </a:cubicBezTo>
                      <a:cubicBezTo>
                        <a:pt x="1050" y="794"/>
                        <a:pt x="1053" y="812"/>
                        <a:pt x="1023" y="822"/>
                      </a:cubicBezTo>
                      <a:cubicBezTo>
                        <a:pt x="1020" y="832"/>
                        <a:pt x="1022" y="855"/>
                        <a:pt x="1014" y="861"/>
                      </a:cubicBezTo>
                      <a:cubicBezTo>
                        <a:pt x="1014" y="861"/>
                        <a:pt x="992" y="868"/>
                        <a:pt x="987" y="870"/>
                      </a:cubicBezTo>
                      <a:cubicBezTo>
                        <a:pt x="981" y="872"/>
                        <a:pt x="969" y="876"/>
                        <a:pt x="969" y="876"/>
                      </a:cubicBezTo>
                      <a:cubicBezTo>
                        <a:pt x="961" y="915"/>
                        <a:pt x="964" y="903"/>
                        <a:pt x="936" y="921"/>
                      </a:cubicBezTo>
                      <a:cubicBezTo>
                        <a:pt x="921" y="943"/>
                        <a:pt x="925" y="935"/>
                        <a:pt x="906" y="948"/>
                      </a:cubicBezTo>
                      <a:cubicBezTo>
                        <a:pt x="903" y="957"/>
                        <a:pt x="885" y="969"/>
                        <a:pt x="885" y="969"/>
                      </a:cubicBezTo>
                      <a:cubicBezTo>
                        <a:pt x="870" y="991"/>
                        <a:pt x="891" y="1015"/>
                        <a:pt x="858" y="993"/>
                      </a:cubicBezTo>
                      <a:cubicBezTo>
                        <a:pt x="837" y="1000"/>
                        <a:pt x="842" y="1003"/>
                        <a:pt x="825" y="1014"/>
                      </a:cubicBezTo>
                      <a:cubicBezTo>
                        <a:pt x="818" y="1049"/>
                        <a:pt x="820" y="1040"/>
                        <a:pt x="786" y="1047"/>
                      </a:cubicBezTo>
                      <a:cubicBezTo>
                        <a:pt x="757" y="1066"/>
                        <a:pt x="769" y="1089"/>
                        <a:pt x="747" y="1104"/>
                      </a:cubicBezTo>
                      <a:cubicBezTo>
                        <a:pt x="740" y="1103"/>
                        <a:pt x="733" y="1100"/>
                        <a:pt x="726" y="1101"/>
                      </a:cubicBezTo>
                      <a:cubicBezTo>
                        <a:pt x="708" y="1103"/>
                        <a:pt x="701" y="1140"/>
                        <a:pt x="687" y="1149"/>
                      </a:cubicBezTo>
                      <a:cubicBezTo>
                        <a:pt x="674" y="1168"/>
                        <a:pt x="642" y="1169"/>
                        <a:pt x="621" y="1176"/>
                      </a:cubicBezTo>
                      <a:cubicBezTo>
                        <a:pt x="617" y="1188"/>
                        <a:pt x="602" y="1196"/>
                        <a:pt x="591" y="1203"/>
                      </a:cubicBezTo>
                      <a:cubicBezTo>
                        <a:pt x="584" y="1213"/>
                        <a:pt x="590" y="1230"/>
                        <a:pt x="582" y="1239"/>
                      </a:cubicBezTo>
                      <a:cubicBezTo>
                        <a:pt x="573" y="1249"/>
                        <a:pt x="556" y="1242"/>
                        <a:pt x="543" y="1245"/>
                      </a:cubicBezTo>
                      <a:cubicBezTo>
                        <a:pt x="533" y="1251"/>
                        <a:pt x="510" y="1257"/>
                        <a:pt x="510" y="1257"/>
                      </a:cubicBezTo>
                      <a:cubicBezTo>
                        <a:pt x="504" y="1276"/>
                        <a:pt x="497" y="1285"/>
                        <a:pt x="480" y="1296"/>
                      </a:cubicBezTo>
                      <a:cubicBezTo>
                        <a:pt x="474" y="1300"/>
                        <a:pt x="462" y="1308"/>
                        <a:pt x="462" y="1308"/>
                      </a:cubicBezTo>
                      <a:cubicBezTo>
                        <a:pt x="458" y="1320"/>
                        <a:pt x="452" y="1319"/>
                        <a:pt x="441" y="1326"/>
                      </a:cubicBezTo>
                      <a:cubicBezTo>
                        <a:pt x="439" y="1329"/>
                        <a:pt x="438" y="1334"/>
                        <a:pt x="435" y="1335"/>
                      </a:cubicBezTo>
                      <a:cubicBezTo>
                        <a:pt x="432" y="1336"/>
                        <a:pt x="429" y="1332"/>
                        <a:pt x="426" y="1332"/>
                      </a:cubicBezTo>
                      <a:cubicBezTo>
                        <a:pt x="417" y="1332"/>
                        <a:pt x="408" y="1341"/>
                        <a:pt x="399" y="1344"/>
                      </a:cubicBezTo>
                      <a:cubicBezTo>
                        <a:pt x="395" y="1357"/>
                        <a:pt x="391" y="1360"/>
                        <a:pt x="378" y="1356"/>
                      </a:cubicBezTo>
                      <a:cubicBezTo>
                        <a:pt x="340" y="1360"/>
                        <a:pt x="306" y="1376"/>
                        <a:pt x="267" y="1380"/>
                      </a:cubicBezTo>
                      <a:cubicBezTo>
                        <a:pt x="242" y="1388"/>
                        <a:pt x="254" y="1382"/>
                        <a:pt x="231" y="1398"/>
                      </a:cubicBezTo>
                      <a:cubicBezTo>
                        <a:pt x="225" y="1402"/>
                        <a:pt x="213" y="1410"/>
                        <a:pt x="213" y="1410"/>
                      </a:cubicBezTo>
                      <a:cubicBezTo>
                        <a:pt x="204" y="1423"/>
                        <a:pt x="200" y="1418"/>
                        <a:pt x="186" y="1413"/>
                      </a:cubicBezTo>
                      <a:cubicBezTo>
                        <a:pt x="162" y="1417"/>
                        <a:pt x="174" y="1414"/>
                        <a:pt x="150" y="1422"/>
                      </a:cubicBezTo>
                      <a:cubicBezTo>
                        <a:pt x="147" y="1423"/>
                        <a:pt x="141" y="1425"/>
                        <a:pt x="141" y="1425"/>
                      </a:cubicBezTo>
                      <a:cubicBezTo>
                        <a:pt x="112" y="1468"/>
                        <a:pt x="81" y="1459"/>
                        <a:pt x="27" y="1461"/>
                      </a:cubicBezTo>
                      <a:cubicBezTo>
                        <a:pt x="18" y="1464"/>
                        <a:pt x="0" y="1461"/>
                        <a:pt x="0" y="1461"/>
                      </a:cubicBezTo>
                      <a:close/>
                    </a:path>
                  </a:pathLst>
                </a:custGeom>
                <a:gradFill rotWithShape="1">
                  <a:gsLst>
                    <a:gs pos="0">
                      <a:srgbClr val="FF8B8B"/>
                    </a:gs>
                    <a:gs pos="100000">
                      <a:srgbClr val="76404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163" name="Freeform 68">
                  <a:extLst>
                    <a:ext uri="{FF2B5EF4-FFF2-40B4-BE49-F238E27FC236}">
                      <a16:creationId xmlns="" xmlns:a16="http://schemas.microsoft.com/office/drawing/2014/main" id="{771240E9-42A6-4BDB-BD4C-DD9AECBD32A5}"/>
                    </a:ext>
                  </a:extLst>
                </p:cNvPr>
                <p:cNvSpPr>
                  <a:spLocks/>
                </p:cNvSpPr>
                <p:nvPr/>
              </p:nvSpPr>
              <p:spPr bwMode="auto">
                <a:xfrm>
                  <a:off x="3960" y="3154"/>
                  <a:ext cx="1137" cy="798"/>
                </a:xfrm>
                <a:custGeom>
                  <a:avLst/>
                  <a:gdLst>
                    <a:gd name="T0" fmla="*/ 0 w 1149"/>
                    <a:gd name="T1" fmla="*/ 789 h 798"/>
                    <a:gd name="T2" fmla="*/ 24 w 1149"/>
                    <a:gd name="T3" fmla="*/ 798 h 798"/>
                    <a:gd name="T4" fmla="*/ 47 w 1149"/>
                    <a:gd name="T5" fmla="*/ 774 h 798"/>
                    <a:gd name="T6" fmla="*/ 69 w 1149"/>
                    <a:gd name="T7" fmla="*/ 762 h 798"/>
                    <a:gd name="T8" fmla="*/ 99 w 1149"/>
                    <a:gd name="T9" fmla="*/ 768 h 798"/>
                    <a:gd name="T10" fmla="*/ 111 w 1149"/>
                    <a:gd name="T11" fmla="*/ 750 h 798"/>
                    <a:gd name="T12" fmla="*/ 131 w 1149"/>
                    <a:gd name="T13" fmla="*/ 744 h 798"/>
                    <a:gd name="T14" fmla="*/ 165 w 1149"/>
                    <a:gd name="T15" fmla="*/ 717 h 798"/>
                    <a:gd name="T16" fmla="*/ 201 w 1149"/>
                    <a:gd name="T17" fmla="*/ 708 h 798"/>
                    <a:gd name="T18" fmla="*/ 229 w 1149"/>
                    <a:gd name="T19" fmla="*/ 690 h 798"/>
                    <a:gd name="T20" fmla="*/ 249 w 1149"/>
                    <a:gd name="T21" fmla="*/ 675 h 798"/>
                    <a:gd name="T22" fmla="*/ 270 w 1149"/>
                    <a:gd name="T23" fmla="*/ 681 h 798"/>
                    <a:gd name="T24" fmla="*/ 288 w 1149"/>
                    <a:gd name="T25" fmla="*/ 681 h 798"/>
                    <a:gd name="T26" fmla="*/ 320 w 1149"/>
                    <a:gd name="T27" fmla="*/ 633 h 798"/>
                    <a:gd name="T28" fmla="*/ 363 w 1149"/>
                    <a:gd name="T29" fmla="*/ 615 h 798"/>
                    <a:gd name="T30" fmla="*/ 388 w 1149"/>
                    <a:gd name="T31" fmla="*/ 597 h 798"/>
                    <a:gd name="T32" fmla="*/ 414 w 1149"/>
                    <a:gd name="T33" fmla="*/ 573 h 798"/>
                    <a:gd name="T34" fmla="*/ 435 w 1149"/>
                    <a:gd name="T35" fmla="*/ 558 h 798"/>
                    <a:gd name="T36" fmla="*/ 467 w 1149"/>
                    <a:gd name="T37" fmla="*/ 552 h 798"/>
                    <a:gd name="T38" fmla="*/ 477 w 1149"/>
                    <a:gd name="T39" fmla="*/ 528 h 798"/>
                    <a:gd name="T40" fmla="*/ 495 w 1149"/>
                    <a:gd name="T41" fmla="*/ 516 h 798"/>
                    <a:gd name="T42" fmla="*/ 517 w 1149"/>
                    <a:gd name="T43" fmla="*/ 507 h 798"/>
                    <a:gd name="T44" fmla="*/ 525 w 1149"/>
                    <a:gd name="T45" fmla="*/ 471 h 798"/>
                    <a:gd name="T46" fmla="*/ 559 w 1149"/>
                    <a:gd name="T47" fmla="*/ 459 h 798"/>
                    <a:gd name="T48" fmla="*/ 572 w 1149"/>
                    <a:gd name="T49" fmla="*/ 447 h 798"/>
                    <a:gd name="T50" fmla="*/ 598 w 1149"/>
                    <a:gd name="T51" fmla="*/ 417 h 798"/>
                    <a:gd name="T52" fmla="*/ 620 w 1149"/>
                    <a:gd name="T53" fmla="*/ 393 h 798"/>
                    <a:gd name="T54" fmla="*/ 635 w 1149"/>
                    <a:gd name="T55" fmla="*/ 381 h 798"/>
                    <a:gd name="T56" fmla="*/ 690 w 1149"/>
                    <a:gd name="T57" fmla="*/ 339 h 798"/>
                    <a:gd name="T58" fmla="*/ 700 w 1149"/>
                    <a:gd name="T59" fmla="*/ 312 h 798"/>
                    <a:gd name="T60" fmla="*/ 714 w 1149"/>
                    <a:gd name="T61" fmla="*/ 294 h 798"/>
                    <a:gd name="T62" fmla="*/ 735 w 1149"/>
                    <a:gd name="T63" fmla="*/ 282 h 798"/>
                    <a:gd name="T64" fmla="*/ 754 w 1149"/>
                    <a:gd name="T65" fmla="*/ 252 h 798"/>
                    <a:gd name="T66" fmla="*/ 780 w 1149"/>
                    <a:gd name="T67" fmla="*/ 231 h 798"/>
                    <a:gd name="T68" fmla="*/ 802 w 1149"/>
                    <a:gd name="T69" fmla="*/ 198 h 798"/>
                    <a:gd name="T70" fmla="*/ 833 w 1149"/>
                    <a:gd name="T71" fmla="*/ 159 h 798"/>
                    <a:gd name="T72" fmla="*/ 874 w 1149"/>
                    <a:gd name="T73" fmla="*/ 138 h 798"/>
                    <a:gd name="T74" fmla="*/ 887 w 1149"/>
                    <a:gd name="T75" fmla="*/ 111 h 798"/>
                    <a:gd name="T76" fmla="*/ 928 w 1149"/>
                    <a:gd name="T77" fmla="*/ 78 h 798"/>
                    <a:gd name="T78" fmla="*/ 959 w 1149"/>
                    <a:gd name="T79" fmla="*/ 30 h 798"/>
                    <a:gd name="T80" fmla="*/ 972 w 1149"/>
                    <a:gd name="T81" fmla="*/ 15 h 798"/>
                    <a:gd name="T82" fmla="*/ 982 w 1149"/>
                    <a:gd name="T83" fmla="*/ 0 h 79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49"/>
                    <a:gd name="T127" fmla="*/ 0 h 798"/>
                    <a:gd name="T128" fmla="*/ 1149 w 1149"/>
                    <a:gd name="T129" fmla="*/ 798 h 79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49" h="798">
                      <a:moveTo>
                        <a:pt x="0" y="789"/>
                      </a:moveTo>
                      <a:lnTo>
                        <a:pt x="24" y="798"/>
                      </a:lnTo>
                      <a:lnTo>
                        <a:pt x="57" y="774"/>
                      </a:lnTo>
                      <a:lnTo>
                        <a:pt x="84" y="762"/>
                      </a:lnTo>
                      <a:lnTo>
                        <a:pt x="114" y="768"/>
                      </a:lnTo>
                      <a:lnTo>
                        <a:pt x="126" y="750"/>
                      </a:lnTo>
                      <a:lnTo>
                        <a:pt x="150" y="744"/>
                      </a:lnTo>
                      <a:lnTo>
                        <a:pt x="195" y="717"/>
                      </a:lnTo>
                      <a:lnTo>
                        <a:pt x="231" y="708"/>
                      </a:lnTo>
                      <a:lnTo>
                        <a:pt x="270" y="690"/>
                      </a:lnTo>
                      <a:lnTo>
                        <a:pt x="294" y="675"/>
                      </a:lnTo>
                      <a:lnTo>
                        <a:pt x="315" y="681"/>
                      </a:lnTo>
                      <a:lnTo>
                        <a:pt x="333" y="681"/>
                      </a:lnTo>
                      <a:lnTo>
                        <a:pt x="375" y="633"/>
                      </a:lnTo>
                      <a:lnTo>
                        <a:pt x="423" y="615"/>
                      </a:lnTo>
                      <a:lnTo>
                        <a:pt x="453" y="597"/>
                      </a:lnTo>
                      <a:lnTo>
                        <a:pt x="486" y="573"/>
                      </a:lnTo>
                      <a:lnTo>
                        <a:pt x="510" y="558"/>
                      </a:lnTo>
                      <a:lnTo>
                        <a:pt x="546" y="552"/>
                      </a:lnTo>
                      <a:lnTo>
                        <a:pt x="558" y="528"/>
                      </a:lnTo>
                      <a:lnTo>
                        <a:pt x="579" y="516"/>
                      </a:lnTo>
                      <a:lnTo>
                        <a:pt x="606" y="507"/>
                      </a:lnTo>
                      <a:lnTo>
                        <a:pt x="615" y="471"/>
                      </a:lnTo>
                      <a:lnTo>
                        <a:pt x="654" y="459"/>
                      </a:lnTo>
                      <a:lnTo>
                        <a:pt x="669" y="447"/>
                      </a:lnTo>
                      <a:lnTo>
                        <a:pt x="699" y="417"/>
                      </a:lnTo>
                      <a:lnTo>
                        <a:pt x="726" y="393"/>
                      </a:lnTo>
                      <a:lnTo>
                        <a:pt x="744" y="381"/>
                      </a:lnTo>
                      <a:lnTo>
                        <a:pt x="807" y="339"/>
                      </a:lnTo>
                      <a:lnTo>
                        <a:pt x="819" y="312"/>
                      </a:lnTo>
                      <a:lnTo>
                        <a:pt x="837" y="294"/>
                      </a:lnTo>
                      <a:lnTo>
                        <a:pt x="861" y="282"/>
                      </a:lnTo>
                      <a:lnTo>
                        <a:pt x="882" y="252"/>
                      </a:lnTo>
                      <a:lnTo>
                        <a:pt x="912" y="231"/>
                      </a:lnTo>
                      <a:lnTo>
                        <a:pt x="939" y="198"/>
                      </a:lnTo>
                      <a:lnTo>
                        <a:pt x="975" y="159"/>
                      </a:lnTo>
                      <a:lnTo>
                        <a:pt x="1023" y="138"/>
                      </a:lnTo>
                      <a:lnTo>
                        <a:pt x="1038" y="111"/>
                      </a:lnTo>
                      <a:lnTo>
                        <a:pt x="1086" y="78"/>
                      </a:lnTo>
                      <a:lnTo>
                        <a:pt x="1122" y="30"/>
                      </a:lnTo>
                      <a:lnTo>
                        <a:pt x="1137" y="15"/>
                      </a:lnTo>
                      <a:lnTo>
                        <a:pt x="1149" y="0"/>
                      </a:lnTo>
                    </a:path>
                  </a:pathLst>
                </a:custGeom>
                <a:noFill/>
                <a:ln w="38100">
                  <a:solidFill>
                    <a:srgbClr val="CC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6161" name="Rectangle 69">
                <a:extLst>
                  <a:ext uri="{FF2B5EF4-FFF2-40B4-BE49-F238E27FC236}">
                    <a16:creationId xmlns="" xmlns:a16="http://schemas.microsoft.com/office/drawing/2014/main" id="{B7E6B0BA-FE7B-4B22-BE2F-30469DC895D8}"/>
                  </a:ext>
                </a:extLst>
              </p:cNvPr>
              <p:cNvSpPr>
                <a:spLocks noChangeArrowheads="1"/>
              </p:cNvSpPr>
              <p:nvPr/>
            </p:nvSpPr>
            <p:spPr bwMode="auto">
              <a:xfrm>
                <a:off x="5103" y="2931"/>
                <a:ext cx="56" cy="405"/>
              </a:xfrm>
              <a:prstGeom prst="rect">
                <a:avLst/>
              </a:prstGeom>
              <a:solidFill>
                <a:schemeClr val="folHlink"/>
              </a:solidFill>
              <a:ln w="9525">
                <a:solidFill>
                  <a:schemeClr val="folHlink"/>
                </a:solidFill>
                <a:miter lim="800000"/>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sp>
        <p:nvSpPr>
          <p:cNvPr id="71" name="Footer Placeholder 70">
            <a:extLst>
              <a:ext uri="{FF2B5EF4-FFF2-40B4-BE49-F238E27FC236}">
                <a16:creationId xmlns="" xmlns:a16="http://schemas.microsoft.com/office/drawing/2014/main" id="{E1CBB98D-F33C-4D96-9592-7CE597E42FED}"/>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 xmlns:a16="http://schemas.microsoft.com/office/drawing/2014/main" id="{0C34AB4C-5A0C-4E28-BFD4-52FA9D721498}"/>
              </a:ext>
            </a:extLst>
          </p:cNvPr>
          <p:cNvSpPr>
            <a:spLocks noGrp="1" noChangeArrowheads="1"/>
          </p:cNvSpPr>
          <p:nvPr>
            <p:ph type="title"/>
          </p:nvPr>
        </p:nvSpPr>
        <p:spPr>
          <a:xfrm>
            <a:off x="8001000" y="1600200"/>
            <a:ext cx="3352800" cy="1993392"/>
          </a:xfrm>
          <a:noFill/>
          <a:ln>
            <a:noFill/>
          </a:ln>
        </p:spPr>
        <p:style>
          <a:lnRef idx="1">
            <a:schemeClr val="accent4"/>
          </a:lnRef>
          <a:fillRef idx="3">
            <a:schemeClr val="accent4"/>
          </a:fillRef>
          <a:effectRef idx="2">
            <a:schemeClr val="accent4"/>
          </a:effectRef>
          <a:fontRef idx="minor">
            <a:schemeClr val="lt1"/>
          </a:fontRef>
        </p:style>
        <p:txBody>
          <a:bodyPr vert="horz" lIns="91436" tIns="45718" rIns="91436" bIns="45718" rtlCol="0" anchor="b">
            <a:normAutofit/>
          </a:bodyPr>
          <a:lstStyle/>
          <a:p>
            <a:pPr>
              <a:spcBef>
                <a:spcPts val="1038"/>
              </a:spcBef>
              <a:spcAft>
                <a:spcPts val="1038"/>
              </a:spcAft>
              <a:buNone/>
            </a:pPr>
            <a:r>
              <a:rPr lang="en-US" altLang="en-US" b="1" dirty="0"/>
              <a:t> </a:t>
            </a:r>
          </a:p>
          <a:p>
            <a:pPr>
              <a:spcBef>
                <a:spcPts val="1038"/>
              </a:spcBef>
              <a:spcAft>
                <a:spcPts val="1038"/>
              </a:spcAft>
              <a:buNone/>
            </a:pPr>
            <a:r>
              <a:rPr lang="en-US" altLang="en-US" b="1" dirty="0"/>
              <a:t>Climate change will continue… </a:t>
            </a:r>
          </a:p>
        </p:txBody>
      </p:sp>
      <p:pic>
        <p:nvPicPr>
          <p:cNvPr id="47106" name="Picture 2" descr="Climate change withered tree and dry earth.">
            <a:extLst>
              <a:ext uri="{FF2B5EF4-FFF2-40B4-BE49-F238E27FC236}">
                <a16:creationId xmlns="" xmlns:a16="http://schemas.microsoft.com/office/drawing/2014/main" id="{4EC4F53D-8762-48B6-9CF5-06034D5B9920}"/>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7053" r="28013" b="-1"/>
          <a:stretch/>
        </p:blipFill>
        <p:spPr bwMode="auto">
          <a:xfrm>
            <a:off x="20" y="10"/>
            <a:ext cx="7315180" cy="6857990"/>
          </a:xfrm>
          <a:prstGeom prst="rect">
            <a:avLst/>
          </a:prstGeom>
          <a:solidFill>
            <a:srgbClr val="FFFFFF"/>
          </a:solidFill>
        </p:spPr>
      </p:pic>
      <p:sp>
        <p:nvSpPr>
          <p:cNvPr id="3" name="Footer Placeholder 2">
            <a:extLst>
              <a:ext uri="{FF2B5EF4-FFF2-40B4-BE49-F238E27FC236}">
                <a16:creationId xmlns="" xmlns:a16="http://schemas.microsoft.com/office/drawing/2014/main" id="{C6DF392D-5515-4A4E-86C0-B85DB459C955}"/>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B9A493F-ECA6-4AEF-8B69-FBE4A865C71A}"/>
              </a:ext>
            </a:extLst>
          </p:cNvPr>
          <p:cNvSpPr>
            <a:spLocks noGrp="1"/>
          </p:cNvSpPr>
          <p:nvPr>
            <p:ph type="title"/>
          </p:nvPr>
        </p:nvSpPr>
        <p:spPr>
          <a:xfrm>
            <a:off x="0" y="2362200"/>
            <a:ext cx="4724400" cy="1990725"/>
          </a:xfrm>
        </p:spPr>
        <p:txBody>
          <a:bodyPr vert="horz" lIns="91440" tIns="45720" rIns="91440" bIns="45720" rtlCol="0" anchor="b">
            <a:normAutofit/>
          </a:bodyPr>
          <a:lstStyle/>
          <a:p>
            <a:r>
              <a:rPr lang="en-GB" altLang="en-US" dirty="0"/>
              <a:t>Who’s emitting most? And who is paying the highest price?</a:t>
            </a:r>
          </a:p>
        </p:txBody>
      </p:sp>
      <p:sp>
        <p:nvSpPr>
          <p:cNvPr id="8194" name="Text Box 13">
            <a:extLst>
              <a:ext uri="{FF2B5EF4-FFF2-40B4-BE49-F238E27FC236}">
                <a16:creationId xmlns="" xmlns:a16="http://schemas.microsoft.com/office/drawing/2014/main" id="{CC5EACD5-85CE-4FD3-94C7-44FE0EBBB4C5}"/>
              </a:ext>
            </a:extLst>
          </p:cNvPr>
          <p:cNvSpPr txBox="1">
            <a:spLocks noChangeArrowheads="1"/>
          </p:cNvSpPr>
          <p:nvPr/>
        </p:nvSpPr>
        <p:spPr bwMode="auto">
          <a:xfrm>
            <a:off x="243046" y="4666440"/>
            <a:ext cx="3200400" cy="1622012"/>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ts val="1200"/>
              </a:spcBef>
              <a:buClr>
                <a:schemeClr val="tx2"/>
              </a:buClr>
              <a:buSzPct val="80000"/>
            </a:pPr>
            <a:r>
              <a:rPr lang="en-US" altLang="en-US" sz="2400" kern="1200" dirty="0">
                <a:solidFill>
                  <a:schemeClr val="bg1"/>
                </a:solidFill>
                <a:latin typeface="+mn-lt"/>
                <a:ea typeface="+mn-ea"/>
                <a:cs typeface="+mn-cs"/>
              </a:rPr>
              <a:t>Greenhouse gas emissions</a:t>
            </a:r>
          </a:p>
        </p:txBody>
      </p:sp>
      <p:pic>
        <p:nvPicPr>
          <p:cNvPr id="8196" name="Picture 25" descr="Map3">
            <a:extLst>
              <a:ext uri="{FF2B5EF4-FFF2-40B4-BE49-F238E27FC236}">
                <a16:creationId xmlns="" xmlns:a16="http://schemas.microsoft.com/office/drawing/2014/main" id="{75A01E0B-C2A7-4231-A8FF-5E29D1FEFD89}"/>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881721" y="1989353"/>
            <a:ext cx="7089004" cy="3597669"/>
          </a:xfrm>
          <a:prstGeom prst="rect">
            <a:avLst/>
          </a:prstGeom>
          <a:solidFill>
            <a:srgbClr val="FFFFFF"/>
          </a:solidFill>
          <a:ln>
            <a:noFill/>
          </a:ln>
          <a:effectLst>
            <a:outerShdw blurRad="292100" dist="139700" dir="2700000" algn="tl" rotWithShape="0">
              <a:srgbClr val="333333">
                <a:alpha val="65000"/>
              </a:srgbClr>
            </a:outerShdw>
          </a:effectLst>
          <a:extLst>
            <a:ext uri="{91240B29-F687-4F45-9708-019B960494DF}">
              <a14:hiddenLine xmlns=""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 xmlns:a16="http://schemas.microsoft.com/office/drawing/2014/main" id="{06B7B9C1-3F87-4FAC-955E-07CD53BE1360}"/>
              </a:ext>
            </a:extLst>
          </p:cNvPr>
          <p:cNvSpPr>
            <a:spLocks noGrp="1"/>
          </p:cNvSpPr>
          <p:nvPr>
            <p:ph type="ftr" sz="quarter" idx="11"/>
          </p:nvPr>
        </p:nvSpPr>
        <p:spPr>
          <a:xfrm>
            <a:off x="1341120" y="6601968"/>
            <a:ext cx="7159752" cy="237744"/>
          </a:xfrm>
        </p:spPr>
        <p:txBody>
          <a:bodyPr vert="horz" lIns="91440" tIns="45720" rIns="91440" bIns="45720" rtlCol="0" anchor="ctr">
            <a:normAutofit/>
          </a:bodyPr>
          <a:lstStyle/>
          <a:p>
            <a:pPr>
              <a:lnSpc>
                <a:spcPct val="90000"/>
              </a:lnSpc>
              <a:spcAft>
                <a:spcPts val="600"/>
              </a:spcAft>
              <a:defRPr/>
            </a:pPr>
            <a:r>
              <a:rPr lang="en-US" sz="1000"/>
              <a:t>Climate Change</a:t>
            </a:r>
            <a:endParaRPr lang="en-IN" sz="100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a:extLst>
              <a:ext uri="{FF2B5EF4-FFF2-40B4-BE49-F238E27FC236}">
                <a16:creationId xmlns="" xmlns:a16="http://schemas.microsoft.com/office/drawing/2014/main" id="{5A78CE85-9C82-4092-A6AA-C26C28DB77A1}"/>
              </a:ext>
            </a:extLst>
          </p:cNvPr>
          <p:cNvSpPr>
            <a:spLocks noGrp="1"/>
          </p:cNvSpPr>
          <p:nvPr>
            <p:ph type="title"/>
          </p:nvPr>
        </p:nvSpPr>
        <p:spPr>
          <a:xfrm>
            <a:off x="447902" y="2286000"/>
            <a:ext cx="3811588" cy="1990725"/>
          </a:xfrm>
        </p:spPr>
        <p:txBody>
          <a:bodyPr anchor="b">
            <a:normAutofit/>
          </a:bodyPr>
          <a:lstStyle/>
          <a:p>
            <a:pPr eaLnBrk="1" hangingPunct="1"/>
            <a:r>
              <a:rPr lang="en-US" altLang="en-US" dirty="0"/>
              <a:t>Freshwater Stress </a:t>
            </a:r>
            <a:br>
              <a:rPr lang="en-US" altLang="en-US" dirty="0"/>
            </a:br>
            <a:r>
              <a:rPr lang="en-US" altLang="en-US" dirty="0"/>
              <a:t/>
            </a:r>
            <a:br>
              <a:rPr lang="en-US" altLang="en-US" dirty="0"/>
            </a:br>
            <a:r>
              <a:rPr lang="en-US" altLang="en-US" dirty="0"/>
              <a:t>    Billions at risk</a:t>
            </a:r>
            <a:endParaRPr lang="de-DE" altLang="en-US" dirty="0"/>
          </a:p>
        </p:txBody>
      </p:sp>
      <p:pic>
        <p:nvPicPr>
          <p:cNvPr id="9220" name="Picture 4" descr="A picture containing text, map, drawing&#10;&#10;Description automatically generated">
            <a:extLst>
              <a:ext uri="{FF2B5EF4-FFF2-40B4-BE49-F238E27FC236}">
                <a16:creationId xmlns="" xmlns:a16="http://schemas.microsoft.com/office/drawing/2014/main" id="{BB947098-3401-416B-980B-7E6C7275EAA9}"/>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t="15120"/>
          <a:stretch>
            <a:fillRect/>
          </a:stretch>
        </p:blipFill>
        <p:spPr bwMode="auto">
          <a:xfrm>
            <a:off x="4879875" y="2057400"/>
            <a:ext cx="7143290" cy="28194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9" name="Footer Placeholder 4">
            <a:extLst>
              <a:ext uri="{FF2B5EF4-FFF2-40B4-BE49-F238E27FC236}">
                <a16:creationId xmlns="" xmlns:a16="http://schemas.microsoft.com/office/drawing/2014/main" id="{FD42DCAE-D09F-4239-A6B3-1AE6EAD8AB65}"/>
              </a:ext>
            </a:extLst>
          </p:cNvPr>
          <p:cNvSpPr>
            <a:spLocks noGrp="1"/>
          </p:cNvSpPr>
          <p:nvPr>
            <p:ph type="ftr" sz="quarter" idx="11"/>
          </p:nvPr>
        </p:nvSpPr>
        <p:spPr>
          <a:xfrm>
            <a:off x="1341120" y="6601968"/>
            <a:ext cx="7159752" cy="237744"/>
          </a:xfrm>
        </p:spPr>
        <p:txBody>
          <a:bodyPr anchor="ctr">
            <a:normAutofit/>
          </a:bodyPr>
          <a:lstStyle/>
          <a:p>
            <a:pPr>
              <a:lnSpc>
                <a:spcPct val="90000"/>
              </a:lnSpc>
              <a:spcAft>
                <a:spcPts val="600"/>
              </a:spcAft>
              <a:defRPr/>
            </a:pPr>
            <a:r>
              <a:rPr lang="en-US" sz="1000"/>
              <a:t>Climate Change</a:t>
            </a:r>
            <a:endParaRPr lang="de-DE" sz="100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FF2B5EF4-FFF2-40B4-BE49-F238E27FC236}">
                <a16:creationId xmlns="" xmlns:a16="http://schemas.microsoft.com/office/drawing/2014/main" id="{FD114C6F-5624-4349-93DC-82EEDA7B17F5}"/>
              </a:ext>
            </a:extLst>
          </p:cNvPr>
          <p:cNvGrpSpPr>
            <a:grpSpLocks/>
          </p:cNvGrpSpPr>
          <p:nvPr/>
        </p:nvGrpSpPr>
        <p:grpSpPr bwMode="auto">
          <a:xfrm>
            <a:off x="4398964" y="2798764"/>
            <a:ext cx="6086475" cy="3635375"/>
            <a:chOff x="2304" y="1344"/>
            <a:chExt cx="4584" cy="2544"/>
          </a:xfrm>
          <a:effectLst>
            <a:outerShdw blurRad="50800" dist="38100" dir="2700000" algn="tl" rotWithShape="0">
              <a:prstClr val="black">
                <a:alpha val="40000"/>
              </a:prstClr>
            </a:outerShdw>
          </a:effectLst>
        </p:grpSpPr>
        <p:grpSp>
          <p:nvGrpSpPr>
            <p:cNvPr id="10361" name="Group 3">
              <a:extLst>
                <a:ext uri="{FF2B5EF4-FFF2-40B4-BE49-F238E27FC236}">
                  <a16:creationId xmlns="" xmlns:a16="http://schemas.microsoft.com/office/drawing/2014/main" id="{15998673-1F34-4767-B38D-BED778A7578C}"/>
                </a:ext>
              </a:extLst>
            </p:cNvPr>
            <p:cNvGrpSpPr>
              <a:grpSpLocks/>
            </p:cNvGrpSpPr>
            <p:nvPr/>
          </p:nvGrpSpPr>
          <p:grpSpPr bwMode="auto">
            <a:xfrm>
              <a:off x="2304" y="1344"/>
              <a:ext cx="4584" cy="2544"/>
              <a:chOff x="2304" y="1344"/>
              <a:chExt cx="4584" cy="2544"/>
            </a:xfrm>
          </p:grpSpPr>
          <p:sp>
            <p:nvSpPr>
              <p:cNvPr id="10363" name="Rectangle 4">
                <a:extLst>
                  <a:ext uri="{FF2B5EF4-FFF2-40B4-BE49-F238E27FC236}">
                    <a16:creationId xmlns="" xmlns:a16="http://schemas.microsoft.com/office/drawing/2014/main" id="{AE15297A-F125-4E9E-864B-BF5C48C0EDDD}"/>
                  </a:ext>
                </a:extLst>
              </p:cNvPr>
              <p:cNvSpPr>
                <a:spLocks noChangeArrowheads="1"/>
              </p:cNvSpPr>
              <p:nvPr/>
            </p:nvSpPr>
            <p:spPr bwMode="auto">
              <a:xfrm>
                <a:off x="2304" y="1632"/>
                <a:ext cx="4584" cy="2256"/>
              </a:xfrm>
              <a:prstGeom prst="rect">
                <a:avLst/>
              </a:prstGeom>
              <a:solidFill>
                <a:srgbClr val="B2B2B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64" name="Rectangle 5">
                <a:extLst>
                  <a:ext uri="{FF2B5EF4-FFF2-40B4-BE49-F238E27FC236}">
                    <a16:creationId xmlns="" xmlns:a16="http://schemas.microsoft.com/office/drawing/2014/main" id="{77CF2023-51FE-4A45-9405-91AF41379E07}"/>
                  </a:ext>
                </a:extLst>
              </p:cNvPr>
              <p:cNvSpPr>
                <a:spLocks noChangeArrowheads="1"/>
              </p:cNvSpPr>
              <p:nvPr/>
            </p:nvSpPr>
            <p:spPr bwMode="auto">
              <a:xfrm>
                <a:off x="2304" y="1344"/>
                <a:ext cx="4584" cy="288"/>
              </a:xfrm>
              <a:prstGeom prst="rect">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sp>
          <p:nvSpPr>
            <p:cNvPr id="10362" name="Text Box 6">
              <a:extLst>
                <a:ext uri="{FF2B5EF4-FFF2-40B4-BE49-F238E27FC236}">
                  <a16:creationId xmlns="" xmlns:a16="http://schemas.microsoft.com/office/drawing/2014/main" id="{B2A9736F-B43F-46B7-ABE2-86C61EBD4C13}"/>
                </a:ext>
              </a:extLst>
            </p:cNvPr>
            <p:cNvSpPr txBox="1">
              <a:spLocks noChangeArrowheads="1"/>
            </p:cNvSpPr>
            <p:nvPr/>
          </p:nvSpPr>
          <p:spPr bwMode="auto">
            <a:xfrm>
              <a:off x="2306" y="1367"/>
              <a:ext cx="1308" cy="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solidFill>
                    <a:schemeClr val="bg1"/>
                  </a:solidFill>
                </a:rPr>
                <a:t>Disaster trends</a:t>
              </a:r>
              <a:endParaRPr lang="nl-NL" altLang="en-US">
                <a:solidFill>
                  <a:schemeClr val="bg1"/>
                </a:solidFill>
              </a:endParaRPr>
            </a:p>
          </p:txBody>
        </p:sp>
      </p:grpSp>
      <p:sp>
        <p:nvSpPr>
          <p:cNvPr id="239623" name="Text Box 7">
            <a:extLst>
              <a:ext uri="{FF2B5EF4-FFF2-40B4-BE49-F238E27FC236}">
                <a16:creationId xmlns="" xmlns:a16="http://schemas.microsoft.com/office/drawing/2014/main" id="{CE040D4E-7B98-4904-A8E0-2DA114D7111A}"/>
              </a:ext>
            </a:extLst>
          </p:cNvPr>
          <p:cNvSpPr txBox="1">
            <a:spLocks noChangeArrowheads="1"/>
          </p:cNvSpPr>
          <p:nvPr/>
        </p:nvSpPr>
        <p:spPr bwMode="auto">
          <a:xfrm>
            <a:off x="232203" y="658439"/>
            <a:ext cx="4559500" cy="5105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t>Changing disaster patterns</a:t>
            </a:r>
            <a:endParaRPr lang="nl-NL" altLang="en-US" sz="2800" dirty="0"/>
          </a:p>
        </p:txBody>
      </p:sp>
      <p:grpSp>
        <p:nvGrpSpPr>
          <p:cNvPr id="4" name="Group 8">
            <a:extLst>
              <a:ext uri="{FF2B5EF4-FFF2-40B4-BE49-F238E27FC236}">
                <a16:creationId xmlns="" xmlns:a16="http://schemas.microsoft.com/office/drawing/2014/main" id="{CCD6AB9F-FF06-4811-B742-A66E428589A6}"/>
              </a:ext>
            </a:extLst>
          </p:cNvPr>
          <p:cNvGrpSpPr>
            <a:grpSpLocks/>
          </p:cNvGrpSpPr>
          <p:nvPr/>
        </p:nvGrpSpPr>
        <p:grpSpPr bwMode="auto">
          <a:xfrm>
            <a:off x="5280026" y="5992817"/>
            <a:ext cx="1221648" cy="437740"/>
            <a:chOff x="1413" y="3026"/>
            <a:chExt cx="921" cy="307"/>
          </a:xfrm>
        </p:grpSpPr>
        <p:sp>
          <p:nvSpPr>
            <p:cNvPr id="10359" name="Text Box 9">
              <a:extLst>
                <a:ext uri="{FF2B5EF4-FFF2-40B4-BE49-F238E27FC236}">
                  <a16:creationId xmlns="" xmlns:a16="http://schemas.microsoft.com/office/drawing/2014/main" id="{9117CAF5-2937-4092-985E-E66B8E6C2CD2}"/>
                </a:ext>
              </a:extLst>
            </p:cNvPr>
            <p:cNvSpPr txBox="1">
              <a:spLocks noChangeArrowheads="1"/>
            </p:cNvSpPr>
            <p:nvPr/>
          </p:nvSpPr>
          <p:spPr bwMode="auto">
            <a:xfrm>
              <a:off x="1610" y="3026"/>
              <a:ext cx="724" cy="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nl-NL" altLang="en-US" sz="1000" dirty="0"/>
                <a:t>geo-</a:t>
              </a:r>
            </a:p>
            <a:p>
              <a:pPr eaLnBrk="1" hangingPunct="1"/>
              <a:r>
                <a:rPr lang="nl-NL" altLang="en-US" sz="1000" dirty="0"/>
                <a:t>physical</a:t>
              </a:r>
            </a:p>
          </p:txBody>
        </p:sp>
        <p:sp>
          <p:nvSpPr>
            <p:cNvPr id="10360" name="Rectangle 10">
              <a:extLst>
                <a:ext uri="{FF2B5EF4-FFF2-40B4-BE49-F238E27FC236}">
                  <a16:creationId xmlns="" xmlns:a16="http://schemas.microsoft.com/office/drawing/2014/main" id="{7D6D6EAC-9852-4793-98B0-8C1E75BAAB96}"/>
                </a:ext>
              </a:extLst>
            </p:cNvPr>
            <p:cNvSpPr>
              <a:spLocks noChangeArrowheads="1"/>
            </p:cNvSpPr>
            <p:nvPr/>
          </p:nvSpPr>
          <p:spPr bwMode="auto">
            <a:xfrm>
              <a:off x="1413" y="3042"/>
              <a:ext cx="155" cy="238"/>
            </a:xfrm>
            <a:prstGeom prst="rect">
              <a:avLst/>
            </a:prstGeom>
            <a:solidFill>
              <a:srgbClr val="0066FF"/>
            </a:solidFill>
            <a:ln w="9525">
              <a:solidFill>
                <a:srgbClr val="0066FF"/>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nvGrpSpPr>
          <p:cNvPr id="5" name="Group 11">
            <a:extLst>
              <a:ext uri="{FF2B5EF4-FFF2-40B4-BE49-F238E27FC236}">
                <a16:creationId xmlns="" xmlns:a16="http://schemas.microsoft.com/office/drawing/2014/main" id="{DC589D03-8CE6-49CC-942D-1D368D4868D8}"/>
              </a:ext>
            </a:extLst>
          </p:cNvPr>
          <p:cNvGrpSpPr>
            <a:grpSpLocks/>
          </p:cNvGrpSpPr>
          <p:nvPr/>
        </p:nvGrpSpPr>
        <p:grpSpPr bwMode="auto">
          <a:xfrm>
            <a:off x="7720013" y="6034088"/>
            <a:ext cx="1217612" cy="341312"/>
            <a:chOff x="2347" y="3055"/>
            <a:chExt cx="917" cy="239"/>
          </a:xfrm>
        </p:grpSpPr>
        <p:sp>
          <p:nvSpPr>
            <p:cNvPr id="10357" name="Rectangle 12">
              <a:extLst>
                <a:ext uri="{FF2B5EF4-FFF2-40B4-BE49-F238E27FC236}">
                  <a16:creationId xmlns="" xmlns:a16="http://schemas.microsoft.com/office/drawing/2014/main" id="{441B6295-B927-40CA-8C54-66DAB3A9DDFF}"/>
                </a:ext>
              </a:extLst>
            </p:cNvPr>
            <p:cNvSpPr>
              <a:spLocks noChangeArrowheads="1"/>
            </p:cNvSpPr>
            <p:nvPr/>
          </p:nvSpPr>
          <p:spPr bwMode="auto">
            <a:xfrm>
              <a:off x="2347" y="3056"/>
              <a:ext cx="155" cy="228"/>
            </a:xfrm>
            <a:prstGeom prst="rect">
              <a:avLst/>
            </a:prstGeom>
            <a:solidFill>
              <a:srgbClr val="0033CC"/>
            </a:solidFill>
            <a:ln w="9525">
              <a:solidFill>
                <a:srgbClr val="0033CC"/>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8" name="Text Box 13">
              <a:extLst>
                <a:ext uri="{FF2B5EF4-FFF2-40B4-BE49-F238E27FC236}">
                  <a16:creationId xmlns="" xmlns:a16="http://schemas.microsoft.com/office/drawing/2014/main" id="{D9B7F546-E1BC-4AEF-9E43-DC07172E6159}"/>
                </a:ext>
              </a:extLst>
            </p:cNvPr>
            <p:cNvSpPr txBox="1">
              <a:spLocks noChangeArrowheads="1"/>
            </p:cNvSpPr>
            <p:nvPr/>
          </p:nvSpPr>
          <p:spPr bwMode="auto">
            <a:xfrm>
              <a:off x="2540" y="3055"/>
              <a:ext cx="724" cy="2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nl-NL" altLang="en-US" sz="1000"/>
                <a:t>hydro-</a:t>
              </a:r>
            </a:p>
            <a:p>
              <a:pPr eaLnBrk="1" hangingPunct="1"/>
              <a:r>
                <a:rPr lang="nl-NL" altLang="en-US" sz="1000"/>
                <a:t>meteorological</a:t>
              </a:r>
            </a:p>
          </p:txBody>
        </p:sp>
      </p:grpSp>
      <p:grpSp>
        <p:nvGrpSpPr>
          <p:cNvPr id="6" name="Group 14">
            <a:extLst>
              <a:ext uri="{FF2B5EF4-FFF2-40B4-BE49-F238E27FC236}">
                <a16:creationId xmlns="" xmlns:a16="http://schemas.microsoft.com/office/drawing/2014/main" id="{BB05CC31-10A2-4FCA-A536-AEA905738634}"/>
              </a:ext>
            </a:extLst>
          </p:cNvPr>
          <p:cNvGrpSpPr>
            <a:grpSpLocks/>
          </p:cNvGrpSpPr>
          <p:nvPr/>
        </p:nvGrpSpPr>
        <p:grpSpPr bwMode="auto">
          <a:xfrm>
            <a:off x="6245226" y="6034088"/>
            <a:ext cx="1370013" cy="341312"/>
            <a:chOff x="3293" y="3055"/>
            <a:chExt cx="1032" cy="239"/>
          </a:xfrm>
        </p:grpSpPr>
        <p:sp>
          <p:nvSpPr>
            <p:cNvPr id="10355" name="Rectangle 15">
              <a:extLst>
                <a:ext uri="{FF2B5EF4-FFF2-40B4-BE49-F238E27FC236}">
                  <a16:creationId xmlns="" xmlns:a16="http://schemas.microsoft.com/office/drawing/2014/main" id="{FA7D0CC0-BA91-4635-BD97-5450F02203BC}"/>
                </a:ext>
              </a:extLst>
            </p:cNvPr>
            <p:cNvSpPr>
              <a:spLocks noChangeArrowheads="1"/>
            </p:cNvSpPr>
            <p:nvPr/>
          </p:nvSpPr>
          <p:spPr bwMode="auto">
            <a:xfrm>
              <a:off x="3293" y="3056"/>
              <a:ext cx="155" cy="228"/>
            </a:xfrm>
            <a:prstGeom prst="rect">
              <a:avLst/>
            </a:prstGeom>
            <a:solidFill>
              <a:srgbClr val="339966"/>
            </a:solidFill>
            <a:ln w="9525">
              <a:solidFill>
                <a:srgbClr val="339966"/>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6" name="Text Box 16">
              <a:extLst>
                <a:ext uri="{FF2B5EF4-FFF2-40B4-BE49-F238E27FC236}">
                  <a16:creationId xmlns="" xmlns:a16="http://schemas.microsoft.com/office/drawing/2014/main" id="{F3FD46BA-7067-4859-B522-EBE2CE529A8F}"/>
                </a:ext>
              </a:extLst>
            </p:cNvPr>
            <p:cNvSpPr txBox="1">
              <a:spLocks noChangeArrowheads="1"/>
            </p:cNvSpPr>
            <p:nvPr/>
          </p:nvSpPr>
          <p:spPr bwMode="auto">
            <a:xfrm>
              <a:off x="3486" y="3055"/>
              <a:ext cx="839" cy="2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nl-NL" altLang="en-US" sz="1000"/>
                <a:t>epidemics,</a:t>
              </a:r>
            </a:p>
            <a:p>
              <a:pPr eaLnBrk="1" hangingPunct="1"/>
              <a:r>
                <a:rPr lang="nl-NL" altLang="en-US" sz="1000"/>
                <a:t>insect infestations</a:t>
              </a:r>
            </a:p>
          </p:txBody>
        </p:sp>
      </p:grpSp>
      <p:grpSp>
        <p:nvGrpSpPr>
          <p:cNvPr id="7" name="Group 17">
            <a:extLst>
              <a:ext uri="{FF2B5EF4-FFF2-40B4-BE49-F238E27FC236}">
                <a16:creationId xmlns="" xmlns:a16="http://schemas.microsoft.com/office/drawing/2014/main" id="{611C4ED6-BDA4-49E9-9B68-5537E2E0FD65}"/>
              </a:ext>
            </a:extLst>
          </p:cNvPr>
          <p:cNvGrpSpPr>
            <a:grpSpLocks/>
          </p:cNvGrpSpPr>
          <p:nvPr/>
        </p:nvGrpSpPr>
        <p:grpSpPr bwMode="auto">
          <a:xfrm>
            <a:off x="4652964" y="3244851"/>
            <a:ext cx="5622604" cy="3171825"/>
            <a:chOff x="2357" y="1639"/>
            <a:chExt cx="4235" cy="2220"/>
          </a:xfrm>
        </p:grpSpPr>
        <p:sp>
          <p:nvSpPr>
            <p:cNvPr id="10303" name="Rectangle 18">
              <a:extLst>
                <a:ext uri="{FF2B5EF4-FFF2-40B4-BE49-F238E27FC236}">
                  <a16:creationId xmlns="" xmlns:a16="http://schemas.microsoft.com/office/drawing/2014/main" id="{26EBA2EE-31E5-46AC-A5F7-A3101CBF9718}"/>
                </a:ext>
              </a:extLst>
            </p:cNvPr>
            <p:cNvSpPr>
              <a:spLocks noChangeArrowheads="1"/>
            </p:cNvSpPr>
            <p:nvPr/>
          </p:nvSpPr>
          <p:spPr bwMode="auto">
            <a:xfrm>
              <a:off x="2569" y="2877"/>
              <a:ext cx="221" cy="2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100</a:t>
              </a:r>
            </a:p>
          </p:txBody>
        </p:sp>
        <p:sp>
          <p:nvSpPr>
            <p:cNvPr id="10304" name="Rectangle 19">
              <a:extLst>
                <a:ext uri="{FF2B5EF4-FFF2-40B4-BE49-F238E27FC236}">
                  <a16:creationId xmlns="" xmlns:a16="http://schemas.microsoft.com/office/drawing/2014/main" id="{A8B90FC1-DACA-4B17-9B45-5C72E9B4582F}"/>
                </a:ext>
              </a:extLst>
            </p:cNvPr>
            <p:cNvSpPr>
              <a:spLocks noChangeArrowheads="1"/>
            </p:cNvSpPr>
            <p:nvPr/>
          </p:nvSpPr>
          <p:spPr bwMode="auto">
            <a:xfrm>
              <a:off x="2522" y="2448"/>
              <a:ext cx="268" cy="1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200</a:t>
              </a:r>
            </a:p>
          </p:txBody>
        </p:sp>
        <p:sp>
          <p:nvSpPr>
            <p:cNvPr id="10305" name="Rectangle 20">
              <a:extLst>
                <a:ext uri="{FF2B5EF4-FFF2-40B4-BE49-F238E27FC236}">
                  <a16:creationId xmlns="" xmlns:a16="http://schemas.microsoft.com/office/drawing/2014/main" id="{31A363AD-0A24-4FF4-994B-F8EBB76C15EA}"/>
                </a:ext>
              </a:extLst>
            </p:cNvPr>
            <p:cNvSpPr>
              <a:spLocks noChangeArrowheads="1"/>
            </p:cNvSpPr>
            <p:nvPr/>
          </p:nvSpPr>
          <p:spPr bwMode="auto">
            <a:xfrm>
              <a:off x="2522" y="2041"/>
              <a:ext cx="268" cy="2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300</a:t>
              </a:r>
            </a:p>
          </p:txBody>
        </p:sp>
        <p:sp>
          <p:nvSpPr>
            <p:cNvPr id="10306" name="Rectangle 21">
              <a:extLst>
                <a:ext uri="{FF2B5EF4-FFF2-40B4-BE49-F238E27FC236}">
                  <a16:creationId xmlns="" xmlns:a16="http://schemas.microsoft.com/office/drawing/2014/main" id="{582870E1-7ADB-422D-A019-7EBBA12FFC1E}"/>
                </a:ext>
              </a:extLst>
            </p:cNvPr>
            <p:cNvSpPr>
              <a:spLocks noChangeArrowheads="1"/>
            </p:cNvSpPr>
            <p:nvPr/>
          </p:nvSpPr>
          <p:spPr bwMode="auto">
            <a:xfrm>
              <a:off x="2641" y="3290"/>
              <a:ext cx="149" cy="1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a:t>
              </a:r>
            </a:p>
          </p:txBody>
        </p:sp>
        <p:sp>
          <p:nvSpPr>
            <p:cNvPr id="10307" name="Rectangle 22">
              <a:extLst>
                <a:ext uri="{FF2B5EF4-FFF2-40B4-BE49-F238E27FC236}">
                  <a16:creationId xmlns="" xmlns:a16="http://schemas.microsoft.com/office/drawing/2014/main" id="{6EB1B011-67ED-4F65-9A4F-F73E53A8D935}"/>
                </a:ext>
              </a:extLst>
            </p:cNvPr>
            <p:cNvSpPr>
              <a:spLocks noChangeArrowheads="1"/>
            </p:cNvSpPr>
            <p:nvPr/>
          </p:nvSpPr>
          <p:spPr bwMode="auto">
            <a:xfrm>
              <a:off x="2527" y="1639"/>
              <a:ext cx="263" cy="2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400</a:t>
              </a:r>
            </a:p>
          </p:txBody>
        </p:sp>
        <p:sp>
          <p:nvSpPr>
            <p:cNvPr id="10308" name="Rectangle 23">
              <a:extLst>
                <a:ext uri="{FF2B5EF4-FFF2-40B4-BE49-F238E27FC236}">
                  <a16:creationId xmlns="" xmlns:a16="http://schemas.microsoft.com/office/drawing/2014/main" id="{967D4EA2-05FF-43BB-BD53-0D48557B155D}"/>
                </a:ext>
              </a:extLst>
            </p:cNvPr>
            <p:cNvSpPr>
              <a:spLocks noChangeArrowheads="1"/>
            </p:cNvSpPr>
            <p:nvPr/>
          </p:nvSpPr>
          <p:spPr bwMode="auto">
            <a:xfrm>
              <a:off x="2819"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‘90</a:t>
              </a:r>
            </a:p>
          </p:txBody>
        </p:sp>
        <p:sp>
          <p:nvSpPr>
            <p:cNvPr id="10309" name="Text Box 24">
              <a:extLst>
                <a:ext uri="{FF2B5EF4-FFF2-40B4-BE49-F238E27FC236}">
                  <a16:creationId xmlns="" xmlns:a16="http://schemas.microsoft.com/office/drawing/2014/main" id="{67AB47EB-F022-4D5C-8755-077526DB924F}"/>
                </a:ext>
              </a:extLst>
            </p:cNvPr>
            <p:cNvSpPr txBox="1">
              <a:spLocks noChangeArrowheads="1"/>
            </p:cNvSpPr>
            <p:nvPr/>
          </p:nvSpPr>
          <p:spPr bwMode="auto">
            <a:xfrm>
              <a:off x="5978" y="3726"/>
              <a:ext cx="614" cy="1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900" dirty="0"/>
                <a:t>Source: CRED</a:t>
              </a:r>
            </a:p>
          </p:txBody>
        </p:sp>
        <p:grpSp>
          <p:nvGrpSpPr>
            <p:cNvPr id="10310" name="Group 25">
              <a:extLst>
                <a:ext uri="{FF2B5EF4-FFF2-40B4-BE49-F238E27FC236}">
                  <a16:creationId xmlns="" xmlns:a16="http://schemas.microsoft.com/office/drawing/2014/main" id="{7585F3E9-720E-449B-A339-C305B4983C09}"/>
                </a:ext>
              </a:extLst>
            </p:cNvPr>
            <p:cNvGrpSpPr>
              <a:grpSpLocks/>
            </p:cNvGrpSpPr>
            <p:nvPr/>
          </p:nvGrpSpPr>
          <p:grpSpPr bwMode="auto">
            <a:xfrm>
              <a:off x="2822" y="1699"/>
              <a:ext cx="3579" cy="1644"/>
              <a:chOff x="5486" y="2494"/>
              <a:chExt cx="5175" cy="2269"/>
            </a:xfrm>
          </p:grpSpPr>
          <p:sp>
            <p:nvSpPr>
              <p:cNvPr id="10338" name="Rectangle 26">
                <a:extLst>
                  <a:ext uri="{FF2B5EF4-FFF2-40B4-BE49-F238E27FC236}">
                    <a16:creationId xmlns="" xmlns:a16="http://schemas.microsoft.com/office/drawing/2014/main" id="{098A4726-972F-4D64-A1D2-05D6A7474342}"/>
                  </a:ext>
                </a:extLst>
              </p:cNvPr>
              <p:cNvSpPr>
                <a:spLocks noChangeArrowheads="1"/>
              </p:cNvSpPr>
              <p:nvPr/>
            </p:nvSpPr>
            <p:spPr bwMode="auto">
              <a:xfrm>
                <a:off x="5486"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39" name="Rectangle 27">
                <a:extLst>
                  <a:ext uri="{FF2B5EF4-FFF2-40B4-BE49-F238E27FC236}">
                    <a16:creationId xmlns="" xmlns:a16="http://schemas.microsoft.com/office/drawing/2014/main" id="{3B686FE3-9532-403C-9D47-0EBFC1FD1C69}"/>
                  </a:ext>
                </a:extLst>
              </p:cNvPr>
              <p:cNvSpPr>
                <a:spLocks noChangeArrowheads="1"/>
              </p:cNvSpPr>
              <p:nvPr/>
            </p:nvSpPr>
            <p:spPr bwMode="auto">
              <a:xfrm>
                <a:off x="5794"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0" name="Rectangle 28">
                <a:extLst>
                  <a:ext uri="{FF2B5EF4-FFF2-40B4-BE49-F238E27FC236}">
                    <a16:creationId xmlns="" xmlns:a16="http://schemas.microsoft.com/office/drawing/2014/main" id="{53E91B83-ECD1-4680-BDC9-8BCD996BE2E7}"/>
                  </a:ext>
                </a:extLst>
              </p:cNvPr>
              <p:cNvSpPr>
                <a:spLocks noChangeArrowheads="1"/>
              </p:cNvSpPr>
              <p:nvPr/>
            </p:nvSpPr>
            <p:spPr bwMode="auto">
              <a:xfrm>
                <a:off x="6102"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1" name="Rectangle 29">
                <a:extLst>
                  <a:ext uri="{FF2B5EF4-FFF2-40B4-BE49-F238E27FC236}">
                    <a16:creationId xmlns="" xmlns:a16="http://schemas.microsoft.com/office/drawing/2014/main" id="{85D418E1-A414-420E-B17F-A8500D4E38C6}"/>
                  </a:ext>
                </a:extLst>
              </p:cNvPr>
              <p:cNvSpPr>
                <a:spLocks noChangeArrowheads="1"/>
              </p:cNvSpPr>
              <p:nvPr/>
            </p:nvSpPr>
            <p:spPr bwMode="auto">
              <a:xfrm>
                <a:off x="6410"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2" name="Rectangle 30">
                <a:extLst>
                  <a:ext uri="{FF2B5EF4-FFF2-40B4-BE49-F238E27FC236}">
                    <a16:creationId xmlns="" xmlns:a16="http://schemas.microsoft.com/office/drawing/2014/main" id="{A09C344E-0BBD-425C-9C77-49BC0993B221}"/>
                  </a:ext>
                </a:extLst>
              </p:cNvPr>
              <p:cNvSpPr>
                <a:spLocks noChangeArrowheads="1"/>
              </p:cNvSpPr>
              <p:nvPr/>
            </p:nvSpPr>
            <p:spPr bwMode="auto">
              <a:xfrm>
                <a:off x="6718"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3" name="Rectangle 31">
                <a:extLst>
                  <a:ext uri="{FF2B5EF4-FFF2-40B4-BE49-F238E27FC236}">
                    <a16:creationId xmlns="" xmlns:a16="http://schemas.microsoft.com/office/drawing/2014/main" id="{C44CD1F0-F740-4117-BC47-65BDE4D6BC9D}"/>
                  </a:ext>
                </a:extLst>
              </p:cNvPr>
              <p:cNvSpPr>
                <a:spLocks noChangeArrowheads="1"/>
              </p:cNvSpPr>
              <p:nvPr/>
            </p:nvSpPr>
            <p:spPr bwMode="auto">
              <a:xfrm>
                <a:off x="7026"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4" name="Rectangle 32">
                <a:extLst>
                  <a:ext uri="{FF2B5EF4-FFF2-40B4-BE49-F238E27FC236}">
                    <a16:creationId xmlns="" xmlns:a16="http://schemas.microsoft.com/office/drawing/2014/main" id="{47DC68CE-05C9-4E21-84B1-089967BD6942}"/>
                  </a:ext>
                </a:extLst>
              </p:cNvPr>
              <p:cNvSpPr>
                <a:spLocks noChangeArrowheads="1"/>
              </p:cNvSpPr>
              <p:nvPr/>
            </p:nvSpPr>
            <p:spPr bwMode="auto">
              <a:xfrm>
                <a:off x="7334"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5" name="Rectangle 33">
                <a:extLst>
                  <a:ext uri="{FF2B5EF4-FFF2-40B4-BE49-F238E27FC236}">
                    <a16:creationId xmlns="" xmlns:a16="http://schemas.microsoft.com/office/drawing/2014/main" id="{736E94A9-3C0A-4D6A-9D46-6BBFD4B6EBB8}"/>
                  </a:ext>
                </a:extLst>
              </p:cNvPr>
              <p:cNvSpPr>
                <a:spLocks noChangeArrowheads="1"/>
              </p:cNvSpPr>
              <p:nvPr/>
            </p:nvSpPr>
            <p:spPr bwMode="auto">
              <a:xfrm>
                <a:off x="7642"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6" name="Rectangle 34">
                <a:extLst>
                  <a:ext uri="{FF2B5EF4-FFF2-40B4-BE49-F238E27FC236}">
                    <a16:creationId xmlns="" xmlns:a16="http://schemas.microsoft.com/office/drawing/2014/main" id="{A42330CE-ADC5-4598-AFA9-689415ECAF00}"/>
                  </a:ext>
                </a:extLst>
              </p:cNvPr>
              <p:cNvSpPr>
                <a:spLocks noChangeArrowheads="1"/>
              </p:cNvSpPr>
              <p:nvPr/>
            </p:nvSpPr>
            <p:spPr bwMode="auto">
              <a:xfrm>
                <a:off x="7950"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7" name="Rectangle 35">
                <a:extLst>
                  <a:ext uri="{FF2B5EF4-FFF2-40B4-BE49-F238E27FC236}">
                    <a16:creationId xmlns="" xmlns:a16="http://schemas.microsoft.com/office/drawing/2014/main" id="{0ACD1FBB-7008-4E23-A02C-DB25B77AC29D}"/>
                  </a:ext>
                </a:extLst>
              </p:cNvPr>
              <p:cNvSpPr>
                <a:spLocks noChangeArrowheads="1"/>
              </p:cNvSpPr>
              <p:nvPr/>
            </p:nvSpPr>
            <p:spPr bwMode="auto">
              <a:xfrm>
                <a:off x="8258"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8" name="Rectangle 36">
                <a:extLst>
                  <a:ext uri="{FF2B5EF4-FFF2-40B4-BE49-F238E27FC236}">
                    <a16:creationId xmlns="" xmlns:a16="http://schemas.microsoft.com/office/drawing/2014/main" id="{178EB1C7-7A24-4E3E-9B0F-051AA961F69F}"/>
                  </a:ext>
                </a:extLst>
              </p:cNvPr>
              <p:cNvSpPr>
                <a:spLocks noChangeArrowheads="1"/>
              </p:cNvSpPr>
              <p:nvPr/>
            </p:nvSpPr>
            <p:spPr bwMode="auto">
              <a:xfrm>
                <a:off x="8566"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49" name="Rectangle 37">
                <a:extLst>
                  <a:ext uri="{FF2B5EF4-FFF2-40B4-BE49-F238E27FC236}">
                    <a16:creationId xmlns="" xmlns:a16="http://schemas.microsoft.com/office/drawing/2014/main" id="{B64DBA3B-1341-4EB4-B54D-4768BA0C8361}"/>
                  </a:ext>
                </a:extLst>
              </p:cNvPr>
              <p:cNvSpPr>
                <a:spLocks noChangeArrowheads="1"/>
              </p:cNvSpPr>
              <p:nvPr/>
            </p:nvSpPr>
            <p:spPr bwMode="auto">
              <a:xfrm>
                <a:off x="8874"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0" name="Rectangle 38">
                <a:extLst>
                  <a:ext uri="{FF2B5EF4-FFF2-40B4-BE49-F238E27FC236}">
                    <a16:creationId xmlns="" xmlns:a16="http://schemas.microsoft.com/office/drawing/2014/main" id="{62FD0BAF-5EDA-47B2-BF1E-FF384626609E}"/>
                  </a:ext>
                </a:extLst>
              </p:cNvPr>
              <p:cNvSpPr>
                <a:spLocks noChangeArrowheads="1"/>
              </p:cNvSpPr>
              <p:nvPr/>
            </p:nvSpPr>
            <p:spPr bwMode="auto">
              <a:xfrm>
                <a:off x="9182"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1" name="Rectangle 39">
                <a:extLst>
                  <a:ext uri="{FF2B5EF4-FFF2-40B4-BE49-F238E27FC236}">
                    <a16:creationId xmlns="" xmlns:a16="http://schemas.microsoft.com/office/drawing/2014/main" id="{C610AEF4-0FEC-449A-8C5B-66AB887C81AD}"/>
                  </a:ext>
                </a:extLst>
              </p:cNvPr>
              <p:cNvSpPr>
                <a:spLocks noChangeArrowheads="1"/>
              </p:cNvSpPr>
              <p:nvPr/>
            </p:nvSpPr>
            <p:spPr bwMode="auto">
              <a:xfrm>
                <a:off x="9490"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2" name="Rectangle 40">
                <a:extLst>
                  <a:ext uri="{FF2B5EF4-FFF2-40B4-BE49-F238E27FC236}">
                    <a16:creationId xmlns="" xmlns:a16="http://schemas.microsoft.com/office/drawing/2014/main" id="{98FEC1E7-74A7-494A-9AF9-F37C9F6CD6D4}"/>
                  </a:ext>
                </a:extLst>
              </p:cNvPr>
              <p:cNvSpPr>
                <a:spLocks noChangeArrowheads="1"/>
              </p:cNvSpPr>
              <p:nvPr/>
            </p:nvSpPr>
            <p:spPr bwMode="auto">
              <a:xfrm>
                <a:off x="9798"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3" name="Rectangle 41">
                <a:extLst>
                  <a:ext uri="{FF2B5EF4-FFF2-40B4-BE49-F238E27FC236}">
                    <a16:creationId xmlns="" xmlns:a16="http://schemas.microsoft.com/office/drawing/2014/main" id="{31667BF0-F887-4EEA-927C-30FAE41BCA80}"/>
                  </a:ext>
                </a:extLst>
              </p:cNvPr>
              <p:cNvSpPr>
                <a:spLocks noChangeArrowheads="1"/>
              </p:cNvSpPr>
              <p:nvPr/>
            </p:nvSpPr>
            <p:spPr bwMode="auto">
              <a:xfrm>
                <a:off x="10106"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sp>
            <p:nvSpPr>
              <p:cNvPr id="10354" name="Rectangle 42">
                <a:extLst>
                  <a:ext uri="{FF2B5EF4-FFF2-40B4-BE49-F238E27FC236}">
                    <a16:creationId xmlns="" xmlns:a16="http://schemas.microsoft.com/office/drawing/2014/main" id="{1B9AAD63-C893-40AB-AD35-34F8F6E097FB}"/>
                  </a:ext>
                </a:extLst>
              </p:cNvPr>
              <p:cNvSpPr>
                <a:spLocks noChangeArrowheads="1"/>
              </p:cNvSpPr>
              <p:nvPr/>
            </p:nvSpPr>
            <p:spPr bwMode="auto">
              <a:xfrm>
                <a:off x="10414" y="2494"/>
                <a:ext cx="247" cy="2269"/>
              </a:xfrm>
              <a:prstGeom prst="rect">
                <a:avLst/>
              </a:prstGeom>
              <a:solidFill>
                <a:srgbClr val="DDDDDD"/>
              </a:solidFill>
              <a:ln w="9525">
                <a:solidFill>
                  <a:srgbClr val="DDDDDD"/>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latin typeface="Calibri" panose="020F0502020204030204" pitchFamily="34" charset="0"/>
                </a:endParaRPr>
              </a:p>
            </p:txBody>
          </p:sp>
        </p:grpSp>
        <p:grpSp>
          <p:nvGrpSpPr>
            <p:cNvPr id="10311" name="Group 43">
              <a:extLst>
                <a:ext uri="{FF2B5EF4-FFF2-40B4-BE49-F238E27FC236}">
                  <a16:creationId xmlns="" xmlns:a16="http://schemas.microsoft.com/office/drawing/2014/main" id="{6DB8E1E6-FA6B-490A-B7BD-3898AE5697D9}"/>
                </a:ext>
              </a:extLst>
            </p:cNvPr>
            <p:cNvGrpSpPr>
              <a:grpSpLocks/>
            </p:cNvGrpSpPr>
            <p:nvPr/>
          </p:nvGrpSpPr>
          <p:grpSpPr bwMode="auto">
            <a:xfrm>
              <a:off x="2789" y="1695"/>
              <a:ext cx="3646" cy="1658"/>
              <a:chOff x="5438" y="2488"/>
              <a:chExt cx="5272" cy="2289"/>
            </a:xfrm>
          </p:grpSpPr>
          <p:sp>
            <p:nvSpPr>
              <p:cNvPr id="10329" name="Line 44">
                <a:extLst>
                  <a:ext uri="{FF2B5EF4-FFF2-40B4-BE49-F238E27FC236}">
                    <a16:creationId xmlns="" xmlns:a16="http://schemas.microsoft.com/office/drawing/2014/main" id="{EE2356C7-12F7-4850-919F-19A7CCBEE660}"/>
                  </a:ext>
                </a:extLst>
              </p:cNvPr>
              <p:cNvSpPr>
                <a:spLocks noChangeShapeType="1"/>
              </p:cNvSpPr>
              <p:nvPr/>
            </p:nvSpPr>
            <p:spPr bwMode="auto">
              <a:xfrm>
                <a:off x="5438" y="3616"/>
                <a:ext cx="5272" cy="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0" name="Line 45">
                <a:extLst>
                  <a:ext uri="{FF2B5EF4-FFF2-40B4-BE49-F238E27FC236}">
                    <a16:creationId xmlns="" xmlns:a16="http://schemas.microsoft.com/office/drawing/2014/main" id="{24C9814A-BAD3-4B16-8A53-BA701A3936EB}"/>
                  </a:ext>
                </a:extLst>
              </p:cNvPr>
              <p:cNvSpPr>
                <a:spLocks noChangeShapeType="1"/>
              </p:cNvSpPr>
              <p:nvPr/>
            </p:nvSpPr>
            <p:spPr bwMode="auto">
              <a:xfrm>
                <a:off x="5447" y="3908"/>
                <a:ext cx="5246"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1" name="Line 46">
                <a:extLst>
                  <a:ext uri="{FF2B5EF4-FFF2-40B4-BE49-F238E27FC236}">
                    <a16:creationId xmlns="" xmlns:a16="http://schemas.microsoft.com/office/drawing/2014/main" id="{8A68CE79-6FE3-4495-8D2F-C7EB7DC44D03}"/>
                  </a:ext>
                </a:extLst>
              </p:cNvPr>
              <p:cNvSpPr>
                <a:spLocks noChangeShapeType="1"/>
              </p:cNvSpPr>
              <p:nvPr/>
            </p:nvSpPr>
            <p:spPr bwMode="auto">
              <a:xfrm>
                <a:off x="5447" y="4193"/>
                <a:ext cx="5250"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2" name="Line 47">
                <a:extLst>
                  <a:ext uri="{FF2B5EF4-FFF2-40B4-BE49-F238E27FC236}">
                    <a16:creationId xmlns="" xmlns:a16="http://schemas.microsoft.com/office/drawing/2014/main" id="{E912970C-73D7-4ABA-9264-582ACDC5CDF2}"/>
                  </a:ext>
                </a:extLst>
              </p:cNvPr>
              <p:cNvSpPr>
                <a:spLocks noChangeShapeType="1"/>
              </p:cNvSpPr>
              <p:nvPr/>
            </p:nvSpPr>
            <p:spPr bwMode="auto">
              <a:xfrm>
                <a:off x="5439" y="4478"/>
                <a:ext cx="5253" cy="2"/>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3" name="Line 48">
                <a:extLst>
                  <a:ext uri="{FF2B5EF4-FFF2-40B4-BE49-F238E27FC236}">
                    <a16:creationId xmlns="" xmlns:a16="http://schemas.microsoft.com/office/drawing/2014/main" id="{42572D86-3C53-4CB6-BA91-CD7E5E30CD03}"/>
                  </a:ext>
                </a:extLst>
              </p:cNvPr>
              <p:cNvSpPr>
                <a:spLocks noChangeShapeType="1"/>
              </p:cNvSpPr>
              <p:nvPr/>
            </p:nvSpPr>
            <p:spPr bwMode="auto">
              <a:xfrm>
                <a:off x="5439" y="3338"/>
                <a:ext cx="5258"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dirty="0"/>
              </a:p>
            </p:txBody>
          </p:sp>
          <p:sp>
            <p:nvSpPr>
              <p:cNvPr id="10334" name="Line 49">
                <a:extLst>
                  <a:ext uri="{FF2B5EF4-FFF2-40B4-BE49-F238E27FC236}">
                    <a16:creationId xmlns="" xmlns:a16="http://schemas.microsoft.com/office/drawing/2014/main" id="{570540F8-98ED-4331-BA24-4BD6BE5B7256}"/>
                  </a:ext>
                </a:extLst>
              </p:cNvPr>
              <p:cNvSpPr>
                <a:spLocks noChangeShapeType="1"/>
              </p:cNvSpPr>
              <p:nvPr/>
            </p:nvSpPr>
            <p:spPr bwMode="auto">
              <a:xfrm>
                <a:off x="5447" y="3053"/>
                <a:ext cx="5250"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5" name="Line 50">
                <a:extLst>
                  <a:ext uri="{FF2B5EF4-FFF2-40B4-BE49-F238E27FC236}">
                    <a16:creationId xmlns="" xmlns:a16="http://schemas.microsoft.com/office/drawing/2014/main" id="{115AE78D-6037-4D16-BA3E-441CE0DA6784}"/>
                  </a:ext>
                </a:extLst>
              </p:cNvPr>
              <p:cNvSpPr>
                <a:spLocks noChangeShapeType="1"/>
              </p:cNvSpPr>
              <p:nvPr/>
            </p:nvSpPr>
            <p:spPr bwMode="auto">
              <a:xfrm>
                <a:off x="5454" y="2768"/>
                <a:ext cx="5254"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6" name="Line 51">
                <a:extLst>
                  <a:ext uri="{FF2B5EF4-FFF2-40B4-BE49-F238E27FC236}">
                    <a16:creationId xmlns="" xmlns:a16="http://schemas.microsoft.com/office/drawing/2014/main" id="{D3D08F95-03CD-40D3-B2ED-3526F9EDACD8}"/>
                  </a:ext>
                </a:extLst>
              </p:cNvPr>
              <p:cNvSpPr>
                <a:spLocks noChangeShapeType="1"/>
              </p:cNvSpPr>
              <p:nvPr/>
            </p:nvSpPr>
            <p:spPr bwMode="auto">
              <a:xfrm>
                <a:off x="5454" y="2488"/>
                <a:ext cx="5254"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37" name="Line 52">
                <a:extLst>
                  <a:ext uri="{FF2B5EF4-FFF2-40B4-BE49-F238E27FC236}">
                    <a16:creationId xmlns="" xmlns:a16="http://schemas.microsoft.com/office/drawing/2014/main" id="{A4FB51B6-C8C8-473E-A089-462106C0148B}"/>
                  </a:ext>
                </a:extLst>
              </p:cNvPr>
              <p:cNvSpPr>
                <a:spLocks noChangeShapeType="1"/>
              </p:cNvSpPr>
              <p:nvPr/>
            </p:nvSpPr>
            <p:spPr bwMode="auto">
              <a:xfrm>
                <a:off x="5454" y="4776"/>
                <a:ext cx="5254" cy="1"/>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grpSp>
        <p:sp>
          <p:nvSpPr>
            <p:cNvPr id="10312" name="Rectangle 53">
              <a:extLst>
                <a:ext uri="{FF2B5EF4-FFF2-40B4-BE49-F238E27FC236}">
                  <a16:creationId xmlns="" xmlns:a16="http://schemas.microsoft.com/office/drawing/2014/main" id="{68D60E4C-D2F3-41C6-AB6F-ECE6D7EE378E}"/>
                </a:ext>
              </a:extLst>
            </p:cNvPr>
            <p:cNvSpPr>
              <a:spLocks noChangeArrowheads="1"/>
            </p:cNvSpPr>
            <p:nvPr/>
          </p:nvSpPr>
          <p:spPr bwMode="auto">
            <a:xfrm>
              <a:off x="3030"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‘91</a:t>
              </a:r>
            </a:p>
          </p:txBody>
        </p:sp>
        <p:sp>
          <p:nvSpPr>
            <p:cNvPr id="10313" name="Rectangle 54">
              <a:extLst>
                <a:ext uri="{FF2B5EF4-FFF2-40B4-BE49-F238E27FC236}">
                  <a16:creationId xmlns="" xmlns:a16="http://schemas.microsoft.com/office/drawing/2014/main" id="{4BA63A31-C368-4DF2-9B93-2A480CE941ED}"/>
                </a:ext>
              </a:extLst>
            </p:cNvPr>
            <p:cNvSpPr>
              <a:spLocks noChangeArrowheads="1"/>
            </p:cNvSpPr>
            <p:nvPr/>
          </p:nvSpPr>
          <p:spPr bwMode="auto">
            <a:xfrm>
              <a:off x="3245"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‘92</a:t>
              </a:r>
            </a:p>
          </p:txBody>
        </p:sp>
        <p:sp>
          <p:nvSpPr>
            <p:cNvPr id="10314" name="Rectangle 55">
              <a:extLst>
                <a:ext uri="{FF2B5EF4-FFF2-40B4-BE49-F238E27FC236}">
                  <a16:creationId xmlns="" xmlns:a16="http://schemas.microsoft.com/office/drawing/2014/main" id="{0763EE0F-6196-4116-B81B-D1560759B2CA}"/>
                </a:ext>
              </a:extLst>
            </p:cNvPr>
            <p:cNvSpPr>
              <a:spLocks noChangeArrowheads="1"/>
            </p:cNvSpPr>
            <p:nvPr/>
          </p:nvSpPr>
          <p:spPr bwMode="auto">
            <a:xfrm>
              <a:off x="3456"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‘93</a:t>
              </a:r>
            </a:p>
          </p:txBody>
        </p:sp>
        <p:sp>
          <p:nvSpPr>
            <p:cNvPr id="10315" name="Rectangle 56">
              <a:extLst>
                <a:ext uri="{FF2B5EF4-FFF2-40B4-BE49-F238E27FC236}">
                  <a16:creationId xmlns="" xmlns:a16="http://schemas.microsoft.com/office/drawing/2014/main" id="{885CAF3D-C34A-4BB3-9DDE-8AF718868763}"/>
                </a:ext>
              </a:extLst>
            </p:cNvPr>
            <p:cNvSpPr>
              <a:spLocks noChangeArrowheads="1"/>
            </p:cNvSpPr>
            <p:nvPr/>
          </p:nvSpPr>
          <p:spPr bwMode="auto">
            <a:xfrm>
              <a:off x="3671"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‘94</a:t>
              </a:r>
            </a:p>
          </p:txBody>
        </p:sp>
        <p:sp>
          <p:nvSpPr>
            <p:cNvPr id="10316" name="Rectangle 57">
              <a:extLst>
                <a:ext uri="{FF2B5EF4-FFF2-40B4-BE49-F238E27FC236}">
                  <a16:creationId xmlns="" xmlns:a16="http://schemas.microsoft.com/office/drawing/2014/main" id="{C183A308-6C69-48F8-BF03-4B7D52460F08}"/>
                </a:ext>
              </a:extLst>
            </p:cNvPr>
            <p:cNvSpPr>
              <a:spLocks noChangeArrowheads="1"/>
            </p:cNvSpPr>
            <p:nvPr/>
          </p:nvSpPr>
          <p:spPr bwMode="auto">
            <a:xfrm>
              <a:off x="3882"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‘95</a:t>
              </a:r>
            </a:p>
          </p:txBody>
        </p:sp>
        <p:sp>
          <p:nvSpPr>
            <p:cNvPr id="10317" name="Rectangle 58">
              <a:extLst>
                <a:ext uri="{FF2B5EF4-FFF2-40B4-BE49-F238E27FC236}">
                  <a16:creationId xmlns="" xmlns:a16="http://schemas.microsoft.com/office/drawing/2014/main" id="{73AF82BF-9D8B-48F7-B587-6945FB0E82FE}"/>
                </a:ext>
              </a:extLst>
            </p:cNvPr>
            <p:cNvSpPr>
              <a:spLocks noChangeArrowheads="1"/>
            </p:cNvSpPr>
            <p:nvPr/>
          </p:nvSpPr>
          <p:spPr bwMode="auto">
            <a:xfrm>
              <a:off x="4097"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‘96</a:t>
              </a:r>
            </a:p>
          </p:txBody>
        </p:sp>
        <p:sp>
          <p:nvSpPr>
            <p:cNvPr id="10318" name="Rectangle 59">
              <a:extLst>
                <a:ext uri="{FF2B5EF4-FFF2-40B4-BE49-F238E27FC236}">
                  <a16:creationId xmlns="" xmlns:a16="http://schemas.microsoft.com/office/drawing/2014/main" id="{F858B578-28A1-43CE-955A-D7DDCC5099BC}"/>
                </a:ext>
              </a:extLst>
            </p:cNvPr>
            <p:cNvSpPr>
              <a:spLocks noChangeArrowheads="1"/>
            </p:cNvSpPr>
            <p:nvPr/>
          </p:nvSpPr>
          <p:spPr bwMode="auto">
            <a:xfrm>
              <a:off x="4309"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‘97</a:t>
              </a:r>
            </a:p>
          </p:txBody>
        </p:sp>
        <p:sp>
          <p:nvSpPr>
            <p:cNvPr id="10319" name="Rectangle 60">
              <a:extLst>
                <a:ext uri="{FF2B5EF4-FFF2-40B4-BE49-F238E27FC236}">
                  <a16:creationId xmlns="" xmlns:a16="http://schemas.microsoft.com/office/drawing/2014/main" id="{C1749933-54F5-40E0-B2C2-5CB3F791A182}"/>
                </a:ext>
              </a:extLst>
            </p:cNvPr>
            <p:cNvSpPr>
              <a:spLocks noChangeArrowheads="1"/>
            </p:cNvSpPr>
            <p:nvPr/>
          </p:nvSpPr>
          <p:spPr bwMode="auto">
            <a:xfrm>
              <a:off x="4523"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‘98</a:t>
              </a:r>
            </a:p>
          </p:txBody>
        </p:sp>
        <p:sp>
          <p:nvSpPr>
            <p:cNvPr id="10320" name="Rectangle 61">
              <a:extLst>
                <a:ext uri="{FF2B5EF4-FFF2-40B4-BE49-F238E27FC236}">
                  <a16:creationId xmlns="" xmlns:a16="http://schemas.microsoft.com/office/drawing/2014/main" id="{6CFF3C4E-4F5A-4927-8062-27A8B20DBD5D}"/>
                </a:ext>
              </a:extLst>
            </p:cNvPr>
            <p:cNvSpPr>
              <a:spLocks noChangeArrowheads="1"/>
            </p:cNvSpPr>
            <p:nvPr/>
          </p:nvSpPr>
          <p:spPr bwMode="auto">
            <a:xfrm>
              <a:off x="4735"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‘99</a:t>
              </a:r>
            </a:p>
          </p:txBody>
        </p:sp>
        <p:sp>
          <p:nvSpPr>
            <p:cNvPr id="10321" name="Rectangle 62">
              <a:extLst>
                <a:ext uri="{FF2B5EF4-FFF2-40B4-BE49-F238E27FC236}">
                  <a16:creationId xmlns="" xmlns:a16="http://schemas.microsoft.com/office/drawing/2014/main" id="{3E5A227A-C9E8-49EE-B23B-2E34D461F3A8}"/>
                </a:ext>
              </a:extLst>
            </p:cNvPr>
            <p:cNvSpPr>
              <a:spLocks noChangeArrowheads="1"/>
            </p:cNvSpPr>
            <p:nvPr/>
          </p:nvSpPr>
          <p:spPr bwMode="auto">
            <a:xfrm>
              <a:off x="4949"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‘00</a:t>
              </a:r>
            </a:p>
          </p:txBody>
        </p:sp>
        <p:sp>
          <p:nvSpPr>
            <p:cNvPr id="10322" name="Rectangle 63">
              <a:extLst>
                <a:ext uri="{FF2B5EF4-FFF2-40B4-BE49-F238E27FC236}">
                  <a16:creationId xmlns="" xmlns:a16="http://schemas.microsoft.com/office/drawing/2014/main" id="{3F18A90B-E131-46A7-8A00-1541026437E8}"/>
                </a:ext>
              </a:extLst>
            </p:cNvPr>
            <p:cNvSpPr>
              <a:spLocks noChangeArrowheads="1"/>
            </p:cNvSpPr>
            <p:nvPr/>
          </p:nvSpPr>
          <p:spPr bwMode="auto">
            <a:xfrm>
              <a:off x="5161"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‘01</a:t>
              </a:r>
            </a:p>
          </p:txBody>
        </p:sp>
        <p:sp>
          <p:nvSpPr>
            <p:cNvPr id="10323" name="Rectangle 64">
              <a:extLst>
                <a:ext uri="{FF2B5EF4-FFF2-40B4-BE49-F238E27FC236}">
                  <a16:creationId xmlns="" xmlns:a16="http://schemas.microsoft.com/office/drawing/2014/main" id="{2BBB3A30-B2A9-43C8-AA96-827267987061}"/>
                </a:ext>
              </a:extLst>
            </p:cNvPr>
            <p:cNvSpPr>
              <a:spLocks noChangeArrowheads="1"/>
            </p:cNvSpPr>
            <p:nvPr/>
          </p:nvSpPr>
          <p:spPr bwMode="auto">
            <a:xfrm>
              <a:off x="5375"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‘02</a:t>
              </a:r>
            </a:p>
          </p:txBody>
        </p:sp>
        <p:sp>
          <p:nvSpPr>
            <p:cNvPr id="10324" name="Rectangle 65">
              <a:extLst>
                <a:ext uri="{FF2B5EF4-FFF2-40B4-BE49-F238E27FC236}">
                  <a16:creationId xmlns="" xmlns:a16="http://schemas.microsoft.com/office/drawing/2014/main" id="{46EB073B-C51D-4F55-892A-6AB95B64B5A9}"/>
                </a:ext>
              </a:extLst>
            </p:cNvPr>
            <p:cNvSpPr>
              <a:spLocks noChangeArrowheads="1"/>
            </p:cNvSpPr>
            <p:nvPr/>
          </p:nvSpPr>
          <p:spPr bwMode="auto">
            <a:xfrm>
              <a:off x="5587"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‘03</a:t>
              </a:r>
            </a:p>
          </p:txBody>
        </p:sp>
        <p:sp>
          <p:nvSpPr>
            <p:cNvPr id="10325" name="Rectangle 66">
              <a:extLst>
                <a:ext uri="{FF2B5EF4-FFF2-40B4-BE49-F238E27FC236}">
                  <a16:creationId xmlns="" xmlns:a16="http://schemas.microsoft.com/office/drawing/2014/main" id="{4F07CF61-AAE5-4954-966F-517DA92CFCDE}"/>
                </a:ext>
              </a:extLst>
            </p:cNvPr>
            <p:cNvSpPr>
              <a:spLocks noChangeArrowheads="1"/>
            </p:cNvSpPr>
            <p:nvPr/>
          </p:nvSpPr>
          <p:spPr bwMode="auto">
            <a:xfrm>
              <a:off x="5801"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‘04</a:t>
              </a:r>
            </a:p>
          </p:txBody>
        </p:sp>
        <p:sp>
          <p:nvSpPr>
            <p:cNvPr id="10326" name="Rectangle 67">
              <a:extLst>
                <a:ext uri="{FF2B5EF4-FFF2-40B4-BE49-F238E27FC236}">
                  <a16:creationId xmlns="" xmlns:a16="http://schemas.microsoft.com/office/drawing/2014/main" id="{45A9DD55-3450-4577-BD23-7AD01C9CB2D0}"/>
                </a:ext>
              </a:extLst>
            </p:cNvPr>
            <p:cNvSpPr>
              <a:spLocks noChangeArrowheads="1"/>
            </p:cNvSpPr>
            <p:nvPr/>
          </p:nvSpPr>
          <p:spPr bwMode="auto">
            <a:xfrm>
              <a:off x="6013" y="3406"/>
              <a:ext cx="175"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‘05</a:t>
              </a:r>
            </a:p>
          </p:txBody>
        </p:sp>
        <p:sp>
          <p:nvSpPr>
            <p:cNvPr id="10327" name="Rectangle 68">
              <a:extLst>
                <a:ext uri="{FF2B5EF4-FFF2-40B4-BE49-F238E27FC236}">
                  <a16:creationId xmlns="" xmlns:a16="http://schemas.microsoft.com/office/drawing/2014/main" id="{417B769A-321A-4F68-BD9B-1A97A0AF374B}"/>
                </a:ext>
              </a:extLst>
            </p:cNvPr>
            <p:cNvSpPr>
              <a:spLocks noChangeArrowheads="1"/>
            </p:cNvSpPr>
            <p:nvPr/>
          </p:nvSpPr>
          <p:spPr bwMode="auto">
            <a:xfrm>
              <a:off x="6227" y="3406"/>
              <a:ext cx="176" cy="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 tIns="0" rIns="1800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nl-NL" altLang="en-US" sz="1200"/>
                <a:t>‘06</a:t>
              </a:r>
            </a:p>
          </p:txBody>
        </p:sp>
        <p:sp>
          <p:nvSpPr>
            <p:cNvPr id="10328" name="Text Box 69">
              <a:extLst>
                <a:ext uri="{FF2B5EF4-FFF2-40B4-BE49-F238E27FC236}">
                  <a16:creationId xmlns="" xmlns:a16="http://schemas.microsoft.com/office/drawing/2014/main" id="{83A81BE9-F764-4DF4-A7CD-CC5EF30F139E}"/>
                </a:ext>
              </a:extLst>
            </p:cNvPr>
            <p:cNvSpPr txBox="1">
              <a:spLocks noChangeArrowheads="1"/>
            </p:cNvSpPr>
            <p:nvPr/>
          </p:nvSpPr>
          <p:spPr bwMode="auto">
            <a:xfrm rot="-5394970">
              <a:off x="1916" y="2578"/>
              <a:ext cx="1091" cy="2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a:t>Number of disasters</a:t>
              </a:r>
              <a:endParaRPr lang="nl-NL" altLang="en-US" sz="1200"/>
            </a:p>
          </p:txBody>
        </p:sp>
      </p:grpSp>
      <p:grpSp>
        <p:nvGrpSpPr>
          <p:cNvPr id="10" name="Group 70">
            <a:extLst>
              <a:ext uri="{FF2B5EF4-FFF2-40B4-BE49-F238E27FC236}">
                <a16:creationId xmlns="" xmlns:a16="http://schemas.microsoft.com/office/drawing/2014/main" id="{E39846A2-D137-4897-8B9D-6C52F986E099}"/>
              </a:ext>
            </a:extLst>
          </p:cNvPr>
          <p:cNvGrpSpPr>
            <a:grpSpLocks/>
          </p:cNvGrpSpPr>
          <p:nvPr/>
        </p:nvGrpSpPr>
        <p:grpSpPr bwMode="auto">
          <a:xfrm>
            <a:off x="5384800" y="5019676"/>
            <a:ext cx="4516438" cy="614363"/>
            <a:chOff x="5610" y="4125"/>
            <a:chExt cx="4920" cy="593"/>
          </a:xfrm>
        </p:grpSpPr>
        <p:sp>
          <p:nvSpPr>
            <p:cNvPr id="10287" name="Line 71">
              <a:extLst>
                <a:ext uri="{FF2B5EF4-FFF2-40B4-BE49-F238E27FC236}">
                  <a16:creationId xmlns="" xmlns:a16="http://schemas.microsoft.com/office/drawing/2014/main" id="{0B75815B-9379-4548-A837-BBE787AFEA39}"/>
                </a:ext>
              </a:extLst>
            </p:cNvPr>
            <p:cNvSpPr>
              <a:spLocks noChangeShapeType="1"/>
            </p:cNvSpPr>
            <p:nvPr/>
          </p:nvSpPr>
          <p:spPr bwMode="auto">
            <a:xfrm flipV="1">
              <a:off x="5610" y="4538"/>
              <a:ext cx="308" cy="15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8" name="Line 72">
              <a:extLst>
                <a:ext uri="{FF2B5EF4-FFF2-40B4-BE49-F238E27FC236}">
                  <a16:creationId xmlns="" xmlns:a16="http://schemas.microsoft.com/office/drawing/2014/main" id="{B2E7BC08-F0B9-437B-BF59-C4850B7D7C05}"/>
                </a:ext>
              </a:extLst>
            </p:cNvPr>
            <p:cNvSpPr>
              <a:spLocks noChangeShapeType="1"/>
            </p:cNvSpPr>
            <p:nvPr/>
          </p:nvSpPr>
          <p:spPr bwMode="auto">
            <a:xfrm>
              <a:off x="5918" y="4538"/>
              <a:ext cx="307" cy="75"/>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9" name="Line 73">
              <a:extLst>
                <a:ext uri="{FF2B5EF4-FFF2-40B4-BE49-F238E27FC236}">
                  <a16:creationId xmlns="" xmlns:a16="http://schemas.microsoft.com/office/drawing/2014/main" id="{EE54C9A8-6E43-49FC-91C2-BB549228ADDD}"/>
                </a:ext>
              </a:extLst>
            </p:cNvPr>
            <p:cNvSpPr>
              <a:spLocks noChangeShapeType="1"/>
            </p:cNvSpPr>
            <p:nvPr/>
          </p:nvSpPr>
          <p:spPr bwMode="auto">
            <a:xfrm>
              <a:off x="6225" y="4613"/>
              <a:ext cx="315" cy="105"/>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0" name="Line 74">
              <a:extLst>
                <a:ext uri="{FF2B5EF4-FFF2-40B4-BE49-F238E27FC236}">
                  <a16:creationId xmlns="" xmlns:a16="http://schemas.microsoft.com/office/drawing/2014/main" id="{13042FF1-C67F-48EA-98A3-D6E9DB0BF438}"/>
                </a:ext>
              </a:extLst>
            </p:cNvPr>
            <p:cNvSpPr>
              <a:spLocks noChangeShapeType="1"/>
            </p:cNvSpPr>
            <p:nvPr/>
          </p:nvSpPr>
          <p:spPr bwMode="auto">
            <a:xfrm flipV="1">
              <a:off x="6540" y="4695"/>
              <a:ext cx="293" cy="15"/>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1" name="Line 75">
              <a:extLst>
                <a:ext uri="{FF2B5EF4-FFF2-40B4-BE49-F238E27FC236}">
                  <a16:creationId xmlns="" xmlns:a16="http://schemas.microsoft.com/office/drawing/2014/main" id="{DB1E3AEE-8F69-4350-BE98-C2E4263FEEB7}"/>
                </a:ext>
              </a:extLst>
            </p:cNvPr>
            <p:cNvSpPr>
              <a:spLocks noChangeShapeType="1"/>
            </p:cNvSpPr>
            <p:nvPr/>
          </p:nvSpPr>
          <p:spPr bwMode="auto">
            <a:xfrm flipV="1">
              <a:off x="6833" y="4628"/>
              <a:ext cx="307" cy="6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2" name="Line 76">
              <a:extLst>
                <a:ext uri="{FF2B5EF4-FFF2-40B4-BE49-F238E27FC236}">
                  <a16:creationId xmlns="" xmlns:a16="http://schemas.microsoft.com/office/drawing/2014/main" id="{6F33B6F7-BD3D-48BB-82D3-918234F266ED}"/>
                </a:ext>
              </a:extLst>
            </p:cNvPr>
            <p:cNvSpPr>
              <a:spLocks noChangeShapeType="1"/>
            </p:cNvSpPr>
            <p:nvPr/>
          </p:nvSpPr>
          <p:spPr bwMode="auto">
            <a:xfrm flipV="1">
              <a:off x="7140" y="4568"/>
              <a:ext cx="315" cy="6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3" name="Line 77">
              <a:extLst>
                <a:ext uri="{FF2B5EF4-FFF2-40B4-BE49-F238E27FC236}">
                  <a16:creationId xmlns="" xmlns:a16="http://schemas.microsoft.com/office/drawing/2014/main" id="{9E0612D3-C167-4E04-9435-247F7B5073D9}"/>
                </a:ext>
              </a:extLst>
            </p:cNvPr>
            <p:cNvSpPr>
              <a:spLocks noChangeShapeType="1"/>
            </p:cNvSpPr>
            <p:nvPr/>
          </p:nvSpPr>
          <p:spPr bwMode="auto">
            <a:xfrm flipV="1">
              <a:off x="7455" y="4508"/>
              <a:ext cx="308" cy="6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4" name="Line 78">
              <a:extLst>
                <a:ext uri="{FF2B5EF4-FFF2-40B4-BE49-F238E27FC236}">
                  <a16:creationId xmlns="" xmlns:a16="http://schemas.microsoft.com/office/drawing/2014/main" id="{7974881A-B8FD-4B1A-990B-08FDC7DB5E83}"/>
                </a:ext>
              </a:extLst>
            </p:cNvPr>
            <p:cNvSpPr>
              <a:spLocks noChangeShapeType="1"/>
            </p:cNvSpPr>
            <p:nvPr/>
          </p:nvSpPr>
          <p:spPr bwMode="auto">
            <a:xfrm flipV="1">
              <a:off x="7763" y="4343"/>
              <a:ext cx="307" cy="165"/>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5" name="Line 79">
              <a:extLst>
                <a:ext uri="{FF2B5EF4-FFF2-40B4-BE49-F238E27FC236}">
                  <a16:creationId xmlns="" xmlns:a16="http://schemas.microsoft.com/office/drawing/2014/main" id="{F13FF092-19CF-46EC-A36D-9B9FB1DAA4EB}"/>
                </a:ext>
              </a:extLst>
            </p:cNvPr>
            <p:cNvSpPr>
              <a:spLocks noChangeShapeType="1"/>
            </p:cNvSpPr>
            <p:nvPr/>
          </p:nvSpPr>
          <p:spPr bwMode="auto">
            <a:xfrm>
              <a:off x="8070" y="4343"/>
              <a:ext cx="308" cy="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6" name="Line 80">
              <a:extLst>
                <a:ext uri="{FF2B5EF4-FFF2-40B4-BE49-F238E27FC236}">
                  <a16:creationId xmlns="" xmlns:a16="http://schemas.microsoft.com/office/drawing/2014/main" id="{C2BBE042-41E4-4B29-BAE8-6E5CD2EDB793}"/>
                </a:ext>
              </a:extLst>
            </p:cNvPr>
            <p:cNvSpPr>
              <a:spLocks noChangeShapeType="1"/>
            </p:cNvSpPr>
            <p:nvPr/>
          </p:nvSpPr>
          <p:spPr bwMode="auto">
            <a:xfrm flipV="1">
              <a:off x="8378" y="4125"/>
              <a:ext cx="307" cy="218"/>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7" name="Line 81">
              <a:extLst>
                <a:ext uri="{FF2B5EF4-FFF2-40B4-BE49-F238E27FC236}">
                  <a16:creationId xmlns="" xmlns:a16="http://schemas.microsoft.com/office/drawing/2014/main" id="{65905DFD-4EB7-49BA-BB2F-424FEFFB431D}"/>
                </a:ext>
              </a:extLst>
            </p:cNvPr>
            <p:cNvSpPr>
              <a:spLocks noChangeShapeType="1"/>
            </p:cNvSpPr>
            <p:nvPr/>
          </p:nvSpPr>
          <p:spPr bwMode="auto">
            <a:xfrm>
              <a:off x="8685" y="4125"/>
              <a:ext cx="315" cy="24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8" name="Line 82">
              <a:extLst>
                <a:ext uri="{FF2B5EF4-FFF2-40B4-BE49-F238E27FC236}">
                  <a16:creationId xmlns="" xmlns:a16="http://schemas.microsoft.com/office/drawing/2014/main" id="{BFBE9B55-2F35-44DE-9655-FA0966CBAC6F}"/>
                </a:ext>
              </a:extLst>
            </p:cNvPr>
            <p:cNvSpPr>
              <a:spLocks noChangeShapeType="1"/>
            </p:cNvSpPr>
            <p:nvPr/>
          </p:nvSpPr>
          <p:spPr bwMode="auto">
            <a:xfrm flipV="1">
              <a:off x="9000" y="4275"/>
              <a:ext cx="308" cy="90"/>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99" name="Line 83">
              <a:extLst>
                <a:ext uri="{FF2B5EF4-FFF2-40B4-BE49-F238E27FC236}">
                  <a16:creationId xmlns="" xmlns:a16="http://schemas.microsoft.com/office/drawing/2014/main" id="{05E96369-6EE3-4E5B-9632-B24A4B868785}"/>
                </a:ext>
              </a:extLst>
            </p:cNvPr>
            <p:cNvSpPr>
              <a:spLocks noChangeShapeType="1"/>
            </p:cNvSpPr>
            <p:nvPr/>
          </p:nvSpPr>
          <p:spPr bwMode="auto">
            <a:xfrm>
              <a:off x="9308" y="4275"/>
              <a:ext cx="300" cy="143"/>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00" name="Line 84">
              <a:extLst>
                <a:ext uri="{FF2B5EF4-FFF2-40B4-BE49-F238E27FC236}">
                  <a16:creationId xmlns="" xmlns:a16="http://schemas.microsoft.com/office/drawing/2014/main" id="{FF2AF193-905E-40C5-A9C4-408B69EE1C1D}"/>
                </a:ext>
              </a:extLst>
            </p:cNvPr>
            <p:cNvSpPr>
              <a:spLocks noChangeShapeType="1"/>
            </p:cNvSpPr>
            <p:nvPr/>
          </p:nvSpPr>
          <p:spPr bwMode="auto">
            <a:xfrm>
              <a:off x="9608" y="4418"/>
              <a:ext cx="307" cy="97"/>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01" name="Line 85">
              <a:extLst>
                <a:ext uri="{FF2B5EF4-FFF2-40B4-BE49-F238E27FC236}">
                  <a16:creationId xmlns="" xmlns:a16="http://schemas.microsoft.com/office/drawing/2014/main" id="{16247CFF-5EED-4A4B-8733-61D98F0AED45}"/>
                </a:ext>
              </a:extLst>
            </p:cNvPr>
            <p:cNvSpPr>
              <a:spLocks noChangeShapeType="1"/>
            </p:cNvSpPr>
            <p:nvPr/>
          </p:nvSpPr>
          <p:spPr bwMode="auto">
            <a:xfrm flipV="1">
              <a:off x="9915" y="4478"/>
              <a:ext cx="315" cy="37"/>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302" name="Line 86">
              <a:extLst>
                <a:ext uri="{FF2B5EF4-FFF2-40B4-BE49-F238E27FC236}">
                  <a16:creationId xmlns="" xmlns:a16="http://schemas.microsoft.com/office/drawing/2014/main" id="{7CF96B10-E16E-4993-9D95-506126E5CA36}"/>
                </a:ext>
              </a:extLst>
            </p:cNvPr>
            <p:cNvSpPr>
              <a:spLocks noChangeShapeType="1"/>
            </p:cNvSpPr>
            <p:nvPr/>
          </p:nvSpPr>
          <p:spPr bwMode="auto">
            <a:xfrm flipV="1">
              <a:off x="10230" y="4373"/>
              <a:ext cx="300" cy="105"/>
            </a:xfrm>
            <a:prstGeom prst="line">
              <a:avLst/>
            </a:prstGeom>
            <a:noFill/>
            <a:ln w="28575">
              <a:solidFill>
                <a:srgbClr val="339966"/>
              </a:solidFill>
              <a:round/>
              <a:headEnd/>
              <a:tailEnd/>
            </a:ln>
            <a:extLst>
              <a:ext uri="{909E8E84-426E-40DD-AFC4-6F175D3DCCD1}">
                <a14:hiddenFill xmlns="" xmlns:a14="http://schemas.microsoft.com/office/drawing/2010/main">
                  <a:noFill/>
                </a14:hiddenFill>
              </a:ext>
            </a:extLst>
          </p:spPr>
          <p:txBody>
            <a:bodyPr/>
            <a:lstStyle/>
            <a:p>
              <a:endParaRPr lang="en-US"/>
            </a:p>
          </p:txBody>
        </p:sp>
      </p:grpSp>
      <p:grpSp>
        <p:nvGrpSpPr>
          <p:cNvPr id="11" name="Group 87">
            <a:extLst>
              <a:ext uri="{FF2B5EF4-FFF2-40B4-BE49-F238E27FC236}">
                <a16:creationId xmlns="" xmlns:a16="http://schemas.microsoft.com/office/drawing/2014/main" id="{02C90490-B61A-4936-8748-C8301F17726A}"/>
              </a:ext>
            </a:extLst>
          </p:cNvPr>
          <p:cNvGrpSpPr>
            <a:grpSpLocks/>
          </p:cNvGrpSpPr>
          <p:nvPr/>
        </p:nvGrpSpPr>
        <p:grpSpPr bwMode="auto">
          <a:xfrm>
            <a:off x="5378450" y="5437189"/>
            <a:ext cx="4522788" cy="149225"/>
            <a:chOff x="5603" y="4530"/>
            <a:chExt cx="4927" cy="143"/>
          </a:xfrm>
        </p:grpSpPr>
        <p:sp>
          <p:nvSpPr>
            <p:cNvPr id="10271" name="Line 88">
              <a:extLst>
                <a:ext uri="{FF2B5EF4-FFF2-40B4-BE49-F238E27FC236}">
                  <a16:creationId xmlns="" xmlns:a16="http://schemas.microsoft.com/office/drawing/2014/main" id="{63EAF94D-2FB6-42CF-8FAA-1D0897B37905}"/>
                </a:ext>
              </a:extLst>
            </p:cNvPr>
            <p:cNvSpPr>
              <a:spLocks noChangeShapeType="1"/>
            </p:cNvSpPr>
            <p:nvPr/>
          </p:nvSpPr>
          <p:spPr bwMode="auto">
            <a:xfrm>
              <a:off x="5603" y="4530"/>
              <a:ext cx="307" cy="3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2" name="Line 89">
              <a:extLst>
                <a:ext uri="{FF2B5EF4-FFF2-40B4-BE49-F238E27FC236}">
                  <a16:creationId xmlns="" xmlns:a16="http://schemas.microsoft.com/office/drawing/2014/main" id="{E459B0AA-EC66-40A2-B6C7-4F3787270D22}"/>
                </a:ext>
              </a:extLst>
            </p:cNvPr>
            <p:cNvSpPr>
              <a:spLocks noChangeShapeType="1"/>
            </p:cNvSpPr>
            <p:nvPr/>
          </p:nvSpPr>
          <p:spPr bwMode="auto">
            <a:xfrm>
              <a:off x="5910" y="4560"/>
              <a:ext cx="308" cy="3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3" name="Line 90">
              <a:extLst>
                <a:ext uri="{FF2B5EF4-FFF2-40B4-BE49-F238E27FC236}">
                  <a16:creationId xmlns="" xmlns:a16="http://schemas.microsoft.com/office/drawing/2014/main" id="{FCA8321B-9686-44FB-AED8-FEA74F7334A9}"/>
                </a:ext>
              </a:extLst>
            </p:cNvPr>
            <p:cNvSpPr>
              <a:spLocks noChangeShapeType="1"/>
            </p:cNvSpPr>
            <p:nvPr/>
          </p:nvSpPr>
          <p:spPr bwMode="auto">
            <a:xfrm>
              <a:off x="6218" y="4583"/>
              <a:ext cx="307" cy="37"/>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4" name="Line 91">
              <a:extLst>
                <a:ext uri="{FF2B5EF4-FFF2-40B4-BE49-F238E27FC236}">
                  <a16:creationId xmlns="" xmlns:a16="http://schemas.microsoft.com/office/drawing/2014/main" id="{73CBC918-259B-4C44-88F8-4F1172F66AE0}"/>
                </a:ext>
              </a:extLst>
            </p:cNvPr>
            <p:cNvSpPr>
              <a:spLocks noChangeShapeType="1"/>
            </p:cNvSpPr>
            <p:nvPr/>
          </p:nvSpPr>
          <p:spPr bwMode="auto">
            <a:xfrm flipV="1">
              <a:off x="6525" y="4605"/>
              <a:ext cx="308" cy="15"/>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5" name="Line 92">
              <a:extLst>
                <a:ext uri="{FF2B5EF4-FFF2-40B4-BE49-F238E27FC236}">
                  <a16:creationId xmlns="" xmlns:a16="http://schemas.microsoft.com/office/drawing/2014/main" id="{7F32A8B9-6E06-413A-878C-246EE69DFB8C}"/>
                </a:ext>
              </a:extLst>
            </p:cNvPr>
            <p:cNvSpPr>
              <a:spLocks noChangeShapeType="1"/>
            </p:cNvSpPr>
            <p:nvPr/>
          </p:nvSpPr>
          <p:spPr bwMode="auto">
            <a:xfrm>
              <a:off x="6833" y="4605"/>
              <a:ext cx="300" cy="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6" name="Line 93">
              <a:extLst>
                <a:ext uri="{FF2B5EF4-FFF2-40B4-BE49-F238E27FC236}">
                  <a16:creationId xmlns="" xmlns:a16="http://schemas.microsoft.com/office/drawing/2014/main" id="{61CB528E-08C2-461B-9404-CEF3498C8990}"/>
                </a:ext>
              </a:extLst>
            </p:cNvPr>
            <p:cNvSpPr>
              <a:spLocks noChangeShapeType="1"/>
            </p:cNvSpPr>
            <p:nvPr/>
          </p:nvSpPr>
          <p:spPr bwMode="auto">
            <a:xfrm>
              <a:off x="7133" y="4605"/>
              <a:ext cx="330" cy="68"/>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7" name="Line 94">
              <a:extLst>
                <a:ext uri="{FF2B5EF4-FFF2-40B4-BE49-F238E27FC236}">
                  <a16:creationId xmlns="" xmlns:a16="http://schemas.microsoft.com/office/drawing/2014/main" id="{F3EECE24-F2ED-4B9D-9E71-205A9CE2978B}"/>
                </a:ext>
              </a:extLst>
            </p:cNvPr>
            <p:cNvSpPr>
              <a:spLocks noChangeShapeType="1"/>
            </p:cNvSpPr>
            <p:nvPr/>
          </p:nvSpPr>
          <p:spPr bwMode="auto">
            <a:xfrm flipV="1">
              <a:off x="7463" y="4628"/>
              <a:ext cx="300" cy="45"/>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8" name="Line 95">
              <a:extLst>
                <a:ext uri="{FF2B5EF4-FFF2-40B4-BE49-F238E27FC236}">
                  <a16:creationId xmlns="" xmlns:a16="http://schemas.microsoft.com/office/drawing/2014/main" id="{B71BA1FA-AEF4-4E75-9CAD-14DAD780A6B2}"/>
                </a:ext>
              </a:extLst>
            </p:cNvPr>
            <p:cNvSpPr>
              <a:spLocks noChangeShapeType="1"/>
            </p:cNvSpPr>
            <p:nvPr/>
          </p:nvSpPr>
          <p:spPr bwMode="auto">
            <a:xfrm flipV="1">
              <a:off x="7763" y="4598"/>
              <a:ext cx="307" cy="3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9" name="Line 96">
              <a:extLst>
                <a:ext uri="{FF2B5EF4-FFF2-40B4-BE49-F238E27FC236}">
                  <a16:creationId xmlns="" xmlns:a16="http://schemas.microsoft.com/office/drawing/2014/main" id="{4D850879-B970-43B8-B63B-533851CD419E}"/>
                </a:ext>
              </a:extLst>
            </p:cNvPr>
            <p:cNvSpPr>
              <a:spLocks noChangeShapeType="1"/>
            </p:cNvSpPr>
            <p:nvPr/>
          </p:nvSpPr>
          <p:spPr bwMode="auto">
            <a:xfrm flipV="1">
              <a:off x="8070" y="4538"/>
              <a:ext cx="308" cy="6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0" name="Line 97">
              <a:extLst>
                <a:ext uri="{FF2B5EF4-FFF2-40B4-BE49-F238E27FC236}">
                  <a16:creationId xmlns="" xmlns:a16="http://schemas.microsoft.com/office/drawing/2014/main" id="{A759FC50-E9A8-4DDA-BB8C-DB68DDD2BD9D}"/>
                </a:ext>
              </a:extLst>
            </p:cNvPr>
            <p:cNvSpPr>
              <a:spLocks noChangeShapeType="1"/>
            </p:cNvSpPr>
            <p:nvPr/>
          </p:nvSpPr>
          <p:spPr bwMode="auto">
            <a:xfrm>
              <a:off x="8378" y="4538"/>
              <a:ext cx="300" cy="15"/>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1" name="Line 98">
              <a:extLst>
                <a:ext uri="{FF2B5EF4-FFF2-40B4-BE49-F238E27FC236}">
                  <a16:creationId xmlns="" xmlns:a16="http://schemas.microsoft.com/office/drawing/2014/main" id="{E3E532B9-1851-4323-9ACF-E83194BCF6BF}"/>
                </a:ext>
              </a:extLst>
            </p:cNvPr>
            <p:cNvSpPr>
              <a:spLocks noChangeShapeType="1"/>
            </p:cNvSpPr>
            <p:nvPr/>
          </p:nvSpPr>
          <p:spPr bwMode="auto">
            <a:xfrm>
              <a:off x="8678" y="4553"/>
              <a:ext cx="315" cy="37"/>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2" name="Line 99">
              <a:extLst>
                <a:ext uri="{FF2B5EF4-FFF2-40B4-BE49-F238E27FC236}">
                  <a16:creationId xmlns="" xmlns:a16="http://schemas.microsoft.com/office/drawing/2014/main" id="{F9875F8E-CC97-4E9B-8344-213DD2ADC0D4}"/>
                </a:ext>
              </a:extLst>
            </p:cNvPr>
            <p:cNvSpPr>
              <a:spLocks noChangeShapeType="1"/>
            </p:cNvSpPr>
            <p:nvPr/>
          </p:nvSpPr>
          <p:spPr bwMode="auto">
            <a:xfrm flipV="1">
              <a:off x="8993" y="4553"/>
              <a:ext cx="307" cy="37"/>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3" name="Line 100">
              <a:extLst>
                <a:ext uri="{FF2B5EF4-FFF2-40B4-BE49-F238E27FC236}">
                  <a16:creationId xmlns="" xmlns:a16="http://schemas.microsoft.com/office/drawing/2014/main" id="{059B9EEF-E380-4CCC-953E-CE2FB922FC2C}"/>
                </a:ext>
              </a:extLst>
            </p:cNvPr>
            <p:cNvSpPr>
              <a:spLocks noChangeShapeType="1"/>
            </p:cNvSpPr>
            <p:nvPr/>
          </p:nvSpPr>
          <p:spPr bwMode="auto">
            <a:xfrm>
              <a:off x="9293" y="4553"/>
              <a:ext cx="315" cy="7"/>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4" name="Line 101">
              <a:extLst>
                <a:ext uri="{FF2B5EF4-FFF2-40B4-BE49-F238E27FC236}">
                  <a16:creationId xmlns="" xmlns:a16="http://schemas.microsoft.com/office/drawing/2014/main" id="{DC6F3850-94E0-4007-B906-BBEEAF170013}"/>
                </a:ext>
              </a:extLst>
            </p:cNvPr>
            <p:cNvSpPr>
              <a:spLocks noChangeShapeType="1"/>
            </p:cNvSpPr>
            <p:nvPr/>
          </p:nvSpPr>
          <p:spPr bwMode="auto">
            <a:xfrm>
              <a:off x="9608" y="4560"/>
              <a:ext cx="315" cy="30"/>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5" name="Line 102">
              <a:extLst>
                <a:ext uri="{FF2B5EF4-FFF2-40B4-BE49-F238E27FC236}">
                  <a16:creationId xmlns="" xmlns:a16="http://schemas.microsoft.com/office/drawing/2014/main" id="{4BACD029-09B4-4402-AF5D-1835B261E3A3}"/>
                </a:ext>
              </a:extLst>
            </p:cNvPr>
            <p:cNvSpPr>
              <a:spLocks noChangeShapeType="1"/>
            </p:cNvSpPr>
            <p:nvPr/>
          </p:nvSpPr>
          <p:spPr bwMode="auto">
            <a:xfrm>
              <a:off x="9923" y="4583"/>
              <a:ext cx="307" cy="15"/>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86" name="Line 103">
              <a:extLst>
                <a:ext uri="{FF2B5EF4-FFF2-40B4-BE49-F238E27FC236}">
                  <a16:creationId xmlns="" xmlns:a16="http://schemas.microsoft.com/office/drawing/2014/main" id="{F172ED3A-5DF6-412E-BA3B-78894747254B}"/>
                </a:ext>
              </a:extLst>
            </p:cNvPr>
            <p:cNvSpPr>
              <a:spLocks noChangeShapeType="1"/>
            </p:cNvSpPr>
            <p:nvPr/>
          </p:nvSpPr>
          <p:spPr bwMode="auto">
            <a:xfrm flipV="1">
              <a:off x="10230" y="4590"/>
              <a:ext cx="300" cy="8"/>
            </a:xfrm>
            <a:prstGeom prst="line">
              <a:avLst/>
            </a:prstGeom>
            <a:noFill/>
            <a:ln w="28575">
              <a:solidFill>
                <a:srgbClr val="0066FF"/>
              </a:solidFill>
              <a:round/>
              <a:headEnd/>
              <a:tailEnd/>
            </a:ln>
            <a:extLst>
              <a:ext uri="{909E8E84-426E-40DD-AFC4-6F175D3DCCD1}">
                <a14:hiddenFill xmlns="" xmlns:a14="http://schemas.microsoft.com/office/drawing/2010/main">
                  <a:noFill/>
                </a14:hiddenFill>
              </a:ext>
            </a:extLst>
          </p:spPr>
          <p:txBody>
            <a:bodyPr/>
            <a:lstStyle/>
            <a:p>
              <a:endParaRPr lang="en-US"/>
            </a:p>
          </p:txBody>
        </p:sp>
      </p:grpSp>
      <p:grpSp>
        <p:nvGrpSpPr>
          <p:cNvPr id="12" name="Group 104">
            <a:extLst>
              <a:ext uri="{FF2B5EF4-FFF2-40B4-BE49-F238E27FC236}">
                <a16:creationId xmlns="" xmlns:a16="http://schemas.microsoft.com/office/drawing/2014/main" id="{5674A8B4-9422-46D2-B627-2322BC8299F2}"/>
              </a:ext>
            </a:extLst>
          </p:cNvPr>
          <p:cNvGrpSpPr>
            <a:grpSpLocks/>
          </p:cNvGrpSpPr>
          <p:nvPr/>
        </p:nvGrpSpPr>
        <p:grpSpPr bwMode="auto">
          <a:xfrm>
            <a:off x="5384800" y="3413126"/>
            <a:ext cx="4516438" cy="1209675"/>
            <a:chOff x="5610" y="2573"/>
            <a:chExt cx="4920" cy="1170"/>
          </a:xfrm>
        </p:grpSpPr>
        <p:sp>
          <p:nvSpPr>
            <p:cNvPr id="10255" name="Line 105">
              <a:extLst>
                <a:ext uri="{FF2B5EF4-FFF2-40B4-BE49-F238E27FC236}">
                  <a16:creationId xmlns="" xmlns:a16="http://schemas.microsoft.com/office/drawing/2014/main" id="{6EC78641-0741-4A89-B0A5-7CFFD414E24D}"/>
                </a:ext>
              </a:extLst>
            </p:cNvPr>
            <p:cNvSpPr>
              <a:spLocks noChangeShapeType="1"/>
            </p:cNvSpPr>
            <p:nvPr/>
          </p:nvSpPr>
          <p:spPr bwMode="auto">
            <a:xfrm flipV="1">
              <a:off x="5610" y="3645"/>
              <a:ext cx="308" cy="53"/>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56" name="Line 106">
              <a:extLst>
                <a:ext uri="{FF2B5EF4-FFF2-40B4-BE49-F238E27FC236}">
                  <a16:creationId xmlns="" xmlns:a16="http://schemas.microsoft.com/office/drawing/2014/main" id="{839E032B-9CA3-4B13-A0AB-0B914E657CCA}"/>
                </a:ext>
              </a:extLst>
            </p:cNvPr>
            <p:cNvSpPr>
              <a:spLocks noChangeShapeType="1"/>
            </p:cNvSpPr>
            <p:nvPr/>
          </p:nvSpPr>
          <p:spPr bwMode="auto">
            <a:xfrm>
              <a:off x="5918" y="3645"/>
              <a:ext cx="300" cy="15"/>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57" name="Line 107">
              <a:extLst>
                <a:ext uri="{FF2B5EF4-FFF2-40B4-BE49-F238E27FC236}">
                  <a16:creationId xmlns="" xmlns:a16="http://schemas.microsoft.com/office/drawing/2014/main" id="{A4F040EF-89F9-45BF-966A-1EBB36828D55}"/>
                </a:ext>
              </a:extLst>
            </p:cNvPr>
            <p:cNvSpPr>
              <a:spLocks noChangeShapeType="1"/>
            </p:cNvSpPr>
            <p:nvPr/>
          </p:nvSpPr>
          <p:spPr bwMode="auto">
            <a:xfrm flipV="1">
              <a:off x="6218" y="3435"/>
              <a:ext cx="315" cy="218"/>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58" name="Line 108">
              <a:extLst>
                <a:ext uri="{FF2B5EF4-FFF2-40B4-BE49-F238E27FC236}">
                  <a16:creationId xmlns="" xmlns:a16="http://schemas.microsoft.com/office/drawing/2014/main" id="{27085638-86EC-44A1-964C-A67B51008D15}"/>
                </a:ext>
              </a:extLst>
            </p:cNvPr>
            <p:cNvSpPr>
              <a:spLocks noChangeShapeType="1"/>
            </p:cNvSpPr>
            <p:nvPr/>
          </p:nvSpPr>
          <p:spPr bwMode="auto">
            <a:xfrm>
              <a:off x="6533" y="3435"/>
              <a:ext cx="300" cy="225"/>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59" name="Line 109">
              <a:extLst>
                <a:ext uri="{FF2B5EF4-FFF2-40B4-BE49-F238E27FC236}">
                  <a16:creationId xmlns="" xmlns:a16="http://schemas.microsoft.com/office/drawing/2014/main" id="{80035203-CFF7-42E5-AE93-681689772DDA}"/>
                </a:ext>
              </a:extLst>
            </p:cNvPr>
            <p:cNvSpPr>
              <a:spLocks noChangeShapeType="1"/>
            </p:cNvSpPr>
            <p:nvPr/>
          </p:nvSpPr>
          <p:spPr bwMode="auto">
            <a:xfrm flipV="1">
              <a:off x="6833" y="3600"/>
              <a:ext cx="315" cy="60"/>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0" name="Line 110">
              <a:extLst>
                <a:ext uri="{FF2B5EF4-FFF2-40B4-BE49-F238E27FC236}">
                  <a16:creationId xmlns="" xmlns:a16="http://schemas.microsoft.com/office/drawing/2014/main" id="{261EA502-2968-4D47-9A71-0AEDE223603F}"/>
                </a:ext>
              </a:extLst>
            </p:cNvPr>
            <p:cNvSpPr>
              <a:spLocks noChangeShapeType="1"/>
            </p:cNvSpPr>
            <p:nvPr/>
          </p:nvSpPr>
          <p:spPr bwMode="auto">
            <a:xfrm>
              <a:off x="7148" y="3600"/>
              <a:ext cx="315" cy="143"/>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1" name="Line 111">
              <a:extLst>
                <a:ext uri="{FF2B5EF4-FFF2-40B4-BE49-F238E27FC236}">
                  <a16:creationId xmlns="" xmlns:a16="http://schemas.microsoft.com/office/drawing/2014/main" id="{A4F89006-86A6-41BF-8A92-88E82A7B36C6}"/>
                </a:ext>
              </a:extLst>
            </p:cNvPr>
            <p:cNvSpPr>
              <a:spLocks noChangeShapeType="1"/>
            </p:cNvSpPr>
            <p:nvPr/>
          </p:nvSpPr>
          <p:spPr bwMode="auto">
            <a:xfrm flipV="1">
              <a:off x="7463" y="3578"/>
              <a:ext cx="300" cy="165"/>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2" name="Line 112">
              <a:extLst>
                <a:ext uri="{FF2B5EF4-FFF2-40B4-BE49-F238E27FC236}">
                  <a16:creationId xmlns="" xmlns:a16="http://schemas.microsoft.com/office/drawing/2014/main" id="{6D00C5AC-2343-47CE-9CBE-FA981ECE9834}"/>
                </a:ext>
              </a:extLst>
            </p:cNvPr>
            <p:cNvSpPr>
              <a:spLocks noChangeShapeType="1"/>
            </p:cNvSpPr>
            <p:nvPr/>
          </p:nvSpPr>
          <p:spPr bwMode="auto">
            <a:xfrm flipV="1">
              <a:off x="7763" y="3390"/>
              <a:ext cx="307" cy="188"/>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3" name="Line 113">
              <a:extLst>
                <a:ext uri="{FF2B5EF4-FFF2-40B4-BE49-F238E27FC236}">
                  <a16:creationId xmlns="" xmlns:a16="http://schemas.microsoft.com/office/drawing/2014/main" id="{4FE1EF90-AF39-461F-82D9-BAC6CB907466}"/>
                </a:ext>
              </a:extLst>
            </p:cNvPr>
            <p:cNvSpPr>
              <a:spLocks noChangeShapeType="1"/>
            </p:cNvSpPr>
            <p:nvPr/>
          </p:nvSpPr>
          <p:spPr bwMode="auto">
            <a:xfrm flipV="1">
              <a:off x="8070" y="3203"/>
              <a:ext cx="308" cy="187"/>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4" name="Line 114">
              <a:extLst>
                <a:ext uri="{FF2B5EF4-FFF2-40B4-BE49-F238E27FC236}">
                  <a16:creationId xmlns="" xmlns:a16="http://schemas.microsoft.com/office/drawing/2014/main" id="{835FE461-2A7E-489A-BE01-6D53F6C7BE62}"/>
                </a:ext>
              </a:extLst>
            </p:cNvPr>
            <p:cNvSpPr>
              <a:spLocks noChangeShapeType="1"/>
            </p:cNvSpPr>
            <p:nvPr/>
          </p:nvSpPr>
          <p:spPr bwMode="auto">
            <a:xfrm flipV="1">
              <a:off x="8378" y="2573"/>
              <a:ext cx="315" cy="622"/>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5" name="Line 115">
              <a:extLst>
                <a:ext uri="{FF2B5EF4-FFF2-40B4-BE49-F238E27FC236}">
                  <a16:creationId xmlns="" xmlns:a16="http://schemas.microsoft.com/office/drawing/2014/main" id="{BB200DB8-8B3E-429B-BB89-E532006BD8C5}"/>
                </a:ext>
              </a:extLst>
            </p:cNvPr>
            <p:cNvSpPr>
              <a:spLocks noChangeShapeType="1"/>
            </p:cNvSpPr>
            <p:nvPr/>
          </p:nvSpPr>
          <p:spPr bwMode="auto">
            <a:xfrm>
              <a:off x="8700" y="2573"/>
              <a:ext cx="300" cy="135"/>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6" name="Line 116">
              <a:extLst>
                <a:ext uri="{FF2B5EF4-FFF2-40B4-BE49-F238E27FC236}">
                  <a16:creationId xmlns="" xmlns:a16="http://schemas.microsoft.com/office/drawing/2014/main" id="{F377D8EF-7F2F-485F-B40A-2B599BEA6FC0}"/>
                </a:ext>
              </a:extLst>
            </p:cNvPr>
            <p:cNvSpPr>
              <a:spLocks noChangeShapeType="1"/>
            </p:cNvSpPr>
            <p:nvPr/>
          </p:nvSpPr>
          <p:spPr bwMode="auto">
            <a:xfrm flipV="1">
              <a:off x="9000" y="2595"/>
              <a:ext cx="300" cy="113"/>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7" name="Line 117">
              <a:extLst>
                <a:ext uri="{FF2B5EF4-FFF2-40B4-BE49-F238E27FC236}">
                  <a16:creationId xmlns="" xmlns:a16="http://schemas.microsoft.com/office/drawing/2014/main" id="{61CA2D59-2A7F-40C3-A7D3-8DFBCE3AA768}"/>
                </a:ext>
              </a:extLst>
            </p:cNvPr>
            <p:cNvSpPr>
              <a:spLocks noChangeShapeType="1"/>
            </p:cNvSpPr>
            <p:nvPr/>
          </p:nvSpPr>
          <p:spPr bwMode="auto">
            <a:xfrm>
              <a:off x="9300" y="2588"/>
              <a:ext cx="308" cy="367"/>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8" name="Line 118">
              <a:extLst>
                <a:ext uri="{FF2B5EF4-FFF2-40B4-BE49-F238E27FC236}">
                  <a16:creationId xmlns="" xmlns:a16="http://schemas.microsoft.com/office/drawing/2014/main" id="{5A8D106F-44C2-4C21-8C26-2A14A66D881C}"/>
                </a:ext>
              </a:extLst>
            </p:cNvPr>
            <p:cNvSpPr>
              <a:spLocks noChangeShapeType="1"/>
            </p:cNvSpPr>
            <p:nvPr/>
          </p:nvSpPr>
          <p:spPr bwMode="auto">
            <a:xfrm flipV="1">
              <a:off x="9608" y="2858"/>
              <a:ext cx="315" cy="97"/>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69" name="Line 119">
              <a:extLst>
                <a:ext uri="{FF2B5EF4-FFF2-40B4-BE49-F238E27FC236}">
                  <a16:creationId xmlns="" xmlns:a16="http://schemas.microsoft.com/office/drawing/2014/main" id="{252CC549-E1A3-4175-B3F5-4183082FCD12}"/>
                </a:ext>
              </a:extLst>
            </p:cNvPr>
            <p:cNvSpPr>
              <a:spLocks noChangeShapeType="1"/>
            </p:cNvSpPr>
            <p:nvPr/>
          </p:nvSpPr>
          <p:spPr bwMode="auto">
            <a:xfrm flipV="1">
              <a:off x="9923" y="2573"/>
              <a:ext cx="307" cy="285"/>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10270" name="Line 120">
              <a:extLst>
                <a:ext uri="{FF2B5EF4-FFF2-40B4-BE49-F238E27FC236}">
                  <a16:creationId xmlns="" xmlns:a16="http://schemas.microsoft.com/office/drawing/2014/main" id="{1782DAB5-355C-4B24-997E-A513F1536B2A}"/>
                </a:ext>
              </a:extLst>
            </p:cNvPr>
            <p:cNvSpPr>
              <a:spLocks noChangeShapeType="1"/>
            </p:cNvSpPr>
            <p:nvPr/>
          </p:nvSpPr>
          <p:spPr bwMode="auto">
            <a:xfrm>
              <a:off x="10230" y="2573"/>
              <a:ext cx="300" cy="0"/>
            </a:xfrm>
            <a:prstGeom prst="line">
              <a:avLst/>
            </a:prstGeom>
            <a:noFill/>
            <a:ln w="28575">
              <a:solidFill>
                <a:srgbClr val="0033CC"/>
              </a:solidFill>
              <a:round/>
              <a:headEnd/>
              <a:tailEnd/>
            </a:ln>
            <a:extLst>
              <a:ext uri="{909E8E84-426E-40DD-AFC4-6F175D3DCCD1}">
                <a14:hiddenFill xmlns="" xmlns:a14="http://schemas.microsoft.com/office/drawing/2010/main">
                  <a:noFill/>
                </a14:hiddenFill>
              </a:ext>
            </a:extLst>
          </p:spPr>
          <p:txBody>
            <a:bodyPr/>
            <a:lstStyle/>
            <a:p>
              <a:endParaRPr lang="en-US"/>
            </a:p>
          </p:txBody>
        </p:sp>
      </p:grpSp>
      <p:sp>
        <p:nvSpPr>
          <p:cNvPr id="239776" name="Rectangle 160">
            <a:extLst>
              <a:ext uri="{FF2B5EF4-FFF2-40B4-BE49-F238E27FC236}">
                <a16:creationId xmlns="" xmlns:a16="http://schemas.microsoft.com/office/drawing/2014/main" id="{9E81AB06-0479-42B6-B156-DE7BAE6B4D91}"/>
              </a:ext>
            </a:extLst>
          </p:cNvPr>
          <p:cNvSpPr>
            <a:spLocks noChangeArrowheads="1"/>
          </p:cNvSpPr>
          <p:nvPr/>
        </p:nvSpPr>
        <p:spPr bwMode="auto">
          <a:xfrm>
            <a:off x="545195" y="1529476"/>
            <a:ext cx="7431087" cy="19857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78858" tIns="39429" rIns="78858" bIns="39429">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10000"/>
              </a:lnSpc>
              <a:buClr>
                <a:schemeClr val="tx2">
                  <a:lumMod val="40000"/>
                  <a:lumOff val="60000"/>
                </a:schemeClr>
              </a:buClr>
              <a:buFont typeface="Wingdings" panose="05000000000000000000" pitchFamily="2" charset="2"/>
              <a:buChar char="§"/>
            </a:pPr>
            <a:r>
              <a:rPr lang="en-US" altLang="en-US" sz="2000" dirty="0"/>
              <a:t> </a:t>
            </a:r>
            <a:r>
              <a:rPr lang="en-US" altLang="en-US" sz="2400" dirty="0"/>
              <a:t>Weather related disasters doubled over the past 2 decades</a:t>
            </a:r>
          </a:p>
          <a:p>
            <a:pPr>
              <a:lnSpc>
                <a:spcPct val="110000"/>
              </a:lnSpc>
              <a:buClr>
                <a:schemeClr val="tx2">
                  <a:lumMod val="40000"/>
                  <a:lumOff val="60000"/>
                </a:schemeClr>
              </a:buClr>
              <a:buFont typeface="Wingdings" panose="05000000000000000000" pitchFamily="2" charset="2"/>
              <a:buChar char="§"/>
            </a:pPr>
            <a:r>
              <a:rPr lang="en-US" altLang="en-US" sz="2400" dirty="0"/>
              <a:t> Increase small- and medium-scale disasters</a:t>
            </a:r>
          </a:p>
          <a:p>
            <a:pPr>
              <a:lnSpc>
                <a:spcPct val="110000"/>
              </a:lnSpc>
              <a:buClr>
                <a:schemeClr val="tx2">
                  <a:lumMod val="40000"/>
                  <a:lumOff val="60000"/>
                </a:schemeClr>
              </a:buClr>
              <a:buFont typeface="Wingdings" panose="05000000000000000000" pitchFamily="2" charset="2"/>
              <a:buChar char="§"/>
            </a:pPr>
            <a:r>
              <a:rPr lang="en-US" altLang="en-US" sz="2400" dirty="0"/>
              <a:t> More uncertainties</a:t>
            </a:r>
          </a:p>
          <a:p>
            <a:pPr>
              <a:lnSpc>
                <a:spcPct val="110000"/>
              </a:lnSpc>
              <a:buClr>
                <a:srgbClr val="CC0000"/>
              </a:buClr>
              <a:buFont typeface="Wingdings" panose="05000000000000000000" pitchFamily="2" charset="2"/>
              <a:buChar char="§"/>
            </a:pPr>
            <a:endParaRPr lang="en-US" altLang="en-US" dirty="0"/>
          </a:p>
        </p:txBody>
      </p:sp>
      <p:sp>
        <p:nvSpPr>
          <p:cNvPr id="124" name="Footer Placeholder 123">
            <a:extLst>
              <a:ext uri="{FF2B5EF4-FFF2-40B4-BE49-F238E27FC236}">
                <a16:creationId xmlns="" xmlns:a16="http://schemas.microsoft.com/office/drawing/2014/main" id="{293F7073-B501-433E-9270-F22DFD1BCE3B}"/>
              </a:ext>
            </a:extLst>
          </p:cNvPr>
          <p:cNvSpPr>
            <a:spLocks noGrp="1"/>
          </p:cNvSpPr>
          <p:nvPr>
            <p:ph type="ftr" sz="quarter" idx="11"/>
          </p:nvPr>
        </p:nvSpPr>
        <p:spPr/>
        <p:txBody>
          <a:bodyPr/>
          <a:lstStyle/>
          <a:p>
            <a:pPr>
              <a:defRPr/>
            </a:pPr>
            <a:r>
              <a:rPr lang="en-US"/>
              <a:t>Climate Change</a:t>
            </a:r>
            <a:endParaRPr lang="en-IN" dirty="0"/>
          </a:p>
        </p:txBody>
      </p:sp>
    </p:spTree>
  </p:cSld>
  <p:clrMapOvr>
    <a:masterClrMapping/>
  </p:clrMapOvr>
  <p:transition/>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 xmlns:thm15="http://schemas.microsoft.com/office/thememl/2012/main" name="TF03417271.potx" id="{FAD70E18-2F21-4BAE-983F-13051C6D1C17}" vid="{4B4DF9DC-15EC-4671-A52A-56A08B977F11}"/>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3071</Words>
  <Application>Microsoft Office PowerPoint</Application>
  <PresentationFormat>Custom</PresentationFormat>
  <Paragraphs>323</Paragraphs>
  <Slides>37</Slides>
  <Notes>22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Banded Design Blue 16x9</vt:lpstr>
      <vt:lpstr>CLIMATE CHANGE AND DISASTER RISK REDUCTION (DRR)</vt:lpstr>
      <vt:lpstr>Slide 2</vt:lpstr>
      <vt:lpstr>Slide 3</vt:lpstr>
      <vt:lpstr>  Climate Change is an “unequivocal” fact   and “very likely” due to human activity.</vt:lpstr>
      <vt:lpstr>Slide 5</vt:lpstr>
      <vt:lpstr>  Climate change will continue… </vt:lpstr>
      <vt:lpstr>Who’s emitting most? And who is paying the highest price?</vt:lpstr>
      <vt:lpstr>Freshwater Stress       Billions at risk</vt:lpstr>
      <vt:lpstr>Slide 9</vt:lpstr>
      <vt:lpstr>Millions at Risk (Parry et al., 2001)</vt:lpstr>
      <vt:lpstr>Slide 11</vt:lpstr>
      <vt:lpstr>Slide 12</vt:lpstr>
      <vt:lpstr>Monsoon Bounty</vt:lpstr>
      <vt:lpstr>Slide 14</vt:lpstr>
      <vt:lpstr>More intense tropical storms: </vt:lpstr>
      <vt:lpstr>Slide 16</vt:lpstr>
      <vt:lpstr>CLIMATE RELATED HAZARDS ARE INCREASING</vt:lpstr>
      <vt:lpstr>Sea level rise</vt:lpstr>
      <vt:lpstr>Sea Level Rise Indian subcontinent</vt:lpstr>
      <vt:lpstr>Melting ice </vt:lpstr>
      <vt:lpstr>Agriculture and Climate Change</vt:lpstr>
      <vt:lpstr>Paradise lost?</vt:lpstr>
      <vt:lpstr>   We have to change</vt:lpstr>
      <vt:lpstr>Adapting to Climate Change Impacts in Developing Countries </vt:lpstr>
      <vt:lpstr>Challenges to Adaptation in Developing Countries</vt:lpstr>
      <vt:lpstr>Climate Service Partnership </vt:lpstr>
      <vt:lpstr>Slide 27</vt:lpstr>
      <vt:lpstr>Value Chain of Climate Information  Identify User Needs Translate Information for users Deliver Information Apply Information for decision making Robust Decisions  </vt:lpstr>
      <vt:lpstr>Slide 29</vt:lpstr>
      <vt:lpstr>Slide 30</vt:lpstr>
      <vt:lpstr>Slide 31</vt:lpstr>
      <vt:lpstr>Slide 32</vt:lpstr>
      <vt:lpstr>Rural Radio: RANET</vt:lpstr>
      <vt:lpstr>Four main “buckets” for Risk Management </vt:lpstr>
      <vt:lpstr>Slide 35</vt:lpstr>
      <vt:lpstr>Further Readings  </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 AND DISASTER RISK REDUCTION (DRR)</dc:title>
  <dc:creator>Shweta Sharma</dc:creator>
  <cp:lastModifiedBy>V.K Sharma</cp:lastModifiedBy>
  <cp:revision>10</cp:revision>
  <dcterms:created xsi:type="dcterms:W3CDTF">2020-06-14T08:00:07Z</dcterms:created>
  <dcterms:modified xsi:type="dcterms:W3CDTF">2020-06-15T07:42:12Z</dcterms:modified>
</cp:coreProperties>
</file>