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60" r:id="rId4"/>
    <p:sldId id="259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5" r:id="rId14"/>
    <p:sldId id="280" r:id="rId15"/>
    <p:sldId id="276" r:id="rId16"/>
    <p:sldId id="277" r:id="rId17"/>
    <p:sldId id="278" r:id="rId18"/>
    <p:sldId id="279" r:id="rId19"/>
    <p:sldId id="268" r:id="rId20"/>
    <p:sldId id="269" r:id="rId21"/>
    <p:sldId id="270" r:id="rId22"/>
    <p:sldId id="271" r:id="rId23"/>
    <p:sldId id="272" r:id="rId24"/>
    <p:sldId id="281" r:id="rId25"/>
    <p:sldId id="274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57" autoAdjust="0"/>
    <p:restoredTop sz="94622" autoAdjust="0"/>
  </p:normalViewPr>
  <p:slideViewPr>
    <p:cSldViewPr>
      <p:cViewPr varScale="1">
        <p:scale>
          <a:sx n="98" d="100"/>
          <a:sy n="98" d="100"/>
        </p:scale>
        <p:origin x="-150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55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70D1AB-68F9-4B29-B0C0-20AFE3BE350B}" type="datetimeFigureOut">
              <a:rPr lang="en-US" smtClean="0"/>
              <a:pPr/>
              <a:t>6/13/2020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6899D8-5645-4B08-AF8C-F1CAB8322D7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6899D8-5645-4B08-AF8C-F1CAB8322D70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E12EAB-70B9-48C2-80F4-BF3D12CDC56E}" type="datetimeFigureOut">
              <a:rPr lang="en-US" smtClean="0"/>
              <a:pPr/>
              <a:t>6/13/2020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99D7BD9-7597-4BBE-AAA8-D4A52A43FC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E12EAB-70B9-48C2-80F4-BF3D12CDC56E}" type="datetimeFigureOut">
              <a:rPr lang="en-US" smtClean="0"/>
              <a:pPr/>
              <a:t>6/13/2020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9D7BD9-7597-4BBE-AAA8-D4A52A43FC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E12EAB-70B9-48C2-80F4-BF3D12CDC56E}" type="datetimeFigureOut">
              <a:rPr lang="en-US" smtClean="0"/>
              <a:pPr/>
              <a:t>6/13/2020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9D7BD9-7597-4BBE-AAA8-D4A52A43FC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E12EAB-70B9-48C2-80F4-BF3D12CDC56E}" type="datetimeFigureOut">
              <a:rPr lang="en-US" smtClean="0"/>
              <a:pPr/>
              <a:t>6/13/2020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9D7BD9-7597-4BBE-AAA8-D4A52A43FC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E12EAB-70B9-48C2-80F4-BF3D12CDC56E}" type="datetimeFigureOut">
              <a:rPr lang="en-US" smtClean="0"/>
              <a:pPr/>
              <a:t>6/13/2020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9D7BD9-7597-4BBE-AAA8-D4A52A43FC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E12EAB-70B9-48C2-80F4-BF3D12CDC56E}" type="datetimeFigureOut">
              <a:rPr lang="en-US" smtClean="0"/>
              <a:pPr/>
              <a:t>6/13/2020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9D7BD9-7597-4BBE-AAA8-D4A52A43FC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E12EAB-70B9-48C2-80F4-BF3D12CDC56E}" type="datetimeFigureOut">
              <a:rPr lang="en-US" smtClean="0"/>
              <a:pPr/>
              <a:t>6/13/2020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9D7BD9-7597-4BBE-AAA8-D4A52A43FC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E12EAB-70B9-48C2-80F4-BF3D12CDC56E}" type="datetimeFigureOut">
              <a:rPr lang="en-US" smtClean="0"/>
              <a:pPr/>
              <a:t>6/13/2020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9D7BD9-7597-4BBE-AAA8-D4A52A43FC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E12EAB-70B9-48C2-80F4-BF3D12CDC56E}" type="datetimeFigureOut">
              <a:rPr lang="en-US" smtClean="0"/>
              <a:pPr/>
              <a:t>6/13/2020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9D7BD9-7597-4BBE-AAA8-D4A52A43FC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8E12EAB-70B9-48C2-80F4-BF3D12CDC56E}" type="datetimeFigureOut">
              <a:rPr lang="en-US" smtClean="0"/>
              <a:pPr/>
              <a:t>6/13/2020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9D7BD9-7597-4BBE-AAA8-D4A52A43FC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E12EAB-70B9-48C2-80F4-BF3D12CDC56E}" type="datetimeFigureOut">
              <a:rPr lang="en-US" smtClean="0"/>
              <a:pPr/>
              <a:t>6/13/2020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99D7BD9-7597-4BBE-AAA8-D4A52A43FC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8E12EAB-70B9-48C2-80F4-BF3D12CDC56E}" type="datetimeFigureOut">
              <a:rPr lang="en-US" smtClean="0"/>
              <a:pPr/>
              <a:t>6/13/2020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99D7BD9-7597-4BBE-AAA8-D4A52A43FC4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diawaterportal.org/" TargetMode="External"/><Relationship Id="rId2" Type="http://schemas.openxmlformats.org/officeDocument/2006/relationships/hyperlink" Target="https://ndma.gov.in/images/national-dm-policy2009,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owr.gov.in.policies.national-water-policy/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National Policy for Disaster Management 2009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Prof. </a:t>
            </a:r>
            <a:r>
              <a:rPr lang="en-US" dirty="0" err="1" smtClean="0"/>
              <a:t>Vinod</a:t>
            </a:r>
            <a:r>
              <a:rPr lang="en-US" dirty="0" smtClean="0"/>
              <a:t> K. Sharma</a:t>
            </a:r>
          </a:p>
          <a:p>
            <a:r>
              <a:rPr lang="en-US" dirty="0" smtClean="0"/>
              <a:t>Indian Institute of Public Administration, New Delhi-110002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Role of National Executive Committee</a:t>
            </a:r>
          </a:p>
          <a:p>
            <a:r>
              <a:rPr lang="en-US" dirty="0" smtClean="0"/>
              <a:t>Role of State, District and Local Authorities</a:t>
            </a:r>
          </a:p>
          <a:p>
            <a:r>
              <a:rPr lang="en-US" dirty="0" smtClean="0"/>
              <a:t>Standard Operating Procedures (SOPs)</a:t>
            </a:r>
          </a:p>
          <a:p>
            <a:r>
              <a:rPr lang="en-US" dirty="0" smtClean="0"/>
              <a:t>Incident Command System (ICS)</a:t>
            </a:r>
          </a:p>
          <a:p>
            <a:r>
              <a:rPr lang="en-US" dirty="0" smtClean="0"/>
              <a:t>Medical Response</a:t>
            </a:r>
          </a:p>
          <a:p>
            <a:r>
              <a:rPr lang="en-US" dirty="0" smtClean="0"/>
              <a:t>Animal Care</a:t>
            </a:r>
          </a:p>
          <a:p>
            <a:r>
              <a:rPr lang="en-US" dirty="0" smtClean="0"/>
              <a:t>Information and Media Partnership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Temporary Relief Camps</a:t>
            </a:r>
          </a:p>
          <a:p>
            <a:r>
              <a:rPr lang="en-US" dirty="0" smtClean="0"/>
              <a:t>Management of Relief Supplies</a:t>
            </a:r>
          </a:p>
          <a:p>
            <a:r>
              <a:rPr lang="en-US" dirty="0" smtClean="0"/>
              <a:t>Review of </a:t>
            </a:r>
            <a:r>
              <a:rPr lang="en-US" dirty="0" err="1" smtClean="0"/>
              <a:t>Statndards</a:t>
            </a:r>
            <a:r>
              <a:rPr lang="en-US" dirty="0" smtClean="0"/>
              <a:t> of Relief</a:t>
            </a:r>
          </a:p>
          <a:p>
            <a:r>
              <a:rPr lang="en-US" dirty="0" smtClean="0"/>
              <a:t>Temporary Livelihood Options and socio-Economic Rehabilitation</a:t>
            </a:r>
          </a:p>
          <a:p>
            <a:r>
              <a:rPr lang="en-US" dirty="0" smtClean="0"/>
              <a:t>Provision of Intermediate Shelters</a:t>
            </a:r>
          </a:p>
          <a:p>
            <a:r>
              <a:rPr lang="en-US" dirty="0" smtClean="0"/>
              <a:t>Rehabilitation issues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Relief and Rehabilitation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Owner driven reconstruction</a:t>
            </a:r>
          </a:p>
          <a:p>
            <a:endParaRPr lang="en-US" dirty="0" smtClean="0"/>
          </a:p>
          <a:p>
            <a:r>
              <a:rPr lang="en-US" dirty="0" smtClean="0"/>
              <a:t>Speedy reconstruction</a:t>
            </a:r>
          </a:p>
          <a:p>
            <a:endParaRPr lang="en-US" dirty="0" smtClean="0"/>
          </a:p>
          <a:p>
            <a:r>
              <a:rPr lang="en-US" dirty="0" smtClean="0"/>
              <a:t>Recovery and safe Development</a:t>
            </a:r>
          </a:p>
          <a:p>
            <a:endParaRPr lang="en-US" dirty="0" smtClean="0"/>
          </a:p>
          <a:p>
            <a:r>
              <a:rPr lang="en-US" dirty="0" smtClean="0"/>
              <a:t>Livelihood Restoration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Reconstruction and Recovery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Uttar </a:t>
            </a:r>
            <a:r>
              <a:rPr lang="en-US" dirty="0" err="1" smtClean="0"/>
              <a:t>Kashi</a:t>
            </a:r>
            <a:r>
              <a:rPr lang="en-US" dirty="0" smtClean="0"/>
              <a:t> Earthquake 1991</a:t>
            </a:r>
          </a:p>
          <a:p>
            <a:endParaRPr lang="en-US" dirty="0" smtClean="0"/>
          </a:p>
          <a:p>
            <a:r>
              <a:rPr lang="en-US" dirty="0" err="1" smtClean="0"/>
              <a:t>Lature</a:t>
            </a:r>
            <a:r>
              <a:rPr lang="en-US" dirty="0" smtClean="0"/>
              <a:t> Earthquake 1993</a:t>
            </a:r>
          </a:p>
          <a:p>
            <a:endParaRPr lang="en-US" dirty="0" smtClean="0"/>
          </a:p>
          <a:p>
            <a:r>
              <a:rPr lang="en-US" dirty="0" smtClean="0"/>
              <a:t>Gujarat Earthquake 2001</a:t>
            </a:r>
          </a:p>
          <a:p>
            <a:endParaRPr lang="en-US" dirty="0" smtClean="0"/>
          </a:p>
          <a:p>
            <a:r>
              <a:rPr lang="en-US" dirty="0" err="1" smtClean="0"/>
              <a:t>Odisha</a:t>
            </a:r>
            <a:r>
              <a:rPr lang="en-US" dirty="0" smtClean="0"/>
              <a:t> Super-Cyclone 1999</a:t>
            </a:r>
          </a:p>
          <a:p>
            <a:endParaRPr lang="en-US" dirty="0" smtClean="0"/>
          </a:p>
          <a:p>
            <a:r>
              <a:rPr lang="en-US" dirty="0" smtClean="0"/>
              <a:t>Sikkim Earthquake 2011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Reconstruction before and after the National Policy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Owner Driven, Participatory Approach</a:t>
            </a:r>
          </a:p>
          <a:p>
            <a:r>
              <a:rPr lang="en-US" dirty="0" smtClean="0"/>
              <a:t>In-situ, No environmental damage</a:t>
            </a:r>
          </a:p>
          <a:p>
            <a:r>
              <a:rPr lang="en-US" dirty="0" smtClean="0"/>
              <a:t>Reconstruction as public awareness exercise</a:t>
            </a:r>
          </a:p>
          <a:p>
            <a:r>
              <a:rPr lang="en-US" dirty="0" smtClean="0"/>
              <a:t>With no compromise on disaster resistant features</a:t>
            </a:r>
          </a:p>
          <a:p>
            <a:r>
              <a:rPr lang="en-US" dirty="0" smtClean="0"/>
              <a:t>Timely</a:t>
            </a:r>
          </a:p>
          <a:p>
            <a:r>
              <a:rPr lang="en-US" dirty="0" smtClean="0"/>
              <a:t>Capacity Building exercise</a:t>
            </a:r>
          </a:p>
          <a:p>
            <a:r>
              <a:rPr lang="en-US" dirty="0" smtClean="0"/>
              <a:t>Culture of safe construction</a:t>
            </a:r>
          </a:p>
          <a:p>
            <a:r>
              <a:rPr lang="en-US" dirty="0" smtClean="0"/>
              <a:t>No dispute or court case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Sikkim Reconstruction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48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smtClean="0">
                <a:solidFill>
                  <a:srgbClr val="006600"/>
                </a:solidFill>
                <a:latin typeface="Calibri" pitchFamily="34" charset="0"/>
                <a:cs typeface="Calibri" pitchFamily="34" charset="0"/>
              </a:rPr>
              <a:t>Top view of house</a:t>
            </a:r>
            <a:endParaRPr lang="en-US" smtClean="0"/>
          </a:p>
        </p:txBody>
      </p:sp>
      <p:sp>
        <p:nvSpPr>
          <p:cNvPr id="50179" name="Content Placeholder 2"/>
          <p:cNvSpPr>
            <a:spLocks noGrp="1"/>
          </p:cNvSpPr>
          <p:nvPr>
            <p:ph idx="1"/>
          </p:nvPr>
        </p:nvSpPr>
        <p:spPr>
          <a:xfrm>
            <a:off x="0" y="1125538"/>
            <a:ext cx="9109075" cy="790575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sz="2400" smtClean="0"/>
              <a:t>4 Rooms including two bedrooms, one dining –cum- kitchen and one bathroom (605 square feet plinth area)</a:t>
            </a:r>
          </a:p>
        </p:txBody>
      </p:sp>
      <p:pic>
        <p:nvPicPr>
          <p:cNvPr id="50180" name="Picture 2"/>
          <p:cNvPicPr>
            <a:picLocks noChangeAspect="1" noChangeArrowheads="1"/>
          </p:cNvPicPr>
          <p:nvPr/>
        </p:nvPicPr>
        <p:blipFill>
          <a:blip r:embed="rId2" cstate="print"/>
          <a:srcRect l="40672" t="15942" r="20039" b="10565"/>
          <a:stretch>
            <a:fillRect/>
          </a:stretch>
        </p:blipFill>
        <p:spPr bwMode="auto">
          <a:xfrm>
            <a:off x="1116013" y="1916113"/>
            <a:ext cx="7272337" cy="494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69875"/>
            <a:ext cx="8569325" cy="1143000"/>
          </a:xfrm>
        </p:spPr>
        <p:txBody>
          <a:bodyPr/>
          <a:lstStyle/>
          <a:p>
            <a:pPr eaLnBrk="1" hangingPunct="1"/>
            <a:r>
              <a:rPr lang="en-US" sz="4600" b="1" smtClean="0">
                <a:solidFill>
                  <a:srgbClr val="006600"/>
                </a:solidFill>
                <a:latin typeface="Calibri" pitchFamily="34" charset="0"/>
                <a:cs typeface="Calibri" pitchFamily="34" charset="0"/>
              </a:rPr>
              <a:t>Super-structure of house</a:t>
            </a:r>
          </a:p>
        </p:txBody>
      </p:sp>
      <p:pic>
        <p:nvPicPr>
          <p:cNvPr id="51203" name="Picture 4" descr="C:\Users\dell\Desktop\Picture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875"/>
            <a:ext cx="9144000" cy="547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-26988"/>
            <a:ext cx="8569325" cy="1143001"/>
          </a:xfrm>
        </p:spPr>
        <p:txBody>
          <a:bodyPr/>
          <a:lstStyle/>
          <a:p>
            <a:pPr eaLnBrk="1" hangingPunct="1"/>
            <a:r>
              <a:rPr lang="en-US" sz="4600" b="1" smtClean="0">
                <a:solidFill>
                  <a:srgbClr val="006600"/>
                </a:solidFill>
                <a:latin typeface="Calibri" pitchFamily="34" charset="0"/>
                <a:cs typeface="Calibri" pitchFamily="34" charset="0"/>
              </a:rPr>
              <a:t>Stages of progress</a:t>
            </a:r>
          </a:p>
        </p:txBody>
      </p:sp>
      <p:pic>
        <p:nvPicPr>
          <p:cNvPr id="52227" name="Picture 2"/>
          <p:cNvPicPr>
            <a:picLocks noChangeAspect="1" noChangeArrowheads="1"/>
          </p:cNvPicPr>
          <p:nvPr/>
        </p:nvPicPr>
        <p:blipFill>
          <a:blip r:embed="rId2" cstate="print"/>
          <a:srcRect l="19643" t="12422" r="15605" b="9203"/>
          <a:stretch>
            <a:fillRect/>
          </a:stretch>
        </p:blipFill>
        <p:spPr bwMode="auto">
          <a:xfrm>
            <a:off x="0" y="1125538"/>
            <a:ext cx="9144000" cy="573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Public Awareness and education</a:t>
            </a:r>
          </a:p>
          <a:p>
            <a:endParaRPr lang="en-US" dirty="0" smtClean="0"/>
          </a:p>
          <a:p>
            <a:r>
              <a:rPr lang="en-US" dirty="0" smtClean="0"/>
              <a:t>Training to all stakeholders</a:t>
            </a:r>
          </a:p>
          <a:p>
            <a:endParaRPr lang="en-US" dirty="0" smtClean="0"/>
          </a:p>
          <a:p>
            <a:r>
              <a:rPr lang="en-US" dirty="0" smtClean="0"/>
              <a:t>Mock drills</a:t>
            </a:r>
          </a:p>
          <a:p>
            <a:endParaRPr lang="en-US" dirty="0" smtClean="0"/>
          </a:p>
          <a:p>
            <a:r>
              <a:rPr lang="en-US" dirty="0" smtClean="0"/>
              <a:t>Update the state and district plans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Capacity Development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National Statement on the subject</a:t>
            </a:r>
          </a:p>
          <a:p>
            <a:endParaRPr lang="en-US" dirty="0" smtClean="0"/>
          </a:p>
          <a:p>
            <a:r>
              <a:rPr lang="en-US" dirty="0" smtClean="0"/>
              <a:t>Vision, Mission, Approach</a:t>
            </a:r>
          </a:p>
          <a:p>
            <a:endParaRPr lang="en-US" dirty="0" smtClean="0"/>
          </a:p>
          <a:p>
            <a:r>
              <a:rPr lang="en-US" dirty="0" smtClean="0"/>
              <a:t>Legal document approved by Union Cabinet</a:t>
            </a:r>
          </a:p>
          <a:p>
            <a:endParaRPr lang="en-US" dirty="0" smtClean="0"/>
          </a:p>
          <a:p>
            <a:r>
              <a:rPr lang="en-US" dirty="0" smtClean="0"/>
              <a:t>Strengthen DM Act 2005</a:t>
            </a:r>
          </a:p>
          <a:p>
            <a:endParaRPr lang="en-US" dirty="0" smtClean="0"/>
          </a:p>
          <a:p>
            <a:r>
              <a:rPr lang="en-US" dirty="0" smtClean="0"/>
              <a:t>Paradigm Shift in Disaster Management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National Policy ?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Science and Technology</a:t>
            </a:r>
          </a:p>
          <a:p>
            <a:endParaRPr lang="en-US" dirty="0" smtClean="0"/>
          </a:p>
          <a:p>
            <a:r>
              <a:rPr lang="en-US" dirty="0" smtClean="0"/>
              <a:t>Earth Sciences, Mining, Geology</a:t>
            </a:r>
          </a:p>
          <a:p>
            <a:endParaRPr lang="en-US" dirty="0" smtClean="0"/>
          </a:p>
          <a:p>
            <a:r>
              <a:rPr lang="en-US" dirty="0" smtClean="0"/>
              <a:t>Environment and Climate Change</a:t>
            </a:r>
          </a:p>
          <a:p>
            <a:endParaRPr lang="en-US" dirty="0" smtClean="0"/>
          </a:p>
          <a:p>
            <a:r>
              <a:rPr lang="en-US" dirty="0" smtClean="0"/>
              <a:t>Meteorology</a:t>
            </a:r>
          </a:p>
          <a:p>
            <a:endParaRPr lang="en-US" dirty="0" smtClean="0"/>
          </a:p>
          <a:p>
            <a:r>
              <a:rPr lang="en-US" dirty="0" smtClean="0"/>
              <a:t>Innovation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Knowledge Management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Early warning</a:t>
            </a:r>
          </a:p>
          <a:p>
            <a:endParaRPr lang="en-US" dirty="0" smtClean="0"/>
          </a:p>
          <a:p>
            <a:r>
              <a:rPr lang="en-US" dirty="0" smtClean="0"/>
              <a:t>Forecasting</a:t>
            </a:r>
          </a:p>
          <a:p>
            <a:endParaRPr lang="en-US" dirty="0" smtClean="0"/>
          </a:p>
          <a:p>
            <a:r>
              <a:rPr lang="en-US" dirty="0" smtClean="0"/>
              <a:t>Prediction of Hazard</a:t>
            </a:r>
          </a:p>
          <a:p>
            <a:endParaRPr lang="en-US" dirty="0" smtClean="0"/>
          </a:p>
          <a:p>
            <a:r>
              <a:rPr lang="en-US" dirty="0" smtClean="0"/>
              <a:t>Use of ICT</a:t>
            </a:r>
          </a:p>
          <a:p>
            <a:endParaRPr lang="en-US" dirty="0" smtClean="0"/>
          </a:p>
          <a:p>
            <a:r>
              <a:rPr lang="en-US" dirty="0" smtClean="0"/>
              <a:t>Use of artificial intelligence</a:t>
            </a:r>
          </a:p>
          <a:p>
            <a:endParaRPr lang="en-US" dirty="0" smtClean="0"/>
          </a:p>
          <a:p>
            <a:r>
              <a:rPr lang="en-US" dirty="0" smtClean="0"/>
              <a:t>Use of GIS and GPS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and Development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Policy is more than 10 years old, needs revision on recent developments-</a:t>
            </a:r>
          </a:p>
          <a:p>
            <a:pPr lvl="1"/>
            <a:r>
              <a:rPr lang="en-US" dirty="0" smtClean="0"/>
              <a:t>-Sendai Framework</a:t>
            </a:r>
          </a:p>
          <a:p>
            <a:pPr lvl="1"/>
            <a:r>
              <a:rPr lang="en-US" dirty="0" smtClean="0"/>
              <a:t>-Sustainable Development Goals</a:t>
            </a:r>
          </a:p>
          <a:p>
            <a:pPr lvl="1"/>
            <a:r>
              <a:rPr lang="en-US" dirty="0" smtClean="0"/>
              <a:t>-Paris Agreement</a:t>
            </a:r>
          </a:p>
          <a:p>
            <a:pPr lvl="1"/>
            <a:r>
              <a:rPr lang="en-US" dirty="0" smtClean="0"/>
              <a:t>- Prime Minister’s 10 point program</a:t>
            </a:r>
          </a:p>
          <a:p>
            <a:pPr lvl="1"/>
            <a:r>
              <a:rPr lang="en-US" dirty="0" smtClean="0"/>
              <a:t>-Recent disasters</a:t>
            </a:r>
          </a:p>
          <a:p>
            <a:pPr lvl="1"/>
            <a:r>
              <a:rPr lang="en-US" dirty="0" smtClean="0"/>
              <a:t>-</a:t>
            </a:r>
            <a:r>
              <a:rPr lang="en-US" dirty="0" err="1" smtClean="0"/>
              <a:t>Covid</a:t>
            </a:r>
            <a:r>
              <a:rPr lang="en-US" dirty="0" smtClean="0"/>
              <a:t> 19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Road Ahead</a:t>
            </a:r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National Training Policy 2013</a:t>
            </a:r>
          </a:p>
          <a:p>
            <a:endParaRPr lang="en-US" dirty="0" smtClean="0"/>
          </a:p>
          <a:p>
            <a:r>
              <a:rPr lang="en-US" dirty="0" smtClean="0"/>
              <a:t>National Science, Technology and Innovation Policy 2013/2020</a:t>
            </a:r>
          </a:p>
          <a:p>
            <a:endParaRPr lang="en-US" dirty="0" smtClean="0"/>
          </a:p>
          <a:p>
            <a:r>
              <a:rPr lang="en-US" dirty="0" smtClean="0"/>
              <a:t>National Water Policy </a:t>
            </a:r>
            <a:r>
              <a:rPr lang="en-US" dirty="0" smtClean="0"/>
              <a:t>2012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National Agriculture </a:t>
            </a:r>
            <a:r>
              <a:rPr lang="en-US" smtClean="0"/>
              <a:t>Policy </a:t>
            </a:r>
            <a:r>
              <a:rPr lang="en-US" smtClean="0"/>
              <a:t>2000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Linkage with other policies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https://ndma.gov.in/images/national-dm-policy2009,pdf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https://www.indiawaterportal.org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/>
              </a:rPr>
              <a:t>https://mowr.gov.in.policies.national-water-policy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Readings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849563"/>
            <a:ext cx="4679950" cy="23304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z="6000" b="1" smtClean="0">
                <a:latin typeface="Dauphin" pitchFamily="18" charset="0"/>
              </a:rPr>
              <a:t>THANK YOU</a:t>
            </a:r>
            <a:endParaRPr lang="en-US" altLang="en-US" smtClean="0"/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4953000" y="1295400"/>
          <a:ext cx="3467100" cy="5018088"/>
        </p:xfrm>
        <a:graphic>
          <a:graphicData uri="http://schemas.openxmlformats.org/presentationml/2006/ole">
            <p:oleObj spid="_x0000_s1026" name="Clip" r:id="rId3" imgW="3467100" imgH="5018088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Earthquake- 58.6 % prone area</a:t>
            </a:r>
          </a:p>
          <a:p>
            <a:r>
              <a:rPr lang="en-US" dirty="0" smtClean="0"/>
              <a:t>Floods-12 % land (40 million ha land)</a:t>
            </a:r>
          </a:p>
          <a:p>
            <a:r>
              <a:rPr lang="en-US" dirty="0" smtClean="0"/>
              <a:t>Cyclones- 7516 Km east coast and 5700 Km west coast vulnerable</a:t>
            </a:r>
          </a:p>
          <a:p>
            <a:r>
              <a:rPr lang="en-US" dirty="0" smtClean="0"/>
              <a:t>Droughts- 68 % of cultivable land is prone </a:t>
            </a:r>
          </a:p>
          <a:p>
            <a:r>
              <a:rPr lang="en-US" dirty="0" smtClean="0"/>
              <a:t>Forest Fire-Entire Himalayan states</a:t>
            </a:r>
          </a:p>
          <a:p>
            <a:r>
              <a:rPr lang="en-US" dirty="0" smtClean="0"/>
              <a:t>GLOF-Himalayan States</a:t>
            </a:r>
          </a:p>
          <a:p>
            <a:r>
              <a:rPr lang="en-US" dirty="0" smtClean="0"/>
              <a:t>Landslides- 12 states</a:t>
            </a:r>
          </a:p>
          <a:p>
            <a:r>
              <a:rPr lang="en-US" dirty="0" smtClean="0"/>
              <a:t>CBRN-Chemical, Biological, Radiological, Nuclear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Disaster Risks in India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 built a safe and </a:t>
            </a:r>
            <a:r>
              <a:rPr lang="en-US" sz="3200" dirty="0" smtClean="0"/>
              <a:t>DISASTER RESILIENT INDIA </a:t>
            </a:r>
            <a:r>
              <a:rPr lang="en-US" dirty="0" smtClean="0"/>
              <a:t>by  developing a holistic, proactive, multi-Disaster oriented and technology driven strategy through-</a:t>
            </a:r>
          </a:p>
          <a:p>
            <a:pPr lvl="1"/>
            <a:r>
              <a:rPr lang="en-US" dirty="0" smtClean="0"/>
              <a:t>CULTURE OF PREVENTION</a:t>
            </a:r>
          </a:p>
          <a:p>
            <a:pPr lvl="1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CULTURE OF MITIGATION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CULTURE OF PREPAREDNESS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CULTURE OF QUICK RESPONSE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VISION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800" dirty="0" smtClean="0"/>
              <a:t>National Disaster Management Authority (NDMA)</a:t>
            </a:r>
          </a:p>
          <a:p>
            <a:r>
              <a:rPr lang="en-US" sz="2800" dirty="0" smtClean="0"/>
              <a:t>State Disaster Management Authority (SDMA)</a:t>
            </a:r>
          </a:p>
          <a:p>
            <a:r>
              <a:rPr lang="en-US" sz="2800" dirty="0" smtClean="0"/>
              <a:t>District Disaster Management Authority (DDMA)</a:t>
            </a:r>
          </a:p>
          <a:p>
            <a:r>
              <a:rPr lang="en-US" sz="2800" dirty="0" smtClean="0"/>
              <a:t>National Institute of Disaster Management (NIDM)</a:t>
            </a:r>
          </a:p>
          <a:p>
            <a:r>
              <a:rPr lang="en-US" sz="2800" dirty="0" smtClean="0"/>
              <a:t>National Disaster Response Force (NDRF)</a:t>
            </a:r>
          </a:p>
          <a:p>
            <a:r>
              <a:rPr lang="en-US" sz="2800" dirty="0" smtClean="0"/>
              <a:t>National Executive Committee (NEC)</a:t>
            </a:r>
          </a:p>
          <a:p>
            <a:r>
              <a:rPr lang="en-US" sz="2800" dirty="0" smtClean="0"/>
              <a:t>State Executive Committee (SEC)</a:t>
            </a:r>
          </a:p>
          <a:p>
            <a:r>
              <a:rPr lang="en-US" sz="2800" dirty="0" smtClean="0"/>
              <a:t>National Crisis Management Committee (NCMC)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Institutional Framework under the Act –DM 2005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DM to be in-built in Development Plans</a:t>
            </a:r>
          </a:p>
          <a:p>
            <a:r>
              <a:rPr lang="en-US" dirty="0" smtClean="0"/>
              <a:t>National Disaster Response Fund</a:t>
            </a:r>
          </a:p>
          <a:p>
            <a:pPr lvl="1"/>
            <a:r>
              <a:rPr lang="en-US" dirty="0" smtClean="0"/>
              <a:t>State Disaster Response Fund</a:t>
            </a:r>
          </a:p>
          <a:p>
            <a:r>
              <a:rPr lang="en-US" dirty="0" smtClean="0"/>
              <a:t>National Disaster Mitigation Fund</a:t>
            </a:r>
          </a:p>
          <a:p>
            <a:pPr lvl="1"/>
            <a:r>
              <a:rPr lang="en-US" dirty="0" smtClean="0"/>
              <a:t>State Disaster Mitigation Fund</a:t>
            </a:r>
          </a:p>
          <a:p>
            <a:r>
              <a:rPr lang="en-US" dirty="0" smtClean="0"/>
              <a:t>Responsibilities of Central Ministries and Departments</a:t>
            </a:r>
          </a:p>
          <a:p>
            <a:pPr lvl="1"/>
            <a:r>
              <a:rPr lang="en-US" dirty="0" smtClean="0"/>
              <a:t>State and District level arrangements</a:t>
            </a:r>
          </a:p>
          <a:p>
            <a:pPr lvl="1"/>
            <a:r>
              <a:rPr lang="en-US" dirty="0" smtClean="0"/>
              <a:t>Mitigation Projects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Arrangements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Disaster Prevention and </a:t>
            </a:r>
            <a:r>
              <a:rPr lang="en-US" dirty="0" err="1" smtClean="0"/>
              <a:t>Migation</a:t>
            </a:r>
            <a:endParaRPr lang="en-US" dirty="0" smtClean="0"/>
          </a:p>
          <a:p>
            <a:r>
              <a:rPr lang="en-US" dirty="0" smtClean="0"/>
              <a:t>Risk Assessment and Vulnerability Mapping</a:t>
            </a:r>
          </a:p>
          <a:p>
            <a:r>
              <a:rPr lang="en-US" dirty="0" smtClean="0"/>
              <a:t>Urban Risk</a:t>
            </a:r>
          </a:p>
          <a:p>
            <a:r>
              <a:rPr lang="en-US" dirty="0" smtClean="0"/>
              <a:t>Climate Change Adaptation </a:t>
            </a:r>
          </a:p>
          <a:p>
            <a:r>
              <a:rPr lang="en-US" dirty="0" smtClean="0"/>
              <a:t>Critical Infrastructure</a:t>
            </a:r>
          </a:p>
          <a:p>
            <a:r>
              <a:rPr lang="en-US" dirty="0" smtClean="0"/>
              <a:t>Environmentally Sustainable Development</a:t>
            </a:r>
          </a:p>
          <a:p>
            <a:r>
              <a:rPr lang="en-US" dirty="0" smtClean="0"/>
              <a:t>Preparedness </a:t>
            </a:r>
          </a:p>
          <a:p>
            <a:pPr lvl="1"/>
            <a:r>
              <a:rPr lang="en-US" dirty="0" smtClean="0"/>
              <a:t>-role of various stake holders</a:t>
            </a:r>
          </a:p>
          <a:p>
            <a:pPr lvl="1"/>
            <a:r>
              <a:rPr lang="en-US" dirty="0" smtClean="0"/>
              <a:t>-Plans</a:t>
            </a:r>
          </a:p>
          <a:p>
            <a:pPr lvl="1"/>
            <a:r>
              <a:rPr lang="en-US" dirty="0" smtClean="0"/>
              <a:t>-Early Warning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Disaster Prevention, Mitigation and Preparedness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Community Based Disaster Preparedness</a:t>
            </a:r>
          </a:p>
          <a:p>
            <a:r>
              <a:rPr lang="en-US" dirty="0" smtClean="0"/>
              <a:t>Stakeholders’ Participation</a:t>
            </a:r>
          </a:p>
          <a:p>
            <a:r>
              <a:rPr lang="en-US" dirty="0" smtClean="0"/>
              <a:t>Corporate Social Responsibility (CSR) and Public Private Partnership (PPP)</a:t>
            </a:r>
          </a:p>
          <a:p>
            <a:r>
              <a:rPr lang="en-US" dirty="0" smtClean="0"/>
              <a:t>Media Partnership</a:t>
            </a:r>
          </a:p>
          <a:p>
            <a:r>
              <a:rPr lang="en-US" dirty="0" smtClean="0"/>
              <a:t>Mock drills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Partnership in Mitigation and Preparedness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Revision of Municipal Regulations</a:t>
            </a:r>
          </a:p>
          <a:p>
            <a:pPr lvl="1"/>
            <a:r>
              <a:rPr lang="en-US" dirty="0" smtClean="0"/>
              <a:t>-Building Bylaws</a:t>
            </a:r>
          </a:p>
          <a:p>
            <a:pPr lvl="1"/>
            <a:r>
              <a:rPr lang="en-US" dirty="0" smtClean="0"/>
              <a:t>-Land use planning</a:t>
            </a:r>
          </a:p>
          <a:p>
            <a:r>
              <a:rPr lang="en-US" dirty="0" smtClean="0"/>
              <a:t>Safe Construction Practices</a:t>
            </a:r>
          </a:p>
          <a:p>
            <a:endParaRPr lang="en-US" dirty="0" smtClean="0"/>
          </a:p>
          <a:p>
            <a:r>
              <a:rPr lang="en-US" dirty="0" smtClean="0"/>
              <a:t>Compliance regime</a:t>
            </a:r>
          </a:p>
          <a:p>
            <a:endParaRPr lang="en-US" dirty="0" smtClean="0"/>
          </a:p>
          <a:p>
            <a:r>
              <a:rPr lang="en-US" dirty="0" smtClean="0"/>
              <a:t>Enforcement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Techno-Legal Regime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114</TotalTime>
  <Words>611</Words>
  <Application>Microsoft Office PowerPoint</Application>
  <PresentationFormat>On-screen Show (4:3)</PresentationFormat>
  <Paragraphs>175</Paragraphs>
  <Slides>25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Concourse</vt:lpstr>
      <vt:lpstr>Clip</vt:lpstr>
      <vt:lpstr>National Policy for Disaster Management 2009</vt:lpstr>
      <vt:lpstr>Why National Policy ?</vt:lpstr>
      <vt:lpstr>Disaster Risks in India</vt:lpstr>
      <vt:lpstr>VISION</vt:lpstr>
      <vt:lpstr>Institutional Framework under the Act –DM 2005</vt:lpstr>
      <vt:lpstr>Financial Arrangements</vt:lpstr>
      <vt:lpstr>Disaster Prevention, Mitigation and Preparedness</vt:lpstr>
      <vt:lpstr>Partnership in Mitigation and Preparedness</vt:lpstr>
      <vt:lpstr>Techno-Legal Regime</vt:lpstr>
      <vt:lpstr>RESPONSE</vt:lpstr>
      <vt:lpstr>Relief and Rehabilitation</vt:lpstr>
      <vt:lpstr>Reconstruction and Recovery</vt:lpstr>
      <vt:lpstr>Reconstruction before and after the National Policy</vt:lpstr>
      <vt:lpstr>Sikkim Reconstruction</vt:lpstr>
      <vt:lpstr>Slide 15</vt:lpstr>
      <vt:lpstr>Top view of house</vt:lpstr>
      <vt:lpstr>Super-structure of house</vt:lpstr>
      <vt:lpstr>Stages of progress</vt:lpstr>
      <vt:lpstr>Capacity Development</vt:lpstr>
      <vt:lpstr>Knowledge Management</vt:lpstr>
      <vt:lpstr>Research and Development</vt:lpstr>
      <vt:lpstr>Road Ahead</vt:lpstr>
      <vt:lpstr>Linkage with other policies</vt:lpstr>
      <vt:lpstr>Further Readings</vt:lpstr>
      <vt:lpstr>Slide 25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National Policy for Disaster Management 2009</dc:title>
  <dc:creator>V.K Sharma</dc:creator>
  <cp:lastModifiedBy>V.K Sharma</cp:lastModifiedBy>
  <cp:revision>16</cp:revision>
  <dcterms:created xsi:type="dcterms:W3CDTF">2020-06-11T12:35:38Z</dcterms:created>
  <dcterms:modified xsi:type="dcterms:W3CDTF">2020-06-13T13:28:29Z</dcterms:modified>
</cp:coreProperties>
</file>