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8" r:id="rId3"/>
    <p:sldId id="274" r:id="rId4"/>
    <p:sldId id="275" r:id="rId5"/>
    <p:sldId id="273" r:id="rId6"/>
    <p:sldId id="270" r:id="rId7"/>
    <p:sldId id="271" r:id="rId8"/>
    <p:sldId id="261" r:id="rId9"/>
    <p:sldId id="272" r:id="rId10"/>
    <p:sldId id="269" r:id="rId11"/>
    <p:sldId id="260" r:id="rId12"/>
    <p:sldId id="262" r:id="rId13"/>
    <p:sldId id="264" r:id="rId14"/>
    <p:sldId id="259" r:id="rId15"/>
    <p:sldId id="266" r:id="rId16"/>
    <p:sldId id="267" r:id="rId17"/>
    <p:sldId id="265" r:id="rId18"/>
    <p:sldId id="277" r:id="rId19"/>
    <p:sldId id="268" r:id="rId20"/>
    <p:sldId id="27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5"/>
    <p:restoredTop sz="94701"/>
  </p:normalViewPr>
  <p:slideViewPr>
    <p:cSldViewPr snapToGrid="0">
      <p:cViewPr varScale="1">
        <p:scale>
          <a:sx n="98" d="100"/>
          <a:sy n="98" d="100"/>
        </p:scale>
        <p:origin x="-228"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B855FD-779D-4CFB-BDC5-F8F05182E349}"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n-IN"/>
        </a:p>
      </dgm:t>
    </dgm:pt>
    <dgm:pt modelId="{E728F1AB-2AC1-46EE-BBDF-1639E0E0F6A0}">
      <dgm:prSet phldrT="[Text]" custT="1"/>
      <dgm:spPr/>
      <dgm:t>
        <a:bodyPr/>
        <a:lstStyle/>
        <a:p>
          <a:r>
            <a:rPr lang="en-IN" sz="2400" dirty="0" smtClean="0"/>
            <a:t>A. Basis for the strategy</a:t>
          </a:r>
          <a:endParaRPr lang="en-IN" sz="2400" dirty="0"/>
        </a:p>
      </dgm:t>
    </dgm:pt>
    <dgm:pt modelId="{38DAC46E-2A80-477A-B425-2AA4EE143390}" type="parTrans" cxnId="{15E5D278-6A46-45C1-901C-82BF8F2F7FBE}">
      <dgm:prSet/>
      <dgm:spPr/>
      <dgm:t>
        <a:bodyPr/>
        <a:lstStyle/>
        <a:p>
          <a:endParaRPr lang="en-IN"/>
        </a:p>
      </dgm:t>
    </dgm:pt>
    <dgm:pt modelId="{50D5B773-E742-4962-B3C5-3BE5772E6E99}" type="sibTrans" cxnId="{15E5D278-6A46-45C1-901C-82BF8F2F7FBE}">
      <dgm:prSet/>
      <dgm:spPr/>
      <dgm:t>
        <a:bodyPr/>
        <a:lstStyle/>
        <a:p>
          <a:endParaRPr lang="en-IN"/>
        </a:p>
      </dgm:t>
    </dgm:pt>
    <dgm:pt modelId="{FE4406DF-97DB-4F25-8630-0C85B3CE6BB8}">
      <dgm:prSet phldrT="[Text]" custT="1"/>
      <dgm:spPr/>
      <dgm:t>
        <a:bodyPr/>
        <a:lstStyle/>
        <a:p>
          <a:r>
            <a:rPr lang="en-IN" sz="2400" dirty="0" smtClean="0"/>
            <a:t>B. </a:t>
          </a:r>
          <a:r>
            <a:rPr lang="en-US" sz="2400" dirty="0" smtClean="0"/>
            <a:t>Assessment of the status of disaster reduction midway into the Decade </a:t>
          </a:r>
          <a:endParaRPr lang="en-IN" sz="2400" dirty="0"/>
        </a:p>
      </dgm:t>
    </dgm:pt>
    <dgm:pt modelId="{95F033E8-AA70-41BF-B7AA-E24445685451}" type="parTrans" cxnId="{94425535-BEB7-4F8C-96FE-CAF289C851F2}">
      <dgm:prSet/>
      <dgm:spPr/>
      <dgm:t>
        <a:bodyPr/>
        <a:lstStyle/>
        <a:p>
          <a:endParaRPr lang="en-IN"/>
        </a:p>
      </dgm:t>
    </dgm:pt>
    <dgm:pt modelId="{1CC08D7F-469C-4872-8536-CAADF589CB85}" type="sibTrans" cxnId="{94425535-BEB7-4F8C-96FE-CAF289C851F2}">
      <dgm:prSet/>
      <dgm:spPr/>
      <dgm:t>
        <a:bodyPr/>
        <a:lstStyle/>
        <a:p>
          <a:endParaRPr lang="en-IN"/>
        </a:p>
      </dgm:t>
    </dgm:pt>
    <dgm:pt modelId="{CE2F49DA-E64B-49B0-818B-60BF3434C069}">
      <dgm:prSet phldrT="[Text]" custT="1"/>
      <dgm:spPr/>
      <dgm:t>
        <a:bodyPr/>
        <a:lstStyle/>
        <a:p>
          <a:r>
            <a:rPr lang="en-IN" sz="2400" dirty="0" smtClean="0"/>
            <a:t>C. </a:t>
          </a:r>
          <a:r>
            <a:rPr lang="en-US" sz="2400" dirty="0" smtClean="0"/>
            <a:t>Strategy for the Year 2000 and beyond</a:t>
          </a:r>
          <a:endParaRPr lang="en-IN" sz="2400" dirty="0"/>
        </a:p>
      </dgm:t>
    </dgm:pt>
    <dgm:pt modelId="{5550F928-5164-42B5-8BE4-9294EEC6FE73}" type="parTrans" cxnId="{13A63DC0-83E5-4FCE-970C-7125889299A6}">
      <dgm:prSet/>
      <dgm:spPr/>
      <dgm:t>
        <a:bodyPr/>
        <a:lstStyle/>
        <a:p>
          <a:endParaRPr lang="en-IN"/>
        </a:p>
      </dgm:t>
    </dgm:pt>
    <dgm:pt modelId="{9ABB477A-ED05-4EDC-A003-A523F770C381}" type="sibTrans" cxnId="{13A63DC0-83E5-4FCE-970C-7125889299A6}">
      <dgm:prSet/>
      <dgm:spPr/>
      <dgm:t>
        <a:bodyPr/>
        <a:lstStyle/>
        <a:p>
          <a:endParaRPr lang="en-IN"/>
        </a:p>
      </dgm:t>
    </dgm:pt>
    <dgm:pt modelId="{3125748F-DE52-4A7B-A9DF-3009AE31E3F8}" type="pres">
      <dgm:prSet presAssocID="{08B855FD-779D-4CFB-BDC5-F8F05182E349}" presName="linear" presStyleCnt="0">
        <dgm:presLayoutVars>
          <dgm:dir/>
          <dgm:animLvl val="lvl"/>
          <dgm:resizeHandles val="exact"/>
        </dgm:presLayoutVars>
      </dgm:prSet>
      <dgm:spPr/>
      <dgm:t>
        <a:bodyPr/>
        <a:lstStyle/>
        <a:p>
          <a:endParaRPr lang="en-US"/>
        </a:p>
      </dgm:t>
    </dgm:pt>
    <dgm:pt modelId="{4C68CA15-EDC4-4233-AFDC-1D3893FE8042}" type="pres">
      <dgm:prSet presAssocID="{E728F1AB-2AC1-46EE-BBDF-1639E0E0F6A0}" presName="parentLin" presStyleCnt="0"/>
      <dgm:spPr/>
    </dgm:pt>
    <dgm:pt modelId="{0A1167A0-D54C-40A3-B9A0-4C44C9A43518}" type="pres">
      <dgm:prSet presAssocID="{E728F1AB-2AC1-46EE-BBDF-1639E0E0F6A0}" presName="parentLeftMargin" presStyleLbl="node1" presStyleIdx="0" presStyleCnt="3"/>
      <dgm:spPr/>
      <dgm:t>
        <a:bodyPr/>
        <a:lstStyle/>
        <a:p>
          <a:endParaRPr lang="en-US"/>
        </a:p>
      </dgm:t>
    </dgm:pt>
    <dgm:pt modelId="{CF9A6FA4-6632-4D0A-B1FF-804F0D4F759E}" type="pres">
      <dgm:prSet presAssocID="{E728F1AB-2AC1-46EE-BBDF-1639E0E0F6A0}" presName="parentText" presStyleLbl="node1" presStyleIdx="0" presStyleCnt="3">
        <dgm:presLayoutVars>
          <dgm:chMax val="0"/>
          <dgm:bulletEnabled val="1"/>
        </dgm:presLayoutVars>
      </dgm:prSet>
      <dgm:spPr/>
      <dgm:t>
        <a:bodyPr/>
        <a:lstStyle/>
        <a:p>
          <a:endParaRPr lang="en-IN"/>
        </a:p>
      </dgm:t>
    </dgm:pt>
    <dgm:pt modelId="{6C3A84A4-8889-4BA0-963A-A67549B2EDC3}" type="pres">
      <dgm:prSet presAssocID="{E728F1AB-2AC1-46EE-BBDF-1639E0E0F6A0}" presName="negativeSpace" presStyleCnt="0"/>
      <dgm:spPr/>
    </dgm:pt>
    <dgm:pt modelId="{681179A2-A796-4957-A1D1-7D841EB95615}" type="pres">
      <dgm:prSet presAssocID="{E728F1AB-2AC1-46EE-BBDF-1639E0E0F6A0}" presName="childText" presStyleLbl="conFgAcc1" presStyleIdx="0" presStyleCnt="3">
        <dgm:presLayoutVars>
          <dgm:bulletEnabled val="1"/>
        </dgm:presLayoutVars>
      </dgm:prSet>
      <dgm:spPr/>
    </dgm:pt>
    <dgm:pt modelId="{D88947EC-4910-4561-A7DC-4AC665F3AD0A}" type="pres">
      <dgm:prSet presAssocID="{50D5B773-E742-4962-B3C5-3BE5772E6E99}" presName="spaceBetweenRectangles" presStyleCnt="0"/>
      <dgm:spPr/>
    </dgm:pt>
    <dgm:pt modelId="{335EAAAD-790B-434F-AE07-2CA0027CD775}" type="pres">
      <dgm:prSet presAssocID="{FE4406DF-97DB-4F25-8630-0C85B3CE6BB8}" presName="parentLin" presStyleCnt="0"/>
      <dgm:spPr/>
    </dgm:pt>
    <dgm:pt modelId="{2FAEF00C-3CB7-48B4-9851-1F52201D996A}" type="pres">
      <dgm:prSet presAssocID="{FE4406DF-97DB-4F25-8630-0C85B3CE6BB8}" presName="parentLeftMargin" presStyleLbl="node1" presStyleIdx="0" presStyleCnt="3"/>
      <dgm:spPr/>
      <dgm:t>
        <a:bodyPr/>
        <a:lstStyle/>
        <a:p>
          <a:endParaRPr lang="en-US"/>
        </a:p>
      </dgm:t>
    </dgm:pt>
    <dgm:pt modelId="{3DD19278-98E1-4A70-AEF5-DA8CB1369C44}" type="pres">
      <dgm:prSet presAssocID="{FE4406DF-97DB-4F25-8630-0C85B3CE6BB8}" presName="parentText" presStyleLbl="node1" presStyleIdx="1" presStyleCnt="3">
        <dgm:presLayoutVars>
          <dgm:chMax val="0"/>
          <dgm:bulletEnabled val="1"/>
        </dgm:presLayoutVars>
      </dgm:prSet>
      <dgm:spPr/>
      <dgm:t>
        <a:bodyPr/>
        <a:lstStyle/>
        <a:p>
          <a:endParaRPr lang="en-IN"/>
        </a:p>
      </dgm:t>
    </dgm:pt>
    <dgm:pt modelId="{067651A6-2B4C-4E35-8FBB-52C89572A8DF}" type="pres">
      <dgm:prSet presAssocID="{FE4406DF-97DB-4F25-8630-0C85B3CE6BB8}" presName="negativeSpace" presStyleCnt="0"/>
      <dgm:spPr/>
    </dgm:pt>
    <dgm:pt modelId="{046D2F6E-9977-4C4E-944C-44B523A2EA8A}" type="pres">
      <dgm:prSet presAssocID="{FE4406DF-97DB-4F25-8630-0C85B3CE6BB8}" presName="childText" presStyleLbl="conFgAcc1" presStyleIdx="1" presStyleCnt="3">
        <dgm:presLayoutVars>
          <dgm:bulletEnabled val="1"/>
        </dgm:presLayoutVars>
      </dgm:prSet>
      <dgm:spPr/>
    </dgm:pt>
    <dgm:pt modelId="{3461C6BE-62C2-4E56-B7CE-DFBB4CBFC289}" type="pres">
      <dgm:prSet presAssocID="{1CC08D7F-469C-4872-8536-CAADF589CB85}" presName="spaceBetweenRectangles" presStyleCnt="0"/>
      <dgm:spPr/>
    </dgm:pt>
    <dgm:pt modelId="{8FFA44EA-EB10-4B2B-AB45-D15557E9F1A7}" type="pres">
      <dgm:prSet presAssocID="{CE2F49DA-E64B-49B0-818B-60BF3434C069}" presName="parentLin" presStyleCnt="0"/>
      <dgm:spPr/>
    </dgm:pt>
    <dgm:pt modelId="{2C0AA46D-6299-4DE6-8608-54FD8F84BD96}" type="pres">
      <dgm:prSet presAssocID="{CE2F49DA-E64B-49B0-818B-60BF3434C069}" presName="parentLeftMargin" presStyleLbl="node1" presStyleIdx="1" presStyleCnt="3"/>
      <dgm:spPr/>
      <dgm:t>
        <a:bodyPr/>
        <a:lstStyle/>
        <a:p>
          <a:endParaRPr lang="en-US"/>
        </a:p>
      </dgm:t>
    </dgm:pt>
    <dgm:pt modelId="{4DA8A77C-C78A-47B7-B89C-31C93C74F0AC}" type="pres">
      <dgm:prSet presAssocID="{CE2F49DA-E64B-49B0-818B-60BF3434C069}" presName="parentText" presStyleLbl="node1" presStyleIdx="2" presStyleCnt="3">
        <dgm:presLayoutVars>
          <dgm:chMax val="0"/>
          <dgm:bulletEnabled val="1"/>
        </dgm:presLayoutVars>
      </dgm:prSet>
      <dgm:spPr/>
      <dgm:t>
        <a:bodyPr/>
        <a:lstStyle/>
        <a:p>
          <a:endParaRPr lang="en-IN"/>
        </a:p>
      </dgm:t>
    </dgm:pt>
    <dgm:pt modelId="{427CC769-B35A-44B7-BD78-C4E3E3276942}" type="pres">
      <dgm:prSet presAssocID="{CE2F49DA-E64B-49B0-818B-60BF3434C069}" presName="negativeSpace" presStyleCnt="0"/>
      <dgm:spPr/>
    </dgm:pt>
    <dgm:pt modelId="{F11EF229-DB66-44AB-935C-8B66367C7DF2}" type="pres">
      <dgm:prSet presAssocID="{CE2F49DA-E64B-49B0-818B-60BF3434C069}" presName="childText" presStyleLbl="conFgAcc1" presStyleIdx="2" presStyleCnt="3">
        <dgm:presLayoutVars>
          <dgm:bulletEnabled val="1"/>
        </dgm:presLayoutVars>
      </dgm:prSet>
      <dgm:spPr/>
    </dgm:pt>
  </dgm:ptLst>
  <dgm:cxnLst>
    <dgm:cxn modelId="{C7986886-6775-4523-85F7-6FD446C7CA58}" type="presOf" srcId="{FE4406DF-97DB-4F25-8630-0C85B3CE6BB8}" destId="{2FAEF00C-3CB7-48B4-9851-1F52201D996A}" srcOrd="0" destOrd="0" presId="urn:microsoft.com/office/officeart/2005/8/layout/list1"/>
    <dgm:cxn modelId="{2A82F66F-1323-42A4-80F8-00A723C157BA}" type="presOf" srcId="{CE2F49DA-E64B-49B0-818B-60BF3434C069}" destId="{4DA8A77C-C78A-47B7-B89C-31C93C74F0AC}" srcOrd="1" destOrd="0" presId="urn:microsoft.com/office/officeart/2005/8/layout/list1"/>
    <dgm:cxn modelId="{5D02D906-A20A-4C5C-8473-F0D74848C23D}" type="presOf" srcId="{E728F1AB-2AC1-46EE-BBDF-1639E0E0F6A0}" destId="{CF9A6FA4-6632-4D0A-B1FF-804F0D4F759E}" srcOrd="1" destOrd="0" presId="urn:microsoft.com/office/officeart/2005/8/layout/list1"/>
    <dgm:cxn modelId="{C7667D61-8EAF-4370-8027-C00283B1A0C4}" type="presOf" srcId="{08B855FD-779D-4CFB-BDC5-F8F05182E349}" destId="{3125748F-DE52-4A7B-A9DF-3009AE31E3F8}" srcOrd="0" destOrd="0" presId="urn:microsoft.com/office/officeart/2005/8/layout/list1"/>
    <dgm:cxn modelId="{ED7E9395-C4CB-4990-A198-2EB8A4956392}" type="presOf" srcId="{CE2F49DA-E64B-49B0-818B-60BF3434C069}" destId="{2C0AA46D-6299-4DE6-8608-54FD8F84BD96}" srcOrd="0" destOrd="0" presId="urn:microsoft.com/office/officeart/2005/8/layout/list1"/>
    <dgm:cxn modelId="{003916F7-115A-4C47-BA88-667045486FDA}" type="presOf" srcId="{FE4406DF-97DB-4F25-8630-0C85B3CE6BB8}" destId="{3DD19278-98E1-4A70-AEF5-DA8CB1369C44}" srcOrd="1" destOrd="0" presId="urn:microsoft.com/office/officeart/2005/8/layout/list1"/>
    <dgm:cxn modelId="{B28F7F3F-2FF4-429C-9A44-20D64A94BB42}" type="presOf" srcId="{E728F1AB-2AC1-46EE-BBDF-1639E0E0F6A0}" destId="{0A1167A0-D54C-40A3-B9A0-4C44C9A43518}" srcOrd="0" destOrd="0" presId="urn:microsoft.com/office/officeart/2005/8/layout/list1"/>
    <dgm:cxn modelId="{94425535-BEB7-4F8C-96FE-CAF289C851F2}" srcId="{08B855FD-779D-4CFB-BDC5-F8F05182E349}" destId="{FE4406DF-97DB-4F25-8630-0C85B3CE6BB8}" srcOrd="1" destOrd="0" parTransId="{95F033E8-AA70-41BF-B7AA-E24445685451}" sibTransId="{1CC08D7F-469C-4872-8536-CAADF589CB85}"/>
    <dgm:cxn modelId="{13A63DC0-83E5-4FCE-970C-7125889299A6}" srcId="{08B855FD-779D-4CFB-BDC5-F8F05182E349}" destId="{CE2F49DA-E64B-49B0-818B-60BF3434C069}" srcOrd="2" destOrd="0" parTransId="{5550F928-5164-42B5-8BE4-9294EEC6FE73}" sibTransId="{9ABB477A-ED05-4EDC-A003-A523F770C381}"/>
    <dgm:cxn modelId="{15E5D278-6A46-45C1-901C-82BF8F2F7FBE}" srcId="{08B855FD-779D-4CFB-BDC5-F8F05182E349}" destId="{E728F1AB-2AC1-46EE-BBDF-1639E0E0F6A0}" srcOrd="0" destOrd="0" parTransId="{38DAC46E-2A80-477A-B425-2AA4EE143390}" sibTransId="{50D5B773-E742-4962-B3C5-3BE5772E6E99}"/>
    <dgm:cxn modelId="{873EB6A9-3546-4510-88A6-FEFB253244CF}" type="presParOf" srcId="{3125748F-DE52-4A7B-A9DF-3009AE31E3F8}" destId="{4C68CA15-EDC4-4233-AFDC-1D3893FE8042}" srcOrd="0" destOrd="0" presId="urn:microsoft.com/office/officeart/2005/8/layout/list1"/>
    <dgm:cxn modelId="{3FE6A7EB-8A3D-4F86-800A-86EF06FEA6B9}" type="presParOf" srcId="{4C68CA15-EDC4-4233-AFDC-1D3893FE8042}" destId="{0A1167A0-D54C-40A3-B9A0-4C44C9A43518}" srcOrd="0" destOrd="0" presId="urn:microsoft.com/office/officeart/2005/8/layout/list1"/>
    <dgm:cxn modelId="{A4488174-F9D1-4386-9DA1-E50221BB98F7}" type="presParOf" srcId="{4C68CA15-EDC4-4233-AFDC-1D3893FE8042}" destId="{CF9A6FA4-6632-4D0A-B1FF-804F0D4F759E}" srcOrd="1" destOrd="0" presId="urn:microsoft.com/office/officeart/2005/8/layout/list1"/>
    <dgm:cxn modelId="{AE0B9CED-FEF3-4957-9E81-BC3168133388}" type="presParOf" srcId="{3125748F-DE52-4A7B-A9DF-3009AE31E3F8}" destId="{6C3A84A4-8889-4BA0-963A-A67549B2EDC3}" srcOrd="1" destOrd="0" presId="urn:microsoft.com/office/officeart/2005/8/layout/list1"/>
    <dgm:cxn modelId="{32D7B303-D393-4061-B1CD-973D32E8BA54}" type="presParOf" srcId="{3125748F-DE52-4A7B-A9DF-3009AE31E3F8}" destId="{681179A2-A796-4957-A1D1-7D841EB95615}" srcOrd="2" destOrd="0" presId="urn:microsoft.com/office/officeart/2005/8/layout/list1"/>
    <dgm:cxn modelId="{F51CF5ED-7C3B-440B-98D2-39681F9DA3A4}" type="presParOf" srcId="{3125748F-DE52-4A7B-A9DF-3009AE31E3F8}" destId="{D88947EC-4910-4561-A7DC-4AC665F3AD0A}" srcOrd="3" destOrd="0" presId="urn:microsoft.com/office/officeart/2005/8/layout/list1"/>
    <dgm:cxn modelId="{D85A8211-5FA9-40A0-AC02-B14686DEE7B9}" type="presParOf" srcId="{3125748F-DE52-4A7B-A9DF-3009AE31E3F8}" destId="{335EAAAD-790B-434F-AE07-2CA0027CD775}" srcOrd="4" destOrd="0" presId="urn:microsoft.com/office/officeart/2005/8/layout/list1"/>
    <dgm:cxn modelId="{EC323BE9-67B9-44E5-90DF-BF064F87D34D}" type="presParOf" srcId="{335EAAAD-790B-434F-AE07-2CA0027CD775}" destId="{2FAEF00C-3CB7-48B4-9851-1F52201D996A}" srcOrd="0" destOrd="0" presId="urn:microsoft.com/office/officeart/2005/8/layout/list1"/>
    <dgm:cxn modelId="{650B083F-4F81-4F11-BCB1-E6134A0850D7}" type="presParOf" srcId="{335EAAAD-790B-434F-AE07-2CA0027CD775}" destId="{3DD19278-98E1-4A70-AEF5-DA8CB1369C44}" srcOrd="1" destOrd="0" presId="urn:microsoft.com/office/officeart/2005/8/layout/list1"/>
    <dgm:cxn modelId="{7672345B-39E5-445E-B324-675200C7E73A}" type="presParOf" srcId="{3125748F-DE52-4A7B-A9DF-3009AE31E3F8}" destId="{067651A6-2B4C-4E35-8FBB-52C89572A8DF}" srcOrd="5" destOrd="0" presId="urn:microsoft.com/office/officeart/2005/8/layout/list1"/>
    <dgm:cxn modelId="{D2C978DD-DC37-4B63-93F2-035B606DAC39}" type="presParOf" srcId="{3125748F-DE52-4A7B-A9DF-3009AE31E3F8}" destId="{046D2F6E-9977-4C4E-944C-44B523A2EA8A}" srcOrd="6" destOrd="0" presId="urn:microsoft.com/office/officeart/2005/8/layout/list1"/>
    <dgm:cxn modelId="{2B891ED6-4C59-470B-BBA0-73A32583BFB2}" type="presParOf" srcId="{3125748F-DE52-4A7B-A9DF-3009AE31E3F8}" destId="{3461C6BE-62C2-4E56-B7CE-DFBB4CBFC289}" srcOrd="7" destOrd="0" presId="urn:microsoft.com/office/officeart/2005/8/layout/list1"/>
    <dgm:cxn modelId="{C19FAB27-59AC-4BB4-B501-72FF6642DB28}" type="presParOf" srcId="{3125748F-DE52-4A7B-A9DF-3009AE31E3F8}" destId="{8FFA44EA-EB10-4B2B-AB45-D15557E9F1A7}" srcOrd="8" destOrd="0" presId="urn:microsoft.com/office/officeart/2005/8/layout/list1"/>
    <dgm:cxn modelId="{96F34203-A95E-4132-BC38-16FCA819AB21}" type="presParOf" srcId="{8FFA44EA-EB10-4B2B-AB45-D15557E9F1A7}" destId="{2C0AA46D-6299-4DE6-8608-54FD8F84BD96}" srcOrd="0" destOrd="0" presId="urn:microsoft.com/office/officeart/2005/8/layout/list1"/>
    <dgm:cxn modelId="{7ACA77F2-4D77-4AD9-ADAD-73E9BA010632}" type="presParOf" srcId="{8FFA44EA-EB10-4B2B-AB45-D15557E9F1A7}" destId="{4DA8A77C-C78A-47B7-B89C-31C93C74F0AC}" srcOrd="1" destOrd="0" presId="urn:microsoft.com/office/officeart/2005/8/layout/list1"/>
    <dgm:cxn modelId="{B9E07244-9277-469B-AF43-A27D9D1CEA30}" type="presParOf" srcId="{3125748F-DE52-4A7B-A9DF-3009AE31E3F8}" destId="{427CC769-B35A-44B7-BD78-C4E3E3276942}" srcOrd="9" destOrd="0" presId="urn:microsoft.com/office/officeart/2005/8/layout/list1"/>
    <dgm:cxn modelId="{F0B8404F-A344-48CF-8102-985E61F7B1B0}" type="presParOf" srcId="{3125748F-DE52-4A7B-A9DF-3009AE31E3F8}" destId="{F11EF229-DB66-44AB-935C-8B66367C7DF2}"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B855FD-779D-4CFB-BDC5-F8F05182E349}"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n-IN"/>
        </a:p>
      </dgm:t>
    </dgm:pt>
    <dgm:pt modelId="{E728F1AB-2AC1-46EE-BBDF-1639E0E0F6A0}">
      <dgm:prSet phldrT="[Text]" custT="1"/>
      <dgm:spPr/>
      <dgm:t>
        <a:bodyPr/>
        <a:lstStyle/>
        <a:p>
          <a:r>
            <a:rPr lang="en-IN" sz="2400" dirty="0" smtClean="0"/>
            <a:t>1. Activities at the community and national levels</a:t>
          </a:r>
          <a:endParaRPr lang="en-IN" sz="2400" dirty="0"/>
        </a:p>
      </dgm:t>
    </dgm:pt>
    <dgm:pt modelId="{38DAC46E-2A80-477A-B425-2AA4EE143390}" type="parTrans" cxnId="{15E5D278-6A46-45C1-901C-82BF8F2F7FBE}">
      <dgm:prSet/>
      <dgm:spPr/>
      <dgm:t>
        <a:bodyPr/>
        <a:lstStyle/>
        <a:p>
          <a:endParaRPr lang="en-IN"/>
        </a:p>
      </dgm:t>
    </dgm:pt>
    <dgm:pt modelId="{50D5B773-E742-4962-B3C5-3BE5772E6E99}" type="sibTrans" cxnId="{15E5D278-6A46-45C1-901C-82BF8F2F7FBE}">
      <dgm:prSet/>
      <dgm:spPr/>
      <dgm:t>
        <a:bodyPr/>
        <a:lstStyle/>
        <a:p>
          <a:endParaRPr lang="en-IN"/>
        </a:p>
      </dgm:t>
    </dgm:pt>
    <dgm:pt modelId="{FE4406DF-97DB-4F25-8630-0C85B3CE6BB8}">
      <dgm:prSet phldrT="[Text]" custT="1"/>
      <dgm:spPr/>
      <dgm:t>
        <a:bodyPr/>
        <a:lstStyle/>
        <a:p>
          <a:r>
            <a:rPr lang="en-IN" sz="2400" dirty="0" smtClean="0"/>
            <a:t>2. Activities at the regional and sub-regional levels</a:t>
          </a:r>
          <a:endParaRPr lang="en-IN" sz="2400" dirty="0"/>
        </a:p>
      </dgm:t>
    </dgm:pt>
    <dgm:pt modelId="{95F033E8-AA70-41BF-B7AA-E24445685451}" type="parTrans" cxnId="{94425535-BEB7-4F8C-96FE-CAF289C851F2}">
      <dgm:prSet/>
      <dgm:spPr/>
      <dgm:t>
        <a:bodyPr/>
        <a:lstStyle/>
        <a:p>
          <a:endParaRPr lang="en-IN"/>
        </a:p>
      </dgm:t>
    </dgm:pt>
    <dgm:pt modelId="{1CC08D7F-469C-4872-8536-CAADF589CB85}" type="sibTrans" cxnId="{94425535-BEB7-4F8C-96FE-CAF289C851F2}">
      <dgm:prSet/>
      <dgm:spPr/>
      <dgm:t>
        <a:bodyPr/>
        <a:lstStyle/>
        <a:p>
          <a:endParaRPr lang="en-IN"/>
        </a:p>
      </dgm:t>
    </dgm:pt>
    <dgm:pt modelId="{CE2F49DA-E64B-49B0-818B-60BF3434C069}">
      <dgm:prSet phldrT="[Text]" custT="1"/>
      <dgm:spPr/>
      <dgm:t>
        <a:bodyPr/>
        <a:lstStyle/>
        <a:p>
          <a:r>
            <a:rPr lang="en-IN" sz="2400" dirty="0" smtClean="0"/>
            <a:t>3. Activities at the international level, in particular through bilateral arrangements and multilateral cooperation</a:t>
          </a:r>
          <a:endParaRPr lang="en-IN" sz="2400" dirty="0"/>
        </a:p>
      </dgm:t>
    </dgm:pt>
    <dgm:pt modelId="{5550F928-5164-42B5-8BE4-9294EEC6FE73}" type="parTrans" cxnId="{13A63DC0-83E5-4FCE-970C-7125889299A6}">
      <dgm:prSet/>
      <dgm:spPr/>
      <dgm:t>
        <a:bodyPr/>
        <a:lstStyle/>
        <a:p>
          <a:endParaRPr lang="en-IN"/>
        </a:p>
      </dgm:t>
    </dgm:pt>
    <dgm:pt modelId="{9ABB477A-ED05-4EDC-A003-A523F770C381}" type="sibTrans" cxnId="{13A63DC0-83E5-4FCE-970C-7125889299A6}">
      <dgm:prSet/>
      <dgm:spPr/>
      <dgm:t>
        <a:bodyPr/>
        <a:lstStyle/>
        <a:p>
          <a:endParaRPr lang="en-IN"/>
        </a:p>
      </dgm:t>
    </dgm:pt>
    <dgm:pt modelId="{3125748F-DE52-4A7B-A9DF-3009AE31E3F8}" type="pres">
      <dgm:prSet presAssocID="{08B855FD-779D-4CFB-BDC5-F8F05182E349}" presName="linear" presStyleCnt="0">
        <dgm:presLayoutVars>
          <dgm:dir/>
          <dgm:animLvl val="lvl"/>
          <dgm:resizeHandles val="exact"/>
        </dgm:presLayoutVars>
      </dgm:prSet>
      <dgm:spPr/>
      <dgm:t>
        <a:bodyPr/>
        <a:lstStyle/>
        <a:p>
          <a:endParaRPr lang="en-US"/>
        </a:p>
      </dgm:t>
    </dgm:pt>
    <dgm:pt modelId="{4C68CA15-EDC4-4233-AFDC-1D3893FE8042}" type="pres">
      <dgm:prSet presAssocID="{E728F1AB-2AC1-46EE-BBDF-1639E0E0F6A0}" presName="parentLin" presStyleCnt="0"/>
      <dgm:spPr/>
    </dgm:pt>
    <dgm:pt modelId="{0A1167A0-D54C-40A3-B9A0-4C44C9A43518}" type="pres">
      <dgm:prSet presAssocID="{E728F1AB-2AC1-46EE-BBDF-1639E0E0F6A0}" presName="parentLeftMargin" presStyleLbl="node1" presStyleIdx="0" presStyleCnt="3"/>
      <dgm:spPr/>
      <dgm:t>
        <a:bodyPr/>
        <a:lstStyle/>
        <a:p>
          <a:endParaRPr lang="en-US"/>
        </a:p>
      </dgm:t>
    </dgm:pt>
    <dgm:pt modelId="{CF9A6FA4-6632-4D0A-B1FF-804F0D4F759E}" type="pres">
      <dgm:prSet presAssocID="{E728F1AB-2AC1-46EE-BBDF-1639E0E0F6A0}" presName="parentText" presStyleLbl="node1" presStyleIdx="0" presStyleCnt="3" custScaleX="121203">
        <dgm:presLayoutVars>
          <dgm:chMax val="0"/>
          <dgm:bulletEnabled val="1"/>
        </dgm:presLayoutVars>
      </dgm:prSet>
      <dgm:spPr/>
      <dgm:t>
        <a:bodyPr/>
        <a:lstStyle/>
        <a:p>
          <a:endParaRPr lang="en-IN"/>
        </a:p>
      </dgm:t>
    </dgm:pt>
    <dgm:pt modelId="{6C3A84A4-8889-4BA0-963A-A67549B2EDC3}" type="pres">
      <dgm:prSet presAssocID="{E728F1AB-2AC1-46EE-BBDF-1639E0E0F6A0}" presName="negativeSpace" presStyleCnt="0"/>
      <dgm:spPr/>
    </dgm:pt>
    <dgm:pt modelId="{681179A2-A796-4957-A1D1-7D841EB95615}" type="pres">
      <dgm:prSet presAssocID="{E728F1AB-2AC1-46EE-BBDF-1639E0E0F6A0}" presName="childText" presStyleLbl="conFgAcc1" presStyleIdx="0" presStyleCnt="3">
        <dgm:presLayoutVars>
          <dgm:bulletEnabled val="1"/>
        </dgm:presLayoutVars>
      </dgm:prSet>
      <dgm:spPr/>
    </dgm:pt>
    <dgm:pt modelId="{D88947EC-4910-4561-A7DC-4AC665F3AD0A}" type="pres">
      <dgm:prSet presAssocID="{50D5B773-E742-4962-B3C5-3BE5772E6E99}" presName="spaceBetweenRectangles" presStyleCnt="0"/>
      <dgm:spPr/>
    </dgm:pt>
    <dgm:pt modelId="{335EAAAD-790B-434F-AE07-2CA0027CD775}" type="pres">
      <dgm:prSet presAssocID="{FE4406DF-97DB-4F25-8630-0C85B3CE6BB8}" presName="parentLin" presStyleCnt="0"/>
      <dgm:spPr/>
    </dgm:pt>
    <dgm:pt modelId="{2FAEF00C-3CB7-48B4-9851-1F52201D996A}" type="pres">
      <dgm:prSet presAssocID="{FE4406DF-97DB-4F25-8630-0C85B3CE6BB8}" presName="parentLeftMargin" presStyleLbl="node1" presStyleIdx="0" presStyleCnt="3"/>
      <dgm:spPr/>
      <dgm:t>
        <a:bodyPr/>
        <a:lstStyle/>
        <a:p>
          <a:endParaRPr lang="en-US"/>
        </a:p>
      </dgm:t>
    </dgm:pt>
    <dgm:pt modelId="{3DD19278-98E1-4A70-AEF5-DA8CB1369C44}" type="pres">
      <dgm:prSet presAssocID="{FE4406DF-97DB-4F25-8630-0C85B3CE6BB8}" presName="parentText" presStyleLbl="node1" presStyleIdx="1" presStyleCnt="3" custScaleX="121864">
        <dgm:presLayoutVars>
          <dgm:chMax val="0"/>
          <dgm:bulletEnabled val="1"/>
        </dgm:presLayoutVars>
      </dgm:prSet>
      <dgm:spPr/>
      <dgm:t>
        <a:bodyPr/>
        <a:lstStyle/>
        <a:p>
          <a:endParaRPr lang="en-IN"/>
        </a:p>
      </dgm:t>
    </dgm:pt>
    <dgm:pt modelId="{067651A6-2B4C-4E35-8FBB-52C89572A8DF}" type="pres">
      <dgm:prSet presAssocID="{FE4406DF-97DB-4F25-8630-0C85B3CE6BB8}" presName="negativeSpace" presStyleCnt="0"/>
      <dgm:spPr/>
    </dgm:pt>
    <dgm:pt modelId="{046D2F6E-9977-4C4E-944C-44B523A2EA8A}" type="pres">
      <dgm:prSet presAssocID="{FE4406DF-97DB-4F25-8630-0C85B3CE6BB8}" presName="childText" presStyleLbl="conFgAcc1" presStyleIdx="1" presStyleCnt="3">
        <dgm:presLayoutVars>
          <dgm:bulletEnabled val="1"/>
        </dgm:presLayoutVars>
      </dgm:prSet>
      <dgm:spPr/>
    </dgm:pt>
    <dgm:pt modelId="{3461C6BE-62C2-4E56-B7CE-DFBB4CBFC289}" type="pres">
      <dgm:prSet presAssocID="{1CC08D7F-469C-4872-8536-CAADF589CB85}" presName="spaceBetweenRectangles" presStyleCnt="0"/>
      <dgm:spPr/>
    </dgm:pt>
    <dgm:pt modelId="{8FFA44EA-EB10-4B2B-AB45-D15557E9F1A7}" type="pres">
      <dgm:prSet presAssocID="{CE2F49DA-E64B-49B0-818B-60BF3434C069}" presName="parentLin" presStyleCnt="0"/>
      <dgm:spPr/>
    </dgm:pt>
    <dgm:pt modelId="{2C0AA46D-6299-4DE6-8608-54FD8F84BD96}" type="pres">
      <dgm:prSet presAssocID="{CE2F49DA-E64B-49B0-818B-60BF3434C069}" presName="parentLeftMargin" presStyleLbl="node1" presStyleIdx="1" presStyleCnt="3"/>
      <dgm:spPr/>
      <dgm:t>
        <a:bodyPr/>
        <a:lstStyle/>
        <a:p>
          <a:endParaRPr lang="en-US"/>
        </a:p>
      </dgm:t>
    </dgm:pt>
    <dgm:pt modelId="{4DA8A77C-C78A-47B7-B89C-31C93C74F0AC}" type="pres">
      <dgm:prSet presAssocID="{CE2F49DA-E64B-49B0-818B-60BF3434C069}" presName="parentText" presStyleLbl="node1" presStyleIdx="2" presStyleCnt="3" custScaleX="122525">
        <dgm:presLayoutVars>
          <dgm:chMax val="0"/>
          <dgm:bulletEnabled val="1"/>
        </dgm:presLayoutVars>
      </dgm:prSet>
      <dgm:spPr/>
      <dgm:t>
        <a:bodyPr/>
        <a:lstStyle/>
        <a:p>
          <a:endParaRPr lang="en-IN"/>
        </a:p>
      </dgm:t>
    </dgm:pt>
    <dgm:pt modelId="{427CC769-B35A-44B7-BD78-C4E3E3276942}" type="pres">
      <dgm:prSet presAssocID="{CE2F49DA-E64B-49B0-818B-60BF3434C069}" presName="negativeSpace" presStyleCnt="0"/>
      <dgm:spPr/>
    </dgm:pt>
    <dgm:pt modelId="{F11EF229-DB66-44AB-935C-8B66367C7DF2}" type="pres">
      <dgm:prSet presAssocID="{CE2F49DA-E64B-49B0-818B-60BF3434C069}" presName="childText" presStyleLbl="conFgAcc1" presStyleIdx="2" presStyleCnt="3">
        <dgm:presLayoutVars>
          <dgm:bulletEnabled val="1"/>
        </dgm:presLayoutVars>
      </dgm:prSet>
      <dgm:spPr/>
    </dgm:pt>
  </dgm:ptLst>
  <dgm:cxnLst>
    <dgm:cxn modelId="{05B5661F-41A8-487F-9931-38B52647AF5A}" type="presOf" srcId="{E728F1AB-2AC1-46EE-BBDF-1639E0E0F6A0}" destId="{CF9A6FA4-6632-4D0A-B1FF-804F0D4F759E}" srcOrd="1" destOrd="0" presId="urn:microsoft.com/office/officeart/2005/8/layout/list1"/>
    <dgm:cxn modelId="{945C58BD-E0F0-4141-9BF7-D3AFC181579A}" type="presOf" srcId="{E728F1AB-2AC1-46EE-BBDF-1639E0E0F6A0}" destId="{0A1167A0-D54C-40A3-B9A0-4C44C9A43518}" srcOrd="0" destOrd="0" presId="urn:microsoft.com/office/officeart/2005/8/layout/list1"/>
    <dgm:cxn modelId="{3C552112-8662-4605-9D6F-23626DE419FA}" type="presOf" srcId="{CE2F49DA-E64B-49B0-818B-60BF3434C069}" destId="{4DA8A77C-C78A-47B7-B89C-31C93C74F0AC}" srcOrd="1" destOrd="0" presId="urn:microsoft.com/office/officeart/2005/8/layout/list1"/>
    <dgm:cxn modelId="{7032E0F4-6231-42C9-AE43-7FF05044225A}" type="presOf" srcId="{FE4406DF-97DB-4F25-8630-0C85B3CE6BB8}" destId="{3DD19278-98E1-4A70-AEF5-DA8CB1369C44}" srcOrd="1" destOrd="0" presId="urn:microsoft.com/office/officeart/2005/8/layout/list1"/>
    <dgm:cxn modelId="{184698B4-0656-4364-8701-21D78BC8770A}" type="presOf" srcId="{08B855FD-779D-4CFB-BDC5-F8F05182E349}" destId="{3125748F-DE52-4A7B-A9DF-3009AE31E3F8}" srcOrd="0" destOrd="0" presId="urn:microsoft.com/office/officeart/2005/8/layout/list1"/>
    <dgm:cxn modelId="{A8DB6ED5-2D04-4411-B523-B772F4410ACC}" type="presOf" srcId="{CE2F49DA-E64B-49B0-818B-60BF3434C069}" destId="{2C0AA46D-6299-4DE6-8608-54FD8F84BD96}" srcOrd="0" destOrd="0" presId="urn:microsoft.com/office/officeart/2005/8/layout/list1"/>
    <dgm:cxn modelId="{94425535-BEB7-4F8C-96FE-CAF289C851F2}" srcId="{08B855FD-779D-4CFB-BDC5-F8F05182E349}" destId="{FE4406DF-97DB-4F25-8630-0C85B3CE6BB8}" srcOrd="1" destOrd="0" parTransId="{95F033E8-AA70-41BF-B7AA-E24445685451}" sibTransId="{1CC08D7F-469C-4872-8536-CAADF589CB85}"/>
    <dgm:cxn modelId="{13A63DC0-83E5-4FCE-970C-7125889299A6}" srcId="{08B855FD-779D-4CFB-BDC5-F8F05182E349}" destId="{CE2F49DA-E64B-49B0-818B-60BF3434C069}" srcOrd="2" destOrd="0" parTransId="{5550F928-5164-42B5-8BE4-9294EEC6FE73}" sibTransId="{9ABB477A-ED05-4EDC-A003-A523F770C381}"/>
    <dgm:cxn modelId="{140A29E8-CA68-44AE-AB3B-0270587555BD}" type="presOf" srcId="{FE4406DF-97DB-4F25-8630-0C85B3CE6BB8}" destId="{2FAEF00C-3CB7-48B4-9851-1F52201D996A}" srcOrd="0" destOrd="0" presId="urn:microsoft.com/office/officeart/2005/8/layout/list1"/>
    <dgm:cxn modelId="{15E5D278-6A46-45C1-901C-82BF8F2F7FBE}" srcId="{08B855FD-779D-4CFB-BDC5-F8F05182E349}" destId="{E728F1AB-2AC1-46EE-BBDF-1639E0E0F6A0}" srcOrd="0" destOrd="0" parTransId="{38DAC46E-2A80-477A-B425-2AA4EE143390}" sibTransId="{50D5B773-E742-4962-B3C5-3BE5772E6E99}"/>
    <dgm:cxn modelId="{798BA0D7-5D64-4C07-9B66-70996FEDCF81}" type="presParOf" srcId="{3125748F-DE52-4A7B-A9DF-3009AE31E3F8}" destId="{4C68CA15-EDC4-4233-AFDC-1D3893FE8042}" srcOrd="0" destOrd="0" presId="urn:microsoft.com/office/officeart/2005/8/layout/list1"/>
    <dgm:cxn modelId="{EB941775-074B-4082-A247-18ED02A3514C}" type="presParOf" srcId="{4C68CA15-EDC4-4233-AFDC-1D3893FE8042}" destId="{0A1167A0-D54C-40A3-B9A0-4C44C9A43518}" srcOrd="0" destOrd="0" presId="urn:microsoft.com/office/officeart/2005/8/layout/list1"/>
    <dgm:cxn modelId="{056EEA07-A205-4309-B1AD-95722E297776}" type="presParOf" srcId="{4C68CA15-EDC4-4233-AFDC-1D3893FE8042}" destId="{CF9A6FA4-6632-4D0A-B1FF-804F0D4F759E}" srcOrd="1" destOrd="0" presId="urn:microsoft.com/office/officeart/2005/8/layout/list1"/>
    <dgm:cxn modelId="{582382F9-894E-4FB0-BA6F-32A1858A5E30}" type="presParOf" srcId="{3125748F-DE52-4A7B-A9DF-3009AE31E3F8}" destId="{6C3A84A4-8889-4BA0-963A-A67549B2EDC3}" srcOrd="1" destOrd="0" presId="urn:microsoft.com/office/officeart/2005/8/layout/list1"/>
    <dgm:cxn modelId="{68B32E70-23D7-4743-9C66-ADAC2190B161}" type="presParOf" srcId="{3125748F-DE52-4A7B-A9DF-3009AE31E3F8}" destId="{681179A2-A796-4957-A1D1-7D841EB95615}" srcOrd="2" destOrd="0" presId="urn:microsoft.com/office/officeart/2005/8/layout/list1"/>
    <dgm:cxn modelId="{F599373E-D478-4111-8D84-22F792B2449C}" type="presParOf" srcId="{3125748F-DE52-4A7B-A9DF-3009AE31E3F8}" destId="{D88947EC-4910-4561-A7DC-4AC665F3AD0A}" srcOrd="3" destOrd="0" presId="urn:microsoft.com/office/officeart/2005/8/layout/list1"/>
    <dgm:cxn modelId="{2DF95AAA-7A03-4D95-8BFF-E0B6712D52A4}" type="presParOf" srcId="{3125748F-DE52-4A7B-A9DF-3009AE31E3F8}" destId="{335EAAAD-790B-434F-AE07-2CA0027CD775}" srcOrd="4" destOrd="0" presId="urn:microsoft.com/office/officeart/2005/8/layout/list1"/>
    <dgm:cxn modelId="{1C6544C7-DB90-41E2-B582-7AA5B4091AA6}" type="presParOf" srcId="{335EAAAD-790B-434F-AE07-2CA0027CD775}" destId="{2FAEF00C-3CB7-48B4-9851-1F52201D996A}" srcOrd="0" destOrd="0" presId="urn:microsoft.com/office/officeart/2005/8/layout/list1"/>
    <dgm:cxn modelId="{2460E879-AC05-4112-A250-149C004F5351}" type="presParOf" srcId="{335EAAAD-790B-434F-AE07-2CA0027CD775}" destId="{3DD19278-98E1-4A70-AEF5-DA8CB1369C44}" srcOrd="1" destOrd="0" presId="urn:microsoft.com/office/officeart/2005/8/layout/list1"/>
    <dgm:cxn modelId="{D201A1C8-9D04-4759-BA6D-357821B37EFD}" type="presParOf" srcId="{3125748F-DE52-4A7B-A9DF-3009AE31E3F8}" destId="{067651A6-2B4C-4E35-8FBB-52C89572A8DF}" srcOrd="5" destOrd="0" presId="urn:microsoft.com/office/officeart/2005/8/layout/list1"/>
    <dgm:cxn modelId="{1BA16682-E9DA-480F-B1D6-D90C8CE3BCC6}" type="presParOf" srcId="{3125748F-DE52-4A7B-A9DF-3009AE31E3F8}" destId="{046D2F6E-9977-4C4E-944C-44B523A2EA8A}" srcOrd="6" destOrd="0" presId="urn:microsoft.com/office/officeart/2005/8/layout/list1"/>
    <dgm:cxn modelId="{4E5FB552-79EB-46C9-904D-961E766AA507}" type="presParOf" srcId="{3125748F-DE52-4A7B-A9DF-3009AE31E3F8}" destId="{3461C6BE-62C2-4E56-B7CE-DFBB4CBFC289}" srcOrd="7" destOrd="0" presId="urn:microsoft.com/office/officeart/2005/8/layout/list1"/>
    <dgm:cxn modelId="{37D8EDEE-C624-4EEB-954B-0EA74EC62C6C}" type="presParOf" srcId="{3125748F-DE52-4A7B-A9DF-3009AE31E3F8}" destId="{8FFA44EA-EB10-4B2B-AB45-D15557E9F1A7}" srcOrd="8" destOrd="0" presId="urn:microsoft.com/office/officeart/2005/8/layout/list1"/>
    <dgm:cxn modelId="{BB997E2F-4C5E-421C-A22C-890C882B81D2}" type="presParOf" srcId="{8FFA44EA-EB10-4B2B-AB45-D15557E9F1A7}" destId="{2C0AA46D-6299-4DE6-8608-54FD8F84BD96}" srcOrd="0" destOrd="0" presId="urn:microsoft.com/office/officeart/2005/8/layout/list1"/>
    <dgm:cxn modelId="{8133CFF9-B705-4829-96AA-76F0CF56F62D}" type="presParOf" srcId="{8FFA44EA-EB10-4B2B-AB45-D15557E9F1A7}" destId="{4DA8A77C-C78A-47B7-B89C-31C93C74F0AC}" srcOrd="1" destOrd="0" presId="urn:microsoft.com/office/officeart/2005/8/layout/list1"/>
    <dgm:cxn modelId="{8A0CA815-3D18-48CA-A244-67B312F2680B}" type="presParOf" srcId="{3125748F-DE52-4A7B-A9DF-3009AE31E3F8}" destId="{427CC769-B35A-44B7-BD78-C4E3E3276942}" srcOrd="9" destOrd="0" presId="urn:microsoft.com/office/officeart/2005/8/layout/list1"/>
    <dgm:cxn modelId="{B165989C-9B80-4DC7-A7EB-B1AC9E3126A6}" type="presParOf" srcId="{3125748F-DE52-4A7B-A9DF-3009AE31E3F8}" destId="{F11EF229-DB66-44AB-935C-8B66367C7DF2}"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81179A2-A796-4957-A1D1-7D841EB95615}">
      <dsp:nvSpPr>
        <dsp:cNvPr id="0" name=""/>
        <dsp:cNvSpPr/>
      </dsp:nvSpPr>
      <dsp:spPr>
        <a:xfrm>
          <a:off x="0" y="408733"/>
          <a:ext cx="10136555" cy="655200"/>
        </a:xfrm>
        <a:prstGeom prst="rect">
          <a:avLst/>
        </a:prstGeom>
        <a:solidFill>
          <a:schemeClr val="accent1">
            <a:alpha val="90000"/>
            <a:tint val="4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9A6FA4-6632-4D0A-B1FF-804F0D4F759E}">
      <dsp:nvSpPr>
        <dsp:cNvPr id="0" name=""/>
        <dsp:cNvSpPr/>
      </dsp:nvSpPr>
      <dsp:spPr>
        <a:xfrm>
          <a:off x="506827" y="24973"/>
          <a:ext cx="7095588" cy="767520"/>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96" tIns="0" rIns="268196" bIns="0" numCol="1" spcCol="1270" anchor="ctr" anchorCtr="0">
          <a:noAutofit/>
        </a:bodyPr>
        <a:lstStyle/>
        <a:p>
          <a:pPr lvl="0" algn="l" defTabSz="1066800">
            <a:lnSpc>
              <a:spcPct val="90000"/>
            </a:lnSpc>
            <a:spcBef>
              <a:spcPct val="0"/>
            </a:spcBef>
            <a:spcAft>
              <a:spcPct val="35000"/>
            </a:spcAft>
          </a:pPr>
          <a:r>
            <a:rPr lang="en-IN" sz="2400" kern="1200" dirty="0" smtClean="0"/>
            <a:t>A. Basis for the strategy</a:t>
          </a:r>
          <a:endParaRPr lang="en-IN" sz="2400" kern="1200" dirty="0"/>
        </a:p>
      </dsp:txBody>
      <dsp:txXfrm>
        <a:off x="506827" y="24973"/>
        <a:ext cx="7095588" cy="767520"/>
      </dsp:txXfrm>
    </dsp:sp>
    <dsp:sp modelId="{046D2F6E-9977-4C4E-944C-44B523A2EA8A}">
      <dsp:nvSpPr>
        <dsp:cNvPr id="0" name=""/>
        <dsp:cNvSpPr/>
      </dsp:nvSpPr>
      <dsp:spPr>
        <a:xfrm>
          <a:off x="0" y="1588094"/>
          <a:ext cx="10136555" cy="655200"/>
        </a:xfrm>
        <a:prstGeom prst="rect">
          <a:avLst/>
        </a:prstGeom>
        <a:solidFill>
          <a:schemeClr val="accent1">
            <a:alpha val="90000"/>
            <a:tint val="4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D19278-98E1-4A70-AEF5-DA8CB1369C44}">
      <dsp:nvSpPr>
        <dsp:cNvPr id="0" name=""/>
        <dsp:cNvSpPr/>
      </dsp:nvSpPr>
      <dsp:spPr>
        <a:xfrm>
          <a:off x="506827" y="1204334"/>
          <a:ext cx="7095588" cy="767520"/>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96" tIns="0" rIns="268196" bIns="0" numCol="1" spcCol="1270" anchor="ctr" anchorCtr="0">
          <a:noAutofit/>
        </a:bodyPr>
        <a:lstStyle/>
        <a:p>
          <a:pPr lvl="0" algn="l" defTabSz="1066800">
            <a:lnSpc>
              <a:spcPct val="90000"/>
            </a:lnSpc>
            <a:spcBef>
              <a:spcPct val="0"/>
            </a:spcBef>
            <a:spcAft>
              <a:spcPct val="35000"/>
            </a:spcAft>
          </a:pPr>
          <a:r>
            <a:rPr lang="en-IN" sz="2400" kern="1200" dirty="0" smtClean="0"/>
            <a:t>B. </a:t>
          </a:r>
          <a:r>
            <a:rPr lang="en-US" sz="2400" kern="1200" dirty="0" smtClean="0"/>
            <a:t>Assessment of the status of disaster reduction midway into the Decade </a:t>
          </a:r>
          <a:endParaRPr lang="en-IN" sz="2400" kern="1200" dirty="0"/>
        </a:p>
      </dsp:txBody>
      <dsp:txXfrm>
        <a:off x="506827" y="1204334"/>
        <a:ext cx="7095588" cy="767520"/>
      </dsp:txXfrm>
    </dsp:sp>
    <dsp:sp modelId="{F11EF229-DB66-44AB-935C-8B66367C7DF2}">
      <dsp:nvSpPr>
        <dsp:cNvPr id="0" name=""/>
        <dsp:cNvSpPr/>
      </dsp:nvSpPr>
      <dsp:spPr>
        <a:xfrm>
          <a:off x="0" y="2767454"/>
          <a:ext cx="10136555" cy="655200"/>
        </a:xfrm>
        <a:prstGeom prst="rect">
          <a:avLst/>
        </a:prstGeom>
        <a:solidFill>
          <a:schemeClr val="accent1">
            <a:alpha val="90000"/>
            <a:tint val="4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A8A77C-C78A-47B7-B89C-31C93C74F0AC}">
      <dsp:nvSpPr>
        <dsp:cNvPr id="0" name=""/>
        <dsp:cNvSpPr/>
      </dsp:nvSpPr>
      <dsp:spPr>
        <a:xfrm>
          <a:off x="506827" y="2383694"/>
          <a:ext cx="7095588" cy="767520"/>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96" tIns="0" rIns="268196" bIns="0" numCol="1" spcCol="1270" anchor="ctr" anchorCtr="0">
          <a:noAutofit/>
        </a:bodyPr>
        <a:lstStyle/>
        <a:p>
          <a:pPr lvl="0" algn="l" defTabSz="1066800">
            <a:lnSpc>
              <a:spcPct val="90000"/>
            </a:lnSpc>
            <a:spcBef>
              <a:spcPct val="0"/>
            </a:spcBef>
            <a:spcAft>
              <a:spcPct val="35000"/>
            </a:spcAft>
          </a:pPr>
          <a:r>
            <a:rPr lang="en-IN" sz="2400" kern="1200" dirty="0" smtClean="0"/>
            <a:t>C. </a:t>
          </a:r>
          <a:r>
            <a:rPr lang="en-US" sz="2400" kern="1200" dirty="0" smtClean="0"/>
            <a:t>Strategy for the Year 2000 and beyond</a:t>
          </a:r>
          <a:endParaRPr lang="en-IN" sz="2400" kern="1200" dirty="0"/>
        </a:p>
      </dsp:txBody>
      <dsp:txXfrm>
        <a:off x="506827" y="2383694"/>
        <a:ext cx="7095588" cy="7675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81179A2-A796-4957-A1D1-7D841EB95615}">
      <dsp:nvSpPr>
        <dsp:cNvPr id="0" name=""/>
        <dsp:cNvSpPr/>
      </dsp:nvSpPr>
      <dsp:spPr>
        <a:xfrm>
          <a:off x="0" y="408733"/>
          <a:ext cx="10136555" cy="655200"/>
        </a:xfrm>
        <a:prstGeom prst="rect">
          <a:avLst/>
        </a:prstGeom>
        <a:solidFill>
          <a:schemeClr val="accent1">
            <a:alpha val="90000"/>
            <a:tint val="4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9A6FA4-6632-4D0A-B1FF-804F0D4F759E}">
      <dsp:nvSpPr>
        <dsp:cNvPr id="0" name=""/>
        <dsp:cNvSpPr/>
      </dsp:nvSpPr>
      <dsp:spPr>
        <a:xfrm>
          <a:off x="506827" y="24973"/>
          <a:ext cx="8600066" cy="767520"/>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96" tIns="0" rIns="268196" bIns="0" numCol="1" spcCol="1270" anchor="ctr" anchorCtr="0">
          <a:noAutofit/>
        </a:bodyPr>
        <a:lstStyle/>
        <a:p>
          <a:pPr lvl="0" algn="l" defTabSz="1066800">
            <a:lnSpc>
              <a:spcPct val="90000"/>
            </a:lnSpc>
            <a:spcBef>
              <a:spcPct val="0"/>
            </a:spcBef>
            <a:spcAft>
              <a:spcPct val="35000"/>
            </a:spcAft>
          </a:pPr>
          <a:r>
            <a:rPr lang="en-IN" sz="2400" kern="1200" dirty="0" smtClean="0"/>
            <a:t>1. Activities at the community and national levels</a:t>
          </a:r>
          <a:endParaRPr lang="en-IN" sz="2400" kern="1200" dirty="0"/>
        </a:p>
      </dsp:txBody>
      <dsp:txXfrm>
        <a:off x="506827" y="24973"/>
        <a:ext cx="8600066" cy="767520"/>
      </dsp:txXfrm>
    </dsp:sp>
    <dsp:sp modelId="{046D2F6E-9977-4C4E-944C-44B523A2EA8A}">
      <dsp:nvSpPr>
        <dsp:cNvPr id="0" name=""/>
        <dsp:cNvSpPr/>
      </dsp:nvSpPr>
      <dsp:spPr>
        <a:xfrm>
          <a:off x="0" y="1588094"/>
          <a:ext cx="10136555" cy="655200"/>
        </a:xfrm>
        <a:prstGeom prst="rect">
          <a:avLst/>
        </a:prstGeom>
        <a:solidFill>
          <a:schemeClr val="accent1">
            <a:alpha val="90000"/>
            <a:tint val="4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D19278-98E1-4A70-AEF5-DA8CB1369C44}">
      <dsp:nvSpPr>
        <dsp:cNvPr id="0" name=""/>
        <dsp:cNvSpPr/>
      </dsp:nvSpPr>
      <dsp:spPr>
        <a:xfrm>
          <a:off x="506827" y="1204334"/>
          <a:ext cx="8646967" cy="767520"/>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96" tIns="0" rIns="268196" bIns="0" numCol="1" spcCol="1270" anchor="ctr" anchorCtr="0">
          <a:noAutofit/>
        </a:bodyPr>
        <a:lstStyle/>
        <a:p>
          <a:pPr lvl="0" algn="l" defTabSz="1066800">
            <a:lnSpc>
              <a:spcPct val="90000"/>
            </a:lnSpc>
            <a:spcBef>
              <a:spcPct val="0"/>
            </a:spcBef>
            <a:spcAft>
              <a:spcPct val="35000"/>
            </a:spcAft>
          </a:pPr>
          <a:r>
            <a:rPr lang="en-IN" sz="2400" kern="1200" dirty="0" smtClean="0"/>
            <a:t>2. Activities at the regional and sub-regional levels</a:t>
          </a:r>
          <a:endParaRPr lang="en-IN" sz="2400" kern="1200" dirty="0"/>
        </a:p>
      </dsp:txBody>
      <dsp:txXfrm>
        <a:off x="506827" y="1204334"/>
        <a:ext cx="8646967" cy="767520"/>
      </dsp:txXfrm>
    </dsp:sp>
    <dsp:sp modelId="{F11EF229-DB66-44AB-935C-8B66367C7DF2}">
      <dsp:nvSpPr>
        <dsp:cNvPr id="0" name=""/>
        <dsp:cNvSpPr/>
      </dsp:nvSpPr>
      <dsp:spPr>
        <a:xfrm>
          <a:off x="0" y="2767454"/>
          <a:ext cx="10136555" cy="655200"/>
        </a:xfrm>
        <a:prstGeom prst="rect">
          <a:avLst/>
        </a:prstGeom>
        <a:solidFill>
          <a:schemeClr val="accent1">
            <a:alpha val="90000"/>
            <a:tint val="4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A8A77C-C78A-47B7-B89C-31C93C74F0AC}">
      <dsp:nvSpPr>
        <dsp:cNvPr id="0" name=""/>
        <dsp:cNvSpPr/>
      </dsp:nvSpPr>
      <dsp:spPr>
        <a:xfrm>
          <a:off x="506827" y="2383694"/>
          <a:ext cx="8693869" cy="767520"/>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96" tIns="0" rIns="268196" bIns="0" numCol="1" spcCol="1270" anchor="ctr" anchorCtr="0">
          <a:noAutofit/>
        </a:bodyPr>
        <a:lstStyle/>
        <a:p>
          <a:pPr lvl="0" algn="l" defTabSz="1066800">
            <a:lnSpc>
              <a:spcPct val="90000"/>
            </a:lnSpc>
            <a:spcBef>
              <a:spcPct val="0"/>
            </a:spcBef>
            <a:spcAft>
              <a:spcPct val="35000"/>
            </a:spcAft>
          </a:pPr>
          <a:r>
            <a:rPr lang="en-IN" sz="2400" kern="1200" dirty="0" smtClean="0"/>
            <a:t>3. Activities at the international level, in particular through bilateral arrangements and multilateral cooperation</a:t>
          </a:r>
          <a:endParaRPr lang="en-IN" sz="2400" kern="1200" dirty="0"/>
        </a:p>
      </dsp:txBody>
      <dsp:txXfrm>
        <a:off x="506827" y="2383694"/>
        <a:ext cx="8693869" cy="7675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655EFD-1526-4F7E-BA4E-6D79764D67FC}" type="datetimeFigureOut">
              <a:rPr lang="en-IN" smtClean="0"/>
              <a:pPr/>
              <a:t>15-06-2020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D76147-DCCA-47A1-BCD7-0F24D223750A}" type="slidenum">
              <a:rPr lang="en-IN" smtClean="0"/>
              <a:pPr/>
              <a:t>‹#›</a:t>
            </a:fld>
            <a:endParaRPr lang="en-IN"/>
          </a:p>
        </p:txBody>
      </p:sp>
    </p:spTree>
    <p:extLst>
      <p:ext uri="{BB962C8B-B14F-4D97-AF65-F5344CB8AC3E}">
        <p14:creationId xmlns:p14="http://schemas.microsoft.com/office/powerpoint/2010/main" xmlns="" val="2169010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FBD76147-DCCA-47A1-BCD7-0F24D223750A}" type="slidenum">
              <a:rPr lang="en-IN" smtClean="0"/>
              <a:pPr/>
              <a:t>14</a:t>
            </a:fld>
            <a:endParaRPr lang="en-IN"/>
          </a:p>
        </p:txBody>
      </p:sp>
    </p:spTree>
    <p:extLst>
      <p:ext uri="{BB962C8B-B14F-4D97-AF65-F5344CB8AC3E}">
        <p14:creationId xmlns:p14="http://schemas.microsoft.com/office/powerpoint/2010/main" xmlns="" val="3085305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F7DD22D-7733-4C77-AF5B-38E612B2E34A}" type="datetimeFigureOut">
              <a:rPr lang="en-IN" smtClean="0"/>
              <a:pPr/>
              <a:t>15-06-2020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328934B-6465-4AD5-BE69-7D1A20655213}" type="slidenum">
              <a:rPr lang="en-IN" smtClean="0"/>
              <a:pPr/>
              <a:t>‹#›</a:t>
            </a:fld>
            <a:endParaRPr lang="en-IN"/>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987116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7DD22D-7733-4C77-AF5B-38E612B2E34A}" type="datetimeFigureOut">
              <a:rPr lang="en-IN" smtClean="0"/>
              <a:pPr/>
              <a:t>15-06-2020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328934B-6465-4AD5-BE69-7D1A20655213}" type="slidenum">
              <a:rPr lang="en-IN" smtClean="0"/>
              <a:pPr/>
              <a:t>‹#›</a:t>
            </a:fld>
            <a:endParaRPr lang="en-IN"/>
          </a:p>
        </p:txBody>
      </p:sp>
    </p:spTree>
    <p:extLst>
      <p:ext uri="{BB962C8B-B14F-4D97-AF65-F5344CB8AC3E}">
        <p14:creationId xmlns:p14="http://schemas.microsoft.com/office/powerpoint/2010/main" xmlns="" val="3443520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7DD22D-7733-4C77-AF5B-38E612B2E34A}" type="datetimeFigureOut">
              <a:rPr lang="en-IN" smtClean="0"/>
              <a:pPr/>
              <a:t>15-06-2020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328934B-6465-4AD5-BE69-7D1A20655213}" type="slidenum">
              <a:rPr lang="en-IN" smtClean="0"/>
              <a:pPr/>
              <a:t>‹#›</a:t>
            </a:fld>
            <a:endParaRPr lang="en-IN"/>
          </a:p>
        </p:txBody>
      </p:sp>
    </p:spTree>
    <p:extLst>
      <p:ext uri="{BB962C8B-B14F-4D97-AF65-F5344CB8AC3E}">
        <p14:creationId xmlns:p14="http://schemas.microsoft.com/office/powerpoint/2010/main" xmlns="" val="1491433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7DD22D-7733-4C77-AF5B-38E612B2E34A}" type="datetimeFigureOut">
              <a:rPr lang="en-IN" smtClean="0"/>
              <a:pPr/>
              <a:t>15-06-2020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328934B-6465-4AD5-BE69-7D1A20655213}" type="slidenum">
              <a:rPr lang="en-IN" smtClean="0"/>
              <a:pPr/>
              <a:t>‹#›</a:t>
            </a:fld>
            <a:endParaRPr lang="en-IN"/>
          </a:p>
        </p:txBody>
      </p:sp>
    </p:spTree>
    <p:extLst>
      <p:ext uri="{BB962C8B-B14F-4D97-AF65-F5344CB8AC3E}">
        <p14:creationId xmlns:p14="http://schemas.microsoft.com/office/powerpoint/2010/main" xmlns="" val="2290015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7DD22D-7733-4C77-AF5B-38E612B2E34A}" type="datetimeFigureOut">
              <a:rPr lang="en-IN" smtClean="0"/>
              <a:pPr/>
              <a:t>15-06-2020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328934B-6465-4AD5-BE69-7D1A20655213}" type="slidenum">
              <a:rPr lang="en-IN" smtClean="0"/>
              <a:pPr/>
              <a:t>‹#›</a:t>
            </a:fld>
            <a:endParaRPr lang="en-IN"/>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52291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F7DD22D-7733-4C77-AF5B-38E612B2E34A}" type="datetimeFigureOut">
              <a:rPr lang="en-IN" smtClean="0"/>
              <a:pPr/>
              <a:t>15-06-2020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328934B-6465-4AD5-BE69-7D1A20655213}" type="slidenum">
              <a:rPr lang="en-IN" smtClean="0"/>
              <a:pPr/>
              <a:t>‹#›</a:t>
            </a:fld>
            <a:endParaRPr lang="en-IN"/>
          </a:p>
        </p:txBody>
      </p:sp>
    </p:spTree>
    <p:extLst>
      <p:ext uri="{BB962C8B-B14F-4D97-AF65-F5344CB8AC3E}">
        <p14:creationId xmlns:p14="http://schemas.microsoft.com/office/powerpoint/2010/main" xmlns="" val="351402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F7DD22D-7733-4C77-AF5B-38E612B2E34A}" type="datetimeFigureOut">
              <a:rPr lang="en-IN" smtClean="0"/>
              <a:pPr/>
              <a:t>15-06-2020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328934B-6465-4AD5-BE69-7D1A20655213}" type="slidenum">
              <a:rPr lang="en-IN" smtClean="0"/>
              <a:pPr/>
              <a:t>‹#›</a:t>
            </a:fld>
            <a:endParaRPr lang="en-IN"/>
          </a:p>
        </p:txBody>
      </p:sp>
    </p:spTree>
    <p:extLst>
      <p:ext uri="{BB962C8B-B14F-4D97-AF65-F5344CB8AC3E}">
        <p14:creationId xmlns:p14="http://schemas.microsoft.com/office/powerpoint/2010/main" xmlns="" val="1841516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F7DD22D-7733-4C77-AF5B-38E612B2E34A}" type="datetimeFigureOut">
              <a:rPr lang="en-IN" smtClean="0"/>
              <a:pPr/>
              <a:t>15-06-2020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328934B-6465-4AD5-BE69-7D1A20655213}" type="slidenum">
              <a:rPr lang="en-IN" smtClean="0"/>
              <a:pPr/>
              <a:t>‹#›</a:t>
            </a:fld>
            <a:endParaRPr lang="en-IN"/>
          </a:p>
        </p:txBody>
      </p:sp>
    </p:spTree>
    <p:extLst>
      <p:ext uri="{BB962C8B-B14F-4D97-AF65-F5344CB8AC3E}">
        <p14:creationId xmlns:p14="http://schemas.microsoft.com/office/powerpoint/2010/main" xmlns="" val="2033173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F7DD22D-7733-4C77-AF5B-38E612B2E34A}" type="datetimeFigureOut">
              <a:rPr lang="en-IN" smtClean="0"/>
              <a:pPr/>
              <a:t>15-06-2020</a:t>
            </a:fld>
            <a:endParaRPr lang="en-IN"/>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IN"/>
          </a:p>
        </p:txBody>
      </p:sp>
      <p:sp>
        <p:nvSpPr>
          <p:cNvPr id="9" name="Slide Number Placeholder 8"/>
          <p:cNvSpPr>
            <a:spLocks noGrp="1"/>
          </p:cNvSpPr>
          <p:nvPr>
            <p:ph type="sldNum" sz="quarter" idx="12"/>
          </p:nvPr>
        </p:nvSpPr>
        <p:spPr/>
        <p:txBody>
          <a:bodyPr/>
          <a:lstStyle/>
          <a:p>
            <a:fld id="{1328934B-6465-4AD5-BE69-7D1A20655213}" type="slidenum">
              <a:rPr lang="en-IN" smtClean="0"/>
              <a:pPr/>
              <a:t>‹#›</a:t>
            </a:fld>
            <a:endParaRPr lang="en-IN"/>
          </a:p>
        </p:txBody>
      </p:sp>
    </p:spTree>
    <p:extLst>
      <p:ext uri="{BB962C8B-B14F-4D97-AF65-F5344CB8AC3E}">
        <p14:creationId xmlns:p14="http://schemas.microsoft.com/office/powerpoint/2010/main" xmlns="" val="1626507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F7DD22D-7733-4C77-AF5B-38E612B2E34A}" type="datetimeFigureOut">
              <a:rPr lang="en-IN" smtClean="0"/>
              <a:pPr/>
              <a:t>15-06-2020</a:t>
            </a:fld>
            <a:endParaRPr lang="en-IN"/>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IN"/>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328934B-6465-4AD5-BE69-7D1A20655213}" type="slidenum">
              <a:rPr lang="en-IN" smtClean="0"/>
              <a:pPr/>
              <a:t>‹#›</a:t>
            </a:fld>
            <a:endParaRPr lang="en-IN"/>
          </a:p>
        </p:txBody>
      </p:sp>
    </p:spTree>
    <p:extLst>
      <p:ext uri="{BB962C8B-B14F-4D97-AF65-F5344CB8AC3E}">
        <p14:creationId xmlns:p14="http://schemas.microsoft.com/office/powerpoint/2010/main" xmlns="" val="2893097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cstate="print"/>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7DD22D-7733-4C77-AF5B-38E612B2E34A}" type="datetimeFigureOut">
              <a:rPr lang="en-IN" smtClean="0"/>
              <a:pPr/>
              <a:t>15-06-2020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328934B-6465-4AD5-BE69-7D1A20655213}" type="slidenum">
              <a:rPr lang="en-IN" smtClean="0"/>
              <a:pPr/>
              <a:t>‹#›</a:t>
            </a:fld>
            <a:endParaRPr lang="en-IN"/>
          </a:p>
        </p:txBody>
      </p:sp>
    </p:spTree>
    <p:extLst>
      <p:ext uri="{BB962C8B-B14F-4D97-AF65-F5344CB8AC3E}">
        <p14:creationId xmlns:p14="http://schemas.microsoft.com/office/powerpoint/2010/main" xmlns="" val="3026867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F7DD22D-7733-4C77-AF5B-38E612B2E34A}" type="datetimeFigureOut">
              <a:rPr lang="en-IN" smtClean="0"/>
              <a:pPr/>
              <a:t>15-06-2020</a:t>
            </a:fld>
            <a:endParaRPr lang="en-IN"/>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IN"/>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328934B-6465-4AD5-BE69-7D1A20655213}" type="slidenum">
              <a:rPr lang="en-IN" smtClean="0"/>
              <a:pPr/>
              <a:t>‹#›</a:t>
            </a:fld>
            <a:endParaRPr lang="en-IN"/>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672186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zaragoza.es/contenidos/medioambiente/onu/868-eng.pdf" TargetMode="External"/><Relationship Id="rId2" Type="http://schemas.openxmlformats.org/officeDocument/2006/relationships/hyperlink" Target="https://gfmc.online/programmes/un/idndr/idndr2.html" TargetMode="External"/><Relationship Id="rId1" Type="http://schemas.openxmlformats.org/officeDocument/2006/relationships/slideLayout" Target="../slideLayouts/slideLayout2.xml"/><Relationship Id="rId6" Type="http://schemas.openxmlformats.org/officeDocument/2006/relationships/hyperlink" Target="https://www.undrr.org/implementing-sendai-framework/what-sf" TargetMode="External"/><Relationship Id="rId5" Type="http://schemas.openxmlformats.org/officeDocument/2006/relationships/hyperlink" Target="https://www.unisdr.org/files/44983_sendaiframeworksimplifiedchart.pdf" TargetMode="External"/><Relationship Id="rId4" Type="http://schemas.openxmlformats.org/officeDocument/2006/relationships/hyperlink" Target="https://www.ifrc.org/Docs/idrl/I248E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N" sz="4800" dirty="0"/>
              <a:t>Paradigm shift from relief towards Disaster Preparedness and Mitigation-International Strategy in DRR</a:t>
            </a:r>
          </a:p>
        </p:txBody>
      </p:sp>
      <p:sp>
        <p:nvSpPr>
          <p:cNvPr id="3" name="Subtitle 2"/>
          <p:cNvSpPr>
            <a:spLocks noGrp="1"/>
          </p:cNvSpPr>
          <p:nvPr>
            <p:ph type="subTitle" idx="1"/>
          </p:nvPr>
        </p:nvSpPr>
        <p:spPr/>
        <p:txBody>
          <a:bodyPr>
            <a:normAutofit fontScale="92500"/>
          </a:bodyPr>
          <a:lstStyle/>
          <a:p>
            <a:r>
              <a:rPr lang="en-IN" dirty="0" smtClean="0"/>
              <a:t>Prof. </a:t>
            </a:r>
            <a:r>
              <a:rPr lang="en-IN" dirty="0" err="1" smtClean="0"/>
              <a:t>Vinod</a:t>
            </a:r>
            <a:r>
              <a:rPr lang="en-IN" dirty="0" smtClean="0"/>
              <a:t> k. Sharma</a:t>
            </a:r>
          </a:p>
          <a:p>
            <a:r>
              <a:rPr lang="en-IN" dirty="0" smtClean="0"/>
              <a:t>Indian institute of public administration, new </a:t>
            </a:r>
            <a:r>
              <a:rPr lang="en-IN" dirty="0" err="1" smtClean="0"/>
              <a:t>delhi</a:t>
            </a:r>
            <a:endParaRPr lang="en-IN" dirty="0"/>
          </a:p>
        </p:txBody>
      </p:sp>
    </p:spTree>
    <p:extLst>
      <p:ext uri="{BB962C8B-B14F-4D97-AF65-F5344CB8AC3E}">
        <p14:creationId xmlns:p14="http://schemas.microsoft.com/office/powerpoint/2010/main" xmlns="" val="729162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Priorities of Action</a:t>
            </a:r>
            <a:endParaRPr lang="en-IN" dirty="0"/>
          </a:p>
        </p:txBody>
      </p:sp>
      <p:sp>
        <p:nvSpPr>
          <p:cNvPr id="3" name="Content Placeholder 2"/>
          <p:cNvSpPr>
            <a:spLocks noGrp="1"/>
          </p:cNvSpPr>
          <p:nvPr>
            <p:ph idx="1"/>
          </p:nvPr>
        </p:nvSpPr>
        <p:spPr>
          <a:xfrm>
            <a:off x="1097280" y="1939518"/>
            <a:ext cx="10058400" cy="4023360"/>
          </a:xfrm>
        </p:spPr>
        <p:txBody>
          <a:bodyPr>
            <a:noAutofit/>
          </a:bodyPr>
          <a:lstStyle/>
          <a:p>
            <a:r>
              <a:rPr lang="en-US" sz="2200" dirty="0"/>
              <a:t>HFA also articulates five priorities for </a:t>
            </a:r>
            <a:r>
              <a:rPr lang="en-US" sz="2200" dirty="0" smtClean="0"/>
              <a:t>action:</a:t>
            </a:r>
          </a:p>
          <a:p>
            <a:pPr marL="457200" indent="-457200">
              <a:buFont typeface="+mj-lt"/>
              <a:buAutoNum type="arabicPeriod"/>
            </a:pPr>
            <a:r>
              <a:rPr lang="en-US" sz="2200" dirty="0" smtClean="0"/>
              <a:t>Ensure </a:t>
            </a:r>
            <a:r>
              <a:rPr lang="en-US" sz="2200" dirty="0"/>
              <a:t>that disaster risk reduction is a national and a local priority with a </a:t>
            </a:r>
            <a:r>
              <a:rPr lang="en-US" sz="2200" dirty="0" smtClean="0"/>
              <a:t>strong institutional </a:t>
            </a:r>
            <a:r>
              <a:rPr lang="en-US" sz="2200" dirty="0"/>
              <a:t>basis for implementation;</a:t>
            </a:r>
          </a:p>
          <a:p>
            <a:pPr marL="457200" indent="-457200">
              <a:buFont typeface="+mj-lt"/>
              <a:buAutoNum type="arabicPeriod"/>
            </a:pPr>
            <a:r>
              <a:rPr lang="en-US" sz="2200" dirty="0" smtClean="0"/>
              <a:t>Identify</a:t>
            </a:r>
            <a:r>
              <a:rPr lang="en-US" sz="2200" dirty="0"/>
              <a:t>, assess, and monitor disaster risks and enhance early warning;</a:t>
            </a:r>
          </a:p>
          <a:p>
            <a:pPr marL="457200" indent="-457200">
              <a:buFont typeface="+mj-lt"/>
              <a:buAutoNum type="arabicPeriod"/>
            </a:pPr>
            <a:r>
              <a:rPr lang="en-US" sz="2200" dirty="0" smtClean="0"/>
              <a:t>Use </a:t>
            </a:r>
            <a:r>
              <a:rPr lang="en-US" sz="2200" dirty="0"/>
              <a:t>knowledge, innovation, and education to build a culture of safety and resilience at </a:t>
            </a:r>
            <a:r>
              <a:rPr lang="en-US" sz="2200" dirty="0" smtClean="0"/>
              <a:t>all levels</a:t>
            </a:r>
            <a:r>
              <a:rPr lang="en-US" sz="2200" dirty="0"/>
              <a:t>;</a:t>
            </a:r>
          </a:p>
          <a:p>
            <a:pPr marL="457200" indent="-457200">
              <a:buFont typeface="+mj-lt"/>
              <a:buAutoNum type="arabicPeriod"/>
            </a:pPr>
            <a:r>
              <a:rPr lang="en-US" sz="2200" dirty="0" smtClean="0"/>
              <a:t>Reduce </a:t>
            </a:r>
            <a:r>
              <a:rPr lang="en-US" sz="2200" dirty="0"/>
              <a:t>the underlying risk factors;</a:t>
            </a:r>
          </a:p>
          <a:p>
            <a:pPr marL="457200" indent="-457200">
              <a:buFont typeface="+mj-lt"/>
              <a:buAutoNum type="arabicPeriod"/>
            </a:pPr>
            <a:r>
              <a:rPr lang="en-US" sz="2200" dirty="0" smtClean="0"/>
              <a:t>Strengthen  </a:t>
            </a:r>
            <a:r>
              <a:rPr lang="en-US" sz="2200" dirty="0"/>
              <a:t>disaster preparedness for effective response at all levels. </a:t>
            </a:r>
          </a:p>
        </p:txBody>
      </p:sp>
    </p:spTree>
    <p:extLst>
      <p:ext uri="{BB962C8B-B14F-4D97-AF65-F5344CB8AC3E}">
        <p14:creationId xmlns:p14="http://schemas.microsoft.com/office/powerpoint/2010/main" xmlns="" val="2290301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Sendai Framework 2015-2030</a:t>
            </a:r>
          </a:p>
        </p:txBody>
      </p:sp>
      <p:sp>
        <p:nvSpPr>
          <p:cNvPr id="3" name="Content Placeholder 2"/>
          <p:cNvSpPr>
            <a:spLocks noGrp="1"/>
          </p:cNvSpPr>
          <p:nvPr>
            <p:ph idx="1"/>
          </p:nvPr>
        </p:nvSpPr>
        <p:spPr>
          <a:xfrm>
            <a:off x="1097280" y="2173980"/>
            <a:ext cx="10058400" cy="4023360"/>
          </a:xfrm>
        </p:spPr>
        <p:txBody>
          <a:bodyPr>
            <a:normAutofit/>
          </a:bodyPr>
          <a:lstStyle/>
          <a:p>
            <a:r>
              <a:rPr lang="en-IN" sz="2400" b="1" dirty="0"/>
              <a:t>Scope and </a:t>
            </a:r>
            <a:r>
              <a:rPr lang="en-IN" sz="2400" b="1" dirty="0" smtClean="0"/>
              <a:t>Purpose</a:t>
            </a:r>
          </a:p>
          <a:p>
            <a:r>
              <a:rPr lang="en-US" sz="2400" dirty="0" smtClean="0"/>
              <a:t>The present framework will apply to the risk of small-scale and large-scale, frequent and infrequent, sudden and slow-onset disasters, caused by natural or manmade hazards as well as related environmental, technological and biological hazards and risks. </a:t>
            </a:r>
          </a:p>
          <a:p>
            <a:endParaRPr lang="en-US" sz="2400" dirty="0" smtClean="0"/>
          </a:p>
          <a:p>
            <a:r>
              <a:rPr lang="en-US" sz="2400" dirty="0" smtClean="0"/>
              <a:t>It aims to guide the multi-hazard management of disaster risk in development at all levels as well as within and across all sectors.</a:t>
            </a:r>
            <a:endParaRPr lang="en-IN" sz="2400" dirty="0"/>
          </a:p>
        </p:txBody>
      </p:sp>
    </p:spTree>
    <p:extLst>
      <p:ext uri="{BB962C8B-B14F-4D97-AF65-F5344CB8AC3E}">
        <p14:creationId xmlns:p14="http://schemas.microsoft.com/office/powerpoint/2010/main" xmlns="" val="318355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Expected Outcome</a:t>
            </a:r>
            <a:endParaRPr lang="en-IN" dirty="0"/>
          </a:p>
        </p:txBody>
      </p:sp>
      <p:sp>
        <p:nvSpPr>
          <p:cNvPr id="3" name="Content Placeholder 2"/>
          <p:cNvSpPr>
            <a:spLocks noGrp="1"/>
          </p:cNvSpPr>
          <p:nvPr>
            <p:ph idx="1"/>
          </p:nvPr>
        </p:nvSpPr>
        <p:spPr>
          <a:xfrm>
            <a:off x="1097280" y="2267764"/>
            <a:ext cx="10058400" cy="4023360"/>
          </a:xfrm>
        </p:spPr>
        <p:txBody>
          <a:bodyPr>
            <a:normAutofit/>
          </a:bodyPr>
          <a:lstStyle/>
          <a:p>
            <a:r>
              <a:rPr lang="en-US" sz="2800" dirty="0" smtClean="0"/>
              <a:t>The substantial reduction of disaster risk and losses in lives, livelihoods and health and in the economic, physical, social, cultural and environmental assets of persons, businesses, communities and countries</a:t>
            </a:r>
            <a:endParaRPr lang="en-IN" sz="2800" dirty="0"/>
          </a:p>
        </p:txBody>
      </p:sp>
    </p:spTree>
    <p:extLst>
      <p:ext uri="{BB962C8B-B14F-4D97-AF65-F5344CB8AC3E}">
        <p14:creationId xmlns:p14="http://schemas.microsoft.com/office/powerpoint/2010/main" xmlns="" val="3222788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Goal</a:t>
            </a:r>
            <a:endParaRPr lang="en-IN" dirty="0"/>
          </a:p>
        </p:txBody>
      </p:sp>
      <p:sp>
        <p:nvSpPr>
          <p:cNvPr id="3" name="Content Placeholder 2"/>
          <p:cNvSpPr>
            <a:spLocks noGrp="1"/>
          </p:cNvSpPr>
          <p:nvPr>
            <p:ph idx="1"/>
          </p:nvPr>
        </p:nvSpPr>
        <p:spPr>
          <a:xfrm>
            <a:off x="1092591" y="2127088"/>
            <a:ext cx="10058400" cy="4023360"/>
          </a:xfrm>
        </p:spPr>
        <p:txBody>
          <a:bodyPr>
            <a:normAutofit/>
          </a:bodyPr>
          <a:lstStyle/>
          <a:p>
            <a:r>
              <a:rPr lang="en-US" sz="2400" dirty="0" smtClean="0"/>
              <a:t>Prevent new and reduce existing disaster risk through the implementation of integrated and inclusive economic, structural, legal, social, health, cultural, educational, environmental, technological, political and institutional measures that prevent and reduce hazard exposure and vulnerability to disaster, increase preparedness for response and recovery, and thus strengthen resilience</a:t>
            </a:r>
            <a:endParaRPr lang="en-IN" sz="2400" dirty="0"/>
          </a:p>
        </p:txBody>
      </p:sp>
    </p:spTree>
    <p:extLst>
      <p:ext uri="{BB962C8B-B14F-4D97-AF65-F5344CB8AC3E}">
        <p14:creationId xmlns:p14="http://schemas.microsoft.com/office/powerpoint/2010/main" xmlns="" val="196576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a:t>
            </a:r>
            <a:r>
              <a:rPr lang="en-IN" dirty="0" smtClean="0"/>
              <a:t>argets</a:t>
            </a:r>
            <a:endParaRPr lang="en-IN" dirty="0"/>
          </a:p>
        </p:txBody>
      </p:sp>
      <p:pic>
        <p:nvPicPr>
          <p:cNvPr id="1026" name="Picture 2" descr="What is the SF"/>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63257" y="-45250"/>
            <a:ext cx="7275635" cy="6903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85057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Targets</a:t>
            </a:r>
            <a:endParaRPr lang="en-IN" dirty="0"/>
          </a:p>
        </p:txBody>
      </p:sp>
      <p:sp>
        <p:nvSpPr>
          <p:cNvPr id="3" name="Content Placeholder 2"/>
          <p:cNvSpPr>
            <a:spLocks noGrp="1"/>
          </p:cNvSpPr>
          <p:nvPr>
            <p:ph idx="1"/>
          </p:nvPr>
        </p:nvSpPr>
        <p:spPr>
          <a:xfrm>
            <a:off x="1097280" y="2009857"/>
            <a:ext cx="10058400" cy="4023360"/>
          </a:xfrm>
        </p:spPr>
        <p:txBody>
          <a:bodyPr>
            <a:normAutofit/>
          </a:bodyPr>
          <a:lstStyle/>
          <a:p>
            <a:pPr marL="0" indent="0">
              <a:buNone/>
            </a:pPr>
            <a:r>
              <a:rPr lang="en-US" sz="2400" dirty="0" smtClean="0"/>
              <a:t>A. Substantially reduce global disaster mortality by 2030, aiming to lower average per 100,000 global mortality between 2020-2030 compared to 2005-2015</a:t>
            </a:r>
            <a:endParaRPr lang="en-IN" sz="2400" dirty="0"/>
          </a:p>
          <a:p>
            <a:pPr marL="0" indent="0">
              <a:buNone/>
            </a:pPr>
            <a:endParaRPr lang="en-IN" sz="2400" dirty="0" smtClean="0"/>
          </a:p>
          <a:p>
            <a:pPr marL="0" indent="0">
              <a:buNone/>
            </a:pPr>
            <a:r>
              <a:rPr lang="en-US" sz="2400" dirty="0" smtClean="0"/>
              <a:t>B. Substantially reduce the number of affected people globally by 2030, aiming to lower the average global figure per 100,000 between 2020-2030 compared to 2005-2015</a:t>
            </a:r>
            <a:endParaRPr lang="en-IN" sz="2400" dirty="0"/>
          </a:p>
          <a:p>
            <a:pPr marL="0" indent="0">
              <a:buNone/>
            </a:pPr>
            <a:endParaRPr lang="en-IN" sz="2400" dirty="0" smtClean="0"/>
          </a:p>
          <a:p>
            <a:pPr marL="0" indent="0">
              <a:buNone/>
            </a:pPr>
            <a:r>
              <a:rPr lang="en-IN" sz="2400" dirty="0" smtClean="0"/>
              <a:t>C. </a:t>
            </a:r>
            <a:r>
              <a:rPr lang="en-US" sz="2400" dirty="0"/>
              <a:t>Reduce direct disaster economic loss in relation to global gross domestic product (GDP) by 2030</a:t>
            </a:r>
            <a:endParaRPr lang="en-IN" sz="2400" dirty="0"/>
          </a:p>
        </p:txBody>
      </p:sp>
    </p:spTree>
    <p:extLst>
      <p:ext uri="{BB962C8B-B14F-4D97-AF65-F5344CB8AC3E}">
        <p14:creationId xmlns:p14="http://schemas.microsoft.com/office/powerpoint/2010/main" xmlns="" val="3015684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Targets</a:t>
            </a:r>
            <a:endParaRPr lang="en-IN" dirty="0"/>
          </a:p>
        </p:txBody>
      </p:sp>
      <p:sp>
        <p:nvSpPr>
          <p:cNvPr id="3" name="Content Placeholder 2"/>
          <p:cNvSpPr>
            <a:spLocks noGrp="1"/>
          </p:cNvSpPr>
          <p:nvPr>
            <p:ph idx="1"/>
          </p:nvPr>
        </p:nvSpPr>
        <p:spPr/>
        <p:txBody>
          <a:bodyPr>
            <a:noAutofit/>
          </a:bodyPr>
          <a:lstStyle/>
          <a:p>
            <a:r>
              <a:rPr lang="en-IN" sz="2400" dirty="0" smtClean="0"/>
              <a:t>D. </a:t>
            </a:r>
            <a:r>
              <a:rPr lang="en-US" sz="2400" dirty="0"/>
              <a:t>Substantially reduce disaster damage to critical infrastructure and disruption of basic services, among them health and educational facilities, including through developing their resilience by </a:t>
            </a:r>
            <a:r>
              <a:rPr lang="en-US" sz="2400" dirty="0" smtClean="0"/>
              <a:t>2030</a:t>
            </a:r>
            <a:endParaRPr lang="en-IN" sz="2400" dirty="0"/>
          </a:p>
          <a:p>
            <a:r>
              <a:rPr lang="en-IN" sz="2400" dirty="0" smtClean="0"/>
              <a:t>E. </a:t>
            </a:r>
            <a:r>
              <a:rPr lang="en-US" sz="2400" dirty="0"/>
              <a:t>Substantially increase the number of countries with national and local disaster risk reduction strategies by </a:t>
            </a:r>
            <a:r>
              <a:rPr lang="en-US" sz="2400" dirty="0" smtClean="0"/>
              <a:t>2020</a:t>
            </a:r>
            <a:endParaRPr lang="en-US" sz="2400" dirty="0"/>
          </a:p>
          <a:p>
            <a:r>
              <a:rPr lang="en-US" sz="2400" dirty="0"/>
              <a:t>F. Substantially enhance international cooperation to developing countries through adequate and sustainable support to complement their national actions for implementation of this framework by 2030 </a:t>
            </a:r>
            <a:endParaRPr lang="en-US" sz="2400" dirty="0" smtClean="0"/>
          </a:p>
          <a:p>
            <a:r>
              <a:rPr lang="en-US" sz="2400" dirty="0"/>
              <a:t>G. Substantially increase the availability of and access to multi-hazard early warning systems and disaster risk information and assessments to people by 2030</a:t>
            </a:r>
            <a:endParaRPr lang="en-IN" sz="2400" dirty="0" smtClean="0"/>
          </a:p>
        </p:txBody>
      </p:sp>
    </p:spTree>
    <p:extLst>
      <p:ext uri="{BB962C8B-B14F-4D97-AF65-F5344CB8AC3E}">
        <p14:creationId xmlns:p14="http://schemas.microsoft.com/office/powerpoint/2010/main" xmlns="" val="3396062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Priorities for Action</a:t>
            </a:r>
            <a:endParaRPr lang="en-IN" dirty="0"/>
          </a:p>
        </p:txBody>
      </p:sp>
      <p:sp>
        <p:nvSpPr>
          <p:cNvPr id="3" name="Content Placeholder 2"/>
          <p:cNvSpPr>
            <a:spLocks noGrp="1"/>
          </p:cNvSpPr>
          <p:nvPr>
            <p:ph idx="1"/>
          </p:nvPr>
        </p:nvSpPr>
        <p:spPr>
          <a:xfrm>
            <a:off x="1097280" y="2056748"/>
            <a:ext cx="10058400" cy="4023360"/>
          </a:xfrm>
        </p:spPr>
        <p:txBody>
          <a:bodyPr>
            <a:normAutofit/>
          </a:bodyPr>
          <a:lstStyle/>
          <a:p>
            <a:r>
              <a:rPr lang="en-US" sz="2400" dirty="0"/>
              <a:t>There is a need for focused action within and across sectors by States at local, national, regional and global levels in the following four priority areas</a:t>
            </a:r>
            <a:r>
              <a:rPr lang="en-US" sz="2400" dirty="0" smtClean="0"/>
              <a:t>.</a:t>
            </a:r>
          </a:p>
          <a:p>
            <a:r>
              <a:rPr lang="en-US" sz="2400" dirty="0" smtClean="0"/>
              <a:t> </a:t>
            </a:r>
            <a:endParaRPr lang="en-US" sz="800" dirty="0" smtClean="0"/>
          </a:p>
          <a:p>
            <a:pPr marL="539750" indent="-352425">
              <a:buFont typeface="Arial" panose="020B0604020202020204" pitchFamily="34" charset="0"/>
              <a:buChar char="•"/>
            </a:pPr>
            <a:r>
              <a:rPr lang="en-US" sz="2400" b="1" dirty="0"/>
              <a:t>Priority </a:t>
            </a:r>
            <a:r>
              <a:rPr lang="en-US" sz="2400" b="1" dirty="0" smtClean="0"/>
              <a:t>1: </a:t>
            </a:r>
            <a:r>
              <a:rPr lang="en-US" sz="2400" dirty="0" smtClean="0"/>
              <a:t>Understanding </a:t>
            </a:r>
            <a:r>
              <a:rPr lang="en-US" sz="2400" dirty="0"/>
              <a:t>disaster </a:t>
            </a:r>
            <a:r>
              <a:rPr lang="en-US" sz="2400" dirty="0" smtClean="0"/>
              <a:t>risk</a:t>
            </a:r>
          </a:p>
          <a:p>
            <a:pPr marL="539750" indent="-352425">
              <a:buFont typeface="Arial" panose="020B0604020202020204" pitchFamily="34" charset="0"/>
              <a:buChar char="•"/>
            </a:pPr>
            <a:r>
              <a:rPr lang="en-US" sz="2400" b="1" dirty="0"/>
              <a:t>Priority </a:t>
            </a:r>
            <a:r>
              <a:rPr lang="en-US" sz="2400" b="1" dirty="0" smtClean="0"/>
              <a:t>2:</a:t>
            </a:r>
            <a:r>
              <a:rPr lang="en-US" sz="2400" dirty="0" smtClean="0"/>
              <a:t> </a:t>
            </a:r>
            <a:r>
              <a:rPr lang="en-US" sz="2400" dirty="0"/>
              <a:t>Strengthening disaster risk governance to manage disaster </a:t>
            </a:r>
            <a:r>
              <a:rPr lang="en-US" sz="2400" dirty="0" smtClean="0"/>
              <a:t>risk</a:t>
            </a:r>
          </a:p>
          <a:p>
            <a:pPr marL="539750" indent="-352425">
              <a:buFont typeface="Arial" panose="020B0604020202020204" pitchFamily="34" charset="0"/>
              <a:buChar char="•"/>
            </a:pPr>
            <a:r>
              <a:rPr lang="en-US" sz="2400" b="1" dirty="0"/>
              <a:t>Priority </a:t>
            </a:r>
            <a:r>
              <a:rPr lang="en-US" sz="2400" b="1" dirty="0" smtClean="0"/>
              <a:t>3:</a:t>
            </a:r>
            <a:r>
              <a:rPr lang="en-US" sz="2400" dirty="0" smtClean="0"/>
              <a:t> </a:t>
            </a:r>
            <a:r>
              <a:rPr lang="en-US" sz="2400" dirty="0"/>
              <a:t>Investing in disaster risk reduction for resilience </a:t>
            </a:r>
            <a:endParaRPr lang="en-US" sz="2400" dirty="0" smtClean="0"/>
          </a:p>
          <a:p>
            <a:pPr marL="539750" indent="-352425">
              <a:buFont typeface="Arial" panose="020B0604020202020204" pitchFamily="34" charset="0"/>
              <a:buChar char="•"/>
            </a:pPr>
            <a:r>
              <a:rPr lang="en-US" sz="2400" b="1" dirty="0"/>
              <a:t>Priority </a:t>
            </a:r>
            <a:r>
              <a:rPr lang="en-US" sz="2400" b="1" dirty="0" smtClean="0"/>
              <a:t>4:</a:t>
            </a:r>
            <a:r>
              <a:rPr lang="en-US" sz="2400" dirty="0" smtClean="0"/>
              <a:t> </a:t>
            </a:r>
            <a:r>
              <a:rPr lang="en-US" sz="2400" dirty="0"/>
              <a:t>Enhancing disaster preparedness for effective response, and to «Build Back Better» in recovery, rehabilitation and reconstruction</a:t>
            </a:r>
            <a:endParaRPr lang="en-IN" sz="2400" b="1" dirty="0"/>
          </a:p>
        </p:txBody>
      </p:sp>
    </p:spTree>
    <p:extLst>
      <p:ext uri="{BB962C8B-B14F-4D97-AF65-F5344CB8AC3E}">
        <p14:creationId xmlns:p14="http://schemas.microsoft.com/office/powerpoint/2010/main" xmlns="" val="9960163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 ahead</a:t>
            </a:r>
            <a:endParaRPr lang="en-US" dirty="0"/>
          </a:p>
        </p:txBody>
      </p:sp>
      <p:sp>
        <p:nvSpPr>
          <p:cNvPr id="3" name="Content Placeholder 2"/>
          <p:cNvSpPr>
            <a:spLocks noGrp="1"/>
          </p:cNvSpPr>
          <p:nvPr>
            <p:ph idx="1"/>
          </p:nvPr>
        </p:nvSpPr>
        <p:spPr/>
        <p:txBody>
          <a:bodyPr/>
          <a:lstStyle/>
          <a:p>
            <a:r>
              <a:rPr lang="en-US" dirty="0" smtClean="0"/>
              <a:t>Mainstreaming of Disaster Risk Reduction</a:t>
            </a:r>
          </a:p>
          <a:p>
            <a:endParaRPr lang="en-US" dirty="0" smtClean="0"/>
          </a:p>
          <a:p>
            <a:r>
              <a:rPr lang="en-US" dirty="0" smtClean="0"/>
              <a:t>State charter for Sendai Framework</a:t>
            </a:r>
          </a:p>
          <a:p>
            <a:endParaRPr lang="en-US" dirty="0" smtClean="0"/>
          </a:p>
          <a:p>
            <a:r>
              <a:rPr lang="en-US" dirty="0" smtClean="0"/>
              <a:t>Agenda should reach up to </a:t>
            </a:r>
            <a:r>
              <a:rPr lang="en-US" dirty="0" err="1" smtClean="0"/>
              <a:t>Panchayats</a:t>
            </a:r>
            <a:r>
              <a:rPr lang="en-US" dirty="0" smtClean="0"/>
              <a:t> </a:t>
            </a:r>
          </a:p>
          <a:p>
            <a:endParaRPr lang="en-US" dirty="0" smtClean="0"/>
          </a:p>
          <a:p>
            <a:r>
              <a:rPr lang="en-US" dirty="0" smtClean="0"/>
              <a:t>SDGs/ Sendai Framework/ Paris Agreement and Prime Minister’s 10 point </a:t>
            </a:r>
            <a:r>
              <a:rPr lang="en-US" dirty="0" err="1" smtClean="0"/>
              <a:t>programme</a:t>
            </a:r>
            <a:r>
              <a:rPr lang="en-US" dirty="0" smtClean="0"/>
              <a:t> should work together at </a:t>
            </a:r>
            <a:r>
              <a:rPr lang="en-US" smtClean="0"/>
              <a:t>all levels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Bibliography</a:t>
            </a:r>
            <a:endParaRPr lang="en-IN" dirty="0"/>
          </a:p>
        </p:txBody>
      </p:sp>
      <p:sp>
        <p:nvSpPr>
          <p:cNvPr id="3" name="Content Placeholder 2"/>
          <p:cNvSpPr>
            <a:spLocks noGrp="1"/>
          </p:cNvSpPr>
          <p:nvPr>
            <p:ph idx="1"/>
          </p:nvPr>
        </p:nvSpPr>
        <p:spPr/>
        <p:txBody>
          <a:bodyPr/>
          <a:lstStyle/>
          <a:p>
            <a:r>
              <a:rPr lang="en-IN" dirty="0">
                <a:hlinkClick r:id="rId2"/>
              </a:rPr>
              <a:t>https://</a:t>
            </a:r>
            <a:r>
              <a:rPr lang="en-IN" dirty="0" smtClean="0">
                <a:hlinkClick r:id="rId2"/>
              </a:rPr>
              <a:t>gfmc.online/programmes/un/idndr/idndr2.html</a:t>
            </a:r>
            <a:endParaRPr lang="en-IN" dirty="0" smtClean="0"/>
          </a:p>
          <a:p>
            <a:r>
              <a:rPr lang="en-IN" dirty="0" smtClean="0">
                <a:hlinkClick r:id="rId3"/>
              </a:rPr>
              <a:t>http</a:t>
            </a:r>
            <a:r>
              <a:rPr lang="en-IN" dirty="0">
                <a:hlinkClick r:id="rId3"/>
              </a:rPr>
              <a:t>://</a:t>
            </a:r>
            <a:r>
              <a:rPr lang="en-IN" dirty="0" smtClean="0">
                <a:hlinkClick r:id="rId3"/>
              </a:rPr>
              <a:t>www.zaragoza.es/contenidos/medioambiente/onu/868-eng.pdf</a:t>
            </a:r>
            <a:endParaRPr lang="en-IN" dirty="0" smtClean="0"/>
          </a:p>
          <a:p>
            <a:r>
              <a:rPr lang="en-IN" dirty="0" smtClean="0">
                <a:hlinkClick r:id="rId4"/>
              </a:rPr>
              <a:t>https</a:t>
            </a:r>
            <a:r>
              <a:rPr lang="en-IN" dirty="0">
                <a:hlinkClick r:id="rId4"/>
              </a:rPr>
              <a:t>://</a:t>
            </a:r>
            <a:r>
              <a:rPr lang="en-IN" dirty="0" smtClean="0">
                <a:hlinkClick r:id="rId4"/>
              </a:rPr>
              <a:t>www.ifrc.org/Docs/idrl/I248EN.pdf</a:t>
            </a:r>
            <a:endParaRPr lang="en-IN" dirty="0" smtClean="0"/>
          </a:p>
          <a:p>
            <a:r>
              <a:rPr lang="en-IN" dirty="0" smtClean="0">
                <a:hlinkClick r:id="rId5"/>
              </a:rPr>
              <a:t>https</a:t>
            </a:r>
            <a:r>
              <a:rPr lang="en-IN" dirty="0">
                <a:hlinkClick r:id="rId5"/>
              </a:rPr>
              <a:t>://</a:t>
            </a:r>
            <a:r>
              <a:rPr lang="en-IN" dirty="0" smtClean="0">
                <a:hlinkClick r:id="rId5"/>
              </a:rPr>
              <a:t>www.unisdr.org/files/44983_sendaiframeworksimplifiedchart.pdf</a:t>
            </a:r>
            <a:endParaRPr lang="en-IN" dirty="0" smtClean="0"/>
          </a:p>
          <a:p>
            <a:r>
              <a:rPr lang="en-IN" dirty="0">
                <a:hlinkClick r:id="rId6"/>
              </a:rPr>
              <a:t>https://www.undrr.org/implementing-sendai-framework/what-sf</a:t>
            </a:r>
            <a:endParaRPr lang="en-IN" dirty="0"/>
          </a:p>
        </p:txBody>
      </p:sp>
    </p:spTree>
    <p:extLst>
      <p:ext uri="{BB962C8B-B14F-4D97-AF65-F5344CB8AC3E}">
        <p14:creationId xmlns:p14="http://schemas.microsoft.com/office/powerpoint/2010/main" xmlns="" val="2442784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2"/>
            <a:ext cx="10515600" cy="1325563"/>
          </a:xfrm>
        </p:spPr>
        <p:txBody>
          <a:bodyPr>
            <a:normAutofit fontScale="90000"/>
          </a:bodyPr>
          <a:lstStyle/>
          <a:p>
            <a:r>
              <a:rPr lang="en-IN" dirty="0" smtClean="0"/>
              <a:t>International Decade for Disaster Risk Reduction (1990-1999)</a:t>
            </a:r>
            <a:endParaRPr lang="en-IN" dirty="0"/>
          </a:p>
        </p:txBody>
      </p:sp>
      <p:sp>
        <p:nvSpPr>
          <p:cNvPr id="3" name="Content Placeholder 2"/>
          <p:cNvSpPr>
            <a:spLocks noGrp="1"/>
          </p:cNvSpPr>
          <p:nvPr>
            <p:ph idx="1"/>
          </p:nvPr>
        </p:nvSpPr>
        <p:spPr>
          <a:xfrm>
            <a:off x="1066800" y="2197426"/>
            <a:ext cx="10058400" cy="4023360"/>
          </a:xfrm>
        </p:spPr>
        <p:txBody>
          <a:bodyPr>
            <a:normAutofit/>
          </a:bodyPr>
          <a:lstStyle/>
          <a:p>
            <a:pPr marL="352425" indent="-352425">
              <a:buFont typeface="Arial" panose="020B0604020202020204" pitchFamily="34" charset="0"/>
              <a:buChar char="•"/>
            </a:pPr>
            <a:r>
              <a:rPr lang="en-US" sz="2400" dirty="0" smtClean="0"/>
              <a:t>Beginning </a:t>
            </a:r>
            <a:r>
              <a:rPr lang="en-US" sz="2400" dirty="0"/>
              <a:t>on 1 January 1990, was launched by the United </a:t>
            </a:r>
            <a:r>
              <a:rPr lang="en-US" sz="2400" dirty="0" smtClean="0"/>
              <a:t>Nations</a:t>
            </a:r>
          </a:p>
          <a:p>
            <a:pPr marL="352425" indent="-352425">
              <a:buFont typeface="Arial" panose="020B0604020202020204" pitchFamily="34" charset="0"/>
              <a:buChar char="•"/>
            </a:pPr>
            <a:endParaRPr lang="en-US" sz="2400" dirty="0"/>
          </a:p>
          <a:p>
            <a:pPr marL="352425" indent="-352425">
              <a:buFont typeface="Arial" panose="020B0604020202020204" pitchFamily="34" charset="0"/>
              <a:buChar char="•"/>
            </a:pPr>
            <a:r>
              <a:rPr lang="en-US" sz="2400" dirty="0"/>
              <a:t>I</a:t>
            </a:r>
            <a:r>
              <a:rPr lang="en-US" sz="2400" dirty="0" smtClean="0"/>
              <a:t>ntended </a:t>
            </a:r>
            <a:r>
              <a:rPr lang="en-US" sz="2400" dirty="0"/>
              <a:t>to reduce, through concerted international action, especially in developing countries, loss of life, property damage and social and economic disruption caused by natural disasters</a:t>
            </a:r>
            <a:r>
              <a:rPr lang="en-US" sz="2400" dirty="0" smtClean="0"/>
              <a:t>.</a:t>
            </a:r>
          </a:p>
          <a:p>
            <a:pPr marL="352425" indent="-352425">
              <a:buFont typeface="Arial" panose="020B0604020202020204" pitchFamily="34" charset="0"/>
              <a:buChar char="•"/>
            </a:pPr>
            <a:endParaRPr lang="en-US" sz="2400" dirty="0"/>
          </a:p>
          <a:p>
            <a:pPr marL="352425" indent="-352425">
              <a:buFont typeface="Arial" panose="020B0604020202020204" pitchFamily="34" charset="0"/>
              <a:buChar char="•"/>
            </a:pPr>
            <a:endParaRPr lang="en-IN" sz="2400" dirty="0"/>
          </a:p>
        </p:txBody>
      </p:sp>
    </p:spTree>
    <p:extLst>
      <p:ext uri="{BB962C8B-B14F-4D97-AF65-F5344CB8AC3E}">
        <p14:creationId xmlns:p14="http://schemas.microsoft.com/office/powerpoint/2010/main" xmlns="" val="2692815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12192000" cy="6410528"/>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Objective</a:t>
            </a:r>
            <a:endParaRPr lang="en-IN" dirty="0"/>
          </a:p>
        </p:txBody>
      </p:sp>
      <p:sp>
        <p:nvSpPr>
          <p:cNvPr id="3" name="Content Placeholder 2"/>
          <p:cNvSpPr>
            <a:spLocks noGrp="1"/>
          </p:cNvSpPr>
          <p:nvPr>
            <p:ph idx="1"/>
          </p:nvPr>
        </p:nvSpPr>
        <p:spPr/>
        <p:txBody>
          <a:bodyPr>
            <a:normAutofit/>
          </a:bodyPr>
          <a:lstStyle/>
          <a:p>
            <a:pPr marL="352425" indent="-352425">
              <a:buFont typeface="Arial" panose="020B0604020202020204" pitchFamily="34" charset="0"/>
              <a:buChar char="•"/>
            </a:pPr>
            <a:endParaRPr lang="en-US" sz="2400" dirty="0" smtClean="0"/>
          </a:p>
          <a:p>
            <a:pPr marL="352425" indent="-352425">
              <a:buFont typeface="Arial" panose="020B0604020202020204" pitchFamily="34" charset="0"/>
              <a:buChar char="•"/>
            </a:pPr>
            <a:r>
              <a:rPr lang="en-US" sz="2400" dirty="0" smtClean="0"/>
              <a:t>To </a:t>
            </a:r>
            <a:r>
              <a:rPr lang="en-US" sz="2400" dirty="0"/>
              <a:t>reduce through concerted international actions, especially in developing countries, loss of life, property damage and economic disruption caused by natural disasters such as earthquakes, windstorms, tsunamis, floods, landslides, volcanic eruptions, wildfires and other calamities of natural origin such as grasshopper and locust infestation</a:t>
            </a:r>
            <a:endParaRPr lang="en-IN" sz="2400" dirty="0"/>
          </a:p>
        </p:txBody>
      </p:sp>
    </p:spTree>
    <p:extLst>
      <p:ext uri="{BB962C8B-B14F-4D97-AF65-F5344CB8AC3E}">
        <p14:creationId xmlns:p14="http://schemas.microsoft.com/office/powerpoint/2010/main" xmlns="" val="2711646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Goals</a:t>
            </a:r>
            <a:endParaRPr lang="en-IN" dirty="0"/>
          </a:p>
        </p:txBody>
      </p:sp>
      <p:sp>
        <p:nvSpPr>
          <p:cNvPr id="3" name="Content Placeholder 2"/>
          <p:cNvSpPr>
            <a:spLocks noGrp="1"/>
          </p:cNvSpPr>
          <p:nvPr>
            <p:ph idx="1"/>
          </p:nvPr>
        </p:nvSpPr>
        <p:spPr/>
        <p:txBody>
          <a:bodyPr>
            <a:noAutofit/>
          </a:bodyPr>
          <a:lstStyle/>
          <a:p>
            <a:pPr marL="457200" indent="-457200">
              <a:buFont typeface="+mj-lt"/>
              <a:buAutoNum type="arabicPeriod"/>
            </a:pPr>
            <a:r>
              <a:rPr lang="en-US" dirty="0" smtClean="0"/>
              <a:t>Improve </a:t>
            </a:r>
            <a:r>
              <a:rPr lang="en-US" dirty="0"/>
              <a:t>the capacity of each country to mitigate the effects of natural disasters expeditiously and effectively, paying special attention to assisting developing countries in the assessment of disaster damage potential and in the establishment of early warning systems and disaster-resistant structures when and where needed</a:t>
            </a:r>
            <a:r>
              <a:rPr lang="en-US" dirty="0" smtClean="0"/>
              <a:t>;</a:t>
            </a:r>
            <a:endParaRPr lang="en-US" dirty="0"/>
          </a:p>
          <a:p>
            <a:pPr marL="457200" indent="-457200">
              <a:buFont typeface="+mj-lt"/>
              <a:buAutoNum type="arabicPeriod"/>
            </a:pPr>
            <a:r>
              <a:rPr lang="en-US" dirty="0" smtClean="0"/>
              <a:t>Devise </a:t>
            </a:r>
            <a:r>
              <a:rPr lang="en-US" dirty="0"/>
              <a:t>appropriate guidelines and strategies for applying existing scientific and technical knowledge, taking into account the cultural and economic diversity among nations</a:t>
            </a:r>
            <a:r>
              <a:rPr lang="en-US" dirty="0" smtClean="0"/>
              <a:t>;</a:t>
            </a:r>
          </a:p>
          <a:p>
            <a:pPr marL="457200" indent="-457200">
              <a:buFont typeface="+mj-lt"/>
              <a:buAutoNum type="arabicPeriod"/>
            </a:pPr>
            <a:r>
              <a:rPr lang="en-US" dirty="0" smtClean="0"/>
              <a:t>Foster scientific and engineering </a:t>
            </a:r>
            <a:r>
              <a:rPr lang="en-US" dirty="0" err="1" smtClean="0"/>
              <a:t>endeavours</a:t>
            </a:r>
            <a:r>
              <a:rPr lang="en-US" dirty="0" smtClean="0"/>
              <a:t> aimed at closing critical gaps in knowledge in order to reduce loss of life and property;</a:t>
            </a:r>
          </a:p>
          <a:p>
            <a:pPr marL="457200" indent="-457200">
              <a:buFont typeface="+mj-lt"/>
              <a:buAutoNum type="arabicPeriod"/>
            </a:pPr>
            <a:r>
              <a:rPr lang="en-US" dirty="0" smtClean="0"/>
              <a:t>Develop measures for the assessment, prediction, prevention and mitigation of natural disasters through </a:t>
            </a:r>
            <a:r>
              <a:rPr lang="en-US" dirty="0" err="1" smtClean="0"/>
              <a:t>programmes</a:t>
            </a:r>
            <a:r>
              <a:rPr lang="en-US" dirty="0" smtClean="0"/>
              <a:t> of technical assistance and technology transfer, demonstration projects, and education and training, tailored to specific disasters and locations, and to evaluate the effectiveness of those </a:t>
            </a:r>
            <a:r>
              <a:rPr lang="en-US" dirty="0" err="1" smtClean="0"/>
              <a:t>programmes</a:t>
            </a:r>
            <a:r>
              <a:rPr lang="en-US" sz="1800" dirty="0" smtClean="0"/>
              <a:t>.</a:t>
            </a:r>
            <a:endParaRPr lang="en-IN" sz="1800" dirty="0"/>
          </a:p>
        </p:txBody>
      </p:sp>
    </p:spTree>
    <p:extLst>
      <p:ext uri="{BB962C8B-B14F-4D97-AF65-F5344CB8AC3E}">
        <p14:creationId xmlns:p14="http://schemas.microsoft.com/office/powerpoint/2010/main" xmlns="" val="1986346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Plan of Action</a:t>
            </a:r>
            <a:endParaRPr lang="en-IN" dirty="0"/>
          </a:p>
        </p:txBody>
      </p:sp>
      <p:sp>
        <p:nvSpPr>
          <p:cNvPr id="3" name="Content Placeholder 2"/>
          <p:cNvSpPr>
            <a:spLocks noGrp="1"/>
          </p:cNvSpPr>
          <p:nvPr>
            <p:ph idx="1"/>
          </p:nvPr>
        </p:nvSpPr>
        <p:spPr>
          <a:xfrm>
            <a:off x="1097280" y="1986410"/>
            <a:ext cx="10058400" cy="4023360"/>
          </a:xfrm>
        </p:spPr>
        <p:txBody>
          <a:bodyPr>
            <a:normAutofit/>
          </a:bodyPr>
          <a:lstStyle/>
          <a:p>
            <a:r>
              <a:rPr lang="en-US" sz="2400" dirty="0"/>
              <a:t>By the year 2000, all countries, as part of their plan to achieve sustainable development, should have in place:</a:t>
            </a:r>
          </a:p>
          <a:p>
            <a:endParaRPr lang="en-US" sz="2400" dirty="0"/>
          </a:p>
          <a:p>
            <a:pPr marL="352425" indent="-352425">
              <a:buFont typeface="Arial" panose="020B0604020202020204" pitchFamily="34" charset="0"/>
              <a:buChar char="•"/>
            </a:pPr>
            <a:r>
              <a:rPr lang="en-US" sz="2400" dirty="0"/>
              <a:t>comprehensive national assessments of risks from natural hazards, with these assessments taken into account in development plans</a:t>
            </a:r>
            <a:r>
              <a:rPr lang="en-US" sz="2400" dirty="0" smtClean="0"/>
              <a:t>;</a:t>
            </a:r>
            <a:endParaRPr lang="en-US" sz="2400" dirty="0"/>
          </a:p>
          <a:p>
            <a:pPr marL="352425" indent="-352425">
              <a:buFont typeface="Arial" panose="020B0604020202020204" pitchFamily="34" charset="0"/>
              <a:buChar char="•"/>
            </a:pPr>
            <a:r>
              <a:rPr lang="en-US" sz="2400" dirty="0"/>
              <a:t>mitigation plans at national and/or local levels, involving long-term prevention and preparedness and community awareness, </a:t>
            </a:r>
            <a:r>
              <a:rPr lang="en-US" sz="2400" dirty="0" smtClean="0"/>
              <a:t>and</a:t>
            </a:r>
            <a:endParaRPr lang="en-US" sz="2400" dirty="0"/>
          </a:p>
          <a:p>
            <a:pPr marL="352425" indent="-352425">
              <a:buFont typeface="Arial" panose="020B0604020202020204" pitchFamily="34" charset="0"/>
              <a:buChar char="•"/>
            </a:pPr>
            <a:r>
              <a:rPr lang="en-US" sz="2400" dirty="0"/>
              <a:t>ready access to global, regional, national and local warning systems and broad dissemination of warnings.</a:t>
            </a:r>
            <a:endParaRPr lang="en-IN" sz="2400" dirty="0"/>
          </a:p>
        </p:txBody>
      </p:sp>
    </p:spTree>
    <p:extLst>
      <p:ext uri="{BB962C8B-B14F-4D97-AF65-F5344CB8AC3E}">
        <p14:creationId xmlns:p14="http://schemas.microsoft.com/office/powerpoint/2010/main" xmlns="" val="257710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Yokohama Conference </a:t>
            </a:r>
            <a:r>
              <a:rPr lang="en-IN" dirty="0" smtClean="0"/>
              <a:t>1994</a:t>
            </a:r>
            <a:endParaRPr lang="en-IN" dirty="0"/>
          </a:p>
        </p:txBody>
      </p:sp>
      <p:sp>
        <p:nvSpPr>
          <p:cNvPr id="3" name="Content Placeholder 2"/>
          <p:cNvSpPr>
            <a:spLocks noGrp="1"/>
          </p:cNvSpPr>
          <p:nvPr>
            <p:ph idx="1"/>
          </p:nvPr>
        </p:nvSpPr>
        <p:spPr/>
        <p:txBody>
          <a:bodyPr/>
          <a:lstStyle/>
          <a:p>
            <a:r>
              <a:rPr lang="en-IN" b="1" dirty="0" smtClean="0">
                <a:solidFill>
                  <a:schemeClr val="tx1"/>
                </a:solidFill>
              </a:rPr>
              <a:t>I. Principles</a:t>
            </a:r>
            <a:r>
              <a:rPr lang="en-IN" b="1" dirty="0" smtClean="0"/>
              <a:t>:</a:t>
            </a:r>
          </a:p>
          <a:p>
            <a:pPr marL="0" indent="0">
              <a:buNone/>
            </a:pPr>
            <a:endParaRPr lang="en-IN" dirty="0"/>
          </a:p>
        </p:txBody>
      </p:sp>
      <p:graphicFrame>
        <p:nvGraphicFramePr>
          <p:cNvPr id="4" name="Diagram 3"/>
          <p:cNvGraphicFramePr/>
          <p:nvPr>
            <p:extLst>
              <p:ext uri="{D42A27DB-BD31-4B8C-83A1-F6EECF244321}">
                <p14:modId xmlns:p14="http://schemas.microsoft.com/office/powerpoint/2010/main" xmlns="" val="249366229"/>
              </p:ext>
            </p:extLst>
          </p:nvPr>
        </p:nvGraphicFramePr>
        <p:xfrm>
          <a:off x="1328613" y="2421466"/>
          <a:ext cx="10136555" cy="34476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770446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Yokohama Conference 1994</a:t>
            </a:r>
          </a:p>
        </p:txBody>
      </p:sp>
      <p:sp>
        <p:nvSpPr>
          <p:cNvPr id="3" name="Content Placeholder 2"/>
          <p:cNvSpPr>
            <a:spLocks noGrp="1"/>
          </p:cNvSpPr>
          <p:nvPr>
            <p:ph idx="1"/>
          </p:nvPr>
        </p:nvSpPr>
        <p:spPr/>
        <p:txBody>
          <a:bodyPr/>
          <a:lstStyle/>
          <a:p>
            <a:r>
              <a:rPr lang="en-IN" b="1" dirty="0" smtClean="0"/>
              <a:t>II. Plan of Action</a:t>
            </a:r>
          </a:p>
          <a:p>
            <a:endParaRPr lang="en-IN" dirty="0" smtClean="0"/>
          </a:p>
          <a:p>
            <a:endParaRPr lang="en-IN" dirty="0"/>
          </a:p>
        </p:txBody>
      </p:sp>
      <p:graphicFrame>
        <p:nvGraphicFramePr>
          <p:cNvPr id="4" name="Diagram 3"/>
          <p:cNvGraphicFramePr/>
          <p:nvPr>
            <p:extLst>
              <p:ext uri="{D42A27DB-BD31-4B8C-83A1-F6EECF244321}">
                <p14:modId xmlns:p14="http://schemas.microsoft.com/office/powerpoint/2010/main" xmlns="" val="2234667391"/>
              </p:ext>
            </p:extLst>
          </p:nvPr>
        </p:nvGraphicFramePr>
        <p:xfrm>
          <a:off x="1328613" y="2421466"/>
          <a:ext cx="10136555" cy="34476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199479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Hyogo Framework 1995-2015</a:t>
            </a:r>
            <a:endParaRPr lang="en-IN" dirty="0"/>
          </a:p>
        </p:txBody>
      </p:sp>
      <p:sp>
        <p:nvSpPr>
          <p:cNvPr id="3" name="Content Placeholder 2"/>
          <p:cNvSpPr>
            <a:spLocks noGrp="1"/>
          </p:cNvSpPr>
          <p:nvPr>
            <p:ph idx="1"/>
          </p:nvPr>
        </p:nvSpPr>
        <p:spPr>
          <a:xfrm>
            <a:off x="1097280" y="1845733"/>
            <a:ext cx="10058400" cy="4531621"/>
          </a:xfrm>
        </p:spPr>
        <p:txBody>
          <a:bodyPr>
            <a:normAutofit fontScale="92500" lnSpcReduction="10000"/>
          </a:bodyPr>
          <a:lstStyle/>
          <a:p>
            <a:r>
              <a:rPr lang="en-IN" sz="2400" b="1" i="1" dirty="0" smtClean="0"/>
              <a:t>Defines: </a:t>
            </a:r>
          </a:p>
          <a:p>
            <a:pPr marL="890588" indent="-538163">
              <a:buFont typeface="Wingdings" panose="05000000000000000000" pitchFamily="2" charset="2"/>
              <a:buChar char="Ø"/>
            </a:pPr>
            <a:r>
              <a:rPr lang="en-IN" sz="2400" dirty="0" smtClean="0"/>
              <a:t>Strategic Goals</a:t>
            </a:r>
          </a:p>
          <a:p>
            <a:pPr marL="890588" indent="-538163">
              <a:buFont typeface="Wingdings" panose="05000000000000000000" pitchFamily="2" charset="2"/>
              <a:buChar char="Ø"/>
            </a:pPr>
            <a:r>
              <a:rPr lang="en-IN" sz="2400" dirty="0" smtClean="0"/>
              <a:t>Priorities for Action </a:t>
            </a:r>
          </a:p>
          <a:p>
            <a:pPr marL="890588" indent="-538163">
              <a:buFont typeface="Wingdings" panose="05000000000000000000" pitchFamily="2" charset="2"/>
              <a:buChar char="Ø"/>
            </a:pPr>
            <a:r>
              <a:rPr lang="en-IN" sz="2400" dirty="0" smtClean="0"/>
              <a:t>Implementation and Follow- up</a:t>
            </a:r>
          </a:p>
          <a:p>
            <a:endParaRPr lang="en-IN" sz="2400" dirty="0" smtClean="0"/>
          </a:p>
          <a:p>
            <a:pPr marL="352425" indent="-352425">
              <a:buFont typeface="Arial" panose="020B0604020202020204" pitchFamily="34" charset="0"/>
              <a:buChar char="•"/>
            </a:pPr>
            <a:r>
              <a:rPr lang="en-IN" sz="2400" dirty="0" smtClean="0"/>
              <a:t>Integrates disaster risk reduction into policies, plans and programmes of sustainable development and poverty reduction</a:t>
            </a:r>
          </a:p>
          <a:p>
            <a:pPr marL="352425" indent="-352425">
              <a:buFont typeface="Arial" panose="020B0604020202020204" pitchFamily="34" charset="0"/>
              <a:buChar char="•"/>
            </a:pPr>
            <a:r>
              <a:rPr lang="en-IN" sz="2400" dirty="0" smtClean="0"/>
              <a:t>Recognize risk reduction as both a humanitarian and development issue- in the context of sustainable development</a:t>
            </a:r>
          </a:p>
          <a:p>
            <a:pPr marL="352425" indent="-352425">
              <a:buFont typeface="Arial" panose="020B0604020202020204" pitchFamily="34" charset="0"/>
              <a:buChar char="•"/>
            </a:pPr>
            <a:r>
              <a:rPr lang="en-IN" sz="2400" dirty="0" smtClean="0"/>
              <a:t>Focus on national implementation, with bi-lateral, multi-lateral, regional and international cooperation</a:t>
            </a:r>
          </a:p>
        </p:txBody>
      </p:sp>
    </p:spTree>
    <p:extLst>
      <p:ext uri="{BB962C8B-B14F-4D97-AF65-F5344CB8AC3E}">
        <p14:creationId xmlns:p14="http://schemas.microsoft.com/office/powerpoint/2010/main" xmlns="" val="2311705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Strategic Goals</a:t>
            </a:r>
            <a:endParaRPr lang="en-IN" dirty="0"/>
          </a:p>
        </p:txBody>
      </p:sp>
      <p:sp>
        <p:nvSpPr>
          <p:cNvPr id="3" name="Content Placeholder 2"/>
          <p:cNvSpPr>
            <a:spLocks noGrp="1"/>
          </p:cNvSpPr>
          <p:nvPr>
            <p:ph idx="1"/>
          </p:nvPr>
        </p:nvSpPr>
        <p:spPr>
          <a:xfrm>
            <a:off x="1097280" y="2197427"/>
            <a:ext cx="10058400" cy="4023360"/>
          </a:xfrm>
        </p:spPr>
        <p:txBody>
          <a:bodyPr>
            <a:normAutofit/>
          </a:bodyPr>
          <a:lstStyle/>
          <a:p>
            <a:pPr marL="539750" indent="-539750">
              <a:buFont typeface="Arial" panose="020B0604020202020204" pitchFamily="34" charset="0"/>
              <a:buChar char="•"/>
            </a:pPr>
            <a:r>
              <a:rPr lang="en-IN" sz="2800" dirty="0" smtClean="0"/>
              <a:t>DRR integrated into sustainable development policies and programmes</a:t>
            </a:r>
          </a:p>
          <a:p>
            <a:pPr marL="539750" indent="-539750">
              <a:buFont typeface="Arial" panose="020B0604020202020204" pitchFamily="34" charset="0"/>
              <a:buChar char="•"/>
            </a:pPr>
            <a:r>
              <a:rPr lang="en-IN" sz="2800" dirty="0" smtClean="0"/>
              <a:t>Strengthened institutional mechanisms to build capacities for resilience to hazard</a:t>
            </a:r>
          </a:p>
          <a:p>
            <a:pPr marL="539750" indent="-539750">
              <a:buFont typeface="Arial" panose="020B0604020202020204" pitchFamily="34" charset="0"/>
              <a:buChar char="•"/>
            </a:pPr>
            <a:r>
              <a:rPr lang="en-IN" sz="2800" dirty="0" smtClean="0"/>
              <a:t>DRR as part of preparedness, relief and recovery</a:t>
            </a:r>
            <a:endParaRPr lang="en-IN" sz="2800" dirty="0"/>
          </a:p>
        </p:txBody>
      </p:sp>
    </p:spTree>
    <p:extLst>
      <p:ext uri="{BB962C8B-B14F-4D97-AF65-F5344CB8AC3E}">
        <p14:creationId xmlns:p14="http://schemas.microsoft.com/office/powerpoint/2010/main" xmlns="" val="47881651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176</TotalTime>
  <Words>1071</Words>
  <Application>Microsoft Office PowerPoint</Application>
  <PresentationFormat>Custom</PresentationFormat>
  <Paragraphs>94</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Retrospect</vt:lpstr>
      <vt:lpstr>Paradigm shift from relief towards Disaster Preparedness and Mitigation-International Strategy in DRR</vt:lpstr>
      <vt:lpstr>International Decade for Disaster Risk Reduction (1990-1999)</vt:lpstr>
      <vt:lpstr>Objective</vt:lpstr>
      <vt:lpstr>Goals</vt:lpstr>
      <vt:lpstr>Plan of Action</vt:lpstr>
      <vt:lpstr>Yokohama Conference 1994</vt:lpstr>
      <vt:lpstr>Yokohama Conference 1994</vt:lpstr>
      <vt:lpstr>Hyogo Framework 1995-2015</vt:lpstr>
      <vt:lpstr>Strategic Goals</vt:lpstr>
      <vt:lpstr>Priorities of Action</vt:lpstr>
      <vt:lpstr>Sendai Framework 2015-2030</vt:lpstr>
      <vt:lpstr>Expected Outcome</vt:lpstr>
      <vt:lpstr>Goal</vt:lpstr>
      <vt:lpstr>Targets</vt:lpstr>
      <vt:lpstr>Targets</vt:lpstr>
      <vt:lpstr>Targets</vt:lpstr>
      <vt:lpstr>Priorities for Action</vt:lpstr>
      <vt:lpstr>Way ahead</vt:lpstr>
      <vt:lpstr>Bibliography</vt:lpstr>
      <vt:lpstr>Slide 20</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Akanksha</dc:creator>
  <cp:lastModifiedBy>V.K Sharma</cp:lastModifiedBy>
  <cp:revision>35</cp:revision>
  <dcterms:created xsi:type="dcterms:W3CDTF">2020-06-14T17:24:12Z</dcterms:created>
  <dcterms:modified xsi:type="dcterms:W3CDTF">2020-06-15T08:57:27Z</dcterms:modified>
</cp:coreProperties>
</file>