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350" r:id="rId2"/>
    <p:sldId id="340" r:id="rId3"/>
    <p:sldId id="341" r:id="rId4"/>
    <p:sldId id="342" r:id="rId5"/>
    <p:sldId id="343" r:id="rId6"/>
    <p:sldId id="344" r:id="rId7"/>
    <p:sldId id="345" r:id="rId8"/>
    <p:sldId id="346" r:id="rId9"/>
    <p:sldId id="347" r:id="rId10"/>
    <p:sldId id="319" r:id="rId11"/>
    <p:sldId id="320" r:id="rId12"/>
    <p:sldId id="321" r:id="rId13"/>
    <p:sldId id="348" r:id="rId14"/>
    <p:sldId id="322" r:id="rId15"/>
    <p:sldId id="323" r:id="rId16"/>
    <p:sldId id="324" r:id="rId17"/>
    <p:sldId id="327" r:id="rId18"/>
    <p:sldId id="328" r:id="rId19"/>
    <p:sldId id="329" r:id="rId20"/>
    <p:sldId id="330" r:id="rId21"/>
    <p:sldId id="331" r:id="rId22"/>
    <p:sldId id="332" r:id="rId23"/>
    <p:sldId id="333" r:id="rId24"/>
    <p:sldId id="334" r:id="rId25"/>
    <p:sldId id="335" r:id="rId26"/>
    <p:sldId id="336" r:id="rId27"/>
    <p:sldId id="349" r:id="rId28"/>
    <p:sldId id="337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pos="3840" userDrawn="1">
          <p15:clr>
            <a:srgbClr val="A4A3A4"/>
          </p15:clr>
        </p15:guide>
        <p15:guide id="2" pos="6816" userDrawn="1">
          <p15:clr>
            <a:srgbClr val="A4A3A4"/>
          </p15:clr>
        </p15:guide>
        <p15:guide id="3" pos="816" userDrawn="1">
          <p15:clr>
            <a:srgbClr val="A4A3A4"/>
          </p15:clr>
        </p15:guide>
        <p15:guide id="4" orient="horz" pos="216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8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793D81CF-94F2-401A-BA57-92F5A7B2D0C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79559" autoAdjust="0"/>
  </p:normalViewPr>
  <p:slideViewPr>
    <p:cSldViewPr>
      <p:cViewPr>
        <p:scale>
          <a:sx n="50" d="100"/>
          <a:sy n="50" d="100"/>
        </p:scale>
        <p:origin x="-2094" y="-1260"/>
      </p:cViewPr>
      <p:guideLst>
        <p:guide orient="horz" pos="2160"/>
        <p:guide pos="3840"/>
        <p:guide pos="6816"/>
        <p:guide pos="81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95" d="100"/>
          <a:sy n="95" d="100"/>
        </p:scale>
        <p:origin x="3576" y="84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EA5F0D-C1DC-412F-A146-DDB3A74B588F}" type="datetimeFigureOut">
              <a:rPr lang="en-US"/>
              <a:pPr/>
              <a:t>6/7/2020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AE14B8-3CC9-472D-9BC5-A84D80684DE2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25778275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CDE508-72C8-4AB5-AA9C-1584D31690E0}" type="datetimeFigureOut">
              <a:rPr lang="en-US"/>
              <a:pPr/>
              <a:t>6/7/2020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dirty="0"/>
              <a:t>Click to edit Master text styles</a:t>
            </a:r>
          </a:p>
          <a:p>
            <a:pPr lvl="1"/>
            <a:r>
              <a:rPr dirty="0"/>
              <a:t>Second level</a:t>
            </a:r>
          </a:p>
          <a:p>
            <a:pPr lvl="2"/>
            <a:r>
              <a:rPr dirty="0"/>
              <a:t>Third level</a:t>
            </a:r>
          </a:p>
          <a:p>
            <a:pPr lvl="3"/>
            <a:r>
              <a:rPr dirty="0"/>
              <a:t>Fourth level</a:t>
            </a:r>
          </a:p>
          <a:p>
            <a:pPr lvl="4"/>
            <a:r>
              <a:rPr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B667E1-E601-4AAF-B95C-B25720D70A60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711136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un rising over grassy hill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1" y="0"/>
            <a:ext cx="12188699" cy="47993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 bwMode="ltGray">
          <a:xfrm>
            <a:off x="-2" y="4754880"/>
            <a:ext cx="12192002" cy="2103120"/>
          </a:xfrm>
          <a:prstGeom prst="rect">
            <a:avLst/>
          </a:prstGeom>
          <a:gradFill flip="none" rotWithShape="1">
            <a:gsLst>
              <a:gs pos="100000">
                <a:schemeClr val="tx2">
                  <a:lumMod val="75000"/>
                </a:schemeClr>
              </a:gs>
              <a:gs pos="0">
                <a:schemeClr val="tx2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Euphemia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 bwMode="white">
          <a:xfrm>
            <a:off x="-127" y="4724400"/>
            <a:ext cx="12188826" cy="76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999" y="4800600"/>
            <a:ext cx="9144002" cy="1143000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2413" y="5943600"/>
            <a:ext cx="9144002" cy="7620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2000" cap="none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="" xmlns:p14="http://schemas.microsoft.com/office/powerpoint/2010/main" val="338288208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Alternate 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ltGray">
          <a:xfrm>
            <a:off x="0" y="0"/>
            <a:ext cx="4873752" cy="6858000"/>
          </a:xfrm>
          <a:prstGeom prst="rect">
            <a:avLst/>
          </a:prstGeom>
          <a:gradFill flip="none" rotWithShape="1">
            <a:gsLst>
              <a:gs pos="100000">
                <a:schemeClr val="tx2">
                  <a:lumMod val="75000"/>
                </a:schemeClr>
              </a:gs>
              <a:gs pos="0">
                <a:schemeClr val="tx2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Euphemia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0412" y="2362200"/>
            <a:ext cx="3200400" cy="1990725"/>
          </a:xfrm>
        </p:spPr>
        <p:txBody>
          <a:bodyPr anchor="b">
            <a:normAutofit/>
          </a:bodyPr>
          <a:lstStyle>
            <a:lvl1pPr>
              <a:defRPr sz="34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0412" y="4367308"/>
            <a:ext cx="3200400" cy="1622012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62892" y="685800"/>
            <a:ext cx="6370320" cy="5486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E583DDF-CA54-461A-A486-592D2374C532}" type="datetimeFigureOut">
              <a:rPr lang="en-US"/>
              <a:pPr/>
              <a:t>6/7/2020</a:t>
            </a:fld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A8D9AD5-F248-4919-864A-CFD76CC027D6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37693078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ltGray">
          <a:xfrm>
            <a:off x="7315200" y="0"/>
            <a:ext cx="4873752" cy="6858000"/>
          </a:xfrm>
          <a:prstGeom prst="rect">
            <a:avLst/>
          </a:prstGeom>
          <a:gradFill flip="none" rotWithShape="1">
            <a:gsLst>
              <a:gs pos="100000">
                <a:schemeClr val="tx2">
                  <a:lumMod val="75000"/>
                </a:schemeClr>
              </a:gs>
              <a:gs pos="0">
                <a:schemeClr val="tx2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Euphemia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23214" y="2362200"/>
            <a:ext cx="3200400" cy="1993392"/>
          </a:xfrm>
        </p:spPr>
        <p:txBody>
          <a:bodyPr anchor="b">
            <a:normAutofit/>
          </a:bodyPr>
          <a:lstStyle>
            <a:lvl1pPr>
              <a:defRPr sz="34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Picture Placeholder 2" descr="An empty placeholder to add an image. Click on the placeholder and select the image that you wish to add."/>
          <p:cNvSpPr>
            <a:spLocks noGrp="1"/>
          </p:cNvSpPr>
          <p:nvPr>
            <p:ph type="pic" idx="1"/>
          </p:nvPr>
        </p:nvSpPr>
        <p:spPr>
          <a:xfrm>
            <a:off x="0" y="0"/>
            <a:ext cx="7315200" cy="6858000"/>
          </a:xfrm>
          <a:solidFill>
            <a:schemeClr val="bg2">
              <a:lumMod val="90000"/>
            </a:schemeClr>
          </a:solidFill>
        </p:spPr>
        <p:txBody>
          <a:bodyPr/>
          <a:lstStyle>
            <a:lvl1pPr marL="0" indent="0" algn="ctr">
              <a:buNone/>
              <a:defRPr sz="320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23214" y="4355592"/>
            <a:ext cx="3200400" cy="1644614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pPr/>
              <a:t>6/7/2020</a:t>
            </a:fld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137173462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pPr/>
              <a:t>6/7/2020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333857220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274638"/>
            <a:ext cx="2628900" cy="58975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274638"/>
            <a:ext cx="7734300" cy="58975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pPr/>
              <a:t>6/7/2020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275155822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>
            <a:spLocks noGrp="1"/>
          </p:cNvSpPr>
          <p:nvPr>
            <p:ph type="body" idx="1"/>
          </p:nvPr>
        </p:nvSpPr>
        <p:spPr>
          <a:xfrm>
            <a:off x="609600" y="274639"/>
            <a:ext cx="10972800" cy="5851525"/>
          </a:xfrm>
          <a:prstGeom prst="rect">
            <a:avLst/>
          </a:prstGeom>
        </p:spPr>
        <p:txBody>
          <a:bodyPr anchor="ctr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0F496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0F496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0F496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0F496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0F496F"/>
                </a:solidFill>
              </a:rPr>
              <a:t>Body Level Five</a:t>
            </a:r>
          </a:p>
        </p:txBody>
      </p:sp>
      <p:sp>
        <p:nvSpPr>
          <p:cNvPr id="88" name="Shape 88"/>
          <p:cNvSpPr>
            <a:spLocks noGrp="1"/>
          </p:cNvSpPr>
          <p:nvPr>
            <p:ph type="sldNum" sz="quarter" idx="2"/>
          </p:nvPr>
        </p:nvSpPr>
        <p:spPr>
          <a:xfrm>
            <a:off x="8737600" y="6198235"/>
            <a:ext cx="2844800" cy="523240"/>
          </a:xfrm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4084867413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6pPr>
              <a:defRPr/>
            </a:lvl6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pPr/>
              <a:t>6/7/2020</a:t>
            </a:fld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="" xmlns:p14="http://schemas.microsoft.com/office/powerpoint/2010/main" val="415934224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>
            <a:off x="0" y="0"/>
            <a:ext cx="12188826" cy="457200"/>
          </a:xfrm>
          <a:prstGeom prst="rect">
            <a:avLst/>
          </a:prstGeom>
          <a:gradFill flip="none" rotWithShape="1">
            <a:gsLst>
              <a:gs pos="100000">
                <a:schemeClr val="tx2">
                  <a:lumMod val="75000"/>
                </a:schemeClr>
              </a:gs>
              <a:gs pos="0">
                <a:schemeClr val="tx2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Euphemia"/>
            </a:endParaRPr>
          </a:p>
        </p:txBody>
      </p:sp>
      <p:sp>
        <p:nvSpPr>
          <p:cNvPr id="8" name="Rectangle 7"/>
          <p:cNvSpPr/>
          <p:nvPr/>
        </p:nvSpPr>
        <p:spPr bwMode="white">
          <a:xfrm>
            <a:off x="-1" y="411480"/>
            <a:ext cx="12188826" cy="457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1143000"/>
            <a:ext cx="9144000" cy="2667000"/>
          </a:xfrm>
        </p:spPr>
        <p:txBody>
          <a:bodyPr anchor="b">
            <a:normAutofit/>
          </a:bodyPr>
          <a:lstStyle>
            <a:lvl1pPr algn="ctr">
              <a:defRPr sz="52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3810000"/>
            <a:ext cx="9144000" cy="1143000"/>
          </a:xfrm>
        </p:spPr>
        <p:txBody>
          <a:bodyPr anchor="t">
            <a:normAutofit/>
          </a:bodyPr>
          <a:lstStyle>
            <a:lvl1pPr marL="0" indent="0" algn="ctr">
              <a:spcBef>
                <a:spcPts val="0"/>
              </a:spcBef>
              <a:buNone/>
              <a:defRPr sz="2400" cap="none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pPr/>
              <a:t>6/7/2020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27158437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lternate 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1143000"/>
            <a:ext cx="9144000" cy="2667000"/>
          </a:xfrm>
        </p:spPr>
        <p:txBody>
          <a:bodyPr anchor="b">
            <a:normAutofit/>
          </a:bodyPr>
          <a:lstStyle>
            <a:lvl1pPr algn="ctr">
              <a:defRPr sz="52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3" y="3810000"/>
            <a:ext cx="9144000" cy="1143000"/>
          </a:xfrm>
        </p:spPr>
        <p:txBody>
          <a:bodyPr anchor="t">
            <a:normAutofit/>
          </a:bodyPr>
          <a:lstStyle>
            <a:lvl1pPr marL="0" indent="0" algn="ctr">
              <a:spcBef>
                <a:spcPts val="0"/>
              </a:spcBef>
              <a:buNone/>
              <a:defRPr sz="240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E583DDF-CA54-461A-A486-592D2374C532}" type="datetimeFigureOut">
              <a:rPr lang="en-US"/>
              <a:pPr/>
              <a:t>6/7/2020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A8D9AD5-F248-4919-864A-CFD76CC027D6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280432806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41120" y="1901952"/>
            <a:ext cx="4572000" cy="412394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78880" y="1901952"/>
            <a:ext cx="4572000" cy="412394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7D43D-6574-4C7B-808D-C6C12215A4D4}" type="datetimeFigureOut">
              <a:rPr lang="en-US"/>
              <a:pPr/>
              <a:t>6/7/2020</a:t>
            </a:fld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CE5F2-81AA-4605-B028-6FBA391056AF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311707841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1120" y="466344"/>
            <a:ext cx="9509760" cy="123444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1837464"/>
            <a:ext cx="4572000" cy="766588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200" b="0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1120" y="2740732"/>
            <a:ext cx="4572000" cy="328884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78880" y="1837464"/>
            <a:ext cx="4572000" cy="766588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200" b="0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78880" y="2740732"/>
            <a:ext cx="4572000" cy="328884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pPr/>
              <a:t>6/7/2020</a:t>
            </a:fld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405708082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pPr/>
              <a:t>6/7/2020</a:t>
            </a:fld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84201103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E583DDF-CA54-461A-A486-592D2374C532}" type="datetimeFigureOut">
              <a:rPr lang="en-US"/>
              <a:pPr/>
              <a:t>6/7/2020</a:t>
            </a:fld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A8D9AD5-F248-4919-864A-CFD76CC027D6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255900396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0412" y="2362200"/>
            <a:ext cx="3200400" cy="1990725"/>
          </a:xfrm>
        </p:spPr>
        <p:txBody>
          <a:bodyPr anchor="b">
            <a:normAutofit/>
          </a:bodyPr>
          <a:lstStyle>
            <a:lvl1pPr>
              <a:defRPr sz="34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0412" y="4367308"/>
            <a:ext cx="3200400" cy="1622012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4212" y="685800"/>
            <a:ext cx="7239001" cy="5486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pPr/>
              <a:t>6/7/2020</a:t>
            </a:fld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143594665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>
            <a:off x="1587" y="6583680"/>
            <a:ext cx="12188826" cy="274320"/>
          </a:xfrm>
          <a:prstGeom prst="rect">
            <a:avLst/>
          </a:prstGeom>
          <a:gradFill flip="none" rotWithShape="1">
            <a:gsLst>
              <a:gs pos="100000">
                <a:schemeClr val="tx2">
                  <a:lumMod val="75000"/>
                </a:schemeClr>
              </a:gs>
              <a:gs pos="0">
                <a:schemeClr val="tx2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Euphemia"/>
            </a:endParaRPr>
          </a:p>
        </p:txBody>
      </p:sp>
      <p:sp>
        <p:nvSpPr>
          <p:cNvPr id="8" name="Rectangle 7"/>
          <p:cNvSpPr/>
          <p:nvPr/>
        </p:nvSpPr>
        <p:spPr bwMode="white">
          <a:xfrm>
            <a:off x="1587" y="6583680"/>
            <a:ext cx="12188826" cy="457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41120" y="467360"/>
            <a:ext cx="9509760" cy="123342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1901952"/>
            <a:ext cx="9509760" cy="41276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41120" y="6601968"/>
            <a:ext cx="7159752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cap="all" baseline="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75776" y="6601968"/>
            <a:ext cx="96012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2"/>
                </a:solidFill>
              </a:defRPr>
            </a:lvl1pPr>
          </a:lstStyle>
          <a:p>
            <a:fld id="{9E583DDF-CA54-461A-A486-592D2374C532}" type="datetimeFigureOut">
              <a:rPr lang="en-US" smtClean="0"/>
              <a:pPr/>
              <a:t>6/7/2020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10800" y="6601968"/>
            <a:ext cx="64008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2"/>
                </a:solidFill>
              </a:defRPr>
            </a:lvl1pPr>
          </a:lstStyle>
          <a:p>
            <a:fld id="{CA8D9AD5-F248-4919-864A-CFD76CC027D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563760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2" r:id="rId4"/>
    <p:sldLayoutId id="2147483661" r:id="rId5"/>
    <p:sldLayoutId id="2147483653" r:id="rId6"/>
    <p:sldLayoutId id="2147483654" r:id="rId7"/>
    <p:sldLayoutId id="2147483655" r:id="rId8"/>
    <p:sldLayoutId id="2147483656" r:id="rId9"/>
    <p:sldLayoutId id="2147483663" r:id="rId10"/>
    <p:sldLayoutId id="2147483657" r:id="rId11"/>
    <p:sldLayoutId id="2147483658" r:id="rId12"/>
    <p:sldLayoutId id="2147483659" r:id="rId13"/>
    <p:sldLayoutId id="2147483664" r:id="rId14"/>
  </p:sldLayoutIdLst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marL="0" indent="0" algn="l" defTabSz="914400" rtl="0" eaLnBrk="1" latinLnBrk="0" hangingPunct="1">
        <a:lnSpc>
          <a:spcPct val="90000"/>
        </a:lnSpc>
        <a:spcBef>
          <a:spcPct val="0"/>
        </a:spcBef>
        <a:buFont typeface="Arial" pitchFamily="34" charset="0"/>
        <a:buNone/>
        <a:defRPr sz="3400" kern="1200">
          <a:solidFill>
            <a:schemeClr val="tx2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tx2"/>
        </a:buClr>
        <a:buSzPct val="80000"/>
        <a:buFont typeface="Wingdings" pitchFamily="2" charset="2"/>
        <a:buChar char="§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2"/>
        </a:buClr>
        <a:buSzPct val="80000"/>
        <a:buFont typeface="Wingdings" pitchFamily="2" charset="2"/>
        <a:buChar char="§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2"/>
        </a:buClr>
        <a:buSzPct val="80000"/>
        <a:buFont typeface="Wingdings" pitchFamily="2" charset="2"/>
        <a:buChar char="§"/>
        <a:defRPr sz="1600" kern="1200">
          <a:solidFill>
            <a:schemeClr val="tx2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2"/>
        </a:buClr>
        <a:buSzPct val="80000"/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2"/>
        </a:buClr>
        <a:buSzPct val="80000"/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itchFamily="2" charset="2"/>
        <a:buChar char="§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itchFamily="2" charset="2"/>
        <a:buChar char="§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itchFamily="2" charset="2"/>
        <a:buChar char="§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="" xmlns:p15="http://schemas.microsoft.com/office/powerpoint/2012/main">
        <p15:guide id="1" orient="horz" pos="2360">
          <p15:clr>
            <a:srgbClr val="F26B43"/>
          </p15:clr>
        </p15:guide>
        <p15:guide id="2" pos="40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://www.ndma.gov.in/" TargetMode="External"/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://www.ndma.gov.in/" TargetMode="External"/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s://ndma.gov.in/images/policyplan/DDMPExplanatory" TargetMode="External"/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sikkimforest.gov.in/climate-change-in-sikkim/23-Chapter-CLIMATE%20CHANGE%20IN%20SIKKIM%20A%20SYNTHESIS.pdf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Disaster Management Planning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Vinod</a:t>
            </a:r>
            <a:r>
              <a:rPr lang="en-US" dirty="0" smtClean="0"/>
              <a:t> Kumar Sharma</a:t>
            </a:r>
          </a:p>
          <a:p>
            <a:r>
              <a:rPr lang="en-US" dirty="0" smtClean="0"/>
              <a:t>IIPA, New Delhi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Shape 363"/>
          <p:cNvSpPr>
            <a:spLocks noGrp="1"/>
          </p:cNvSpPr>
          <p:nvPr>
            <p:ph type="body" sz="half" idx="2"/>
          </p:nvPr>
        </p:nvSpPr>
        <p:spPr>
          <a:xfrm>
            <a:off x="228600" y="2133600"/>
            <a:ext cx="4229100" cy="4191000"/>
          </a:xfrm>
        </p:spPr>
        <p:txBody>
          <a:bodyPr>
            <a:noAutofit/>
          </a:bodyPr>
          <a:lstStyle>
            <a:lvl1pPr marL="400050" indent="-400050">
              <a:defRPr sz="2800">
                <a:latin typeface="Cambria"/>
                <a:ea typeface="Cambria"/>
                <a:cs typeface="Cambria"/>
                <a:sym typeface="Cambria"/>
              </a:defRPr>
            </a:lvl1pPr>
          </a:lstStyle>
          <a:p>
            <a:pPr marL="0" lvl="0" indent="0">
              <a:defRPr sz="1800">
                <a:solidFill>
                  <a:srgbClr val="000000"/>
                </a:solidFill>
              </a:defRPr>
            </a:pPr>
            <a:r>
              <a:rPr lang="en-US" sz="3200" dirty="0">
                <a:solidFill>
                  <a:schemeClr val="bg1">
                    <a:lumMod val="95000"/>
                  </a:schemeClr>
                </a:solidFill>
              </a:rPr>
              <a:t>To develop a district disaster management plan that aligns resources, and makes roles and responsibilities clear to all towards effective DRR and response</a:t>
            </a:r>
          </a:p>
        </p:txBody>
      </p:sp>
      <p:pic>
        <p:nvPicPr>
          <p:cNvPr id="12290" name="Picture 2" descr="Stand out from the crowd and different creative idea concepts , Longest light ladder glowing and aiming high to goal target among other short ladders on green background with shadows . 3D rendering.">
            <a:extLst>
              <a:ext uri="{FF2B5EF4-FFF2-40B4-BE49-F238E27FC236}">
                <a16:creationId xmlns="" xmlns:a16="http://schemas.microsoft.com/office/drawing/2014/main" id="{BEA4B3C6-3A79-419F-8BBA-8B36CAB8F95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2917"/>
          <a:stretch/>
        </p:blipFill>
        <p:spPr bwMode="auto">
          <a:xfrm>
            <a:off x="5362892" y="685800"/>
            <a:ext cx="6370320" cy="5486400"/>
          </a:xfrm>
          <a:prstGeom prst="rect">
            <a:avLst/>
          </a:prstGeom>
          <a:solidFill>
            <a:srgbClr val="FFFFFF"/>
          </a:solidFill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2">
            <a:extLst>
              <a:ext uri="{FF2B5EF4-FFF2-40B4-BE49-F238E27FC236}">
                <a16:creationId xmlns="" xmlns:a16="http://schemas.microsoft.com/office/drawing/2014/main" id="{E50481FC-03C8-4616-BE71-DCB16AF680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096" y="-309563"/>
            <a:ext cx="3200400" cy="1990725"/>
          </a:xfrm>
        </p:spPr>
        <p:txBody>
          <a:bodyPr/>
          <a:lstStyle/>
          <a:p>
            <a:r>
              <a:rPr lang="en-US" dirty="0"/>
              <a:t>Goal</a:t>
            </a:r>
          </a:p>
        </p:txBody>
      </p:sp>
    </p:spTree>
    <p:extLst>
      <p:ext uri="{BB962C8B-B14F-4D97-AF65-F5344CB8AC3E}">
        <p14:creationId xmlns="" xmlns:p14="http://schemas.microsoft.com/office/powerpoint/2010/main" val="2980364706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Wooden cubes with word MANDATE on blue table. Cubes with blue letters.">
            <a:extLst>
              <a:ext uri="{FF2B5EF4-FFF2-40B4-BE49-F238E27FC236}">
                <a16:creationId xmlns="" xmlns:a16="http://schemas.microsoft.com/office/drawing/2014/main" id="{9F912256-45CB-44F5-A46E-47712FEFDB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389888"/>
            <a:ext cx="7315200" cy="4078224"/>
          </a:xfrm>
          <a:prstGeom prst="rect">
            <a:avLst/>
          </a:prstGeom>
          <a:solidFill>
            <a:srgbClr val="FFFFFF"/>
          </a:solidFill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6" name="Shape 366"/>
          <p:cNvSpPr>
            <a:spLocks noGrp="1"/>
          </p:cNvSpPr>
          <p:nvPr>
            <p:ph type="body" sz="half" idx="2"/>
          </p:nvPr>
        </p:nvSpPr>
        <p:spPr>
          <a:xfrm>
            <a:off x="7467600" y="2133600"/>
            <a:ext cx="3886200" cy="1644614"/>
          </a:xfrm>
        </p:spPr>
        <p:txBody>
          <a:bodyPr>
            <a:no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2000" dirty="0">
                <a:solidFill>
                  <a:schemeClr val="bg1">
                    <a:lumMod val="95000"/>
                  </a:schemeClr>
                </a:solidFill>
              </a:rPr>
              <a:t>Provisions in the NDM Act, 2005</a:t>
            </a:r>
          </a:p>
          <a:p>
            <a:pPr marL="800100" lvl="1" indent="-342900">
              <a:buClr>
                <a:schemeClr val="bg1"/>
              </a:buClr>
              <a:buFont typeface="Arial" panose="020B0604020202020204" pitchFamily="34" charset="0"/>
              <a:buChar char="•"/>
              <a:defRPr sz="1800">
                <a:solidFill>
                  <a:srgbClr val="000000"/>
                </a:solidFill>
              </a:defRPr>
            </a:pPr>
            <a:r>
              <a:rPr lang="en-US" sz="2000" dirty="0">
                <a:solidFill>
                  <a:schemeClr val="bg1"/>
                </a:solidFill>
              </a:rPr>
              <a:t>Chapter IV, Clause 31(1)</a:t>
            </a:r>
          </a:p>
          <a:p>
            <a:pPr marL="800100" lvl="1" indent="-342900">
              <a:buClr>
                <a:schemeClr val="bg1"/>
              </a:buClr>
              <a:buFont typeface="Arial" panose="020B0604020202020204" pitchFamily="34" charset="0"/>
              <a:buChar char="•"/>
              <a:defRPr sz="1800">
                <a:solidFill>
                  <a:srgbClr val="000000"/>
                </a:solidFill>
              </a:defRPr>
            </a:pPr>
            <a:r>
              <a:rPr lang="en-US" sz="2000" dirty="0">
                <a:solidFill>
                  <a:schemeClr val="bg1"/>
                </a:solidFill>
              </a:rPr>
              <a:t>DDMA (District Authorities) should have a plan for disaster management in the district</a:t>
            </a:r>
          </a:p>
        </p:txBody>
      </p:sp>
      <p:sp>
        <p:nvSpPr>
          <p:cNvPr id="3" name="Title 2">
            <a:extLst>
              <a:ext uri="{FF2B5EF4-FFF2-40B4-BE49-F238E27FC236}">
                <a16:creationId xmlns="" xmlns:a16="http://schemas.microsoft.com/office/drawing/2014/main" id="{573AE95A-4B99-447D-BBED-ADCBE7C565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54900" y="-228600"/>
            <a:ext cx="3200400" cy="1993392"/>
          </a:xfrm>
        </p:spPr>
        <p:txBody>
          <a:bodyPr/>
          <a:lstStyle/>
          <a:p>
            <a:r>
              <a:rPr lang="en-US" dirty="0"/>
              <a:t>Mandate</a:t>
            </a:r>
          </a:p>
        </p:txBody>
      </p:sp>
    </p:spTree>
    <p:extLst>
      <p:ext uri="{BB962C8B-B14F-4D97-AF65-F5344CB8AC3E}">
        <p14:creationId xmlns="" xmlns:p14="http://schemas.microsoft.com/office/powerpoint/2010/main" val="3288327611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Shape 368"/>
          <p:cNvSpPr>
            <a:spLocks noGrp="1"/>
          </p:cNvSpPr>
          <p:nvPr>
            <p:ph type="title"/>
          </p:nvPr>
        </p:nvSpPr>
        <p:spPr>
          <a:xfrm>
            <a:off x="0" y="152400"/>
            <a:ext cx="8229600" cy="838200"/>
          </a:xfrm>
          <a:prstGeom prst="rect">
            <a:avLst/>
          </a:prstGeom>
          <a:noFill/>
        </p:spPr>
        <p:txBody>
          <a:bodyPr lIns="0" tIns="0" rIns="0" bIns="0" anchor="t"/>
          <a:lstStyle/>
          <a:p>
            <a:pPr lvl="0" defTabSz="452627">
              <a:defRPr sz="1800" cap="none">
                <a:solidFill>
                  <a:srgbClr val="000000"/>
                </a:solidFill>
              </a:defRPr>
            </a:pPr>
            <a:r>
              <a:rPr sz="3600" dirty="0">
                <a:solidFill>
                  <a:schemeClr val="accent4">
                    <a:lumMod val="75000"/>
                  </a:schemeClr>
                </a:solidFill>
                <a:latin typeface="Arial"/>
                <a:cs typeface="Arial"/>
                <a:sym typeface="Cambria"/>
              </a:rPr>
              <a:t>Powers and Functions </a:t>
            </a:r>
            <a:r>
              <a:rPr sz="2772" cap="all" dirty="0">
                <a:solidFill>
                  <a:schemeClr val="tx1"/>
                </a:solidFill>
                <a:latin typeface="Cambria"/>
                <a:ea typeface="Cambria"/>
                <a:cs typeface="Cambria"/>
                <a:sym typeface="Cambria"/>
              </a:rPr>
              <a:t/>
            </a:r>
            <a:br>
              <a:rPr sz="2772" cap="all" dirty="0">
                <a:solidFill>
                  <a:schemeClr val="tx1"/>
                </a:solidFill>
                <a:latin typeface="Cambria"/>
                <a:ea typeface="Cambria"/>
                <a:cs typeface="Cambria"/>
                <a:sym typeface="Cambria"/>
              </a:rPr>
            </a:br>
            <a:r>
              <a:rPr sz="1782" cap="all" dirty="0">
                <a:solidFill>
                  <a:schemeClr val="accent4">
                    <a:lumMod val="75000"/>
                  </a:schemeClr>
                </a:solidFill>
                <a:latin typeface="Cambria"/>
                <a:ea typeface="Cambria"/>
                <a:cs typeface="Cambria"/>
                <a:sym typeface="Cambria"/>
              </a:rPr>
              <a:t>of District Authority During any Disaster (under DM Act, 2005)</a:t>
            </a:r>
          </a:p>
        </p:txBody>
      </p:sp>
      <p:sp>
        <p:nvSpPr>
          <p:cNvPr id="369" name="Shape 369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9906000" cy="54102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271462" indent="-271462">
              <a:lnSpc>
                <a:spcPct val="91000"/>
              </a:lnSpc>
              <a:defRPr sz="1800">
                <a:solidFill>
                  <a:srgbClr val="000000"/>
                </a:solidFill>
              </a:defRPr>
            </a:pPr>
            <a:r>
              <a:rPr sz="2800" dirty="0">
                <a:solidFill>
                  <a:srgbClr val="000000"/>
                </a:solidFill>
                <a:sym typeface="Cambria"/>
              </a:rPr>
              <a:t>District Authority may order any officer, local authorities, departments to take action for prevention, mitigation and effective response &amp; such officer or department shall be bound to carry out such order. </a:t>
            </a:r>
            <a:endParaRPr sz="2800" dirty="0">
              <a:solidFill>
                <a:srgbClr val="000000"/>
              </a:solidFill>
            </a:endParaRPr>
          </a:p>
          <a:p>
            <a:pPr marL="271462" indent="-271462">
              <a:lnSpc>
                <a:spcPct val="91000"/>
              </a:lnSpc>
              <a:defRPr sz="1800">
                <a:solidFill>
                  <a:srgbClr val="000000"/>
                </a:solidFill>
              </a:defRPr>
            </a:pPr>
            <a:r>
              <a:rPr sz="2800" dirty="0">
                <a:solidFill>
                  <a:srgbClr val="000000"/>
                </a:solidFill>
                <a:sym typeface="Cambria"/>
              </a:rPr>
              <a:t>Give order for release / use of resources available with any department / local authority in district. </a:t>
            </a:r>
            <a:endParaRPr sz="2800" dirty="0">
              <a:solidFill>
                <a:srgbClr val="000000"/>
              </a:solidFill>
            </a:endParaRPr>
          </a:p>
          <a:p>
            <a:pPr marL="271462" indent="-271462">
              <a:lnSpc>
                <a:spcPct val="91000"/>
              </a:lnSpc>
              <a:defRPr sz="1800">
                <a:solidFill>
                  <a:srgbClr val="000000"/>
                </a:solidFill>
              </a:defRPr>
            </a:pPr>
            <a:r>
              <a:rPr sz="2800" dirty="0">
                <a:solidFill>
                  <a:srgbClr val="000000"/>
                </a:solidFill>
                <a:sym typeface="Cambria"/>
              </a:rPr>
              <a:t>Control / restrict entry of persons, movement, dispatch in vulnerable or affected area. </a:t>
            </a:r>
            <a:endParaRPr sz="2800" dirty="0">
              <a:solidFill>
                <a:srgbClr val="000000"/>
              </a:solidFill>
            </a:endParaRPr>
          </a:p>
          <a:p>
            <a:pPr marL="271462" indent="-271462">
              <a:lnSpc>
                <a:spcPct val="91000"/>
              </a:lnSpc>
              <a:defRPr sz="1800">
                <a:solidFill>
                  <a:srgbClr val="000000"/>
                </a:solidFill>
              </a:defRPr>
            </a:pPr>
            <a:r>
              <a:rPr sz="2800" dirty="0">
                <a:solidFill>
                  <a:srgbClr val="000000"/>
                </a:solidFill>
                <a:sym typeface="Cambria"/>
              </a:rPr>
              <a:t>Remove debris, conduct Search &amp; Rescue Operations. </a:t>
            </a:r>
            <a:endParaRPr sz="2800" dirty="0">
              <a:solidFill>
                <a:srgbClr val="000000"/>
              </a:solidFill>
            </a:endParaRPr>
          </a:p>
          <a:p>
            <a:pPr marL="271462" lvl="0" indent="-271462">
              <a:lnSpc>
                <a:spcPct val="91000"/>
              </a:lnSpc>
              <a:defRPr sz="1800">
                <a:solidFill>
                  <a:srgbClr val="000000"/>
                </a:solidFill>
              </a:defRPr>
            </a:pPr>
            <a:r>
              <a:rPr sz="2800" dirty="0">
                <a:solidFill>
                  <a:srgbClr val="000000"/>
                </a:solidFill>
                <a:sym typeface="Cambria"/>
              </a:rPr>
              <a:t>Provide shelter, food, drinking water, essential provisions, health care. </a:t>
            </a:r>
            <a:endParaRPr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99265963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Powers and Functions (</a:t>
            </a:r>
            <a:r>
              <a:rPr lang="en-US" dirty="0" err="1" smtClean="0"/>
              <a:t>Contd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271462" lvl="0" indent="-271462">
              <a:lnSpc>
                <a:spcPct val="91000"/>
              </a:lnSpc>
              <a:defRPr sz="1800">
                <a:solidFill>
                  <a:srgbClr val="000000"/>
                </a:solidFill>
              </a:defRPr>
            </a:pPr>
            <a:r>
              <a:rPr lang="en-US" sz="3200" dirty="0" smtClean="0">
                <a:solidFill>
                  <a:srgbClr val="000000"/>
                </a:solidFill>
                <a:sym typeface="Cambria"/>
              </a:rPr>
              <a:t>Establishment of Emergency Communication Centre &amp; Control Rooms. </a:t>
            </a:r>
            <a:endParaRPr lang="en-US" sz="3200" dirty="0" smtClean="0">
              <a:solidFill>
                <a:srgbClr val="000000"/>
              </a:solidFill>
            </a:endParaRPr>
          </a:p>
          <a:p>
            <a:pPr marL="271462" lvl="0" indent="-271462">
              <a:lnSpc>
                <a:spcPct val="91000"/>
              </a:lnSpc>
              <a:defRPr sz="1800">
                <a:solidFill>
                  <a:srgbClr val="000000"/>
                </a:solidFill>
              </a:defRPr>
            </a:pPr>
            <a:r>
              <a:rPr lang="en-US" sz="3200" dirty="0" smtClean="0">
                <a:solidFill>
                  <a:srgbClr val="000000"/>
                </a:solidFill>
                <a:sym typeface="Cambria"/>
              </a:rPr>
              <a:t>Arrangement – disposal of dead / unclaimed Bodies. </a:t>
            </a:r>
            <a:endParaRPr lang="en-US" sz="3200" dirty="0" smtClean="0">
              <a:solidFill>
                <a:srgbClr val="000000"/>
              </a:solidFill>
            </a:endParaRPr>
          </a:p>
          <a:p>
            <a:pPr marL="271462" lvl="0" indent="-271462">
              <a:lnSpc>
                <a:spcPct val="91000"/>
              </a:lnSpc>
              <a:defRPr sz="1800">
                <a:solidFill>
                  <a:srgbClr val="000000"/>
                </a:solidFill>
              </a:defRPr>
            </a:pPr>
            <a:r>
              <a:rPr lang="en-US" sz="3200" dirty="0" smtClean="0">
                <a:solidFill>
                  <a:srgbClr val="000000"/>
                </a:solidFill>
                <a:sym typeface="Cambria"/>
              </a:rPr>
              <a:t>Procure exclusive or preferential use of amenities from any authority or person. </a:t>
            </a:r>
            <a:endParaRPr lang="en-US" sz="3200" dirty="0" smtClean="0">
              <a:solidFill>
                <a:srgbClr val="000000"/>
              </a:solidFill>
            </a:endParaRPr>
          </a:p>
          <a:p>
            <a:pPr marL="271462" lvl="0" indent="-271462">
              <a:lnSpc>
                <a:spcPct val="91000"/>
              </a:lnSpc>
              <a:defRPr sz="1800">
                <a:solidFill>
                  <a:srgbClr val="000000"/>
                </a:solidFill>
              </a:defRPr>
            </a:pPr>
            <a:r>
              <a:rPr lang="en-US" sz="3200" dirty="0" smtClean="0">
                <a:solidFill>
                  <a:srgbClr val="000000"/>
                </a:solidFill>
                <a:sym typeface="Cambria"/>
              </a:rPr>
              <a:t>Construction of temporary bridges / structures, demolitions. </a:t>
            </a:r>
            <a:endParaRPr lang="en-US" sz="3200" dirty="0" smtClean="0">
              <a:solidFill>
                <a:srgbClr val="000000"/>
              </a:solidFill>
            </a:endParaRPr>
          </a:p>
          <a:p>
            <a:pPr marL="271462" lvl="0" indent="-271462">
              <a:lnSpc>
                <a:spcPct val="91000"/>
              </a:lnSpc>
              <a:defRPr sz="1800">
                <a:solidFill>
                  <a:srgbClr val="000000"/>
                </a:solidFill>
              </a:defRPr>
            </a:pPr>
            <a:r>
              <a:rPr lang="en-US" sz="3200" dirty="0" smtClean="0">
                <a:solidFill>
                  <a:srgbClr val="000000"/>
                </a:solidFill>
                <a:sym typeface="Cambria"/>
              </a:rPr>
              <a:t>Ensure NGOs carry out Response in Equitable / Non-discriminatory Manner. </a:t>
            </a:r>
            <a:endParaRPr lang="en-US" sz="3200" dirty="0" smtClean="0">
              <a:solidFill>
                <a:srgbClr val="000000"/>
              </a:solidFill>
            </a:endParaRPr>
          </a:p>
          <a:p>
            <a:pPr marL="271462" lvl="0" indent="-271462">
              <a:lnSpc>
                <a:spcPct val="91000"/>
              </a:lnSpc>
              <a:defRPr sz="1800">
                <a:solidFill>
                  <a:srgbClr val="000000"/>
                </a:solidFill>
              </a:defRPr>
            </a:pPr>
            <a:r>
              <a:rPr lang="en-US" sz="3200" dirty="0" smtClean="0">
                <a:solidFill>
                  <a:srgbClr val="000000"/>
                </a:solidFill>
                <a:sym typeface="Cambria"/>
              </a:rPr>
              <a:t>Direct All Authorities to take necessary Measure.   </a:t>
            </a:r>
            <a:endParaRPr lang="en-US" sz="3200" dirty="0" smtClean="0">
              <a:solidFill>
                <a:srgbClr val="000000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Shape 371"/>
          <p:cNvSpPr>
            <a:spLocks noGrp="1"/>
          </p:cNvSpPr>
          <p:nvPr>
            <p:ph type="title"/>
          </p:nvPr>
        </p:nvSpPr>
        <p:spPr>
          <a:xfrm>
            <a:off x="0" y="-228600"/>
            <a:ext cx="9509760" cy="1233424"/>
          </a:xfrm>
        </p:spPr>
        <p:txBody>
          <a:bodyPr anchor="b">
            <a:normAutofit/>
          </a:bodyPr>
          <a:lstStyle>
            <a:lvl1pPr>
              <a:defRPr b="1">
                <a:latin typeface="Cambria"/>
                <a:ea typeface="Cambria"/>
                <a:cs typeface="Cambria"/>
                <a:sym typeface="Cambria"/>
              </a:defRPr>
            </a:lvl1pPr>
          </a:lstStyle>
          <a:p>
            <a:pPr lvl="0">
              <a:defRPr sz="1800" b="0" cap="none">
                <a:solidFill>
                  <a:srgbClr val="000000"/>
                </a:solidFill>
              </a:defRPr>
            </a:pPr>
            <a:r>
              <a:rPr lang="en-US" sz="3600" b="0" dirty="0">
                <a:solidFill>
                  <a:schemeClr val="accent4">
                    <a:lumMod val="75000"/>
                  </a:schemeClr>
                </a:solidFill>
                <a:latin typeface="Arial"/>
                <a:ea typeface="+mj-ea"/>
                <a:cs typeface="Arial"/>
              </a:rPr>
              <a:t>Critical Gap Areas</a:t>
            </a:r>
          </a:p>
        </p:txBody>
      </p:sp>
      <p:pic>
        <p:nvPicPr>
          <p:cNvPr id="10242" name="Picture 2" descr="Bahia Honda Rail Bridge, Florida Keys, USA">
            <a:extLst>
              <a:ext uri="{FF2B5EF4-FFF2-40B4-BE49-F238E27FC236}">
                <a16:creationId xmlns="" xmlns:a16="http://schemas.microsoft.com/office/drawing/2014/main" id="{B1E484D7-F0CA-4C0B-9CD4-E1466D96BA2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25995" b="-3"/>
          <a:stretch/>
        </p:blipFill>
        <p:spPr bwMode="auto">
          <a:xfrm>
            <a:off x="457200" y="1676400"/>
            <a:ext cx="4572000" cy="41239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2" name="Shape 372"/>
          <p:cNvSpPr>
            <a:spLocks noGrp="1"/>
          </p:cNvSpPr>
          <p:nvPr>
            <p:ph sz="half" idx="2"/>
          </p:nvPr>
        </p:nvSpPr>
        <p:spPr>
          <a:xfrm>
            <a:off x="6278880" y="1901952"/>
            <a:ext cx="4572000" cy="4123944"/>
          </a:xfrm>
        </p:spPr>
        <p:txBody>
          <a:bodyPr>
            <a:normAutofit lnSpcReduction="10000"/>
          </a:bodyPr>
          <a:lstStyle/>
          <a:p>
            <a:pPr marL="271462" indent="-271462">
              <a:lnSpc>
                <a:spcPct val="81000"/>
              </a:lnSpc>
              <a:defRPr sz="1800">
                <a:solidFill>
                  <a:srgbClr val="000000"/>
                </a:solidFill>
              </a:defRPr>
            </a:pPr>
            <a:r>
              <a:rPr lang="en-US" sz="1800" dirty="0">
                <a:solidFill>
                  <a:srgbClr val="000000"/>
                </a:solidFill>
              </a:rPr>
              <a:t>Lack of comprehensive plan</a:t>
            </a:r>
          </a:p>
          <a:p>
            <a:pPr marL="271462" indent="-271462">
              <a:lnSpc>
                <a:spcPct val="81000"/>
              </a:lnSpc>
              <a:defRPr sz="1800">
                <a:solidFill>
                  <a:srgbClr val="000000"/>
                </a:solidFill>
              </a:defRPr>
            </a:pPr>
            <a:r>
              <a:rPr lang="en-US" sz="1800" dirty="0">
                <a:solidFill>
                  <a:srgbClr val="000000"/>
                </a:solidFill>
              </a:rPr>
              <a:t>Lack of SOPs</a:t>
            </a:r>
          </a:p>
          <a:p>
            <a:pPr marL="271462" indent="-271462">
              <a:lnSpc>
                <a:spcPct val="81000"/>
              </a:lnSpc>
              <a:defRPr sz="1800">
                <a:solidFill>
                  <a:srgbClr val="000000"/>
                </a:solidFill>
              </a:defRPr>
            </a:pPr>
            <a:r>
              <a:rPr lang="en-US" sz="1800" dirty="0">
                <a:solidFill>
                  <a:srgbClr val="000000"/>
                </a:solidFill>
              </a:rPr>
              <a:t>Lack of ready references</a:t>
            </a:r>
          </a:p>
          <a:p>
            <a:pPr marL="271462" indent="-271462">
              <a:lnSpc>
                <a:spcPct val="81000"/>
              </a:lnSpc>
              <a:defRPr sz="1800">
                <a:solidFill>
                  <a:srgbClr val="000000"/>
                </a:solidFill>
              </a:defRPr>
            </a:pPr>
            <a:r>
              <a:rPr lang="en-US" sz="1800" dirty="0">
                <a:solidFill>
                  <a:srgbClr val="000000"/>
                </a:solidFill>
              </a:rPr>
              <a:t>Current plan is largely list of inventory and contacts</a:t>
            </a:r>
          </a:p>
          <a:p>
            <a:pPr marL="271462" indent="-271462">
              <a:lnSpc>
                <a:spcPct val="81000"/>
              </a:lnSpc>
              <a:defRPr sz="1800">
                <a:solidFill>
                  <a:srgbClr val="000000"/>
                </a:solidFill>
              </a:defRPr>
            </a:pPr>
            <a:r>
              <a:rPr lang="en-US" sz="1800" dirty="0">
                <a:solidFill>
                  <a:srgbClr val="000000"/>
                </a:solidFill>
              </a:rPr>
              <a:t>Low participation of stakeholders</a:t>
            </a:r>
          </a:p>
          <a:p>
            <a:pPr marL="271462" indent="-271462">
              <a:lnSpc>
                <a:spcPct val="81000"/>
              </a:lnSpc>
              <a:defRPr sz="1800">
                <a:solidFill>
                  <a:srgbClr val="000000"/>
                </a:solidFill>
              </a:defRPr>
            </a:pPr>
            <a:r>
              <a:rPr lang="en-US" sz="1800" dirty="0">
                <a:solidFill>
                  <a:srgbClr val="000000"/>
                </a:solidFill>
              </a:rPr>
              <a:t>No ownership in stakeholders and users</a:t>
            </a:r>
          </a:p>
          <a:p>
            <a:pPr marL="271462" indent="-271462">
              <a:lnSpc>
                <a:spcPct val="81000"/>
              </a:lnSpc>
              <a:defRPr sz="1800">
                <a:solidFill>
                  <a:srgbClr val="000000"/>
                </a:solidFill>
              </a:defRPr>
            </a:pPr>
            <a:r>
              <a:rPr lang="en-US" sz="1800" dirty="0">
                <a:solidFill>
                  <a:srgbClr val="000000"/>
                </a:solidFill>
              </a:rPr>
              <a:t>Lack of coordinated approach</a:t>
            </a:r>
          </a:p>
          <a:p>
            <a:pPr marL="271462" indent="-271462">
              <a:lnSpc>
                <a:spcPct val="81000"/>
              </a:lnSpc>
              <a:defRPr sz="1800">
                <a:solidFill>
                  <a:srgbClr val="000000"/>
                </a:solidFill>
              </a:defRPr>
            </a:pPr>
            <a:r>
              <a:rPr lang="en-US" sz="1800" dirty="0">
                <a:solidFill>
                  <a:srgbClr val="000000"/>
                </a:solidFill>
              </a:rPr>
              <a:t>Plans are rarely used in recent disasters</a:t>
            </a:r>
          </a:p>
          <a:p>
            <a:pPr marL="271462" indent="-271462">
              <a:lnSpc>
                <a:spcPct val="81000"/>
              </a:lnSpc>
              <a:defRPr sz="1800">
                <a:solidFill>
                  <a:srgbClr val="000000"/>
                </a:solidFill>
              </a:defRPr>
            </a:pPr>
            <a:r>
              <a:rPr lang="en-US" sz="1800" dirty="0">
                <a:solidFill>
                  <a:srgbClr val="000000"/>
                </a:solidFill>
              </a:rPr>
              <a:t>Absence of model plan</a:t>
            </a:r>
          </a:p>
        </p:txBody>
      </p:sp>
    </p:spTree>
    <p:extLst>
      <p:ext uri="{BB962C8B-B14F-4D97-AF65-F5344CB8AC3E}">
        <p14:creationId xmlns="" xmlns:p14="http://schemas.microsoft.com/office/powerpoint/2010/main" val="530254058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Shape 375"/>
          <p:cNvSpPr>
            <a:spLocks noGrp="1"/>
          </p:cNvSpPr>
          <p:nvPr>
            <p:ph type="body" sz="half" idx="2"/>
          </p:nvPr>
        </p:nvSpPr>
        <p:spPr>
          <a:xfrm>
            <a:off x="371476" y="2514600"/>
            <a:ext cx="3275012" cy="3048000"/>
          </a:xfrm>
        </p:spPr>
        <p:txBody>
          <a:bodyPr>
            <a:normAutofit/>
          </a:bodyPr>
          <a:lstStyle/>
          <a:p>
            <a:pPr marL="285750" lvl="0" indent="-285750">
              <a:buClr>
                <a:schemeClr val="bg1"/>
              </a:buClr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</a:defRPr>
            </a:pPr>
            <a:r>
              <a:rPr lang="en-US" sz="2000" dirty="0">
                <a:solidFill>
                  <a:schemeClr val="bg1"/>
                </a:solidFill>
              </a:rPr>
              <a:t>Analysis of critical gaps</a:t>
            </a:r>
          </a:p>
          <a:p>
            <a:pPr marL="285750" lvl="0" indent="-285750">
              <a:buClr>
                <a:schemeClr val="bg1"/>
              </a:buClr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</a:defRPr>
            </a:pPr>
            <a:r>
              <a:rPr lang="en-US" sz="2000" dirty="0">
                <a:solidFill>
                  <a:schemeClr val="bg1"/>
                </a:solidFill>
              </a:rPr>
              <a:t>Need to revisit the planning process</a:t>
            </a:r>
          </a:p>
          <a:p>
            <a:pPr marL="285750" lvl="0" indent="-285750">
              <a:buClr>
                <a:schemeClr val="bg1"/>
              </a:buClr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</a:defRPr>
            </a:pPr>
            <a:r>
              <a:rPr lang="en-US" sz="2000" dirty="0">
                <a:solidFill>
                  <a:schemeClr val="bg1"/>
                </a:solidFill>
              </a:rPr>
              <a:t>Involve all stakeholders</a:t>
            </a:r>
          </a:p>
          <a:p>
            <a:pPr marL="285750" lvl="0" indent="-285750">
              <a:buClr>
                <a:schemeClr val="bg1"/>
              </a:buClr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</a:defRPr>
            </a:pPr>
            <a:r>
              <a:rPr lang="en-US" sz="2000" dirty="0">
                <a:solidFill>
                  <a:schemeClr val="bg1"/>
                </a:solidFill>
              </a:rPr>
              <a:t>Modify / update the plan</a:t>
            </a:r>
          </a:p>
        </p:txBody>
      </p:sp>
      <p:pic>
        <p:nvPicPr>
          <p:cNvPr id="9218" name="Picture 2" descr="Close up businessman back sit at table in boardroom.">
            <a:extLst>
              <a:ext uri="{FF2B5EF4-FFF2-40B4-BE49-F238E27FC236}">
                <a16:creationId xmlns="" xmlns:a16="http://schemas.microsoft.com/office/drawing/2014/main" id="{4F7DB778-7C9C-4FD6-827E-9391BAFEE07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5392" r="7103" b="-2"/>
          <a:stretch/>
        </p:blipFill>
        <p:spPr bwMode="auto">
          <a:xfrm>
            <a:off x="5362892" y="685800"/>
            <a:ext cx="6370320" cy="5486400"/>
          </a:xfrm>
          <a:prstGeom prst="rect">
            <a:avLst/>
          </a:prstGeom>
          <a:solidFill>
            <a:srgbClr val="FFFFFF"/>
          </a:solidFill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2">
            <a:extLst>
              <a:ext uri="{FF2B5EF4-FFF2-40B4-BE49-F238E27FC236}">
                <a16:creationId xmlns="" xmlns:a16="http://schemas.microsoft.com/office/drawing/2014/main" id="{042445D2-CD43-43EB-996F-1B4DE03B1B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8788" y="-63500"/>
            <a:ext cx="3200400" cy="1990725"/>
          </a:xfrm>
        </p:spPr>
        <p:txBody>
          <a:bodyPr>
            <a:normAutofit/>
          </a:bodyPr>
          <a:lstStyle/>
          <a:p>
            <a:r>
              <a:rPr lang="en-US" sz="3600" dirty="0"/>
              <a:t>Approach</a:t>
            </a:r>
          </a:p>
        </p:txBody>
      </p:sp>
    </p:spTree>
    <p:extLst>
      <p:ext uri="{BB962C8B-B14F-4D97-AF65-F5344CB8AC3E}">
        <p14:creationId xmlns="" xmlns:p14="http://schemas.microsoft.com/office/powerpoint/2010/main" val="4294308649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Shape 377"/>
          <p:cNvSpPr>
            <a:spLocks noGrp="1"/>
          </p:cNvSpPr>
          <p:nvPr>
            <p:ph type="title"/>
          </p:nvPr>
        </p:nvSpPr>
        <p:spPr>
          <a:xfrm>
            <a:off x="0" y="304800"/>
            <a:ext cx="10820400" cy="609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b="1">
                <a:latin typeface="Cambria"/>
                <a:ea typeface="Cambria"/>
                <a:cs typeface="Cambria"/>
                <a:sym typeface="Cambria"/>
              </a:defRPr>
            </a:lvl1pPr>
          </a:lstStyle>
          <a:p>
            <a:pPr lvl="0">
              <a:defRPr sz="1800" b="0" cap="none">
                <a:solidFill>
                  <a:srgbClr val="000000"/>
                </a:solidFill>
              </a:defRPr>
            </a:pPr>
            <a:r>
              <a:rPr sz="3600" b="0" dirty="0">
                <a:solidFill>
                  <a:schemeClr val="accent4">
                    <a:lumMod val="75000"/>
                  </a:schemeClr>
                </a:solidFill>
                <a:latin typeface="Arial"/>
                <a:ea typeface="+mj-ea"/>
                <a:cs typeface="Arial"/>
              </a:rPr>
              <a:t>Principles to be Observed During the Process</a:t>
            </a:r>
          </a:p>
        </p:txBody>
      </p:sp>
      <p:sp>
        <p:nvSpPr>
          <p:cNvPr id="378" name="Shape 378"/>
          <p:cNvSpPr>
            <a:spLocks noGrp="1"/>
          </p:cNvSpPr>
          <p:nvPr>
            <p:ph type="body" idx="1"/>
          </p:nvPr>
        </p:nvSpPr>
        <p:spPr>
          <a:xfrm>
            <a:off x="228600" y="1676400"/>
            <a:ext cx="5867400" cy="3314700"/>
          </a:xfrm>
          <a:prstGeom prst="rect">
            <a:avLst/>
          </a:prstGeom>
        </p:spPr>
        <p:txBody>
          <a:bodyPr/>
          <a:lstStyle/>
          <a:p>
            <a:pPr marL="271462" lvl="0" indent="-271462">
              <a:defRPr sz="1800">
                <a:solidFill>
                  <a:srgbClr val="000000"/>
                </a:solidFill>
              </a:defRPr>
            </a:pPr>
            <a:r>
              <a:rPr sz="1800" dirty="0">
                <a:solidFill>
                  <a:srgbClr val="000000"/>
                </a:solidFill>
                <a:sym typeface="Cambria"/>
              </a:rPr>
              <a:t>Inclusiveness</a:t>
            </a:r>
          </a:p>
          <a:p>
            <a:pPr marL="271462" lvl="0" indent="-271462">
              <a:lnSpc>
                <a:spcPct val="81000"/>
              </a:lnSpc>
              <a:defRPr sz="1800">
                <a:solidFill>
                  <a:srgbClr val="000000"/>
                </a:solidFill>
              </a:defRPr>
            </a:pPr>
            <a:r>
              <a:rPr sz="1800" dirty="0">
                <a:solidFill>
                  <a:srgbClr val="000000"/>
                </a:solidFill>
                <a:sym typeface="Cambria"/>
              </a:rPr>
              <a:t>Bottom-up approach</a:t>
            </a:r>
          </a:p>
          <a:p>
            <a:pPr marL="271462" lvl="0" indent="-271462">
              <a:lnSpc>
                <a:spcPct val="81000"/>
              </a:lnSpc>
              <a:defRPr sz="1800">
                <a:solidFill>
                  <a:srgbClr val="000000"/>
                </a:solidFill>
              </a:defRPr>
            </a:pPr>
            <a:r>
              <a:rPr sz="1800" dirty="0">
                <a:solidFill>
                  <a:srgbClr val="000000"/>
                </a:solidFill>
                <a:sym typeface="Cambria"/>
              </a:rPr>
              <a:t>Active participation of all stakeholders at various levels</a:t>
            </a:r>
          </a:p>
          <a:p>
            <a:pPr marL="271462" lvl="0" indent="-271462">
              <a:lnSpc>
                <a:spcPct val="81000"/>
              </a:lnSpc>
              <a:defRPr sz="1800">
                <a:solidFill>
                  <a:srgbClr val="000000"/>
                </a:solidFill>
              </a:defRPr>
            </a:pPr>
            <a:r>
              <a:rPr sz="1800" dirty="0">
                <a:solidFill>
                  <a:srgbClr val="000000"/>
                </a:solidFill>
                <a:sym typeface="Cambria"/>
              </a:rPr>
              <a:t>GO-NGO collaboration, joint planning and action</a:t>
            </a:r>
          </a:p>
          <a:p>
            <a:pPr marL="271462" lvl="0" indent="-271462">
              <a:lnSpc>
                <a:spcPct val="81000"/>
              </a:lnSpc>
              <a:defRPr sz="1800">
                <a:solidFill>
                  <a:srgbClr val="000000"/>
                </a:solidFill>
              </a:defRPr>
            </a:pPr>
            <a:r>
              <a:rPr sz="1800" dirty="0">
                <a:solidFill>
                  <a:srgbClr val="000000"/>
                </a:solidFill>
                <a:sym typeface="Cambria"/>
              </a:rPr>
              <a:t>Focus on vulnerable groups</a:t>
            </a:r>
          </a:p>
          <a:p>
            <a:pPr marL="271462" lvl="0" indent="-271462">
              <a:lnSpc>
                <a:spcPct val="81000"/>
              </a:lnSpc>
              <a:defRPr sz="1800">
                <a:solidFill>
                  <a:srgbClr val="000000"/>
                </a:solidFill>
              </a:defRPr>
            </a:pPr>
            <a:r>
              <a:rPr sz="1800" dirty="0">
                <a:solidFill>
                  <a:srgbClr val="000000"/>
                </a:solidFill>
                <a:sym typeface="Cambria"/>
              </a:rPr>
              <a:t>Sustainability and linkages with development programs</a:t>
            </a:r>
          </a:p>
        </p:txBody>
      </p:sp>
    </p:spTree>
    <p:extLst>
      <p:ext uri="{BB962C8B-B14F-4D97-AF65-F5344CB8AC3E}">
        <p14:creationId xmlns="" xmlns:p14="http://schemas.microsoft.com/office/powerpoint/2010/main" val="47924447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Shape 386"/>
          <p:cNvSpPr>
            <a:spLocks noGrp="1"/>
          </p:cNvSpPr>
          <p:nvPr>
            <p:ph type="title"/>
          </p:nvPr>
        </p:nvSpPr>
        <p:spPr>
          <a:xfrm>
            <a:off x="0" y="-311912"/>
            <a:ext cx="9509760" cy="1233424"/>
          </a:xfrm>
        </p:spPr>
        <p:txBody>
          <a:bodyPr anchor="b">
            <a:normAutofit/>
          </a:bodyPr>
          <a:lstStyle>
            <a:lvl1pPr>
              <a:defRPr b="1">
                <a:latin typeface="Cambria"/>
                <a:ea typeface="Cambria"/>
                <a:cs typeface="Cambria"/>
                <a:sym typeface="Cambria"/>
              </a:defRPr>
            </a:lvl1pPr>
          </a:lstStyle>
          <a:p>
            <a:pPr>
              <a:defRPr sz="1800" b="0" cap="none">
                <a:solidFill>
                  <a:srgbClr val="000000"/>
                </a:solidFill>
              </a:defRPr>
            </a:pPr>
            <a:r>
              <a:rPr lang="en-US" sz="3600" b="0" dirty="0">
                <a:solidFill>
                  <a:schemeClr val="accent4">
                    <a:lumMod val="75000"/>
                  </a:schemeClr>
                </a:solidFill>
                <a:latin typeface="Arial"/>
                <a:ea typeface="+mj-ea"/>
                <a:cs typeface="Arial"/>
              </a:rPr>
              <a:t>Key Processes and Activities</a:t>
            </a:r>
          </a:p>
        </p:txBody>
      </p:sp>
      <p:pic>
        <p:nvPicPr>
          <p:cNvPr id="8196" name="Picture 4" descr="Business operation. Businessman drawing gears on chalkboard.">
            <a:extLst>
              <a:ext uri="{FF2B5EF4-FFF2-40B4-BE49-F238E27FC236}">
                <a16:creationId xmlns="" xmlns:a16="http://schemas.microsoft.com/office/drawing/2014/main" id="{BD70A75F-65CF-47EA-8F09-A7BAADB81DA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4933" r="16030" b="-1"/>
          <a:stretch/>
        </p:blipFill>
        <p:spPr bwMode="auto">
          <a:xfrm>
            <a:off x="9756191" y="-18669"/>
            <a:ext cx="2435809" cy="2197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7" name="Shape 387"/>
          <p:cNvSpPr>
            <a:spLocks noGrp="1"/>
          </p:cNvSpPr>
          <p:nvPr>
            <p:ph sz="half" idx="2"/>
          </p:nvPr>
        </p:nvSpPr>
        <p:spPr>
          <a:xfrm>
            <a:off x="25400" y="1098550"/>
            <a:ext cx="11277600" cy="6096000"/>
          </a:xfrm>
        </p:spPr>
        <p:txBody>
          <a:bodyPr>
            <a:noAutofit/>
          </a:bodyPr>
          <a:lstStyle/>
          <a:p>
            <a:pPr marL="342900" lvl="0" indent="-342900">
              <a:lnSpc>
                <a:spcPct val="110000"/>
              </a:lnSpc>
              <a:spcBef>
                <a:spcPts val="500"/>
              </a:spcBef>
              <a:defRPr sz="1800">
                <a:solidFill>
                  <a:srgbClr val="000000"/>
                </a:solidFill>
              </a:defRPr>
            </a:pPr>
            <a:r>
              <a:rPr lang="en-US" sz="1800" dirty="0">
                <a:solidFill>
                  <a:srgbClr val="000000"/>
                </a:solidFill>
                <a:sym typeface="Cambria"/>
              </a:rPr>
              <a:t>Identification and analysis of key stakeholders at various levels.</a:t>
            </a:r>
          </a:p>
          <a:p>
            <a:pPr marL="342900" lvl="0" indent="-342900">
              <a:lnSpc>
                <a:spcPct val="110000"/>
              </a:lnSpc>
              <a:spcBef>
                <a:spcPts val="500"/>
              </a:spcBef>
              <a:defRPr sz="1800">
                <a:solidFill>
                  <a:srgbClr val="000000"/>
                </a:solidFill>
              </a:defRPr>
            </a:pPr>
            <a:r>
              <a:rPr lang="en-US" sz="1800" dirty="0">
                <a:solidFill>
                  <a:srgbClr val="000000"/>
                </a:solidFill>
                <a:sym typeface="Cambria"/>
              </a:rPr>
              <a:t>Formation of advisory groups / core groups to guide and support the process.</a:t>
            </a:r>
          </a:p>
          <a:p>
            <a:pPr marL="342900" indent="-342900">
              <a:lnSpc>
                <a:spcPct val="110000"/>
              </a:lnSpc>
              <a:spcBef>
                <a:spcPts val="500"/>
              </a:spcBef>
              <a:defRPr sz="1800">
                <a:solidFill>
                  <a:srgbClr val="000000"/>
                </a:solidFill>
              </a:defRPr>
            </a:pPr>
            <a:r>
              <a:rPr lang="en-US" sz="1800" dirty="0">
                <a:solidFill>
                  <a:srgbClr val="000000"/>
                </a:solidFill>
                <a:sym typeface="Cambria"/>
              </a:rPr>
              <a:t>Stakeholders’ consultations at all levels to get inputs and feedbacks on the process time to time.</a:t>
            </a:r>
          </a:p>
          <a:p>
            <a:pPr marL="342900" indent="-342900">
              <a:lnSpc>
                <a:spcPct val="110000"/>
              </a:lnSpc>
              <a:spcBef>
                <a:spcPts val="500"/>
              </a:spcBef>
              <a:defRPr sz="1800">
                <a:solidFill>
                  <a:srgbClr val="000000"/>
                </a:solidFill>
              </a:defRPr>
            </a:pPr>
            <a:r>
              <a:rPr lang="en-US" sz="1800" dirty="0">
                <a:solidFill>
                  <a:srgbClr val="000000"/>
                </a:solidFill>
                <a:sym typeface="Cambria"/>
              </a:rPr>
              <a:t>Review of existing templates for development of district disaster management plans. Review of existing plans.</a:t>
            </a:r>
          </a:p>
          <a:p>
            <a:pPr marL="342900" indent="-342900">
              <a:lnSpc>
                <a:spcPct val="110000"/>
              </a:lnSpc>
              <a:spcBef>
                <a:spcPts val="500"/>
              </a:spcBef>
              <a:defRPr sz="1800">
                <a:solidFill>
                  <a:srgbClr val="000000"/>
                </a:solidFill>
              </a:defRPr>
            </a:pPr>
            <a:r>
              <a:rPr lang="en-US" sz="1800" dirty="0">
                <a:solidFill>
                  <a:srgbClr val="000000"/>
                </a:solidFill>
                <a:sym typeface="Cambria"/>
              </a:rPr>
              <a:t>Piloting of the model framework at Gram Panchayat / ULB level, Block level and Sub-division levels in district.</a:t>
            </a:r>
          </a:p>
          <a:p>
            <a:pPr marL="342900" lvl="0" indent="-342900">
              <a:lnSpc>
                <a:spcPct val="110000"/>
              </a:lnSpc>
              <a:spcBef>
                <a:spcPts val="500"/>
              </a:spcBef>
              <a:defRPr sz="1800">
                <a:solidFill>
                  <a:srgbClr val="000000"/>
                </a:solidFill>
              </a:defRPr>
            </a:pPr>
            <a:r>
              <a:rPr lang="en-US" sz="1800" dirty="0">
                <a:solidFill>
                  <a:srgbClr val="000000"/>
                </a:solidFill>
                <a:sym typeface="Cambria"/>
              </a:rPr>
              <a:t>Review consultation and piloting exercises conducted at various levels.</a:t>
            </a:r>
          </a:p>
          <a:p>
            <a:pPr marL="342900" lvl="0" indent="-342900">
              <a:lnSpc>
                <a:spcPct val="110000"/>
              </a:lnSpc>
              <a:spcBef>
                <a:spcPts val="500"/>
              </a:spcBef>
              <a:defRPr sz="1800">
                <a:solidFill>
                  <a:srgbClr val="000000"/>
                </a:solidFill>
              </a:defRPr>
            </a:pPr>
            <a:r>
              <a:rPr lang="en-US" sz="1800" dirty="0">
                <a:solidFill>
                  <a:srgbClr val="000000"/>
                </a:solidFill>
                <a:sym typeface="Cambria"/>
              </a:rPr>
              <a:t>Development of draft guideline for development of sub-district disaster management plan.</a:t>
            </a:r>
          </a:p>
          <a:p>
            <a:pPr marL="342900" lvl="0" indent="-342900">
              <a:lnSpc>
                <a:spcPct val="110000"/>
              </a:lnSpc>
              <a:spcBef>
                <a:spcPts val="500"/>
              </a:spcBef>
              <a:defRPr sz="1800">
                <a:solidFill>
                  <a:srgbClr val="000000"/>
                </a:solidFill>
              </a:defRPr>
            </a:pPr>
            <a:r>
              <a:rPr lang="en-US" sz="1800" dirty="0">
                <a:solidFill>
                  <a:srgbClr val="000000"/>
                </a:solidFill>
                <a:sym typeface="Cambria"/>
              </a:rPr>
              <a:t>Development of capacity building materials for key stakeholders involved in the process.</a:t>
            </a:r>
          </a:p>
          <a:p>
            <a:pPr marL="342900" lvl="0" indent="-342900">
              <a:lnSpc>
                <a:spcPct val="110000"/>
              </a:lnSpc>
              <a:spcBef>
                <a:spcPts val="500"/>
              </a:spcBef>
              <a:defRPr sz="1800">
                <a:solidFill>
                  <a:srgbClr val="000000"/>
                </a:solidFill>
              </a:defRPr>
            </a:pPr>
            <a:r>
              <a:rPr lang="en-US" sz="1800" dirty="0">
                <a:solidFill>
                  <a:srgbClr val="000000"/>
                </a:solidFill>
                <a:sym typeface="Cambria"/>
              </a:rPr>
              <a:t>Capacity building workshops at sub-division level on the framework and guideline for DDMP</a:t>
            </a:r>
          </a:p>
          <a:p>
            <a:pPr marL="342900" lvl="0" indent="-342900">
              <a:lnSpc>
                <a:spcPct val="110000"/>
              </a:lnSpc>
              <a:spcBef>
                <a:spcPts val="500"/>
              </a:spcBef>
              <a:defRPr sz="1800">
                <a:solidFill>
                  <a:srgbClr val="000000"/>
                </a:solidFill>
              </a:defRPr>
            </a:pPr>
            <a:r>
              <a:rPr lang="en-US" sz="1800" dirty="0">
                <a:solidFill>
                  <a:srgbClr val="000000"/>
                </a:solidFill>
              </a:rPr>
              <a:t>Forward planning at sub-division level.</a:t>
            </a:r>
          </a:p>
          <a:p>
            <a:pPr marL="342900" lvl="0" indent="-342900">
              <a:lnSpc>
                <a:spcPct val="110000"/>
              </a:lnSpc>
              <a:spcBef>
                <a:spcPts val="500"/>
              </a:spcBef>
              <a:defRPr sz="1800">
                <a:solidFill>
                  <a:srgbClr val="000000"/>
                </a:solidFill>
              </a:defRPr>
            </a:pPr>
            <a:r>
              <a:rPr lang="en-US" sz="1800" dirty="0">
                <a:solidFill>
                  <a:srgbClr val="000000"/>
                </a:solidFill>
              </a:rPr>
              <a:t>Coordination and handholding support to different sub-divisions (including planning at Gram Panchayat level / City and Block level) to complete the process for all GPs, blocks and subdivisions.</a:t>
            </a:r>
          </a:p>
          <a:p>
            <a:pPr marL="342900" lvl="0" indent="-342900">
              <a:lnSpc>
                <a:spcPct val="110000"/>
              </a:lnSpc>
              <a:spcBef>
                <a:spcPts val="500"/>
              </a:spcBef>
              <a:defRPr sz="1800">
                <a:solidFill>
                  <a:srgbClr val="000000"/>
                </a:solidFill>
              </a:defRPr>
            </a:pPr>
            <a:r>
              <a:rPr lang="en-US" sz="1800" dirty="0">
                <a:solidFill>
                  <a:srgbClr val="000000"/>
                </a:solidFill>
              </a:rPr>
              <a:t>Collation of sub-division level plans.</a:t>
            </a:r>
          </a:p>
          <a:p>
            <a:pPr marL="342900" lvl="0" indent="-342900">
              <a:lnSpc>
                <a:spcPct val="110000"/>
              </a:lnSpc>
              <a:spcBef>
                <a:spcPts val="500"/>
              </a:spcBef>
              <a:defRPr sz="1800">
                <a:solidFill>
                  <a:srgbClr val="000000"/>
                </a:solidFill>
              </a:defRPr>
            </a:pPr>
            <a:r>
              <a:rPr lang="en-US" sz="1800" dirty="0">
                <a:solidFill>
                  <a:srgbClr val="000000"/>
                </a:solidFill>
              </a:rPr>
              <a:t>Coordination and collation of departmental plans of various concerned line departments at district levels.</a:t>
            </a:r>
          </a:p>
        </p:txBody>
      </p:sp>
    </p:spTree>
    <p:extLst>
      <p:ext uri="{BB962C8B-B14F-4D97-AF65-F5344CB8AC3E}">
        <p14:creationId xmlns="" xmlns:p14="http://schemas.microsoft.com/office/powerpoint/2010/main" val="416017247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Shape 389"/>
          <p:cNvSpPr>
            <a:spLocks noGrp="1"/>
          </p:cNvSpPr>
          <p:nvPr>
            <p:ph type="title"/>
          </p:nvPr>
        </p:nvSpPr>
        <p:spPr>
          <a:xfrm>
            <a:off x="151566" y="152400"/>
            <a:ext cx="6554868" cy="533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600" b="1">
                <a:latin typeface="Cambria"/>
                <a:ea typeface="Cambria"/>
                <a:cs typeface="Cambria"/>
                <a:sym typeface="Cambria"/>
              </a:defRPr>
            </a:lvl1pPr>
          </a:lstStyle>
          <a:p>
            <a:pPr>
              <a:defRPr sz="1800" b="0" cap="none">
                <a:solidFill>
                  <a:srgbClr val="000000"/>
                </a:solidFill>
              </a:defRPr>
            </a:pPr>
            <a:r>
              <a:rPr sz="3200" b="0" dirty="0">
                <a:solidFill>
                  <a:schemeClr val="accent4">
                    <a:lumMod val="75000"/>
                  </a:schemeClr>
                </a:solidFill>
                <a:latin typeface="Arial"/>
                <a:ea typeface="+mj-ea"/>
                <a:cs typeface="Arial"/>
              </a:rPr>
              <a:t>Key Stakeholders</a:t>
            </a:r>
          </a:p>
        </p:txBody>
      </p:sp>
      <p:sp>
        <p:nvSpPr>
          <p:cNvPr id="390" name="Shape 390"/>
          <p:cNvSpPr>
            <a:spLocks noGrp="1"/>
          </p:cNvSpPr>
          <p:nvPr>
            <p:ph type="body" idx="1"/>
          </p:nvPr>
        </p:nvSpPr>
        <p:spPr>
          <a:xfrm>
            <a:off x="381000" y="1041400"/>
            <a:ext cx="4114800" cy="4953001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271462" lvl="0" indent="-271462">
              <a:lnSpc>
                <a:spcPct val="81000"/>
              </a:lnSpc>
              <a:defRPr sz="1800">
                <a:solidFill>
                  <a:srgbClr val="000000"/>
                </a:solidFill>
              </a:defRPr>
            </a:pPr>
            <a:r>
              <a:rPr sz="1800" dirty="0">
                <a:solidFill>
                  <a:srgbClr val="000000"/>
                </a:solidFill>
                <a:sym typeface="Cambria"/>
              </a:rPr>
              <a:t>Govt. Line departments</a:t>
            </a:r>
          </a:p>
          <a:p>
            <a:pPr marL="271462" lvl="0" indent="-271462">
              <a:lnSpc>
                <a:spcPct val="81000"/>
              </a:lnSpc>
              <a:defRPr sz="1800">
                <a:solidFill>
                  <a:srgbClr val="000000"/>
                </a:solidFill>
              </a:defRPr>
            </a:pPr>
            <a:r>
              <a:rPr sz="1800" dirty="0">
                <a:solidFill>
                  <a:srgbClr val="000000"/>
                </a:solidFill>
                <a:sym typeface="Cambria"/>
              </a:rPr>
              <a:t>NGOs</a:t>
            </a:r>
          </a:p>
          <a:p>
            <a:pPr marL="271462" lvl="0" indent="-271462">
              <a:lnSpc>
                <a:spcPct val="81000"/>
              </a:lnSpc>
              <a:defRPr sz="1800">
                <a:solidFill>
                  <a:srgbClr val="000000"/>
                </a:solidFill>
              </a:defRPr>
            </a:pPr>
            <a:r>
              <a:rPr sz="1800" dirty="0">
                <a:solidFill>
                  <a:srgbClr val="000000"/>
                </a:solidFill>
                <a:sym typeface="Cambria"/>
              </a:rPr>
              <a:t>Engineers group/association</a:t>
            </a:r>
          </a:p>
          <a:p>
            <a:pPr marL="271462" lvl="0" indent="-271462">
              <a:lnSpc>
                <a:spcPct val="81000"/>
              </a:lnSpc>
              <a:defRPr sz="1800">
                <a:solidFill>
                  <a:srgbClr val="000000"/>
                </a:solidFill>
              </a:defRPr>
            </a:pPr>
            <a:r>
              <a:rPr sz="1800" dirty="0">
                <a:solidFill>
                  <a:srgbClr val="000000"/>
                </a:solidFill>
                <a:sym typeface="Cambria"/>
              </a:rPr>
              <a:t>Doctors group, IMA chapter at district</a:t>
            </a:r>
          </a:p>
          <a:p>
            <a:pPr marL="271462" lvl="0" indent="-271462">
              <a:lnSpc>
                <a:spcPct val="81000"/>
              </a:lnSpc>
              <a:defRPr sz="1800">
                <a:solidFill>
                  <a:srgbClr val="000000"/>
                </a:solidFill>
              </a:defRPr>
            </a:pPr>
            <a:r>
              <a:rPr sz="1800" dirty="0">
                <a:solidFill>
                  <a:srgbClr val="000000"/>
                </a:solidFill>
                <a:sym typeface="Cambria"/>
              </a:rPr>
              <a:t>Women’s organizations</a:t>
            </a:r>
          </a:p>
          <a:p>
            <a:pPr marL="271462" lvl="0" indent="-271462">
              <a:lnSpc>
                <a:spcPct val="81000"/>
              </a:lnSpc>
              <a:defRPr sz="1800">
                <a:solidFill>
                  <a:srgbClr val="000000"/>
                </a:solidFill>
              </a:defRPr>
            </a:pPr>
            <a:r>
              <a:rPr sz="1800" dirty="0">
                <a:solidFill>
                  <a:srgbClr val="000000"/>
                </a:solidFill>
                <a:sym typeface="Cambria"/>
              </a:rPr>
              <a:t>Child focused organizations</a:t>
            </a:r>
          </a:p>
          <a:p>
            <a:pPr marL="271462" lvl="0" indent="-271462">
              <a:lnSpc>
                <a:spcPct val="81000"/>
              </a:lnSpc>
              <a:defRPr sz="1800">
                <a:solidFill>
                  <a:srgbClr val="000000"/>
                </a:solidFill>
              </a:defRPr>
            </a:pPr>
            <a:r>
              <a:rPr sz="1800" dirty="0">
                <a:solidFill>
                  <a:srgbClr val="000000"/>
                </a:solidFill>
                <a:sym typeface="Cambria"/>
              </a:rPr>
              <a:t>Association/group/organization for infants</a:t>
            </a:r>
          </a:p>
          <a:p>
            <a:pPr marL="271462" lvl="0" indent="-271462">
              <a:lnSpc>
                <a:spcPct val="81000"/>
              </a:lnSpc>
              <a:defRPr sz="1800">
                <a:solidFill>
                  <a:srgbClr val="000000"/>
                </a:solidFill>
              </a:defRPr>
            </a:pPr>
            <a:r>
              <a:rPr sz="1800" dirty="0">
                <a:solidFill>
                  <a:srgbClr val="000000"/>
                </a:solidFill>
                <a:sym typeface="Cambria"/>
              </a:rPr>
              <a:t>Association/group/organization for elderly people</a:t>
            </a:r>
          </a:p>
          <a:p>
            <a:pPr marL="271462" lvl="0" indent="-271462">
              <a:lnSpc>
                <a:spcPct val="81000"/>
              </a:lnSpc>
              <a:defRPr sz="1800">
                <a:solidFill>
                  <a:srgbClr val="000000"/>
                </a:solidFill>
              </a:defRPr>
            </a:pPr>
            <a:r>
              <a:rPr sz="1800" dirty="0">
                <a:solidFill>
                  <a:srgbClr val="000000"/>
                </a:solidFill>
                <a:sym typeface="Cambria"/>
              </a:rPr>
              <a:t>Local NGOs, CBOs, youth groups etc.</a:t>
            </a:r>
          </a:p>
          <a:p>
            <a:pPr marL="271462" lvl="0" indent="-271462">
              <a:lnSpc>
                <a:spcPct val="81000"/>
              </a:lnSpc>
              <a:defRPr sz="1800">
                <a:solidFill>
                  <a:srgbClr val="000000"/>
                </a:solidFill>
              </a:defRPr>
            </a:pPr>
            <a:r>
              <a:rPr sz="1800" dirty="0">
                <a:solidFill>
                  <a:srgbClr val="000000"/>
                </a:solidFill>
                <a:sym typeface="Cambria"/>
              </a:rPr>
              <a:t>NCC, NYK, Scout, Guides, NSS, civil defense etc.</a:t>
            </a:r>
          </a:p>
        </p:txBody>
      </p:sp>
      <p:sp>
        <p:nvSpPr>
          <p:cNvPr id="391" name="Shape 391"/>
          <p:cNvSpPr/>
          <p:nvPr/>
        </p:nvSpPr>
        <p:spPr>
          <a:xfrm>
            <a:off x="5638802" y="1041400"/>
            <a:ext cx="4114800" cy="41760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 marL="271462" indent="-271462">
              <a:lnSpc>
                <a:spcPct val="81000"/>
              </a:lnSpc>
              <a:spcBef>
                <a:spcPts val="18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 sz="1800">
                <a:solidFill>
                  <a:srgbClr val="000000"/>
                </a:solidFill>
              </a:defRPr>
            </a:pPr>
            <a:r>
              <a:rPr dirty="0">
                <a:solidFill>
                  <a:srgbClr val="000000"/>
                </a:solidFill>
                <a:sym typeface="Cambria"/>
              </a:rPr>
              <a:t>Retired officers/ govt. employees</a:t>
            </a:r>
            <a:endParaRPr dirty="0">
              <a:solidFill>
                <a:srgbClr val="000000"/>
              </a:solidFill>
              <a:sym typeface="Arial"/>
            </a:endParaRPr>
          </a:p>
          <a:p>
            <a:pPr marL="271462" indent="-271462">
              <a:lnSpc>
                <a:spcPct val="81000"/>
              </a:lnSpc>
              <a:spcBef>
                <a:spcPts val="18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 sz="1800">
                <a:solidFill>
                  <a:srgbClr val="000000"/>
                </a:solidFill>
              </a:defRPr>
            </a:pPr>
            <a:r>
              <a:rPr dirty="0">
                <a:solidFill>
                  <a:srgbClr val="000000"/>
                </a:solidFill>
                <a:sym typeface="Cambria"/>
              </a:rPr>
              <a:t>Academic institutions, university, college, schools</a:t>
            </a:r>
            <a:endParaRPr dirty="0">
              <a:solidFill>
                <a:srgbClr val="000000"/>
              </a:solidFill>
              <a:sym typeface="Arial"/>
            </a:endParaRPr>
          </a:p>
          <a:p>
            <a:pPr marL="271462" indent="-271462">
              <a:lnSpc>
                <a:spcPct val="81000"/>
              </a:lnSpc>
              <a:spcBef>
                <a:spcPts val="18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 sz="1800">
                <a:solidFill>
                  <a:srgbClr val="000000"/>
                </a:solidFill>
              </a:defRPr>
            </a:pPr>
            <a:r>
              <a:rPr dirty="0">
                <a:solidFill>
                  <a:srgbClr val="000000"/>
                </a:solidFill>
                <a:sym typeface="Cambria"/>
              </a:rPr>
              <a:t>PHC, ASHA, ANMs, </a:t>
            </a:r>
            <a:r>
              <a:rPr dirty="0" err="1">
                <a:solidFill>
                  <a:srgbClr val="000000"/>
                </a:solidFill>
                <a:sym typeface="Cambria"/>
              </a:rPr>
              <a:t>Anganwadis</a:t>
            </a:r>
            <a:r>
              <a:rPr dirty="0">
                <a:solidFill>
                  <a:srgbClr val="000000"/>
                </a:solidFill>
                <a:sym typeface="Cambria"/>
              </a:rPr>
              <a:t>, PDS and other representatives from such govt. schemes/programs.</a:t>
            </a:r>
            <a:endParaRPr dirty="0">
              <a:solidFill>
                <a:srgbClr val="000000"/>
              </a:solidFill>
              <a:sym typeface="Arial"/>
            </a:endParaRPr>
          </a:p>
          <a:p>
            <a:pPr marL="271462" indent="-271462">
              <a:lnSpc>
                <a:spcPct val="81000"/>
              </a:lnSpc>
              <a:spcBef>
                <a:spcPts val="18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 sz="1800">
                <a:solidFill>
                  <a:srgbClr val="000000"/>
                </a:solidFill>
              </a:defRPr>
            </a:pPr>
            <a:r>
              <a:rPr dirty="0">
                <a:solidFill>
                  <a:srgbClr val="000000"/>
                </a:solidFill>
                <a:sym typeface="Cambria"/>
              </a:rPr>
              <a:t>PRIs</a:t>
            </a:r>
            <a:endParaRPr dirty="0">
              <a:solidFill>
                <a:srgbClr val="000000"/>
              </a:solidFill>
              <a:sym typeface="Arial"/>
            </a:endParaRPr>
          </a:p>
          <a:p>
            <a:pPr marL="271462" indent="-271462">
              <a:lnSpc>
                <a:spcPct val="81000"/>
              </a:lnSpc>
              <a:spcBef>
                <a:spcPts val="18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 sz="1800">
                <a:solidFill>
                  <a:srgbClr val="000000"/>
                </a:solidFill>
              </a:defRPr>
            </a:pPr>
            <a:r>
              <a:rPr dirty="0">
                <a:solidFill>
                  <a:srgbClr val="000000"/>
                </a:solidFill>
                <a:sym typeface="Cambria"/>
              </a:rPr>
              <a:t>Traders association</a:t>
            </a:r>
            <a:endParaRPr dirty="0">
              <a:solidFill>
                <a:srgbClr val="000000"/>
              </a:solidFill>
              <a:sym typeface="Arial"/>
            </a:endParaRPr>
          </a:p>
          <a:p>
            <a:pPr marL="271462" indent="-271462">
              <a:lnSpc>
                <a:spcPct val="81000"/>
              </a:lnSpc>
              <a:spcBef>
                <a:spcPts val="18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 sz="1800">
                <a:solidFill>
                  <a:srgbClr val="000000"/>
                </a:solidFill>
              </a:defRPr>
            </a:pPr>
            <a:r>
              <a:rPr dirty="0">
                <a:solidFill>
                  <a:srgbClr val="000000"/>
                </a:solidFill>
                <a:sym typeface="Cambria"/>
              </a:rPr>
              <a:t>Corporate (CSR)</a:t>
            </a:r>
            <a:endParaRPr dirty="0">
              <a:solidFill>
                <a:srgbClr val="000000"/>
              </a:solidFill>
              <a:sym typeface="Arial"/>
            </a:endParaRPr>
          </a:p>
          <a:p>
            <a:pPr marL="271462" indent="-271462">
              <a:lnSpc>
                <a:spcPct val="81000"/>
              </a:lnSpc>
              <a:spcBef>
                <a:spcPts val="18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 sz="1800">
                <a:solidFill>
                  <a:srgbClr val="000000"/>
                </a:solidFill>
              </a:defRPr>
            </a:pPr>
            <a:r>
              <a:rPr dirty="0">
                <a:solidFill>
                  <a:srgbClr val="000000"/>
                </a:solidFill>
                <a:sym typeface="Cambria"/>
              </a:rPr>
              <a:t>Religious institutions</a:t>
            </a:r>
            <a:endParaRPr dirty="0">
              <a:solidFill>
                <a:srgbClr val="000000"/>
              </a:solidFill>
              <a:sym typeface="Arial"/>
            </a:endParaRPr>
          </a:p>
          <a:p>
            <a:pPr marL="271462" indent="-271462">
              <a:lnSpc>
                <a:spcPct val="81000"/>
              </a:lnSpc>
              <a:spcBef>
                <a:spcPts val="18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 sz="1800">
                <a:solidFill>
                  <a:srgbClr val="000000"/>
                </a:solidFill>
              </a:defRPr>
            </a:pPr>
            <a:r>
              <a:rPr dirty="0">
                <a:solidFill>
                  <a:srgbClr val="000000"/>
                </a:solidFill>
                <a:sym typeface="Cambria"/>
              </a:rPr>
              <a:t>Chemists associations</a:t>
            </a:r>
          </a:p>
        </p:txBody>
      </p:sp>
    </p:spTree>
    <p:extLst>
      <p:ext uri="{BB962C8B-B14F-4D97-AF65-F5344CB8AC3E}">
        <p14:creationId xmlns="" xmlns:p14="http://schemas.microsoft.com/office/powerpoint/2010/main" val="3731135149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Shape 393"/>
          <p:cNvSpPr>
            <a:spLocks noGrp="1"/>
          </p:cNvSpPr>
          <p:nvPr>
            <p:ph type="title"/>
          </p:nvPr>
        </p:nvSpPr>
        <p:spPr>
          <a:xfrm>
            <a:off x="12700" y="-401320"/>
            <a:ext cx="9509760" cy="1233424"/>
          </a:xfrm>
        </p:spPr>
        <p:txBody>
          <a:bodyPr anchor="b">
            <a:normAutofit/>
          </a:bodyPr>
          <a:lstStyle>
            <a:lvl1pPr>
              <a:defRPr sz="4000" b="1">
                <a:latin typeface="Cambria"/>
                <a:ea typeface="Cambria"/>
                <a:cs typeface="Cambria"/>
                <a:sym typeface="Cambria"/>
              </a:defRPr>
            </a:lvl1pPr>
          </a:lstStyle>
          <a:p>
            <a:pPr lvl="0">
              <a:defRPr sz="1800" b="0" cap="none">
                <a:solidFill>
                  <a:srgbClr val="000000"/>
                </a:solidFill>
              </a:defRPr>
            </a:pPr>
            <a:r>
              <a:rPr lang="en-US" sz="3600" b="0" dirty="0">
                <a:solidFill>
                  <a:schemeClr val="accent4">
                    <a:lumMod val="75000"/>
                  </a:schemeClr>
                </a:solidFill>
                <a:latin typeface="Arial"/>
                <a:ea typeface="+mj-ea"/>
                <a:cs typeface="Arial"/>
              </a:rPr>
              <a:t>Standard Operating Procedures</a:t>
            </a:r>
          </a:p>
        </p:txBody>
      </p:sp>
      <p:pic>
        <p:nvPicPr>
          <p:cNvPr id="6146" name="Picture 2" descr="Business Acronym SOP as Standard Operating Procedure">
            <a:extLst>
              <a:ext uri="{FF2B5EF4-FFF2-40B4-BE49-F238E27FC236}">
                <a16:creationId xmlns="" xmlns:a16="http://schemas.microsoft.com/office/drawing/2014/main" id="{48ED959A-964F-424A-876A-27456EC432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3399" y="1676400"/>
            <a:ext cx="5729323" cy="381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4" name="Shape 394"/>
          <p:cNvSpPr>
            <a:spLocks noGrp="1"/>
          </p:cNvSpPr>
          <p:nvPr>
            <p:ph sz="half" idx="2"/>
          </p:nvPr>
        </p:nvSpPr>
        <p:spPr>
          <a:xfrm>
            <a:off x="6278880" y="304800"/>
            <a:ext cx="4572000" cy="5721096"/>
          </a:xfrm>
        </p:spPr>
        <p:txBody>
          <a:bodyPr>
            <a:normAutofit/>
          </a:bodyPr>
          <a:lstStyle/>
          <a:p>
            <a:pPr marL="342900" indent="-342900">
              <a:spcBef>
                <a:spcPts val="500"/>
              </a:spcBef>
              <a:defRPr sz="1800">
                <a:solidFill>
                  <a:srgbClr val="000000"/>
                </a:solidFill>
              </a:defRPr>
            </a:pPr>
            <a:r>
              <a:rPr lang="en-US" sz="2800" dirty="0"/>
              <a:t>The SOPs for each disaster  need to be prepared and comes into function as and when a disaster strikes.</a:t>
            </a:r>
          </a:p>
          <a:p>
            <a:pPr marL="342900" indent="-342900">
              <a:spcBef>
                <a:spcPts val="500"/>
              </a:spcBef>
              <a:defRPr sz="1800">
                <a:solidFill>
                  <a:srgbClr val="000000"/>
                </a:solidFill>
              </a:defRPr>
            </a:pPr>
            <a:r>
              <a:rPr lang="en-US" sz="2800" dirty="0"/>
              <a:t>Each of the Emergency Support Functionaries has their own SOPs with respect to each disaster.</a:t>
            </a:r>
          </a:p>
          <a:p>
            <a:pPr marL="342900" indent="-342900">
              <a:spcBef>
                <a:spcPts val="500"/>
              </a:spcBef>
              <a:defRPr sz="1800">
                <a:solidFill>
                  <a:srgbClr val="000000"/>
                </a:solidFill>
              </a:defRPr>
            </a:pPr>
            <a:r>
              <a:rPr lang="en-US" sz="2800" dirty="0"/>
              <a:t>The sops are divided into three stages:</a:t>
            </a:r>
          </a:p>
          <a:p>
            <a:pPr marL="662940" lvl="1" indent="-342900">
              <a:spcBef>
                <a:spcPts val="500"/>
              </a:spcBef>
              <a:defRPr sz="1800">
                <a:solidFill>
                  <a:srgbClr val="000000"/>
                </a:solidFill>
              </a:defRPr>
            </a:pPr>
            <a:r>
              <a:rPr lang="en-US" sz="2800" dirty="0"/>
              <a:t>Pre- Disaster</a:t>
            </a:r>
          </a:p>
          <a:p>
            <a:pPr marL="662940" lvl="1" indent="-342900">
              <a:spcBef>
                <a:spcPts val="500"/>
              </a:spcBef>
              <a:defRPr sz="1800">
                <a:solidFill>
                  <a:srgbClr val="000000"/>
                </a:solidFill>
              </a:defRPr>
            </a:pPr>
            <a:r>
              <a:rPr lang="en-US" sz="2800" dirty="0"/>
              <a:t>During - Disaster </a:t>
            </a:r>
          </a:p>
          <a:p>
            <a:pPr marL="662940" lvl="1" indent="-342900">
              <a:spcBef>
                <a:spcPts val="500"/>
              </a:spcBef>
              <a:defRPr sz="1800">
                <a:solidFill>
                  <a:srgbClr val="000000"/>
                </a:solidFill>
              </a:defRPr>
            </a:pPr>
            <a:r>
              <a:rPr lang="en-US" sz="2800" dirty="0"/>
              <a:t>Post- Disaster </a:t>
            </a:r>
          </a:p>
          <a:p>
            <a:pPr marL="251459" lvl="0" indent="-251459" defTabSz="402336">
              <a:spcBef>
                <a:spcPts val="500"/>
              </a:spcBef>
              <a:defRPr sz="1800">
                <a:solidFill>
                  <a:srgbClr val="000000"/>
                </a:solidFill>
              </a:defRPr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65767005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National Disaster Management Plan 2016/2019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National Disaster Management Plan (NDMP) was first prepared in 2016</a:t>
            </a:r>
          </a:p>
          <a:p>
            <a:pPr lvl="1"/>
            <a:r>
              <a:rPr lang="en-US" sz="2800" dirty="0" smtClean="0"/>
              <a:t>First ever NDMP in India and highly appreciated by DM experts</a:t>
            </a:r>
          </a:p>
          <a:p>
            <a:r>
              <a:rPr lang="en-US" sz="2800" dirty="0" smtClean="0"/>
              <a:t>Revised NDMP in 2019</a:t>
            </a:r>
          </a:p>
          <a:p>
            <a:pPr lvl="1"/>
            <a:r>
              <a:rPr lang="en-US" sz="2800" dirty="0" smtClean="0"/>
              <a:t>Dynamic process</a:t>
            </a:r>
          </a:p>
          <a:p>
            <a:pPr lvl="1"/>
            <a:r>
              <a:rPr lang="en-US" sz="2800" dirty="0" smtClean="0"/>
              <a:t>Many disasters happened from 2016-2019</a:t>
            </a:r>
          </a:p>
          <a:p>
            <a:pPr lvl="1"/>
            <a:r>
              <a:rPr lang="en-US" sz="2800" dirty="0" smtClean="0"/>
              <a:t>Linked with SDMP</a:t>
            </a:r>
          </a:p>
          <a:p>
            <a:pPr lvl="1"/>
            <a:r>
              <a:rPr lang="en-US" sz="2800" dirty="0" smtClean="0"/>
              <a:t>More comprehensive and inclusive approach</a:t>
            </a:r>
            <a:endParaRPr lang="en-US" sz="2800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Shape 396"/>
          <p:cNvSpPr>
            <a:spLocks noGrp="1"/>
          </p:cNvSpPr>
          <p:nvPr>
            <p:ph type="title"/>
          </p:nvPr>
        </p:nvSpPr>
        <p:spPr>
          <a:xfrm>
            <a:off x="110313" y="76200"/>
            <a:ext cx="6554868" cy="8382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600" b="1">
                <a:latin typeface="Cambria"/>
                <a:ea typeface="Cambria"/>
                <a:cs typeface="Cambria"/>
                <a:sym typeface="Cambria"/>
              </a:defRPr>
            </a:lvl1pPr>
          </a:lstStyle>
          <a:p>
            <a:pPr lvl="0">
              <a:defRPr sz="1800" b="0" cap="none">
                <a:solidFill>
                  <a:srgbClr val="000000"/>
                </a:solidFill>
              </a:defRPr>
            </a:pPr>
            <a:r>
              <a:rPr sz="3200" b="0" dirty="0">
                <a:solidFill>
                  <a:schemeClr val="accent4">
                    <a:lumMod val="75000"/>
                  </a:schemeClr>
                </a:solidFill>
                <a:latin typeface="Arial"/>
                <a:ea typeface="+mj-ea"/>
                <a:cs typeface="Arial"/>
              </a:rPr>
              <a:t>EOC Information Chart</a:t>
            </a:r>
          </a:p>
        </p:txBody>
      </p:sp>
      <p:grpSp>
        <p:nvGrpSpPr>
          <p:cNvPr id="412" name="Group 412"/>
          <p:cNvGrpSpPr/>
          <p:nvPr/>
        </p:nvGrpSpPr>
        <p:grpSpPr>
          <a:xfrm>
            <a:off x="609600" y="1905000"/>
            <a:ext cx="9982203" cy="2678458"/>
            <a:chOff x="0" y="986761"/>
            <a:chExt cx="8229602" cy="1546919"/>
          </a:xfrm>
        </p:grpSpPr>
        <p:sp>
          <p:nvSpPr>
            <p:cNvPr id="397" name="Shape 397"/>
            <p:cNvSpPr/>
            <p:nvPr/>
          </p:nvSpPr>
          <p:spPr>
            <a:xfrm>
              <a:off x="0" y="986761"/>
              <a:ext cx="1546919" cy="1546918"/>
            </a:xfrm>
            <a:prstGeom prst="roundRect">
              <a:avLst>
                <a:gd name="adj" fmla="val 7500"/>
              </a:avLst>
            </a:prstGeom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2436">
                  <a:solidFill>
                    <a:srgbClr val="FFFFFF"/>
                  </a:solidFill>
                </a:defRPr>
              </a:pPr>
              <a:endParaRPr sz="2436"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400" name="Shape 400"/>
            <p:cNvSpPr/>
            <p:nvPr/>
          </p:nvSpPr>
          <p:spPr>
            <a:xfrm>
              <a:off x="1717078" y="1590059"/>
              <a:ext cx="340323" cy="340323"/>
            </a:xfrm>
            <a:prstGeom prst="rightArrow">
              <a:avLst>
                <a:gd name="adj1" fmla="val 64000"/>
                <a:gd name="adj2" fmla="val 50000"/>
              </a:avLst>
            </a:prstGeom>
            <a:solidFill>
              <a:schemeClr val="tx1">
                <a:lumMod val="60000"/>
                <a:lumOff val="4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square" lIns="0" tIns="0" rIns="0" bIns="0" numCol="1" anchor="ctr">
              <a:noAutofit/>
            </a:bodyPr>
            <a:lstStyle/>
            <a:p>
              <a:pPr lvl="0"/>
              <a:endParaRPr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401" name="Shape 401"/>
            <p:cNvSpPr/>
            <p:nvPr/>
          </p:nvSpPr>
          <p:spPr>
            <a:xfrm>
              <a:off x="2227561" y="986761"/>
              <a:ext cx="1546919" cy="1546918"/>
            </a:xfrm>
            <a:prstGeom prst="roundRect">
              <a:avLst>
                <a:gd name="adj" fmla="val 7500"/>
              </a:avLst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2436">
                  <a:solidFill>
                    <a:srgbClr val="FFFFFF"/>
                  </a:solidFill>
                </a:defRPr>
              </a:pPr>
              <a:endParaRPr sz="2436"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404" name="Shape 404"/>
            <p:cNvSpPr/>
            <p:nvPr/>
          </p:nvSpPr>
          <p:spPr>
            <a:xfrm>
              <a:off x="3944639" y="1590059"/>
              <a:ext cx="340323" cy="340323"/>
            </a:xfrm>
            <a:prstGeom prst="rightArrow">
              <a:avLst>
                <a:gd name="adj1" fmla="val 64000"/>
                <a:gd name="adj2" fmla="val 50000"/>
              </a:avLst>
            </a:prstGeom>
            <a:solidFill>
              <a:schemeClr val="tx1">
                <a:lumMod val="60000"/>
                <a:lumOff val="4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square" lIns="0" tIns="0" rIns="0" bIns="0" numCol="1" anchor="ctr">
              <a:noAutofit/>
            </a:bodyPr>
            <a:lstStyle/>
            <a:p>
              <a:pPr lvl="0"/>
              <a:endParaRPr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405" name="Shape 405"/>
            <p:cNvSpPr/>
            <p:nvPr/>
          </p:nvSpPr>
          <p:spPr>
            <a:xfrm>
              <a:off x="4455122" y="986761"/>
              <a:ext cx="1546919" cy="1546919"/>
            </a:xfrm>
            <a:prstGeom prst="roundRect">
              <a:avLst>
                <a:gd name="adj" fmla="val 7500"/>
              </a:avLst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2436">
                  <a:solidFill>
                    <a:srgbClr val="FFFFFF"/>
                  </a:solidFill>
                </a:defRPr>
              </a:pPr>
              <a:endParaRPr sz="2436"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408" name="Shape 408"/>
            <p:cNvSpPr/>
            <p:nvPr/>
          </p:nvSpPr>
          <p:spPr>
            <a:xfrm>
              <a:off x="6172201" y="1590059"/>
              <a:ext cx="340322" cy="340323"/>
            </a:xfrm>
            <a:prstGeom prst="rightArrow">
              <a:avLst>
                <a:gd name="adj1" fmla="val 64000"/>
                <a:gd name="adj2" fmla="val 50000"/>
              </a:avLst>
            </a:prstGeom>
            <a:solidFill>
              <a:schemeClr val="tx1">
                <a:lumMod val="60000"/>
                <a:lumOff val="4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square" lIns="0" tIns="0" rIns="0" bIns="0" numCol="1" anchor="ctr">
              <a:noAutofit/>
            </a:bodyPr>
            <a:lstStyle/>
            <a:p>
              <a:pPr lvl="0"/>
              <a:endParaRPr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409" name="Shape 409"/>
            <p:cNvSpPr/>
            <p:nvPr/>
          </p:nvSpPr>
          <p:spPr>
            <a:xfrm>
              <a:off x="6682683" y="986761"/>
              <a:ext cx="1546919" cy="1546918"/>
            </a:xfrm>
            <a:prstGeom prst="roundRect">
              <a:avLst>
                <a:gd name="adj" fmla="val 7500"/>
              </a:avLst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2436">
                  <a:solidFill>
                    <a:srgbClr val="FFFFFF"/>
                  </a:solidFill>
                </a:defRPr>
              </a:pPr>
              <a:endParaRPr sz="2436"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4FD77400-ED8D-4DE4-96EB-B714F8C47F6D}"/>
              </a:ext>
            </a:extLst>
          </p:cNvPr>
          <p:cNvSpPr/>
          <p:nvPr/>
        </p:nvSpPr>
        <p:spPr>
          <a:xfrm>
            <a:off x="895377" y="2058367"/>
            <a:ext cx="164137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dirty="0">
                <a:solidFill>
                  <a:schemeClr val="bg1"/>
                </a:solidFill>
              </a:rPr>
              <a:t>Incident call received by EOC operator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44D2DF11-E1C2-400D-BC45-09F1D85273F2}"/>
              </a:ext>
            </a:extLst>
          </p:cNvPr>
          <p:cNvSpPr/>
          <p:nvPr/>
        </p:nvSpPr>
        <p:spPr>
          <a:xfrm>
            <a:off x="3387747" y="2007993"/>
            <a:ext cx="19017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dirty="0">
                <a:solidFill>
                  <a:schemeClr val="bg1"/>
                </a:solidFill>
              </a:rPr>
              <a:t>Give information to Concerned Police station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8063E147-0D8A-49D2-ACBC-6EF46F8811D8}"/>
              </a:ext>
            </a:extLst>
          </p:cNvPr>
          <p:cNvSpPr/>
          <p:nvPr/>
        </p:nvSpPr>
        <p:spPr>
          <a:xfrm>
            <a:off x="8791647" y="1982593"/>
            <a:ext cx="204475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dirty="0">
                <a:solidFill>
                  <a:schemeClr val="bg1"/>
                </a:solidFill>
              </a:rPr>
              <a:t>Incident Management as per DDMP + CDMP/VDMP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95E8ABE5-0B71-494A-99E9-82E4AC4A33DD}"/>
              </a:ext>
            </a:extLst>
          </p:cNvPr>
          <p:cNvSpPr/>
          <p:nvPr/>
        </p:nvSpPr>
        <p:spPr>
          <a:xfrm>
            <a:off x="6089696" y="1948474"/>
            <a:ext cx="221610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dirty="0">
                <a:solidFill>
                  <a:schemeClr val="bg1"/>
                </a:solidFill>
              </a:rPr>
              <a:t>Inform concerned authority DM/ADM/SDM, DPO,PC &amp; other ESFs</a:t>
            </a:r>
          </a:p>
        </p:txBody>
      </p:sp>
    </p:spTree>
    <p:extLst>
      <p:ext uri="{BB962C8B-B14F-4D97-AF65-F5344CB8AC3E}">
        <p14:creationId xmlns="" xmlns:p14="http://schemas.microsoft.com/office/powerpoint/2010/main" val="3389390971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Shape 414"/>
          <p:cNvSpPr>
            <a:spLocks noGrp="1"/>
          </p:cNvSpPr>
          <p:nvPr>
            <p:ph type="title"/>
          </p:nvPr>
        </p:nvSpPr>
        <p:spPr>
          <a:xfrm>
            <a:off x="0" y="-363220"/>
            <a:ext cx="9509760" cy="1233424"/>
          </a:xfrm>
        </p:spPr>
        <p:txBody>
          <a:bodyPr anchor="b">
            <a:normAutofit/>
          </a:bodyPr>
          <a:lstStyle>
            <a:lvl1pPr>
              <a:defRPr b="1">
                <a:latin typeface="Cambria"/>
                <a:ea typeface="Cambria"/>
                <a:cs typeface="Cambria"/>
                <a:sym typeface="Cambria"/>
              </a:defRPr>
            </a:lvl1pPr>
          </a:lstStyle>
          <a:p>
            <a:pPr lvl="0">
              <a:defRPr sz="1800" b="0" cap="none">
                <a:solidFill>
                  <a:srgbClr val="000000"/>
                </a:solidFill>
              </a:defRPr>
            </a:pPr>
            <a:r>
              <a:rPr lang="en-US" sz="3600" b="0" dirty="0">
                <a:solidFill>
                  <a:schemeClr val="accent4">
                    <a:lumMod val="75000"/>
                  </a:schemeClr>
                </a:solidFill>
                <a:latin typeface="Arial"/>
                <a:ea typeface="+mj-ea"/>
                <a:cs typeface="Arial"/>
              </a:rPr>
              <a:t>Recovery &amp; Reconstruction Plan</a:t>
            </a:r>
          </a:p>
        </p:txBody>
      </p:sp>
      <p:sp>
        <p:nvSpPr>
          <p:cNvPr id="415" name="Shape 415"/>
          <p:cNvSpPr>
            <a:spLocks noGrp="1"/>
          </p:cNvSpPr>
          <p:nvPr>
            <p:ph sz="half" idx="1"/>
          </p:nvPr>
        </p:nvSpPr>
        <p:spPr>
          <a:xfrm>
            <a:off x="182879" y="1367028"/>
            <a:ext cx="5730241" cy="4123944"/>
          </a:xfrm>
        </p:spPr>
        <p:txBody>
          <a:bodyPr>
            <a:noAutofit/>
          </a:bodyPr>
          <a:lstStyle/>
          <a:p>
            <a:pPr marL="0" lvl="0" indent="0">
              <a:spcBef>
                <a:spcPts val="5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lang="en-US" sz="2800" dirty="0"/>
              <a:t>Recovery and Reconstruction Plan should take into account the following components:</a:t>
            </a:r>
          </a:p>
          <a:p>
            <a:pPr marL="0" lvl="0" indent="109728">
              <a:spcBef>
                <a:spcPts val="4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endParaRPr lang="en-US" sz="2800" dirty="0"/>
          </a:p>
          <a:p>
            <a:pPr marL="342900" lvl="0" indent="-342900">
              <a:spcBef>
                <a:spcPts val="500"/>
              </a:spcBef>
              <a:defRPr sz="1800">
                <a:solidFill>
                  <a:srgbClr val="000000"/>
                </a:solidFill>
              </a:defRPr>
            </a:pPr>
            <a:r>
              <a:rPr lang="en-US" sz="2800" dirty="0"/>
              <a:t>Restoration of basic infrastructure</a:t>
            </a:r>
          </a:p>
          <a:p>
            <a:pPr marL="342900" lvl="0" indent="-342900">
              <a:spcBef>
                <a:spcPts val="500"/>
              </a:spcBef>
              <a:defRPr sz="1800">
                <a:solidFill>
                  <a:srgbClr val="000000"/>
                </a:solidFill>
              </a:defRPr>
            </a:pPr>
            <a:r>
              <a:rPr lang="en-US" sz="2800" dirty="0"/>
              <a:t>Reconstruction/repair of lifeline buildings/social infrastructure</a:t>
            </a:r>
          </a:p>
          <a:p>
            <a:pPr marL="342900" lvl="0" indent="-342900">
              <a:spcBef>
                <a:spcPts val="500"/>
              </a:spcBef>
              <a:defRPr sz="1800">
                <a:solidFill>
                  <a:srgbClr val="000000"/>
                </a:solidFill>
              </a:defRPr>
            </a:pPr>
            <a:r>
              <a:rPr lang="en-US" sz="2800" dirty="0"/>
              <a:t>Reconstruction/repair of damaged buildings</a:t>
            </a:r>
          </a:p>
          <a:p>
            <a:pPr marL="342900" lvl="0" indent="-342900">
              <a:spcBef>
                <a:spcPts val="500"/>
              </a:spcBef>
              <a:defRPr sz="1800">
                <a:solidFill>
                  <a:srgbClr val="000000"/>
                </a:solidFill>
              </a:defRPr>
            </a:pPr>
            <a:r>
              <a:rPr lang="en-US" sz="2800" dirty="0"/>
              <a:t>Restoration of livelihoods</a:t>
            </a:r>
          </a:p>
          <a:p>
            <a:pPr marL="342900" lvl="0" indent="-342900">
              <a:spcBef>
                <a:spcPts val="500"/>
              </a:spcBef>
              <a:defRPr sz="1800">
                <a:solidFill>
                  <a:srgbClr val="000000"/>
                </a:solidFill>
              </a:defRPr>
            </a:pPr>
            <a:r>
              <a:rPr lang="en-US" sz="2800" dirty="0"/>
              <a:t>Medical Rehabilitation</a:t>
            </a:r>
          </a:p>
        </p:txBody>
      </p:sp>
      <p:pic>
        <p:nvPicPr>
          <p:cNvPr id="5122" name="Picture 2" descr="Disaster recovery">
            <a:extLst>
              <a:ext uri="{FF2B5EF4-FFF2-40B4-BE49-F238E27FC236}">
                <a16:creationId xmlns="" xmlns:a16="http://schemas.microsoft.com/office/drawing/2014/main" id="{A3DF5A50-F903-4C41-BF14-E07ED2881C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78882" y="2590800"/>
            <a:ext cx="4572000" cy="26974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813639846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Shape 417"/>
          <p:cNvSpPr>
            <a:spLocks noGrp="1"/>
          </p:cNvSpPr>
          <p:nvPr>
            <p:ph type="title"/>
          </p:nvPr>
        </p:nvSpPr>
        <p:spPr>
          <a:xfrm>
            <a:off x="152400" y="-152400"/>
            <a:ext cx="9509760" cy="1233424"/>
          </a:xfrm>
        </p:spPr>
        <p:txBody>
          <a:bodyPr anchor="b">
            <a:normAutofit/>
          </a:bodyPr>
          <a:lstStyle>
            <a:lvl1pPr>
              <a:defRPr b="1">
                <a:latin typeface="Cambria"/>
                <a:ea typeface="Cambria"/>
                <a:cs typeface="Cambria"/>
                <a:sym typeface="Cambria"/>
              </a:defRPr>
            </a:lvl1pPr>
          </a:lstStyle>
          <a:p>
            <a:pPr>
              <a:defRPr sz="1800" b="0" cap="none">
                <a:solidFill>
                  <a:srgbClr val="000000"/>
                </a:solidFill>
              </a:defRPr>
            </a:pPr>
            <a:r>
              <a:rPr lang="en-US" sz="3600" b="0" dirty="0">
                <a:solidFill>
                  <a:schemeClr val="accent4">
                    <a:lumMod val="75000"/>
                  </a:schemeClr>
                </a:solidFill>
                <a:latin typeface="Arial"/>
                <a:ea typeface="+mj-ea"/>
                <a:cs typeface="Arial"/>
              </a:rPr>
              <a:t>Linkage with the Developmental Plan</a:t>
            </a:r>
          </a:p>
        </p:txBody>
      </p:sp>
      <p:sp>
        <p:nvSpPr>
          <p:cNvPr id="418" name="Shape 418"/>
          <p:cNvSpPr>
            <a:spLocks noGrp="1"/>
          </p:cNvSpPr>
          <p:nvPr>
            <p:ph sz="half" idx="1"/>
          </p:nvPr>
        </p:nvSpPr>
        <p:spPr>
          <a:xfrm>
            <a:off x="304800" y="1886204"/>
            <a:ext cx="4572000" cy="4123944"/>
          </a:xfrm>
        </p:spPr>
        <p:txBody>
          <a:bodyPr>
            <a:noAutofit/>
          </a:bodyPr>
          <a:lstStyle/>
          <a:p>
            <a:pPr marL="285750" indent="-285750" defTabSz="438911">
              <a:spcBef>
                <a:spcPts val="500"/>
              </a:spcBef>
              <a:buFont typeface="Wingdings" panose="05000000000000000000" pitchFamily="2" charset="2"/>
              <a:buChar char="ü"/>
              <a:defRPr sz="1800">
                <a:solidFill>
                  <a:srgbClr val="000000"/>
                </a:solidFill>
              </a:defRPr>
            </a:pPr>
            <a:r>
              <a:rPr lang="en-US" sz="2400" dirty="0"/>
              <a:t>DDMA should regularly involves Civil </a:t>
            </a:r>
            <a:r>
              <a:rPr lang="en-US" sz="2400" dirty="0" err="1"/>
              <a:t>Defence</a:t>
            </a:r>
            <a:r>
              <a:rPr lang="en-US" sz="2400" dirty="0"/>
              <a:t> (CD) &amp; volunteers in all disaster management preparedness and mitigation activities. </a:t>
            </a:r>
          </a:p>
          <a:p>
            <a:pPr marL="285750" indent="-285750" defTabSz="438911">
              <a:spcBef>
                <a:spcPts val="500"/>
              </a:spcBef>
              <a:buFont typeface="Wingdings" panose="05000000000000000000" pitchFamily="2" charset="2"/>
              <a:buChar char="ü"/>
              <a:defRPr sz="1800">
                <a:solidFill>
                  <a:srgbClr val="000000"/>
                </a:solidFill>
              </a:defRPr>
            </a:pPr>
            <a:r>
              <a:rPr lang="en-US" sz="2400" dirty="0"/>
              <a:t>The volunteers further pass-on this information to the community wherein they live. </a:t>
            </a:r>
          </a:p>
          <a:p>
            <a:pPr marL="285750" indent="-285750" defTabSz="438911">
              <a:spcBef>
                <a:spcPts val="500"/>
              </a:spcBef>
              <a:buFont typeface="Wingdings" panose="05000000000000000000" pitchFamily="2" charset="2"/>
              <a:buChar char="ü"/>
              <a:defRPr sz="1800">
                <a:solidFill>
                  <a:srgbClr val="000000"/>
                </a:solidFill>
              </a:defRPr>
            </a:pPr>
            <a:r>
              <a:rPr lang="en-US" sz="2400" dirty="0"/>
              <a:t>The members of the Self Help Groups are also trained on basic safety measures during disasters.</a:t>
            </a:r>
          </a:p>
        </p:txBody>
      </p:sp>
      <p:pic>
        <p:nvPicPr>
          <p:cNvPr id="4098" name="Picture 2" descr="Development Plan Drawn on Brick Wall. ">
            <a:extLst>
              <a:ext uri="{FF2B5EF4-FFF2-40B4-BE49-F238E27FC236}">
                <a16:creationId xmlns="" xmlns:a16="http://schemas.microsoft.com/office/drawing/2014/main" id="{4152CAD1-873E-4989-B7FE-366233D7E0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38800" y="1855279"/>
            <a:ext cx="5951728" cy="33478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523580293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Shape 420"/>
          <p:cNvSpPr>
            <a:spLocks noGrp="1"/>
          </p:cNvSpPr>
          <p:nvPr>
            <p:ph type="title"/>
          </p:nvPr>
        </p:nvSpPr>
        <p:spPr>
          <a:xfrm>
            <a:off x="0" y="-401320"/>
            <a:ext cx="9509760" cy="1233424"/>
          </a:xfrm>
        </p:spPr>
        <p:txBody>
          <a:bodyPr anchor="b">
            <a:normAutofit/>
          </a:bodyPr>
          <a:lstStyle>
            <a:lvl1pPr>
              <a:defRPr b="1">
                <a:solidFill>
                  <a:srgbClr val="4A452A"/>
                </a:solidFill>
                <a:latin typeface="Cambria"/>
                <a:ea typeface="Cambria"/>
                <a:cs typeface="Cambria"/>
                <a:sym typeface="Cambria"/>
              </a:defRPr>
            </a:lvl1pPr>
          </a:lstStyle>
          <a:p>
            <a:pPr lvl="0">
              <a:defRPr sz="1800" b="0" cap="none">
                <a:solidFill>
                  <a:srgbClr val="000000"/>
                </a:solidFill>
              </a:defRPr>
            </a:pPr>
            <a:r>
              <a:rPr lang="en-US" sz="3600" b="0" dirty="0">
                <a:solidFill>
                  <a:schemeClr val="accent4">
                    <a:lumMod val="75000"/>
                  </a:schemeClr>
                </a:solidFill>
                <a:latin typeface="Arial"/>
                <a:ea typeface="+mj-ea"/>
                <a:cs typeface="Arial"/>
              </a:rPr>
              <a:t>Business Continuity Planning</a:t>
            </a:r>
          </a:p>
        </p:txBody>
      </p:sp>
      <p:pic>
        <p:nvPicPr>
          <p:cNvPr id="3074" name="Picture 2" descr="business continuity concept on the gearwheels, 3D rendering">
            <a:extLst>
              <a:ext uri="{FF2B5EF4-FFF2-40B4-BE49-F238E27FC236}">
                <a16:creationId xmlns="" xmlns:a16="http://schemas.microsoft.com/office/drawing/2014/main" id="{411F0EED-E7CA-4521-9C21-8CAAB50749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0118" y="1676400"/>
            <a:ext cx="5713002" cy="381342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1" name="Shape 421"/>
          <p:cNvSpPr>
            <a:spLocks noGrp="1"/>
          </p:cNvSpPr>
          <p:nvPr>
            <p:ph sz="half" idx="2"/>
          </p:nvPr>
        </p:nvSpPr>
        <p:spPr>
          <a:xfrm>
            <a:off x="6278882" y="0"/>
            <a:ext cx="5532120" cy="6257544"/>
          </a:xfrm>
        </p:spPr>
        <p:txBody>
          <a:bodyPr>
            <a:noAutofit/>
          </a:bodyPr>
          <a:lstStyle/>
          <a:p>
            <a:pPr marL="0" indent="0" defTabSz="438911">
              <a:spcBef>
                <a:spcPts val="500"/>
              </a:spcBef>
              <a:buNone/>
              <a:defRPr sz="1800">
                <a:solidFill>
                  <a:srgbClr val="000000"/>
                </a:solidFill>
              </a:defRPr>
            </a:pPr>
            <a:r>
              <a:rPr lang="en-US" sz="2800" dirty="0">
                <a:solidFill>
                  <a:srgbClr val="000000"/>
                </a:solidFill>
              </a:rPr>
              <a:t>Business Continuity Planning is part of Business Continuity Management (BCM), it includes:-</a:t>
            </a:r>
          </a:p>
          <a:p>
            <a:pPr marL="285750" indent="-285750" defTabSz="438911">
              <a:spcBef>
                <a:spcPts val="500"/>
              </a:spcBef>
              <a:buFont typeface="Wingdings" panose="05000000000000000000" pitchFamily="2" charset="2"/>
              <a:buChar char="q"/>
              <a:defRPr sz="1800">
                <a:solidFill>
                  <a:srgbClr val="000000"/>
                </a:solidFill>
              </a:defRPr>
            </a:pPr>
            <a:r>
              <a:rPr lang="en-US" sz="2800" dirty="0">
                <a:solidFill>
                  <a:srgbClr val="000000"/>
                </a:solidFill>
              </a:rPr>
              <a:t>Policies, standards &amp; procedures to ensure continuity</a:t>
            </a:r>
          </a:p>
          <a:p>
            <a:pPr marL="285750" indent="-285750" defTabSz="438911">
              <a:spcBef>
                <a:spcPts val="500"/>
              </a:spcBef>
              <a:buFont typeface="Wingdings" panose="05000000000000000000" pitchFamily="2" charset="2"/>
              <a:buChar char="q"/>
              <a:defRPr sz="1800">
                <a:solidFill>
                  <a:srgbClr val="000000"/>
                </a:solidFill>
              </a:defRPr>
            </a:pPr>
            <a:r>
              <a:rPr lang="en-US" sz="2800" dirty="0">
                <a:solidFill>
                  <a:srgbClr val="000000"/>
                </a:solidFill>
              </a:rPr>
              <a:t>Resumption &amp; recovery of critical business processes</a:t>
            </a:r>
          </a:p>
          <a:p>
            <a:pPr marL="285750" indent="-285750" defTabSz="438911">
              <a:spcBef>
                <a:spcPts val="500"/>
              </a:spcBef>
              <a:buFont typeface="Wingdings" panose="05000000000000000000" pitchFamily="2" charset="2"/>
              <a:buChar char="q"/>
              <a:defRPr sz="1800">
                <a:solidFill>
                  <a:srgbClr val="000000"/>
                </a:solidFill>
              </a:defRPr>
            </a:pPr>
            <a:r>
              <a:rPr lang="en-US" sz="2800" dirty="0">
                <a:solidFill>
                  <a:srgbClr val="000000"/>
                </a:solidFill>
              </a:rPr>
              <a:t>Limiting the impact of the disaster on people, processes and infrastructure (includes IT)</a:t>
            </a:r>
          </a:p>
          <a:p>
            <a:pPr marL="285750" indent="-285750" defTabSz="438911">
              <a:spcBef>
                <a:spcPts val="500"/>
              </a:spcBef>
              <a:buFont typeface="Wingdings" panose="05000000000000000000" pitchFamily="2" charset="2"/>
              <a:buChar char="q"/>
              <a:defRPr sz="1800">
                <a:solidFill>
                  <a:srgbClr val="000000"/>
                </a:solidFill>
              </a:defRPr>
            </a:pPr>
            <a:r>
              <a:rPr lang="en-US" sz="2800" dirty="0">
                <a:solidFill>
                  <a:srgbClr val="000000"/>
                </a:solidFill>
              </a:rPr>
              <a:t>Minimizing the operational, financial, legal, reputational and other material consequences arising from such a disaster</a:t>
            </a:r>
          </a:p>
        </p:txBody>
      </p:sp>
    </p:spTree>
    <p:extLst>
      <p:ext uri="{BB962C8B-B14F-4D97-AF65-F5344CB8AC3E}">
        <p14:creationId xmlns="" xmlns:p14="http://schemas.microsoft.com/office/powerpoint/2010/main" val="2575151892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Shape 423"/>
          <p:cNvSpPr>
            <a:spLocks noGrp="1"/>
          </p:cNvSpPr>
          <p:nvPr>
            <p:ph type="title"/>
          </p:nvPr>
        </p:nvSpPr>
        <p:spPr>
          <a:xfrm>
            <a:off x="0" y="-228600"/>
            <a:ext cx="9509760" cy="1233424"/>
          </a:xfrm>
        </p:spPr>
        <p:txBody>
          <a:bodyPr anchor="b">
            <a:normAutofit/>
          </a:bodyPr>
          <a:lstStyle>
            <a:lvl1pPr>
              <a:defRPr b="1">
                <a:latin typeface="Cambria"/>
                <a:ea typeface="Cambria"/>
                <a:cs typeface="Cambria"/>
                <a:sym typeface="Cambria"/>
              </a:defRPr>
            </a:lvl1pPr>
          </a:lstStyle>
          <a:p>
            <a:pPr lvl="0">
              <a:defRPr sz="1800" b="0" cap="none">
                <a:solidFill>
                  <a:srgbClr val="000000"/>
                </a:solidFill>
              </a:defRPr>
            </a:pPr>
            <a:r>
              <a:rPr lang="en-US" sz="3600" dirty="0">
                <a:solidFill>
                  <a:schemeClr val="accent4">
                    <a:lumMod val="75000"/>
                  </a:schemeClr>
                </a:solidFill>
                <a:latin typeface="Arial"/>
                <a:ea typeface="+mj-ea"/>
                <a:cs typeface="Arial"/>
              </a:rPr>
              <a:t>Monitoring and Evaluation</a:t>
            </a:r>
          </a:p>
        </p:txBody>
      </p:sp>
      <p:sp>
        <p:nvSpPr>
          <p:cNvPr id="424" name="Shape 424"/>
          <p:cNvSpPr>
            <a:spLocks noGrp="1"/>
          </p:cNvSpPr>
          <p:nvPr>
            <p:ph sz="half" idx="2"/>
          </p:nvPr>
        </p:nvSpPr>
        <p:spPr>
          <a:xfrm>
            <a:off x="6266182" y="1676400"/>
            <a:ext cx="5468618" cy="4123944"/>
          </a:xfrm>
        </p:spPr>
        <p:txBody>
          <a:bodyPr>
            <a:noAutofit/>
          </a:bodyPr>
          <a:lstStyle/>
          <a:p>
            <a:pPr marL="285750" lvl="0" indent="-285750" defTabSz="438911">
              <a:spcBef>
                <a:spcPts val="500"/>
              </a:spcBef>
              <a:buFont typeface="Wingdings" panose="05000000000000000000" pitchFamily="2" charset="2"/>
              <a:buChar char="ü"/>
              <a:defRPr sz="1800">
                <a:solidFill>
                  <a:srgbClr val="000000"/>
                </a:solidFill>
              </a:defRPr>
            </a:pPr>
            <a:r>
              <a:rPr lang="en-US" sz="2400" dirty="0"/>
              <a:t>Proper Monitoring and evaluation of the DM Plan.</a:t>
            </a:r>
          </a:p>
          <a:p>
            <a:pPr marL="285750" lvl="0" indent="-285750" defTabSz="438911">
              <a:spcBef>
                <a:spcPts val="500"/>
              </a:spcBef>
              <a:buFont typeface="Wingdings" panose="05000000000000000000" pitchFamily="2" charset="2"/>
              <a:buChar char="ü"/>
              <a:defRPr sz="1800">
                <a:solidFill>
                  <a:srgbClr val="000000"/>
                </a:solidFill>
              </a:defRPr>
            </a:pPr>
            <a:r>
              <a:rPr lang="en-US" sz="2400" dirty="0"/>
              <a:t>Post disaster evaluation mechanism.</a:t>
            </a:r>
          </a:p>
          <a:p>
            <a:pPr marL="285750" lvl="0" indent="-285750" defTabSz="438911">
              <a:spcBef>
                <a:spcPts val="500"/>
              </a:spcBef>
              <a:buFont typeface="Wingdings" panose="05000000000000000000" pitchFamily="2" charset="2"/>
              <a:buChar char="ü"/>
              <a:defRPr sz="1800">
                <a:solidFill>
                  <a:srgbClr val="000000"/>
                </a:solidFill>
              </a:defRPr>
            </a:pPr>
            <a:r>
              <a:rPr lang="en-US" sz="2400" dirty="0"/>
              <a:t>Regularly updating process.</a:t>
            </a:r>
          </a:p>
          <a:p>
            <a:pPr marL="285750" lvl="0" indent="-285750" defTabSz="438911">
              <a:spcBef>
                <a:spcPts val="500"/>
              </a:spcBef>
              <a:buFont typeface="Wingdings" panose="05000000000000000000" pitchFamily="2" charset="2"/>
              <a:buChar char="ü"/>
              <a:defRPr sz="1800">
                <a:solidFill>
                  <a:srgbClr val="000000"/>
                </a:solidFill>
              </a:defRPr>
            </a:pPr>
            <a:r>
              <a:rPr lang="en-US" sz="2400" dirty="0"/>
              <a:t>Periodic uploading of updated plan and resources on India Disaster Knowledge Network (IDKN). </a:t>
            </a:r>
          </a:p>
          <a:p>
            <a:pPr marL="285750" lvl="0" indent="-285750" defTabSz="438911">
              <a:spcBef>
                <a:spcPts val="500"/>
              </a:spcBef>
              <a:buFont typeface="Wingdings" panose="05000000000000000000" pitchFamily="2" charset="2"/>
              <a:buChar char="ü"/>
              <a:defRPr sz="1800">
                <a:solidFill>
                  <a:srgbClr val="000000"/>
                </a:solidFill>
              </a:defRPr>
            </a:pPr>
            <a:r>
              <a:rPr lang="en-US" sz="2400" dirty="0"/>
              <a:t>Conducting periodic mock drills.</a:t>
            </a:r>
          </a:p>
          <a:p>
            <a:pPr marL="285750" lvl="0" indent="-285750" defTabSz="438911">
              <a:spcBef>
                <a:spcPts val="500"/>
              </a:spcBef>
              <a:buFont typeface="Wingdings" panose="05000000000000000000" pitchFamily="2" charset="2"/>
              <a:buChar char="ü"/>
              <a:defRPr sz="1800">
                <a:solidFill>
                  <a:srgbClr val="000000"/>
                </a:solidFill>
              </a:defRPr>
            </a:pPr>
            <a:r>
              <a:rPr lang="en-US" sz="2400" dirty="0"/>
              <a:t>Checking whether all the personnel involved in execution of DDMP are trained and updated on the latest skills necessary in line with the updated plans. </a:t>
            </a:r>
          </a:p>
          <a:p>
            <a:pPr marL="274320" lvl="0" indent="-274320" defTabSz="438911">
              <a:spcBef>
                <a:spcPts val="500"/>
              </a:spcBef>
              <a:defRPr sz="1800">
                <a:solidFill>
                  <a:srgbClr val="000000"/>
                </a:solidFill>
              </a:defRPr>
            </a:pPr>
            <a:endParaRPr lang="en-US" sz="2400" dirty="0"/>
          </a:p>
        </p:txBody>
      </p:sp>
      <p:pic>
        <p:nvPicPr>
          <p:cNvPr id="2052" name="Picture 4" descr="Evaluation">
            <a:extLst>
              <a:ext uri="{FF2B5EF4-FFF2-40B4-BE49-F238E27FC236}">
                <a16:creationId xmlns="" xmlns:a16="http://schemas.microsoft.com/office/drawing/2014/main" id="{C86ABC39-ED2E-49E3-9306-717D2763BB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967" y="1909572"/>
            <a:ext cx="5721033" cy="3657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854772552"/>
      </p:ext>
    </p:extLst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Shape 426"/>
          <p:cNvSpPr>
            <a:spLocks noGrp="1"/>
          </p:cNvSpPr>
          <p:nvPr>
            <p:ph type="title"/>
          </p:nvPr>
        </p:nvSpPr>
        <p:spPr>
          <a:xfrm>
            <a:off x="228600" y="2743200"/>
            <a:ext cx="4191000" cy="1990725"/>
          </a:xfrm>
        </p:spPr>
        <p:txBody>
          <a:bodyPr anchor="b">
            <a:normAutofit/>
          </a:bodyPr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lang="en-US" sz="2400" b="1" cap="all" dirty="0">
                <a:solidFill>
                  <a:schemeClr val="bg1">
                    <a:lumMod val="95000"/>
                  </a:schemeClr>
                </a:solidFill>
              </a:rPr>
              <a:t>Reference</a:t>
            </a:r>
            <a:br>
              <a:rPr lang="en-US" sz="2400" b="1" cap="all" dirty="0">
                <a:solidFill>
                  <a:schemeClr val="bg1">
                    <a:lumMod val="95000"/>
                  </a:schemeClr>
                </a:solidFill>
              </a:rPr>
            </a:br>
            <a:r>
              <a:rPr lang="en-US" sz="2400" b="1" cap="all" dirty="0">
                <a:solidFill>
                  <a:schemeClr val="bg1">
                    <a:lumMod val="95000"/>
                  </a:schemeClr>
                </a:solidFill>
              </a:rPr>
              <a:t>Model DDMP-Madhubani</a:t>
            </a:r>
            <a:r>
              <a:rPr lang="en-US" sz="1800" b="1" cap="all" dirty="0"/>
              <a:t>. </a:t>
            </a:r>
            <a:r>
              <a:rPr lang="en-US" sz="2400" b="1" cap="all" dirty="0">
                <a:solidFill>
                  <a:schemeClr val="bg1">
                    <a:lumMod val="95000"/>
                  </a:schemeClr>
                </a:solidFill>
                <a:hlinkClick r:id="rId2"/>
              </a:rPr>
              <a:t>www.ndma.gov.in</a:t>
            </a:r>
            <a:r>
              <a:rPr lang="en-US" sz="2400" b="1" cap="all" dirty="0">
                <a:solidFill>
                  <a:schemeClr val="bg1">
                    <a:lumMod val="95000"/>
                  </a:schemeClr>
                </a:solidFill>
              </a:rPr>
              <a:t/>
            </a:r>
            <a:br>
              <a:rPr lang="en-US" sz="2400" b="1" cap="all" dirty="0">
                <a:solidFill>
                  <a:schemeClr val="bg1">
                    <a:lumMod val="95000"/>
                  </a:schemeClr>
                </a:solidFill>
              </a:rPr>
            </a:br>
            <a:r>
              <a:rPr lang="en-US" sz="2400" b="1" cap="all" dirty="0">
                <a:solidFill>
                  <a:schemeClr val="bg1">
                    <a:lumMod val="95000"/>
                  </a:schemeClr>
                </a:solidFill>
              </a:rPr>
              <a:t> </a:t>
            </a:r>
            <a:br>
              <a:rPr lang="en-US" sz="2400" b="1" cap="all" dirty="0">
                <a:solidFill>
                  <a:schemeClr val="bg1">
                    <a:lumMod val="95000"/>
                  </a:schemeClr>
                </a:solidFill>
              </a:rPr>
            </a:br>
            <a:endParaRPr lang="en-US" sz="2400" b="1" cap="all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427" name="image6.png" descr="A screenshot of a cell phone&#10;&#10;Description automatically generated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12965" y="685800"/>
            <a:ext cx="6270173" cy="5486400"/>
          </a:xfrm>
          <a:prstGeom prst="rect">
            <a:avLst/>
          </a:prstGeom>
          <a:noFill/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953552432"/>
      </p:ext>
    </p:extLst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Shape 429"/>
          <p:cNvSpPr>
            <a:spLocks noGrp="1"/>
          </p:cNvSpPr>
          <p:nvPr>
            <p:ph type="title"/>
          </p:nvPr>
        </p:nvSpPr>
        <p:spPr>
          <a:xfrm>
            <a:off x="63500" y="2286000"/>
            <a:ext cx="4953000" cy="1990725"/>
          </a:xfrm>
        </p:spPr>
        <p:txBody>
          <a:bodyPr anchor="b">
            <a:normAutofit/>
          </a:bodyPr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lang="en-US" sz="2400" b="1" cap="all" dirty="0">
                <a:solidFill>
                  <a:schemeClr val="bg1">
                    <a:lumMod val="95000"/>
                  </a:schemeClr>
                </a:solidFill>
              </a:rPr>
              <a:t>Reference</a:t>
            </a:r>
            <a:br>
              <a:rPr lang="en-US" sz="2400" b="1" cap="all" dirty="0">
                <a:solidFill>
                  <a:schemeClr val="bg1">
                    <a:lumMod val="95000"/>
                  </a:schemeClr>
                </a:solidFill>
              </a:rPr>
            </a:br>
            <a:r>
              <a:rPr lang="en-US" sz="2400" b="1" cap="all" dirty="0">
                <a:solidFill>
                  <a:schemeClr val="bg1">
                    <a:lumMod val="95000"/>
                  </a:schemeClr>
                </a:solidFill>
              </a:rPr>
              <a:t>Model DDMP-Madhubani </a:t>
            </a:r>
            <a:r>
              <a:rPr lang="en-US" sz="2400" b="1" cap="all" dirty="0">
                <a:solidFill>
                  <a:schemeClr val="bg1">
                    <a:lumMod val="95000"/>
                  </a:schemeClr>
                </a:solidFill>
                <a:hlinkClick r:id="rId2"/>
              </a:rPr>
              <a:t>www.ndma.gov.in</a:t>
            </a:r>
            <a:r>
              <a:rPr lang="en-US" sz="2400" b="1" cap="all" dirty="0">
                <a:solidFill>
                  <a:schemeClr val="bg1">
                    <a:lumMod val="95000"/>
                  </a:schemeClr>
                </a:solidFill>
              </a:rPr>
              <a:t/>
            </a:r>
            <a:br>
              <a:rPr lang="en-US" sz="2400" b="1" cap="all" dirty="0">
                <a:solidFill>
                  <a:schemeClr val="bg1">
                    <a:lumMod val="95000"/>
                  </a:schemeClr>
                </a:solidFill>
              </a:rPr>
            </a:br>
            <a:r>
              <a:rPr lang="en-US" sz="2400" b="1" cap="all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pic>
        <p:nvPicPr>
          <p:cNvPr id="430" name="image7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29200" y="1629384"/>
            <a:ext cx="6704012" cy="43599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422055863"/>
      </p:ext>
    </p:extLst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FURTHER READINGS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hlinkClick r:id="rId2"/>
              </a:rPr>
              <a:t>https://ndma.gov.in/images/policyplan/DDMPExplanatory</a:t>
            </a:r>
            <a:r>
              <a:rPr lang="en-US" sz="3200" dirty="0" smtClean="0"/>
              <a:t> note</a:t>
            </a:r>
          </a:p>
          <a:p>
            <a:endParaRPr lang="en-US" sz="3200" dirty="0" smtClean="0"/>
          </a:p>
          <a:p>
            <a:r>
              <a:rPr lang="en-US" sz="3200" dirty="0" smtClean="0"/>
              <a:t>https://nidm.gov.in/PDF/manuals/DDMP_guidelines-Template.pdf</a:t>
            </a:r>
          </a:p>
          <a:p>
            <a:endParaRPr lang="en-US" sz="3200" dirty="0" smtClean="0"/>
          </a:p>
          <a:p>
            <a:r>
              <a:rPr lang="en-US" sz="3200" dirty="0" smtClean="0"/>
              <a:t>https://kadapa.ap.gov.in/district-disaster-management-plan-2</a:t>
            </a:r>
            <a:endParaRPr lang="en-US" sz="3200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Thank you">
            <a:extLst>
              <a:ext uri="{FF2B5EF4-FFF2-40B4-BE49-F238E27FC236}">
                <a16:creationId xmlns="" xmlns:a16="http://schemas.microsoft.com/office/drawing/2014/main" id="{55C2D7BF-DCA1-490D-ABD4-0CA2FF8E39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41120" y="2182685"/>
            <a:ext cx="9509760" cy="3566160"/>
          </a:xfrm>
          <a:prstGeom prst="rect">
            <a:avLst/>
          </a:prstGeom>
          <a:solidFill>
            <a:srgbClr val="FFFFFF"/>
          </a:solidFill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544036701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/>
              <a:t>VISION:</a:t>
            </a:r>
            <a:endParaRPr lang="en-US" sz="8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8000" dirty="0" smtClean="0"/>
              <a:t>MAKE INDIA DISASTER RESILIENT</a:t>
            </a:r>
            <a:endParaRPr lang="en-US" sz="8000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Five Pillars of the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Confirming legal mandate, DM ACT 2005, National Disaster Management Policy 2016</a:t>
            </a:r>
          </a:p>
          <a:p>
            <a:r>
              <a:rPr lang="en-US" sz="2400" dirty="0" smtClean="0"/>
              <a:t>Three International Agreements-</a:t>
            </a:r>
          </a:p>
          <a:p>
            <a:pPr lvl="1"/>
            <a:r>
              <a:rPr lang="en-US" sz="2400" dirty="0" smtClean="0"/>
              <a:t>Sendai Framework 2015-20130</a:t>
            </a:r>
          </a:p>
          <a:p>
            <a:pPr lvl="1"/>
            <a:r>
              <a:rPr lang="en-US" sz="2400" dirty="0" smtClean="0"/>
              <a:t>SDGs 2015-2030</a:t>
            </a:r>
          </a:p>
          <a:p>
            <a:pPr lvl="1"/>
            <a:r>
              <a:rPr lang="en-US" sz="2400" dirty="0" smtClean="0"/>
              <a:t>Paris Agreement 2015</a:t>
            </a:r>
          </a:p>
          <a:p>
            <a:r>
              <a:rPr lang="en-US" sz="2400" dirty="0" smtClean="0"/>
              <a:t>Prime Minister’s 10 point program</a:t>
            </a:r>
          </a:p>
          <a:p>
            <a:r>
              <a:rPr lang="en-US" sz="2400" dirty="0" smtClean="0"/>
              <a:t>Social Inclusion</a:t>
            </a:r>
          </a:p>
          <a:p>
            <a:r>
              <a:rPr lang="en-US" sz="2400" dirty="0" smtClean="0"/>
              <a:t>Mainstreaming Disaster Risk Reduction</a:t>
            </a:r>
            <a:endParaRPr lang="en-US" sz="2400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 Black" pitchFamily="34" charset="0"/>
              </a:rPr>
              <a:t>How to Build Resilience</a:t>
            </a:r>
            <a:endParaRPr lang="en-US" dirty="0"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Understanding Risk</a:t>
            </a:r>
          </a:p>
          <a:p>
            <a:r>
              <a:rPr lang="en-US" sz="3200" dirty="0" smtClean="0"/>
              <a:t>Interagency coordination</a:t>
            </a:r>
          </a:p>
          <a:p>
            <a:r>
              <a:rPr lang="en-US" sz="3200" dirty="0" smtClean="0"/>
              <a:t>Investing in Disaster Risk Reduction</a:t>
            </a:r>
          </a:p>
          <a:p>
            <a:pPr lvl="1"/>
            <a:r>
              <a:rPr lang="en-US" sz="3200" dirty="0" smtClean="0"/>
              <a:t>Structural Measures</a:t>
            </a:r>
          </a:p>
          <a:p>
            <a:pPr lvl="1"/>
            <a:r>
              <a:rPr lang="en-US" sz="3200" dirty="0" smtClean="0"/>
              <a:t>Non-structural Measures</a:t>
            </a:r>
          </a:p>
          <a:p>
            <a:r>
              <a:rPr lang="en-US" sz="3200" dirty="0" smtClean="0"/>
              <a:t>Capacity Development</a:t>
            </a:r>
          </a:p>
          <a:p>
            <a:r>
              <a:rPr lang="en-US" sz="3200" dirty="0" smtClean="0"/>
              <a:t>Climate Change Risk Management</a:t>
            </a:r>
            <a:endParaRPr lang="en-US" sz="3200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 Disaster Management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3200" dirty="0" smtClean="0"/>
              <a:t>More Practical, not generic, based on theory</a:t>
            </a:r>
          </a:p>
          <a:p>
            <a:r>
              <a:rPr lang="en-US" sz="3200" dirty="0" smtClean="0"/>
              <a:t>Based on Disaster Vulnerability</a:t>
            </a:r>
          </a:p>
          <a:p>
            <a:pPr lvl="1"/>
            <a:r>
              <a:rPr lang="en-US" sz="3200" dirty="0" smtClean="0"/>
              <a:t>Physical</a:t>
            </a:r>
          </a:p>
          <a:p>
            <a:pPr lvl="1"/>
            <a:r>
              <a:rPr lang="en-US" sz="3200" dirty="0" smtClean="0"/>
              <a:t>Economical</a:t>
            </a:r>
          </a:p>
          <a:p>
            <a:pPr lvl="1"/>
            <a:r>
              <a:rPr lang="en-US" sz="3200" dirty="0" smtClean="0"/>
              <a:t>Social</a:t>
            </a:r>
          </a:p>
          <a:p>
            <a:pPr lvl="1"/>
            <a:r>
              <a:rPr lang="en-US" sz="3200" dirty="0" smtClean="0"/>
              <a:t>Political</a:t>
            </a:r>
          </a:p>
          <a:p>
            <a:r>
              <a:rPr lang="en-US" sz="3200" dirty="0" smtClean="0"/>
              <a:t>Linked with National Plan on one side and District Plans on other side</a:t>
            </a:r>
          </a:p>
          <a:p>
            <a:r>
              <a:rPr lang="en-US" sz="3200" dirty="0" smtClean="0"/>
              <a:t>Linked with other development plans</a:t>
            </a:r>
          </a:p>
          <a:p>
            <a:r>
              <a:rPr lang="en-US" sz="3200" dirty="0" smtClean="0"/>
              <a:t>Based on Resource available</a:t>
            </a:r>
          </a:p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Sikkim State Disaster Management Plan-A case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Sikkim- a Himalayan State ; Fragile Ecosystem, Environment Friendly state, </a:t>
            </a:r>
          </a:p>
          <a:p>
            <a:r>
              <a:rPr lang="en-US" sz="2800" dirty="0" smtClean="0"/>
              <a:t>Vulnerable for Earthquake, Landslides, Forest Fire, GLOF, Mud flow, flooding</a:t>
            </a:r>
          </a:p>
          <a:p>
            <a:r>
              <a:rPr lang="en-US" sz="2800" dirty="0" smtClean="0"/>
              <a:t>Following Sendai Framework 2015-2030</a:t>
            </a:r>
          </a:p>
          <a:p>
            <a:r>
              <a:rPr lang="en-US" sz="2800" dirty="0" smtClean="0"/>
              <a:t>Linked with National Plan</a:t>
            </a:r>
          </a:p>
          <a:p>
            <a:r>
              <a:rPr lang="en-US" sz="2800" dirty="0" smtClean="0"/>
              <a:t>Linked with State Action Plan for Climate Change</a:t>
            </a:r>
          </a:p>
          <a:p>
            <a:r>
              <a:rPr lang="en-US" sz="2800" dirty="0" smtClean="0"/>
              <a:t>Linked with Development Plans</a:t>
            </a:r>
            <a:endParaRPr lang="en-US" sz="2800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1">
            <a:extLst>
              <a:ext uri="{FF2B5EF4-FFF2-40B4-BE49-F238E27FC236}">
                <a16:creationId xmlns:a16="http://schemas.microsoft.com/office/drawing/2014/main" xmlns="" id="{AE1AF813-2D2F-4B78-9216-388AF161EDA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" name="Rectangle 43">
            <a:extLst>
              <a:ext uri="{FF2B5EF4-FFF2-40B4-BE49-F238E27FC236}">
                <a16:creationId xmlns:a16="http://schemas.microsoft.com/office/drawing/2014/main" xmlns="" id="{C47181D2-95D5-4439-9BDF-14D4FDC7BD8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xmlns="" id="{A8EB7F83-8F2C-4E07-A382-EF7BD4C345B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/>
          <a:srcRect t="17905" r="-1" b="33297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33B5A605-5A8A-415D-99CA-7E85ECF0877D}"/>
              </a:ext>
            </a:extLst>
          </p:cNvPr>
          <p:cNvSpPr txBox="1"/>
          <p:nvPr/>
        </p:nvSpPr>
        <p:spPr>
          <a:xfrm>
            <a:off x="553900" y="273850"/>
            <a:ext cx="43229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800" b="1" dirty="0" smtClean="0">
                <a:solidFill>
                  <a:schemeClr val="bg1"/>
                </a:solidFill>
              </a:rPr>
              <a:t>Sikkim is very fragile ecosystem, State is first organic state, having more than 300 Glacial lakes</a:t>
            </a:r>
            <a:endParaRPr lang="en-IN" sz="2800" b="1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5B52DCCE-F0F5-4593-A49B-0AFFF909F61A}"/>
              </a:ext>
            </a:extLst>
          </p:cNvPr>
          <p:cNvSpPr txBox="1"/>
          <p:nvPr/>
        </p:nvSpPr>
        <p:spPr>
          <a:xfrm>
            <a:off x="612530" y="5937819"/>
            <a:ext cx="1061348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sz="1800" dirty="0">
                <a:hlinkClick r:id="rId3"/>
              </a:rPr>
              <a:t>http://sikkimforest.gov.in/climate-change-in-sikkim/23-Chapter-CLIMATE%20CHANGE%20IN%20SIKKIM%20A%20SYNTHESIS.pdf</a:t>
            </a:r>
            <a:endParaRPr lang="en-IN" sz="1800" dirty="0"/>
          </a:p>
        </p:txBody>
      </p:sp>
    </p:spTree>
    <p:extLst>
      <p:ext uri="{BB962C8B-B14F-4D97-AF65-F5344CB8AC3E}">
        <p14:creationId xmlns:p14="http://schemas.microsoft.com/office/powerpoint/2010/main" xmlns="" val="3197554017"/>
      </p:ext>
    </p:extLst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District Disaster Management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Most important among all plans</a:t>
            </a:r>
          </a:p>
          <a:p>
            <a:r>
              <a:rPr lang="en-US" sz="2400" dirty="0" smtClean="0"/>
              <a:t>Should be linked to National and State Plans</a:t>
            </a:r>
          </a:p>
          <a:p>
            <a:r>
              <a:rPr lang="en-US" sz="2400" dirty="0" smtClean="0"/>
              <a:t>Details of Hazard, Vulnerability, Risk Analysis</a:t>
            </a:r>
          </a:p>
          <a:p>
            <a:r>
              <a:rPr lang="en-US" sz="2400" dirty="0" smtClean="0"/>
              <a:t>Well defined Goals, Mission and Mandate as per DM Act 2005</a:t>
            </a:r>
          </a:p>
          <a:p>
            <a:r>
              <a:rPr lang="en-US" sz="2400" dirty="0" smtClean="0"/>
              <a:t>Main components-</a:t>
            </a:r>
          </a:p>
          <a:p>
            <a:pPr lvl="1"/>
            <a:r>
              <a:rPr lang="en-US" sz="2400" dirty="0" smtClean="0"/>
              <a:t>Preparedness Plan</a:t>
            </a:r>
          </a:p>
          <a:p>
            <a:pPr lvl="1"/>
            <a:r>
              <a:rPr lang="en-US" sz="2400" dirty="0" smtClean="0"/>
              <a:t>Mitigation Plan</a:t>
            </a:r>
          </a:p>
          <a:p>
            <a:pPr lvl="1"/>
            <a:r>
              <a:rPr lang="en-US" sz="2400" dirty="0" smtClean="0"/>
              <a:t>Response Plan</a:t>
            </a:r>
          </a:p>
          <a:p>
            <a:pPr lvl="1"/>
            <a:r>
              <a:rPr lang="en-US" sz="2400" dirty="0" smtClean="0"/>
              <a:t>Recovery Plan</a:t>
            </a:r>
            <a:endParaRPr lang="en-US" sz="2400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Banded Design Blue 16x9">
  <a:themeElements>
    <a:clrScheme name="Banded_Design_Blue">
      <a:dk1>
        <a:srgbClr val="404040"/>
      </a:dk1>
      <a:lt1>
        <a:sysClr val="window" lastClr="FFFFFF"/>
      </a:lt1>
      <a:dk2>
        <a:srgbClr val="263050"/>
      </a:dk2>
      <a:lt2>
        <a:srgbClr val="E5E8E8"/>
      </a:lt2>
      <a:accent1>
        <a:srgbClr val="77B142"/>
      </a:accent1>
      <a:accent2>
        <a:srgbClr val="E3C01E"/>
      </a:accent2>
      <a:accent3>
        <a:srgbClr val="0070C0"/>
      </a:accent3>
      <a:accent4>
        <a:srgbClr val="7556A4"/>
      </a:accent4>
      <a:accent5>
        <a:srgbClr val="F08F1E"/>
      </a:accent5>
      <a:accent6>
        <a:srgbClr val="CB3E3A"/>
      </a:accent6>
      <a:hlink>
        <a:srgbClr val="0070C0"/>
      </a:hlink>
      <a:folHlink>
        <a:srgbClr val="7556A4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lumMod val="0"/>
                <a:lumOff val="100000"/>
              </a:schemeClr>
            </a:gs>
            <a:gs pos="72000">
              <a:schemeClr val="phClr"/>
            </a:gs>
            <a:gs pos="100000">
              <a:schemeClr val="phClr">
                <a:lumMod val="90000"/>
              </a:schemeClr>
            </a:gs>
          </a:gsLst>
          <a:lin ang="5400000" scaled="1"/>
        </a:gradFill>
        <a:gradFill flip="none" rotWithShape="1">
          <a:gsLst>
            <a:gs pos="32000">
              <a:schemeClr val="phClr"/>
            </a:gs>
            <a:gs pos="100000">
              <a:schemeClr val="phClr">
                <a:lumMod val="75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TF03417271.potx" id="{FAD70E18-2F21-4BAE-983F-13051C6D1C17}" vid="{4B4DF9DC-15EC-4671-A52A-56A08B977F11}"/>
    </a:ext>
  </a:extLst>
</a:theme>
</file>

<file path=ppt/theme/theme2.xml><?xml version="1.0" encoding="utf-8"?>
<a:theme xmlns:a="http://schemas.openxmlformats.org/drawingml/2006/main" name="Office Theme">
  <a:themeElements>
    <a:clrScheme name="Banded_Design_Teal">
      <a:dk1>
        <a:srgbClr val="363D3D"/>
      </a:dk1>
      <a:lt1>
        <a:sysClr val="window" lastClr="FFFFFF"/>
      </a:lt1>
      <a:dk2>
        <a:srgbClr val="000000"/>
      </a:dk2>
      <a:lt2>
        <a:srgbClr val="E5E8E8"/>
      </a:lt2>
      <a:accent1>
        <a:srgbClr val="3AAFB2"/>
      </a:accent1>
      <a:accent2>
        <a:srgbClr val="6ABD45"/>
      </a:accent2>
      <a:accent3>
        <a:srgbClr val="EBCA21"/>
      </a:accent3>
      <a:accent4>
        <a:srgbClr val="EB8D21"/>
      </a:accent4>
      <a:accent5>
        <a:srgbClr val="EB5638"/>
      </a:accent5>
      <a:accent6>
        <a:srgbClr val="5172B1"/>
      </a:accent6>
      <a:hlink>
        <a:srgbClr val="3A9CDB"/>
      </a:hlink>
      <a:folHlink>
        <a:srgbClr val="5172B1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anded_Design_Teal">
      <a:dk1>
        <a:srgbClr val="363D3D"/>
      </a:dk1>
      <a:lt1>
        <a:sysClr val="window" lastClr="FFFFFF"/>
      </a:lt1>
      <a:dk2>
        <a:srgbClr val="000000"/>
      </a:dk2>
      <a:lt2>
        <a:srgbClr val="E5E8E8"/>
      </a:lt2>
      <a:accent1>
        <a:srgbClr val="3AAFB2"/>
      </a:accent1>
      <a:accent2>
        <a:srgbClr val="6ABD45"/>
      </a:accent2>
      <a:accent3>
        <a:srgbClr val="EBCA21"/>
      </a:accent3>
      <a:accent4>
        <a:srgbClr val="EB8D21"/>
      </a:accent4>
      <a:accent5>
        <a:srgbClr val="EB5638"/>
      </a:accent5>
      <a:accent6>
        <a:srgbClr val="5172B1"/>
      </a:accent6>
      <a:hlink>
        <a:srgbClr val="3A9CDB"/>
      </a:hlink>
      <a:folHlink>
        <a:srgbClr val="5172B1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1213</Words>
  <Application>Microsoft Office PowerPoint</Application>
  <PresentationFormat>Custom</PresentationFormat>
  <Paragraphs>178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Banded Design Blue 16x9</vt:lpstr>
      <vt:lpstr>Disaster Management Planning</vt:lpstr>
      <vt:lpstr>National Disaster Management Plan 2016/2019</vt:lpstr>
      <vt:lpstr>VISION:</vt:lpstr>
      <vt:lpstr>Five Pillars of the Plan</vt:lpstr>
      <vt:lpstr>How to Build Resilience</vt:lpstr>
      <vt:lpstr>State Disaster Management Plan</vt:lpstr>
      <vt:lpstr>Sikkim State Disaster Management Plan-A case Study</vt:lpstr>
      <vt:lpstr>Slide 8</vt:lpstr>
      <vt:lpstr>District Disaster Management Plan</vt:lpstr>
      <vt:lpstr>Goal</vt:lpstr>
      <vt:lpstr>Mandate</vt:lpstr>
      <vt:lpstr>Powers and Functions  of District Authority During any Disaster (under DM Act, 2005)</vt:lpstr>
      <vt:lpstr>Powers and Functions (Contd)</vt:lpstr>
      <vt:lpstr>Critical Gap Areas</vt:lpstr>
      <vt:lpstr>Approach</vt:lpstr>
      <vt:lpstr>Principles to be Observed During the Process</vt:lpstr>
      <vt:lpstr>Key Processes and Activities</vt:lpstr>
      <vt:lpstr>Key Stakeholders</vt:lpstr>
      <vt:lpstr>Standard Operating Procedures</vt:lpstr>
      <vt:lpstr>EOC Information Chart</vt:lpstr>
      <vt:lpstr>Recovery &amp; Reconstruction Plan</vt:lpstr>
      <vt:lpstr>Linkage with the Developmental Plan</vt:lpstr>
      <vt:lpstr>Business Continuity Planning</vt:lpstr>
      <vt:lpstr>Monitoring and Evaluation</vt:lpstr>
      <vt:lpstr>Reference Model DDMP-Madhubani. www.ndma.gov.in   </vt:lpstr>
      <vt:lpstr>Reference Model DDMP-Madhubani www.ndma.gov.in  </vt:lpstr>
      <vt:lpstr>FURTHER READINGS</vt:lpstr>
      <vt:lpstr>Slide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Hazard, Vulnerability, Capacity, Risk Assessment</dc:title>
  <dc:creator>Shweta Sharma</dc:creator>
  <cp:lastModifiedBy>V.K Sharma</cp:lastModifiedBy>
  <cp:revision>27</cp:revision>
  <dcterms:created xsi:type="dcterms:W3CDTF">2020-05-18T06:19:26Z</dcterms:created>
  <dcterms:modified xsi:type="dcterms:W3CDTF">2020-06-07T09:11:50Z</dcterms:modified>
</cp:coreProperties>
</file>