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00" r:id="rId2"/>
    <p:sldId id="301" r:id="rId3"/>
    <p:sldId id="355" r:id="rId4"/>
    <p:sldId id="353" r:id="rId5"/>
    <p:sldId id="302" r:id="rId6"/>
    <p:sldId id="303" r:id="rId7"/>
    <p:sldId id="304" r:id="rId8"/>
    <p:sldId id="305" r:id="rId9"/>
    <p:sldId id="306" r:id="rId10"/>
    <p:sldId id="307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9" r:id="rId19"/>
    <p:sldId id="350" r:id="rId20"/>
    <p:sldId id="351" r:id="rId21"/>
    <p:sldId id="338" r:id="rId22"/>
    <p:sldId id="309" r:id="rId23"/>
    <p:sldId id="310" r:id="rId24"/>
    <p:sldId id="311" r:id="rId25"/>
    <p:sldId id="340" r:id="rId26"/>
    <p:sldId id="313" r:id="rId27"/>
    <p:sldId id="315" r:id="rId28"/>
    <p:sldId id="316" r:id="rId29"/>
    <p:sldId id="317" r:id="rId30"/>
    <p:sldId id="354" r:id="rId31"/>
    <p:sldId id="33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pos="6816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79559" autoAdjust="0"/>
  </p:normalViewPr>
  <p:slideViewPr>
    <p:cSldViewPr>
      <p:cViewPr>
        <p:scale>
          <a:sx n="100" d="100"/>
          <a:sy n="100" d="100"/>
        </p:scale>
        <p:origin x="-168" y="-180"/>
      </p:cViewPr>
      <p:guideLst>
        <p:guide orient="horz" pos="2160"/>
        <p:guide pos="3840"/>
        <p:guide pos="6816"/>
        <p:guide pos="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5ED9FC-47D6-4D03-9683-2FCE712F77E5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67E5893-A731-4480-89AE-A3F7111F1DD0}">
      <dgm:prSet phldrT="[Text]" custT="1"/>
      <dgm:spPr/>
      <dgm:t>
        <a:bodyPr/>
        <a:lstStyle/>
        <a:p>
          <a:r>
            <a:rPr lang="en-US" sz="2000">
              <a:latin typeface="Arial"/>
              <a:ea typeface="Arial"/>
              <a:cs typeface="Arial"/>
              <a:sym typeface="Arial"/>
            </a:rPr>
            <a:t>Man-made accidents</a:t>
          </a:r>
          <a:r>
            <a:rPr lang="en-US" sz="2000">
              <a:latin typeface="Times New Roman"/>
              <a:ea typeface="Times New Roman"/>
              <a:cs typeface="Times New Roman"/>
              <a:sym typeface="Times New Roman"/>
            </a:rPr>
            <a:t> </a:t>
          </a:r>
          <a:endParaRPr lang="en-US" sz="2000" dirty="0"/>
        </a:p>
      </dgm:t>
    </dgm:pt>
    <dgm:pt modelId="{58328A2C-6A9A-4C31-B093-973B710FB5CC}" type="parTrans" cxnId="{0A55B6A6-044B-4CAF-A249-582A6CE52319}">
      <dgm:prSet/>
      <dgm:spPr/>
      <dgm:t>
        <a:bodyPr/>
        <a:lstStyle/>
        <a:p>
          <a:endParaRPr lang="en-US"/>
        </a:p>
      </dgm:t>
    </dgm:pt>
    <dgm:pt modelId="{E99535D3-FAAB-4AF1-A94B-799146966626}" type="sibTrans" cxnId="{0A55B6A6-044B-4CAF-A249-582A6CE52319}">
      <dgm:prSet/>
      <dgm:spPr/>
      <dgm:t>
        <a:bodyPr/>
        <a:lstStyle/>
        <a:p>
          <a:endParaRPr lang="en-US"/>
        </a:p>
      </dgm:t>
    </dgm:pt>
    <dgm:pt modelId="{1E8E2BF8-006C-436D-A8D1-DE4DBA806697}">
      <dgm:prSet phldrT="[Text]"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Arial"/>
              <a:ea typeface="Arial"/>
              <a:cs typeface="Arial"/>
            </a:rPr>
            <a:t>Geological</a:t>
          </a:r>
          <a:endParaRPr lang="en-US" sz="2000" kern="1200" dirty="0">
            <a:latin typeface="Arial"/>
            <a:ea typeface="Arial"/>
            <a:cs typeface="Arial"/>
          </a:endParaRPr>
        </a:p>
      </dgm:t>
    </dgm:pt>
    <dgm:pt modelId="{C5808A9C-CE50-438D-9041-D26D5263C1AA}" type="parTrans" cxnId="{2565232C-890B-4A0A-9112-21BC8B9DDB71}">
      <dgm:prSet/>
      <dgm:spPr/>
      <dgm:t>
        <a:bodyPr/>
        <a:lstStyle/>
        <a:p>
          <a:endParaRPr lang="en-US"/>
        </a:p>
      </dgm:t>
    </dgm:pt>
    <dgm:pt modelId="{0558F590-11CA-4C28-B169-ED86C21257AE}" type="sibTrans" cxnId="{2565232C-890B-4A0A-9112-21BC8B9DDB71}">
      <dgm:prSet/>
      <dgm:spPr/>
      <dgm:t>
        <a:bodyPr/>
        <a:lstStyle/>
        <a:p>
          <a:endParaRPr lang="en-US"/>
        </a:p>
      </dgm:t>
    </dgm:pt>
    <dgm:pt modelId="{48F924D7-265D-48CD-9DF8-53B381ED2941}">
      <dgm:prSet phldrT="[Text]"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Arial"/>
              <a:ea typeface="Arial"/>
              <a:cs typeface="Arial"/>
            </a:rPr>
            <a:t>Water &amp; Climate-related</a:t>
          </a:r>
          <a:endParaRPr lang="en-US" sz="2000" kern="1200" dirty="0">
            <a:latin typeface="Arial"/>
            <a:ea typeface="Arial"/>
            <a:cs typeface="Arial"/>
          </a:endParaRPr>
        </a:p>
      </dgm:t>
    </dgm:pt>
    <dgm:pt modelId="{C59DABFA-5650-41BF-A601-B23153936F5E}" type="parTrans" cxnId="{35D2608B-8055-46A8-AD1B-5071967CFB86}">
      <dgm:prSet/>
      <dgm:spPr/>
      <dgm:t>
        <a:bodyPr/>
        <a:lstStyle/>
        <a:p>
          <a:endParaRPr lang="en-US"/>
        </a:p>
      </dgm:t>
    </dgm:pt>
    <dgm:pt modelId="{34473E14-BBB1-4DEA-9A24-CDE64A0D850E}" type="sibTrans" cxnId="{35D2608B-8055-46A8-AD1B-5071967CFB86}">
      <dgm:prSet/>
      <dgm:spPr/>
      <dgm:t>
        <a:bodyPr/>
        <a:lstStyle/>
        <a:p>
          <a:endParaRPr lang="en-US"/>
        </a:p>
      </dgm:t>
    </dgm:pt>
    <dgm:pt modelId="{E359850D-24A1-488B-B434-EB5B8A88AB00}">
      <dgm:prSet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Arial"/>
              <a:ea typeface="Arial"/>
              <a:cs typeface="Arial"/>
            </a:rPr>
            <a:t>Chemical</a:t>
          </a:r>
          <a:endParaRPr lang="en-US" sz="2000" kern="1200" dirty="0">
            <a:latin typeface="Arial"/>
            <a:ea typeface="Arial"/>
            <a:cs typeface="Arial"/>
          </a:endParaRPr>
        </a:p>
      </dgm:t>
    </dgm:pt>
    <dgm:pt modelId="{4166ACBD-0B31-4827-A033-B5CDBF4168FF}" type="parTrans" cxnId="{9919604C-8BD1-4BDF-8998-07B8D89E46CB}">
      <dgm:prSet/>
      <dgm:spPr/>
      <dgm:t>
        <a:bodyPr/>
        <a:lstStyle/>
        <a:p>
          <a:endParaRPr lang="en-US"/>
        </a:p>
      </dgm:t>
    </dgm:pt>
    <dgm:pt modelId="{2199BBAB-3467-4F23-A368-7C21A3B5747E}" type="sibTrans" cxnId="{9919604C-8BD1-4BDF-8998-07B8D89E46CB}">
      <dgm:prSet/>
      <dgm:spPr/>
      <dgm:t>
        <a:bodyPr/>
        <a:lstStyle/>
        <a:p>
          <a:endParaRPr lang="en-US"/>
        </a:p>
      </dgm:t>
    </dgm:pt>
    <dgm:pt modelId="{35B97AD3-4C65-40FF-B592-926F6F02AE31}">
      <dgm:prSet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Arial"/>
              <a:ea typeface="Arial"/>
              <a:cs typeface="Arial"/>
            </a:rPr>
            <a:t>Biological</a:t>
          </a:r>
          <a:endParaRPr lang="en-US" sz="2000" kern="1200" dirty="0">
            <a:latin typeface="Arial"/>
            <a:ea typeface="Arial"/>
            <a:cs typeface="Arial"/>
          </a:endParaRPr>
        </a:p>
      </dgm:t>
    </dgm:pt>
    <dgm:pt modelId="{852ED18F-F277-4788-803C-AA8565BED83C}" type="parTrans" cxnId="{743CB6CC-CCF8-40E2-95C2-E57B205F3F8E}">
      <dgm:prSet/>
      <dgm:spPr/>
      <dgm:t>
        <a:bodyPr/>
        <a:lstStyle/>
        <a:p>
          <a:endParaRPr lang="en-US"/>
        </a:p>
      </dgm:t>
    </dgm:pt>
    <dgm:pt modelId="{6E5FEC19-826B-460E-9638-D74359064810}" type="sibTrans" cxnId="{743CB6CC-CCF8-40E2-95C2-E57B205F3F8E}">
      <dgm:prSet/>
      <dgm:spPr/>
      <dgm:t>
        <a:bodyPr/>
        <a:lstStyle/>
        <a:p>
          <a:endParaRPr lang="en-US"/>
        </a:p>
      </dgm:t>
    </dgm:pt>
    <dgm:pt modelId="{7598FE29-E8E0-41EF-B493-6D13E47262F6}" type="pres">
      <dgm:prSet presAssocID="{F85ED9FC-47D6-4D03-9683-2FCE712F77E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A0B9C74-A0A6-43A3-B45F-1E9CED714C10}" type="pres">
      <dgm:prSet presAssocID="{F85ED9FC-47D6-4D03-9683-2FCE712F77E5}" presName="Name1" presStyleCnt="0"/>
      <dgm:spPr/>
    </dgm:pt>
    <dgm:pt modelId="{01F16E11-351B-44A3-BF50-4717AE9023F9}" type="pres">
      <dgm:prSet presAssocID="{F85ED9FC-47D6-4D03-9683-2FCE712F77E5}" presName="cycle" presStyleCnt="0"/>
      <dgm:spPr/>
    </dgm:pt>
    <dgm:pt modelId="{AFCAA35D-48D2-4240-B5C9-A86D42A27806}" type="pres">
      <dgm:prSet presAssocID="{F85ED9FC-47D6-4D03-9683-2FCE712F77E5}" presName="srcNode" presStyleLbl="node1" presStyleIdx="0" presStyleCnt="5"/>
      <dgm:spPr/>
    </dgm:pt>
    <dgm:pt modelId="{6C33328B-2D1F-4F22-A193-339143E9BD34}" type="pres">
      <dgm:prSet presAssocID="{F85ED9FC-47D6-4D03-9683-2FCE712F77E5}" presName="conn" presStyleLbl="parChTrans1D2" presStyleIdx="0" presStyleCnt="1"/>
      <dgm:spPr/>
      <dgm:t>
        <a:bodyPr/>
        <a:lstStyle/>
        <a:p>
          <a:endParaRPr lang="en-US"/>
        </a:p>
      </dgm:t>
    </dgm:pt>
    <dgm:pt modelId="{4B521ACB-8E50-41C2-A9F4-229EDE27FA75}" type="pres">
      <dgm:prSet presAssocID="{F85ED9FC-47D6-4D03-9683-2FCE712F77E5}" presName="extraNode" presStyleLbl="node1" presStyleIdx="0" presStyleCnt="5"/>
      <dgm:spPr/>
    </dgm:pt>
    <dgm:pt modelId="{03A453DA-E7D5-4DAA-8C7E-72D545D5E97D}" type="pres">
      <dgm:prSet presAssocID="{F85ED9FC-47D6-4D03-9683-2FCE712F77E5}" presName="dstNode" presStyleLbl="node1" presStyleIdx="0" presStyleCnt="5"/>
      <dgm:spPr/>
    </dgm:pt>
    <dgm:pt modelId="{FA30AF1C-19B0-4062-AECF-54A3F9A91366}" type="pres">
      <dgm:prSet presAssocID="{467E5893-A731-4480-89AE-A3F7111F1DD0}" presName="text_1" presStyleLbl="node1" presStyleIdx="0" presStyleCnt="5" custLinFactNeighborX="135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18847F-1DA4-4719-B74B-5BE34768F0EF}" type="pres">
      <dgm:prSet presAssocID="{467E5893-A731-4480-89AE-A3F7111F1DD0}" presName="accent_1" presStyleCnt="0"/>
      <dgm:spPr/>
    </dgm:pt>
    <dgm:pt modelId="{AED85B1F-255E-4B87-82E3-1F1E771B77F6}" type="pres">
      <dgm:prSet presAssocID="{467E5893-A731-4480-89AE-A3F7111F1DD0}" presName="accentRepeatNode" presStyleLbl="solidFgAcc1" presStyleIdx="0" presStyleCnt="5"/>
      <dgm:spPr/>
    </dgm:pt>
    <dgm:pt modelId="{1E7183F5-CBDC-4FC9-A3CB-2B4D9EA94D17}" type="pres">
      <dgm:prSet presAssocID="{1E8E2BF8-006C-436D-A8D1-DE4DBA80669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0611A-92E3-4A3B-8DFC-BFDB8AD0A554}" type="pres">
      <dgm:prSet presAssocID="{1E8E2BF8-006C-436D-A8D1-DE4DBA806697}" presName="accent_2" presStyleCnt="0"/>
      <dgm:spPr/>
    </dgm:pt>
    <dgm:pt modelId="{549FC086-2591-4948-B71A-78AE0FF0C366}" type="pres">
      <dgm:prSet presAssocID="{1E8E2BF8-006C-436D-A8D1-DE4DBA806697}" presName="accentRepeatNode" presStyleLbl="solidFgAcc1" presStyleIdx="1" presStyleCnt="5"/>
      <dgm:spPr/>
    </dgm:pt>
    <dgm:pt modelId="{C03B9A65-6245-413F-9363-7C653BC6E2F5}" type="pres">
      <dgm:prSet presAssocID="{48F924D7-265D-48CD-9DF8-53B381ED294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2ADDC-0746-4243-BB48-20DCBABEFFF7}" type="pres">
      <dgm:prSet presAssocID="{48F924D7-265D-48CD-9DF8-53B381ED2941}" presName="accent_3" presStyleCnt="0"/>
      <dgm:spPr/>
    </dgm:pt>
    <dgm:pt modelId="{8C1A60CA-C2F1-4FB3-9EC8-7F59E5FB2233}" type="pres">
      <dgm:prSet presAssocID="{48F924D7-265D-48CD-9DF8-53B381ED2941}" presName="accentRepeatNode" presStyleLbl="solidFgAcc1" presStyleIdx="2" presStyleCnt="5"/>
      <dgm:spPr/>
    </dgm:pt>
    <dgm:pt modelId="{1EF72DA4-0DD7-4FE6-9BC8-07E44D4B6BA1}" type="pres">
      <dgm:prSet presAssocID="{35B97AD3-4C65-40FF-B592-926F6F02AE3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E94C80-74E7-44FD-9730-6EF11335C9B2}" type="pres">
      <dgm:prSet presAssocID="{35B97AD3-4C65-40FF-B592-926F6F02AE31}" presName="accent_4" presStyleCnt="0"/>
      <dgm:spPr/>
    </dgm:pt>
    <dgm:pt modelId="{BDD7C8F7-CE2E-494D-8D61-9F487FFF07FB}" type="pres">
      <dgm:prSet presAssocID="{35B97AD3-4C65-40FF-B592-926F6F02AE31}" presName="accentRepeatNode" presStyleLbl="solidFgAcc1" presStyleIdx="3" presStyleCnt="5"/>
      <dgm:spPr/>
    </dgm:pt>
    <dgm:pt modelId="{8A5090BC-CEED-4565-9427-8F547A0EDC2E}" type="pres">
      <dgm:prSet presAssocID="{E359850D-24A1-488B-B434-EB5B8A88AB0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32FE5-8FBF-4033-B1AD-876EFC9C0822}" type="pres">
      <dgm:prSet presAssocID="{E359850D-24A1-488B-B434-EB5B8A88AB00}" presName="accent_5" presStyleCnt="0"/>
      <dgm:spPr/>
    </dgm:pt>
    <dgm:pt modelId="{5257488F-1406-4857-94E8-4DEC35E9E2AF}" type="pres">
      <dgm:prSet presAssocID="{E359850D-24A1-488B-B434-EB5B8A88AB00}" presName="accentRepeatNode" presStyleLbl="solidFgAcc1" presStyleIdx="4" presStyleCnt="5"/>
      <dgm:spPr/>
    </dgm:pt>
  </dgm:ptLst>
  <dgm:cxnLst>
    <dgm:cxn modelId="{92E3E20F-15CE-410E-B7CC-26FA4043C72A}" type="presOf" srcId="{F85ED9FC-47D6-4D03-9683-2FCE712F77E5}" destId="{7598FE29-E8E0-41EF-B493-6D13E47262F6}" srcOrd="0" destOrd="0" presId="urn:microsoft.com/office/officeart/2008/layout/VerticalCurvedList"/>
    <dgm:cxn modelId="{98952964-9A3D-4E07-9E22-183AC7E6F5F0}" type="presOf" srcId="{35B97AD3-4C65-40FF-B592-926F6F02AE31}" destId="{1EF72DA4-0DD7-4FE6-9BC8-07E44D4B6BA1}" srcOrd="0" destOrd="0" presId="urn:microsoft.com/office/officeart/2008/layout/VerticalCurvedList"/>
    <dgm:cxn modelId="{079C2980-8ADA-4282-8B4E-03D07B4D6196}" type="presOf" srcId="{E359850D-24A1-488B-B434-EB5B8A88AB00}" destId="{8A5090BC-CEED-4565-9427-8F547A0EDC2E}" srcOrd="0" destOrd="0" presId="urn:microsoft.com/office/officeart/2008/layout/VerticalCurvedList"/>
    <dgm:cxn modelId="{2565232C-890B-4A0A-9112-21BC8B9DDB71}" srcId="{F85ED9FC-47D6-4D03-9683-2FCE712F77E5}" destId="{1E8E2BF8-006C-436D-A8D1-DE4DBA806697}" srcOrd="1" destOrd="0" parTransId="{C5808A9C-CE50-438D-9041-D26D5263C1AA}" sibTransId="{0558F590-11CA-4C28-B169-ED86C21257AE}"/>
    <dgm:cxn modelId="{FB2172AF-E5E8-4647-97B9-00E36A8E0382}" type="presOf" srcId="{E99535D3-FAAB-4AF1-A94B-799146966626}" destId="{6C33328B-2D1F-4F22-A193-339143E9BD34}" srcOrd="0" destOrd="0" presId="urn:microsoft.com/office/officeart/2008/layout/VerticalCurvedList"/>
    <dgm:cxn modelId="{0A55B6A6-044B-4CAF-A249-582A6CE52319}" srcId="{F85ED9FC-47D6-4D03-9683-2FCE712F77E5}" destId="{467E5893-A731-4480-89AE-A3F7111F1DD0}" srcOrd="0" destOrd="0" parTransId="{58328A2C-6A9A-4C31-B093-973B710FB5CC}" sibTransId="{E99535D3-FAAB-4AF1-A94B-799146966626}"/>
    <dgm:cxn modelId="{E3CEF26C-111A-48B1-BC3F-F4092DBDD690}" type="presOf" srcId="{467E5893-A731-4480-89AE-A3F7111F1DD0}" destId="{FA30AF1C-19B0-4062-AECF-54A3F9A91366}" srcOrd="0" destOrd="0" presId="urn:microsoft.com/office/officeart/2008/layout/VerticalCurvedList"/>
    <dgm:cxn modelId="{35D2608B-8055-46A8-AD1B-5071967CFB86}" srcId="{F85ED9FC-47D6-4D03-9683-2FCE712F77E5}" destId="{48F924D7-265D-48CD-9DF8-53B381ED2941}" srcOrd="2" destOrd="0" parTransId="{C59DABFA-5650-41BF-A601-B23153936F5E}" sibTransId="{34473E14-BBB1-4DEA-9A24-CDE64A0D850E}"/>
    <dgm:cxn modelId="{7D7062A0-EABE-4542-A1BA-D7E57CE31E4C}" type="presOf" srcId="{1E8E2BF8-006C-436D-A8D1-DE4DBA806697}" destId="{1E7183F5-CBDC-4FC9-A3CB-2B4D9EA94D17}" srcOrd="0" destOrd="0" presId="urn:microsoft.com/office/officeart/2008/layout/VerticalCurvedList"/>
    <dgm:cxn modelId="{F19FC9A2-331D-4273-808C-3042544103FA}" type="presOf" srcId="{48F924D7-265D-48CD-9DF8-53B381ED2941}" destId="{C03B9A65-6245-413F-9363-7C653BC6E2F5}" srcOrd="0" destOrd="0" presId="urn:microsoft.com/office/officeart/2008/layout/VerticalCurvedList"/>
    <dgm:cxn modelId="{9919604C-8BD1-4BDF-8998-07B8D89E46CB}" srcId="{F85ED9FC-47D6-4D03-9683-2FCE712F77E5}" destId="{E359850D-24A1-488B-B434-EB5B8A88AB00}" srcOrd="4" destOrd="0" parTransId="{4166ACBD-0B31-4827-A033-B5CDBF4168FF}" sibTransId="{2199BBAB-3467-4F23-A368-7C21A3B5747E}"/>
    <dgm:cxn modelId="{743CB6CC-CCF8-40E2-95C2-E57B205F3F8E}" srcId="{F85ED9FC-47D6-4D03-9683-2FCE712F77E5}" destId="{35B97AD3-4C65-40FF-B592-926F6F02AE31}" srcOrd="3" destOrd="0" parTransId="{852ED18F-F277-4788-803C-AA8565BED83C}" sibTransId="{6E5FEC19-826B-460E-9638-D74359064810}"/>
    <dgm:cxn modelId="{4A561BAE-8738-4549-839D-33EE39259F29}" type="presParOf" srcId="{7598FE29-E8E0-41EF-B493-6D13E47262F6}" destId="{4A0B9C74-A0A6-43A3-B45F-1E9CED714C10}" srcOrd="0" destOrd="0" presId="urn:microsoft.com/office/officeart/2008/layout/VerticalCurvedList"/>
    <dgm:cxn modelId="{7B2C7FC2-5724-4C6F-AD09-E6A6C30A52C3}" type="presParOf" srcId="{4A0B9C74-A0A6-43A3-B45F-1E9CED714C10}" destId="{01F16E11-351B-44A3-BF50-4717AE9023F9}" srcOrd="0" destOrd="0" presId="urn:microsoft.com/office/officeart/2008/layout/VerticalCurvedList"/>
    <dgm:cxn modelId="{19471386-0206-498E-A93D-DB68063C066C}" type="presParOf" srcId="{01F16E11-351B-44A3-BF50-4717AE9023F9}" destId="{AFCAA35D-48D2-4240-B5C9-A86D42A27806}" srcOrd="0" destOrd="0" presId="urn:microsoft.com/office/officeart/2008/layout/VerticalCurvedList"/>
    <dgm:cxn modelId="{7F9BE4E9-5EA4-49FC-BC24-2626E7FACFE9}" type="presParOf" srcId="{01F16E11-351B-44A3-BF50-4717AE9023F9}" destId="{6C33328B-2D1F-4F22-A193-339143E9BD34}" srcOrd="1" destOrd="0" presId="urn:microsoft.com/office/officeart/2008/layout/VerticalCurvedList"/>
    <dgm:cxn modelId="{C51B916F-86B8-4549-AB1D-ED5966862EB1}" type="presParOf" srcId="{01F16E11-351B-44A3-BF50-4717AE9023F9}" destId="{4B521ACB-8E50-41C2-A9F4-229EDE27FA75}" srcOrd="2" destOrd="0" presId="urn:microsoft.com/office/officeart/2008/layout/VerticalCurvedList"/>
    <dgm:cxn modelId="{F3BE020C-0C49-4D81-82A3-C932A60E4655}" type="presParOf" srcId="{01F16E11-351B-44A3-BF50-4717AE9023F9}" destId="{03A453DA-E7D5-4DAA-8C7E-72D545D5E97D}" srcOrd="3" destOrd="0" presId="urn:microsoft.com/office/officeart/2008/layout/VerticalCurvedList"/>
    <dgm:cxn modelId="{5D271C47-7E0A-4923-95E7-632160173022}" type="presParOf" srcId="{4A0B9C74-A0A6-43A3-B45F-1E9CED714C10}" destId="{FA30AF1C-19B0-4062-AECF-54A3F9A91366}" srcOrd="1" destOrd="0" presId="urn:microsoft.com/office/officeart/2008/layout/VerticalCurvedList"/>
    <dgm:cxn modelId="{08092F71-CEF8-45A3-885A-67480A1CDFBA}" type="presParOf" srcId="{4A0B9C74-A0A6-43A3-B45F-1E9CED714C10}" destId="{6318847F-1DA4-4719-B74B-5BE34768F0EF}" srcOrd="2" destOrd="0" presId="urn:microsoft.com/office/officeart/2008/layout/VerticalCurvedList"/>
    <dgm:cxn modelId="{A67639E9-85C8-4893-920F-26A5F60FFE70}" type="presParOf" srcId="{6318847F-1DA4-4719-B74B-5BE34768F0EF}" destId="{AED85B1F-255E-4B87-82E3-1F1E771B77F6}" srcOrd="0" destOrd="0" presId="urn:microsoft.com/office/officeart/2008/layout/VerticalCurvedList"/>
    <dgm:cxn modelId="{A16B9F6A-7586-4037-B1D6-2BB9F8C4D6E1}" type="presParOf" srcId="{4A0B9C74-A0A6-43A3-B45F-1E9CED714C10}" destId="{1E7183F5-CBDC-4FC9-A3CB-2B4D9EA94D17}" srcOrd="3" destOrd="0" presId="urn:microsoft.com/office/officeart/2008/layout/VerticalCurvedList"/>
    <dgm:cxn modelId="{4BC039E5-2554-4BEA-A015-7297C96B5920}" type="presParOf" srcId="{4A0B9C74-A0A6-43A3-B45F-1E9CED714C10}" destId="{9410611A-92E3-4A3B-8DFC-BFDB8AD0A554}" srcOrd="4" destOrd="0" presId="urn:microsoft.com/office/officeart/2008/layout/VerticalCurvedList"/>
    <dgm:cxn modelId="{70B14A2B-7A86-4C30-AFC4-53E54E1DBF20}" type="presParOf" srcId="{9410611A-92E3-4A3B-8DFC-BFDB8AD0A554}" destId="{549FC086-2591-4948-B71A-78AE0FF0C366}" srcOrd="0" destOrd="0" presId="urn:microsoft.com/office/officeart/2008/layout/VerticalCurvedList"/>
    <dgm:cxn modelId="{AC6B6169-F417-444E-B6E1-ECEB03427CEC}" type="presParOf" srcId="{4A0B9C74-A0A6-43A3-B45F-1E9CED714C10}" destId="{C03B9A65-6245-413F-9363-7C653BC6E2F5}" srcOrd="5" destOrd="0" presId="urn:microsoft.com/office/officeart/2008/layout/VerticalCurvedList"/>
    <dgm:cxn modelId="{5E69EFF3-C937-402C-AEF8-E4FA1519BF9A}" type="presParOf" srcId="{4A0B9C74-A0A6-43A3-B45F-1E9CED714C10}" destId="{3E32ADDC-0746-4243-BB48-20DCBABEFFF7}" srcOrd="6" destOrd="0" presId="urn:microsoft.com/office/officeart/2008/layout/VerticalCurvedList"/>
    <dgm:cxn modelId="{5D727E7F-A41C-4B1A-8112-98BCD779DE61}" type="presParOf" srcId="{3E32ADDC-0746-4243-BB48-20DCBABEFFF7}" destId="{8C1A60CA-C2F1-4FB3-9EC8-7F59E5FB2233}" srcOrd="0" destOrd="0" presId="urn:microsoft.com/office/officeart/2008/layout/VerticalCurvedList"/>
    <dgm:cxn modelId="{B489B312-0ECD-4A13-864F-A89FABDA509B}" type="presParOf" srcId="{4A0B9C74-A0A6-43A3-B45F-1E9CED714C10}" destId="{1EF72DA4-0DD7-4FE6-9BC8-07E44D4B6BA1}" srcOrd="7" destOrd="0" presId="urn:microsoft.com/office/officeart/2008/layout/VerticalCurvedList"/>
    <dgm:cxn modelId="{3F29BAE1-C932-4C6E-89BE-674A73CEFF0F}" type="presParOf" srcId="{4A0B9C74-A0A6-43A3-B45F-1E9CED714C10}" destId="{32E94C80-74E7-44FD-9730-6EF11335C9B2}" srcOrd="8" destOrd="0" presId="urn:microsoft.com/office/officeart/2008/layout/VerticalCurvedList"/>
    <dgm:cxn modelId="{7AFAA42E-1DA0-434A-8005-BBE29F3DD0AD}" type="presParOf" srcId="{32E94C80-74E7-44FD-9730-6EF11335C9B2}" destId="{BDD7C8F7-CE2E-494D-8D61-9F487FFF07FB}" srcOrd="0" destOrd="0" presId="urn:microsoft.com/office/officeart/2008/layout/VerticalCurvedList"/>
    <dgm:cxn modelId="{2E3B6A78-C070-4C89-AB8C-12C34BA118FB}" type="presParOf" srcId="{4A0B9C74-A0A6-43A3-B45F-1E9CED714C10}" destId="{8A5090BC-CEED-4565-9427-8F547A0EDC2E}" srcOrd="9" destOrd="0" presId="urn:microsoft.com/office/officeart/2008/layout/VerticalCurvedList"/>
    <dgm:cxn modelId="{B2C90904-7A3C-421A-9996-5FF87DEF14C3}" type="presParOf" srcId="{4A0B9C74-A0A6-43A3-B45F-1E9CED714C10}" destId="{8E632FE5-8FBF-4033-B1AD-876EFC9C0822}" srcOrd="10" destOrd="0" presId="urn:microsoft.com/office/officeart/2008/layout/VerticalCurvedList"/>
    <dgm:cxn modelId="{AAEC38AB-CFF9-4D8C-8327-39F82B588EA2}" type="presParOf" srcId="{8E632FE5-8FBF-4033-B1AD-876EFC9C0822}" destId="{5257488F-1406-4857-94E8-4DEC35E9E2A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5ED9FC-47D6-4D03-9683-2FCE712F77E5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67E5893-A731-4480-89AE-A3F7111F1DD0}">
      <dgm:prSet phldrT="[Text]" custT="1"/>
      <dgm:spPr/>
      <dgm:t>
        <a:bodyPr/>
        <a:lstStyle/>
        <a:p>
          <a:r>
            <a:rPr lang="en-US" sz="2000" dirty="0">
              <a:latin typeface="Times New Roman"/>
              <a:ea typeface="Times New Roman"/>
              <a:cs typeface="Times New Roman"/>
              <a:sym typeface="Times New Roman"/>
            </a:rPr>
            <a:t>Storm Surges (Ocean) </a:t>
          </a:r>
          <a:endParaRPr lang="en-US" sz="2000" dirty="0"/>
        </a:p>
      </dgm:t>
    </dgm:pt>
    <dgm:pt modelId="{58328A2C-6A9A-4C31-B093-973B710FB5CC}" type="parTrans" cxnId="{0A55B6A6-044B-4CAF-A249-582A6CE52319}">
      <dgm:prSet/>
      <dgm:spPr/>
      <dgm:t>
        <a:bodyPr/>
        <a:lstStyle/>
        <a:p>
          <a:endParaRPr lang="en-US"/>
        </a:p>
      </dgm:t>
    </dgm:pt>
    <dgm:pt modelId="{E99535D3-FAAB-4AF1-A94B-799146966626}" type="sibTrans" cxnId="{0A55B6A6-044B-4CAF-A249-582A6CE52319}">
      <dgm:prSet/>
      <dgm:spPr/>
      <dgm:t>
        <a:bodyPr/>
        <a:lstStyle/>
        <a:p>
          <a:endParaRPr lang="en-US"/>
        </a:p>
      </dgm:t>
    </dgm:pt>
    <dgm:pt modelId="{1E8E2BF8-006C-436D-A8D1-DE4DBA806697}">
      <dgm:prSet phldrT="[Text]"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ea typeface="Arial"/>
              <a:cs typeface="Arial"/>
            </a:rPr>
            <a:t>Drought</a:t>
          </a:r>
        </a:p>
      </dgm:t>
    </dgm:pt>
    <dgm:pt modelId="{C5808A9C-CE50-438D-9041-D26D5263C1AA}" type="parTrans" cxnId="{2565232C-890B-4A0A-9112-21BC8B9DDB71}">
      <dgm:prSet/>
      <dgm:spPr/>
      <dgm:t>
        <a:bodyPr/>
        <a:lstStyle/>
        <a:p>
          <a:endParaRPr lang="en-US"/>
        </a:p>
      </dgm:t>
    </dgm:pt>
    <dgm:pt modelId="{0558F590-11CA-4C28-B169-ED86C21257AE}" type="sibTrans" cxnId="{2565232C-890B-4A0A-9112-21BC8B9DDB71}">
      <dgm:prSet/>
      <dgm:spPr/>
      <dgm:t>
        <a:bodyPr/>
        <a:lstStyle/>
        <a:p>
          <a:endParaRPr lang="en-US"/>
        </a:p>
      </dgm:t>
    </dgm:pt>
    <dgm:pt modelId="{48F924D7-265D-48CD-9DF8-53B381ED2941}">
      <dgm:prSet phldrT="[Text]"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ea typeface="Arial"/>
              <a:cs typeface="Arial"/>
            </a:rPr>
            <a:t>Avalanches</a:t>
          </a:r>
        </a:p>
      </dgm:t>
    </dgm:pt>
    <dgm:pt modelId="{C59DABFA-5650-41BF-A601-B23153936F5E}" type="parTrans" cxnId="{35D2608B-8055-46A8-AD1B-5071967CFB86}">
      <dgm:prSet/>
      <dgm:spPr/>
      <dgm:t>
        <a:bodyPr/>
        <a:lstStyle/>
        <a:p>
          <a:endParaRPr lang="en-US"/>
        </a:p>
      </dgm:t>
    </dgm:pt>
    <dgm:pt modelId="{34473E14-BBB1-4DEA-9A24-CDE64A0D850E}" type="sibTrans" cxnId="{35D2608B-8055-46A8-AD1B-5071967CFB86}">
      <dgm:prSet/>
      <dgm:spPr/>
      <dgm:t>
        <a:bodyPr/>
        <a:lstStyle/>
        <a:p>
          <a:endParaRPr lang="en-US"/>
        </a:p>
      </dgm:t>
    </dgm:pt>
    <dgm:pt modelId="{E359850D-24A1-488B-B434-EB5B8A88AB00}">
      <dgm:prSet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ea typeface="Arial"/>
              <a:cs typeface="Arial"/>
            </a:rPr>
            <a:t>Hurricanes</a:t>
          </a:r>
        </a:p>
      </dgm:t>
    </dgm:pt>
    <dgm:pt modelId="{4166ACBD-0B31-4827-A033-B5CDBF4168FF}" type="parTrans" cxnId="{9919604C-8BD1-4BDF-8998-07B8D89E46CB}">
      <dgm:prSet/>
      <dgm:spPr/>
      <dgm:t>
        <a:bodyPr/>
        <a:lstStyle/>
        <a:p>
          <a:endParaRPr lang="en-US"/>
        </a:p>
      </dgm:t>
    </dgm:pt>
    <dgm:pt modelId="{2199BBAB-3467-4F23-A368-7C21A3B5747E}" type="sibTrans" cxnId="{9919604C-8BD1-4BDF-8998-07B8D89E46CB}">
      <dgm:prSet/>
      <dgm:spPr/>
      <dgm:t>
        <a:bodyPr/>
        <a:lstStyle/>
        <a:p>
          <a:endParaRPr lang="en-US"/>
        </a:p>
      </dgm:t>
    </dgm:pt>
    <dgm:pt modelId="{35B97AD3-4C65-40FF-B592-926F6F02AE31}">
      <dgm:prSet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ea typeface="Arial"/>
              <a:cs typeface="Arial"/>
            </a:rPr>
            <a:t>Hailstorms</a:t>
          </a:r>
        </a:p>
      </dgm:t>
    </dgm:pt>
    <dgm:pt modelId="{852ED18F-F277-4788-803C-AA8565BED83C}" type="parTrans" cxnId="{743CB6CC-CCF8-40E2-95C2-E57B205F3F8E}">
      <dgm:prSet/>
      <dgm:spPr/>
      <dgm:t>
        <a:bodyPr/>
        <a:lstStyle/>
        <a:p>
          <a:endParaRPr lang="en-US"/>
        </a:p>
      </dgm:t>
    </dgm:pt>
    <dgm:pt modelId="{6E5FEC19-826B-460E-9638-D74359064810}" type="sibTrans" cxnId="{743CB6CC-CCF8-40E2-95C2-E57B205F3F8E}">
      <dgm:prSet/>
      <dgm:spPr/>
      <dgm:t>
        <a:bodyPr/>
        <a:lstStyle/>
        <a:p>
          <a:endParaRPr lang="en-US"/>
        </a:p>
      </dgm:t>
    </dgm:pt>
    <dgm:pt modelId="{B762E15E-EA75-401B-853A-0F9C2F4CE7A0}">
      <dgm:prSet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ea typeface="Arial"/>
              <a:cs typeface="Arial"/>
            </a:rPr>
            <a:t>Cyclones &amp; Tornadoes</a:t>
          </a:r>
        </a:p>
      </dgm:t>
    </dgm:pt>
    <dgm:pt modelId="{07860052-F78E-4EBD-873D-E8BD8EA04C5B}" type="parTrans" cxnId="{4D62041E-EF58-4A54-9A61-77FF31D18E25}">
      <dgm:prSet/>
      <dgm:spPr/>
      <dgm:t>
        <a:bodyPr/>
        <a:lstStyle/>
        <a:p>
          <a:endParaRPr lang="en-US"/>
        </a:p>
      </dgm:t>
    </dgm:pt>
    <dgm:pt modelId="{99F5DB06-A2AD-45FE-8C71-DFB06B2E3217}" type="sibTrans" cxnId="{4D62041E-EF58-4A54-9A61-77FF31D18E25}">
      <dgm:prSet/>
      <dgm:spPr/>
      <dgm:t>
        <a:bodyPr/>
        <a:lstStyle/>
        <a:p>
          <a:endParaRPr lang="en-US"/>
        </a:p>
      </dgm:t>
    </dgm:pt>
    <dgm:pt modelId="{5DEB075F-937A-4BB6-AB78-D4C551432640}">
      <dgm:prSet custT="1"/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/>
              <a:ea typeface="Arial"/>
              <a:cs typeface="Arial"/>
            </a:rPr>
            <a:t>Floods</a:t>
          </a:r>
        </a:p>
      </dgm:t>
    </dgm:pt>
    <dgm:pt modelId="{8BBC8D21-D13A-45AD-8061-B2E1646DCDF3}" type="parTrans" cxnId="{BEF5982F-4698-4071-B6E6-C5EF3A0D2544}">
      <dgm:prSet/>
      <dgm:spPr/>
      <dgm:t>
        <a:bodyPr/>
        <a:lstStyle/>
        <a:p>
          <a:endParaRPr lang="en-US"/>
        </a:p>
      </dgm:t>
    </dgm:pt>
    <dgm:pt modelId="{E70F571C-CACD-4E10-A231-151500AC143B}" type="sibTrans" cxnId="{BEF5982F-4698-4071-B6E6-C5EF3A0D2544}">
      <dgm:prSet/>
      <dgm:spPr/>
      <dgm:t>
        <a:bodyPr/>
        <a:lstStyle/>
        <a:p>
          <a:endParaRPr lang="en-US"/>
        </a:p>
      </dgm:t>
    </dgm:pt>
    <dgm:pt modelId="{7598FE29-E8E0-41EF-B493-6D13E47262F6}" type="pres">
      <dgm:prSet presAssocID="{F85ED9FC-47D6-4D03-9683-2FCE712F77E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A0B9C74-A0A6-43A3-B45F-1E9CED714C10}" type="pres">
      <dgm:prSet presAssocID="{F85ED9FC-47D6-4D03-9683-2FCE712F77E5}" presName="Name1" presStyleCnt="0"/>
      <dgm:spPr/>
    </dgm:pt>
    <dgm:pt modelId="{01F16E11-351B-44A3-BF50-4717AE9023F9}" type="pres">
      <dgm:prSet presAssocID="{F85ED9FC-47D6-4D03-9683-2FCE712F77E5}" presName="cycle" presStyleCnt="0"/>
      <dgm:spPr/>
    </dgm:pt>
    <dgm:pt modelId="{AFCAA35D-48D2-4240-B5C9-A86D42A27806}" type="pres">
      <dgm:prSet presAssocID="{F85ED9FC-47D6-4D03-9683-2FCE712F77E5}" presName="srcNode" presStyleLbl="node1" presStyleIdx="0" presStyleCnt="7"/>
      <dgm:spPr/>
    </dgm:pt>
    <dgm:pt modelId="{6C33328B-2D1F-4F22-A193-339143E9BD34}" type="pres">
      <dgm:prSet presAssocID="{F85ED9FC-47D6-4D03-9683-2FCE712F77E5}" presName="conn" presStyleLbl="parChTrans1D2" presStyleIdx="0" presStyleCnt="1"/>
      <dgm:spPr/>
      <dgm:t>
        <a:bodyPr/>
        <a:lstStyle/>
        <a:p>
          <a:endParaRPr lang="en-US"/>
        </a:p>
      </dgm:t>
    </dgm:pt>
    <dgm:pt modelId="{4B521ACB-8E50-41C2-A9F4-229EDE27FA75}" type="pres">
      <dgm:prSet presAssocID="{F85ED9FC-47D6-4D03-9683-2FCE712F77E5}" presName="extraNode" presStyleLbl="node1" presStyleIdx="0" presStyleCnt="7"/>
      <dgm:spPr/>
    </dgm:pt>
    <dgm:pt modelId="{03A453DA-E7D5-4DAA-8C7E-72D545D5E97D}" type="pres">
      <dgm:prSet presAssocID="{F85ED9FC-47D6-4D03-9683-2FCE712F77E5}" presName="dstNode" presStyleLbl="node1" presStyleIdx="0" presStyleCnt="7"/>
      <dgm:spPr/>
    </dgm:pt>
    <dgm:pt modelId="{FA30AF1C-19B0-4062-AECF-54A3F9A91366}" type="pres">
      <dgm:prSet presAssocID="{467E5893-A731-4480-89AE-A3F7111F1DD0}" presName="text_1" presStyleLbl="node1" presStyleIdx="0" presStyleCnt="7" custLinFactNeighborX="135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18847F-1DA4-4719-B74B-5BE34768F0EF}" type="pres">
      <dgm:prSet presAssocID="{467E5893-A731-4480-89AE-A3F7111F1DD0}" presName="accent_1" presStyleCnt="0"/>
      <dgm:spPr/>
    </dgm:pt>
    <dgm:pt modelId="{AED85B1F-255E-4B87-82E3-1F1E771B77F6}" type="pres">
      <dgm:prSet presAssocID="{467E5893-A731-4480-89AE-A3F7111F1DD0}" presName="accentRepeatNode" presStyleLbl="solidFgAcc1" presStyleIdx="0" presStyleCnt="7"/>
      <dgm:spPr/>
    </dgm:pt>
    <dgm:pt modelId="{1E7183F5-CBDC-4FC9-A3CB-2B4D9EA94D17}" type="pres">
      <dgm:prSet presAssocID="{1E8E2BF8-006C-436D-A8D1-DE4DBA806697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0611A-92E3-4A3B-8DFC-BFDB8AD0A554}" type="pres">
      <dgm:prSet presAssocID="{1E8E2BF8-006C-436D-A8D1-DE4DBA806697}" presName="accent_2" presStyleCnt="0"/>
      <dgm:spPr/>
    </dgm:pt>
    <dgm:pt modelId="{549FC086-2591-4948-B71A-78AE0FF0C366}" type="pres">
      <dgm:prSet presAssocID="{1E8E2BF8-006C-436D-A8D1-DE4DBA806697}" presName="accentRepeatNode" presStyleLbl="solidFgAcc1" presStyleIdx="1" presStyleCnt="7"/>
      <dgm:spPr/>
    </dgm:pt>
    <dgm:pt modelId="{C03B9A65-6245-413F-9363-7C653BC6E2F5}" type="pres">
      <dgm:prSet presAssocID="{48F924D7-265D-48CD-9DF8-53B381ED2941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2ADDC-0746-4243-BB48-20DCBABEFFF7}" type="pres">
      <dgm:prSet presAssocID="{48F924D7-265D-48CD-9DF8-53B381ED2941}" presName="accent_3" presStyleCnt="0"/>
      <dgm:spPr/>
    </dgm:pt>
    <dgm:pt modelId="{8C1A60CA-C2F1-4FB3-9EC8-7F59E5FB2233}" type="pres">
      <dgm:prSet presAssocID="{48F924D7-265D-48CD-9DF8-53B381ED2941}" presName="accentRepeatNode" presStyleLbl="solidFgAcc1" presStyleIdx="2" presStyleCnt="7"/>
      <dgm:spPr/>
    </dgm:pt>
    <dgm:pt modelId="{1EF72DA4-0DD7-4FE6-9BC8-07E44D4B6BA1}" type="pres">
      <dgm:prSet presAssocID="{35B97AD3-4C65-40FF-B592-926F6F02AE31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E94C80-74E7-44FD-9730-6EF11335C9B2}" type="pres">
      <dgm:prSet presAssocID="{35B97AD3-4C65-40FF-B592-926F6F02AE31}" presName="accent_4" presStyleCnt="0"/>
      <dgm:spPr/>
    </dgm:pt>
    <dgm:pt modelId="{BDD7C8F7-CE2E-494D-8D61-9F487FFF07FB}" type="pres">
      <dgm:prSet presAssocID="{35B97AD3-4C65-40FF-B592-926F6F02AE31}" presName="accentRepeatNode" presStyleLbl="solidFgAcc1" presStyleIdx="3" presStyleCnt="7"/>
      <dgm:spPr/>
    </dgm:pt>
    <dgm:pt modelId="{8A5090BC-CEED-4565-9427-8F547A0EDC2E}" type="pres">
      <dgm:prSet presAssocID="{E359850D-24A1-488B-B434-EB5B8A88AB0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32FE5-8FBF-4033-B1AD-876EFC9C0822}" type="pres">
      <dgm:prSet presAssocID="{E359850D-24A1-488B-B434-EB5B8A88AB00}" presName="accent_5" presStyleCnt="0"/>
      <dgm:spPr/>
    </dgm:pt>
    <dgm:pt modelId="{5257488F-1406-4857-94E8-4DEC35E9E2AF}" type="pres">
      <dgm:prSet presAssocID="{E359850D-24A1-488B-B434-EB5B8A88AB00}" presName="accentRepeatNode" presStyleLbl="solidFgAcc1" presStyleIdx="4" presStyleCnt="7"/>
      <dgm:spPr/>
    </dgm:pt>
    <dgm:pt modelId="{9ED18F19-9C1C-4CE3-BAA3-7C414B19DB52}" type="pres">
      <dgm:prSet presAssocID="{B762E15E-EA75-401B-853A-0F9C2F4CE7A0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8B29C-DF7F-4702-A55F-861CE734F976}" type="pres">
      <dgm:prSet presAssocID="{B762E15E-EA75-401B-853A-0F9C2F4CE7A0}" presName="accent_6" presStyleCnt="0"/>
      <dgm:spPr/>
    </dgm:pt>
    <dgm:pt modelId="{6812A293-9C61-47BB-B27F-036E71146A2A}" type="pres">
      <dgm:prSet presAssocID="{B762E15E-EA75-401B-853A-0F9C2F4CE7A0}" presName="accentRepeatNode" presStyleLbl="solidFgAcc1" presStyleIdx="5" presStyleCnt="7"/>
      <dgm:spPr/>
    </dgm:pt>
    <dgm:pt modelId="{477A0D37-7C34-41C6-8F1D-8793F9C05F1B}" type="pres">
      <dgm:prSet presAssocID="{5DEB075F-937A-4BB6-AB78-D4C551432640}" presName="text_7" presStyleLbl="node1" presStyleIdx="6" presStyleCnt="7" custLinFactNeighborX="10932" custLinFactNeighborY="39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A30FD-B400-4688-83D5-4A1A5CB80107}" type="pres">
      <dgm:prSet presAssocID="{5DEB075F-937A-4BB6-AB78-D4C551432640}" presName="accent_7" presStyleCnt="0"/>
      <dgm:spPr/>
    </dgm:pt>
    <dgm:pt modelId="{37613F93-327D-481E-BB9A-8C41F70F930E}" type="pres">
      <dgm:prSet presAssocID="{5DEB075F-937A-4BB6-AB78-D4C551432640}" presName="accentRepeatNode" presStyleLbl="solidFgAcc1" presStyleIdx="6" presStyleCnt="7"/>
      <dgm:spPr/>
    </dgm:pt>
  </dgm:ptLst>
  <dgm:cxnLst>
    <dgm:cxn modelId="{92E3E20F-15CE-410E-B7CC-26FA4043C72A}" type="presOf" srcId="{F85ED9FC-47D6-4D03-9683-2FCE712F77E5}" destId="{7598FE29-E8E0-41EF-B493-6D13E47262F6}" srcOrd="0" destOrd="0" presId="urn:microsoft.com/office/officeart/2008/layout/VerticalCurvedList"/>
    <dgm:cxn modelId="{98952964-9A3D-4E07-9E22-183AC7E6F5F0}" type="presOf" srcId="{35B97AD3-4C65-40FF-B592-926F6F02AE31}" destId="{1EF72DA4-0DD7-4FE6-9BC8-07E44D4B6BA1}" srcOrd="0" destOrd="0" presId="urn:microsoft.com/office/officeart/2008/layout/VerticalCurvedList"/>
    <dgm:cxn modelId="{079C2980-8ADA-4282-8B4E-03D07B4D6196}" type="presOf" srcId="{E359850D-24A1-488B-B434-EB5B8A88AB00}" destId="{8A5090BC-CEED-4565-9427-8F547A0EDC2E}" srcOrd="0" destOrd="0" presId="urn:microsoft.com/office/officeart/2008/layout/VerticalCurvedList"/>
    <dgm:cxn modelId="{2565232C-890B-4A0A-9112-21BC8B9DDB71}" srcId="{F85ED9FC-47D6-4D03-9683-2FCE712F77E5}" destId="{1E8E2BF8-006C-436D-A8D1-DE4DBA806697}" srcOrd="1" destOrd="0" parTransId="{C5808A9C-CE50-438D-9041-D26D5263C1AA}" sibTransId="{0558F590-11CA-4C28-B169-ED86C21257AE}"/>
    <dgm:cxn modelId="{FB2172AF-E5E8-4647-97B9-00E36A8E0382}" type="presOf" srcId="{E99535D3-FAAB-4AF1-A94B-799146966626}" destId="{6C33328B-2D1F-4F22-A193-339143E9BD34}" srcOrd="0" destOrd="0" presId="urn:microsoft.com/office/officeart/2008/layout/VerticalCurvedList"/>
    <dgm:cxn modelId="{0A55B6A6-044B-4CAF-A249-582A6CE52319}" srcId="{F85ED9FC-47D6-4D03-9683-2FCE712F77E5}" destId="{467E5893-A731-4480-89AE-A3F7111F1DD0}" srcOrd="0" destOrd="0" parTransId="{58328A2C-6A9A-4C31-B093-973B710FB5CC}" sibTransId="{E99535D3-FAAB-4AF1-A94B-799146966626}"/>
    <dgm:cxn modelId="{E3CEF26C-111A-48B1-BC3F-F4092DBDD690}" type="presOf" srcId="{467E5893-A731-4480-89AE-A3F7111F1DD0}" destId="{FA30AF1C-19B0-4062-AECF-54A3F9A91366}" srcOrd="0" destOrd="0" presId="urn:microsoft.com/office/officeart/2008/layout/VerticalCurvedList"/>
    <dgm:cxn modelId="{35D2608B-8055-46A8-AD1B-5071967CFB86}" srcId="{F85ED9FC-47D6-4D03-9683-2FCE712F77E5}" destId="{48F924D7-265D-48CD-9DF8-53B381ED2941}" srcOrd="2" destOrd="0" parTransId="{C59DABFA-5650-41BF-A601-B23153936F5E}" sibTransId="{34473E14-BBB1-4DEA-9A24-CDE64A0D850E}"/>
    <dgm:cxn modelId="{7D7062A0-EABE-4542-A1BA-D7E57CE31E4C}" type="presOf" srcId="{1E8E2BF8-006C-436D-A8D1-DE4DBA806697}" destId="{1E7183F5-CBDC-4FC9-A3CB-2B4D9EA94D17}" srcOrd="0" destOrd="0" presId="urn:microsoft.com/office/officeart/2008/layout/VerticalCurvedList"/>
    <dgm:cxn modelId="{4D62041E-EF58-4A54-9A61-77FF31D18E25}" srcId="{F85ED9FC-47D6-4D03-9683-2FCE712F77E5}" destId="{B762E15E-EA75-401B-853A-0F9C2F4CE7A0}" srcOrd="5" destOrd="0" parTransId="{07860052-F78E-4EBD-873D-E8BD8EA04C5B}" sibTransId="{99F5DB06-A2AD-45FE-8C71-DFB06B2E3217}"/>
    <dgm:cxn modelId="{CC302437-746D-4718-9561-0142D9B04260}" type="presOf" srcId="{B762E15E-EA75-401B-853A-0F9C2F4CE7A0}" destId="{9ED18F19-9C1C-4CE3-BAA3-7C414B19DB52}" srcOrd="0" destOrd="0" presId="urn:microsoft.com/office/officeart/2008/layout/VerticalCurvedList"/>
    <dgm:cxn modelId="{F19FC9A2-331D-4273-808C-3042544103FA}" type="presOf" srcId="{48F924D7-265D-48CD-9DF8-53B381ED2941}" destId="{C03B9A65-6245-413F-9363-7C653BC6E2F5}" srcOrd="0" destOrd="0" presId="urn:microsoft.com/office/officeart/2008/layout/VerticalCurvedList"/>
    <dgm:cxn modelId="{F714D9C6-6AF2-4950-8685-BD11D4B7309A}" type="presOf" srcId="{5DEB075F-937A-4BB6-AB78-D4C551432640}" destId="{477A0D37-7C34-41C6-8F1D-8793F9C05F1B}" srcOrd="0" destOrd="0" presId="urn:microsoft.com/office/officeart/2008/layout/VerticalCurvedList"/>
    <dgm:cxn modelId="{BEF5982F-4698-4071-B6E6-C5EF3A0D2544}" srcId="{F85ED9FC-47D6-4D03-9683-2FCE712F77E5}" destId="{5DEB075F-937A-4BB6-AB78-D4C551432640}" srcOrd="6" destOrd="0" parTransId="{8BBC8D21-D13A-45AD-8061-B2E1646DCDF3}" sibTransId="{E70F571C-CACD-4E10-A231-151500AC143B}"/>
    <dgm:cxn modelId="{9919604C-8BD1-4BDF-8998-07B8D89E46CB}" srcId="{F85ED9FC-47D6-4D03-9683-2FCE712F77E5}" destId="{E359850D-24A1-488B-B434-EB5B8A88AB00}" srcOrd="4" destOrd="0" parTransId="{4166ACBD-0B31-4827-A033-B5CDBF4168FF}" sibTransId="{2199BBAB-3467-4F23-A368-7C21A3B5747E}"/>
    <dgm:cxn modelId="{743CB6CC-CCF8-40E2-95C2-E57B205F3F8E}" srcId="{F85ED9FC-47D6-4D03-9683-2FCE712F77E5}" destId="{35B97AD3-4C65-40FF-B592-926F6F02AE31}" srcOrd="3" destOrd="0" parTransId="{852ED18F-F277-4788-803C-AA8565BED83C}" sibTransId="{6E5FEC19-826B-460E-9638-D74359064810}"/>
    <dgm:cxn modelId="{4A561BAE-8738-4549-839D-33EE39259F29}" type="presParOf" srcId="{7598FE29-E8E0-41EF-B493-6D13E47262F6}" destId="{4A0B9C74-A0A6-43A3-B45F-1E9CED714C10}" srcOrd="0" destOrd="0" presId="urn:microsoft.com/office/officeart/2008/layout/VerticalCurvedList"/>
    <dgm:cxn modelId="{7B2C7FC2-5724-4C6F-AD09-E6A6C30A52C3}" type="presParOf" srcId="{4A0B9C74-A0A6-43A3-B45F-1E9CED714C10}" destId="{01F16E11-351B-44A3-BF50-4717AE9023F9}" srcOrd="0" destOrd="0" presId="urn:microsoft.com/office/officeart/2008/layout/VerticalCurvedList"/>
    <dgm:cxn modelId="{19471386-0206-498E-A93D-DB68063C066C}" type="presParOf" srcId="{01F16E11-351B-44A3-BF50-4717AE9023F9}" destId="{AFCAA35D-48D2-4240-B5C9-A86D42A27806}" srcOrd="0" destOrd="0" presId="urn:microsoft.com/office/officeart/2008/layout/VerticalCurvedList"/>
    <dgm:cxn modelId="{7F9BE4E9-5EA4-49FC-BC24-2626E7FACFE9}" type="presParOf" srcId="{01F16E11-351B-44A3-BF50-4717AE9023F9}" destId="{6C33328B-2D1F-4F22-A193-339143E9BD34}" srcOrd="1" destOrd="0" presId="urn:microsoft.com/office/officeart/2008/layout/VerticalCurvedList"/>
    <dgm:cxn modelId="{C51B916F-86B8-4549-AB1D-ED5966862EB1}" type="presParOf" srcId="{01F16E11-351B-44A3-BF50-4717AE9023F9}" destId="{4B521ACB-8E50-41C2-A9F4-229EDE27FA75}" srcOrd="2" destOrd="0" presId="urn:microsoft.com/office/officeart/2008/layout/VerticalCurvedList"/>
    <dgm:cxn modelId="{F3BE020C-0C49-4D81-82A3-C932A60E4655}" type="presParOf" srcId="{01F16E11-351B-44A3-BF50-4717AE9023F9}" destId="{03A453DA-E7D5-4DAA-8C7E-72D545D5E97D}" srcOrd="3" destOrd="0" presId="urn:microsoft.com/office/officeart/2008/layout/VerticalCurvedList"/>
    <dgm:cxn modelId="{5D271C47-7E0A-4923-95E7-632160173022}" type="presParOf" srcId="{4A0B9C74-A0A6-43A3-B45F-1E9CED714C10}" destId="{FA30AF1C-19B0-4062-AECF-54A3F9A91366}" srcOrd="1" destOrd="0" presId="urn:microsoft.com/office/officeart/2008/layout/VerticalCurvedList"/>
    <dgm:cxn modelId="{08092F71-CEF8-45A3-885A-67480A1CDFBA}" type="presParOf" srcId="{4A0B9C74-A0A6-43A3-B45F-1E9CED714C10}" destId="{6318847F-1DA4-4719-B74B-5BE34768F0EF}" srcOrd="2" destOrd="0" presId="urn:microsoft.com/office/officeart/2008/layout/VerticalCurvedList"/>
    <dgm:cxn modelId="{A67639E9-85C8-4893-920F-26A5F60FFE70}" type="presParOf" srcId="{6318847F-1DA4-4719-B74B-5BE34768F0EF}" destId="{AED85B1F-255E-4B87-82E3-1F1E771B77F6}" srcOrd="0" destOrd="0" presId="urn:microsoft.com/office/officeart/2008/layout/VerticalCurvedList"/>
    <dgm:cxn modelId="{A16B9F6A-7586-4037-B1D6-2BB9F8C4D6E1}" type="presParOf" srcId="{4A0B9C74-A0A6-43A3-B45F-1E9CED714C10}" destId="{1E7183F5-CBDC-4FC9-A3CB-2B4D9EA94D17}" srcOrd="3" destOrd="0" presId="urn:microsoft.com/office/officeart/2008/layout/VerticalCurvedList"/>
    <dgm:cxn modelId="{4BC039E5-2554-4BEA-A015-7297C96B5920}" type="presParOf" srcId="{4A0B9C74-A0A6-43A3-B45F-1E9CED714C10}" destId="{9410611A-92E3-4A3B-8DFC-BFDB8AD0A554}" srcOrd="4" destOrd="0" presId="urn:microsoft.com/office/officeart/2008/layout/VerticalCurvedList"/>
    <dgm:cxn modelId="{70B14A2B-7A86-4C30-AFC4-53E54E1DBF20}" type="presParOf" srcId="{9410611A-92E3-4A3B-8DFC-BFDB8AD0A554}" destId="{549FC086-2591-4948-B71A-78AE0FF0C366}" srcOrd="0" destOrd="0" presId="urn:microsoft.com/office/officeart/2008/layout/VerticalCurvedList"/>
    <dgm:cxn modelId="{AC6B6169-F417-444E-B6E1-ECEB03427CEC}" type="presParOf" srcId="{4A0B9C74-A0A6-43A3-B45F-1E9CED714C10}" destId="{C03B9A65-6245-413F-9363-7C653BC6E2F5}" srcOrd="5" destOrd="0" presId="urn:microsoft.com/office/officeart/2008/layout/VerticalCurvedList"/>
    <dgm:cxn modelId="{5E69EFF3-C937-402C-AEF8-E4FA1519BF9A}" type="presParOf" srcId="{4A0B9C74-A0A6-43A3-B45F-1E9CED714C10}" destId="{3E32ADDC-0746-4243-BB48-20DCBABEFFF7}" srcOrd="6" destOrd="0" presId="urn:microsoft.com/office/officeart/2008/layout/VerticalCurvedList"/>
    <dgm:cxn modelId="{5D727E7F-A41C-4B1A-8112-98BCD779DE61}" type="presParOf" srcId="{3E32ADDC-0746-4243-BB48-20DCBABEFFF7}" destId="{8C1A60CA-C2F1-4FB3-9EC8-7F59E5FB2233}" srcOrd="0" destOrd="0" presId="urn:microsoft.com/office/officeart/2008/layout/VerticalCurvedList"/>
    <dgm:cxn modelId="{B489B312-0ECD-4A13-864F-A89FABDA509B}" type="presParOf" srcId="{4A0B9C74-A0A6-43A3-B45F-1E9CED714C10}" destId="{1EF72DA4-0DD7-4FE6-9BC8-07E44D4B6BA1}" srcOrd="7" destOrd="0" presId="urn:microsoft.com/office/officeart/2008/layout/VerticalCurvedList"/>
    <dgm:cxn modelId="{3F29BAE1-C932-4C6E-89BE-674A73CEFF0F}" type="presParOf" srcId="{4A0B9C74-A0A6-43A3-B45F-1E9CED714C10}" destId="{32E94C80-74E7-44FD-9730-6EF11335C9B2}" srcOrd="8" destOrd="0" presId="urn:microsoft.com/office/officeart/2008/layout/VerticalCurvedList"/>
    <dgm:cxn modelId="{7AFAA42E-1DA0-434A-8005-BBE29F3DD0AD}" type="presParOf" srcId="{32E94C80-74E7-44FD-9730-6EF11335C9B2}" destId="{BDD7C8F7-CE2E-494D-8D61-9F487FFF07FB}" srcOrd="0" destOrd="0" presId="urn:microsoft.com/office/officeart/2008/layout/VerticalCurvedList"/>
    <dgm:cxn modelId="{2E3B6A78-C070-4C89-AB8C-12C34BA118FB}" type="presParOf" srcId="{4A0B9C74-A0A6-43A3-B45F-1E9CED714C10}" destId="{8A5090BC-CEED-4565-9427-8F547A0EDC2E}" srcOrd="9" destOrd="0" presId="urn:microsoft.com/office/officeart/2008/layout/VerticalCurvedList"/>
    <dgm:cxn modelId="{B2C90904-7A3C-421A-9996-5FF87DEF14C3}" type="presParOf" srcId="{4A0B9C74-A0A6-43A3-B45F-1E9CED714C10}" destId="{8E632FE5-8FBF-4033-B1AD-876EFC9C0822}" srcOrd="10" destOrd="0" presId="urn:microsoft.com/office/officeart/2008/layout/VerticalCurvedList"/>
    <dgm:cxn modelId="{AAEC38AB-CFF9-4D8C-8327-39F82B588EA2}" type="presParOf" srcId="{8E632FE5-8FBF-4033-B1AD-876EFC9C0822}" destId="{5257488F-1406-4857-94E8-4DEC35E9E2AF}" srcOrd="0" destOrd="0" presId="urn:microsoft.com/office/officeart/2008/layout/VerticalCurvedList"/>
    <dgm:cxn modelId="{C44ED9AD-51D7-458F-AD0B-149B78C55469}" type="presParOf" srcId="{4A0B9C74-A0A6-43A3-B45F-1E9CED714C10}" destId="{9ED18F19-9C1C-4CE3-BAA3-7C414B19DB52}" srcOrd="11" destOrd="0" presId="urn:microsoft.com/office/officeart/2008/layout/VerticalCurvedList"/>
    <dgm:cxn modelId="{453441E8-A347-47F6-AE76-746FB6FBB283}" type="presParOf" srcId="{4A0B9C74-A0A6-43A3-B45F-1E9CED714C10}" destId="{EC88B29C-DF7F-4702-A55F-861CE734F976}" srcOrd="12" destOrd="0" presId="urn:microsoft.com/office/officeart/2008/layout/VerticalCurvedList"/>
    <dgm:cxn modelId="{923F0745-795C-46ED-B31D-269C3D47C2DE}" type="presParOf" srcId="{EC88B29C-DF7F-4702-A55F-861CE734F976}" destId="{6812A293-9C61-47BB-B27F-036E71146A2A}" srcOrd="0" destOrd="0" presId="urn:microsoft.com/office/officeart/2008/layout/VerticalCurvedList"/>
    <dgm:cxn modelId="{7E84954B-38A5-4895-9EF6-49C35F2080AC}" type="presParOf" srcId="{4A0B9C74-A0A6-43A3-B45F-1E9CED714C10}" destId="{477A0D37-7C34-41C6-8F1D-8793F9C05F1B}" srcOrd="13" destOrd="0" presId="urn:microsoft.com/office/officeart/2008/layout/VerticalCurvedList"/>
    <dgm:cxn modelId="{385D6ADC-4025-4E1F-9099-FAAE0BCA5579}" type="presParOf" srcId="{4A0B9C74-A0A6-43A3-B45F-1E9CED714C10}" destId="{984A30FD-B400-4688-83D5-4A1A5CB80107}" srcOrd="14" destOrd="0" presId="urn:microsoft.com/office/officeart/2008/layout/VerticalCurvedList"/>
    <dgm:cxn modelId="{48AE64EE-19FC-45AE-B0A4-A2C55BC4D91D}" type="presParOf" srcId="{984A30FD-B400-4688-83D5-4A1A5CB80107}" destId="{37613F93-327D-481E-BB9A-8C41F70F930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pPr/>
              <a:t>6/11/2020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pPr/>
              <a:t>6/11/2020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IN" altLang="en-US" smtClean="0">
              <a:latin typeface="Arial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77916A-BBFF-42DC-A160-EBB55D86E731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C82600-BB36-4EFA-A656-DE3B6BF46BA6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6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32"/>
            <a:ext cx="5029200" cy="4113834"/>
          </a:xfrm>
          <a:noFill/>
        </p:spPr>
        <p:txBody>
          <a:bodyPr/>
          <a:lstStyle/>
          <a:p>
            <a:endParaRPr lang="en-GB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C316B2-71B3-437B-8901-D999BFDE13B2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6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32"/>
            <a:ext cx="5029200" cy="4113834"/>
          </a:xfrm>
          <a:noFill/>
        </p:spPr>
        <p:txBody>
          <a:bodyPr/>
          <a:lstStyle/>
          <a:p>
            <a:endParaRPr lang="en-GB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A0030E-50CE-4A63-8439-9F8794E56135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6000" cy="342900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32"/>
            <a:ext cx="5029200" cy="4113834"/>
          </a:xfrm>
          <a:noFill/>
        </p:spPr>
        <p:txBody>
          <a:bodyPr/>
          <a:lstStyle/>
          <a:p>
            <a:endParaRPr lang="en-GB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un rising over grassy hill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693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anchor="b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F496F"/>
                </a:solidFill>
              </a:rPr>
              <a:t>Body Level Five</a:t>
            </a:r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xfrm>
            <a:off x="8737600" y="6198235"/>
            <a:ext cx="2844800" cy="52324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8486741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24300"/>
            <a:ext cx="53848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B1D1-D1DA-4BAC-A37F-AA5A38EC39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anchor="b">
            <a:normAutofit/>
          </a:bodyPr>
          <a:lstStyle>
            <a:lvl1pPr algn="ctr">
              <a:defRPr sz="5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anchor="b">
            <a:normAutofit/>
          </a:bodyPr>
          <a:lstStyle>
            <a:lvl1pPr algn="ctr">
              <a:defRPr sz="5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D43D-6574-4C7B-808D-C6C12215A4D4}" type="datetimeFigureOut">
              <a:rPr lang="en-US"/>
              <a:pPr/>
              <a:t>6/11/2020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17078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570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pPr/>
              <a:t>6/11/2020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6/11/2020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  <p:sldLayoutId id="2147483664" r:id="rId14"/>
    <p:sldLayoutId id="2147483665" r:id="rId15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22098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lang="en-US" sz="4400" cap="all" dirty="0" smtClean="0"/>
              <a:t>BASICS OF DISASTER RISK REDUCTION</a:t>
            </a:r>
            <a:br>
              <a:rPr lang="en-US" sz="4400" cap="all" dirty="0" smtClean="0"/>
            </a:br>
            <a:r>
              <a:rPr sz="4400" cap="all" dirty="0" smtClean="0"/>
              <a:t>Hazard</a:t>
            </a:r>
            <a:r>
              <a:rPr sz="4400" cap="all" dirty="0"/>
              <a:t>, Vulnerability, Capacity, Risk Assessment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2514600" y="5181600"/>
            <a:ext cx="7620000" cy="12954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dirty="0">
                <a:solidFill>
                  <a:schemeClr val="bg2">
                    <a:lumMod val="90000"/>
                  </a:schemeClr>
                </a:solidFill>
                <a:latin typeface="Cambria"/>
                <a:ea typeface="Cambria"/>
                <a:cs typeface="Cambria"/>
                <a:sym typeface="Cambria"/>
              </a:rPr>
              <a:t>Dr. Vinod K. Sharma</a:t>
            </a:r>
            <a:endParaRPr dirty="0">
              <a:solidFill>
                <a:schemeClr val="bg2">
                  <a:lumMod val="90000"/>
                </a:schemeClr>
              </a:solidFill>
            </a:endParaRPr>
          </a:p>
          <a:p>
            <a:pPr lvl="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chemeClr val="bg2">
                    <a:lumMod val="90000"/>
                  </a:schemeClr>
                </a:solidFill>
                <a:latin typeface="Cambria"/>
                <a:ea typeface="Cambria"/>
                <a:cs typeface="Cambria"/>
                <a:sym typeface="Cambria"/>
              </a:rPr>
              <a:t>Sr Professor, Indian Institute of Public Administration</a:t>
            </a:r>
            <a:endParaRPr dirty="0">
              <a:solidFill>
                <a:schemeClr val="bg2">
                  <a:lumMod val="90000"/>
                </a:schemeClr>
              </a:solidFill>
            </a:endParaRPr>
          </a:p>
          <a:p>
            <a:pPr lvl="0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chemeClr val="bg2">
                    <a:lumMod val="90000"/>
                  </a:schemeClr>
                </a:solidFill>
                <a:latin typeface="Cambria"/>
                <a:ea typeface="Cambria"/>
                <a:cs typeface="Cambria"/>
                <a:sym typeface="Cambria"/>
              </a:rPr>
              <a:t>Vice Chairman, Sikkim State Disaster Management Authority</a:t>
            </a:r>
          </a:p>
        </p:txBody>
      </p:sp>
    </p:spTree>
    <p:extLst>
      <p:ext uri="{BB962C8B-B14F-4D97-AF65-F5344CB8AC3E}">
        <p14:creationId xmlns:p14="http://schemas.microsoft.com/office/powerpoint/2010/main" xmlns="" val="69851653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0" y="-614363"/>
            <a:ext cx="8915400" cy="1371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3600" u="none" dirty="0">
                <a:solidFill>
                  <a:schemeClr val="accent4">
                    <a:lumMod val="75000"/>
                  </a:schemeClr>
                </a:solidFill>
              </a:rPr>
              <a:t>Factors Enhancing  Vulnerability 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7010400" cy="45259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Poverty</a:t>
            </a:r>
          </a:p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Population growth</a:t>
            </a:r>
          </a:p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Poor Development Practices </a:t>
            </a:r>
          </a:p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Rapid urbanization</a:t>
            </a:r>
          </a:p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Lack of Awareness </a:t>
            </a:r>
          </a:p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Unplanned development </a:t>
            </a:r>
          </a:p>
          <a:p>
            <a:pPr marL="314325" lvl="0" indent="-314325">
              <a:lnSpc>
                <a:spcPct val="90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chemeClr val="bg1">
                    <a:lumMod val="50000"/>
                  </a:schemeClr>
                </a:solidFill>
              </a:rPr>
              <a:t>Poor governance</a:t>
            </a:r>
          </a:p>
        </p:txBody>
      </p:sp>
    </p:spTree>
    <p:extLst>
      <p:ext uri="{BB962C8B-B14F-4D97-AF65-F5344CB8AC3E}">
        <p14:creationId xmlns:p14="http://schemas.microsoft.com/office/powerpoint/2010/main" xmlns="" val="26442874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natural-disaster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9034" y="0"/>
            <a:ext cx="80729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82651" y="115888"/>
            <a:ext cx="355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dirty="0">
                <a:solidFill>
                  <a:srgbClr val="FFCC66"/>
                </a:solidFill>
                <a:latin typeface="Impact" pitchFamily="34" charset="0"/>
              </a:rPr>
              <a:t>Major Natural Disasters :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800" dirty="0">
                <a:solidFill>
                  <a:srgbClr val="FFCC66"/>
                </a:solidFill>
                <a:latin typeface="Impact" pitchFamily="34" charset="0"/>
              </a:rPr>
              <a:t>1990 - </a:t>
            </a:r>
            <a:r>
              <a:rPr lang="en-US" altLang="en-US" sz="2800" dirty="0" smtClean="0">
                <a:solidFill>
                  <a:srgbClr val="FFCC66"/>
                </a:solidFill>
                <a:latin typeface="Impact" pitchFamily="34" charset="0"/>
              </a:rPr>
              <a:t>2020</a:t>
            </a:r>
            <a:endParaRPr lang="en-CA" altLang="en-US" sz="2800" dirty="0">
              <a:solidFill>
                <a:srgbClr val="FFCC66"/>
              </a:solidFill>
              <a:latin typeface="Impact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271434" y="1916113"/>
            <a:ext cx="2561167" cy="527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en-US" altLang="en-US" sz="1400" b="1">
                <a:solidFill>
                  <a:srgbClr val="800000"/>
                </a:solidFill>
              </a:rPr>
              <a:t>Earthquake, Gujarat</a:t>
            </a:r>
          </a:p>
          <a:p>
            <a:pPr algn="r" eaLnBrk="1" hangingPunct="1"/>
            <a:r>
              <a:rPr lang="en-US" altLang="en-US" sz="1400" b="1">
                <a:solidFill>
                  <a:srgbClr val="800000"/>
                </a:solidFill>
              </a:rPr>
              <a:t>January 26, 2001</a:t>
            </a:r>
            <a:endParaRPr lang="en-CA" altLang="en-US" sz="1400" b="1">
              <a:solidFill>
                <a:srgbClr val="800000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470400" y="2514600"/>
            <a:ext cx="1422400" cy="1066800"/>
            <a:chOff x="2112" y="1584"/>
            <a:chExt cx="672" cy="672"/>
          </a:xfrm>
        </p:grpSpPr>
        <p:sp>
          <p:nvSpPr>
            <p:cNvPr id="15379" name="Oval 6"/>
            <p:cNvSpPr>
              <a:spLocks noChangeArrowheads="1"/>
            </p:cNvSpPr>
            <p:nvPr/>
          </p:nvSpPr>
          <p:spPr bwMode="auto">
            <a:xfrm>
              <a:off x="2112" y="1584"/>
              <a:ext cx="672" cy="672"/>
            </a:xfrm>
            <a:prstGeom prst="ellips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80" name="Oval 7"/>
            <p:cNvSpPr>
              <a:spLocks noChangeArrowheads="1"/>
            </p:cNvSpPr>
            <p:nvPr/>
          </p:nvSpPr>
          <p:spPr bwMode="auto">
            <a:xfrm>
              <a:off x="2184" y="1656"/>
              <a:ext cx="528" cy="528"/>
            </a:xfrm>
            <a:prstGeom prst="ellips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81" name="Oval 8"/>
            <p:cNvSpPr>
              <a:spLocks noChangeArrowheads="1"/>
            </p:cNvSpPr>
            <p:nvPr/>
          </p:nvSpPr>
          <p:spPr bwMode="auto">
            <a:xfrm>
              <a:off x="2256" y="1728"/>
              <a:ext cx="384" cy="384"/>
            </a:xfrm>
            <a:prstGeom prst="ellipse">
              <a:avLst/>
            </a:prstGeom>
            <a:noFill/>
            <a:ln w="1270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82" name="Oval 9"/>
            <p:cNvSpPr>
              <a:spLocks noChangeArrowheads="1"/>
            </p:cNvSpPr>
            <p:nvPr/>
          </p:nvSpPr>
          <p:spPr bwMode="auto">
            <a:xfrm>
              <a:off x="2328" y="1800"/>
              <a:ext cx="240" cy="240"/>
            </a:xfrm>
            <a:prstGeom prst="ellipse">
              <a:avLst/>
            </a:prstGeom>
            <a:noFill/>
            <a:ln w="635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</p:grp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882651" y="1889125"/>
            <a:ext cx="3486149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tabLst>
                <a:tab pos="1828800" algn="l"/>
              </a:tabLst>
            </a:pPr>
            <a:r>
              <a:rPr lang="en-GB" altLang="en-US" sz="1400" b="1" u="sng" dirty="0">
                <a:latin typeface="Arial Narrow" pitchFamily="34" charset="0"/>
                <a:cs typeface="Arial" charset="0"/>
              </a:rPr>
              <a:t>Earthquakes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Uttarkashi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	1991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Latur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(</a:t>
            </a: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Killari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)	1993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Jabalpur 	1997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Chamoli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	1999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Kutchchh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, Gujarat	</a:t>
            </a:r>
            <a:r>
              <a:rPr lang="en-GB" altLang="en-US" sz="1400" b="1" dirty="0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2001</a:t>
            </a:r>
            <a:endParaRPr lang="en-GB" altLang="en-US" sz="1400" b="1" dirty="0">
              <a:solidFill>
                <a:srgbClr val="FF0000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J&amp;K                                      2005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Sikkim.                                2011</a:t>
            </a:r>
            <a:endParaRPr lang="en-GB" altLang="en-US" sz="1400" b="1" dirty="0">
              <a:solidFill>
                <a:srgbClr val="FF0000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tabLst>
                <a:tab pos="1828800" algn="l"/>
              </a:tabLst>
            </a:pPr>
            <a:endParaRPr lang="en-GB" altLang="en-US" sz="1400" b="1" dirty="0">
              <a:solidFill>
                <a:srgbClr val="FF0000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u="sng" dirty="0">
                <a:latin typeface="Arial Narrow" pitchFamily="34" charset="0"/>
                <a:cs typeface="Arial" charset="0"/>
              </a:rPr>
              <a:t>Cyclones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East &amp; West Godavari	1992&amp; 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dist.of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Andhra Pradesh 	1996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err="1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Kutchchh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, Gujarat 	1998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Orissa </a:t>
            </a:r>
            <a:r>
              <a:rPr lang="en-GB" altLang="en-US" sz="1400" b="1" dirty="0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                                1999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 err="1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Odissa</a:t>
            </a:r>
            <a:r>
              <a:rPr lang="en-GB" altLang="en-US" sz="1400" b="1" dirty="0" smtClean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 &amp; W.B -AMPHAN    2020.                    </a:t>
            </a: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	</a:t>
            </a:r>
          </a:p>
          <a:p>
            <a:pPr eaLnBrk="1" hangingPunct="1">
              <a:tabLst>
                <a:tab pos="1828800" algn="l"/>
              </a:tabLst>
            </a:pPr>
            <a:endParaRPr lang="en-GB" altLang="en-US" sz="1400" b="1" dirty="0">
              <a:solidFill>
                <a:srgbClr val="FF0000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u="sng" dirty="0">
                <a:latin typeface="Arial Narrow" pitchFamily="34" charset="0"/>
                <a:cs typeface="Arial" charset="0"/>
              </a:rPr>
              <a:t>Floods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Punjab 	1993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Kerala	1994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Punjab &amp; Haryana	1996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Mumbai	2005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Srinagar                              2014</a:t>
            </a:r>
          </a:p>
          <a:p>
            <a:pPr eaLnBrk="1" hangingPunct="1">
              <a:tabLst>
                <a:tab pos="1828800" algn="l"/>
              </a:tabLst>
            </a:pPr>
            <a:endParaRPr lang="en-GB" altLang="en-US" sz="1400" b="1" dirty="0">
              <a:solidFill>
                <a:schemeClr val="bg1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u="sng" dirty="0">
                <a:solidFill>
                  <a:srgbClr val="FFCC66"/>
                </a:solidFill>
                <a:latin typeface="Arial Narrow" pitchFamily="34" charset="0"/>
                <a:cs typeface="Arial" charset="0"/>
              </a:rPr>
              <a:t>Tsunami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Andaman &amp; Nicobar </a:t>
            </a:r>
          </a:p>
          <a:p>
            <a:pPr eaLnBrk="1" hangingPunct="1">
              <a:tabLst>
                <a:tab pos="1828800" algn="l"/>
              </a:tabLst>
            </a:pPr>
            <a:r>
              <a:rPr lang="en-GB" altLang="en-US" sz="1400" b="1" dirty="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Islands &amp; coastal areas	2004</a:t>
            </a:r>
            <a:endParaRPr lang="en-US" altLang="en-US" sz="1400" b="1" dirty="0">
              <a:solidFill>
                <a:schemeClr val="bg1"/>
              </a:solidFill>
              <a:latin typeface="Arial Narrow" pitchFamily="34" charset="0"/>
              <a:cs typeface="Arial" charset="0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0464800" y="5105400"/>
            <a:ext cx="1422400" cy="1066800"/>
            <a:chOff x="2112" y="1584"/>
            <a:chExt cx="672" cy="672"/>
          </a:xfrm>
        </p:grpSpPr>
        <p:sp>
          <p:nvSpPr>
            <p:cNvPr id="15375" name="Oval 12"/>
            <p:cNvSpPr>
              <a:spLocks noChangeArrowheads="1"/>
            </p:cNvSpPr>
            <p:nvPr/>
          </p:nvSpPr>
          <p:spPr bwMode="auto">
            <a:xfrm>
              <a:off x="2112" y="1584"/>
              <a:ext cx="672" cy="672"/>
            </a:xfrm>
            <a:prstGeom prst="ellips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76" name="Oval 13"/>
            <p:cNvSpPr>
              <a:spLocks noChangeArrowheads="1"/>
            </p:cNvSpPr>
            <p:nvPr/>
          </p:nvSpPr>
          <p:spPr bwMode="auto">
            <a:xfrm>
              <a:off x="2184" y="1656"/>
              <a:ext cx="528" cy="528"/>
            </a:xfrm>
            <a:prstGeom prst="ellips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77" name="Oval 14"/>
            <p:cNvSpPr>
              <a:spLocks noChangeArrowheads="1"/>
            </p:cNvSpPr>
            <p:nvPr/>
          </p:nvSpPr>
          <p:spPr bwMode="auto">
            <a:xfrm>
              <a:off x="2256" y="1728"/>
              <a:ext cx="384" cy="384"/>
            </a:xfrm>
            <a:prstGeom prst="ellipse">
              <a:avLst/>
            </a:prstGeom>
            <a:noFill/>
            <a:ln w="1270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78" name="Oval 15"/>
            <p:cNvSpPr>
              <a:spLocks noChangeArrowheads="1"/>
            </p:cNvSpPr>
            <p:nvPr/>
          </p:nvSpPr>
          <p:spPr bwMode="auto">
            <a:xfrm>
              <a:off x="2328" y="1800"/>
              <a:ext cx="240" cy="240"/>
            </a:xfrm>
            <a:prstGeom prst="ellipse">
              <a:avLst/>
            </a:prstGeom>
            <a:noFill/>
            <a:ln w="635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</p:grpSp>
      <p:sp>
        <p:nvSpPr>
          <p:cNvPr id="15368" name="Text Box 16"/>
          <p:cNvSpPr txBox="1">
            <a:spLocks noChangeArrowheads="1"/>
          </p:cNvSpPr>
          <p:nvPr/>
        </p:nvSpPr>
        <p:spPr bwMode="auto">
          <a:xfrm>
            <a:off x="10261600" y="4572000"/>
            <a:ext cx="1727200" cy="527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400" b="1">
                <a:solidFill>
                  <a:srgbClr val="800000"/>
                </a:solidFill>
              </a:rPr>
              <a:t>Tsunami</a:t>
            </a:r>
          </a:p>
          <a:p>
            <a:pPr algn="ctr" eaLnBrk="1" hangingPunct="1"/>
            <a:r>
              <a:rPr lang="en-US" altLang="en-US" sz="1400" b="1">
                <a:solidFill>
                  <a:srgbClr val="800000"/>
                </a:solidFill>
              </a:rPr>
              <a:t>Dec.26, 2004</a:t>
            </a:r>
            <a:endParaRPr lang="en-CA" altLang="en-US" sz="1400" b="1">
              <a:solidFill>
                <a:srgbClr val="800000"/>
              </a:solidFill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470400" y="0"/>
            <a:ext cx="1422400" cy="1066800"/>
            <a:chOff x="2112" y="1584"/>
            <a:chExt cx="672" cy="672"/>
          </a:xfrm>
        </p:grpSpPr>
        <p:sp>
          <p:nvSpPr>
            <p:cNvPr id="15371" name="Oval 18"/>
            <p:cNvSpPr>
              <a:spLocks noChangeArrowheads="1"/>
            </p:cNvSpPr>
            <p:nvPr/>
          </p:nvSpPr>
          <p:spPr bwMode="auto">
            <a:xfrm>
              <a:off x="2112" y="1584"/>
              <a:ext cx="672" cy="672"/>
            </a:xfrm>
            <a:prstGeom prst="ellips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72" name="Oval 19"/>
            <p:cNvSpPr>
              <a:spLocks noChangeArrowheads="1"/>
            </p:cNvSpPr>
            <p:nvPr/>
          </p:nvSpPr>
          <p:spPr bwMode="auto">
            <a:xfrm>
              <a:off x="2184" y="1656"/>
              <a:ext cx="528" cy="528"/>
            </a:xfrm>
            <a:prstGeom prst="ellips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73" name="Oval 20"/>
            <p:cNvSpPr>
              <a:spLocks noChangeArrowheads="1"/>
            </p:cNvSpPr>
            <p:nvPr/>
          </p:nvSpPr>
          <p:spPr bwMode="auto">
            <a:xfrm>
              <a:off x="2256" y="1728"/>
              <a:ext cx="384" cy="384"/>
            </a:xfrm>
            <a:prstGeom prst="ellipse">
              <a:avLst/>
            </a:prstGeom>
            <a:noFill/>
            <a:ln w="1270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  <p:sp>
          <p:nvSpPr>
            <p:cNvPr id="15374" name="Oval 21"/>
            <p:cNvSpPr>
              <a:spLocks noChangeArrowheads="1"/>
            </p:cNvSpPr>
            <p:nvPr/>
          </p:nvSpPr>
          <p:spPr bwMode="auto">
            <a:xfrm>
              <a:off x="2328" y="1800"/>
              <a:ext cx="240" cy="240"/>
            </a:xfrm>
            <a:prstGeom prst="ellipse">
              <a:avLst/>
            </a:prstGeom>
            <a:noFill/>
            <a:ln w="6350">
              <a:solidFill>
                <a:srgbClr val="CC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N" altLang="en-US"/>
            </a:p>
          </p:txBody>
        </p:sp>
      </p:grpSp>
      <p:sp>
        <p:nvSpPr>
          <p:cNvPr id="15370" name="Text Box 22"/>
          <p:cNvSpPr txBox="1">
            <a:spLocks noChangeArrowheads="1"/>
          </p:cNvSpPr>
          <p:nvPr/>
        </p:nvSpPr>
        <p:spPr bwMode="auto">
          <a:xfrm>
            <a:off x="4267200" y="1066801"/>
            <a:ext cx="1930400" cy="466725"/>
          </a:xfrm>
          <a:prstGeom prst="rect">
            <a:avLst/>
          </a:prstGeom>
          <a:solidFill>
            <a:srgbClr val="FF3300">
              <a:alpha val="2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b="1"/>
              <a:t>Earthquake, J&amp;K</a:t>
            </a:r>
          </a:p>
          <a:p>
            <a:pPr algn="ctr" eaLnBrk="1" hangingPunct="1"/>
            <a:r>
              <a:rPr lang="en-US" altLang="en-US" sz="1200" b="1"/>
              <a:t>Oct.8, 2005</a:t>
            </a:r>
            <a:endParaRPr lang="en-CA" altLang="en-US" sz="1200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05"/>
          <p:cNvPicPr>
            <a:picLocks noChangeAspect="1" noChangeArrowheads="1"/>
          </p:cNvPicPr>
          <p:nvPr/>
        </p:nvPicPr>
        <p:blipFill>
          <a:blip r:embed="rId3" cstate="print"/>
          <a:srcRect l="9114" t="17778" r="39986" b="33295"/>
          <a:stretch>
            <a:fillRect/>
          </a:stretch>
        </p:blipFill>
        <p:spPr bwMode="auto">
          <a:xfrm>
            <a:off x="6604000" y="4343400"/>
            <a:ext cx="5486400" cy="2306638"/>
          </a:xfrm>
          <a:prstGeom prst="rect">
            <a:avLst/>
          </a:prstGeom>
          <a:noFill/>
          <a:ln w="28575" algn="ctr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14400" y="76200"/>
            <a:ext cx="111760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4400">
                <a:solidFill>
                  <a:srgbClr val="FFCC66"/>
                </a:solidFill>
                <a:latin typeface="Impact" pitchFamily="34" charset="0"/>
                <a:cs typeface="Arial" charset="0"/>
              </a:rPr>
              <a:t>Floods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604000" y="927101"/>
            <a:ext cx="5486400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2000" b="1" dirty="0">
                <a:latin typeface="Arial Narrow" pitchFamily="34" charset="0"/>
                <a:cs typeface="Arial" charset="0"/>
              </a:rPr>
              <a:t>Floods in the Indo-</a:t>
            </a:r>
            <a:r>
              <a:rPr lang="en-US" altLang="en-US" sz="2000" b="1" dirty="0" err="1">
                <a:latin typeface="Arial Narrow" pitchFamily="34" charset="0"/>
                <a:cs typeface="Arial" charset="0"/>
              </a:rPr>
              <a:t>Gangetic</a:t>
            </a:r>
            <a:r>
              <a:rPr lang="en-US" altLang="en-US" sz="2000" b="1" dirty="0">
                <a:latin typeface="Arial Narrow" pitchFamily="34" charset="0"/>
                <a:cs typeface="Arial" charset="0"/>
              </a:rPr>
              <a:t>-Brahmaputra plains are an annual feature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2000" b="1" dirty="0">
                <a:latin typeface="Arial Narrow" pitchFamily="34" charset="0"/>
                <a:cs typeface="Arial" charset="0"/>
              </a:rPr>
              <a:t>On an average, a few hundred lives are lost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2000" b="1" dirty="0">
                <a:latin typeface="Arial Narrow" pitchFamily="34" charset="0"/>
                <a:cs typeface="Arial" charset="0"/>
              </a:rPr>
              <a:t>Millions are rendered homeless</a:t>
            </a:r>
          </a:p>
        </p:txBody>
      </p:sp>
      <p:pic>
        <p:nvPicPr>
          <p:cNvPr id="16389" name="Picture 5" descr="Flood--in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800" y="914400"/>
            <a:ext cx="5537200" cy="5791200"/>
          </a:xfrm>
          <a:prstGeom prst="rect">
            <a:avLst/>
          </a:prstGeom>
          <a:noFill/>
          <a:ln w="28575" algn="ctr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604000" y="3352801"/>
            <a:ext cx="5486400" cy="400110"/>
          </a:xfrm>
          <a:prstGeom prst="rect">
            <a:avLst/>
          </a:prstGeom>
          <a:solidFill>
            <a:srgbClr val="9900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000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Lakhs of hectares of crops are damaged every year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04"/>
          <p:cNvPicPr>
            <a:picLocks noChangeAspect="1" noChangeArrowheads="1"/>
          </p:cNvPicPr>
          <p:nvPr/>
        </p:nvPicPr>
        <p:blipFill>
          <a:blip r:embed="rId3" cstate="print"/>
          <a:srcRect l="9163" t="17778" r="39188" b="32222"/>
          <a:stretch>
            <a:fillRect/>
          </a:stretch>
        </p:blipFill>
        <p:spPr bwMode="auto">
          <a:xfrm>
            <a:off x="6246285" y="4572000"/>
            <a:ext cx="5640916" cy="2046288"/>
          </a:xfrm>
          <a:prstGeom prst="rect">
            <a:avLst/>
          </a:prstGeom>
          <a:noFill/>
          <a:ln w="28575" algn="ctr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963084" y="152400"/>
            <a:ext cx="111760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4400">
                <a:solidFill>
                  <a:srgbClr val="FFCC66"/>
                </a:solidFill>
                <a:latin typeface="Impact" pitchFamily="34" charset="0"/>
                <a:cs typeface="Arial" charset="0"/>
              </a:rPr>
              <a:t>Wind and Cyclones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144685" y="1019175"/>
            <a:ext cx="5844116" cy="17266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eaLnBrk="1" hangingPunct="1">
              <a:spcBef>
                <a:spcPct val="30000"/>
              </a:spcBef>
              <a:tabLst>
                <a:tab pos="225425" algn="l"/>
              </a:tabLst>
            </a:pPr>
            <a:r>
              <a:rPr lang="en-US" altLang="en-US" b="1" dirty="0">
                <a:latin typeface="Arial Narrow" pitchFamily="34" charset="0"/>
                <a:cs typeface="Arial" charset="0"/>
              </a:rPr>
              <a:t>    During the Period 1877-2005 in a 50 km wide strip following cyclonic activity have taken place: 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b="1" dirty="0">
                <a:latin typeface="Arial Narrow" pitchFamily="34" charset="0"/>
                <a:cs typeface="Arial" charset="0"/>
              </a:rPr>
              <a:t>283 cyclones (106 severe)</a:t>
            </a:r>
            <a:r>
              <a:rPr lang="en-US" altLang="en-US" sz="1600" b="1" dirty="0">
                <a:latin typeface="Arial Narrow" pitchFamily="34" charset="0"/>
                <a:cs typeface="Arial" charset="0"/>
              </a:rPr>
              <a:t> on the </a:t>
            </a:r>
            <a:r>
              <a:rPr lang="en-US" altLang="en-US" b="1" dirty="0">
                <a:latin typeface="Arial Narrow" pitchFamily="34" charset="0"/>
                <a:cs typeface="Arial" charset="0"/>
              </a:rPr>
              <a:t>East Coast</a:t>
            </a:r>
            <a:r>
              <a:rPr lang="en-US" altLang="en-US" sz="1600" b="1" dirty="0">
                <a:latin typeface="Arial Narrow" pitchFamily="34" charset="0"/>
                <a:cs typeface="Arial" charset="0"/>
              </a:rPr>
              <a:t> 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b="1" dirty="0">
                <a:latin typeface="Arial Narrow" pitchFamily="34" charset="0"/>
                <a:cs typeface="Arial" charset="0"/>
              </a:rPr>
              <a:t>35 cyclones</a:t>
            </a:r>
            <a:r>
              <a:rPr lang="en-US" altLang="en-US" sz="1600" b="1" dirty="0">
                <a:latin typeface="Arial Narrow" pitchFamily="34" charset="0"/>
                <a:cs typeface="Arial" charset="0"/>
              </a:rPr>
              <a:t> </a:t>
            </a:r>
            <a:r>
              <a:rPr lang="en-US" altLang="en-US" b="1" dirty="0">
                <a:latin typeface="Arial Narrow" pitchFamily="34" charset="0"/>
                <a:cs typeface="Arial" charset="0"/>
              </a:rPr>
              <a:t>(19 severe)</a:t>
            </a:r>
            <a:r>
              <a:rPr lang="en-US" altLang="en-US" sz="1600" b="1" dirty="0">
                <a:latin typeface="Arial Narrow" pitchFamily="34" charset="0"/>
                <a:cs typeface="Arial" charset="0"/>
              </a:rPr>
              <a:t> on </a:t>
            </a:r>
            <a:r>
              <a:rPr lang="en-US" altLang="en-US" b="1" dirty="0">
                <a:latin typeface="Arial Narrow" pitchFamily="34" charset="0"/>
                <a:cs typeface="Arial" charset="0"/>
              </a:rPr>
              <a:t>West Coast</a:t>
            </a:r>
            <a:r>
              <a:rPr lang="en-US" altLang="en-US" sz="1600" b="1" dirty="0">
                <a:latin typeface="Arial Narrow" pitchFamily="34" charset="0"/>
                <a:cs typeface="Arial" charset="0"/>
              </a:rPr>
              <a:t> 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b="1" dirty="0">
                <a:latin typeface="Arial Narrow" pitchFamily="34" charset="0"/>
                <a:cs typeface="Arial" charset="0"/>
              </a:rPr>
              <a:t>In the 19 severe cyclonic storms, death toll &gt; 10,000 lives</a:t>
            </a:r>
          </a:p>
        </p:txBody>
      </p:sp>
      <p:pic>
        <p:nvPicPr>
          <p:cNvPr id="17413" name="Picture 5" descr="wind - in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801" y="1066800"/>
            <a:ext cx="5230284" cy="5562600"/>
          </a:xfrm>
          <a:prstGeom prst="rect">
            <a:avLst/>
          </a:prstGeom>
          <a:noFill/>
          <a:ln w="28575" algn="ctr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246285" y="3505200"/>
            <a:ext cx="5640916" cy="1006475"/>
          </a:xfrm>
          <a:prstGeom prst="rect">
            <a:avLst/>
          </a:prstGeom>
          <a:solidFill>
            <a:srgbClr val="9900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000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In 21 cyclones in Bay of Bengal </a:t>
            </a:r>
          </a:p>
          <a:p>
            <a:pPr algn="ctr" eaLnBrk="1" hangingPunct="1"/>
            <a:r>
              <a:rPr lang="en-US" altLang="en-US" sz="2000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(India and Bangladesh) 1.25 million lives have been lost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03"/>
          <p:cNvPicPr>
            <a:picLocks noChangeAspect="1" noChangeArrowheads="1"/>
          </p:cNvPicPr>
          <p:nvPr/>
        </p:nvPicPr>
        <p:blipFill>
          <a:blip r:embed="rId3" cstate="print"/>
          <a:srcRect l="9996" t="17778" r="40021" b="32222"/>
          <a:stretch>
            <a:fillRect/>
          </a:stretch>
        </p:blipFill>
        <p:spPr bwMode="auto">
          <a:xfrm>
            <a:off x="6299200" y="4457700"/>
            <a:ext cx="5791200" cy="217170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03200" y="0"/>
            <a:ext cx="1117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4400">
                <a:solidFill>
                  <a:srgbClr val="FFCC66"/>
                </a:solidFill>
                <a:latin typeface="Impact" pitchFamily="34" charset="0"/>
                <a:cs typeface="Arial" charset="0"/>
              </a:rPr>
              <a:t>Earthquakes</a:t>
            </a:r>
          </a:p>
        </p:txBody>
      </p:sp>
      <p:pic>
        <p:nvPicPr>
          <p:cNvPr id="18436" name="Picture 4" descr="eq-in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634" y="914400"/>
            <a:ext cx="5304367" cy="5715000"/>
          </a:xfrm>
          <a:prstGeom prst="rect">
            <a:avLst/>
          </a:prstGeom>
          <a:noFill/>
          <a:ln w="28575" algn="ctr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299200" y="838201"/>
            <a:ext cx="5892800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2400" b="1" dirty="0">
                <a:latin typeface="Arial Narrow" pitchFamily="34" charset="0"/>
                <a:cs typeface="Arial" charset="0"/>
              </a:rPr>
              <a:t>10.79%</a:t>
            </a:r>
            <a:r>
              <a:rPr lang="en-US" altLang="en-US" sz="2000" b="1" dirty="0">
                <a:latin typeface="Arial Narrow" pitchFamily="34" charset="0"/>
                <a:cs typeface="Arial" charset="0"/>
              </a:rPr>
              <a:t> land is liable to severe earthquakes (intensity MSK IX or more)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2400" b="1" dirty="0">
                <a:latin typeface="Arial Narrow" pitchFamily="34" charset="0"/>
                <a:cs typeface="Arial" charset="0"/>
              </a:rPr>
              <a:t>17.49%</a:t>
            </a:r>
            <a:r>
              <a:rPr lang="en-US" altLang="en-US" sz="2000" b="1" dirty="0">
                <a:latin typeface="Arial Narrow" pitchFamily="34" charset="0"/>
                <a:cs typeface="Arial" charset="0"/>
              </a:rPr>
              <a:t> land is liable to MSK VIII (similar to </a:t>
            </a:r>
            <a:r>
              <a:rPr lang="en-US" altLang="en-US" sz="2000" b="1" dirty="0" err="1">
                <a:latin typeface="Arial Narrow" pitchFamily="34" charset="0"/>
                <a:cs typeface="Arial" charset="0"/>
              </a:rPr>
              <a:t>Latur</a:t>
            </a:r>
            <a:r>
              <a:rPr lang="en-US" altLang="en-US" sz="2000" b="1" dirty="0">
                <a:latin typeface="Arial Narrow" pitchFamily="34" charset="0"/>
                <a:cs typeface="Arial" charset="0"/>
              </a:rPr>
              <a:t>/</a:t>
            </a:r>
            <a:r>
              <a:rPr lang="en-US" altLang="en-US" sz="2000" b="1" dirty="0" err="1">
                <a:latin typeface="Arial Narrow" pitchFamily="34" charset="0"/>
                <a:cs typeface="Arial" charset="0"/>
              </a:rPr>
              <a:t>Uttarkashi</a:t>
            </a:r>
            <a:r>
              <a:rPr lang="en-US" altLang="en-US" sz="2000" b="1" dirty="0">
                <a:latin typeface="Arial Narrow" pitchFamily="34" charset="0"/>
                <a:cs typeface="Arial" charset="0"/>
              </a:rPr>
              <a:t>)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2400" b="1" dirty="0">
                <a:latin typeface="Arial Narrow" pitchFamily="34" charset="0"/>
                <a:cs typeface="Arial" charset="0"/>
              </a:rPr>
              <a:t>30.79%</a:t>
            </a:r>
            <a:r>
              <a:rPr lang="en-US" altLang="en-US" sz="2000" b="1" dirty="0">
                <a:latin typeface="Arial Narrow" pitchFamily="34" charset="0"/>
                <a:cs typeface="Arial" charset="0"/>
              </a:rPr>
              <a:t> land is liable to MSK VII (similar to Jabalpur earthquake)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299200" y="3336926"/>
            <a:ext cx="5791200" cy="707886"/>
          </a:xfrm>
          <a:prstGeom prst="rect">
            <a:avLst/>
          </a:prstGeom>
          <a:solidFill>
            <a:srgbClr val="9900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000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Biggest quakes in Andamans, Kuchh, Himachal, Kashmir, Bihar and the North Eastern States)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IN" altLang="en-US" smtClean="0"/>
          </a:p>
        </p:txBody>
      </p:sp>
      <p:pic>
        <p:nvPicPr>
          <p:cNvPr id="19459" name="Picture 3" descr="EPICENTRAL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12192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1"/>
            <a:ext cx="10972800" cy="182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n-US" sz="4000" smtClean="0">
                <a:solidFill>
                  <a:srgbClr val="00CC00"/>
                </a:solidFill>
              </a:rPr>
              <a:t>Earthquakes in last 200 years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IN" altLang="en-US" smtClean="0"/>
          </a:p>
        </p:txBody>
      </p:sp>
      <p:pic>
        <p:nvPicPr>
          <p:cNvPr id="20483" name="Picture 2" descr="LANDSLIDE INDI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12800" y="1066800"/>
            <a:ext cx="5215467" cy="5562600"/>
          </a:xfrm>
          <a:noFill/>
          <a:ln w="28575" algn="ctr">
            <a:solidFill>
              <a:srgbClr val="990000"/>
            </a:solidFill>
          </a:ln>
        </p:spPr>
      </p:pic>
      <p:pic>
        <p:nvPicPr>
          <p:cNvPr id="20484" name="Picture 3" descr="pic2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r="18292"/>
          <a:stretch>
            <a:fillRect/>
          </a:stretch>
        </p:blipFill>
        <p:spPr>
          <a:xfrm>
            <a:off x="6096001" y="4191001"/>
            <a:ext cx="6076951" cy="2466975"/>
          </a:xfrm>
          <a:noFill/>
          <a:ln w="28575" algn="ctr">
            <a:solidFill>
              <a:srgbClr val="990000"/>
            </a:solidFill>
          </a:ln>
        </p:spPr>
      </p:pic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914400" y="152400"/>
            <a:ext cx="112776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4400">
                <a:solidFill>
                  <a:srgbClr val="FFCC66"/>
                </a:solidFill>
                <a:latin typeface="Impact" pitchFamily="34" charset="0"/>
                <a:cs typeface="Arial" charset="0"/>
              </a:rPr>
              <a:t>Landslides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6096000" y="1035050"/>
            <a:ext cx="6096000" cy="1643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1600" b="1" dirty="0">
                <a:cs typeface="Arial" charset="0"/>
              </a:rPr>
              <a:t>The Indian Subcontinent with diverse physiographic, </a:t>
            </a:r>
            <a:r>
              <a:rPr lang="en-US" altLang="en-US" sz="1600" b="1" dirty="0" err="1">
                <a:cs typeface="Arial" charset="0"/>
              </a:rPr>
              <a:t>seismotectonic</a:t>
            </a:r>
            <a:r>
              <a:rPr lang="en-US" altLang="en-US" sz="1600" b="1" dirty="0">
                <a:cs typeface="Arial" charset="0"/>
              </a:rPr>
              <a:t> and climatologic conditions is subjected to varying degree of landslide hazards.</a:t>
            </a:r>
          </a:p>
          <a:p>
            <a:pPr marL="225425" indent="-225425" eaLnBrk="1" hangingPunct="1">
              <a:spcBef>
                <a:spcPct val="30000"/>
              </a:spcBef>
              <a:buFontTx/>
              <a:buChar char="•"/>
              <a:tabLst>
                <a:tab pos="225425" algn="l"/>
              </a:tabLst>
            </a:pPr>
            <a:r>
              <a:rPr lang="en-US" altLang="en-US" sz="1600" b="1" dirty="0">
                <a:cs typeface="Arial" charset="0"/>
              </a:rPr>
              <a:t>The </a:t>
            </a:r>
            <a:r>
              <a:rPr lang="en-US" altLang="en-US" sz="1600" b="1" dirty="0" err="1">
                <a:cs typeface="Arial" charset="0"/>
              </a:rPr>
              <a:t>himalayas</a:t>
            </a:r>
            <a:r>
              <a:rPr lang="en-US" altLang="en-US" sz="1600" b="1" dirty="0">
                <a:cs typeface="Arial" charset="0"/>
              </a:rPr>
              <a:t> including Northeastern mountain regions being the worst affected followed by a section of the Western Ghats, Eastern Ghats and </a:t>
            </a:r>
            <a:r>
              <a:rPr lang="en-US" altLang="en-US" sz="1600" b="1" dirty="0" err="1">
                <a:cs typeface="Arial" charset="0"/>
              </a:rPr>
              <a:t>Vindhyas</a:t>
            </a:r>
            <a:r>
              <a:rPr lang="en-US" altLang="en-US" sz="1600" b="1" dirty="0">
                <a:cs typeface="Arial" charset="0"/>
              </a:rPr>
              <a:t>.</a:t>
            </a: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6096000" y="3276600"/>
            <a:ext cx="6096000" cy="915988"/>
          </a:xfrm>
          <a:prstGeom prst="rect">
            <a:avLst/>
          </a:prstGeom>
          <a:solidFill>
            <a:srgbClr val="9900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Accounts for considerable loss of life and damage to communication routes, human settlements, agricultural fields and forest lands.</a:t>
            </a:r>
          </a:p>
        </p:txBody>
      </p:sp>
      <p:sp>
        <p:nvSpPr>
          <p:cNvPr id="20488" name="Rectangle 10"/>
          <p:cNvSpPr>
            <a:spLocks noGrp="1" noChangeArrowheads="1"/>
          </p:cNvSpPr>
          <p:nvPr>
            <p:ph sz="quarter" idx="3"/>
          </p:nvPr>
        </p:nvSpPr>
        <p:spPr>
          <a:xfrm flipV="1">
            <a:off x="6197600" y="6400800"/>
            <a:ext cx="5384800" cy="76200"/>
          </a:xfrm>
        </p:spPr>
        <p:txBody>
          <a:bodyPr>
            <a:normAutofit fontScale="25000" lnSpcReduction="20000"/>
          </a:bodyPr>
          <a:lstStyle/>
          <a:p>
            <a:pPr eaLnBrk="1" hangingPunct="1"/>
            <a:endParaRPr lang="en-IN" altLang="en-US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IN" altLang="en-US" smtClean="0"/>
          </a:p>
        </p:txBody>
      </p:sp>
      <p:pic>
        <p:nvPicPr>
          <p:cNvPr id="2150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IN" alt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IN" altLang="en-US" smtClean="0"/>
          </a:p>
        </p:txBody>
      </p:sp>
      <p:pic>
        <p:nvPicPr>
          <p:cNvPr id="23556" name="Picture 5" descr="article-1207279-004E188000000258-153_468x296_pop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800" y="0"/>
            <a:ext cx="12242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165600" y="3200400"/>
            <a:ext cx="7112000" cy="281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IN" altLang="en-US" sz="1600">
              <a:solidFill>
                <a:srgbClr val="000066"/>
              </a:solidFill>
            </a:endParaRP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7721600" y="3200400"/>
            <a:ext cx="0" cy="2819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4165600" y="4648200"/>
            <a:ext cx="711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114800" y="3352800"/>
            <a:ext cx="335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800" b="1" i="1"/>
              <a:t>Low</a:t>
            </a:r>
          </a:p>
          <a:p>
            <a:pPr algn="ctr" eaLnBrk="1" hangingPunct="1"/>
            <a:r>
              <a:rPr lang="en-US" altLang="en-US" sz="2800" b="1" i="1"/>
              <a:t>Vulnerability</a:t>
            </a:r>
            <a:endParaRPr lang="en-CA" altLang="en-US" sz="2800" b="1" i="1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823200" y="3352800"/>
            <a:ext cx="335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800" b="1" i="1"/>
              <a:t>High</a:t>
            </a:r>
          </a:p>
          <a:p>
            <a:pPr algn="ctr" eaLnBrk="1" hangingPunct="1"/>
            <a:r>
              <a:rPr lang="en-US" altLang="en-US" sz="2800" b="1" i="1"/>
              <a:t>Vulnerability</a:t>
            </a:r>
            <a:endParaRPr lang="en-CA" altLang="en-US" sz="2800" b="1" i="1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4114800" y="4800600"/>
            <a:ext cx="335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800" b="1" i="1"/>
              <a:t>Very Low</a:t>
            </a:r>
          </a:p>
          <a:p>
            <a:pPr algn="ctr" eaLnBrk="1" hangingPunct="1"/>
            <a:r>
              <a:rPr lang="en-US" altLang="en-US" sz="2800" b="1" i="1"/>
              <a:t>Vulnerability</a:t>
            </a:r>
            <a:endParaRPr lang="en-CA" altLang="en-US" sz="2800" b="1" i="1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823200" y="4800600"/>
            <a:ext cx="335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800" b="1" i="1"/>
              <a:t>Low</a:t>
            </a:r>
          </a:p>
          <a:p>
            <a:pPr algn="ctr" eaLnBrk="1" hangingPunct="1"/>
            <a:r>
              <a:rPr lang="en-US" altLang="en-US" sz="2800" b="1" i="1"/>
              <a:t>Vulnerability</a:t>
            </a:r>
            <a:endParaRPr lang="en-CA" altLang="en-US" sz="2800" b="1" i="1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8432800" y="2457451"/>
            <a:ext cx="203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b="1" i="1" dirty="0"/>
              <a:t>Low</a:t>
            </a:r>
            <a:endParaRPr lang="en-CA" altLang="en-US" sz="2800" b="1" i="1" dirty="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080000" y="2457451"/>
            <a:ext cx="203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b="1" i="1" dirty="0"/>
              <a:t>High</a:t>
            </a:r>
            <a:endParaRPr lang="en-CA" altLang="en-US" sz="2800" b="1" i="1" dirty="0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048000" y="35052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b="1" i="1" dirty="0"/>
              <a:t>High</a:t>
            </a:r>
            <a:endParaRPr lang="en-CA" altLang="en-US" sz="2400" b="1" i="1" dirty="0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149600" y="4983163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b="1" i="1" dirty="0"/>
              <a:t>Low</a:t>
            </a:r>
            <a:endParaRPr lang="en-CA" altLang="en-US" sz="2400" b="1" i="1" dirty="0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812800" y="3048001"/>
            <a:ext cx="223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2400" b="1" i="1" dirty="0"/>
              <a:t>Exposure to Hazard</a:t>
            </a:r>
            <a:endParaRPr lang="en-CA" altLang="en-US" sz="2400" b="1" i="1" dirty="0"/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4064000" y="1524000"/>
            <a:ext cx="675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b="1" i="1" dirty="0"/>
              <a:t>Capacity to Cope</a:t>
            </a:r>
            <a:endParaRPr lang="en-CA" altLang="en-US" sz="2400" b="1" i="1" dirty="0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3149600" y="2286000"/>
            <a:ext cx="8737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3149600" y="2286000"/>
            <a:ext cx="0" cy="3733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727200" y="1"/>
            <a:ext cx="670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6000" b="1" i="1">
                <a:solidFill>
                  <a:srgbClr val="FFCC66"/>
                </a:solidFill>
              </a:rPr>
              <a:t>Vulnerability</a:t>
            </a:r>
            <a:endParaRPr lang="en-CA" altLang="en-US" sz="6000" b="1" i="1">
              <a:solidFill>
                <a:srgbClr val="FFCC66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azard word cloud">
            <a:extLst>
              <a:ext uri="{FF2B5EF4-FFF2-40B4-BE49-F238E27FC236}">
                <a16:creationId xmlns:a16="http://schemas.microsoft.com/office/drawing/2014/main" xmlns="" id="{BE6CF963-28A9-455E-ACB3-6F181C043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987552"/>
            <a:ext cx="7315200" cy="488289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Shape 97"/>
          <p:cNvSpPr/>
          <p:nvPr/>
        </p:nvSpPr>
        <p:spPr>
          <a:xfrm>
            <a:off x="7607300" y="2438400"/>
            <a:ext cx="3200400" cy="164461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0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Hazard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is an event or occurrence that has the potential for causing injuries to life and damaging the property &amp; environment and potential for causing injuries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75E6D565-0801-4B52-99C9-5D4B5CBE4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0" y="0"/>
            <a:ext cx="3200400" cy="1993392"/>
          </a:xfrm>
        </p:spPr>
        <p:txBody>
          <a:bodyPr/>
          <a:lstStyle/>
          <a:p>
            <a:r>
              <a:rPr lang="en-US" dirty="0"/>
              <a:t>Hazard</a:t>
            </a:r>
          </a:p>
        </p:txBody>
      </p:sp>
    </p:spTree>
    <p:extLst>
      <p:ext uri="{BB962C8B-B14F-4D97-AF65-F5344CB8AC3E}">
        <p14:creationId xmlns:p14="http://schemas.microsoft.com/office/powerpoint/2010/main" xmlns="" val="190473464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25600" y="0"/>
            <a:ext cx="1026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0000FF"/>
                </a:solidFill>
              </a:rPr>
              <a:t>DISASTER MANAGEMENT CYCLE</a:t>
            </a:r>
            <a:endParaRPr lang="en-US" alt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12192000" cy="5562600"/>
          </a:xfrm>
        </p:spPr>
        <p:txBody>
          <a:bodyPr/>
          <a:lstStyle/>
          <a:p>
            <a:pPr eaLnBrk="1" hangingPunct="1"/>
            <a:endParaRPr lang="en-IN" altLang="en-US" smtClean="0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6502400" y="1600200"/>
            <a:ext cx="4368800" cy="1219200"/>
          </a:xfrm>
          <a:prstGeom prst="irregularSeal1">
            <a:avLst/>
          </a:prstGeom>
          <a:solidFill>
            <a:srgbClr val="FF0000"/>
          </a:solidFill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n-IN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8128000" y="3581400"/>
            <a:ext cx="1625600" cy="990600"/>
          </a:xfrm>
          <a:prstGeom prst="ellipse">
            <a:avLst/>
          </a:prstGeom>
          <a:solidFill>
            <a:srgbClr val="6699FF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en-US" sz="2400" b="1">
                <a:solidFill>
                  <a:schemeClr val="bg2"/>
                </a:solidFill>
                <a:latin typeface="Times New Roman" pitchFamily="18" charset="0"/>
              </a:rPr>
              <a:t>Relief</a:t>
            </a:r>
            <a:endParaRPr lang="en-US" altLang="en-US" sz="2400" b="1">
              <a:latin typeface="Times New Roman" pitchFamily="18" charset="0"/>
            </a:endParaRPr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7213600" y="4953000"/>
            <a:ext cx="2438400" cy="6858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en-US" sz="2000" b="1">
                <a:solidFill>
                  <a:schemeClr val="bg2"/>
                </a:solidFill>
                <a:latin typeface="Times New Roman" pitchFamily="18" charset="0"/>
              </a:rPr>
              <a:t>Rehabilitation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4978400" y="5715000"/>
            <a:ext cx="2946400" cy="4572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rgbClr val="33CC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en-US" sz="2000" b="1">
                <a:solidFill>
                  <a:schemeClr val="bg2"/>
                </a:solidFill>
                <a:latin typeface="Times New Roman" pitchFamily="18" charset="0"/>
              </a:rPr>
              <a:t>Reconstruction</a:t>
            </a:r>
            <a:endParaRPr lang="en-US" altLang="en-US" sz="2400" b="1">
              <a:latin typeface="Times New Roman" pitchFamily="18" charset="0"/>
            </a:endParaRPr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2641600" y="2590800"/>
            <a:ext cx="2946400" cy="609600"/>
          </a:xfrm>
          <a:prstGeom prst="ellipse">
            <a:avLst/>
          </a:prstGeom>
          <a:solidFill>
            <a:srgbClr val="99FF66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en-US" sz="2000" b="1">
                <a:solidFill>
                  <a:schemeClr val="bg2"/>
                </a:solidFill>
                <a:latin typeface="Times New Roman" pitchFamily="18" charset="0"/>
              </a:rPr>
              <a:t>Preparedness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2641600" y="4724400"/>
            <a:ext cx="2438400" cy="4572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en-US" sz="2000" b="1">
                <a:solidFill>
                  <a:schemeClr val="bg2"/>
                </a:solidFill>
                <a:latin typeface="Times New Roman" pitchFamily="18" charset="0"/>
              </a:rPr>
              <a:t>Mitigation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25610" name="Line 20"/>
          <p:cNvSpPr>
            <a:spLocks noChangeShapeType="1"/>
          </p:cNvSpPr>
          <p:nvPr/>
        </p:nvSpPr>
        <p:spPr bwMode="auto">
          <a:xfrm flipH="1">
            <a:off x="10160000" y="3200400"/>
            <a:ext cx="0" cy="3124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Line 21"/>
          <p:cNvSpPr>
            <a:spLocks noChangeShapeType="1"/>
          </p:cNvSpPr>
          <p:nvPr/>
        </p:nvSpPr>
        <p:spPr bwMode="auto">
          <a:xfrm flipH="1">
            <a:off x="4470400" y="6324600"/>
            <a:ext cx="5689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Line 22"/>
          <p:cNvSpPr>
            <a:spLocks noChangeShapeType="1"/>
          </p:cNvSpPr>
          <p:nvPr/>
        </p:nvSpPr>
        <p:spPr bwMode="auto">
          <a:xfrm flipV="1">
            <a:off x="4470400" y="60198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Line 23"/>
          <p:cNvSpPr>
            <a:spLocks noChangeShapeType="1"/>
          </p:cNvSpPr>
          <p:nvPr/>
        </p:nvSpPr>
        <p:spPr bwMode="auto">
          <a:xfrm flipH="1">
            <a:off x="9550400" y="3200400"/>
            <a:ext cx="609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4" name="WordArt 24"/>
          <p:cNvSpPr>
            <a:spLocks noChangeArrowheads="1" noChangeShapeType="1" noTextEdit="1"/>
          </p:cNvSpPr>
          <p:nvPr/>
        </p:nvSpPr>
        <p:spPr bwMode="auto">
          <a:xfrm>
            <a:off x="5283201" y="6477000"/>
            <a:ext cx="44831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latin typeface="Arial"/>
                <a:cs typeface="Arial"/>
              </a:rPr>
              <a:t>Post-disaster recovery phase</a:t>
            </a:r>
          </a:p>
        </p:txBody>
      </p:sp>
      <p:sp>
        <p:nvSpPr>
          <p:cNvPr id="25615" name="Line 25"/>
          <p:cNvSpPr>
            <a:spLocks noChangeShapeType="1"/>
          </p:cNvSpPr>
          <p:nvPr/>
        </p:nvSpPr>
        <p:spPr bwMode="auto">
          <a:xfrm>
            <a:off x="1930400" y="2286000"/>
            <a:ext cx="4165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6" name="Line 26"/>
          <p:cNvSpPr>
            <a:spLocks noChangeShapeType="1"/>
          </p:cNvSpPr>
          <p:nvPr/>
        </p:nvSpPr>
        <p:spPr bwMode="auto">
          <a:xfrm>
            <a:off x="1930400" y="2286000"/>
            <a:ext cx="0" cy="3124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Line 27"/>
          <p:cNvSpPr>
            <a:spLocks noChangeShapeType="1"/>
          </p:cNvSpPr>
          <p:nvPr/>
        </p:nvSpPr>
        <p:spPr bwMode="auto">
          <a:xfrm>
            <a:off x="1930400" y="5410200"/>
            <a:ext cx="711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Line 28"/>
          <p:cNvSpPr>
            <a:spLocks noChangeShapeType="1"/>
          </p:cNvSpPr>
          <p:nvPr/>
        </p:nvSpPr>
        <p:spPr bwMode="auto">
          <a:xfrm>
            <a:off x="6096000" y="2286000"/>
            <a:ext cx="0" cy="457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WordArt 29"/>
          <p:cNvSpPr>
            <a:spLocks noChangeArrowheads="1" noChangeShapeType="1" noTextEdit="1"/>
          </p:cNvSpPr>
          <p:nvPr/>
        </p:nvSpPr>
        <p:spPr bwMode="auto">
          <a:xfrm>
            <a:off x="1320801" y="1752600"/>
            <a:ext cx="44831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latin typeface="Arial"/>
                <a:cs typeface="Arial"/>
              </a:rPr>
              <a:t>Pre-disaster risk reduction phase</a:t>
            </a:r>
          </a:p>
        </p:txBody>
      </p:sp>
      <p:sp>
        <p:nvSpPr>
          <p:cNvPr id="25620" name="Text Box 30"/>
          <p:cNvSpPr txBox="1">
            <a:spLocks noChangeArrowheads="1"/>
          </p:cNvSpPr>
          <p:nvPr/>
        </p:nvSpPr>
        <p:spPr bwMode="auto">
          <a:xfrm>
            <a:off x="7721601" y="2022475"/>
            <a:ext cx="235796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US" altLang="en-US" sz="2400" b="1">
                <a:solidFill>
                  <a:schemeClr val="bg2"/>
                </a:solidFill>
                <a:latin typeface="Times New Roman" pitchFamily="18" charset="0"/>
              </a:rPr>
              <a:t>Disaster</a:t>
            </a:r>
            <a:endParaRPr lang="en-US" altLang="en-US" sz="2400" b="1">
              <a:latin typeface="Times New Roman" pitchFamily="18" charset="0"/>
            </a:endParaRPr>
          </a:p>
        </p:txBody>
      </p:sp>
      <p:sp>
        <p:nvSpPr>
          <p:cNvPr id="25621" name="WordArt 35"/>
          <p:cNvSpPr>
            <a:spLocks noChangeArrowheads="1" noChangeShapeType="1" noTextEdit="1"/>
          </p:cNvSpPr>
          <p:nvPr/>
        </p:nvSpPr>
        <p:spPr bwMode="auto">
          <a:xfrm>
            <a:off x="8534400" y="1371600"/>
            <a:ext cx="3149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latin typeface="Arial"/>
                <a:cs typeface="Arial"/>
              </a:rPr>
              <a:t>Disaster impact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 autoUpdateAnimBg="0"/>
      <p:bldP spid="12296" grpId="0" animBg="1" autoUpdateAnimBg="0"/>
      <p:bldP spid="12298" grpId="0" animBg="1" autoUpdateAnimBg="0"/>
      <p:bldP spid="12300" grpId="0" animBg="1" autoUpdateAnimBg="0"/>
      <p:bldP spid="12304" grpId="0" animBg="1" autoUpdateAnimBg="0"/>
      <p:bldP spid="12306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35BBBEA-FA76-4B67-B2CA-E73F0FD0B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9509760" cy="1233424"/>
          </a:xfrm>
        </p:spPr>
        <p:txBody>
          <a:bodyPr/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Types of Disasters</a:t>
            </a:r>
            <a:r>
              <a:rPr lang="en-US" sz="3600" dirty="0">
                <a:solidFill>
                  <a:srgbClr val="CC0066"/>
                </a:solidFill>
              </a:rPr>
              <a:t/>
            </a:r>
            <a:br>
              <a:rPr lang="en-US" sz="3600" dirty="0">
                <a:solidFill>
                  <a:srgbClr val="CC0066"/>
                </a:solidFill>
              </a:rPr>
            </a:br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2F9A7D80-6F21-49AE-8337-64E7B35129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047726410"/>
              </p:ext>
            </p:extLst>
          </p:nvPr>
        </p:nvGraphicFramePr>
        <p:xfrm>
          <a:off x="1371600" y="12869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16917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BDA3267-9F5C-413B-B7F6-A096D5607BD3}"/>
              </a:ext>
            </a:extLst>
          </p:cNvPr>
          <p:cNvSpPr/>
          <p:nvPr/>
        </p:nvSpPr>
        <p:spPr>
          <a:xfrm>
            <a:off x="-992123" y="38323"/>
            <a:ext cx="9145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ea typeface="+mj-ea"/>
                <a:cs typeface="Arial"/>
                <a:sym typeface="Times New Roman"/>
              </a:rPr>
              <a:t>Water &amp; Climate Related Disasters</a:t>
            </a:r>
            <a:endParaRPr lang="en-US" sz="3600" dirty="0">
              <a:solidFill>
                <a:schemeClr val="accent4">
                  <a:lumMod val="75000"/>
                </a:schemeClr>
              </a:solidFill>
              <a:latin typeface="Arial"/>
              <a:ea typeface="+mj-ea"/>
              <a:cs typeface="Arial"/>
            </a:endParaRPr>
          </a:p>
        </p:txBody>
      </p:sp>
      <p:graphicFrame>
        <p:nvGraphicFramePr>
          <p:cNvPr id="33" name="Diagram 32">
            <a:extLst>
              <a:ext uri="{FF2B5EF4-FFF2-40B4-BE49-F238E27FC236}">
                <a16:creationId xmlns:a16="http://schemas.microsoft.com/office/drawing/2014/main" xmlns="" id="{3E4E999F-60DF-49A7-B128-E9E8850D3C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593957456"/>
              </p:ext>
            </p:extLst>
          </p:nvPr>
        </p:nvGraphicFramePr>
        <p:xfrm>
          <a:off x="1066800" y="9144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000388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/>
        </p:nvSpPr>
        <p:spPr>
          <a:xfrm>
            <a:off x="-228600" y="278517"/>
            <a:ext cx="6540499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32104">
              <a:defRPr sz="3367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>
              <a:defRPr sz="1800" u="none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GEOLOGICAL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 </a:t>
            </a:r>
            <a:r>
              <a:rPr sz="3600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DISASTERS</a:t>
            </a:r>
          </a:p>
        </p:txBody>
      </p:sp>
      <p:sp>
        <p:nvSpPr>
          <p:cNvPr id="198" name="Shape 198"/>
          <p:cNvSpPr/>
          <p:nvPr/>
        </p:nvSpPr>
        <p:spPr>
          <a:xfrm>
            <a:off x="4555670" y="2864912"/>
            <a:ext cx="3657600" cy="1752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" name="Shape 289">
            <a:extLst>
              <a:ext uri="{FF2B5EF4-FFF2-40B4-BE49-F238E27FC236}">
                <a16:creationId xmlns:a16="http://schemas.microsoft.com/office/drawing/2014/main" xmlns="" id="{249D2911-D5EA-40BC-9481-D385C2514904}"/>
              </a:ext>
            </a:extLst>
          </p:cNvPr>
          <p:cNvSpPr/>
          <p:nvPr/>
        </p:nvSpPr>
        <p:spPr>
          <a:xfrm>
            <a:off x="990600" y="3672003"/>
            <a:ext cx="342900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Landslides &amp; Mudflows</a:t>
            </a:r>
          </a:p>
          <a:p>
            <a:pPr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  <p:sp>
        <p:nvSpPr>
          <p:cNvPr id="10" name="Shape 289">
            <a:extLst>
              <a:ext uri="{FF2B5EF4-FFF2-40B4-BE49-F238E27FC236}">
                <a16:creationId xmlns:a16="http://schemas.microsoft.com/office/drawing/2014/main" xmlns="" id="{157E1152-E179-49B0-BABA-ED960BA1D6AA}"/>
              </a:ext>
            </a:extLst>
          </p:cNvPr>
          <p:cNvSpPr/>
          <p:nvPr/>
        </p:nvSpPr>
        <p:spPr>
          <a:xfrm>
            <a:off x="4686301" y="1999187"/>
            <a:ext cx="342900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Earthquakes</a:t>
            </a:r>
          </a:p>
          <a:p>
            <a:pPr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  <p:sp>
        <p:nvSpPr>
          <p:cNvPr id="11" name="Shape 289">
            <a:extLst>
              <a:ext uri="{FF2B5EF4-FFF2-40B4-BE49-F238E27FC236}">
                <a16:creationId xmlns:a16="http://schemas.microsoft.com/office/drawing/2014/main" xmlns="" id="{B17C5BAE-CDC0-4C0F-960A-337218E0B5B6}"/>
              </a:ext>
            </a:extLst>
          </p:cNvPr>
          <p:cNvSpPr/>
          <p:nvPr/>
        </p:nvSpPr>
        <p:spPr>
          <a:xfrm>
            <a:off x="8311240" y="3672003"/>
            <a:ext cx="342900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Tsunami</a:t>
            </a:r>
          </a:p>
          <a:p>
            <a:pPr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72047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/>
        </p:nvSpPr>
        <p:spPr>
          <a:xfrm>
            <a:off x="2452147" y="609600"/>
            <a:ext cx="6934200" cy="594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8100">
            <a:solidFill>
              <a:srgbClr val="CC99FF"/>
            </a:solidFill>
            <a:rou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05" name="Shape 205"/>
          <p:cNvSpPr/>
          <p:nvPr/>
        </p:nvSpPr>
        <p:spPr>
          <a:xfrm>
            <a:off x="2658715" y="863600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Ocean Oil Spills</a:t>
            </a:r>
            <a:endParaRPr dirty="0"/>
          </a:p>
        </p:txBody>
      </p:sp>
      <p:sp>
        <p:nvSpPr>
          <p:cNvPr id="208" name="Shape 208"/>
          <p:cNvSpPr/>
          <p:nvPr/>
        </p:nvSpPr>
        <p:spPr>
          <a:xfrm>
            <a:off x="1485900" y="2208654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Mine Flooding</a:t>
            </a:r>
            <a:endParaRPr dirty="0"/>
          </a:p>
        </p:txBody>
      </p:sp>
      <p:sp>
        <p:nvSpPr>
          <p:cNvPr id="211" name="Shape 211"/>
          <p:cNvSpPr/>
          <p:nvPr/>
        </p:nvSpPr>
        <p:spPr>
          <a:xfrm>
            <a:off x="1752600" y="3733800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Mine Collapse</a:t>
            </a:r>
            <a:endParaRPr dirty="0"/>
          </a:p>
        </p:txBody>
      </p:sp>
      <p:sp>
        <p:nvSpPr>
          <p:cNvPr id="214" name="Shape 214"/>
          <p:cNvSpPr/>
          <p:nvPr/>
        </p:nvSpPr>
        <p:spPr>
          <a:xfrm>
            <a:off x="5018594" y="138554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Aviation Accidents</a:t>
            </a:r>
            <a:endParaRPr dirty="0"/>
          </a:p>
        </p:txBody>
      </p:sp>
      <p:sp>
        <p:nvSpPr>
          <p:cNvPr id="217" name="Shape 217"/>
          <p:cNvSpPr/>
          <p:nvPr/>
        </p:nvSpPr>
        <p:spPr>
          <a:xfrm>
            <a:off x="5029200" y="5791200"/>
            <a:ext cx="2133600" cy="99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Terrorist activities</a:t>
            </a:r>
            <a:endParaRPr dirty="0"/>
          </a:p>
        </p:txBody>
      </p:sp>
      <p:sp>
        <p:nvSpPr>
          <p:cNvPr id="220" name="Shape 220"/>
          <p:cNvSpPr/>
          <p:nvPr/>
        </p:nvSpPr>
        <p:spPr>
          <a:xfrm>
            <a:off x="2590800" y="5181600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Panic Exodus</a:t>
            </a:r>
            <a:endParaRPr dirty="0"/>
          </a:p>
        </p:txBody>
      </p:sp>
      <p:sp>
        <p:nvSpPr>
          <p:cNvPr id="223" name="Shape 223"/>
          <p:cNvSpPr/>
          <p:nvPr/>
        </p:nvSpPr>
        <p:spPr>
          <a:xfrm>
            <a:off x="7620000" y="914400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Rail Accidents</a:t>
            </a:r>
            <a:endParaRPr dirty="0"/>
          </a:p>
        </p:txBody>
      </p:sp>
      <p:sp>
        <p:nvSpPr>
          <p:cNvPr id="226" name="Shape 226"/>
          <p:cNvSpPr/>
          <p:nvPr/>
        </p:nvSpPr>
        <p:spPr>
          <a:xfrm>
            <a:off x="8382000" y="2171700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Road Accidents</a:t>
            </a:r>
            <a:endParaRPr dirty="0"/>
          </a:p>
        </p:txBody>
      </p:sp>
      <p:sp>
        <p:nvSpPr>
          <p:cNvPr id="229" name="Shape 229"/>
          <p:cNvSpPr/>
          <p:nvPr/>
        </p:nvSpPr>
        <p:spPr>
          <a:xfrm>
            <a:off x="8382000" y="3581400"/>
            <a:ext cx="19050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Boat Capsizing</a:t>
            </a:r>
            <a:endParaRPr dirty="0"/>
          </a:p>
        </p:txBody>
      </p:sp>
      <p:sp>
        <p:nvSpPr>
          <p:cNvPr id="232" name="Shape 232"/>
          <p:cNvSpPr/>
          <p:nvPr/>
        </p:nvSpPr>
        <p:spPr>
          <a:xfrm>
            <a:off x="7239000" y="5105400"/>
            <a:ext cx="22098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Forest &amp; Urban Fires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5252E0D-B84F-40DF-B1BC-FE1857CB2FD1}"/>
              </a:ext>
            </a:extLst>
          </p:cNvPr>
          <p:cNvSpPr txBox="1"/>
          <p:nvPr/>
        </p:nvSpPr>
        <p:spPr>
          <a:xfrm>
            <a:off x="3949700" y="3149600"/>
            <a:ext cx="4601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Man-made Disasters</a:t>
            </a:r>
          </a:p>
        </p:txBody>
      </p:sp>
    </p:spTree>
    <p:extLst>
      <p:ext uri="{BB962C8B-B14F-4D97-AF65-F5344CB8AC3E}">
        <p14:creationId xmlns:p14="http://schemas.microsoft.com/office/powerpoint/2010/main" xmlns="" val="396173413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/>
        </p:nvSpPr>
        <p:spPr>
          <a:xfrm>
            <a:off x="4383015" y="2743200"/>
            <a:ext cx="3124200" cy="1752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rgbClr val="FFFFFF"/>
            </a:solidFill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762000" y="3289528"/>
            <a:ext cx="342900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Fungal</a:t>
            </a:r>
          </a:p>
          <a:p>
            <a:pPr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  <p:sp>
        <p:nvSpPr>
          <p:cNvPr id="307" name="Shape 307"/>
          <p:cNvSpPr/>
          <p:nvPr/>
        </p:nvSpPr>
        <p:spPr>
          <a:xfrm>
            <a:off x="-762000" y="259204"/>
            <a:ext cx="6223000" cy="539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22959">
              <a:defRPr sz="378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lang="en-US" sz="3600" u="none" dirty="0">
                <a:solidFill>
                  <a:schemeClr val="accent4">
                    <a:lumMod val="75000"/>
                  </a:schemeClr>
                </a:solidFill>
              </a:rPr>
              <a:t>Biological </a:t>
            </a:r>
            <a:r>
              <a:rPr sz="3600" u="none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Disasters</a:t>
            </a:r>
          </a:p>
        </p:txBody>
      </p:sp>
      <p:sp>
        <p:nvSpPr>
          <p:cNvPr id="37" name="Shape 289">
            <a:extLst>
              <a:ext uri="{FF2B5EF4-FFF2-40B4-BE49-F238E27FC236}">
                <a16:creationId xmlns:a16="http://schemas.microsoft.com/office/drawing/2014/main" xmlns="" id="{3A0D26B1-C0FF-45D3-99C7-E37B82871762}"/>
              </a:ext>
            </a:extLst>
          </p:cNvPr>
          <p:cNvSpPr/>
          <p:nvPr/>
        </p:nvSpPr>
        <p:spPr>
          <a:xfrm>
            <a:off x="4467370" y="4709636"/>
            <a:ext cx="343203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Virus Related</a:t>
            </a:r>
          </a:p>
          <a:p>
            <a:pPr lvl="0"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  <p:sp>
        <p:nvSpPr>
          <p:cNvPr id="38" name="Shape 289">
            <a:extLst>
              <a:ext uri="{FF2B5EF4-FFF2-40B4-BE49-F238E27FC236}">
                <a16:creationId xmlns:a16="http://schemas.microsoft.com/office/drawing/2014/main" xmlns="" id="{5B4EC8CA-5DCA-404E-B9AB-7AFAA2D92B95}"/>
              </a:ext>
            </a:extLst>
          </p:cNvPr>
          <p:cNvSpPr/>
          <p:nvPr/>
        </p:nvSpPr>
        <p:spPr>
          <a:xfrm>
            <a:off x="8477030" y="3250168"/>
            <a:ext cx="3124199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Other Pathogens</a:t>
            </a:r>
          </a:p>
          <a:p>
            <a:pPr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  <p:sp>
        <p:nvSpPr>
          <p:cNvPr id="39" name="Shape 289">
            <a:extLst>
              <a:ext uri="{FF2B5EF4-FFF2-40B4-BE49-F238E27FC236}">
                <a16:creationId xmlns:a16="http://schemas.microsoft.com/office/drawing/2014/main" xmlns="" id="{5F8E85FB-5BD0-423E-9983-C936AF8E3DE2}"/>
              </a:ext>
            </a:extLst>
          </p:cNvPr>
          <p:cNvSpPr/>
          <p:nvPr/>
        </p:nvSpPr>
        <p:spPr>
          <a:xfrm>
            <a:off x="4216400" y="1504951"/>
            <a:ext cx="345743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</a:rPr>
              <a:t>Bacteria Related</a:t>
            </a:r>
          </a:p>
          <a:p>
            <a:pPr lvl="0" algn="ctr"/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8672938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/>
        </p:nvSpPr>
        <p:spPr>
          <a:xfrm>
            <a:off x="4383015" y="2743200"/>
            <a:ext cx="3124200" cy="1752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rgbClr val="FFFFFF"/>
            </a:solidFill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762000" y="3276714"/>
            <a:ext cx="3429000" cy="764292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algn="ctr"/>
            <a:r>
              <a:rPr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Food </a:t>
            </a:r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Arial"/>
            </a:endParaRPr>
          </a:p>
          <a:p>
            <a:pPr algn="ctr"/>
            <a:r>
              <a:rPr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Contamination</a:t>
            </a:r>
          </a:p>
        </p:txBody>
      </p:sp>
      <p:sp>
        <p:nvSpPr>
          <p:cNvPr id="307" name="Shape 307"/>
          <p:cNvSpPr/>
          <p:nvPr/>
        </p:nvSpPr>
        <p:spPr>
          <a:xfrm>
            <a:off x="-762000" y="259204"/>
            <a:ext cx="6223000" cy="539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22959">
              <a:defRPr sz="378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3600" u="none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Chemical Disasters</a:t>
            </a:r>
          </a:p>
        </p:txBody>
      </p:sp>
      <p:sp>
        <p:nvSpPr>
          <p:cNvPr id="37" name="Shape 289">
            <a:extLst>
              <a:ext uri="{FF2B5EF4-FFF2-40B4-BE49-F238E27FC236}">
                <a16:creationId xmlns:a16="http://schemas.microsoft.com/office/drawing/2014/main" xmlns="" id="{3A0D26B1-C0FF-45D3-99C7-E37B82871762}"/>
              </a:ext>
            </a:extLst>
          </p:cNvPr>
          <p:cNvSpPr/>
          <p:nvPr/>
        </p:nvSpPr>
        <p:spPr>
          <a:xfrm>
            <a:off x="4467370" y="4709636"/>
            <a:ext cx="343203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Water </a:t>
            </a:r>
            <a:r>
              <a:rPr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 </a:t>
            </a:r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Arial"/>
            </a:endParaRPr>
          </a:p>
          <a:p>
            <a:pPr lvl="0" algn="ctr"/>
            <a:r>
              <a:rPr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Contamination</a:t>
            </a:r>
          </a:p>
        </p:txBody>
      </p:sp>
      <p:sp>
        <p:nvSpPr>
          <p:cNvPr id="38" name="Shape 289">
            <a:extLst>
              <a:ext uri="{FF2B5EF4-FFF2-40B4-BE49-F238E27FC236}">
                <a16:creationId xmlns:a16="http://schemas.microsoft.com/office/drawing/2014/main" xmlns="" id="{5B4EC8CA-5DCA-404E-B9AB-7AFAA2D92B95}"/>
              </a:ext>
            </a:extLst>
          </p:cNvPr>
          <p:cNvSpPr/>
          <p:nvPr/>
        </p:nvSpPr>
        <p:spPr>
          <a:xfrm>
            <a:off x="7757287" y="3250168"/>
            <a:ext cx="3767057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numCol="1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Soil </a:t>
            </a:r>
            <a:r>
              <a:rPr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 </a:t>
            </a:r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Arial"/>
            </a:endParaRPr>
          </a:p>
          <a:p>
            <a:pPr algn="ctr"/>
            <a:r>
              <a:rPr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Contamination</a:t>
            </a:r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 &amp; Pesticides</a:t>
            </a:r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  <p:sp>
        <p:nvSpPr>
          <p:cNvPr id="39" name="Shape 289">
            <a:extLst>
              <a:ext uri="{FF2B5EF4-FFF2-40B4-BE49-F238E27FC236}">
                <a16:creationId xmlns:a16="http://schemas.microsoft.com/office/drawing/2014/main" xmlns="" id="{5F8E85FB-5BD0-423E-9983-C936AF8E3DE2}"/>
              </a:ext>
            </a:extLst>
          </p:cNvPr>
          <p:cNvSpPr/>
          <p:nvPr/>
        </p:nvSpPr>
        <p:spPr>
          <a:xfrm>
            <a:off x="4216400" y="1504951"/>
            <a:ext cx="3457430" cy="73866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Arial"/>
                <a:ea typeface="+mj-ea"/>
                <a:cs typeface="Arial"/>
                <a:sym typeface="Times New Roman"/>
              </a:rPr>
              <a:t>Toxic Gases &amp; Nuclear Radiation</a:t>
            </a:r>
            <a:endParaRPr sz="2400" dirty="0">
              <a:solidFill>
                <a:schemeClr val="bg1"/>
              </a:solidFill>
              <a:latin typeface="Arial"/>
              <a:ea typeface="+mj-ea"/>
              <a:cs typeface="Arial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032144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/>
          </p:cNvSpPr>
          <p:nvPr>
            <p:ph type="title"/>
          </p:nvPr>
        </p:nvSpPr>
        <p:spPr>
          <a:xfrm>
            <a:off x="52546" y="-309563"/>
            <a:ext cx="5029200" cy="1990725"/>
          </a:xfrm>
        </p:spPr>
        <p:txBody>
          <a:bodyPr anchor="b">
            <a:normAutofit/>
          </a:bodyPr>
          <a:lstStyle>
            <a:lvl1pPr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 cap="none">
                <a:solidFill>
                  <a:srgbClr val="000000"/>
                </a:solidFill>
              </a:defRPr>
            </a:pPr>
            <a:r>
              <a:rPr lang="en-US" sz="2400" b="1" u="none" cap="all" dirty="0">
                <a:solidFill>
                  <a:schemeClr val="bg1"/>
                </a:solidFill>
              </a:rPr>
              <a:t>AIM OF DISASTER MANAGEMENT</a:t>
            </a:r>
          </a:p>
        </p:txBody>
      </p:sp>
      <p:sp>
        <p:nvSpPr>
          <p:cNvPr id="342" name="Shape 342"/>
          <p:cNvSpPr>
            <a:spLocks noGrp="1"/>
          </p:cNvSpPr>
          <p:nvPr>
            <p:ph type="body" sz="half" idx="2"/>
          </p:nvPr>
        </p:nvSpPr>
        <p:spPr>
          <a:xfrm>
            <a:off x="243046" y="2743200"/>
            <a:ext cx="4557554" cy="3429000"/>
          </a:xfrm>
        </p:spPr>
        <p:txBody>
          <a:bodyPr>
            <a:normAutofit/>
          </a:bodyPr>
          <a:lstStyle/>
          <a:p>
            <a:pPr marL="342900" lvl="0" indent="-34290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Reduce (avoid, if possible) the potential losses from hazards</a:t>
            </a:r>
          </a:p>
          <a:p>
            <a:pPr marL="342900" lvl="0" indent="-34290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Assure prompt and appropriate assistance to victims when necessary</a:t>
            </a:r>
          </a:p>
          <a:p>
            <a:pPr marL="342900" lvl="0" indent="-342900">
              <a:buClr>
                <a:schemeClr val="bg1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Achieve rapid and durable recovery </a:t>
            </a:r>
          </a:p>
        </p:txBody>
      </p:sp>
      <p:pic>
        <p:nvPicPr>
          <p:cNvPr id="7170" name="Picture 2" descr="Hexagons Structure Arrow Red Target Header">
            <a:extLst>
              <a:ext uri="{FF2B5EF4-FFF2-40B4-BE49-F238E27FC236}">
                <a16:creationId xmlns:a16="http://schemas.microsoft.com/office/drawing/2014/main" xmlns="" id="{684F864F-22F4-401C-B333-3C01683F2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038" r="-1" b="-1"/>
          <a:stretch/>
        </p:blipFill>
        <p:spPr bwMode="auto">
          <a:xfrm>
            <a:off x="5362892" y="685800"/>
            <a:ext cx="6370320" cy="54864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262878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build="p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xfrm>
            <a:off x="38100" y="-152400"/>
            <a:ext cx="100965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 cap="none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LINKING DISASTERS AND DEVELOPMENT</a:t>
            </a:r>
          </a:p>
        </p:txBody>
      </p:sp>
      <p:sp>
        <p:nvSpPr>
          <p:cNvPr id="345" name="Shape 345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90678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000000"/>
                </a:solidFill>
              </a:rPr>
              <a:t>The cause and effect relationship between disasters and development has been ignored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000000"/>
                </a:solidFill>
              </a:rPr>
              <a:t>Disasters were seen in the context of emergency response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000000"/>
                </a:solidFill>
              </a:rPr>
              <a:t>Development programs were not assessed in the context of disasters</a:t>
            </a:r>
          </a:p>
          <a:p>
            <a:pPr marL="271462" lvl="0" indent="-271462">
              <a:lnSpc>
                <a:spcPct val="81000"/>
              </a:lnSpc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000000"/>
                </a:solidFill>
              </a:rPr>
              <a:t>Communities under disaster stress were seen as too turbulent for development initiatives</a:t>
            </a:r>
          </a:p>
        </p:txBody>
      </p:sp>
    </p:spTree>
    <p:extLst>
      <p:ext uri="{BB962C8B-B14F-4D97-AF65-F5344CB8AC3E}">
        <p14:creationId xmlns:p14="http://schemas.microsoft.com/office/powerpoint/2010/main" xmlns="" val="203828327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" grpId="0" build="p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>
            <a:spLocks noGrp="1"/>
          </p:cNvSpPr>
          <p:nvPr>
            <p:ph type="title"/>
          </p:nvPr>
        </p:nvSpPr>
        <p:spPr>
          <a:xfrm>
            <a:off x="28537" y="-393700"/>
            <a:ext cx="7086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 cap="none">
                <a:solidFill>
                  <a:srgbClr val="000000"/>
                </a:solidFill>
              </a:defRPr>
            </a:pPr>
            <a:r>
              <a:rPr sz="3600" u="none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Disasters versus Development </a:t>
            </a:r>
          </a:p>
        </p:txBody>
      </p:sp>
      <p:grpSp>
        <p:nvGrpSpPr>
          <p:cNvPr id="350" name="Group 350"/>
          <p:cNvGrpSpPr/>
          <p:nvPr/>
        </p:nvGrpSpPr>
        <p:grpSpPr>
          <a:xfrm>
            <a:off x="3581400" y="1676400"/>
            <a:ext cx="5029200" cy="4724400"/>
            <a:chOff x="0" y="0"/>
            <a:chExt cx="5029200" cy="4724400"/>
          </a:xfrm>
        </p:grpSpPr>
        <p:sp>
          <p:nvSpPr>
            <p:cNvPr id="348" name="Shape 348"/>
            <p:cNvSpPr/>
            <p:nvPr/>
          </p:nvSpPr>
          <p:spPr>
            <a:xfrm>
              <a:off x="0" y="0"/>
              <a:ext cx="5029200" cy="4724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052F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0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sz="2400"/>
            </a:p>
          </p:txBody>
        </p:sp>
        <p:sp>
          <p:nvSpPr>
            <p:cNvPr id="349" name="Shape 349"/>
            <p:cNvSpPr/>
            <p:nvPr/>
          </p:nvSpPr>
          <p:spPr>
            <a:xfrm>
              <a:off x="0" y="0"/>
              <a:ext cx="5029200" cy="4724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0800" y="21600"/>
                  </a:lnTo>
                  <a:moveTo>
                    <a:pt x="0" y="10800"/>
                  </a:moveTo>
                  <a:lnTo>
                    <a:pt x="21600" y="10800"/>
                  </a:lnTo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noFill/>
            <a:ln w="12700" cap="sq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0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 sz="2400"/>
            </a:p>
          </p:txBody>
        </p:sp>
      </p:grpSp>
      <p:sp>
        <p:nvSpPr>
          <p:cNvPr id="351" name="Shape 351"/>
          <p:cNvSpPr/>
          <p:nvPr/>
        </p:nvSpPr>
        <p:spPr>
          <a:xfrm>
            <a:off x="4189491" y="2632075"/>
            <a:ext cx="1809673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r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Development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increase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vulnerability</a:t>
            </a:r>
          </a:p>
        </p:txBody>
      </p:sp>
      <p:sp>
        <p:nvSpPr>
          <p:cNvPr id="352" name="Shape 352"/>
          <p:cNvSpPr/>
          <p:nvPr/>
        </p:nvSpPr>
        <p:spPr>
          <a:xfrm>
            <a:off x="6172201" y="2590800"/>
            <a:ext cx="1809673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Development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reduce 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vulnerability</a:t>
            </a:r>
          </a:p>
        </p:txBody>
      </p:sp>
      <p:sp>
        <p:nvSpPr>
          <p:cNvPr id="353" name="Shape 353"/>
          <p:cNvSpPr/>
          <p:nvPr/>
        </p:nvSpPr>
        <p:spPr>
          <a:xfrm>
            <a:off x="6172200" y="4267200"/>
            <a:ext cx="1741956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Disaster 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provide 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development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opportunities</a:t>
            </a:r>
          </a:p>
        </p:txBody>
      </p:sp>
      <p:sp>
        <p:nvSpPr>
          <p:cNvPr id="354" name="Shape 354"/>
          <p:cNvSpPr/>
          <p:nvPr/>
        </p:nvSpPr>
        <p:spPr>
          <a:xfrm>
            <a:off x="4282755" y="4343400"/>
            <a:ext cx="1741808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r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Disaster can 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set back </a:t>
            </a:r>
            <a:endParaRPr dirty="0">
              <a:solidFill>
                <a:schemeClr val="bg1">
                  <a:lumMod val="9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/>
            <a:r>
              <a:rPr sz="2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development</a:t>
            </a:r>
          </a:p>
        </p:txBody>
      </p:sp>
      <p:sp>
        <p:nvSpPr>
          <p:cNvPr id="355" name="Shape 355"/>
          <p:cNvSpPr/>
          <p:nvPr/>
        </p:nvSpPr>
        <p:spPr>
          <a:xfrm>
            <a:off x="4686300" y="6447999"/>
            <a:ext cx="2971800" cy="15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77823">
              <a:defRPr sz="1152">
                <a:ln w="8778">
                  <a:solidFill/>
                </a:ln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1400" dirty="0">
                <a:ln w="8778">
                  <a:solidFill/>
                </a:ln>
              </a:rPr>
              <a:t>DISASTER REALM</a:t>
            </a:r>
          </a:p>
        </p:txBody>
      </p:sp>
      <p:sp>
        <p:nvSpPr>
          <p:cNvPr id="356" name="Shape 356"/>
          <p:cNvSpPr/>
          <p:nvPr/>
        </p:nvSpPr>
        <p:spPr>
          <a:xfrm>
            <a:off x="4572000" y="1371600"/>
            <a:ext cx="2971800" cy="15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77823">
              <a:defRPr sz="1152">
                <a:ln w="8778">
                  <a:solidFill/>
                </a:ln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1400" dirty="0">
                <a:ln w="8778">
                  <a:solidFill/>
                </a:ln>
                <a:solidFill>
                  <a:schemeClr val="tx1">
                    <a:lumMod val="60000"/>
                    <a:lumOff val="40000"/>
                  </a:schemeClr>
                </a:solidFill>
              </a:rPr>
              <a:t>DEVELOPMENT REALM</a:t>
            </a:r>
          </a:p>
        </p:txBody>
      </p:sp>
      <p:sp>
        <p:nvSpPr>
          <p:cNvPr id="357" name="Shape 357"/>
          <p:cNvSpPr/>
          <p:nvPr/>
        </p:nvSpPr>
        <p:spPr>
          <a:xfrm rot="5447717">
            <a:off x="7427912" y="4073526"/>
            <a:ext cx="2971800" cy="155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77823">
              <a:defRPr sz="1152">
                <a:ln w="8778">
                  <a:solidFill/>
                </a:ln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1152" dirty="0">
                <a:ln w="8778">
                  <a:solidFill/>
                </a:ln>
              </a:rPr>
              <a:t>POSITIVE </a:t>
            </a:r>
            <a:r>
              <a:rPr sz="1400" dirty="0">
                <a:ln w="8778">
                  <a:solidFill/>
                </a:ln>
              </a:rPr>
              <a:t>REALM</a:t>
            </a:r>
          </a:p>
        </p:txBody>
      </p:sp>
      <p:sp>
        <p:nvSpPr>
          <p:cNvPr id="358" name="Shape 358"/>
          <p:cNvSpPr/>
          <p:nvPr/>
        </p:nvSpPr>
        <p:spPr>
          <a:xfrm rot="16207187">
            <a:off x="1865313" y="3922713"/>
            <a:ext cx="2971800" cy="155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ctr" defTabSz="877823">
              <a:defRPr sz="1152">
                <a:ln w="8778">
                  <a:solidFill/>
                </a:ln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ln w="9525">
                  <a:noFill/>
                </a:ln>
              </a:defRPr>
            </a:pPr>
            <a:r>
              <a:rPr sz="1400" dirty="0">
                <a:ln w="8778">
                  <a:solidFill/>
                </a:ln>
              </a:rPr>
              <a:t>NEGATIVE</a:t>
            </a:r>
            <a:r>
              <a:rPr sz="1152" dirty="0">
                <a:ln w="8778">
                  <a:solidFill/>
                </a:ln>
              </a:rPr>
              <a:t> REALM</a:t>
            </a:r>
          </a:p>
        </p:txBody>
      </p:sp>
    </p:spTree>
    <p:extLst>
      <p:ext uri="{BB962C8B-B14F-4D97-AF65-F5344CB8AC3E}">
        <p14:creationId xmlns:p14="http://schemas.microsoft.com/office/powerpoint/2010/main" xmlns="" val="158075324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CYCLONE- AMPHAN 2020</a:t>
            </a:r>
            <a:br>
              <a:rPr lang="en-US" dirty="0" smtClean="0"/>
            </a:br>
            <a:r>
              <a:rPr lang="en-US" dirty="0" smtClean="0"/>
              <a:t>Hazard or Disaster 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images.assettype.com/freepressjournal%2F2020-06%2F40698f2b-0aa9-42f7-9384-4a7e20ebd4df%2F6Mangrove.jpg?auto=format%2Ccompress&amp;format=webp&amp;w=940&amp;dpr=1.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8818" r="1881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www.un.org/sustainabledevelopment/sustainable-development-goals/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https://www.unisdr.org/who-we-are/what-is-drr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i="1" smtClean="0"/>
              <a:t>The Inter-Agency Library on Disaster Reduction for the ISDR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">
            <a:extLst>
              <a:ext uri="{FF2B5EF4-FFF2-40B4-BE49-F238E27FC236}">
                <a16:creationId xmlns:a16="http://schemas.microsoft.com/office/drawing/2014/main" xmlns="" id="{55C2D7BF-DCA1-490D-ABD4-0CA2FF8E3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41120" y="2182685"/>
            <a:ext cx="9509760" cy="356616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403670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West Bengal </a:t>
            </a:r>
            <a:r>
              <a:rPr lang="en-US" dirty="0" err="1" smtClean="0"/>
              <a:t>Amphan</a:t>
            </a:r>
            <a:r>
              <a:rPr lang="en-US" dirty="0" smtClean="0"/>
              <a:t> was a DISASTER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684" name="AutoShape 4" descr="https://cdn.countercurrents.org/wp-content/uploads/2020/06/amphan-sundarban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86" name="AutoShape 6" descr="https://cdn.countercurrents.org/wp-content/uploads/2020/06/amphan-sundarban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8763000" y="3733800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90" name="Picture 10" descr="Cyclone Amphan Caused Damage Of Over Rs 1 Lakh Crore: Bengal To Central Team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7179" r="1717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1C072F-D758-468E-84A0-9E0386DCA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" y="152401"/>
            <a:ext cx="3948112" cy="9144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 sz="1800" u="none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VULNERABILITY</a:t>
            </a:r>
          </a:p>
        </p:txBody>
      </p:sp>
      <p:sp>
        <p:nvSpPr>
          <p:cNvPr id="102" name="Shape 102"/>
          <p:cNvSpPr/>
          <p:nvPr/>
        </p:nvSpPr>
        <p:spPr>
          <a:xfrm>
            <a:off x="386556" y="2209800"/>
            <a:ext cx="3804444" cy="162201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36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Vulnerability </a:t>
            </a:r>
            <a:r>
              <a:rPr lang="en-US" sz="36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is a set of conditions that reduces people’s ability to prepare for, withstand or respond to a hazard</a:t>
            </a:r>
          </a:p>
        </p:txBody>
      </p:sp>
      <p:pic>
        <p:nvPicPr>
          <p:cNvPr id="103" name="image3.jpeg" descr="3"/>
          <p:cNvPicPr/>
          <p:nvPr/>
        </p:nvPicPr>
        <p:blipFill rotWithShape="1">
          <a:blip r:embed="rId2" cstate="print"/>
          <a:srcRect r="2" b="27054"/>
          <a:stretch/>
        </p:blipFill>
        <p:spPr>
          <a:xfrm>
            <a:off x="4494212" y="685800"/>
            <a:ext cx="7239001" cy="5486400"/>
          </a:xfrm>
          <a:prstGeom prst="rect">
            <a:avLst/>
          </a:prstGeom>
          <a:noFill/>
          <a:ln>
            <a:solidFill>
              <a:srgbClr val="FFFFFF"/>
            </a:solidFill>
            <a:miter/>
          </a:ln>
        </p:spPr>
      </p:pic>
    </p:spTree>
    <p:extLst>
      <p:ext uri="{BB962C8B-B14F-4D97-AF65-F5344CB8AC3E}">
        <p14:creationId xmlns:p14="http://schemas.microsoft.com/office/powerpoint/2010/main" xmlns="" val="62531433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760412" y="512667"/>
            <a:ext cx="3200400" cy="101133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algn="ctr"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l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1800" u="none">
                <a:solidFill>
                  <a:srgbClr val="000000"/>
                </a:solidFill>
              </a:defRPr>
            </a:pPr>
            <a:r>
              <a:rPr sz="3400" u="none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RISK</a:t>
            </a:r>
          </a:p>
        </p:txBody>
      </p:sp>
      <p:sp>
        <p:nvSpPr>
          <p:cNvPr id="107" name="Shape 107"/>
          <p:cNvSpPr/>
          <p:nvPr/>
        </p:nvSpPr>
        <p:spPr>
          <a:xfrm>
            <a:off x="507428" y="1905000"/>
            <a:ext cx="3785616" cy="268881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1400"/>
              </a:spcBef>
              <a:defRPr sz="2400">
                <a:solidFill>
                  <a:srgbClr val="9933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  <a:defRPr sz="1800">
                <a:solidFill>
                  <a:srgbClr val="000000"/>
                </a:solidFill>
              </a:defRPr>
            </a:pPr>
            <a:r>
              <a:rPr lang="en-US" sz="2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Risk is the measure of expected losses (deaths, injuries, property damage, crop loss, etc.) due to a hazard on account of nature of construction and proximate to hazardous area.</a:t>
            </a:r>
          </a:p>
        </p:txBody>
      </p:sp>
      <p:pic>
        <p:nvPicPr>
          <p:cNvPr id="106" name="image4.jpeg" descr="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5244" y="685800"/>
            <a:ext cx="3785616" cy="5486400"/>
          </a:xfrm>
          <a:prstGeom prst="rect">
            <a:avLst/>
          </a:prstGeom>
          <a:noFill/>
          <a:ln>
            <a:solidFill>
              <a:srgbClr val="FFFFFF"/>
            </a:solidFill>
            <a:miter/>
          </a:ln>
        </p:spPr>
      </p:pic>
    </p:spTree>
    <p:extLst>
      <p:ext uri="{BB962C8B-B14F-4D97-AF65-F5344CB8AC3E}">
        <p14:creationId xmlns:p14="http://schemas.microsoft.com/office/powerpoint/2010/main" xmlns="" val="1875021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471488" y="1447800"/>
            <a:ext cx="4027488" cy="2971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MISHAP arising from natural or man made causes 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Result in a serious disruption of the functioning of a society, 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Cause widespread human, material, or environmental losses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Exceed the ability of the affected society to cope using only its own resources.</a:t>
            </a:r>
          </a:p>
        </p:txBody>
      </p:sp>
      <p:pic>
        <p:nvPicPr>
          <p:cNvPr id="110" name="image5.jpeg" descr="ORLEAN6"/>
          <p:cNvPicPr/>
          <p:nvPr/>
        </p:nvPicPr>
        <p:blipFill rotWithShape="1">
          <a:blip r:embed="rId2" cstate="print"/>
          <a:srcRect t="247" r="-1" b="23747"/>
          <a:stretch/>
        </p:blipFill>
        <p:spPr>
          <a:xfrm>
            <a:off x="5362892" y="685800"/>
            <a:ext cx="6370320" cy="5486400"/>
          </a:xfrm>
          <a:prstGeom prst="rect">
            <a:avLst/>
          </a:prstGeom>
          <a:noFill/>
          <a:ln>
            <a:solidFill>
              <a:srgbClr val="FFFFFF"/>
            </a:solidFill>
            <a:miter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A402D767-BA14-487E-97B6-164E50370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228601"/>
            <a:ext cx="3200400" cy="914399"/>
          </a:xfrm>
        </p:spPr>
        <p:txBody>
          <a:bodyPr/>
          <a:lstStyle/>
          <a:p>
            <a:r>
              <a:rPr lang="en-US" dirty="0"/>
              <a:t>Disaster</a:t>
            </a:r>
          </a:p>
        </p:txBody>
      </p:sp>
    </p:spTree>
    <p:extLst>
      <p:ext uri="{BB962C8B-B14F-4D97-AF65-F5344CB8AC3E}">
        <p14:creationId xmlns:p14="http://schemas.microsoft.com/office/powerpoint/2010/main" xmlns="" val="163525756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 flipH="1">
            <a:off x="7200886" y="1510100"/>
            <a:ext cx="609614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13" name="Shape 113"/>
          <p:cNvSpPr/>
          <p:nvPr/>
        </p:nvSpPr>
        <p:spPr>
          <a:xfrm>
            <a:off x="53392" y="413909"/>
            <a:ext cx="672580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1800" u="none">
                <a:solidFill>
                  <a:srgbClr val="000000"/>
                </a:solidFill>
              </a:defRPr>
            </a:pPr>
            <a:r>
              <a:rPr sz="3600" u="none" dirty="0">
                <a:solidFill>
                  <a:schemeClr val="accent4">
                    <a:lumMod val="75000"/>
                  </a:schemeClr>
                </a:solidFill>
              </a:rPr>
              <a:t>D</a:t>
            </a:r>
            <a:r>
              <a:rPr lang="en-US" sz="3600" u="none" dirty="0">
                <a:solidFill>
                  <a:schemeClr val="accent4">
                    <a:lumMod val="75000"/>
                  </a:schemeClr>
                </a:solidFill>
              </a:rPr>
              <a:t>isasters</a:t>
            </a:r>
            <a:endParaRPr sz="3600" u="non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2362200" y="1371601"/>
            <a:ext cx="2362200" cy="276999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>
            <a:lvl1pPr algn="ctr">
              <a:spcBef>
                <a:spcPts val="1000"/>
              </a:spcBef>
              <a:defRPr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1">
                    <a:lumMod val="75000"/>
                  </a:schemeClr>
                </a:solidFill>
              </a:rPr>
              <a:t>VULNERABILITY</a:t>
            </a:r>
          </a:p>
        </p:txBody>
      </p:sp>
      <p:sp>
        <p:nvSpPr>
          <p:cNvPr id="115" name="Shape 115"/>
          <p:cNvSpPr/>
          <p:nvPr/>
        </p:nvSpPr>
        <p:spPr>
          <a:xfrm>
            <a:off x="5257786" y="978348"/>
            <a:ext cx="2133600" cy="1143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62" y="4342"/>
                </a:moveTo>
                <a:lnTo>
                  <a:pt x="14790" y="0"/>
                </a:lnTo>
                <a:lnTo>
                  <a:pt x="14525" y="5777"/>
                </a:lnTo>
                <a:lnTo>
                  <a:pt x="18007" y="3172"/>
                </a:lnTo>
                <a:lnTo>
                  <a:pt x="16380" y="6532"/>
                </a:lnTo>
                <a:lnTo>
                  <a:pt x="21600" y="6645"/>
                </a:lnTo>
                <a:lnTo>
                  <a:pt x="16985" y="9402"/>
                </a:lnTo>
                <a:lnTo>
                  <a:pt x="18270" y="11290"/>
                </a:lnTo>
                <a:lnTo>
                  <a:pt x="16380" y="12310"/>
                </a:lnTo>
                <a:lnTo>
                  <a:pt x="18877" y="15632"/>
                </a:lnTo>
                <a:lnTo>
                  <a:pt x="14640" y="14350"/>
                </a:lnTo>
                <a:lnTo>
                  <a:pt x="14942" y="17370"/>
                </a:lnTo>
                <a:lnTo>
                  <a:pt x="12180" y="15935"/>
                </a:lnTo>
                <a:lnTo>
                  <a:pt x="11612" y="18842"/>
                </a:lnTo>
                <a:lnTo>
                  <a:pt x="9872" y="17370"/>
                </a:lnTo>
                <a:lnTo>
                  <a:pt x="8700" y="19712"/>
                </a:lnTo>
                <a:lnTo>
                  <a:pt x="7527" y="18125"/>
                </a:lnTo>
                <a:lnTo>
                  <a:pt x="4917" y="21600"/>
                </a:lnTo>
                <a:lnTo>
                  <a:pt x="4805" y="18240"/>
                </a:lnTo>
                <a:lnTo>
                  <a:pt x="1285" y="17825"/>
                </a:lnTo>
                <a:lnTo>
                  <a:pt x="3330" y="15370"/>
                </a:lnTo>
                <a:lnTo>
                  <a:pt x="0" y="12877"/>
                </a:lnTo>
                <a:lnTo>
                  <a:pt x="3935" y="11592"/>
                </a:lnTo>
                <a:lnTo>
                  <a:pt x="1172" y="8270"/>
                </a:lnTo>
                <a:lnTo>
                  <a:pt x="5372" y="7817"/>
                </a:lnTo>
                <a:lnTo>
                  <a:pt x="4502" y="3625"/>
                </a:lnTo>
                <a:lnTo>
                  <a:pt x="8550" y="6382"/>
                </a:lnTo>
                <a:lnTo>
                  <a:pt x="9722" y="1887"/>
                </a:lnTo>
                <a:close/>
              </a:path>
            </a:pathLst>
          </a:cu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Disaster</a:t>
            </a:r>
            <a:endParaRPr dirty="0"/>
          </a:p>
        </p:txBody>
      </p:sp>
      <p:sp>
        <p:nvSpPr>
          <p:cNvPr id="118" name="Shape 118"/>
          <p:cNvSpPr/>
          <p:nvPr/>
        </p:nvSpPr>
        <p:spPr>
          <a:xfrm>
            <a:off x="7620000" y="1371602"/>
            <a:ext cx="1828800" cy="27699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>
            <a:lvl1pPr algn="ctr">
              <a:spcBef>
                <a:spcPts val="1000"/>
              </a:spcBef>
              <a:defRPr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1">
                    <a:lumMod val="75000"/>
                  </a:schemeClr>
                </a:solidFill>
              </a:rPr>
              <a:t>Hazards</a:t>
            </a:r>
          </a:p>
        </p:txBody>
      </p:sp>
      <p:sp>
        <p:nvSpPr>
          <p:cNvPr id="119" name="Shape 119"/>
          <p:cNvSpPr/>
          <p:nvPr/>
        </p:nvSpPr>
        <p:spPr>
          <a:xfrm>
            <a:off x="4800591" y="1510100"/>
            <a:ext cx="45720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21" name="Shape 121"/>
          <p:cNvSpPr/>
          <p:nvPr/>
        </p:nvSpPr>
        <p:spPr>
          <a:xfrm>
            <a:off x="7620003" y="2409986"/>
            <a:ext cx="1828797" cy="276998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>
            <a:lvl1pPr>
              <a:spcBef>
                <a:spcPts val="1000"/>
              </a:spcBef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rigger</a:t>
            </a:r>
            <a:r>
              <a:rPr dirty="0">
                <a:solidFill>
                  <a:schemeClr val="bg1"/>
                </a:solidFill>
              </a:rPr>
              <a:t> E</a:t>
            </a:r>
            <a:r>
              <a:rPr lang="en-US" dirty="0">
                <a:solidFill>
                  <a:schemeClr val="bg1"/>
                </a:solidFill>
              </a:rPr>
              <a:t>vents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8001000" y="2819400"/>
            <a:ext cx="1447800" cy="3365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 algn="ctr">
              <a:spcBef>
                <a:spcPts val="1000"/>
              </a:spcBef>
            </a:pPr>
            <a:endParaRPr dirty="0">
              <a:solidFill>
                <a:schemeClr val="tx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Earthquake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Tsunami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Flood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Cyclones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Drought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Landslide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War</a:t>
            </a:r>
          </a:p>
          <a:p>
            <a:pPr lvl="0">
              <a:spcBef>
                <a:spcPts val="1000"/>
              </a:spcBef>
              <a:buSzPct val="10000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Pollution</a:t>
            </a:r>
          </a:p>
        </p:txBody>
      </p:sp>
      <p:sp>
        <p:nvSpPr>
          <p:cNvPr id="123" name="Shape 123"/>
          <p:cNvSpPr/>
          <p:nvPr/>
        </p:nvSpPr>
        <p:spPr>
          <a:xfrm>
            <a:off x="2417318" y="2411493"/>
            <a:ext cx="2209793" cy="276999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lvl="0"/>
            <a:r>
              <a:rPr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Underlying</a:t>
            </a:r>
            <a:r>
              <a:rPr lang="en-US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causes</a:t>
            </a:r>
          </a:p>
        </p:txBody>
      </p:sp>
      <p:sp>
        <p:nvSpPr>
          <p:cNvPr id="124" name="Shape 124"/>
          <p:cNvSpPr/>
          <p:nvPr/>
        </p:nvSpPr>
        <p:spPr>
          <a:xfrm>
            <a:off x="8534398" y="2688492"/>
            <a:ext cx="0" cy="50800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25" name="Shape 125"/>
          <p:cNvSpPr/>
          <p:nvPr/>
        </p:nvSpPr>
        <p:spPr>
          <a:xfrm>
            <a:off x="3276600" y="2713892"/>
            <a:ext cx="0" cy="45720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26" name="Shape 126"/>
          <p:cNvSpPr/>
          <p:nvPr/>
        </p:nvSpPr>
        <p:spPr>
          <a:xfrm>
            <a:off x="2362200" y="3347998"/>
            <a:ext cx="289559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Limited access to resources</a:t>
            </a:r>
          </a:p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Disabilities</a:t>
            </a:r>
          </a:p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Gender &amp; Age</a:t>
            </a:r>
          </a:p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Poverty</a:t>
            </a:r>
          </a:p>
        </p:txBody>
      </p:sp>
      <p:sp>
        <p:nvSpPr>
          <p:cNvPr id="127" name="Shape 127"/>
          <p:cNvSpPr/>
          <p:nvPr/>
        </p:nvSpPr>
        <p:spPr>
          <a:xfrm>
            <a:off x="2498726" y="4556125"/>
            <a:ext cx="1997067" cy="276999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>
            <a:lvl1pPr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 dirty="0">
                <a:solidFill>
                  <a:srgbClr val="FFFFFF"/>
                </a:solidFill>
              </a:rPr>
              <a:t>Dynamic Pressure</a:t>
            </a:r>
          </a:p>
        </p:txBody>
      </p:sp>
      <p:sp>
        <p:nvSpPr>
          <p:cNvPr id="128" name="Shape 128"/>
          <p:cNvSpPr/>
          <p:nvPr/>
        </p:nvSpPr>
        <p:spPr>
          <a:xfrm>
            <a:off x="3276600" y="4833124"/>
            <a:ext cx="0" cy="38100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29" name="Shape 129"/>
          <p:cNvSpPr/>
          <p:nvPr/>
        </p:nvSpPr>
        <p:spPr>
          <a:xfrm>
            <a:off x="2404618" y="5303242"/>
            <a:ext cx="3996179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Lack of institution, training &amp; education</a:t>
            </a:r>
          </a:p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Population Expansion</a:t>
            </a:r>
          </a:p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Uncontrolled development</a:t>
            </a:r>
          </a:p>
          <a:p>
            <a:pPr marL="228600" lvl="0" indent="-228600">
              <a:buSzPct val="100000"/>
              <a:buFont typeface="Arial" panose="020B0604020202020204" pitchFamily="34" charset="0"/>
              <a:buChar char="•"/>
            </a:pPr>
            <a:r>
              <a:rPr sz="1600" dirty="0">
                <a:solidFill>
                  <a:schemeClr val="accent4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Environmental degradation</a:t>
            </a:r>
          </a:p>
        </p:txBody>
      </p:sp>
      <p:sp>
        <p:nvSpPr>
          <p:cNvPr id="130" name="Shape 130"/>
          <p:cNvSpPr/>
          <p:nvPr/>
        </p:nvSpPr>
        <p:spPr>
          <a:xfrm>
            <a:off x="5257791" y="3048001"/>
            <a:ext cx="2133595" cy="108747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Insufficient</a:t>
            </a:r>
          </a:p>
          <a:p>
            <a:pPr lvl="0" algn="ctr">
              <a:spcBef>
                <a:spcPts val="1000"/>
              </a:spcBef>
            </a:pPr>
            <a:r>
              <a:rPr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Coping </a:t>
            </a:r>
          </a:p>
          <a:p>
            <a:pPr lvl="0" algn="ctr">
              <a:spcBef>
                <a:spcPts val="1000"/>
              </a:spcBef>
            </a:pPr>
            <a:r>
              <a:rPr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Capacities</a:t>
            </a:r>
          </a:p>
        </p:txBody>
      </p:sp>
      <p:sp>
        <p:nvSpPr>
          <p:cNvPr id="131" name="Shape 131"/>
          <p:cNvSpPr/>
          <p:nvPr/>
        </p:nvSpPr>
        <p:spPr>
          <a:xfrm flipV="1">
            <a:off x="6324600" y="1968499"/>
            <a:ext cx="0" cy="106680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xmlns="" val="212460361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1714502" y="859423"/>
            <a:ext cx="411638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1500" dirty="0">
                <a:solidFill>
                  <a:schemeClr val="accent4">
                    <a:lumMod val="75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                    </a:t>
            </a:r>
            <a:r>
              <a:rPr sz="2400" dirty="0">
                <a:solidFill>
                  <a:schemeClr val="accent4">
                    <a:lumMod val="75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VULNERABILITY</a:t>
            </a:r>
          </a:p>
        </p:txBody>
      </p:sp>
      <p:sp>
        <p:nvSpPr>
          <p:cNvPr id="134" name="Shape 134"/>
          <p:cNvSpPr/>
          <p:nvPr/>
        </p:nvSpPr>
        <p:spPr>
          <a:xfrm>
            <a:off x="1600200" y="2237077"/>
            <a:ext cx="2057400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20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      1</a:t>
            </a:r>
            <a:endParaRPr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4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Underlying causes</a:t>
            </a:r>
            <a:endParaRPr sz="1600">
              <a:solidFill>
                <a:schemeClr val="bg1">
                  <a:lumMod val="50000"/>
                </a:schemeClr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1612597" y="2938356"/>
            <a:ext cx="1408315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Poverty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Limited access to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power structures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resources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Ideologies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Economic systems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General 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pre-conditioning 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factors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3505201" y="2237076"/>
            <a:ext cx="1465263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20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   2</a:t>
            </a:r>
            <a:endParaRPr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4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Dynamic    </a:t>
            </a:r>
            <a:endParaRPr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4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pressures</a:t>
            </a:r>
          </a:p>
        </p:txBody>
      </p:sp>
      <p:sp>
        <p:nvSpPr>
          <p:cNvPr id="137" name="Shape 137"/>
          <p:cNvSpPr/>
          <p:nvPr/>
        </p:nvSpPr>
        <p:spPr>
          <a:xfrm>
            <a:off x="3276600" y="3761076"/>
            <a:ext cx="228600" cy="609600"/>
          </a:xfrm>
          <a:prstGeom prst="chevron">
            <a:avLst>
              <a:gd name="adj" fmla="val 77083"/>
            </a:avLst>
          </a:prstGeom>
          <a:solidFill>
            <a:srgbClr val="969696"/>
          </a:solidFill>
          <a:ln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3470276" y="2995901"/>
            <a:ext cx="1612265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Lack of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- education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training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appropriate skills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local investment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local markets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press freedom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Macro-forces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population expansion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environmental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   degradation</a:t>
            </a:r>
          </a:p>
        </p:txBody>
      </p:sp>
      <p:sp>
        <p:nvSpPr>
          <p:cNvPr id="139" name="Shape 139"/>
          <p:cNvSpPr/>
          <p:nvPr/>
        </p:nvSpPr>
        <p:spPr>
          <a:xfrm>
            <a:off x="5029200" y="2237076"/>
            <a:ext cx="134778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20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   3</a:t>
            </a:r>
            <a:endParaRPr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4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  Unsafe   </a:t>
            </a:r>
            <a:br>
              <a:rPr sz="14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</a:br>
            <a:r>
              <a:rPr sz="140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   conditions</a:t>
            </a:r>
          </a:p>
        </p:txBody>
      </p:sp>
      <p:sp>
        <p:nvSpPr>
          <p:cNvPr id="140" name="Shape 140"/>
          <p:cNvSpPr/>
          <p:nvPr/>
        </p:nvSpPr>
        <p:spPr>
          <a:xfrm>
            <a:off x="4953001" y="3041065"/>
            <a:ext cx="1863725" cy="2292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Fragile physical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environment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dangerous locations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dangerous buildings and 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   infrastructure 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Fragile local economy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livelihoods at risk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- low income levels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Public actions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41" name="Shape 141"/>
          <p:cNvSpPr/>
          <p:nvPr/>
        </p:nvSpPr>
        <p:spPr>
          <a:xfrm>
            <a:off x="4606926" y="3532476"/>
            <a:ext cx="346075" cy="990600"/>
          </a:xfrm>
          <a:prstGeom prst="chevron">
            <a:avLst>
              <a:gd name="adj" fmla="val 77083"/>
            </a:avLst>
          </a:prstGeom>
          <a:solidFill>
            <a:srgbClr val="969696"/>
          </a:solidFill>
          <a:ln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6629400" y="3303876"/>
            <a:ext cx="527050" cy="1219200"/>
          </a:xfrm>
          <a:prstGeom prst="chevron">
            <a:avLst>
              <a:gd name="adj" fmla="val 77083"/>
            </a:avLst>
          </a:prstGeom>
          <a:solidFill>
            <a:srgbClr val="969696"/>
          </a:solidFill>
          <a:ln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6816726" y="1600488"/>
            <a:ext cx="1641476" cy="1873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800"/>
                </a:moveTo>
                <a:lnTo>
                  <a:pt x="14522" y="0"/>
                </a:lnTo>
                <a:lnTo>
                  <a:pt x="14155" y="5325"/>
                </a:lnTo>
                <a:lnTo>
                  <a:pt x="18380" y="4457"/>
                </a:lnTo>
                <a:lnTo>
                  <a:pt x="16702" y="7315"/>
                </a:lnTo>
                <a:lnTo>
                  <a:pt x="21097" y="8137"/>
                </a:lnTo>
                <a:lnTo>
                  <a:pt x="17607" y="10475"/>
                </a:lnTo>
                <a:lnTo>
                  <a:pt x="21600" y="13290"/>
                </a:lnTo>
                <a:lnTo>
                  <a:pt x="16837" y="12942"/>
                </a:lnTo>
                <a:lnTo>
                  <a:pt x="18145" y="18095"/>
                </a:lnTo>
                <a:lnTo>
                  <a:pt x="14020" y="14457"/>
                </a:lnTo>
                <a:lnTo>
                  <a:pt x="13247" y="19737"/>
                </a:lnTo>
                <a:lnTo>
                  <a:pt x="10532" y="14935"/>
                </a:lnTo>
                <a:lnTo>
                  <a:pt x="8485" y="21600"/>
                </a:lnTo>
                <a:lnTo>
                  <a:pt x="7715" y="15627"/>
                </a:lnTo>
                <a:lnTo>
                  <a:pt x="4762" y="17617"/>
                </a:lnTo>
                <a:lnTo>
                  <a:pt x="5667" y="13937"/>
                </a:lnTo>
                <a:lnTo>
                  <a:pt x="135" y="14587"/>
                </a:lnTo>
                <a:lnTo>
                  <a:pt x="3722" y="11775"/>
                </a:lnTo>
                <a:lnTo>
                  <a:pt x="0" y="8615"/>
                </a:lnTo>
                <a:lnTo>
                  <a:pt x="4627" y="7617"/>
                </a:lnTo>
                <a:lnTo>
                  <a:pt x="370" y="2295"/>
                </a:lnTo>
                <a:lnTo>
                  <a:pt x="7312" y="6320"/>
                </a:lnTo>
                <a:lnTo>
                  <a:pt x="8352" y="2295"/>
                </a:lnTo>
                <a:close/>
              </a:path>
            </a:pathLst>
          </a:cu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b="1" dirty="0">
                <a:solidFill>
                  <a:schemeClr val="bg1"/>
                </a:solidFill>
              </a:rPr>
              <a:t>Disaster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147" name="Shape 147"/>
          <p:cNvSpPr/>
          <p:nvPr/>
        </p:nvSpPr>
        <p:spPr>
          <a:xfrm rot="10450820">
            <a:off x="8229601" y="3227676"/>
            <a:ext cx="487363" cy="1295400"/>
          </a:xfrm>
          <a:prstGeom prst="chevron">
            <a:avLst>
              <a:gd name="adj" fmla="val 77083"/>
            </a:avLst>
          </a:prstGeom>
          <a:solidFill>
            <a:srgbClr val="969696"/>
          </a:solidFill>
          <a:ln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8781384" y="914795"/>
            <a:ext cx="197961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chemeClr val="accent4">
                    <a:lumMod val="75000"/>
                  </a:schemeClr>
                </a:solidFill>
              </a:rPr>
              <a:t>HAZARD</a:t>
            </a:r>
          </a:p>
        </p:txBody>
      </p:sp>
      <p:sp>
        <p:nvSpPr>
          <p:cNvPr id="149" name="Shape 149"/>
          <p:cNvSpPr/>
          <p:nvPr/>
        </p:nvSpPr>
        <p:spPr>
          <a:xfrm>
            <a:off x="9085264" y="2344187"/>
            <a:ext cx="2271711" cy="306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sz="1400" dirty="0">
                <a:solidFill>
                  <a:schemeClr val="bg1">
                    <a:lumMod val="50000"/>
                  </a:schemeClr>
                </a:solidFill>
                <a:latin typeface="Arial Bold"/>
                <a:ea typeface="Arial Bold"/>
                <a:cs typeface="Arial Bold"/>
                <a:sym typeface="Arial Bold"/>
              </a:rPr>
              <a:t>Trigger events</a:t>
            </a:r>
            <a:endParaRPr sz="14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400" dirty="0">
              <a:solidFill>
                <a:schemeClr val="bg1">
                  <a:lumMod val="50000"/>
                </a:schemeClr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Earthquake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High winds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Flooding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Volcanic eruption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Landslide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Drought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War, civil conflict</a:t>
            </a:r>
            <a:endParaRPr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dirty="0">
              <a:solidFill>
                <a:schemeClr val="bg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Technological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100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accident</a:t>
            </a:r>
          </a:p>
        </p:txBody>
      </p:sp>
      <p:sp>
        <p:nvSpPr>
          <p:cNvPr id="150" name="Shape 150"/>
          <p:cNvSpPr/>
          <p:nvPr/>
        </p:nvSpPr>
        <p:spPr>
          <a:xfrm>
            <a:off x="2286001" y="1703676"/>
            <a:ext cx="352425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3923983" y="1678276"/>
            <a:ext cx="352425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5486401" y="1703676"/>
            <a:ext cx="352425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7535864" y="3689639"/>
            <a:ext cx="350837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9421292" y="1647598"/>
            <a:ext cx="352425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12700" y="-9943"/>
            <a:ext cx="844550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800" u="sng">
                <a:solidFill>
                  <a:srgbClr val="9E1C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3600" u="none" dirty="0">
                <a:solidFill>
                  <a:schemeClr val="accent4">
                    <a:lumMod val="75000"/>
                  </a:schemeClr>
                </a:solidFill>
              </a:rPr>
              <a:t>THE DISASTER CRUNCH MODEL</a:t>
            </a:r>
          </a:p>
        </p:txBody>
      </p:sp>
    </p:spTree>
    <p:extLst>
      <p:ext uri="{BB962C8B-B14F-4D97-AF65-F5344CB8AC3E}">
        <p14:creationId xmlns:p14="http://schemas.microsoft.com/office/powerpoint/2010/main" xmlns="" val="212200994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 advAuto="0"/>
      <p:bldP spid="134" grpId="0" animBg="1" advAuto="0"/>
      <p:bldP spid="135" grpId="0" animBg="1" advAuto="0"/>
      <p:bldP spid="136" grpId="0" animBg="1" advAuto="0"/>
      <p:bldP spid="137" grpId="0" animBg="1" advAuto="0"/>
      <p:bldP spid="138" grpId="0" animBg="1" advAuto="0"/>
      <p:bldP spid="139" grpId="0" animBg="1" advAuto="0"/>
      <p:bldP spid="140" grpId="0" animBg="1" advAuto="0"/>
      <p:bldP spid="141" grpId="0" animBg="1" advAuto="0"/>
      <p:bldP spid="142" grpId="0" animBg="1" advAuto="0"/>
      <p:bldP spid="147" grpId="0" animBg="1" advAuto="0"/>
      <p:bldP spid="148" grpId="0" animBg="1" advAuto="0"/>
      <p:bldP spid="149" grpId="0" animBg="1" advAuto="0"/>
      <p:bldP spid="155" grpId="0" animBg="1" advAuto="0"/>
    </p:bldLst>
  </p:timing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17271.potx" id="{FAD70E18-2F21-4BAE-983F-13051C6D1C17}" vid="{4B4DF9DC-15EC-4671-A52A-56A08B977F11}"/>
    </a:ext>
  </a:extLst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847</Words>
  <Application>Microsoft Office PowerPoint</Application>
  <PresentationFormat>Custom</PresentationFormat>
  <Paragraphs>277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Banded Design Blue 16x9</vt:lpstr>
      <vt:lpstr>BASICS OF DISASTER RISK REDUCTION Hazard, Vulnerability, Capacity, Risk Assessment</vt:lpstr>
      <vt:lpstr>Hazard</vt:lpstr>
      <vt:lpstr>CYCLONE- AMPHAN 2020 Hazard or Disaster ?</vt:lpstr>
      <vt:lpstr>In West Bengal Amphan was a DISASTER</vt:lpstr>
      <vt:lpstr>VULNERABILITY</vt:lpstr>
      <vt:lpstr>Slide 6</vt:lpstr>
      <vt:lpstr>Disaster</vt:lpstr>
      <vt:lpstr>Slide 8</vt:lpstr>
      <vt:lpstr>Slide 9</vt:lpstr>
      <vt:lpstr>Factors Enhancing  Vulnerability </vt:lpstr>
      <vt:lpstr>Slide 11</vt:lpstr>
      <vt:lpstr>Slide 12</vt:lpstr>
      <vt:lpstr>Slide 13</vt:lpstr>
      <vt:lpstr>Slide 14</vt:lpstr>
      <vt:lpstr>Earthquakes in last 200 years</vt:lpstr>
      <vt:lpstr>Slide 16</vt:lpstr>
      <vt:lpstr>Slide 17</vt:lpstr>
      <vt:lpstr>Slide 18</vt:lpstr>
      <vt:lpstr>Slide 19</vt:lpstr>
      <vt:lpstr>DISASTER MANAGEMENT CYCLE</vt:lpstr>
      <vt:lpstr>Types of Disasters </vt:lpstr>
      <vt:lpstr>Slide 22</vt:lpstr>
      <vt:lpstr>Slide 23</vt:lpstr>
      <vt:lpstr>Slide 24</vt:lpstr>
      <vt:lpstr>Slide 25</vt:lpstr>
      <vt:lpstr>Slide 26</vt:lpstr>
      <vt:lpstr>AIM OF DISASTER MANAGEMENT</vt:lpstr>
      <vt:lpstr>LINKING DISASTERS AND DEVELOPMENT</vt:lpstr>
      <vt:lpstr>Disasters versus Development </vt:lpstr>
      <vt:lpstr>Further Readings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Hazard, Vulnerability, Capacity, Risk Assessment</dc:title>
  <dc:creator>Shweta Sharma</dc:creator>
  <cp:lastModifiedBy>V.K Sharma</cp:lastModifiedBy>
  <cp:revision>20</cp:revision>
  <dcterms:created xsi:type="dcterms:W3CDTF">2020-05-18T06:19:26Z</dcterms:created>
  <dcterms:modified xsi:type="dcterms:W3CDTF">2020-06-11T12:21:35Z</dcterms:modified>
</cp:coreProperties>
</file>