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1.xml" ContentType="application/vnd.openxmlformats-officedocument.drawingml.diagram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26"/>
  </p:notesMasterIdLst>
  <p:sldIdLst>
    <p:sldId id="258" r:id="rId2"/>
    <p:sldId id="261" r:id="rId3"/>
    <p:sldId id="296" r:id="rId4"/>
    <p:sldId id="257" r:id="rId5"/>
    <p:sldId id="317" r:id="rId6"/>
    <p:sldId id="325" r:id="rId7"/>
    <p:sldId id="326" r:id="rId8"/>
    <p:sldId id="328" r:id="rId9"/>
    <p:sldId id="327" r:id="rId10"/>
    <p:sldId id="329" r:id="rId11"/>
    <p:sldId id="322" r:id="rId12"/>
    <p:sldId id="334" r:id="rId13"/>
    <p:sldId id="335" r:id="rId14"/>
    <p:sldId id="333" r:id="rId15"/>
    <p:sldId id="341" r:id="rId16"/>
    <p:sldId id="342" r:id="rId17"/>
    <p:sldId id="336" r:id="rId18"/>
    <p:sldId id="337" r:id="rId19"/>
    <p:sldId id="338" r:id="rId20"/>
    <p:sldId id="339" r:id="rId21"/>
    <p:sldId id="340" r:id="rId22"/>
    <p:sldId id="318" r:id="rId23"/>
    <p:sldId id="332" r:id="rId24"/>
    <p:sldId id="262" r:id="rId25"/>
  </p:sldIdLst>
  <p:sldSz cx="9144000" cy="5143500" type="screen16x9"/>
  <p:notesSz cx="6858000" cy="9144000"/>
  <p:embeddedFontLst>
    <p:embeddedFont>
      <p:font typeface="News Cycle" charset="2"/>
      <p:regular r:id="rId27"/>
      <p:bold r:id="rId28"/>
    </p:embeddedFont>
    <p:embeddedFont>
      <p:font typeface="Calibri" pitchFamily="34" charset="0"/>
      <p:regular r:id="rId29"/>
      <p:bold r:id="rId30"/>
      <p:italic r:id="rId31"/>
      <p:boldItalic r:id="rId32"/>
    </p:embeddedFont>
    <p:embeddedFont>
      <p:font typeface="Arial Rounded MT Bold" pitchFamily="34" charset="0"/>
      <p:regular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8517"/>
  </p:clrMru>
</p:presentationPr>
</file>

<file path=ppt/tableStyles.xml><?xml version="1.0" encoding="utf-8"?>
<a:tblStyleLst xmlns:a="http://schemas.openxmlformats.org/drawingml/2006/main" def="{399421C9-9441-4D5A-871F-FB9A9B454C12}">
  <a:tblStyle styleId="{399421C9-9441-4D5A-871F-FB9A9B454C12}"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252" y="-9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A62CAA-E0C4-4A3D-8390-0035F3C6B7FD}" type="doc">
      <dgm:prSet loTypeId="urn:microsoft.com/office/officeart/2005/8/layout/list1" loCatId="list" qsTypeId="urn:microsoft.com/office/officeart/2005/8/quickstyle/3d8" qsCatId="3D" csTypeId="urn:microsoft.com/office/officeart/2005/8/colors/colorful4" csCatId="colorful" phldr="1"/>
      <dgm:spPr/>
      <dgm:t>
        <a:bodyPr/>
        <a:lstStyle/>
        <a:p>
          <a:endParaRPr lang="en-US"/>
        </a:p>
      </dgm:t>
    </dgm:pt>
    <dgm:pt modelId="{1712D2F8-A7F7-4C52-BE70-0775B3344BFC}">
      <dgm:prSet custT="1"/>
      <dgm:spPr/>
      <dgm:t>
        <a:bodyPr/>
        <a:lstStyle/>
        <a:p>
          <a:pPr rtl="0"/>
          <a:r>
            <a:rPr lang="en-IN" sz="2000" dirty="0" smtClean="0">
              <a:latin typeface="Arial Rounded MT Bold" pitchFamily="34" charset="0"/>
            </a:rPr>
            <a:t>Emerging Threats </a:t>
          </a:r>
          <a:endParaRPr lang="en-US" sz="2000" dirty="0">
            <a:latin typeface="Arial Rounded MT Bold" pitchFamily="34" charset="0"/>
          </a:endParaRPr>
        </a:p>
      </dgm:t>
    </dgm:pt>
    <dgm:pt modelId="{20E741CB-B322-4718-BF69-43298A03BDF9}" type="parTrans" cxnId="{91FFD442-6D2C-4CD5-92A6-EE1374868A07}">
      <dgm:prSet/>
      <dgm:spPr/>
      <dgm:t>
        <a:bodyPr/>
        <a:lstStyle/>
        <a:p>
          <a:endParaRPr lang="en-US"/>
        </a:p>
      </dgm:t>
    </dgm:pt>
    <dgm:pt modelId="{E5A31F46-6014-4D32-ABA5-9A29F110C274}" type="sibTrans" cxnId="{91FFD442-6D2C-4CD5-92A6-EE1374868A07}">
      <dgm:prSet/>
      <dgm:spPr/>
      <dgm:t>
        <a:bodyPr/>
        <a:lstStyle/>
        <a:p>
          <a:endParaRPr lang="en-US"/>
        </a:p>
      </dgm:t>
    </dgm:pt>
    <dgm:pt modelId="{B095A251-4A43-489E-9999-E2FC4D9D1A5F}">
      <dgm:prSet custT="1"/>
      <dgm:spPr/>
      <dgm:t>
        <a:bodyPr/>
        <a:lstStyle/>
        <a:p>
          <a:pPr rtl="0"/>
          <a:r>
            <a:rPr lang="en-US" sz="2000" dirty="0" smtClean="0">
              <a:latin typeface="+mn-lt"/>
            </a:rPr>
            <a:t>Artificial Intelligence opportunities and challenges. </a:t>
          </a:r>
          <a:endParaRPr lang="en-US" sz="2000" dirty="0">
            <a:latin typeface="Arial Rounded MT Bold" pitchFamily="34" charset="0"/>
          </a:endParaRPr>
        </a:p>
      </dgm:t>
    </dgm:pt>
    <dgm:pt modelId="{85B49072-1AEE-4DAB-BD6B-92E2FA9298EE}" type="parTrans" cxnId="{F07328D0-61CA-4A7F-BB2B-BEB03B6F9774}">
      <dgm:prSet/>
      <dgm:spPr/>
      <dgm:t>
        <a:bodyPr/>
        <a:lstStyle/>
        <a:p>
          <a:endParaRPr lang="en-US"/>
        </a:p>
      </dgm:t>
    </dgm:pt>
    <dgm:pt modelId="{516DA3AD-6F7F-449B-A39D-7F7BD2AC0D26}" type="sibTrans" cxnId="{F07328D0-61CA-4A7F-BB2B-BEB03B6F9774}">
      <dgm:prSet/>
      <dgm:spPr/>
      <dgm:t>
        <a:bodyPr/>
        <a:lstStyle/>
        <a:p>
          <a:endParaRPr lang="en-US"/>
        </a:p>
      </dgm:t>
    </dgm:pt>
    <dgm:pt modelId="{1739E00D-91E8-4E53-8006-9EE02BC41E07}">
      <dgm:prSet custT="1"/>
      <dgm:spPr/>
      <dgm:t>
        <a:bodyPr/>
        <a:lstStyle/>
        <a:p>
          <a:pPr rtl="0"/>
          <a:r>
            <a:rPr lang="en-US" sz="2000" dirty="0" smtClean="0">
              <a:latin typeface="+mn-lt"/>
            </a:rPr>
            <a:t>IoT Threats </a:t>
          </a:r>
          <a:endParaRPr lang="en-US" sz="2000" dirty="0">
            <a:latin typeface="Arial Rounded MT Bold" pitchFamily="34" charset="0"/>
          </a:endParaRPr>
        </a:p>
      </dgm:t>
    </dgm:pt>
    <dgm:pt modelId="{4401298C-85E8-4198-8565-7797C2AD1413}" type="parTrans" cxnId="{258576A0-2BD1-4C29-99D9-3AA33D75D329}">
      <dgm:prSet/>
      <dgm:spPr/>
      <dgm:t>
        <a:bodyPr/>
        <a:lstStyle/>
        <a:p>
          <a:endParaRPr lang="en-US"/>
        </a:p>
      </dgm:t>
    </dgm:pt>
    <dgm:pt modelId="{07653F93-2449-43C7-9D06-1941573B32AA}" type="sibTrans" cxnId="{258576A0-2BD1-4C29-99D9-3AA33D75D329}">
      <dgm:prSet/>
      <dgm:spPr/>
      <dgm:t>
        <a:bodyPr/>
        <a:lstStyle/>
        <a:p>
          <a:endParaRPr lang="en-US"/>
        </a:p>
      </dgm:t>
    </dgm:pt>
    <dgm:pt modelId="{1DEE1AB1-D693-439E-BBF0-7E33AABA89AD}">
      <dgm:prSet custT="1"/>
      <dgm:spPr/>
      <dgm:t>
        <a:bodyPr/>
        <a:lstStyle/>
        <a:p>
          <a:pPr rtl="0"/>
          <a:r>
            <a:rPr lang="en-US" sz="2000" dirty="0" smtClean="0">
              <a:latin typeface="+mn-lt"/>
            </a:rPr>
            <a:t>Block chain in crypto currency </a:t>
          </a:r>
          <a:endParaRPr lang="en-US" sz="2000" dirty="0">
            <a:latin typeface="Arial Rounded MT Bold" pitchFamily="34" charset="0"/>
          </a:endParaRPr>
        </a:p>
      </dgm:t>
    </dgm:pt>
    <dgm:pt modelId="{FDF31D3C-FD2A-4C28-A62E-19B99026FEDB}" type="parTrans" cxnId="{CA938E3F-9479-4FB2-BEEF-B791C7D626CB}">
      <dgm:prSet/>
      <dgm:spPr/>
      <dgm:t>
        <a:bodyPr/>
        <a:lstStyle/>
        <a:p>
          <a:endParaRPr lang="en-US"/>
        </a:p>
      </dgm:t>
    </dgm:pt>
    <dgm:pt modelId="{5BA50866-11B9-4750-A26E-91627F64A446}" type="sibTrans" cxnId="{CA938E3F-9479-4FB2-BEEF-B791C7D626CB}">
      <dgm:prSet/>
      <dgm:spPr/>
      <dgm:t>
        <a:bodyPr/>
        <a:lstStyle/>
        <a:p>
          <a:endParaRPr lang="en-US"/>
        </a:p>
      </dgm:t>
    </dgm:pt>
    <dgm:pt modelId="{DF6207BD-19B0-41A5-96F6-F51699854C1F}">
      <dgm:prSet custT="1"/>
      <dgm:spPr/>
      <dgm:t>
        <a:bodyPr/>
        <a:lstStyle/>
        <a:p>
          <a:pPr rtl="0"/>
          <a:r>
            <a:rPr lang="en-US" sz="1800" dirty="0" smtClean="0">
              <a:latin typeface="+mn-lt"/>
            </a:rPr>
            <a:t>Global Cyber Security Index  (GCSI)</a:t>
          </a:r>
          <a:endParaRPr lang="en-US" sz="1800" dirty="0">
            <a:latin typeface="Arial Rounded MT Bold" pitchFamily="34" charset="0"/>
          </a:endParaRPr>
        </a:p>
      </dgm:t>
    </dgm:pt>
    <dgm:pt modelId="{CBB0AB76-F683-44A3-A9E9-CAF4BE163FBD}" type="parTrans" cxnId="{157451E9-363F-497C-9E20-4416AE27738A}">
      <dgm:prSet/>
      <dgm:spPr/>
      <dgm:t>
        <a:bodyPr/>
        <a:lstStyle/>
        <a:p>
          <a:endParaRPr lang="en-US"/>
        </a:p>
      </dgm:t>
    </dgm:pt>
    <dgm:pt modelId="{3883B294-171C-4306-9F3A-9A02BCDE92B8}" type="sibTrans" cxnId="{157451E9-363F-497C-9E20-4416AE27738A}">
      <dgm:prSet/>
      <dgm:spPr/>
      <dgm:t>
        <a:bodyPr/>
        <a:lstStyle/>
        <a:p>
          <a:endParaRPr lang="en-US"/>
        </a:p>
      </dgm:t>
    </dgm:pt>
    <dgm:pt modelId="{BF688452-6660-4365-AEE4-F9B727E947C1}" type="pres">
      <dgm:prSet presAssocID="{FCA62CAA-E0C4-4A3D-8390-0035F3C6B7FD}" presName="linear" presStyleCnt="0">
        <dgm:presLayoutVars>
          <dgm:dir/>
          <dgm:animLvl val="lvl"/>
          <dgm:resizeHandles val="exact"/>
        </dgm:presLayoutVars>
      </dgm:prSet>
      <dgm:spPr/>
      <dgm:t>
        <a:bodyPr/>
        <a:lstStyle/>
        <a:p>
          <a:endParaRPr lang="en-US"/>
        </a:p>
      </dgm:t>
    </dgm:pt>
    <dgm:pt modelId="{62F61262-5D00-47C1-AF67-2E04E2EA5E29}" type="pres">
      <dgm:prSet presAssocID="{1712D2F8-A7F7-4C52-BE70-0775B3344BFC}" presName="parentLin" presStyleCnt="0"/>
      <dgm:spPr/>
    </dgm:pt>
    <dgm:pt modelId="{727D930A-C488-4D45-A497-D8CCD663665E}" type="pres">
      <dgm:prSet presAssocID="{1712D2F8-A7F7-4C52-BE70-0775B3344BFC}" presName="parentLeftMargin" presStyleLbl="node1" presStyleIdx="0" presStyleCnt="5"/>
      <dgm:spPr/>
      <dgm:t>
        <a:bodyPr/>
        <a:lstStyle/>
        <a:p>
          <a:endParaRPr lang="en-US"/>
        </a:p>
      </dgm:t>
    </dgm:pt>
    <dgm:pt modelId="{FD352730-45FA-41C7-91AF-DBE3FFE4E6C1}" type="pres">
      <dgm:prSet presAssocID="{1712D2F8-A7F7-4C52-BE70-0775B3344BFC}" presName="parentText" presStyleLbl="node1" presStyleIdx="0" presStyleCnt="5">
        <dgm:presLayoutVars>
          <dgm:chMax val="0"/>
          <dgm:bulletEnabled val="1"/>
        </dgm:presLayoutVars>
      </dgm:prSet>
      <dgm:spPr/>
      <dgm:t>
        <a:bodyPr/>
        <a:lstStyle/>
        <a:p>
          <a:endParaRPr lang="en-US"/>
        </a:p>
      </dgm:t>
    </dgm:pt>
    <dgm:pt modelId="{516E15F7-8904-4408-B5F5-A056A536E72D}" type="pres">
      <dgm:prSet presAssocID="{1712D2F8-A7F7-4C52-BE70-0775B3344BFC}" presName="negativeSpace" presStyleCnt="0"/>
      <dgm:spPr/>
    </dgm:pt>
    <dgm:pt modelId="{57025E35-B441-43DB-9C78-17AB83A6DF18}" type="pres">
      <dgm:prSet presAssocID="{1712D2F8-A7F7-4C52-BE70-0775B3344BFC}" presName="childText" presStyleLbl="conFgAcc1" presStyleIdx="0" presStyleCnt="5">
        <dgm:presLayoutVars>
          <dgm:bulletEnabled val="1"/>
        </dgm:presLayoutVars>
      </dgm:prSet>
      <dgm:spPr/>
    </dgm:pt>
    <dgm:pt modelId="{90D4249F-D4CF-49A8-B42F-8AA1BB3FBBD4}" type="pres">
      <dgm:prSet presAssocID="{E5A31F46-6014-4D32-ABA5-9A29F110C274}" presName="spaceBetweenRectangles" presStyleCnt="0"/>
      <dgm:spPr/>
    </dgm:pt>
    <dgm:pt modelId="{71C724B6-06DC-495F-8F59-CA94CCC7F7E6}" type="pres">
      <dgm:prSet presAssocID="{B095A251-4A43-489E-9999-E2FC4D9D1A5F}" presName="parentLin" presStyleCnt="0"/>
      <dgm:spPr/>
    </dgm:pt>
    <dgm:pt modelId="{4D6C1CDD-2597-4AAC-A28D-42271CB00369}" type="pres">
      <dgm:prSet presAssocID="{B095A251-4A43-489E-9999-E2FC4D9D1A5F}" presName="parentLeftMargin" presStyleLbl="node1" presStyleIdx="0" presStyleCnt="5"/>
      <dgm:spPr/>
      <dgm:t>
        <a:bodyPr/>
        <a:lstStyle/>
        <a:p>
          <a:endParaRPr lang="en-US"/>
        </a:p>
      </dgm:t>
    </dgm:pt>
    <dgm:pt modelId="{3BFE1755-86BD-451C-8361-4E9F84438A3A}" type="pres">
      <dgm:prSet presAssocID="{B095A251-4A43-489E-9999-E2FC4D9D1A5F}" presName="parentText" presStyleLbl="node1" presStyleIdx="1" presStyleCnt="5" custLinFactNeighborX="12150" custLinFactNeighborY="19676">
        <dgm:presLayoutVars>
          <dgm:chMax val="0"/>
          <dgm:bulletEnabled val="1"/>
        </dgm:presLayoutVars>
      </dgm:prSet>
      <dgm:spPr/>
      <dgm:t>
        <a:bodyPr/>
        <a:lstStyle/>
        <a:p>
          <a:endParaRPr lang="en-US"/>
        </a:p>
      </dgm:t>
    </dgm:pt>
    <dgm:pt modelId="{B59393CF-26F9-40B7-8684-26CF4894D4F9}" type="pres">
      <dgm:prSet presAssocID="{B095A251-4A43-489E-9999-E2FC4D9D1A5F}" presName="negativeSpace" presStyleCnt="0"/>
      <dgm:spPr/>
    </dgm:pt>
    <dgm:pt modelId="{196FE8E9-46A3-4E60-9D79-41F824A5CD52}" type="pres">
      <dgm:prSet presAssocID="{B095A251-4A43-489E-9999-E2FC4D9D1A5F}" presName="childText" presStyleLbl="conFgAcc1" presStyleIdx="1" presStyleCnt="5">
        <dgm:presLayoutVars>
          <dgm:bulletEnabled val="1"/>
        </dgm:presLayoutVars>
      </dgm:prSet>
      <dgm:spPr/>
    </dgm:pt>
    <dgm:pt modelId="{1C4EC32C-AE03-4F02-BE0F-76AE6CB33BCB}" type="pres">
      <dgm:prSet presAssocID="{516DA3AD-6F7F-449B-A39D-7F7BD2AC0D26}" presName="spaceBetweenRectangles" presStyleCnt="0"/>
      <dgm:spPr/>
    </dgm:pt>
    <dgm:pt modelId="{CD058924-0AA2-40A1-B6ED-794773041006}" type="pres">
      <dgm:prSet presAssocID="{1739E00D-91E8-4E53-8006-9EE02BC41E07}" presName="parentLin" presStyleCnt="0"/>
      <dgm:spPr/>
    </dgm:pt>
    <dgm:pt modelId="{F877A89C-A140-43BE-AC69-4007F2343CB6}" type="pres">
      <dgm:prSet presAssocID="{1739E00D-91E8-4E53-8006-9EE02BC41E07}" presName="parentLeftMargin" presStyleLbl="node1" presStyleIdx="1" presStyleCnt="5"/>
      <dgm:spPr/>
      <dgm:t>
        <a:bodyPr/>
        <a:lstStyle/>
        <a:p>
          <a:endParaRPr lang="en-US"/>
        </a:p>
      </dgm:t>
    </dgm:pt>
    <dgm:pt modelId="{4E469EC8-6A62-4626-8236-1BD724254C42}" type="pres">
      <dgm:prSet presAssocID="{1739E00D-91E8-4E53-8006-9EE02BC41E07}" presName="parentText" presStyleLbl="node1" presStyleIdx="2" presStyleCnt="5">
        <dgm:presLayoutVars>
          <dgm:chMax val="0"/>
          <dgm:bulletEnabled val="1"/>
        </dgm:presLayoutVars>
      </dgm:prSet>
      <dgm:spPr/>
      <dgm:t>
        <a:bodyPr/>
        <a:lstStyle/>
        <a:p>
          <a:endParaRPr lang="en-US"/>
        </a:p>
      </dgm:t>
    </dgm:pt>
    <dgm:pt modelId="{7D5334C1-A8E8-4BBB-B4E3-C22A741DD3FF}" type="pres">
      <dgm:prSet presAssocID="{1739E00D-91E8-4E53-8006-9EE02BC41E07}" presName="negativeSpace" presStyleCnt="0"/>
      <dgm:spPr/>
    </dgm:pt>
    <dgm:pt modelId="{C4F0F06C-FFF6-4688-8A46-64B4432662D5}" type="pres">
      <dgm:prSet presAssocID="{1739E00D-91E8-4E53-8006-9EE02BC41E07}" presName="childText" presStyleLbl="conFgAcc1" presStyleIdx="2" presStyleCnt="5">
        <dgm:presLayoutVars>
          <dgm:bulletEnabled val="1"/>
        </dgm:presLayoutVars>
      </dgm:prSet>
      <dgm:spPr/>
    </dgm:pt>
    <dgm:pt modelId="{5A4F2C70-5DA1-4663-B62F-C1384CC0B187}" type="pres">
      <dgm:prSet presAssocID="{07653F93-2449-43C7-9D06-1941573B32AA}" presName="spaceBetweenRectangles" presStyleCnt="0"/>
      <dgm:spPr/>
    </dgm:pt>
    <dgm:pt modelId="{1BF066B8-E5AC-4EEC-A330-DE68E7A638A5}" type="pres">
      <dgm:prSet presAssocID="{1DEE1AB1-D693-439E-BBF0-7E33AABA89AD}" presName="parentLin" presStyleCnt="0"/>
      <dgm:spPr/>
    </dgm:pt>
    <dgm:pt modelId="{F59D0B20-64D5-429D-B51C-01D92E79266B}" type="pres">
      <dgm:prSet presAssocID="{1DEE1AB1-D693-439E-BBF0-7E33AABA89AD}" presName="parentLeftMargin" presStyleLbl="node1" presStyleIdx="2" presStyleCnt="5"/>
      <dgm:spPr/>
      <dgm:t>
        <a:bodyPr/>
        <a:lstStyle/>
        <a:p>
          <a:endParaRPr lang="en-US"/>
        </a:p>
      </dgm:t>
    </dgm:pt>
    <dgm:pt modelId="{7914453C-1F40-421D-9FBE-9B9E120C7E53}" type="pres">
      <dgm:prSet presAssocID="{1DEE1AB1-D693-439E-BBF0-7E33AABA89AD}" presName="parentText" presStyleLbl="node1" presStyleIdx="3" presStyleCnt="5">
        <dgm:presLayoutVars>
          <dgm:chMax val="0"/>
          <dgm:bulletEnabled val="1"/>
        </dgm:presLayoutVars>
      </dgm:prSet>
      <dgm:spPr/>
      <dgm:t>
        <a:bodyPr/>
        <a:lstStyle/>
        <a:p>
          <a:endParaRPr lang="en-US"/>
        </a:p>
      </dgm:t>
    </dgm:pt>
    <dgm:pt modelId="{A3D6F704-DC11-4463-A111-381D9FA14287}" type="pres">
      <dgm:prSet presAssocID="{1DEE1AB1-D693-439E-BBF0-7E33AABA89AD}" presName="negativeSpace" presStyleCnt="0"/>
      <dgm:spPr/>
    </dgm:pt>
    <dgm:pt modelId="{F6209448-FDDA-4F3A-8A3D-2D6B37888FFD}" type="pres">
      <dgm:prSet presAssocID="{1DEE1AB1-D693-439E-BBF0-7E33AABA89AD}" presName="childText" presStyleLbl="conFgAcc1" presStyleIdx="3" presStyleCnt="5">
        <dgm:presLayoutVars>
          <dgm:bulletEnabled val="1"/>
        </dgm:presLayoutVars>
      </dgm:prSet>
      <dgm:spPr/>
    </dgm:pt>
    <dgm:pt modelId="{965D7104-68E1-42B8-A972-6D7BCB949A0B}" type="pres">
      <dgm:prSet presAssocID="{5BA50866-11B9-4750-A26E-91627F64A446}" presName="spaceBetweenRectangles" presStyleCnt="0"/>
      <dgm:spPr/>
    </dgm:pt>
    <dgm:pt modelId="{19A1871B-B9EC-4944-A4E2-2A207BDC84F0}" type="pres">
      <dgm:prSet presAssocID="{DF6207BD-19B0-41A5-96F6-F51699854C1F}" presName="parentLin" presStyleCnt="0"/>
      <dgm:spPr/>
    </dgm:pt>
    <dgm:pt modelId="{7A6F5D00-05A6-41EB-939D-69E6D0BA621B}" type="pres">
      <dgm:prSet presAssocID="{DF6207BD-19B0-41A5-96F6-F51699854C1F}" presName="parentLeftMargin" presStyleLbl="node1" presStyleIdx="3" presStyleCnt="5"/>
      <dgm:spPr/>
      <dgm:t>
        <a:bodyPr/>
        <a:lstStyle/>
        <a:p>
          <a:endParaRPr lang="en-US"/>
        </a:p>
      </dgm:t>
    </dgm:pt>
    <dgm:pt modelId="{6D5089D9-4A9A-422C-8E2B-6D6FA1654C9E}" type="pres">
      <dgm:prSet presAssocID="{DF6207BD-19B0-41A5-96F6-F51699854C1F}" presName="parentText" presStyleLbl="node1" presStyleIdx="4" presStyleCnt="5" custLinFactNeighborX="-3846" custLinFactNeighborY="9803">
        <dgm:presLayoutVars>
          <dgm:chMax val="0"/>
          <dgm:bulletEnabled val="1"/>
        </dgm:presLayoutVars>
      </dgm:prSet>
      <dgm:spPr/>
      <dgm:t>
        <a:bodyPr/>
        <a:lstStyle/>
        <a:p>
          <a:endParaRPr lang="en-US"/>
        </a:p>
      </dgm:t>
    </dgm:pt>
    <dgm:pt modelId="{851E5169-996D-4228-87CF-8159CA823E8D}" type="pres">
      <dgm:prSet presAssocID="{DF6207BD-19B0-41A5-96F6-F51699854C1F}" presName="negativeSpace" presStyleCnt="0"/>
      <dgm:spPr/>
    </dgm:pt>
    <dgm:pt modelId="{D0DF502B-F602-4392-A40A-2A1738887CE5}" type="pres">
      <dgm:prSet presAssocID="{DF6207BD-19B0-41A5-96F6-F51699854C1F}" presName="childText" presStyleLbl="conFgAcc1" presStyleIdx="4" presStyleCnt="5">
        <dgm:presLayoutVars>
          <dgm:bulletEnabled val="1"/>
        </dgm:presLayoutVars>
      </dgm:prSet>
      <dgm:spPr/>
    </dgm:pt>
  </dgm:ptLst>
  <dgm:cxnLst>
    <dgm:cxn modelId="{A289466C-E132-44CE-A585-CB2EF4720829}" type="presOf" srcId="{B095A251-4A43-489E-9999-E2FC4D9D1A5F}" destId="{3BFE1755-86BD-451C-8361-4E9F84438A3A}" srcOrd="1" destOrd="0" presId="urn:microsoft.com/office/officeart/2005/8/layout/list1"/>
    <dgm:cxn modelId="{6593145D-C9C4-42BB-9704-91C71D2D1B96}" type="presOf" srcId="{FCA62CAA-E0C4-4A3D-8390-0035F3C6B7FD}" destId="{BF688452-6660-4365-AEE4-F9B727E947C1}" srcOrd="0" destOrd="0" presId="urn:microsoft.com/office/officeart/2005/8/layout/list1"/>
    <dgm:cxn modelId="{13157BBB-FC52-48C9-9F0F-7601AB8A657B}" type="presOf" srcId="{1712D2F8-A7F7-4C52-BE70-0775B3344BFC}" destId="{FD352730-45FA-41C7-91AF-DBE3FFE4E6C1}" srcOrd="1" destOrd="0" presId="urn:microsoft.com/office/officeart/2005/8/layout/list1"/>
    <dgm:cxn modelId="{0415D28D-0288-4F96-A963-166B0ADD5492}" type="presOf" srcId="{DF6207BD-19B0-41A5-96F6-F51699854C1F}" destId="{6D5089D9-4A9A-422C-8E2B-6D6FA1654C9E}" srcOrd="1" destOrd="0" presId="urn:microsoft.com/office/officeart/2005/8/layout/list1"/>
    <dgm:cxn modelId="{258576A0-2BD1-4C29-99D9-3AA33D75D329}" srcId="{FCA62CAA-E0C4-4A3D-8390-0035F3C6B7FD}" destId="{1739E00D-91E8-4E53-8006-9EE02BC41E07}" srcOrd="2" destOrd="0" parTransId="{4401298C-85E8-4198-8565-7797C2AD1413}" sibTransId="{07653F93-2449-43C7-9D06-1941573B32AA}"/>
    <dgm:cxn modelId="{CA938E3F-9479-4FB2-BEEF-B791C7D626CB}" srcId="{FCA62CAA-E0C4-4A3D-8390-0035F3C6B7FD}" destId="{1DEE1AB1-D693-439E-BBF0-7E33AABA89AD}" srcOrd="3" destOrd="0" parTransId="{FDF31D3C-FD2A-4C28-A62E-19B99026FEDB}" sibTransId="{5BA50866-11B9-4750-A26E-91627F64A446}"/>
    <dgm:cxn modelId="{157451E9-363F-497C-9E20-4416AE27738A}" srcId="{FCA62CAA-E0C4-4A3D-8390-0035F3C6B7FD}" destId="{DF6207BD-19B0-41A5-96F6-F51699854C1F}" srcOrd="4" destOrd="0" parTransId="{CBB0AB76-F683-44A3-A9E9-CAF4BE163FBD}" sibTransId="{3883B294-171C-4306-9F3A-9A02BCDE92B8}"/>
    <dgm:cxn modelId="{7DD55EDB-549C-4868-9253-DA315CC34D6C}" type="presOf" srcId="{1739E00D-91E8-4E53-8006-9EE02BC41E07}" destId="{F877A89C-A140-43BE-AC69-4007F2343CB6}" srcOrd="0" destOrd="0" presId="urn:microsoft.com/office/officeart/2005/8/layout/list1"/>
    <dgm:cxn modelId="{C92C2E94-F1A9-4059-942E-DD3C3462F801}" type="presOf" srcId="{B095A251-4A43-489E-9999-E2FC4D9D1A5F}" destId="{4D6C1CDD-2597-4AAC-A28D-42271CB00369}" srcOrd="0" destOrd="0" presId="urn:microsoft.com/office/officeart/2005/8/layout/list1"/>
    <dgm:cxn modelId="{A31F9C8C-BEE7-43A8-B826-BCCD947F9AA7}" type="presOf" srcId="{1DEE1AB1-D693-439E-BBF0-7E33AABA89AD}" destId="{F59D0B20-64D5-429D-B51C-01D92E79266B}" srcOrd="0" destOrd="0" presId="urn:microsoft.com/office/officeart/2005/8/layout/list1"/>
    <dgm:cxn modelId="{F023906C-3EB9-46BD-BA32-3916FBD2B0EE}" type="presOf" srcId="{1739E00D-91E8-4E53-8006-9EE02BC41E07}" destId="{4E469EC8-6A62-4626-8236-1BD724254C42}" srcOrd="1" destOrd="0" presId="urn:microsoft.com/office/officeart/2005/8/layout/list1"/>
    <dgm:cxn modelId="{451B431C-31A9-4F3E-B080-16DD0B4FC3BF}" type="presOf" srcId="{1DEE1AB1-D693-439E-BBF0-7E33AABA89AD}" destId="{7914453C-1F40-421D-9FBE-9B9E120C7E53}" srcOrd="1" destOrd="0" presId="urn:microsoft.com/office/officeart/2005/8/layout/list1"/>
    <dgm:cxn modelId="{91FFD442-6D2C-4CD5-92A6-EE1374868A07}" srcId="{FCA62CAA-E0C4-4A3D-8390-0035F3C6B7FD}" destId="{1712D2F8-A7F7-4C52-BE70-0775B3344BFC}" srcOrd="0" destOrd="0" parTransId="{20E741CB-B322-4718-BF69-43298A03BDF9}" sibTransId="{E5A31F46-6014-4D32-ABA5-9A29F110C274}"/>
    <dgm:cxn modelId="{C1467F25-886D-471E-9219-FB1CC889B99C}" type="presOf" srcId="{DF6207BD-19B0-41A5-96F6-F51699854C1F}" destId="{7A6F5D00-05A6-41EB-939D-69E6D0BA621B}" srcOrd="0" destOrd="0" presId="urn:microsoft.com/office/officeart/2005/8/layout/list1"/>
    <dgm:cxn modelId="{F07328D0-61CA-4A7F-BB2B-BEB03B6F9774}" srcId="{FCA62CAA-E0C4-4A3D-8390-0035F3C6B7FD}" destId="{B095A251-4A43-489E-9999-E2FC4D9D1A5F}" srcOrd="1" destOrd="0" parTransId="{85B49072-1AEE-4DAB-BD6B-92E2FA9298EE}" sibTransId="{516DA3AD-6F7F-449B-A39D-7F7BD2AC0D26}"/>
    <dgm:cxn modelId="{33C973C4-3AEE-4EB9-BF3F-09D8AA1765AF}" type="presOf" srcId="{1712D2F8-A7F7-4C52-BE70-0775B3344BFC}" destId="{727D930A-C488-4D45-A497-D8CCD663665E}" srcOrd="0" destOrd="0" presId="urn:microsoft.com/office/officeart/2005/8/layout/list1"/>
    <dgm:cxn modelId="{533B7092-A5CC-4333-922A-047F0A485D30}" type="presParOf" srcId="{BF688452-6660-4365-AEE4-F9B727E947C1}" destId="{62F61262-5D00-47C1-AF67-2E04E2EA5E29}" srcOrd="0" destOrd="0" presId="urn:microsoft.com/office/officeart/2005/8/layout/list1"/>
    <dgm:cxn modelId="{89DF6943-9375-4FB6-95AB-7D9D2699CFF4}" type="presParOf" srcId="{62F61262-5D00-47C1-AF67-2E04E2EA5E29}" destId="{727D930A-C488-4D45-A497-D8CCD663665E}" srcOrd="0" destOrd="0" presId="urn:microsoft.com/office/officeart/2005/8/layout/list1"/>
    <dgm:cxn modelId="{3A6006C1-3A76-46E0-8B2F-AB4EBBBD27DF}" type="presParOf" srcId="{62F61262-5D00-47C1-AF67-2E04E2EA5E29}" destId="{FD352730-45FA-41C7-91AF-DBE3FFE4E6C1}" srcOrd="1" destOrd="0" presId="urn:microsoft.com/office/officeart/2005/8/layout/list1"/>
    <dgm:cxn modelId="{E4C66A89-28A2-4E9D-994E-5CAF7AC3EAB6}" type="presParOf" srcId="{BF688452-6660-4365-AEE4-F9B727E947C1}" destId="{516E15F7-8904-4408-B5F5-A056A536E72D}" srcOrd="1" destOrd="0" presId="urn:microsoft.com/office/officeart/2005/8/layout/list1"/>
    <dgm:cxn modelId="{124311D8-0B55-4E53-A5BB-7E7443261AE8}" type="presParOf" srcId="{BF688452-6660-4365-AEE4-F9B727E947C1}" destId="{57025E35-B441-43DB-9C78-17AB83A6DF18}" srcOrd="2" destOrd="0" presId="urn:microsoft.com/office/officeart/2005/8/layout/list1"/>
    <dgm:cxn modelId="{3CAED040-4D1E-4438-A1B6-EF1665B2BF11}" type="presParOf" srcId="{BF688452-6660-4365-AEE4-F9B727E947C1}" destId="{90D4249F-D4CF-49A8-B42F-8AA1BB3FBBD4}" srcOrd="3" destOrd="0" presId="urn:microsoft.com/office/officeart/2005/8/layout/list1"/>
    <dgm:cxn modelId="{FB85FFB1-E6A5-4333-88E4-9437701A013E}" type="presParOf" srcId="{BF688452-6660-4365-AEE4-F9B727E947C1}" destId="{71C724B6-06DC-495F-8F59-CA94CCC7F7E6}" srcOrd="4" destOrd="0" presId="urn:microsoft.com/office/officeart/2005/8/layout/list1"/>
    <dgm:cxn modelId="{82D2F1B5-5DC3-415E-97FE-FEFE631D4BC2}" type="presParOf" srcId="{71C724B6-06DC-495F-8F59-CA94CCC7F7E6}" destId="{4D6C1CDD-2597-4AAC-A28D-42271CB00369}" srcOrd="0" destOrd="0" presId="urn:microsoft.com/office/officeart/2005/8/layout/list1"/>
    <dgm:cxn modelId="{016D84B3-99FF-49B8-A3E1-CC74E847BEC8}" type="presParOf" srcId="{71C724B6-06DC-495F-8F59-CA94CCC7F7E6}" destId="{3BFE1755-86BD-451C-8361-4E9F84438A3A}" srcOrd="1" destOrd="0" presId="urn:microsoft.com/office/officeart/2005/8/layout/list1"/>
    <dgm:cxn modelId="{88026DB0-C5B2-4478-847F-C7C9911833B1}" type="presParOf" srcId="{BF688452-6660-4365-AEE4-F9B727E947C1}" destId="{B59393CF-26F9-40B7-8684-26CF4894D4F9}" srcOrd="5" destOrd="0" presId="urn:microsoft.com/office/officeart/2005/8/layout/list1"/>
    <dgm:cxn modelId="{54BF028E-BCF7-4B60-9E17-3C24F6E69962}" type="presParOf" srcId="{BF688452-6660-4365-AEE4-F9B727E947C1}" destId="{196FE8E9-46A3-4E60-9D79-41F824A5CD52}" srcOrd="6" destOrd="0" presId="urn:microsoft.com/office/officeart/2005/8/layout/list1"/>
    <dgm:cxn modelId="{6F8ECBD3-101E-43A2-B27F-FA127579D710}" type="presParOf" srcId="{BF688452-6660-4365-AEE4-F9B727E947C1}" destId="{1C4EC32C-AE03-4F02-BE0F-76AE6CB33BCB}" srcOrd="7" destOrd="0" presId="urn:microsoft.com/office/officeart/2005/8/layout/list1"/>
    <dgm:cxn modelId="{0C82350B-3491-45AE-8E99-32858F863B31}" type="presParOf" srcId="{BF688452-6660-4365-AEE4-F9B727E947C1}" destId="{CD058924-0AA2-40A1-B6ED-794773041006}" srcOrd="8" destOrd="0" presId="urn:microsoft.com/office/officeart/2005/8/layout/list1"/>
    <dgm:cxn modelId="{3FBF1D3F-6DED-4C17-AA60-DABDBCFBD52C}" type="presParOf" srcId="{CD058924-0AA2-40A1-B6ED-794773041006}" destId="{F877A89C-A140-43BE-AC69-4007F2343CB6}" srcOrd="0" destOrd="0" presId="urn:microsoft.com/office/officeart/2005/8/layout/list1"/>
    <dgm:cxn modelId="{04FE068C-042E-4BF2-9E27-25C2CE688FCC}" type="presParOf" srcId="{CD058924-0AA2-40A1-B6ED-794773041006}" destId="{4E469EC8-6A62-4626-8236-1BD724254C42}" srcOrd="1" destOrd="0" presId="urn:microsoft.com/office/officeart/2005/8/layout/list1"/>
    <dgm:cxn modelId="{A19E3540-00BE-4C3F-B178-BDA8A794FF80}" type="presParOf" srcId="{BF688452-6660-4365-AEE4-F9B727E947C1}" destId="{7D5334C1-A8E8-4BBB-B4E3-C22A741DD3FF}" srcOrd="9" destOrd="0" presId="urn:microsoft.com/office/officeart/2005/8/layout/list1"/>
    <dgm:cxn modelId="{E5479B04-929B-4580-B169-D1F48F954460}" type="presParOf" srcId="{BF688452-6660-4365-AEE4-F9B727E947C1}" destId="{C4F0F06C-FFF6-4688-8A46-64B4432662D5}" srcOrd="10" destOrd="0" presId="urn:microsoft.com/office/officeart/2005/8/layout/list1"/>
    <dgm:cxn modelId="{0143C060-AD10-43F3-BA84-B139AEA4EC37}" type="presParOf" srcId="{BF688452-6660-4365-AEE4-F9B727E947C1}" destId="{5A4F2C70-5DA1-4663-B62F-C1384CC0B187}" srcOrd="11" destOrd="0" presId="urn:microsoft.com/office/officeart/2005/8/layout/list1"/>
    <dgm:cxn modelId="{3356C39E-801E-4887-9538-0F9DD4D73AE9}" type="presParOf" srcId="{BF688452-6660-4365-AEE4-F9B727E947C1}" destId="{1BF066B8-E5AC-4EEC-A330-DE68E7A638A5}" srcOrd="12" destOrd="0" presId="urn:microsoft.com/office/officeart/2005/8/layout/list1"/>
    <dgm:cxn modelId="{94C99F15-16A9-4128-B2CF-CA934629E6AF}" type="presParOf" srcId="{1BF066B8-E5AC-4EEC-A330-DE68E7A638A5}" destId="{F59D0B20-64D5-429D-B51C-01D92E79266B}" srcOrd="0" destOrd="0" presId="urn:microsoft.com/office/officeart/2005/8/layout/list1"/>
    <dgm:cxn modelId="{2D0968F7-D3BD-4F68-BAA6-0F8A32FC6C10}" type="presParOf" srcId="{1BF066B8-E5AC-4EEC-A330-DE68E7A638A5}" destId="{7914453C-1F40-421D-9FBE-9B9E120C7E53}" srcOrd="1" destOrd="0" presId="urn:microsoft.com/office/officeart/2005/8/layout/list1"/>
    <dgm:cxn modelId="{FBE5120A-D759-4F78-B24F-D861F7CC7F6D}" type="presParOf" srcId="{BF688452-6660-4365-AEE4-F9B727E947C1}" destId="{A3D6F704-DC11-4463-A111-381D9FA14287}" srcOrd="13" destOrd="0" presId="urn:microsoft.com/office/officeart/2005/8/layout/list1"/>
    <dgm:cxn modelId="{D16FDDAC-53EC-45A9-8329-74E1D42499DD}" type="presParOf" srcId="{BF688452-6660-4365-AEE4-F9B727E947C1}" destId="{F6209448-FDDA-4F3A-8A3D-2D6B37888FFD}" srcOrd="14" destOrd="0" presId="urn:microsoft.com/office/officeart/2005/8/layout/list1"/>
    <dgm:cxn modelId="{02964CCD-5314-4050-B4A6-39636FD50A90}" type="presParOf" srcId="{BF688452-6660-4365-AEE4-F9B727E947C1}" destId="{965D7104-68E1-42B8-A972-6D7BCB949A0B}" srcOrd="15" destOrd="0" presId="urn:microsoft.com/office/officeart/2005/8/layout/list1"/>
    <dgm:cxn modelId="{0B1B1F1A-A479-4A87-92A8-D83BC84DE63F}" type="presParOf" srcId="{BF688452-6660-4365-AEE4-F9B727E947C1}" destId="{19A1871B-B9EC-4944-A4E2-2A207BDC84F0}" srcOrd="16" destOrd="0" presId="urn:microsoft.com/office/officeart/2005/8/layout/list1"/>
    <dgm:cxn modelId="{C6067191-A2A4-4A97-84B3-B52F531BC738}" type="presParOf" srcId="{19A1871B-B9EC-4944-A4E2-2A207BDC84F0}" destId="{7A6F5D00-05A6-41EB-939D-69E6D0BA621B}" srcOrd="0" destOrd="0" presId="urn:microsoft.com/office/officeart/2005/8/layout/list1"/>
    <dgm:cxn modelId="{04857239-6C7C-4DF1-A7B0-C3A91404C7E8}" type="presParOf" srcId="{19A1871B-B9EC-4944-A4E2-2A207BDC84F0}" destId="{6D5089D9-4A9A-422C-8E2B-6D6FA1654C9E}" srcOrd="1" destOrd="0" presId="urn:microsoft.com/office/officeart/2005/8/layout/list1"/>
    <dgm:cxn modelId="{84C56074-8603-43FB-B5FC-02B8715A9800}" type="presParOf" srcId="{BF688452-6660-4365-AEE4-F9B727E947C1}" destId="{851E5169-996D-4228-87CF-8159CA823E8D}" srcOrd="17" destOrd="0" presId="urn:microsoft.com/office/officeart/2005/8/layout/list1"/>
    <dgm:cxn modelId="{EF8B0F6D-1A15-49F3-A95C-9C5BB7CC1394}" type="presParOf" srcId="{BF688452-6660-4365-AEE4-F9B727E947C1}" destId="{D0DF502B-F602-4392-A40A-2A1738887CE5}" srcOrd="18"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025E35-B441-43DB-9C78-17AB83A6DF18}">
      <dsp:nvSpPr>
        <dsp:cNvPr id="0" name=""/>
        <dsp:cNvSpPr/>
      </dsp:nvSpPr>
      <dsp:spPr>
        <a:xfrm>
          <a:off x="0" y="344781"/>
          <a:ext cx="7643866" cy="4536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FD352730-45FA-41C7-91AF-DBE3FFE4E6C1}">
      <dsp:nvSpPr>
        <dsp:cNvPr id="0" name=""/>
        <dsp:cNvSpPr/>
      </dsp:nvSpPr>
      <dsp:spPr>
        <a:xfrm>
          <a:off x="382193" y="79101"/>
          <a:ext cx="5350706" cy="53136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2244" tIns="0" rIns="20224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Emerging Threats </a:t>
          </a:r>
          <a:endParaRPr lang="en-US" sz="2000" kern="1200" dirty="0">
            <a:latin typeface="Arial Rounded MT Bold" pitchFamily="34" charset="0"/>
          </a:endParaRPr>
        </a:p>
      </dsp:txBody>
      <dsp:txXfrm>
        <a:off x="382193" y="79101"/>
        <a:ext cx="5350706" cy="531360"/>
      </dsp:txXfrm>
    </dsp:sp>
    <dsp:sp modelId="{196FE8E9-46A3-4E60-9D79-41F824A5CD52}">
      <dsp:nvSpPr>
        <dsp:cNvPr id="0" name=""/>
        <dsp:cNvSpPr/>
      </dsp:nvSpPr>
      <dsp:spPr>
        <a:xfrm>
          <a:off x="0" y="1161261"/>
          <a:ext cx="7643866" cy="4536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3BFE1755-86BD-451C-8361-4E9F84438A3A}">
      <dsp:nvSpPr>
        <dsp:cNvPr id="0" name=""/>
        <dsp:cNvSpPr/>
      </dsp:nvSpPr>
      <dsp:spPr>
        <a:xfrm>
          <a:off x="428629" y="1000132"/>
          <a:ext cx="5350706" cy="531360"/>
        </a:xfrm>
        <a:prstGeom prst="roundRect">
          <a:avLst/>
        </a:prstGeom>
        <a:solidFill>
          <a:schemeClr val="accent4">
            <a:hueOff val="130894"/>
            <a:satOff val="6611"/>
            <a:lumOff val="-475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2244" tIns="0" rIns="202244" bIns="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Artificial Intelligence opportunities and challenges. </a:t>
          </a:r>
          <a:endParaRPr lang="en-US" sz="2000" kern="1200" dirty="0">
            <a:latin typeface="Arial Rounded MT Bold" pitchFamily="34" charset="0"/>
          </a:endParaRPr>
        </a:p>
      </dsp:txBody>
      <dsp:txXfrm>
        <a:off x="428629" y="1000132"/>
        <a:ext cx="5350706" cy="531360"/>
      </dsp:txXfrm>
    </dsp:sp>
    <dsp:sp modelId="{C4F0F06C-FFF6-4688-8A46-64B4432662D5}">
      <dsp:nvSpPr>
        <dsp:cNvPr id="0" name=""/>
        <dsp:cNvSpPr/>
      </dsp:nvSpPr>
      <dsp:spPr>
        <a:xfrm>
          <a:off x="0" y="1977742"/>
          <a:ext cx="7643866" cy="4536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E469EC8-6A62-4626-8236-1BD724254C42}">
      <dsp:nvSpPr>
        <dsp:cNvPr id="0" name=""/>
        <dsp:cNvSpPr/>
      </dsp:nvSpPr>
      <dsp:spPr>
        <a:xfrm>
          <a:off x="382193" y="1712062"/>
          <a:ext cx="5350706" cy="531360"/>
        </a:xfrm>
        <a:prstGeom prst="roundRect">
          <a:avLst/>
        </a:prstGeom>
        <a:solidFill>
          <a:schemeClr val="accent4">
            <a:hueOff val="261788"/>
            <a:satOff val="13223"/>
            <a:lumOff val="-951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2244" tIns="0" rIns="202244" bIns="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IoT Threats </a:t>
          </a:r>
          <a:endParaRPr lang="en-US" sz="2000" kern="1200" dirty="0">
            <a:latin typeface="Arial Rounded MT Bold" pitchFamily="34" charset="0"/>
          </a:endParaRPr>
        </a:p>
      </dsp:txBody>
      <dsp:txXfrm>
        <a:off x="382193" y="1712062"/>
        <a:ext cx="5350706" cy="531360"/>
      </dsp:txXfrm>
    </dsp:sp>
    <dsp:sp modelId="{F6209448-FDDA-4F3A-8A3D-2D6B37888FFD}">
      <dsp:nvSpPr>
        <dsp:cNvPr id="0" name=""/>
        <dsp:cNvSpPr/>
      </dsp:nvSpPr>
      <dsp:spPr>
        <a:xfrm>
          <a:off x="0" y="2794222"/>
          <a:ext cx="7643866" cy="4536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914453C-1F40-421D-9FBE-9B9E120C7E53}">
      <dsp:nvSpPr>
        <dsp:cNvPr id="0" name=""/>
        <dsp:cNvSpPr/>
      </dsp:nvSpPr>
      <dsp:spPr>
        <a:xfrm>
          <a:off x="382193" y="2528542"/>
          <a:ext cx="5350706" cy="531360"/>
        </a:xfrm>
        <a:prstGeom prst="roundRect">
          <a:avLst/>
        </a:prstGeom>
        <a:solidFill>
          <a:schemeClr val="accent4">
            <a:hueOff val="392682"/>
            <a:satOff val="19834"/>
            <a:lumOff val="-1426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2244" tIns="0" rIns="202244" bIns="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Block chain in crypto currency </a:t>
          </a:r>
          <a:endParaRPr lang="en-US" sz="2000" kern="1200" dirty="0">
            <a:latin typeface="Arial Rounded MT Bold" pitchFamily="34" charset="0"/>
          </a:endParaRPr>
        </a:p>
      </dsp:txBody>
      <dsp:txXfrm>
        <a:off x="382193" y="2528542"/>
        <a:ext cx="5350706" cy="531360"/>
      </dsp:txXfrm>
    </dsp:sp>
    <dsp:sp modelId="{D0DF502B-F602-4392-A40A-2A1738887CE5}">
      <dsp:nvSpPr>
        <dsp:cNvPr id="0" name=""/>
        <dsp:cNvSpPr/>
      </dsp:nvSpPr>
      <dsp:spPr>
        <a:xfrm>
          <a:off x="0" y="3610702"/>
          <a:ext cx="7643866" cy="4536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6D5089D9-4A9A-422C-8E2B-6D6FA1654C9E}">
      <dsp:nvSpPr>
        <dsp:cNvPr id="0" name=""/>
        <dsp:cNvSpPr/>
      </dsp:nvSpPr>
      <dsp:spPr>
        <a:xfrm>
          <a:off x="367494" y="3397111"/>
          <a:ext cx="5350706" cy="531360"/>
        </a:xfrm>
        <a:prstGeom prst="roundRect">
          <a:avLst/>
        </a:prstGeom>
        <a:solidFill>
          <a:schemeClr val="accent4">
            <a:hueOff val="523576"/>
            <a:satOff val="26445"/>
            <a:lumOff val="-1902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2244" tIns="0" rIns="202244" bIns="0" numCol="1" spcCol="1270" anchor="ctr" anchorCtr="0">
          <a:noAutofit/>
        </a:bodyPr>
        <a:lstStyle/>
        <a:p>
          <a:pPr lvl="0" algn="l" defTabSz="800100" rtl="0">
            <a:lnSpc>
              <a:spcPct val="90000"/>
            </a:lnSpc>
            <a:spcBef>
              <a:spcPct val="0"/>
            </a:spcBef>
            <a:spcAft>
              <a:spcPct val="35000"/>
            </a:spcAft>
          </a:pPr>
          <a:r>
            <a:rPr lang="en-US" sz="1800" kern="1200" dirty="0" smtClean="0">
              <a:latin typeface="+mn-lt"/>
            </a:rPr>
            <a:t>Global Cyber Security Index  (GCSI)</a:t>
          </a:r>
          <a:endParaRPr lang="en-US" sz="1800" kern="1200" dirty="0">
            <a:latin typeface="Arial Rounded MT Bold" pitchFamily="34" charset="0"/>
          </a:endParaRPr>
        </a:p>
      </dsp:txBody>
      <dsp:txXfrm>
        <a:off x="367494" y="3397111"/>
        <a:ext cx="5350706" cy="53136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27;p5"/>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71438"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 name="Google Shape;28;p5"/>
          <p:cNvSpPr txBox="1">
            <a:spLocks noGrp="1"/>
          </p:cNvSpPr>
          <p:nvPr>
            <p:ph type="title"/>
          </p:nvPr>
        </p:nvSpPr>
        <p:spPr>
          <a:xfrm>
            <a:off x="457200" y="587675"/>
            <a:ext cx="5343900" cy="7188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9" name="Google Shape;29;p5"/>
          <p:cNvSpPr txBox="1">
            <a:spLocks noGrp="1"/>
          </p:cNvSpPr>
          <p:nvPr>
            <p:ph type="body" idx="1"/>
          </p:nvPr>
        </p:nvSpPr>
        <p:spPr>
          <a:xfrm>
            <a:off x="457200" y="1421049"/>
            <a:ext cx="4574700" cy="3123000"/>
          </a:xfrm>
          <a:prstGeom prst="rect">
            <a:avLst/>
          </a:prstGeom>
        </p:spPr>
        <p:txBody>
          <a:bodyPr spcFirstLastPara="1" wrap="square" lIns="0" tIns="0" rIns="0" bIns="0" anchor="t" anchorCtr="0">
            <a:noAutofit/>
          </a:bodyPr>
          <a:lstStyle>
            <a:lvl1pPr marL="457200" lvl="0" indent="-381000" rtl="0">
              <a:spcBef>
                <a:spcPts val="600"/>
              </a:spcBef>
              <a:spcAft>
                <a:spcPts val="0"/>
              </a:spcAft>
              <a:buSzPts val="24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81000" rtl="0">
              <a:spcBef>
                <a:spcPts val="0"/>
              </a:spcBef>
              <a:spcAft>
                <a:spcPts val="0"/>
              </a:spcAft>
              <a:buSzPts val="2400"/>
              <a:buChar char="-"/>
              <a:defRPr/>
            </a:lvl4pPr>
            <a:lvl5pPr marL="2286000" lvl="4" indent="-381000" rtl="0">
              <a:spcBef>
                <a:spcPts val="0"/>
              </a:spcBef>
              <a:spcAft>
                <a:spcPts val="0"/>
              </a:spcAft>
              <a:buSzPts val="2400"/>
              <a:buChar char="○"/>
              <a:defRPr/>
            </a:lvl5pPr>
            <a:lvl6pPr marL="2743200" lvl="5" indent="-381000" rtl="0">
              <a:spcBef>
                <a:spcPts val="0"/>
              </a:spcBef>
              <a:spcAft>
                <a:spcPts val="0"/>
              </a:spcAft>
              <a:buSzPts val="2400"/>
              <a:buChar char="■"/>
              <a:defRPr/>
            </a:lvl6pPr>
            <a:lvl7pPr marL="3200400" lvl="6" indent="-381000" rtl="0">
              <a:spcBef>
                <a:spcPts val="0"/>
              </a:spcBef>
              <a:spcAft>
                <a:spcPts val="0"/>
              </a:spcAft>
              <a:buSzPts val="2400"/>
              <a:buChar char="●"/>
              <a:defRPr/>
            </a:lvl7pPr>
            <a:lvl8pPr marL="3657600" lvl="7" indent="-381000" rtl="0">
              <a:spcBef>
                <a:spcPts val="0"/>
              </a:spcBef>
              <a:spcAft>
                <a:spcPts val="0"/>
              </a:spcAft>
              <a:buSzPts val="2400"/>
              <a:buChar char="○"/>
              <a:defRPr/>
            </a:lvl8pPr>
            <a:lvl9pPr marL="4114800" lvl="8" indent="-381000" rtl="0">
              <a:spcBef>
                <a:spcPts val="0"/>
              </a:spcBef>
              <a:spcAft>
                <a:spcPts val="0"/>
              </a:spcAft>
              <a:buSzPts val="2400"/>
              <a:buChar char="■"/>
              <a:defRPr/>
            </a:lvl9pPr>
          </a:lstStyle>
          <a:p>
            <a:endParaRPr/>
          </a:p>
        </p:txBody>
      </p:sp>
      <p:sp>
        <p:nvSpPr>
          <p:cNvPr id="30" name="Google Shape;30;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7"/>
        <p:cNvGrpSpPr/>
        <p:nvPr/>
      </p:nvGrpSpPr>
      <p:grpSpPr>
        <a:xfrm>
          <a:off x="0" y="0"/>
          <a:ext cx="0" cy="0"/>
          <a:chOff x="0" y="0"/>
          <a:chExt cx="0" cy="0"/>
        </a:xfrm>
      </p:grpSpPr>
      <p:sp>
        <p:nvSpPr>
          <p:cNvPr id="38" name="Google Shape;38;p7"/>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39;p7"/>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7"/>
          <p:cNvSpPr txBox="1">
            <a:spLocks noGrp="1"/>
          </p:cNvSpPr>
          <p:nvPr>
            <p:ph type="title"/>
          </p:nvPr>
        </p:nvSpPr>
        <p:spPr>
          <a:xfrm>
            <a:off x="457200" y="587675"/>
            <a:ext cx="5343900" cy="7188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1" name="Google Shape;41;p7"/>
          <p:cNvSpPr txBox="1">
            <a:spLocks noGrp="1"/>
          </p:cNvSpPr>
          <p:nvPr>
            <p:ph type="body" idx="1"/>
          </p:nvPr>
        </p:nvSpPr>
        <p:spPr>
          <a:xfrm>
            <a:off x="457200" y="1421050"/>
            <a:ext cx="2186100" cy="28854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2" name="Google Shape;42;p7"/>
          <p:cNvSpPr txBox="1">
            <a:spLocks noGrp="1"/>
          </p:cNvSpPr>
          <p:nvPr>
            <p:ph type="body" idx="2"/>
          </p:nvPr>
        </p:nvSpPr>
        <p:spPr>
          <a:xfrm>
            <a:off x="2845796" y="1421050"/>
            <a:ext cx="2186100" cy="28854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 Half" type="blank">
  <p:cSld name="BLANK">
    <p:spTree>
      <p:nvGrpSpPr>
        <p:cNvPr id="1" name="Shape 62"/>
        <p:cNvGrpSpPr/>
        <p:nvPr/>
      </p:nvGrpSpPr>
      <p:grpSpPr>
        <a:xfrm>
          <a:off x="0" y="0"/>
          <a:ext cx="0" cy="0"/>
          <a:chOff x="0" y="0"/>
          <a:chExt cx="0" cy="0"/>
        </a:xfrm>
      </p:grpSpPr>
      <p:sp>
        <p:nvSpPr>
          <p:cNvPr id="63" name="Google Shape;63;p11"/>
          <p:cNvSpPr/>
          <p:nvPr/>
        </p:nvSpPr>
        <p:spPr>
          <a:xfrm>
            <a:off x="12" y="-19"/>
            <a:ext cx="5713277" cy="5147878"/>
          </a:xfrm>
          <a:custGeom>
            <a:avLst/>
            <a:gdLst/>
            <a:ahLst/>
            <a:cxnLst/>
            <a:rect l="l" t="t" r="r" b="b"/>
            <a:pathLst>
              <a:path w="4644941" h="4202349" extrusionOk="0">
                <a:moveTo>
                  <a:pt x="2816531" y="4202349"/>
                </a:moveTo>
                <a:lnTo>
                  <a:pt x="0" y="4202349"/>
                </a:lnTo>
                <a:lnTo>
                  <a:pt x="0" y="0"/>
                </a:lnTo>
                <a:lnTo>
                  <a:pt x="4644942" y="0"/>
                </a:lnTo>
                <a:lnTo>
                  <a:pt x="2816531" y="4202349"/>
                </a:lnTo>
                <a:close/>
              </a:path>
            </a:pathLst>
          </a:custGeom>
          <a:solidFill>
            <a:srgbClr val="18171D">
              <a:alpha val="86030"/>
            </a:srgbClr>
          </a:solidFill>
          <a:ln>
            <a:noFill/>
          </a:ln>
          <a:effectLst>
            <a:outerShdw dist="9525" algn="bl" rotWithShape="0">
              <a:schemeClr val="lt1">
                <a:alpha val="15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 name="Google Shape;64;p1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65" name="Google Shape;65;p11"/>
          <p:cNvSpPr/>
          <p:nvPr/>
        </p:nvSpPr>
        <p:spPr>
          <a:xfrm>
            <a:off x="4034690"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 1/3">
  <p:cSld name="BLANK_1">
    <p:spTree>
      <p:nvGrpSpPr>
        <p:cNvPr id="1" name="Shape 66"/>
        <p:cNvGrpSpPr/>
        <p:nvPr/>
      </p:nvGrpSpPr>
      <p:grpSpPr>
        <a:xfrm>
          <a:off x="0" y="0"/>
          <a:ext cx="0" cy="0"/>
          <a:chOff x="0" y="0"/>
          <a:chExt cx="0" cy="0"/>
        </a:xfrm>
      </p:grpSpPr>
      <p:sp>
        <p:nvSpPr>
          <p:cNvPr id="67" name="Google Shape;67;p12"/>
          <p:cNvSpPr/>
          <p:nvPr/>
        </p:nvSpPr>
        <p:spPr>
          <a:xfrm>
            <a:off x="0" y="0"/>
            <a:ext cx="4042035" cy="5171276"/>
          </a:xfrm>
          <a:custGeom>
            <a:avLst/>
            <a:gdLst/>
            <a:ahLst/>
            <a:cxnLst/>
            <a:rect l="l" t="t" r="r" b="b"/>
            <a:pathLst>
              <a:path w="161407" h="206500" extrusionOk="0">
                <a:moveTo>
                  <a:pt x="71935" y="206500"/>
                </a:moveTo>
                <a:lnTo>
                  <a:pt x="161407" y="0"/>
                </a:lnTo>
                <a:lnTo>
                  <a:pt x="0" y="0"/>
                </a:lnTo>
                <a:lnTo>
                  <a:pt x="0" y="206143"/>
                </a:lnTo>
                <a:close/>
              </a:path>
            </a:pathLst>
          </a:custGeom>
          <a:solidFill>
            <a:srgbClr val="18171D">
              <a:alpha val="86030"/>
            </a:srgbClr>
          </a:solidFill>
          <a:ln>
            <a:noFill/>
          </a:ln>
          <a:effectLst>
            <a:outerShdw dist="9525" algn="bl" rotWithShape="0">
              <a:schemeClr val="lt1">
                <a:alpha val="15000"/>
              </a:schemeClr>
            </a:outerShdw>
          </a:effectLst>
        </p:spPr>
      </p:sp>
      <p:sp>
        <p:nvSpPr>
          <p:cNvPr id="68" name="Google Shape;68;p12"/>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69" name="Google Shape;69;p12"/>
          <p:cNvSpPr/>
          <p:nvPr/>
        </p:nvSpPr>
        <p:spPr>
          <a:xfrm>
            <a:off x="2385870"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 2/3">
  <p:cSld name="BLANK_1_1">
    <p:spTree>
      <p:nvGrpSpPr>
        <p:cNvPr id="1" name="Shape 70"/>
        <p:cNvGrpSpPr/>
        <p:nvPr/>
      </p:nvGrpSpPr>
      <p:grpSpPr>
        <a:xfrm>
          <a:off x="0" y="0"/>
          <a:ext cx="0" cy="0"/>
          <a:chOff x="0" y="0"/>
          <a:chExt cx="0" cy="0"/>
        </a:xfrm>
      </p:grpSpPr>
      <p:sp>
        <p:nvSpPr>
          <p:cNvPr id="71" name="Google Shape;71;p13"/>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72" name="Google Shape;72;p13"/>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 name="Google Shape;73;p13"/>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p:cSld name="BLANK_1_1_1">
    <p:bg>
      <p:bgPr>
        <a:solidFill>
          <a:schemeClr val="dk1"/>
        </a:solidFill>
        <a:effectLst/>
      </p:bgPr>
    </p:bg>
    <p:spTree>
      <p:nvGrpSpPr>
        <p:cNvPr id="1" name="Shape 74"/>
        <p:cNvGrpSpPr/>
        <p:nvPr/>
      </p:nvGrpSpPr>
      <p:grpSpPr>
        <a:xfrm>
          <a:off x="0" y="0"/>
          <a:ext cx="0" cy="0"/>
          <a:chOff x="0" y="0"/>
          <a:chExt cx="0" cy="0"/>
        </a:xfrm>
      </p:grpSpPr>
      <p:sp>
        <p:nvSpPr>
          <p:cNvPr id="75" name="Google Shape;75;p14"/>
          <p:cNvSpPr/>
          <p:nvPr/>
        </p:nvSpPr>
        <p:spPr>
          <a:xfrm>
            <a:off x="6906000" y="0"/>
            <a:ext cx="2238000" cy="5151350"/>
          </a:xfrm>
          <a:custGeom>
            <a:avLst/>
            <a:gdLst/>
            <a:ahLst/>
            <a:cxnLst/>
            <a:rect l="l" t="t" r="r" b="b"/>
            <a:pathLst>
              <a:path w="89520" h="206054" extrusionOk="0">
                <a:moveTo>
                  <a:pt x="0" y="206054"/>
                </a:moveTo>
                <a:lnTo>
                  <a:pt x="89520" y="0"/>
                </a:lnTo>
                <a:lnTo>
                  <a:pt x="89520" y="206054"/>
                </a:lnTo>
                <a:close/>
              </a:path>
            </a:pathLst>
          </a:custGeom>
          <a:solidFill>
            <a:schemeClr val="accent1"/>
          </a:solidFill>
          <a:ln>
            <a:noFill/>
          </a:ln>
        </p:spPr>
      </p:sp>
      <p:sp>
        <p:nvSpPr>
          <p:cNvPr id="76" name="Google Shape;76;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77" name="Google Shape;77;p14"/>
          <p:cNvSpPr/>
          <p:nvPr/>
        </p:nvSpPr>
        <p:spPr>
          <a:xfrm>
            <a:off x="7486691"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l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587675"/>
            <a:ext cx="5343900" cy="7188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1pPr>
            <a:lvl2pPr lvl="1"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2pPr>
            <a:lvl3pPr lvl="2"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3pPr>
            <a:lvl4pPr lvl="3"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4pPr>
            <a:lvl5pPr lvl="4"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5pPr>
            <a:lvl6pPr lvl="5"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6pPr>
            <a:lvl7pPr lvl="6"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7pPr>
            <a:lvl8pPr lvl="7"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8pPr>
            <a:lvl9pPr lvl="8"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9pPr>
          </a:lstStyle>
          <a:p>
            <a:endParaRPr/>
          </a:p>
        </p:txBody>
      </p:sp>
      <p:sp>
        <p:nvSpPr>
          <p:cNvPr id="7" name="Google Shape;7;p1"/>
          <p:cNvSpPr txBox="1">
            <a:spLocks noGrp="1"/>
          </p:cNvSpPr>
          <p:nvPr>
            <p:ph type="body" idx="1"/>
          </p:nvPr>
        </p:nvSpPr>
        <p:spPr>
          <a:xfrm>
            <a:off x="457200" y="1421049"/>
            <a:ext cx="4574700" cy="3123000"/>
          </a:xfrm>
          <a:prstGeom prst="rect">
            <a:avLst/>
          </a:prstGeom>
          <a:noFill/>
          <a:ln>
            <a:noFill/>
          </a:ln>
        </p:spPr>
        <p:txBody>
          <a:bodyPr spcFirstLastPara="1" wrap="square" lIns="0" tIns="0" rIns="0" bIns="0" anchor="t" anchorCtr="0">
            <a:noAutofit/>
          </a:bodyPr>
          <a:lstStyle>
            <a:lvl1pPr marL="457200" lvl="0" indent="-381000" rtl="0">
              <a:spcBef>
                <a:spcPts val="600"/>
              </a:spcBef>
              <a:spcAft>
                <a:spcPts val="0"/>
              </a:spcAft>
              <a:buClr>
                <a:schemeClr val="accent1"/>
              </a:buClr>
              <a:buSzPts val="2400"/>
              <a:buFont typeface="News Cycle"/>
              <a:buChar char="╸"/>
              <a:defRPr sz="2400">
                <a:solidFill>
                  <a:schemeClr val="lt1"/>
                </a:solidFill>
                <a:latin typeface="News Cycle"/>
                <a:ea typeface="News Cycle"/>
                <a:cs typeface="News Cycle"/>
                <a:sym typeface="News Cycle"/>
              </a:defRPr>
            </a:lvl1pPr>
            <a:lvl2pPr marL="914400" lvl="1"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2pPr>
            <a:lvl3pPr marL="1371600" lvl="2"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3pPr>
            <a:lvl4pPr marL="1828800" lvl="3"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4pPr>
            <a:lvl5pPr marL="2286000" lvl="4"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5pPr>
            <a:lvl6pPr marL="2743200" lvl="5"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6pPr>
            <a:lvl7pPr marL="3200400" lvl="6"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7pPr>
            <a:lvl8pPr marL="3657600" lvl="7"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8pPr>
            <a:lvl9pPr marL="4114800" lvl="8"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a:effectLst>
            <a:outerShdw blurRad="57150" dist="19050" dir="5400000" algn="bl" rotWithShape="0">
              <a:schemeClr val="dk1">
                <a:alpha val="50000"/>
              </a:schemeClr>
            </a:outerShdw>
          </a:effectLst>
        </p:spPr>
        <p:txBody>
          <a:bodyPr spcFirstLastPara="1" wrap="square" lIns="0" tIns="0" rIns="0" bIns="0" anchor="ctr" anchorCtr="0">
            <a:noAutofit/>
          </a:bodyPr>
          <a:lstStyle>
            <a:lvl1pPr lvl="0" algn="r" rtl="0">
              <a:buNone/>
              <a:defRPr sz="1300" b="1">
                <a:solidFill>
                  <a:schemeClr val="lt1"/>
                </a:solidFill>
                <a:latin typeface="News Cycle"/>
                <a:ea typeface="News Cycle"/>
                <a:cs typeface="News Cycle"/>
                <a:sym typeface="News Cycle"/>
              </a:defRPr>
            </a:lvl1pPr>
            <a:lvl2pPr lvl="1" algn="r" rtl="0">
              <a:buNone/>
              <a:defRPr sz="1300" b="1">
                <a:solidFill>
                  <a:schemeClr val="lt1"/>
                </a:solidFill>
                <a:latin typeface="News Cycle"/>
                <a:ea typeface="News Cycle"/>
                <a:cs typeface="News Cycle"/>
                <a:sym typeface="News Cycle"/>
              </a:defRPr>
            </a:lvl2pPr>
            <a:lvl3pPr lvl="2" algn="r" rtl="0">
              <a:buNone/>
              <a:defRPr sz="1300" b="1">
                <a:solidFill>
                  <a:schemeClr val="lt1"/>
                </a:solidFill>
                <a:latin typeface="News Cycle"/>
                <a:ea typeface="News Cycle"/>
                <a:cs typeface="News Cycle"/>
                <a:sym typeface="News Cycle"/>
              </a:defRPr>
            </a:lvl3pPr>
            <a:lvl4pPr lvl="3" algn="r" rtl="0">
              <a:buNone/>
              <a:defRPr sz="1300" b="1">
                <a:solidFill>
                  <a:schemeClr val="lt1"/>
                </a:solidFill>
                <a:latin typeface="News Cycle"/>
                <a:ea typeface="News Cycle"/>
                <a:cs typeface="News Cycle"/>
                <a:sym typeface="News Cycle"/>
              </a:defRPr>
            </a:lvl4pPr>
            <a:lvl5pPr lvl="4" algn="r" rtl="0">
              <a:buNone/>
              <a:defRPr sz="1300" b="1">
                <a:solidFill>
                  <a:schemeClr val="lt1"/>
                </a:solidFill>
                <a:latin typeface="News Cycle"/>
                <a:ea typeface="News Cycle"/>
                <a:cs typeface="News Cycle"/>
                <a:sym typeface="News Cycle"/>
              </a:defRPr>
            </a:lvl5pPr>
            <a:lvl6pPr lvl="5" algn="r" rtl="0">
              <a:buNone/>
              <a:defRPr sz="1300" b="1">
                <a:solidFill>
                  <a:schemeClr val="lt1"/>
                </a:solidFill>
                <a:latin typeface="News Cycle"/>
                <a:ea typeface="News Cycle"/>
                <a:cs typeface="News Cycle"/>
                <a:sym typeface="News Cycle"/>
              </a:defRPr>
            </a:lvl6pPr>
            <a:lvl7pPr lvl="6" algn="r" rtl="0">
              <a:buNone/>
              <a:defRPr sz="1300" b="1">
                <a:solidFill>
                  <a:schemeClr val="lt1"/>
                </a:solidFill>
                <a:latin typeface="News Cycle"/>
                <a:ea typeface="News Cycle"/>
                <a:cs typeface="News Cycle"/>
                <a:sym typeface="News Cycle"/>
              </a:defRPr>
            </a:lvl7pPr>
            <a:lvl8pPr lvl="7" algn="r" rtl="0">
              <a:buNone/>
              <a:defRPr sz="1300" b="1">
                <a:solidFill>
                  <a:schemeClr val="lt1"/>
                </a:solidFill>
                <a:latin typeface="News Cycle"/>
                <a:ea typeface="News Cycle"/>
                <a:cs typeface="News Cycle"/>
                <a:sym typeface="News Cycle"/>
              </a:defRPr>
            </a:lvl8pPr>
            <a:lvl9pPr lvl="8" algn="r" rtl="0">
              <a:buNone/>
              <a:defRPr sz="1300" b="1">
                <a:solidFill>
                  <a:schemeClr val="lt1"/>
                </a:solidFill>
                <a:latin typeface="News Cycle"/>
                <a:ea typeface="News Cycle"/>
                <a:cs typeface="News Cycle"/>
                <a:sym typeface="News Cycl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cxnSp>
        <p:nvCxnSpPr>
          <p:cNvPr id="9" name="Google Shape;9;p1"/>
          <p:cNvCxnSpPr>
            <a:stCxn id="7" idx="1"/>
          </p:cNvCxnSpPr>
          <p:nvPr/>
        </p:nvCxnSpPr>
        <p:spPr>
          <a:xfrm>
            <a:off x="457200" y="2982549"/>
            <a:ext cx="0" cy="0"/>
          </a:xfrm>
          <a:prstGeom prst="straightConnector1">
            <a:avLst/>
          </a:prstGeom>
          <a:noFill/>
          <a:ln w="9525" cap="flat" cmpd="sng">
            <a:solidFill>
              <a:schemeClr val="dk2"/>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51" r:id="rId1"/>
    <p:sldLayoutId id="2147483653" r:id="rId2"/>
    <p:sldLayoutId id="2147483657" r:id="rId3"/>
    <p:sldLayoutId id="2147483658" r:id="rId4"/>
    <p:sldLayoutId id="2147483659" r:id="rId5"/>
    <p:sldLayoutId id="2147483660"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4.png"/><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7.jpeg"/><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1.jpe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mailto:Dr.pandeysurabhi@gmail.com"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9.jpeg"/><Relationship Id="rId4" Type="http://schemas.openxmlformats.org/officeDocument/2006/relationships/diagramLayout" Target="../diagrams/layout1.xml"/><Relationship Id="rId9"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hyperlink" Target="https://www.ameinfo.com/industry/media/proof-threshold-exploring-how-americans-perceive-deepfakes" TargetMode="Externa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hyperlink" Target="https://www.ameinfo.com/industry/media/proof-threshold-exploring-how-americans-perceive-deepfakes" TargetMode="Externa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98" name="Google Shape;98;p17"/>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a:t>
            </a:fld>
            <a:endParaRPr/>
          </a:p>
        </p:txBody>
      </p:sp>
      <p:sp>
        <p:nvSpPr>
          <p:cNvPr id="96" name="Google Shape;96;p17"/>
          <p:cNvSpPr txBox="1">
            <a:spLocks noGrp="1"/>
          </p:cNvSpPr>
          <p:nvPr>
            <p:ph type="ctrTitle" idx="4294967295"/>
          </p:nvPr>
        </p:nvSpPr>
        <p:spPr>
          <a:xfrm>
            <a:off x="142844" y="1285866"/>
            <a:ext cx="2714644" cy="995362"/>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latin typeface="Calibri" pitchFamily="34" charset="0"/>
                <a:cs typeface="Calibri" pitchFamily="34" charset="0"/>
              </a:rPr>
              <a:t>Welcome !</a:t>
            </a:r>
            <a:br>
              <a:rPr lang="en" sz="2400" dirty="0" smtClean="0">
                <a:latin typeface="Calibri" pitchFamily="34" charset="0"/>
                <a:cs typeface="Calibri" pitchFamily="34" charset="0"/>
              </a:rPr>
            </a:br>
            <a:r>
              <a:rPr lang="en" sz="2400" dirty="0" smtClean="0">
                <a:latin typeface="Calibri" pitchFamily="34" charset="0"/>
                <a:cs typeface="Calibri" pitchFamily="34" charset="0"/>
              </a:rPr>
              <a:t>Indian Institute of Public Administration , New Delhi (IIPA)</a:t>
            </a:r>
            <a:endParaRPr sz="2400" dirty="0">
              <a:latin typeface="Calibri" pitchFamily="34" charset="0"/>
              <a:cs typeface="Calibri" pitchFamily="34" charset="0"/>
            </a:endParaRPr>
          </a:p>
        </p:txBody>
      </p:sp>
      <p:sp>
        <p:nvSpPr>
          <p:cNvPr id="97" name="Google Shape;97;p17"/>
          <p:cNvSpPr txBox="1">
            <a:spLocks noGrp="1"/>
          </p:cNvSpPr>
          <p:nvPr>
            <p:ph type="subTitle" idx="4294967295"/>
          </p:nvPr>
        </p:nvSpPr>
        <p:spPr>
          <a:xfrm>
            <a:off x="142844" y="2643188"/>
            <a:ext cx="2214578" cy="1500187"/>
          </a:xfrm>
          <a:prstGeom prst="rect">
            <a:avLst/>
          </a:prstGeom>
        </p:spPr>
        <p:txBody>
          <a:bodyPr spcFirstLastPara="1" wrap="square" lIns="0" tIns="0" rIns="0" bIns="0" anchor="t" anchorCtr="0">
            <a:noAutofit/>
          </a:bodyPr>
          <a:lstStyle/>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Cyber Security Strategy </a:t>
            </a:r>
          </a:p>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Dr. </a:t>
            </a:r>
            <a:r>
              <a:rPr lang="en-IN" sz="2000" b="1" dirty="0" err="1" smtClean="0">
                <a:solidFill>
                  <a:schemeClr val="accent1">
                    <a:lumMod val="75000"/>
                  </a:schemeClr>
                </a:solidFill>
                <a:latin typeface="Calibri" pitchFamily="34" charset="0"/>
                <a:cs typeface="Calibri" pitchFamily="34" charset="0"/>
              </a:rPr>
              <a:t>Surabhi</a:t>
            </a:r>
            <a:r>
              <a:rPr lang="en-IN" sz="2000" b="1" dirty="0" smtClean="0">
                <a:solidFill>
                  <a:schemeClr val="accent1">
                    <a:lumMod val="75000"/>
                  </a:schemeClr>
                </a:solidFill>
                <a:latin typeface="Calibri" pitchFamily="34" charset="0"/>
                <a:cs typeface="Calibri" pitchFamily="34" charset="0"/>
              </a:rPr>
              <a:t> </a:t>
            </a:r>
            <a:r>
              <a:rPr lang="en-IN" sz="2000" b="1" dirty="0" err="1" smtClean="0">
                <a:solidFill>
                  <a:schemeClr val="accent1">
                    <a:lumMod val="75000"/>
                  </a:schemeClr>
                </a:solidFill>
                <a:latin typeface="Calibri" pitchFamily="34" charset="0"/>
                <a:cs typeface="Calibri" pitchFamily="34" charset="0"/>
              </a:rPr>
              <a:t>Pandey</a:t>
            </a:r>
            <a:r>
              <a:rPr lang="en-IN" sz="2000" b="1" dirty="0" smtClean="0">
                <a:solidFill>
                  <a:schemeClr val="accent1">
                    <a:lumMod val="75000"/>
                  </a:schemeClr>
                </a:solidFill>
                <a:latin typeface="Calibri" pitchFamily="34" charset="0"/>
                <a:cs typeface="Calibri" pitchFamily="34" charset="0"/>
              </a:rPr>
              <a:t> </a:t>
            </a:r>
          </a:p>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Subject Expert </a:t>
            </a:r>
          </a:p>
          <a:p>
            <a:pPr marL="0" lvl="0" indent="0" algn="l" rtl="0">
              <a:spcBef>
                <a:spcPts val="600"/>
              </a:spcBef>
              <a:spcAft>
                <a:spcPts val="0"/>
              </a:spcAft>
              <a:buNone/>
            </a:pPr>
            <a:endParaRPr sz="1400" b="1" dirty="0"/>
          </a:p>
        </p:txBody>
      </p:sp>
      <p:pic>
        <p:nvPicPr>
          <p:cNvPr id="55300" name="Picture 4" descr="Home"/>
          <p:cNvPicPr>
            <a:picLocks noChangeAspect="1" noChangeArrowheads="1"/>
          </p:cNvPicPr>
          <p:nvPr/>
        </p:nvPicPr>
        <p:blipFill>
          <a:blip r:embed="rId4"/>
          <a:srcRect/>
          <a:stretch>
            <a:fillRect/>
          </a:stretch>
        </p:blipFill>
        <p:spPr bwMode="auto">
          <a:xfrm>
            <a:off x="500034" y="0"/>
            <a:ext cx="785818" cy="801693"/>
          </a:xfrm>
          <a:prstGeom prst="ellipse">
            <a:avLst/>
          </a:prstGeom>
          <a:ln w="63500" cap="rnd">
            <a:solidFill>
              <a:srgbClr val="5E8517"/>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2"/>
          <p:cNvPicPr>
            <a:picLocks noChangeAspect="1" noChangeArrowheads="1"/>
          </p:cNvPicPr>
          <p:nvPr/>
        </p:nvPicPr>
        <p:blipFill>
          <a:blip r:embed="rId5"/>
          <a:srcRect/>
          <a:stretch>
            <a:fillRect/>
          </a:stretch>
        </p:blipFill>
        <p:spPr bwMode="auto">
          <a:xfrm>
            <a:off x="3929058" y="1285866"/>
            <a:ext cx="3214710" cy="38576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10</a:t>
            </a:fld>
            <a:endParaRPr lang="en"/>
          </a:p>
        </p:txBody>
      </p:sp>
      <p:pic>
        <p:nvPicPr>
          <p:cNvPr id="8193" name="Picture 1"/>
          <p:cNvPicPr>
            <a:picLocks noChangeAspect="1" noChangeArrowheads="1"/>
          </p:cNvPicPr>
          <p:nvPr/>
        </p:nvPicPr>
        <p:blipFill>
          <a:blip r:embed="rId2"/>
          <a:srcRect/>
          <a:stretch>
            <a:fillRect/>
          </a:stretch>
        </p:blipFill>
        <p:spPr bwMode="auto">
          <a:xfrm>
            <a:off x="0" y="1428742"/>
            <a:ext cx="7072330" cy="3714758"/>
          </a:xfrm>
          <a:prstGeom prst="rect">
            <a:avLst/>
          </a:prstGeom>
          <a:ln>
            <a:noFill/>
          </a:ln>
          <a:effectLst>
            <a:softEdge rad="112500"/>
          </a:effectLst>
        </p:spPr>
      </p:pic>
      <p:grpSp>
        <p:nvGrpSpPr>
          <p:cNvPr id="5" name="Group 4"/>
          <p:cNvGrpSpPr/>
          <p:nvPr/>
        </p:nvGrpSpPr>
        <p:grpSpPr>
          <a:xfrm>
            <a:off x="7000892" y="0"/>
            <a:ext cx="2143108" cy="5143500"/>
            <a:chOff x="7143768" y="0"/>
            <a:chExt cx="2000232" cy="5143500"/>
          </a:xfrm>
        </p:grpSpPr>
        <p:pic>
          <p:nvPicPr>
            <p:cNvPr id="6" name="Picture 5"/>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pic>
        <p:nvPicPr>
          <p:cNvPr id="8194" name="Picture 2"/>
          <p:cNvPicPr>
            <a:picLocks noChangeAspect="1" noChangeArrowheads="1"/>
          </p:cNvPicPr>
          <p:nvPr/>
        </p:nvPicPr>
        <p:blipFill>
          <a:blip r:embed="rId5"/>
          <a:srcRect/>
          <a:stretch>
            <a:fillRect/>
          </a:stretch>
        </p:blipFill>
        <p:spPr bwMode="auto">
          <a:xfrm>
            <a:off x="0" y="0"/>
            <a:ext cx="7072330" cy="178593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11</a:t>
            </a:fld>
            <a:endParaRPr lang="en"/>
          </a:p>
        </p:txBody>
      </p:sp>
      <p:sp>
        <p:nvSpPr>
          <p:cNvPr id="4" name="Rectangle 3"/>
          <p:cNvSpPr/>
          <p:nvPr/>
        </p:nvSpPr>
        <p:spPr>
          <a:xfrm>
            <a:off x="214282" y="285734"/>
            <a:ext cx="7500990" cy="461665"/>
          </a:xfrm>
          <a:prstGeom prst="rect">
            <a:avLst/>
          </a:prstGeom>
        </p:spPr>
        <p:txBody>
          <a:bodyPr wrap="square">
            <a:spAutoFit/>
          </a:bodyPr>
          <a:lstStyle/>
          <a:p>
            <a:r>
              <a:rPr lang="en-US" sz="2400" dirty="0" smtClean="0">
                <a:solidFill>
                  <a:schemeClr val="accent1">
                    <a:lumMod val="75000"/>
                  </a:schemeClr>
                </a:solidFill>
              </a:rPr>
              <a:t>Emerging Threat : Synthetic Identity fraud </a:t>
            </a:r>
            <a:endParaRPr lang="en-US" sz="2400" dirty="0">
              <a:solidFill>
                <a:schemeClr val="accent1">
                  <a:lumMod val="75000"/>
                </a:schemeClr>
              </a:solidFill>
            </a:endParaRPr>
          </a:p>
        </p:txBody>
      </p:sp>
      <p:sp>
        <p:nvSpPr>
          <p:cNvPr id="5" name="Rectangle 4"/>
          <p:cNvSpPr/>
          <p:nvPr/>
        </p:nvSpPr>
        <p:spPr>
          <a:xfrm>
            <a:off x="571472" y="928676"/>
            <a:ext cx="6500858" cy="954107"/>
          </a:xfrm>
          <a:prstGeom prst="rect">
            <a:avLst/>
          </a:prstGeom>
        </p:spPr>
        <p:txBody>
          <a:bodyPr wrap="square">
            <a:spAutoFit/>
          </a:bodyPr>
          <a:lstStyle/>
          <a:p>
            <a:r>
              <a:rPr lang="en-US" dirty="0" smtClean="0"/>
              <a:t> </a:t>
            </a:r>
            <a:r>
              <a:rPr lang="en-US" dirty="0" smtClean="0">
                <a:solidFill>
                  <a:schemeClr val="bg1"/>
                </a:solidFill>
              </a:rPr>
              <a:t>A synthetic identity is a combination of fabricated credentials where the implied identity is not associated with a real person. Fraudsters may create synthetic identities using potentially valid social security numbers (SSNs) with accompanying false personally identifiable information (PII).</a:t>
            </a:r>
            <a:endParaRPr lang="en-US" dirty="0">
              <a:solidFill>
                <a:schemeClr val="bg1"/>
              </a:solidFill>
            </a:endParaRPr>
          </a:p>
        </p:txBody>
      </p:sp>
      <p:pic>
        <p:nvPicPr>
          <p:cNvPr id="7" name="Picture 1"/>
          <p:cNvPicPr>
            <a:picLocks noChangeAspect="1" noChangeArrowheads="1"/>
          </p:cNvPicPr>
          <p:nvPr/>
        </p:nvPicPr>
        <p:blipFill>
          <a:blip r:embed="rId2"/>
          <a:srcRect/>
          <a:stretch>
            <a:fillRect/>
          </a:stretch>
        </p:blipFill>
        <p:spPr bwMode="auto">
          <a:xfrm>
            <a:off x="1928794" y="2071684"/>
            <a:ext cx="4314816" cy="28545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8" name="Group 7"/>
          <p:cNvGrpSpPr/>
          <p:nvPr/>
        </p:nvGrpSpPr>
        <p:grpSpPr>
          <a:xfrm>
            <a:off x="7143768" y="0"/>
            <a:ext cx="2000232" cy="5143500"/>
            <a:chOff x="7143768" y="0"/>
            <a:chExt cx="2000232" cy="5143500"/>
          </a:xfrm>
        </p:grpSpPr>
        <p:pic>
          <p:nvPicPr>
            <p:cNvPr id="9" name="Picture 8"/>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10"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12</a:t>
            </a:fld>
            <a:endParaRPr lang="en"/>
          </a:p>
        </p:txBody>
      </p:sp>
      <p:sp>
        <p:nvSpPr>
          <p:cNvPr id="3" name="Rectangle 2"/>
          <p:cNvSpPr/>
          <p:nvPr/>
        </p:nvSpPr>
        <p:spPr>
          <a:xfrm>
            <a:off x="0" y="142858"/>
            <a:ext cx="7286644" cy="461665"/>
          </a:xfrm>
          <a:prstGeom prst="rect">
            <a:avLst/>
          </a:prstGeom>
        </p:spPr>
        <p:txBody>
          <a:bodyPr wrap="square">
            <a:spAutoFit/>
          </a:bodyPr>
          <a:lstStyle/>
          <a:p>
            <a:r>
              <a:rPr lang="en-US" sz="2400" dirty="0" smtClean="0">
                <a:solidFill>
                  <a:schemeClr val="accent1">
                    <a:lumMod val="75000"/>
                  </a:schemeClr>
                </a:solidFill>
              </a:rPr>
              <a:t>Emerging Threats :Disinformation </a:t>
            </a:r>
            <a:r>
              <a:rPr lang="en-US" sz="2400" dirty="0" smtClean="0">
                <a:solidFill>
                  <a:schemeClr val="accent1">
                    <a:lumMod val="75000"/>
                  </a:schemeClr>
                </a:solidFill>
              </a:rPr>
              <a:t>in social media</a:t>
            </a:r>
            <a:endParaRPr lang="en-US" sz="2400" dirty="0">
              <a:solidFill>
                <a:schemeClr val="accent1">
                  <a:lumMod val="75000"/>
                </a:schemeClr>
              </a:solidFill>
            </a:endParaRPr>
          </a:p>
        </p:txBody>
      </p:sp>
      <p:grpSp>
        <p:nvGrpSpPr>
          <p:cNvPr id="4" name="Group 3"/>
          <p:cNvGrpSpPr/>
          <p:nvPr/>
        </p:nvGrpSpPr>
        <p:grpSpPr>
          <a:xfrm>
            <a:off x="7000892" y="0"/>
            <a:ext cx="2143108" cy="5143500"/>
            <a:chOff x="7143768" y="0"/>
            <a:chExt cx="2000232" cy="5143500"/>
          </a:xfrm>
        </p:grpSpPr>
        <p:pic>
          <p:nvPicPr>
            <p:cNvPr id="5" name="Picture 4"/>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6"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7" name="Rectangle 6"/>
          <p:cNvSpPr/>
          <p:nvPr/>
        </p:nvSpPr>
        <p:spPr>
          <a:xfrm>
            <a:off x="285720" y="928676"/>
            <a:ext cx="5643602" cy="923330"/>
          </a:xfrm>
          <a:prstGeom prst="rect">
            <a:avLst/>
          </a:prstGeom>
        </p:spPr>
        <p:txBody>
          <a:bodyPr wrap="square">
            <a:spAutoFit/>
          </a:bodyPr>
          <a:lstStyle/>
          <a:p>
            <a:r>
              <a:rPr lang="en-US" sz="1800" dirty="0" smtClean="0">
                <a:solidFill>
                  <a:schemeClr val="bg1"/>
                </a:solidFill>
              </a:rPr>
              <a:t>Social disinformation is often spread through social media such as </a:t>
            </a:r>
            <a:r>
              <a:rPr lang="en-US" sz="1800" dirty="0" smtClean="0">
                <a:solidFill>
                  <a:schemeClr val="bg1"/>
                </a:solidFill>
              </a:rPr>
              <a:t>whatsapp ,Face book </a:t>
            </a:r>
            <a:r>
              <a:rPr lang="en-US" sz="1800" dirty="0" smtClean="0">
                <a:solidFill>
                  <a:schemeClr val="bg1"/>
                </a:solidFill>
              </a:rPr>
              <a:t>and Twitter. “Fake news” became a hot </a:t>
            </a:r>
            <a:r>
              <a:rPr lang="en-US" sz="1800" dirty="0" smtClean="0">
                <a:solidFill>
                  <a:schemeClr val="bg1"/>
                </a:solidFill>
              </a:rPr>
              <a:t>topic.</a:t>
            </a:r>
            <a:endParaRPr lang="en-US" sz="1800" dirty="0">
              <a:solidFill>
                <a:schemeClr val="bg1"/>
              </a:solidFill>
            </a:endParaRPr>
          </a:p>
        </p:txBody>
      </p:sp>
      <p:sp>
        <p:nvSpPr>
          <p:cNvPr id="8" name="Rectangle 7"/>
          <p:cNvSpPr/>
          <p:nvPr/>
        </p:nvSpPr>
        <p:spPr>
          <a:xfrm>
            <a:off x="357158" y="2500312"/>
            <a:ext cx="6357982" cy="523220"/>
          </a:xfrm>
          <a:prstGeom prst="rect">
            <a:avLst/>
          </a:prstGeom>
        </p:spPr>
        <p:txBody>
          <a:bodyPr wrap="square">
            <a:spAutoFit/>
          </a:bodyPr>
          <a:lstStyle/>
          <a:p>
            <a:r>
              <a:rPr lang="en-US" dirty="0" smtClean="0">
                <a:solidFill>
                  <a:schemeClr val="accent1"/>
                </a:solidFill>
              </a:rPr>
              <a:t>Remember that the creators of disinformation purposely make content that is designed to trigger an emotional response</a:t>
            </a:r>
            <a:endParaRPr lang="en-US" dirty="0">
              <a:solidFill>
                <a:schemeClr val="accent1"/>
              </a:solidFill>
            </a:endParaRPr>
          </a:p>
        </p:txBody>
      </p:sp>
      <p:sp>
        <p:nvSpPr>
          <p:cNvPr id="9" name="Rectangle 3"/>
          <p:cNvSpPr>
            <a:spLocks noChangeArrowheads="1"/>
          </p:cNvSpPr>
          <p:nvPr/>
        </p:nvSpPr>
        <p:spPr bwMode="auto">
          <a:xfrm>
            <a:off x="1857356" y="3438957"/>
            <a:ext cx="7286644" cy="1531812"/>
          </a:xfrm>
          <a:prstGeom prst="rect">
            <a:avLst/>
          </a:prstGeom>
          <a:solidFill>
            <a:srgbClr val="FFFFFF"/>
          </a:solidFill>
          <a:ln w="9525">
            <a:noFill/>
            <a:miter lim="800000"/>
            <a:headEnd/>
            <a:tailEnd/>
          </a:ln>
          <a:effectLst/>
        </p:spPr>
        <p:txBody>
          <a:bodyPr vert="horz" wrap="square" lIns="0" tIns="0" rIns="0" bIns="5395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1" u="none" strike="noStrike" cap="none" normalizeH="0" baseline="0" dirty="0" smtClean="0">
              <a:ln>
                <a:noFill/>
              </a:ln>
              <a:solidFill>
                <a:srgbClr val="48494A"/>
              </a:solidFill>
              <a:effectLst/>
              <a:latin typeface="TiemposText"/>
              <a:cs typeface="Arial" pitchFamily="34" charset="0"/>
            </a:endParaRPr>
          </a:p>
          <a:p>
            <a:pPr lvl="0" fontAlgn="base">
              <a:spcBef>
                <a:spcPct val="0"/>
              </a:spcBef>
              <a:spcAft>
                <a:spcPct val="0"/>
              </a:spcAft>
              <a:buClrTx/>
              <a:buFontTx/>
              <a:buChar char="•"/>
            </a:pPr>
            <a:r>
              <a:rPr lang="en-US" b="1" i="1" dirty="0" smtClean="0">
                <a:solidFill>
                  <a:schemeClr val="tx1"/>
                </a:solidFill>
                <a:latin typeface="+mn-lt"/>
              </a:rPr>
              <a:t>Is this the original account, article, or piece of content</a:t>
            </a:r>
            <a:r>
              <a:rPr lang="en-US" b="1" i="1" dirty="0" smtClean="0">
                <a:solidFill>
                  <a:schemeClr val="tx1"/>
                </a:solidFill>
                <a:latin typeface="+mn-lt"/>
              </a:rPr>
              <a:t>?</a:t>
            </a:r>
          </a:p>
          <a:p>
            <a:pPr lvl="0" fontAlgn="base">
              <a:spcBef>
                <a:spcPct val="0"/>
              </a:spcBef>
              <a:spcAft>
                <a:spcPct val="0"/>
              </a:spcAft>
              <a:buClrTx/>
              <a:buFontTx/>
              <a:buChar char="•"/>
            </a:pPr>
            <a:r>
              <a:rPr kumimoji="0" lang="en-US" b="1" i="1" u="none" strike="noStrike" cap="none" normalizeH="0" baseline="0" dirty="0" smtClean="0">
                <a:ln>
                  <a:noFill/>
                </a:ln>
                <a:solidFill>
                  <a:schemeClr val="tx1"/>
                </a:solidFill>
                <a:effectLst/>
                <a:latin typeface="+mn-lt"/>
                <a:cs typeface="Arial" pitchFamily="34" charset="0"/>
              </a:rPr>
              <a:t>Who shared this or created it?</a:t>
            </a:r>
          </a:p>
          <a:p>
            <a:pPr marL="0" marR="0" lvl="0" indent="0" defTabSz="914400" rtl="0" eaLnBrk="1" fontAlgn="base" latinLnBrk="0" hangingPunct="1">
              <a:lnSpc>
                <a:spcPct val="100000"/>
              </a:lnSpc>
              <a:spcBef>
                <a:spcPct val="0"/>
              </a:spcBef>
              <a:spcAft>
                <a:spcPct val="0"/>
              </a:spcAft>
              <a:buClrTx/>
              <a:buSzTx/>
              <a:buFontTx/>
              <a:buChar char="•"/>
              <a:tabLst/>
            </a:pPr>
            <a:r>
              <a:rPr kumimoji="0" lang="en-US" b="1" i="1" u="none" strike="noStrike" cap="none" normalizeH="0" baseline="0" dirty="0" smtClean="0">
                <a:ln>
                  <a:noFill/>
                </a:ln>
                <a:solidFill>
                  <a:schemeClr val="tx1"/>
                </a:solidFill>
                <a:effectLst/>
                <a:latin typeface="+mn-lt"/>
                <a:cs typeface="Arial" pitchFamily="34" charset="0"/>
              </a:rPr>
              <a:t>When was this created?</a:t>
            </a:r>
          </a:p>
          <a:p>
            <a:pPr lvl="0" fontAlgn="base">
              <a:spcBef>
                <a:spcPct val="0"/>
              </a:spcBef>
              <a:spcAft>
                <a:spcPct val="0"/>
              </a:spcAft>
              <a:buClrTx/>
              <a:buFontTx/>
              <a:buChar char="•"/>
            </a:pPr>
            <a:r>
              <a:rPr lang="en-US" b="1" i="1" dirty="0" smtClean="0">
                <a:solidFill>
                  <a:schemeClr val="tx1"/>
                </a:solidFill>
                <a:latin typeface="+mn-lt"/>
              </a:rPr>
              <a:t>What account is sharing this? When was the account created? Do they share things from all over the world at all times during the day and night? Could this be a </a:t>
            </a:r>
            <a:r>
              <a:rPr lang="en-US" b="1" i="1" dirty="0" err="1" smtClean="0">
                <a:solidFill>
                  <a:schemeClr val="tx1"/>
                </a:solidFill>
                <a:latin typeface="+mn-lt"/>
              </a:rPr>
              <a:t>bot</a:t>
            </a:r>
            <a:r>
              <a:rPr lang="en-US" b="1" i="1" dirty="0" smtClean="0">
                <a:solidFill>
                  <a:schemeClr val="tx1"/>
                </a:solidFill>
                <a:latin typeface="+mn-lt"/>
              </a:rPr>
              <a:t>?</a:t>
            </a:r>
            <a:endParaRPr lang="en-US" b="1" i="1" dirty="0" smtClean="0">
              <a:solidFill>
                <a:schemeClr val="tx1"/>
              </a:solidFill>
              <a:latin typeface="+mn-lt"/>
              <a:cs typeface="Arial" pitchFamily="34" charset="0"/>
            </a:endParaRPr>
          </a:p>
          <a:p>
            <a:pPr lvl="0" fontAlgn="base">
              <a:spcBef>
                <a:spcPct val="0"/>
              </a:spcBef>
              <a:spcAft>
                <a:spcPct val="0"/>
              </a:spcAft>
              <a:buClrTx/>
              <a:buFontTx/>
              <a:buChar char="•"/>
            </a:pPr>
            <a:r>
              <a:rPr lang="en-US" b="1" dirty="0" smtClean="0">
                <a:solidFill>
                  <a:schemeClr val="tx1"/>
                </a:solidFill>
                <a:latin typeface="+mn-lt"/>
              </a:rPr>
              <a:t>Why was this shared?</a:t>
            </a:r>
            <a:endParaRPr kumimoji="0" lang="en-US" b="1" u="none" strike="noStrike" cap="none" normalizeH="0" baseline="0" dirty="0" smtClean="0">
              <a:ln>
                <a:noFill/>
              </a:ln>
              <a:solidFill>
                <a:schemeClr val="tx1"/>
              </a:solidFill>
              <a:effectLst/>
              <a:latin typeface="+mn-lt"/>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Top 10 Cybersecurity Threats in 2020 | Kaseya"/>
          <p:cNvPicPr>
            <a:picLocks noChangeAspect="1" noChangeArrowheads="1"/>
          </p:cNvPicPr>
          <p:nvPr/>
        </p:nvPicPr>
        <p:blipFill>
          <a:blip r:embed="rId2">
            <a:lum contrast="-77000"/>
          </a:blip>
          <a:srcRect/>
          <a:stretch>
            <a:fillRect/>
          </a:stretch>
        </p:blipFill>
        <p:spPr bwMode="auto">
          <a:xfrm>
            <a:off x="0" y="0"/>
            <a:ext cx="7218458" cy="5286394"/>
          </a:xfrm>
          <a:prstGeom prst="rect">
            <a:avLst/>
          </a:prstGeom>
          <a:noFill/>
        </p:spPr>
      </p:pic>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13</a:t>
            </a:fld>
            <a:endParaRPr lang="en"/>
          </a:p>
        </p:txBody>
      </p:sp>
      <p:sp>
        <p:nvSpPr>
          <p:cNvPr id="3" name="Rectangle 2"/>
          <p:cNvSpPr/>
          <p:nvPr/>
        </p:nvSpPr>
        <p:spPr>
          <a:xfrm>
            <a:off x="285720" y="428610"/>
            <a:ext cx="5857916" cy="830997"/>
          </a:xfrm>
          <a:prstGeom prst="rect">
            <a:avLst/>
          </a:prstGeom>
        </p:spPr>
        <p:txBody>
          <a:bodyPr wrap="square">
            <a:spAutoFit/>
          </a:bodyPr>
          <a:lstStyle/>
          <a:p>
            <a:r>
              <a:rPr lang="en-US" sz="2400" dirty="0" smtClean="0">
                <a:solidFill>
                  <a:schemeClr val="bg1"/>
                </a:solidFill>
              </a:rPr>
              <a:t>Emerging Threats : </a:t>
            </a:r>
            <a:r>
              <a:rPr lang="en-US" sz="2400" dirty="0" smtClean="0">
                <a:solidFill>
                  <a:schemeClr val="bg1"/>
                </a:solidFill>
              </a:rPr>
              <a:t>Cloud jacking</a:t>
            </a:r>
          </a:p>
          <a:p>
            <a:endParaRPr lang="en-US" sz="2400" dirty="0">
              <a:solidFill>
                <a:schemeClr val="bg1"/>
              </a:solidFill>
            </a:endParaRPr>
          </a:p>
        </p:txBody>
      </p:sp>
      <p:grpSp>
        <p:nvGrpSpPr>
          <p:cNvPr id="4" name="Group 3"/>
          <p:cNvGrpSpPr/>
          <p:nvPr/>
        </p:nvGrpSpPr>
        <p:grpSpPr>
          <a:xfrm>
            <a:off x="6929454" y="0"/>
            <a:ext cx="2214546" cy="5143500"/>
            <a:chOff x="7143768" y="0"/>
            <a:chExt cx="2000232" cy="5143500"/>
          </a:xfrm>
        </p:grpSpPr>
        <p:pic>
          <p:nvPicPr>
            <p:cNvPr id="5" name="Picture 4"/>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6"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
        <p:nvSpPr>
          <p:cNvPr id="7" name="Rectangle 6"/>
          <p:cNvSpPr/>
          <p:nvPr/>
        </p:nvSpPr>
        <p:spPr>
          <a:xfrm>
            <a:off x="714348" y="2786064"/>
            <a:ext cx="5572164" cy="1077218"/>
          </a:xfrm>
          <a:prstGeom prst="rect">
            <a:avLst/>
          </a:prstGeom>
        </p:spPr>
        <p:txBody>
          <a:bodyPr wrap="square">
            <a:spAutoFit/>
          </a:bodyPr>
          <a:lstStyle/>
          <a:p>
            <a:pPr algn="ctr"/>
            <a:r>
              <a:rPr lang="en-US" sz="1600" b="1" dirty="0" smtClean="0">
                <a:solidFill>
                  <a:schemeClr val="bg1"/>
                </a:solidFill>
              </a:rPr>
              <a:t>Cloud jacking is a form of </a:t>
            </a:r>
            <a:r>
              <a:rPr lang="en-US" sz="1600" b="1" dirty="0" smtClean="0">
                <a:solidFill>
                  <a:schemeClr val="bg1"/>
                </a:solidFill>
              </a:rPr>
              <a:t>cyber attack </a:t>
            </a:r>
            <a:r>
              <a:rPr lang="en-US" sz="1600" b="1" dirty="0" smtClean="0">
                <a:solidFill>
                  <a:schemeClr val="bg1"/>
                </a:solidFill>
              </a:rPr>
              <a:t>in which hackers infiltrate the programs and systems of businesses, stored in the cloud, and use these resources to mine for </a:t>
            </a:r>
            <a:r>
              <a:rPr lang="en-US" sz="1600" b="1" dirty="0" smtClean="0">
                <a:solidFill>
                  <a:schemeClr val="bg1"/>
                </a:solidFill>
              </a:rPr>
              <a:t>crypto currency.</a:t>
            </a:r>
            <a:endParaRPr lang="en-US" sz="1600" b="1" dirty="0">
              <a:solidFill>
                <a:schemeClr val="bg1"/>
              </a:solidFill>
            </a:endParaRPr>
          </a:p>
        </p:txBody>
      </p:sp>
      <p:pic>
        <p:nvPicPr>
          <p:cNvPr id="32770" name="Picture 2" descr="Should we be concerned about brainjacking? | Artificial Intelligence |"/>
          <p:cNvPicPr>
            <a:picLocks noChangeAspect="1" noChangeArrowheads="1"/>
          </p:cNvPicPr>
          <p:nvPr/>
        </p:nvPicPr>
        <p:blipFill>
          <a:blip r:embed="rId5"/>
          <a:srcRect/>
          <a:stretch>
            <a:fillRect/>
          </a:stretch>
        </p:blipFill>
        <p:spPr bwMode="auto">
          <a:xfrm>
            <a:off x="6929454" y="3214692"/>
            <a:ext cx="2214546" cy="190530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14</a:t>
            </a:fld>
            <a:endParaRPr lang="en"/>
          </a:p>
        </p:txBody>
      </p:sp>
      <p:sp>
        <p:nvSpPr>
          <p:cNvPr id="3" name="Rectangle 2"/>
          <p:cNvSpPr/>
          <p:nvPr/>
        </p:nvSpPr>
        <p:spPr>
          <a:xfrm>
            <a:off x="214282" y="428610"/>
            <a:ext cx="6500858" cy="461665"/>
          </a:xfrm>
          <a:prstGeom prst="rect">
            <a:avLst/>
          </a:prstGeom>
        </p:spPr>
        <p:txBody>
          <a:bodyPr wrap="square">
            <a:spAutoFit/>
          </a:bodyPr>
          <a:lstStyle/>
          <a:p>
            <a:r>
              <a:rPr lang="en-US" sz="2400" dirty="0" smtClean="0">
                <a:solidFill>
                  <a:schemeClr val="accent1">
                    <a:lumMod val="75000"/>
                  </a:schemeClr>
                </a:solidFill>
              </a:rPr>
              <a:t>Emerging Threats </a:t>
            </a:r>
            <a:r>
              <a:rPr lang="en-US" sz="2400" dirty="0" smtClean="0">
                <a:solidFill>
                  <a:schemeClr val="accent1">
                    <a:lumMod val="75000"/>
                  </a:schemeClr>
                </a:solidFill>
              </a:rPr>
              <a:t>AI-powered cyber attacks</a:t>
            </a:r>
            <a:endParaRPr lang="en-US" sz="2400" dirty="0">
              <a:solidFill>
                <a:schemeClr val="accent1">
                  <a:lumMod val="75000"/>
                </a:schemeClr>
              </a:solidFill>
            </a:endParaRPr>
          </a:p>
        </p:txBody>
      </p:sp>
      <p:sp>
        <p:nvSpPr>
          <p:cNvPr id="4" name="Rectangle 3"/>
          <p:cNvSpPr/>
          <p:nvPr/>
        </p:nvSpPr>
        <p:spPr>
          <a:xfrm>
            <a:off x="571472" y="1714494"/>
            <a:ext cx="5572164" cy="1477328"/>
          </a:xfrm>
          <a:prstGeom prst="rect">
            <a:avLst/>
          </a:prstGeom>
        </p:spPr>
        <p:txBody>
          <a:bodyPr wrap="square">
            <a:spAutoFit/>
          </a:bodyPr>
          <a:lstStyle/>
          <a:p>
            <a:r>
              <a:rPr lang="en-US" sz="1800" dirty="0" smtClean="0">
                <a:solidFill>
                  <a:schemeClr val="bg1"/>
                </a:solidFill>
              </a:rPr>
              <a:t>Using artificial intelligence, hackers are able to create programs that mimic known human behaviors. These hackers can then use these programs to trick people into giving up their personal or financial information</a:t>
            </a:r>
            <a:r>
              <a:rPr lang="en-US" sz="1800" dirty="0" smtClean="0"/>
              <a:t>.</a:t>
            </a:r>
            <a:endParaRPr lang="en-US" sz="1800" dirty="0"/>
          </a:p>
        </p:txBody>
      </p:sp>
      <p:sp>
        <p:nvSpPr>
          <p:cNvPr id="30722" name="AutoShape 2" descr="Exploring AI Cybersecurity, Role of AI and Future of AI in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24" name="AutoShape 4" descr="Exploring AI Cybersecurity, Role of AI and Future of AI in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26" name="AutoShape 6" descr="Exploring AI Cybersecurity, Role of AI and Future of AI in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grpSp>
        <p:nvGrpSpPr>
          <p:cNvPr id="9" name="Group 8"/>
          <p:cNvGrpSpPr/>
          <p:nvPr/>
        </p:nvGrpSpPr>
        <p:grpSpPr>
          <a:xfrm>
            <a:off x="7000892" y="0"/>
            <a:ext cx="2143108" cy="5143500"/>
            <a:chOff x="7143768" y="0"/>
            <a:chExt cx="2000232" cy="5143500"/>
          </a:xfrm>
        </p:grpSpPr>
        <p:pic>
          <p:nvPicPr>
            <p:cNvPr id="10" name="Picture 9"/>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11"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pic>
        <p:nvPicPr>
          <p:cNvPr id="30727" name="Picture 7"/>
          <p:cNvPicPr>
            <a:picLocks noChangeAspect="1" noChangeArrowheads="1"/>
          </p:cNvPicPr>
          <p:nvPr/>
        </p:nvPicPr>
        <p:blipFill>
          <a:blip r:embed="rId4"/>
          <a:srcRect t="21739"/>
          <a:stretch>
            <a:fillRect/>
          </a:stretch>
        </p:blipFill>
        <p:spPr bwMode="auto">
          <a:xfrm>
            <a:off x="6286512" y="3143255"/>
            <a:ext cx="2857488" cy="20002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15</a:t>
            </a:fld>
            <a:endParaRPr lang="en"/>
          </a:p>
        </p:txBody>
      </p:sp>
      <p:sp>
        <p:nvSpPr>
          <p:cNvPr id="3" name="Rectangle 2"/>
          <p:cNvSpPr/>
          <p:nvPr/>
        </p:nvSpPr>
        <p:spPr>
          <a:xfrm>
            <a:off x="214282" y="1071552"/>
            <a:ext cx="7072362" cy="584775"/>
          </a:xfrm>
          <a:prstGeom prst="rect">
            <a:avLst/>
          </a:prstGeom>
        </p:spPr>
        <p:txBody>
          <a:bodyPr wrap="square">
            <a:spAutoFit/>
          </a:bodyPr>
          <a:lstStyle/>
          <a:p>
            <a:r>
              <a:rPr lang="en-US" sz="1600" dirty="0" smtClean="0">
                <a:solidFill>
                  <a:schemeClr val="bg1"/>
                </a:solidFill>
              </a:rPr>
              <a:t>Businesses need to be aware of the different IoT security threats and implement an all-round </a:t>
            </a:r>
            <a:r>
              <a:rPr lang="en-US" sz="1600" dirty="0" smtClean="0">
                <a:solidFill>
                  <a:schemeClr val="bg1"/>
                </a:solidFill>
              </a:rPr>
              <a:t>cyber security </a:t>
            </a:r>
            <a:r>
              <a:rPr lang="en-US" sz="1600" dirty="0" smtClean="0">
                <a:solidFill>
                  <a:schemeClr val="bg1"/>
                </a:solidFill>
              </a:rPr>
              <a:t>strategy to protect themselves.</a:t>
            </a:r>
            <a:endParaRPr lang="en-US" sz="1600" dirty="0">
              <a:solidFill>
                <a:schemeClr val="bg1"/>
              </a:solidFill>
            </a:endParaRPr>
          </a:p>
        </p:txBody>
      </p:sp>
      <p:grpSp>
        <p:nvGrpSpPr>
          <p:cNvPr id="4" name="Group 3"/>
          <p:cNvGrpSpPr/>
          <p:nvPr/>
        </p:nvGrpSpPr>
        <p:grpSpPr>
          <a:xfrm>
            <a:off x="7000892" y="0"/>
            <a:ext cx="2143108" cy="5143500"/>
            <a:chOff x="7143768" y="0"/>
            <a:chExt cx="2000232" cy="5143500"/>
          </a:xfrm>
        </p:grpSpPr>
        <p:pic>
          <p:nvPicPr>
            <p:cNvPr id="5" name="Picture 4"/>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6"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7" name="Rectangle 6"/>
          <p:cNvSpPr/>
          <p:nvPr/>
        </p:nvSpPr>
        <p:spPr>
          <a:xfrm>
            <a:off x="214282" y="2143122"/>
            <a:ext cx="6357982" cy="1077218"/>
          </a:xfrm>
          <a:prstGeom prst="rect">
            <a:avLst/>
          </a:prstGeom>
        </p:spPr>
        <p:txBody>
          <a:bodyPr wrap="square">
            <a:spAutoFit/>
          </a:bodyPr>
          <a:lstStyle/>
          <a:p>
            <a:r>
              <a:rPr lang="en-US" sz="1600" dirty="0" smtClean="0">
                <a:solidFill>
                  <a:schemeClr val="bg1"/>
                </a:solidFill>
              </a:rPr>
              <a:t>The introduction of IoT has evolved multiple industries such as agriculture, utilities, manufacturing, </a:t>
            </a:r>
            <a:r>
              <a:rPr lang="en-US" sz="1600" dirty="0" smtClean="0">
                <a:solidFill>
                  <a:schemeClr val="bg1"/>
                </a:solidFill>
              </a:rPr>
              <a:t>Healthcare and </a:t>
            </a:r>
            <a:r>
              <a:rPr lang="en-US" sz="1600" dirty="0" smtClean="0">
                <a:solidFill>
                  <a:schemeClr val="bg1"/>
                </a:solidFill>
              </a:rPr>
              <a:t>retail. IoT solutions have helped improve productivity and efficiency in factories and workplaces.</a:t>
            </a:r>
            <a:endParaRPr lang="en-US" sz="1600" dirty="0">
              <a:solidFill>
                <a:schemeClr val="bg1"/>
              </a:solidFill>
            </a:endParaRPr>
          </a:p>
        </p:txBody>
      </p:sp>
      <p:sp>
        <p:nvSpPr>
          <p:cNvPr id="8" name="Rectangle 7"/>
          <p:cNvSpPr/>
          <p:nvPr/>
        </p:nvSpPr>
        <p:spPr>
          <a:xfrm>
            <a:off x="214282" y="3714758"/>
            <a:ext cx="6215106" cy="830997"/>
          </a:xfrm>
          <a:prstGeom prst="rect">
            <a:avLst/>
          </a:prstGeom>
        </p:spPr>
        <p:txBody>
          <a:bodyPr wrap="square">
            <a:spAutoFit/>
          </a:bodyPr>
          <a:lstStyle/>
          <a:p>
            <a:r>
              <a:rPr lang="en-US" sz="1600" dirty="0" smtClean="0">
                <a:solidFill>
                  <a:schemeClr val="bg1"/>
                </a:solidFill>
              </a:rPr>
              <a:t>IoT </a:t>
            </a:r>
            <a:r>
              <a:rPr lang="en-US" sz="1600" dirty="0" smtClean="0">
                <a:solidFill>
                  <a:schemeClr val="bg1"/>
                </a:solidFill>
              </a:rPr>
              <a:t>security threats such as DDoS, </a:t>
            </a:r>
            <a:r>
              <a:rPr lang="en-US" sz="1600" dirty="0" smtClean="0">
                <a:solidFill>
                  <a:schemeClr val="bg1"/>
                </a:solidFill>
              </a:rPr>
              <a:t>ransom ware, </a:t>
            </a:r>
            <a:r>
              <a:rPr lang="en-US" sz="1600" dirty="0" smtClean="0">
                <a:solidFill>
                  <a:schemeClr val="bg1"/>
                </a:solidFill>
              </a:rPr>
              <a:t>and social engineering can be used to steal critical data from people as well as organizations.</a:t>
            </a:r>
            <a:endParaRPr lang="en-US" sz="1600" dirty="0">
              <a:solidFill>
                <a:schemeClr val="bg1"/>
              </a:solidFill>
            </a:endParaRPr>
          </a:p>
        </p:txBody>
      </p:sp>
      <p:sp>
        <p:nvSpPr>
          <p:cNvPr id="9" name="Rectangle 8"/>
          <p:cNvSpPr/>
          <p:nvPr/>
        </p:nvSpPr>
        <p:spPr>
          <a:xfrm>
            <a:off x="642910" y="357172"/>
            <a:ext cx="2857520" cy="461665"/>
          </a:xfrm>
          <a:prstGeom prst="rect">
            <a:avLst/>
          </a:prstGeom>
        </p:spPr>
        <p:txBody>
          <a:bodyPr wrap="square">
            <a:spAutoFit/>
          </a:bodyPr>
          <a:lstStyle/>
          <a:p>
            <a:pPr lvl="0"/>
            <a:r>
              <a:rPr lang="en-US" sz="2400" dirty="0" smtClean="0">
                <a:solidFill>
                  <a:schemeClr val="accent1">
                    <a:lumMod val="75000"/>
                  </a:schemeClr>
                </a:solidFill>
              </a:rPr>
              <a:t>IoT Threats </a:t>
            </a:r>
            <a:endParaRPr lang="en-US" sz="2400" dirty="0">
              <a:solidFill>
                <a:schemeClr val="accent1">
                  <a:lumMod val="75000"/>
                </a:schemeClr>
              </a:solidFill>
              <a:latin typeface="Arial Rounded MT Bold" pitchFamily="34" charset="0"/>
            </a:endParaRPr>
          </a:p>
        </p:txBody>
      </p:sp>
      <p:pic>
        <p:nvPicPr>
          <p:cNvPr id="37890" name="Picture 2" descr="General IoT Security Threats"/>
          <p:cNvPicPr>
            <a:picLocks noChangeAspect="1" noChangeArrowheads="1"/>
          </p:cNvPicPr>
          <p:nvPr/>
        </p:nvPicPr>
        <p:blipFill>
          <a:blip r:embed="rId4"/>
          <a:srcRect/>
          <a:stretch>
            <a:fillRect/>
          </a:stretch>
        </p:blipFill>
        <p:spPr bwMode="auto">
          <a:xfrm>
            <a:off x="6500826" y="3357568"/>
            <a:ext cx="2643174" cy="178593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16</a:t>
            </a:fld>
            <a:endParaRPr lang="en"/>
          </a:p>
        </p:txBody>
      </p:sp>
      <p:pic>
        <p:nvPicPr>
          <p:cNvPr id="40962" name="Picture 2" descr="If the IoT isn't secure, people won't use it - TM Forum Inform"/>
          <p:cNvPicPr>
            <a:picLocks noChangeAspect="1" noChangeArrowheads="1"/>
          </p:cNvPicPr>
          <p:nvPr/>
        </p:nvPicPr>
        <p:blipFill>
          <a:blip r:embed="rId2"/>
          <a:srcRect/>
          <a:stretch>
            <a:fillRect/>
          </a:stretch>
        </p:blipFill>
        <p:spPr bwMode="auto">
          <a:xfrm>
            <a:off x="-1" y="0"/>
            <a:ext cx="6911047" cy="5143500"/>
          </a:xfrm>
          <a:prstGeom prst="rect">
            <a:avLst/>
          </a:prstGeom>
          <a:noFill/>
        </p:spPr>
      </p:pic>
      <p:grpSp>
        <p:nvGrpSpPr>
          <p:cNvPr id="4" name="Group 3"/>
          <p:cNvGrpSpPr/>
          <p:nvPr/>
        </p:nvGrpSpPr>
        <p:grpSpPr>
          <a:xfrm>
            <a:off x="7000892" y="0"/>
            <a:ext cx="2143108" cy="5143500"/>
            <a:chOff x="7143768" y="0"/>
            <a:chExt cx="2000232" cy="5143500"/>
          </a:xfrm>
        </p:grpSpPr>
        <p:pic>
          <p:nvPicPr>
            <p:cNvPr id="5" name="Picture 4"/>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6"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17</a:t>
            </a:fld>
            <a:endParaRPr lang="en"/>
          </a:p>
        </p:txBody>
      </p:sp>
      <p:sp>
        <p:nvSpPr>
          <p:cNvPr id="4" name="Rectangle 3"/>
          <p:cNvSpPr/>
          <p:nvPr/>
        </p:nvSpPr>
        <p:spPr>
          <a:xfrm>
            <a:off x="285720" y="928676"/>
            <a:ext cx="7358114" cy="523220"/>
          </a:xfrm>
          <a:prstGeom prst="rect">
            <a:avLst/>
          </a:prstGeom>
        </p:spPr>
        <p:txBody>
          <a:bodyPr wrap="square">
            <a:spAutoFit/>
          </a:bodyPr>
          <a:lstStyle/>
          <a:p>
            <a:r>
              <a:rPr lang="en-US" dirty="0" smtClean="0">
                <a:solidFill>
                  <a:schemeClr val="bg1"/>
                </a:solidFill>
              </a:rPr>
              <a:t>Block chains </a:t>
            </a:r>
            <a:r>
              <a:rPr lang="en-US" dirty="0" smtClean="0">
                <a:solidFill>
                  <a:schemeClr val="bg1"/>
                </a:solidFill>
              </a:rPr>
              <a:t>are distributed networks that have millions of users all over the world. Every user can add information to the </a:t>
            </a:r>
            <a:r>
              <a:rPr lang="en-US" dirty="0" smtClean="0">
                <a:solidFill>
                  <a:schemeClr val="bg1"/>
                </a:solidFill>
              </a:rPr>
              <a:t>block chain </a:t>
            </a:r>
            <a:r>
              <a:rPr lang="en-US" dirty="0" smtClean="0">
                <a:solidFill>
                  <a:schemeClr val="bg1"/>
                </a:solidFill>
              </a:rPr>
              <a:t>and all data is secured through cryptography.</a:t>
            </a:r>
            <a:endParaRPr lang="en-US" dirty="0">
              <a:solidFill>
                <a:schemeClr val="bg1"/>
              </a:solidFill>
            </a:endParaRPr>
          </a:p>
        </p:txBody>
      </p:sp>
      <p:sp>
        <p:nvSpPr>
          <p:cNvPr id="5" name="Rectangle 4"/>
          <p:cNvSpPr/>
          <p:nvPr/>
        </p:nvSpPr>
        <p:spPr>
          <a:xfrm>
            <a:off x="357158" y="1857370"/>
            <a:ext cx="7143800" cy="523220"/>
          </a:xfrm>
          <a:prstGeom prst="rect">
            <a:avLst/>
          </a:prstGeom>
        </p:spPr>
        <p:txBody>
          <a:bodyPr wrap="square">
            <a:spAutoFit/>
          </a:bodyPr>
          <a:lstStyle/>
          <a:p>
            <a:r>
              <a:rPr lang="en-US" dirty="0" smtClean="0">
                <a:solidFill>
                  <a:schemeClr val="bg1"/>
                </a:solidFill>
              </a:rPr>
              <a:t>Bit coin </a:t>
            </a:r>
            <a:r>
              <a:rPr lang="en-US" dirty="0" smtClean="0">
                <a:solidFill>
                  <a:schemeClr val="bg1"/>
                </a:solidFill>
              </a:rPr>
              <a:t>is booming, but the </a:t>
            </a:r>
            <a:r>
              <a:rPr lang="en-US" dirty="0" smtClean="0">
                <a:solidFill>
                  <a:schemeClr val="bg1"/>
                </a:solidFill>
              </a:rPr>
              <a:t>block chain </a:t>
            </a:r>
            <a:r>
              <a:rPr lang="en-US" dirty="0" smtClean="0">
                <a:solidFill>
                  <a:schemeClr val="bg1"/>
                </a:solidFill>
              </a:rPr>
              <a:t>is evolving. </a:t>
            </a:r>
            <a:r>
              <a:rPr lang="en-US" dirty="0" smtClean="0">
                <a:solidFill>
                  <a:schemeClr val="bg1"/>
                </a:solidFill>
              </a:rPr>
              <a:t>Bit coin </a:t>
            </a:r>
            <a:r>
              <a:rPr lang="en-US" dirty="0" smtClean="0">
                <a:solidFill>
                  <a:schemeClr val="bg1"/>
                </a:solidFill>
              </a:rPr>
              <a:t>is always a point of reference for </a:t>
            </a:r>
            <a:r>
              <a:rPr lang="en-US" dirty="0" smtClean="0">
                <a:solidFill>
                  <a:schemeClr val="bg1"/>
                </a:solidFill>
              </a:rPr>
              <a:t>block chain </a:t>
            </a:r>
            <a:r>
              <a:rPr lang="en-US" dirty="0" smtClean="0">
                <a:solidFill>
                  <a:schemeClr val="bg1"/>
                </a:solidFill>
              </a:rPr>
              <a:t>technology. But </a:t>
            </a:r>
            <a:r>
              <a:rPr lang="en-US" dirty="0" smtClean="0">
                <a:solidFill>
                  <a:schemeClr val="bg1"/>
                </a:solidFill>
              </a:rPr>
              <a:t>block chain </a:t>
            </a:r>
            <a:r>
              <a:rPr lang="en-US" dirty="0" smtClean="0">
                <a:solidFill>
                  <a:schemeClr val="bg1"/>
                </a:solidFill>
              </a:rPr>
              <a:t>is much more than just </a:t>
            </a:r>
            <a:r>
              <a:rPr lang="en-US" dirty="0" smtClean="0">
                <a:solidFill>
                  <a:schemeClr val="bg1"/>
                </a:solidFill>
              </a:rPr>
              <a:t>Bit coin.</a:t>
            </a:r>
            <a:endParaRPr lang="en-US" dirty="0">
              <a:solidFill>
                <a:schemeClr val="bg1"/>
              </a:solidFill>
            </a:endParaRPr>
          </a:p>
        </p:txBody>
      </p:sp>
      <p:sp>
        <p:nvSpPr>
          <p:cNvPr id="6" name="Rectangle 5"/>
          <p:cNvSpPr/>
          <p:nvPr/>
        </p:nvSpPr>
        <p:spPr>
          <a:xfrm>
            <a:off x="428596" y="2857502"/>
            <a:ext cx="6643734" cy="738664"/>
          </a:xfrm>
          <a:prstGeom prst="rect">
            <a:avLst/>
          </a:prstGeom>
        </p:spPr>
        <p:txBody>
          <a:bodyPr wrap="square">
            <a:spAutoFit/>
          </a:bodyPr>
          <a:lstStyle/>
          <a:p>
            <a:r>
              <a:rPr lang="en-US" dirty="0" smtClean="0">
                <a:solidFill>
                  <a:schemeClr val="bg1"/>
                </a:solidFill>
              </a:rPr>
              <a:t>In terms of security, </a:t>
            </a:r>
            <a:r>
              <a:rPr lang="en-US" dirty="0" smtClean="0">
                <a:solidFill>
                  <a:schemeClr val="bg1"/>
                </a:solidFill>
              </a:rPr>
              <a:t>block chain </a:t>
            </a:r>
            <a:r>
              <a:rPr lang="en-US" dirty="0" smtClean="0">
                <a:solidFill>
                  <a:schemeClr val="bg1"/>
                </a:solidFill>
              </a:rPr>
              <a:t>and its public ledger have potential solutions for Big Data processing, end point protection software, financial tools and supply chain management software.</a:t>
            </a:r>
            <a:endParaRPr lang="en-US" dirty="0">
              <a:solidFill>
                <a:schemeClr val="bg1"/>
              </a:solidFill>
            </a:endParaRPr>
          </a:p>
        </p:txBody>
      </p:sp>
      <p:sp>
        <p:nvSpPr>
          <p:cNvPr id="7" name="Rectangle 6"/>
          <p:cNvSpPr/>
          <p:nvPr/>
        </p:nvSpPr>
        <p:spPr>
          <a:xfrm>
            <a:off x="214282" y="214296"/>
            <a:ext cx="6929486" cy="1200329"/>
          </a:xfrm>
          <a:prstGeom prst="rect">
            <a:avLst/>
          </a:prstGeom>
        </p:spPr>
        <p:txBody>
          <a:bodyPr wrap="square">
            <a:spAutoFit/>
          </a:bodyPr>
          <a:lstStyle/>
          <a:p>
            <a:r>
              <a:rPr lang="en-US" sz="2400" dirty="0" smtClean="0">
                <a:solidFill>
                  <a:schemeClr val="accent1">
                    <a:lumMod val="75000"/>
                  </a:schemeClr>
                </a:solidFill>
              </a:rPr>
              <a:t>Block chain: </a:t>
            </a:r>
            <a:r>
              <a:rPr lang="en-US" sz="2400" dirty="0" smtClean="0">
                <a:solidFill>
                  <a:schemeClr val="accent1">
                    <a:lumMod val="75000"/>
                  </a:schemeClr>
                </a:solidFill>
              </a:rPr>
              <a:t>A Boon for Cyber Security</a:t>
            </a:r>
          </a:p>
          <a:p>
            <a:r>
              <a:rPr lang="en-US" sz="2400" dirty="0" smtClean="0">
                <a:solidFill>
                  <a:schemeClr val="accent1">
                    <a:lumMod val="75000"/>
                  </a:schemeClr>
                </a:solidFill>
              </a:rPr>
              <a:t/>
            </a:r>
            <a:br>
              <a:rPr lang="en-US" sz="2400" dirty="0" smtClean="0">
                <a:solidFill>
                  <a:schemeClr val="accent1">
                    <a:lumMod val="75000"/>
                  </a:schemeClr>
                </a:solidFill>
              </a:rPr>
            </a:br>
            <a:endParaRPr lang="en-US" sz="2400" dirty="0">
              <a:solidFill>
                <a:schemeClr val="accent1">
                  <a:lumMod val="75000"/>
                </a:schemeClr>
              </a:solidFill>
            </a:endParaRPr>
          </a:p>
        </p:txBody>
      </p:sp>
      <p:grpSp>
        <p:nvGrpSpPr>
          <p:cNvPr id="8" name="Group 7"/>
          <p:cNvGrpSpPr/>
          <p:nvPr/>
        </p:nvGrpSpPr>
        <p:grpSpPr>
          <a:xfrm>
            <a:off x="7429520" y="0"/>
            <a:ext cx="1714480" cy="5143500"/>
            <a:chOff x="7143768" y="0"/>
            <a:chExt cx="2000232" cy="5143500"/>
          </a:xfrm>
        </p:grpSpPr>
        <p:pic>
          <p:nvPicPr>
            <p:cNvPr id="9" name="Picture 8"/>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10" name="Picture 3"/>
            <p:cNvPicPr>
              <a:picLocks noChangeAspect="1" noChangeArrowheads="1"/>
            </p:cNvPicPr>
            <p:nvPr/>
          </p:nvPicPr>
          <p:blipFill>
            <a:blip r:embed="rId3"/>
            <a:srcRect/>
            <a:stretch>
              <a:fillRect/>
            </a:stretch>
          </p:blipFill>
          <p:spPr bwMode="auto">
            <a:xfrm>
              <a:off x="7215206" y="0"/>
              <a:ext cx="1928794" cy="3429006"/>
            </a:xfrm>
            <a:prstGeom prst="rect">
              <a:avLst/>
            </a:prstGeom>
            <a:noFill/>
            <a:ln w="12700">
              <a:noFill/>
              <a:miter lim="800000"/>
              <a:headEnd/>
              <a:tailEnd/>
            </a:ln>
          </p:spPr>
        </p:pic>
      </p:grpSp>
      <p:pic>
        <p:nvPicPr>
          <p:cNvPr id="34818" name="Picture 2"/>
          <p:cNvPicPr>
            <a:picLocks noChangeAspect="1" noChangeArrowheads="1"/>
          </p:cNvPicPr>
          <p:nvPr/>
        </p:nvPicPr>
        <p:blipFill>
          <a:blip r:embed="rId4"/>
          <a:srcRect/>
          <a:stretch>
            <a:fillRect/>
          </a:stretch>
        </p:blipFill>
        <p:spPr bwMode="auto">
          <a:xfrm>
            <a:off x="6459122" y="3429006"/>
            <a:ext cx="2684878" cy="17144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18</a:t>
            </a:fld>
            <a:endParaRPr lang="en"/>
          </a:p>
        </p:txBody>
      </p:sp>
      <p:sp>
        <p:nvSpPr>
          <p:cNvPr id="4" name="Rectangle 3"/>
          <p:cNvSpPr/>
          <p:nvPr/>
        </p:nvSpPr>
        <p:spPr>
          <a:xfrm>
            <a:off x="214282" y="1071552"/>
            <a:ext cx="7358114" cy="523220"/>
          </a:xfrm>
          <a:prstGeom prst="rect">
            <a:avLst/>
          </a:prstGeom>
        </p:spPr>
        <p:txBody>
          <a:bodyPr wrap="square">
            <a:spAutoFit/>
          </a:bodyPr>
          <a:lstStyle/>
          <a:p>
            <a:r>
              <a:rPr lang="en-US" dirty="0" smtClean="0">
                <a:solidFill>
                  <a:schemeClr val="bg1"/>
                </a:solidFill>
              </a:rPr>
              <a:t>1. The </a:t>
            </a:r>
            <a:r>
              <a:rPr lang="en-US" dirty="0" smtClean="0">
                <a:solidFill>
                  <a:schemeClr val="bg1"/>
                </a:solidFill>
              </a:rPr>
              <a:t>US Ministry of Internal Affairs and Communications implemented a </a:t>
            </a:r>
            <a:r>
              <a:rPr lang="en-US" dirty="0" smtClean="0">
                <a:solidFill>
                  <a:schemeClr val="bg1"/>
                </a:solidFill>
              </a:rPr>
              <a:t>block chain </a:t>
            </a:r>
            <a:r>
              <a:rPr lang="en-US" dirty="0" smtClean="0">
                <a:solidFill>
                  <a:schemeClr val="bg1"/>
                </a:solidFill>
              </a:rPr>
              <a:t>based system for processing government tenders in March 2018.</a:t>
            </a:r>
            <a:r>
              <a:rPr lang="en-US" dirty="0" smtClean="0">
                <a:solidFill>
                  <a:schemeClr val="bg1"/>
                </a:solidFill>
              </a:rPr>
              <a:t>.</a:t>
            </a:r>
            <a:endParaRPr lang="en-US" dirty="0">
              <a:solidFill>
                <a:schemeClr val="bg1"/>
              </a:solidFill>
            </a:endParaRPr>
          </a:p>
        </p:txBody>
      </p:sp>
      <p:sp>
        <p:nvSpPr>
          <p:cNvPr id="7" name="Rectangle 6"/>
          <p:cNvSpPr/>
          <p:nvPr/>
        </p:nvSpPr>
        <p:spPr>
          <a:xfrm>
            <a:off x="214282" y="214296"/>
            <a:ext cx="6929486" cy="1200329"/>
          </a:xfrm>
          <a:prstGeom prst="rect">
            <a:avLst/>
          </a:prstGeom>
        </p:spPr>
        <p:txBody>
          <a:bodyPr wrap="square">
            <a:spAutoFit/>
          </a:bodyPr>
          <a:lstStyle/>
          <a:p>
            <a:r>
              <a:rPr lang="en-US" sz="2400" dirty="0" smtClean="0">
                <a:solidFill>
                  <a:schemeClr val="accent1">
                    <a:lumMod val="75000"/>
                  </a:schemeClr>
                </a:solidFill>
              </a:rPr>
              <a:t>Block Chain: Case lets </a:t>
            </a:r>
            <a:endParaRPr lang="en-US" sz="2400" dirty="0" smtClean="0">
              <a:solidFill>
                <a:schemeClr val="accent1">
                  <a:lumMod val="75000"/>
                </a:schemeClr>
              </a:solidFill>
            </a:endParaRPr>
          </a:p>
          <a:p>
            <a:r>
              <a:rPr lang="en-US" sz="2400" dirty="0" smtClean="0">
                <a:solidFill>
                  <a:schemeClr val="accent1">
                    <a:lumMod val="75000"/>
                  </a:schemeClr>
                </a:solidFill>
              </a:rPr>
              <a:t/>
            </a:r>
            <a:br>
              <a:rPr lang="en-US" sz="2400" dirty="0" smtClean="0">
                <a:solidFill>
                  <a:schemeClr val="accent1">
                    <a:lumMod val="75000"/>
                  </a:schemeClr>
                </a:solidFill>
              </a:rPr>
            </a:br>
            <a:endParaRPr lang="en-US" sz="2400" dirty="0">
              <a:solidFill>
                <a:schemeClr val="accent1">
                  <a:lumMod val="75000"/>
                </a:schemeClr>
              </a:solidFill>
            </a:endParaRPr>
          </a:p>
        </p:txBody>
      </p:sp>
      <p:grpSp>
        <p:nvGrpSpPr>
          <p:cNvPr id="14" name="Group 13"/>
          <p:cNvGrpSpPr/>
          <p:nvPr/>
        </p:nvGrpSpPr>
        <p:grpSpPr>
          <a:xfrm>
            <a:off x="6459122" y="0"/>
            <a:ext cx="2684878" cy="5143500"/>
            <a:chOff x="6459122" y="0"/>
            <a:chExt cx="2684878" cy="5143500"/>
          </a:xfrm>
        </p:grpSpPr>
        <p:grpSp>
          <p:nvGrpSpPr>
            <p:cNvPr id="3" name="Group 7"/>
            <p:cNvGrpSpPr/>
            <p:nvPr/>
          </p:nvGrpSpPr>
          <p:grpSpPr>
            <a:xfrm>
              <a:off x="7429520" y="0"/>
              <a:ext cx="1714480" cy="5143500"/>
              <a:chOff x="7143768" y="0"/>
              <a:chExt cx="2000232" cy="5143500"/>
            </a:xfrm>
          </p:grpSpPr>
          <p:pic>
            <p:nvPicPr>
              <p:cNvPr id="9" name="Picture 8"/>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10" name="Picture 3"/>
              <p:cNvPicPr>
                <a:picLocks noChangeAspect="1" noChangeArrowheads="1"/>
              </p:cNvPicPr>
              <p:nvPr/>
            </p:nvPicPr>
            <p:blipFill>
              <a:blip r:embed="rId3"/>
              <a:srcRect/>
              <a:stretch>
                <a:fillRect/>
              </a:stretch>
            </p:blipFill>
            <p:spPr bwMode="auto">
              <a:xfrm>
                <a:off x="7215206" y="0"/>
                <a:ext cx="1928794" cy="3429006"/>
              </a:xfrm>
              <a:prstGeom prst="rect">
                <a:avLst/>
              </a:prstGeom>
              <a:noFill/>
              <a:ln w="12700">
                <a:noFill/>
                <a:miter lim="800000"/>
                <a:headEnd/>
                <a:tailEnd/>
              </a:ln>
            </p:spPr>
          </p:pic>
        </p:grpSp>
        <p:pic>
          <p:nvPicPr>
            <p:cNvPr id="34818" name="Picture 2"/>
            <p:cNvPicPr>
              <a:picLocks noChangeAspect="1" noChangeArrowheads="1"/>
            </p:cNvPicPr>
            <p:nvPr/>
          </p:nvPicPr>
          <p:blipFill>
            <a:blip r:embed="rId4"/>
            <a:srcRect/>
            <a:stretch>
              <a:fillRect/>
            </a:stretch>
          </p:blipFill>
          <p:spPr bwMode="auto">
            <a:xfrm>
              <a:off x="6459122" y="3429006"/>
              <a:ext cx="2684878" cy="1714494"/>
            </a:xfrm>
            <a:prstGeom prst="rect">
              <a:avLst/>
            </a:prstGeom>
            <a:noFill/>
            <a:ln w="9525">
              <a:noFill/>
              <a:miter lim="800000"/>
              <a:headEnd/>
              <a:tailEnd/>
            </a:ln>
            <a:effectLst/>
          </p:spPr>
        </p:pic>
      </p:grpSp>
      <p:sp>
        <p:nvSpPr>
          <p:cNvPr id="12" name="Rectangle 11"/>
          <p:cNvSpPr/>
          <p:nvPr/>
        </p:nvSpPr>
        <p:spPr>
          <a:xfrm>
            <a:off x="214282" y="3143254"/>
            <a:ext cx="6429420" cy="1169551"/>
          </a:xfrm>
          <a:prstGeom prst="rect">
            <a:avLst/>
          </a:prstGeom>
        </p:spPr>
        <p:txBody>
          <a:bodyPr wrap="square">
            <a:spAutoFit/>
          </a:bodyPr>
          <a:lstStyle/>
          <a:p>
            <a:r>
              <a:rPr lang="en-US" dirty="0" smtClean="0">
                <a:solidFill>
                  <a:schemeClr val="bg1"/>
                </a:solidFill>
              </a:rPr>
              <a:t>3. The </a:t>
            </a:r>
            <a:r>
              <a:rPr lang="en-US" dirty="0" smtClean="0">
                <a:solidFill>
                  <a:schemeClr val="bg1"/>
                </a:solidFill>
              </a:rPr>
              <a:t>HYPR Corp is a New York based company that provides enterprises with </a:t>
            </a:r>
            <a:r>
              <a:rPr lang="en-US" dirty="0" smtClean="0">
                <a:solidFill>
                  <a:schemeClr val="bg1"/>
                </a:solidFill>
              </a:rPr>
              <a:t>decentralized </a:t>
            </a:r>
            <a:r>
              <a:rPr lang="en-US" dirty="0" smtClean="0">
                <a:solidFill>
                  <a:schemeClr val="bg1"/>
                </a:solidFill>
              </a:rPr>
              <a:t>authentication solutions, which enable consumers and employees to securely and seamlessly access mobile, Web and Internet of Things (IoT) applications. It uses </a:t>
            </a:r>
            <a:r>
              <a:rPr lang="en-US" dirty="0" smtClean="0">
                <a:solidFill>
                  <a:schemeClr val="bg1"/>
                </a:solidFill>
              </a:rPr>
              <a:t>block chain </a:t>
            </a:r>
            <a:r>
              <a:rPr lang="en-US" dirty="0" smtClean="0">
                <a:solidFill>
                  <a:schemeClr val="bg1"/>
                </a:solidFill>
              </a:rPr>
              <a:t>technology to </a:t>
            </a:r>
            <a:r>
              <a:rPr lang="en-US" dirty="0" smtClean="0">
                <a:solidFill>
                  <a:schemeClr val="bg1"/>
                </a:solidFill>
              </a:rPr>
              <a:t>decentralize </a:t>
            </a:r>
            <a:r>
              <a:rPr lang="en-US" dirty="0" smtClean="0">
                <a:solidFill>
                  <a:schemeClr val="bg1"/>
                </a:solidFill>
              </a:rPr>
              <a:t>credentials and biometric data to facilitate risk based authentication. </a:t>
            </a:r>
            <a:endParaRPr lang="en-US" dirty="0">
              <a:solidFill>
                <a:schemeClr val="bg1"/>
              </a:solidFill>
            </a:endParaRPr>
          </a:p>
        </p:txBody>
      </p:sp>
      <p:sp>
        <p:nvSpPr>
          <p:cNvPr id="13" name="Rectangle 12"/>
          <p:cNvSpPr/>
          <p:nvPr/>
        </p:nvSpPr>
        <p:spPr>
          <a:xfrm>
            <a:off x="214282" y="2071684"/>
            <a:ext cx="6643734" cy="738664"/>
          </a:xfrm>
          <a:prstGeom prst="rect">
            <a:avLst/>
          </a:prstGeom>
        </p:spPr>
        <p:txBody>
          <a:bodyPr wrap="square">
            <a:spAutoFit/>
          </a:bodyPr>
          <a:lstStyle/>
          <a:p>
            <a:r>
              <a:rPr lang="en-US" dirty="0" smtClean="0">
                <a:solidFill>
                  <a:schemeClr val="bg1"/>
                </a:solidFill>
              </a:rPr>
              <a:t>2. The </a:t>
            </a:r>
            <a:r>
              <a:rPr lang="en-US" dirty="0" smtClean="0">
                <a:solidFill>
                  <a:schemeClr val="bg1"/>
                </a:solidFill>
              </a:rPr>
              <a:t>US based Defense Advanced Research Projects Agency (DARPA) is also funding and backing the use of </a:t>
            </a:r>
            <a:r>
              <a:rPr lang="en-US" dirty="0" smtClean="0">
                <a:solidFill>
                  <a:schemeClr val="bg1"/>
                </a:solidFill>
              </a:rPr>
              <a:t>block chains </a:t>
            </a:r>
            <a:r>
              <a:rPr lang="en-US" dirty="0" smtClean="0">
                <a:solidFill>
                  <a:schemeClr val="bg1"/>
                </a:solidFill>
              </a:rPr>
              <a:t>to help secure highly sensitive data pertaining to everything from nuclear weapons to military satellites.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19</a:t>
            </a:fld>
            <a:endParaRPr lang="en"/>
          </a:p>
        </p:txBody>
      </p:sp>
      <p:sp>
        <p:nvSpPr>
          <p:cNvPr id="3" name="Rectangle 2"/>
          <p:cNvSpPr/>
          <p:nvPr/>
        </p:nvSpPr>
        <p:spPr>
          <a:xfrm>
            <a:off x="142844" y="285734"/>
            <a:ext cx="6643734" cy="646331"/>
          </a:xfrm>
          <a:prstGeom prst="rect">
            <a:avLst/>
          </a:prstGeom>
        </p:spPr>
        <p:txBody>
          <a:bodyPr wrap="square">
            <a:spAutoFit/>
          </a:bodyPr>
          <a:lstStyle/>
          <a:p>
            <a:r>
              <a:rPr lang="en-US" sz="1800" dirty="0" smtClean="0">
                <a:solidFill>
                  <a:schemeClr val="accent1">
                    <a:lumMod val="60000"/>
                    <a:lumOff val="40000"/>
                  </a:schemeClr>
                </a:solidFill>
              </a:rPr>
              <a:t>A few ways in which </a:t>
            </a:r>
            <a:r>
              <a:rPr lang="en-US" sz="1800" dirty="0" smtClean="0">
                <a:solidFill>
                  <a:schemeClr val="accent1">
                    <a:lumMod val="60000"/>
                    <a:lumOff val="40000"/>
                  </a:schemeClr>
                </a:solidFill>
              </a:rPr>
              <a:t>block chain </a:t>
            </a:r>
            <a:r>
              <a:rPr lang="en-US" sz="1800" dirty="0" smtClean="0">
                <a:solidFill>
                  <a:schemeClr val="accent1">
                    <a:lumMod val="60000"/>
                    <a:lumOff val="40000"/>
                  </a:schemeClr>
                </a:solidFill>
              </a:rPr>
              <a:t>can aid in cyber security are given below.</a:t>
            </a:r>
            <a:endParaRPr lang="en-US" sz="1800" dirty="0">
              <a:solidFill>
                <a:schemeClr val="accent1">
                  <a:lumMod val="60000"/>
                  <a:lumOff val="40000"/>
                </a:schemeClr>
              </a:solidFill>
            </a:endParaRPr>
          </a:p>
        </p:txBody>
      </p:sp>
      <p:grpSp>
        <p:nvGrpSpPr>
          <p:cNvPr id="5" name="Group 4"/>
          <p:cNvGrpSpPr/>
          <p:nvPr/>
        </p:nvGrpSpPr>
        <p:grpSpPr>
          <a:xfrm>
            <a:off x="6858016" y="0"/>
            <a:ext cx="2285984"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8" name="Rectangle 7"/>
          <p:cNvSpPr/>
          <p:nvPr/>
        </p:nvSpPr>
        <p:spPr>
          <a:xfrm>
            <a:off x="357158" y="1214428"/>
            <a:ext cx="4392549" cy="338554"/>
          </a:xfrm>
          <a:prstGeom prst="rect">
            <a:avLst/>
          </a:prstGeom>
        </p:spPr>
        <p:txBody>
          <a:bodyPr wrap="none">
            <a:spAutoFit/>
          </a:bodyPr>
          <a:lstStyle/>
          <a:p>
            <a:r>
              <a:rPr lang="en-US" sz="1600" dirty="0" smtClean="0">
                <a:solidFill>
                  <a:schemeClr val="bg1"/>
                </a:solidFill>
              </a:rPr>
              <a:t>-Protected </a:t>
            </a:r>
            <a:r>
              <a:rPr lang="en-US" sz="1600" dirty="0" smtClean="0">
                <a:solidFill>
                  <a:schemeClr val="bg1"/>
                </a:solidFill>
              </a:rPr>
              <a:t>edge computing with </a:t>
            </a:r>
            <a:r>
              <a:rPr lang="en-US" sz="1600" dirty="0" smtClean="0">
                <a:solidFill>
                  <a:schemeClr val="bg1"/>
                </a:solidFill>
              </a:rPr>
              <a:t>authentication</a:t>
            </a:r>
            <a:endParaRPr lang="en-US" sz="1600" dirty="0">
              <a:solidFill>
                <a:schemeClr val="bg1"/>
              </a:solidFill>
            </a:endParaRPr>
          </a:p>
        </p:txBody>
      </p:sp>
      <p:sp>
        <p:nvSpPr>
          <p:cNvPr id="9" name="Rectangle 8"/>
          <p:cNvSpPr/>
          <p:nvPr/>
        </p:nvSpPr>
        <p:spPr>
          <a:xfrm>
            <a:off x="357158" y="1643056"/>
            <a:ext cx="4152099" cy="338554"/>
          </a:xfrm>
          <a:prstGeom prst="rect">
            <a:avLst/>
          </a:prstGeom>
        </p:spPr>
        <p:txBody>
          <a:bodyPr wrap="none">
            <a:spAutoFit/>
          </a:bodyPr>
          <a:lstStyle/>
          <a:p>
            <a:r>
              <a:rPr lang="en-US" sz="1600" dirty="0" smtClean="0">
                <a:solidFill>
                  <a:schemeClr val="bg1"/>
                </a:solidFill>
              </a:rPr>
              <a:t>-Advanced </a:t>
            </a:r>
            <a:r>
              <a:rPr lang="en-US" sz="1600" dirty="0" smtClean="0">
                <a:solidFill>
                  <a:schemeClr val="bg1"/>
                </a:solidFill>
              </a:rPr>
              <a:t>confidentiality and data integrity.</a:t>
            </a:r>
            <a:endParaRPr lang="en-US" sz="1600" dirty="0">
              <a:solidFill>
                <a:schemeClr val="bg1"/>
              </a:solidFill>
            </a:endParaRPr>
          </a:p>
        </p:txBody>
      </p:sp>
      <p:sp>
        <p:nvSpPr>
          <p:cNvPr id="10" name="Rectangle 9"/>
          <p:cNvSpPr/>
          <p:nvPr/>
        </p:nvSpPr>
        <p:spPr>
          <a:xfrm>
            <a:off x="357158" y="2071684"/>
            <a:ext cx="4143404" cy="338554"/>
          </a:xfrm>
          <a:prstGeom prst="rect">
            <a:avLst/>
          </a:prstGeom>
        </p:spPr>
        <p:txBody>
          <a:bodyPr wrap="square">
            <a:spAutoFit/>
          </a:bodyPr>
          <a:lstStyle/>
          <a:p>
            <a:r>
              <a:rPr lang="en-US" sz="1600" dirty="0" smtClean="0">
                <a:solidFill>
                  <a:schemeClr val="bg1"/>
                </a:solidFill>
              </a:rPr>
              <a:t>-Secure </a:t>
            </a:r>
            <a:r>
              <a:rPr lang="en-US" sz="1600" dirty="0" smtClean="0">
                <a:solidFill>
                  <a:schemeClr val="bg1"/>
                </a:solidFill>
              </a:rPr>
              <a:t>private messaging.</a:t>
            </a:r>
            <a:endParaRPr lang="en-US" sz="1600" dirty="0">
              <a:solidFill>
                <a:schemeClr val="bg1"/>
              </a:solidFill>
            </a:endParaRPr>
          </a:p>
        </p:txBody>
      </p:sp>
      <p:sp>
        <p:nvSpPr>
          <p:cNvPr id="11" name="Rectangle 10"/>
          <p:cNvSpPr/>
          <p:nvPr/>
        </p:nvSpPr>
        <p:spPr>
          <a:xfrm>
            <a:off x="357158" y="2500312"/>
            <a:ext cx="3483646" cy="338554"/>
          </a:xfrm>
          <a:prstGeom prst="rect">
            <a:avLst/>
          </a:prstGeom>
        </p:spPr>
        <p:txBody>
          <a:bodyPr wrap="none">
            <a:spAutoFit/>
          </a:bodyPr>
          <a:lstStyle/>
          <a:p>
            <a:r>
              <a:rPr lang="en-US" sz="1600" dirty="0" smtClean="0">
                <a:solidFill>
                  <a:schemeClr val="bg1"/>
                </a:solidFill>
              </a:rPr>
              <a:t>-Intact </a:t>
            </a:r>
            <a:r>
              <a:rPr lang="en-US" sz="1600" dirty="0" smtClean="0">
                <a:solidFill>
                  <a:schemeClr val="bg1"/>
                </a:solidFill>
              </a:rPr>
              <a:t>Domain Name System (DNS</a:t>
            </a:r>
            <a:r>
              <a:rPr lang="en-US" dirty="0" smtClean="0"/>
              <a:t>)</a:t>
            </a:r>
            <a:endParaRPr lang="en-US" dirty="0"/>
          </a:p>
        </p:txBody>
      </p:sp>
      <p:sp>
        <p:nvSpPr>
          <p:cNvPr id="12" name="Rectangle 11"/>
          <p:cNvSpPr/>
          <p:nvPr/>
        </p:nvSpPr>
        <p:spPr>
          <a:xfrm>
            <a:off x="428596" y="2928940"/>
            <a:ext cx="3357586" cy="338554"/>
          </a:xfrm>
          <a:prstGeom prst="rect">
            <a:avLst/>
          </a:prstGeom>
        </p:spPr>
        <p:txBody>
          <a:bodyPr wrap="square">
            <a:spAutoFit/>
          </a:bodyPr>
          <a:lstStyle/>
          <a:p>
            <a:r>
              <a:rPr lang="en-US" sz="1600" dirty="0" smtClean="0">
                <a:solidFill>
                  <a:schemeClr val="bg1"/>
                </a:solidFill>
              </a:rPr>
              <a:t>-Diminished </a:t>
            </a:r>
            <a:r>
              <a:rPr lang="en-US" sz="1600" dirty="0" smtClean="0">
                <a:solidFill>
                  <a:schemeClr val="bg1"/>
                </a:solidFill>
              </a:rPr>
              <a:t>DDoS attacks</a:t>
            </a:r>
            <a:endParaRPr lang="en-US" sz="1600" dirty="0">
              <a:solidFill>
                <a:schemeClr val="bg1"/>
              </a:solidFill>
            </a:endParaRPr>
          </a:p>
        </p:txBody>
      </p:sp>
      <p:sp>
        <p:nvSpPr>
          <p:cNvPr id="13" name="Rectangle 12"/>
          <p:cNvSpPr/>
          <p:nvPr/>
        </p:nvSpPr>
        <p:spPr>
          <a:xfrm>
            <a:off x="714348" y="3643320"/>
            <a:ext cx="5715040" cy="1323439"/>
          </a:xfrm>
          <a:prstGeom prst="rect">
            <a:avLst/>
          </a:prstGeom>
        </p:spPr>
        <p:txBody>
          <a:bodyPr wrap="square">
            <a:spAutoFit/>
          </a:bodyPr>
          <a:lstStyle/>
          <a:p>
            <a:pPr algn="ctr"/>
            <a:r>
              <a:rPr lang="en-US" sz="1600" dirty="0" smtClean="0">
                <a:solidFill>
                  <a:schemeClr val="accent1">
                    <a:lumMod val="60000"/>
                    <a:lumOff val="40000"/>
                  </a:schemeClr>
                </a:solidFill>
              </a:rPr>
              <a:t>High-level </a:t>
            </a:r>
            <a:r>
              <a:rPr lang="en-US" sz="1600" dirty="0" smtClean="0">
                <a:solidFill>
                  <a:schemeClr val="accent1">
                    <a:lumMod val="60000"/>
                    <a:lumOff val="40000"/>
                  </a:schemeClr>
                </a:solidFill>
              </a:rPr>
              <a:t>block chains </a:t>
            </a:r>
            <a:r>
              <a:rPr lang="en-US" sz="1600" dirty="0" smtClean="0">
                <a:solidFill>
                  <a:schemeClr val="accent1">
                    <a:lumMod val="60000"/>
                    <a:lumOff val="40000"/>
                  </a:schemeClr>
                </a:solidFill>
              </a:rPr>
              <a:t>are known for their excellent security features and can limit the damage caused to infrastructure by cyber intrusion. </a:t>
            </a:r>
            <a:r>
              <a:rPr lang="en-US" sz="1600" dirty="0" smtClean="0">
                <a:solidFill>
                  <a:schemeClr val="accent1">
                    <a:lumMod val="60000"/>
                    <a:lumOff val="40000"/>
                  </a:schemeClr>
                </a:solidFill>
              </a:rPr>
              <a:t>Block chain </a:t>
            </a:r>
            <a:r>
              <a:rPr lang="en-US" sz="1600" dirty="0" smtClean="0">
                <a:solidFill>
                  <a:schemeClr val="accent1">
                    <a:lumMod val="60000"/>
                    <a:lumOff val="40000"/>
                  </a:schemeClr>
                </a:solidFill>
              </a:rPr>
              <a:t>DNA cyber </a:t>
            </a:r>
            <a:r>
              <a:rPr lang="en-US" sz="1600" dirty="0" smtClean="0">
                <a:solidFill>
                  <a:schemeClr val="accent1">
                    <a:lumMod val="60000"/>
                    <a:lumOff val="40000"/>
                  </a:schemeClr>
                </a:solidFill>
              </a:rPr>
              <a:t>defense </a:t>
            </a:r>
            <a:r>
              <a:rPr lang="en-US" sz="1600" dirty="0" smtClean="0">
                <a:solidFill>
                  <a:schemeClr val="accent1">
                    <a:lumMod val="60000"/>
                    <a:lumOff val="40000"/>
                  </a:schemeClr>
                </a:solidFill>
              </a:rPr>
              <a:t>security systems will provide a new state-of-art cyber </a:t>
            </a:r>
            <a:r>
              <a:rPr lang="en-US" sz="1600" dirty="0" smtClean="0">
                <a:solidFill>
                  <a:schemeClr val="accent1">
                    <a:lumMod val="60000"/>
                    <a:lumOff val="40000"/>
                  </a:schemeClr>
                </a:solidFill>
              </a:rPr>
              <a:t>defense </a:t>
            </a:r>
            <a:r>
              <a:rPr lang="en-US" sz="1600" dirty="0" smtClean="0">
                <a:solidFill>
                  <a:schemeClr val="accent1">
                    <a:lumMod val="60000"/>
                    <a:lumOff val="40000"/>
                  </a:schemeClr>
                </a:solidFill>
              </a:rPr>
              <a:t>system.</a:t>
            </a:r>
            <a:endParaRPr lang="en-US" sz="1600" dirty="0">
              <a:solidFill>
                <a:schemeClr val="accent1">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20"/>
          <p:cNvSpPr txBox="1">
            <a:spLocks noGrp="1"/>
          </p:cNvSpPr>
          <p:nvPr>
            <p:ph type="title"/>
          </p:nvPr>
        </p:nvSpPr>
        <p:spPr>
          <a:xfrm>
            <a:off x="428596" y="214296"/>
            <a:ext cx="6000792" cy="714380"/>
          </a:xfrm>
          <a:prstGeom prst="rect">
            <a:avLst/>
          </a:prstGeom>
        </p:spPr>
        <p:txBody>
          <a:bodyPr spcFirstLastPara="1" wrap="square" lIns="0" tIns="0" rIns="0" bIns="0" anchor="b" anchorCtr="0">
            <a:noAutofit/>
          </a:bodyPr>
          <a:lstStyle/>
          <a:p>
            <a:r>
              <a:rPr lang="en-US" sz="2400" dirty="0" smtClean="0"/>
              <a:t/>
            </a:r>
            <a:br>
              <a:rPr lang="en-US" sz="2400" dirty="0" smtClean="0"/>
            </a:br>
            <a:r>
              <a:rPr lang="en-US" sz="2400" dirty="0" smtClean="0"/>
              <a:t/>
            </a:r>
            <a:br>
              <a:rPr lang="en-US" sz="2400" dirty="0" smtClean="0"/>
            </a:br>
            <a:r>
              <a:rPr lang="en-US" sz="2400" dirty="0" smtClean="0">
                <a:latin typeface="+mj-lt"/>
              </a:rPr>
              <a:t/>
            </a:r>
            <a:br>
              <a:rPr lang="en-US" sz="2400" dirty="0" smtClean="0">
                <a:latin typeface="+mj-lt"/>
              </a:rPr>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000" b="1" dirty="0" smtClean="0">
                <a:latin typeface="+mn-lt"/>
              </a:rPr>
              <a:t>Session 10: New emerging security threats and </a:t>
            </a:r>
            <a:r>
              <a:rPr lang="en-IN" sz="2000" b="1" dirty="0" smtClean="0">
                <a:latin typeface="+mn-lt"/>
              </a:rPr>
              <a:t>Global Cyber Security Index </a:t>
            </a:r>
            <a:endParaRPr lang="en-US" sz="2000" dirty="0">
              <a:latin typeface="+mn-lt"/>
            </a:endParaRPr>
          </a:p>
        </p:txBody>
      </p:sp>
      <p:sp>
        <p:nvSpPr>
          <p:cNvPr id="116" name="Google Shape;116;p20"/>
          <p:cNvSpPr txBox="1">
            <a:spLocks noGrp="1"/>
          </p:cNvSpPr>
          <p:nvPr>
            <p:ph type="body" idx="1"/>
          </p:nvPr>
        </p:nvSpPr>
        <p:spPr>
          <a:xfrm>
            <a:off x="142844" y="1000114"/>
            <a:ext cx="5072098" cy="3571900"/>
          </a:xfrm>
          <a:prstGeom prst="rect">
            <a:avLst/>
          </a:prstGeom>
        </p:spPr>
        <p:txBody>
          <a:bodyPr spcFirstLastPara="1" wrap="square" lIns="0" tIns="0" rIns="0" bIns="0" anchor="t" anchorCtr="0">
            <a:noAutofit/>
          </a:bodyPr>
          <a:lstStyle/>
          <a:p>
            <a:pPr marL="457200" lvl="0" indent="-381000" algn="l" rtl="0">
              <a:spcBef>
                <a:spcPts val="600"/>
              </a:spcBef>
              <a:spcAft>
                <a:spcPts val="0"/>
              </a:spcAft>
              <a:buSzPts val="2400"/>
              <a:buNone/>
            </a:pPr>
            <a:r>
              <a:rPr lang="en-US" b="1" dirty="0" smtClean="0">
                <a:solidFill>
                  <a:schemeClr val="accent1"/>
                </a:solidFill>
                <a:latin typeface="Calibri" pitchFamily="34" charset="0"/>
                <a:cs typeface="Calibri" pitchFamily="34" charset="0"/>
              </a:rPr>
              <a:t>Session </a:t>
            </a:r>
            <a:r>
              <a:rPr lang="en-US" b="1" dirty="0" smtClean="0">
                <a:solidFill>
                  <a:schemeClr val="accent1"/>
                </a:solidFill>
                <a:latin typeface="Calibri" pitchFamily="34" charset="0"/>
                <a:cs typeface="Calibri" pitchFamily="34" charset="0"/>
              </a:rPr>
              <a:t>10.1 </a:t>
            </a:r>
            <a:endParaRPr lang="en-US" b="1" dirty="0" smtClean="0">
              <a:solidFill>
                <a:schemeClr val="accent1"/>
              </a:solidFill>
              <a:latin typeface="Calibri" pitchFamily="34" charset="0"/>
              <a:cs typeface="Calibri" pitchFamily="34" charset="0"/>
            </a:endParaRPr>
          </a:p>
          <a:p>
            <a:r>
              <a:rPr lang="en-US" sz="2000" dirty="0" smtClean="0">
                <a:latin typeface="+mn-lt"/>
              </a:rPr>
              <a:t>Emerging Cyber Threats</a:t>
            </a:r>
            <a:endParaRPr lang="en-US" sz="2000" dirty="0" smtClean="0">
              <a:latin typeface="+mn-lt"/>
            </a:endParaRPr>
          </a:p>
          <a:p>
            <a:pPr lvl="0"/>
            <a:r>
              <a:rPr lang="en-US" sz="2000" dirty="0" smtClean="0">
                <a:latin typeface="+mn-lt"/>
              </a:rPr>
              <a:t>Discussion </a:t>
            </a:r>
            <a:r>
              <a:rPr lang="en-US" sz="2000" dirty="0" smtClean="0">
                <a:latin typeface="+mn-lt"/>
              </a:rPr>
              <a:t>on parameters of Global Cyber Security Index  (GCSI)</a:t>
            </a:r>
          </a:p>
          <a:p>
            <a:pPr lvl="0"/>
            <a:r>
              <a:rPr lang="en-US" sz="2000" dirty="0" smtClean="0">
                <a:latin typeface="+mn-lt"/>
              </a:rPr>
              <a:t>Artificial Intelligence opportunities and challenges. </a:t>
            </a:r>
          </a:p>
          <a:p>
            <a:pPr lvl="0"/>
            <a:r>
              <a:rPr lang="en-US" sz="2000" dirty="0" smtClean="0">
                <a:latin typeface="+mn-lt"/>
              </a:rPr>
              <a:t> IoT Threats and use of Block chain in crypto currency </a:t>
            </a:r>
          </a:p>
          <a:p>
            <a:endParaRPr lang="en-US" sz="2000" dirty="0" smtClean="0">
              <a:latin typeface="+mn-lt"/>
            </a:endParaRPr>
          </a:p>
          <a:p>
            <a:pPr lvl="0">
              <a:buNone/>
            </a:pPr>
            <a:endParaRPr lang="en-US" dirty="0" smtClean="0"/>
          </a:p>
          <a:p>
            <a:pPr marL="457200" lvl="0" indent="-381000" algn="l" rtl="0">
              <a:spcBef>
                <a:spcPts val="600"/>
              </a:spcBef>
              <a:spcAft>
                <a:spcPts val="0"/>
              </a:spcAft>
              <a:buSzPts val="2400"/>
              <a:buNone/>
            </a:pPr>
            <a:r>
              <a:rPr lang="en-IN" dirty="0" smtClean="0"/>
              <a:t> </a:t>
            </a:r>
          </a:p>
          <a:p>
            <a:pPr marL="457200" lvl="0" indent="-381000" algn="l" rtl="0">
              <a:spcBef>
                <a:spcPts val="600"/>
              </a:spcBef>
              <a:spcAft>
                <a:spcPts val="0"/>
              </a:spcAft>
              <a:buSzPts val="2400"/>
              <a:buNone/>
            </a:pPr>
            <a:endParaRPr dirty="0"/>
          </a:p>
        </p:txBody>
      </p:sp>
      <p:sp>
        <p:nvSpPr>
          <p:cNvPr id="117" name="Google Shape;117;p20"/>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2</a:t>
            </a:fld>
            <a:endParaRPr/>
          </a:p>
        </p:txBody>
      </p:sp>
      <p:pic>
        <p:nvPicPr>
          <p:cNvPr id="49153" name="Picture 1"/>
          <p:cNvPicPr>
            <a:picLocks noChangeAspect="1" noChangeArrowheads="1"/>
          </p:cNvPicPr>
          <p:nvPr/>
        </p:nvPicPr>
        <p:blipFill>
          <a:blip r:embed="rId4"/>
          <a:srcRect/>
          <a:stretch>
            <a:fillRect/>
          </a:stretch>
        </p:blipFill>
        <p:spPr bwMode="auto">
          <a:xfrm>
            <a:off x="6715140" y="2500312"/>
            <a:ext cx="838200" cy="819150"/>
          </a:xfrm>
          <a:prstGeom prst="rect">
            <a:avLst/>
          </a:prstGeom>
          <a:noFill/>
          <a:ln w="9525">
            <a:noFill/>
            <a:miter lim="800000"/>
            <a:headEnd/>
            <a:tailEnd/>
          </a:ln>
          <a:effectLst/>
        </p:spPr>
      </p:pic>
      <p:sp>
        <p:nvSpPr>
          <p:cNvPr id="7" name="TextBox 6"/>
          <p:cNvSpPr txBox="1"/>
          <p:nvPr/>
        </p:nvSpPr>
        <p:spPr>
          <a:xfrm>
            <a:off x="6072198" y="2071684"/>
            <a:ext cx="1143008" cy="338554"/>
          </a:xfrm>
          <a:prstGeom prst="rect">
            <a:avLst/>
          </a:prstGeom>
          <a:noFill/>
        </p:spPr>
        <p:txBody>
          <a:bodyPr wrap="square" rtlCol="0">
            <a:spAutoFit/>
          </a:bodyPr>
          <a:lstStyle/>
          <a:p>
            <a:r>
              <a:rPr lang="en-IN" sz="1600" b="1" dirty="0" smtClean="0"/>
              <a:t>Activities</a:t>
            </a:r>
            <a:r>
              <a:rPr lang="en-IN" b="1" dirty="0" smtClean="0"/>
              <a:t> </a:t>
            </a:r>
            <a:endParaRPr lang="en-US" b="1" dirty="0"/>
          </a:p>
        </p:txBody>
      </p:sp>
      <p:sp>
        <p:nvSpPr>
          <p:cNvPr id="8" name="TextBox 7"/>
          <p:cNvSpPr txBox="1"/>
          <p:nvPr/>
        </p:nvSpPr>
        <p:spPr>
          <a:xfrm>
            <a:off x="5786446" y="2428874"/>
            <a:ext cx="1000132" cy="461665"/>
          </a:xfrm>
          <a:prstGeom prst="rect">
            <a:avLst/>
          </a:prstGeom>
          <a:noFill/>
        </p:spPr>
        <p:txBody>
          <a:bodyPr wrap="square" rtlCol="0">
            <a:spAutoFit/>
          </a:bodyPr>
          <a:lstStyle/>
          <a:p>
            <a:r>
              <a:rPr lang="en-IN" sz="1200" b="1" dirty="0" smtClean="0"/>
              <a:t>Case Discussion </a:t>
            </a:r>
            <a:endParaRPr lang="en-US" sz="1200" b="1" dirty="0"/>
          </a:p>
        </p:txBody>
      </p:sp>
      <p:pic>
        <p:nvPicPr>
          <p:cNvPr id="49154" name="Picture 2"/>
          <p:cNvPicPr>
            <a:picLocks noChangeAspect="1" noChangeArrowheads="1"/>
          </p:cNvPicPr>
          <p:nvPr/>
        </p:nvPicPr>
        <p:blipFill>
          <a:blip r:embed="rId5"/>
          <a:srcRect/>
          <a:stretch>
            <a:fillRect/>
          </a:stretch>
        </p:blipFill>
        <p:spPr bwMode="auto">
          <a:xfrm>
            <a:off x="6858016" y="3714758"/>
            <a:ext cx="638175" cy="733425"/>
          </a:xfrm>
          <a:prstGeom prst="rect">
            <a:avLst/>
          </a:prstGeom>
          <a:noFill/>
          <a:ln w="9525">
            <a:noFill/>
            <a:miter lim="800000"/>
            <a:headEnd/>
            <a:tailEnd/>
          </a:ln>
          <a:effectLst/>
        </p:spPr>
      </p:pic>
      <p:sp>
        <p:nvSpPr>
          <p:cNvPr id="10" name="TextBox 9"/>
          <p:cNvSpPr txBox="1"/>
          <p:nvPr/>
        </p:nvSpPr>
        <p:spPr>
          <a:xfrm>
            <a:off x="6072198" y="3857634"/>
            <a:ext cx="857256" cy="523220"/>
          </a:xfrm>
          <a:prstGeom prst="rect">
            <a:avLst/>
          </a:prstGeom>
          <a:noFill/>
        </p:spPr>
        <p:txBody>
          <a:bodyPr wrap="square" rtlCol="0">
            <a:spAutoFit/>
          </a:bodyPr>
          <a:lstStyle/>
          <a:p>
            <a:r>
              <a:rPr lang="en-IN" b="1" dirty="0" smtClean="0"/>
              <a:t>Quiz  &amp; FAQ </a:t>
            </a:r>
            <a:endParaRPr lang="en-US" b="1" dirty="0"/>
          </a:p>
        </p:txBody>
      </p:sp>
      <p:sp>
        <p:nvSpPr>
          <p:cNvPr id="12" name="TextBox 11"/>
          <p:cNvSpPr txBox="1"/>
          <p:nvPr/>
        </p:nvSpPr>
        <p:spPr>
          <a:xfrm>
            <a:off x="6143636" y="1142990"/>
            <a:ext cx="1428760" cy="584775"/>
          </a:xfrm>
          <a:prstGeom prst="rect">
            <a:avLst/>
          </a:prstGeom>
          <a:noFill/>
        </p:spPr>
        <p:txBody>
          <a:bodyPr wrap="square" rtlCol="0">
            <a:spAutoFit/>
          </a:bodyPr>
          <a:lstStyle/>
          <a:p>
            <a:r>
              <a:rPr lang="en-IN" sz="1600" b="1" dirty="0" smtClean="0"/>
              <a:t>No. of Sessions :1</a:t>
            </a:r>
            <a:endParaRPr lang="en-US" sz="16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20</a:t>
            </a:fld>
            <a:endParaRPr lang="en"/>
          </a:p>
        </p:txBody>
      </p:sp>
      <p:sp>
        <p:nvSpPr>
          <p:cNvPr id="3" name="Rectangle 2"/>
          <p:cNvSpPr/>
          <p:nvPr/>
        </p:nvSpPr>
        <p:spPr>
          <a:xfrm>
            <a:off x="214282" y="2000246"/>
            <a:ext cx="6357982" cy="1077218"/>
          </a:xfrm>
          <a:prstGeom prst="rect">
            <a:avLst/>
          </a:prstGeom>
        </p:spPr>
        <p:txBody>
          <a:bodyPr wrap="square">
            <a:spAutoFit/>
          </a:bodyPr>
          <a:lstStyle/>
          <a:p>
            <a:pPr algn="ctr"/>
            <a:r>
              <a:rPr lang="en-US" sz="1600" dirty="0" smtClean="0">
                <a:solidFill>
                  <a:schemeClr val="bg1"/>
                </a:solidFill>
              </a:rPr>
              <a:t>The </a:t>
            </a:r>
            <a:r>
              <a:rPr lang="en-US" sz="1600" b="1" dirty="0" smtClean="0">
                <a:solidFill>
                  <a:schemeClr val="bg1"/>
                </a:solidFill>
              </a:rPr>
              <a:t>Global </a:t>
            </a:r>
            <a:r>
              <a:rPr lang="en-US" sz="1600" b="1" dirty="0" smtClean="0">
                <a:solidFill>
                  <a:schemeClr val="bg1"/>
                </a:solidFill>
              </a:rPr>
              <a:t>Cyber security </a:t>
            </a:r>
            <a:r>
              <a:rPr lang="en-US" sz="1600" b="1" dirty="0" smtClean="0">
                <a:solidFill>
                  <a:schemeClr val="bg1"/>
                </a:solidFill>
              </a:rPr>
              <a:t>Index (GCI) is a trusted reference that measures the commitment of countries to </a:t>
            </a:r>
            <a:r>
              <a:rPr lang="en-US" sz="1600" b="1" dirty="0" smtClean="0">
                <a:solidFill>
                  <a:schemeClr val="bg1"/>
                </a:solidFill>
              </a:rPr>
              <a:t>cyber security</a:t>
            </a:r>
            <a:r>
              <a:rPr lang="en-US" sz="1600" dirty="0" smtClean="0">
                <a:solidFill>
                  <a:schemeClr val="bg1"/>
                </a:solidFill>
              </a:rPr>
              <a:t> at a global level – to raise awareness of the importance and different dimensions of the issue</a:t>
            </a:r>
            <a:endParaRPr lang="en-US" sz="1600" dirty="0">
              <a:solidFill>
                <a:schemeClr val="bg1"/>
              </a:solidFill>
            </a:endParaRPr>
          </a:p>
        </p:txBody>
      </p:sp>
      <p:grpSp>
        <p:nvGrpSpPr>
          <p:cNvPr id="5" name="Group 4"/>
          <p:cNvGrpSpPr/>
          <p:nvPr/>
        </p:nvGrpSpPr>
        <p:grpSpPr>
          <a:xfrm>
            <a:off x="6858016" y="0"/>
            <a:ext cx="2285984"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8" name="Rectangle 7"/>
          <p:cNvSpPr/>
          <p:nvPr/>
        </p:nvSpPr>
        <p:spPr>
          <a:xfrm>
            <a:off x="785786" y="428610"/>
            <a:ext cx="5145961" cy="461665"/>
          </a:xfrm>
          <a:prstGeom prst="rect">
            <a:avLst/>
          </a:prstGeom>
        </p:spPr>
        <p:txBody>
          <a:bodyPr wrap="none">
            <a:spAutoFit/>
          </a:bodyPr>
          <a:lstStyle/>
          <a:p>
            <a:pPr lvl="0"/>
            <a:r>
              <a:rPr lang="en-US" sz="2400" dirty="0" smtClean="0">
                <a:solidFill>
                  <a:schemeClr val="accent1">
                    <a:lumMod val="75000"/>
                  </a:schemeClr>
                </a:solidFill>
              </a:rPr>
              <a:t>Global Cyber Security Index  (GCSI)</a:t>
            </a:r>
            <a:endParaRPr lang="en-US" sz="2400" dirty="0">
              <a:solidFill>
                <a:schemeClr val="accent1">
                  <a:lumMod val="75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21</a:t>
            </a:fld>
            <a:endParaRPr lang="en"/>
          </a:p>
        </p:txBody>
      </p:sp>
      <p:sp>
        <p:nvSpPr>
          <p:cNvPr id="3" name="Rectangle 2"/>
          <p:cNvSpPr/>
          <p:nvPr/>
        </p:nvSpPr>
        <p:spPr>
          <a:xfrm>
            <a:off x="500034" y="1500180"/>
            <a:ext cx="6143668" cy="2554545"/>
          </a:xfrm>
          <a:prstGeom prst="rect">
            <a:avLst/>
          </a:prstGeom>
        </p:spPr>
        <p:txBody>
          <a:bodyPr wrap="square">
            <a:spAutoFit/>
          </a:bodyPr>
          <a:lstStyle/>
          <a:p>
            <a:r>
              <a:rPr lang="en-US" sz="1600" dirty="0" smtClean="0">
                <a:solidFill>
                  <a:schemeClr val="bg1"/>
                </a:solidFill>
              </a:rPr>
              <a:t>Method for GCI v4: For each of the pillars – </a:t>
            </a:r>
            <a:endParaRPr lang="en-US" sz="1600" dirty="0" smtClean="0">
              <a:solidFill>
                <a:schemeClr val="bg1"/>
              </a:solidFill>
            </a:endParaRPr>
          </a:p>
          <a:p>
            <a:pPr marL="400050" indent="-400050">
              <a:buAutoNum type="romanLcParenBoth"/>
            </a:pPr>
            <a:r>
              <a:rPr lang="en-US" sz="1600" dirty="0" smtClean="0">
                <a:solidFill>
                  <a:schemeClr val="bg1"/>
                </a:solidFill>
              </a:rPr>
              <a:t>(</a:t>
            </a:r>
            <a:r>
              <a:rPr lang="en-US" sz="1600" dirty="0" err="1" smtClean="0">
                <a:solidFill>
                  <a:schemeClr val="bg1"/>
                </a:solidFill>
              </a:rPr>
              <a:t>i</a:t>
            </a:r>
            <a:r>
              <a:rPr lang="en-US" sz="1600" dirty="0" smtClean="0">
                <a:solidFill>
                  <a:schemeClr val="bg1"/>
                </a:solidFill>
              </a:rPr>
              <a:t>) legal</a:t>
            </a:r>
            <a:r>
              <a:rPr lang="en-US" sz="1600" dirty="0" smtClean="0">
                <a:solidFill>
                  <a:schemeClr val="bg1"/>
                </a:solidFill>
              </a:rPr>
              <a:t>, </a:t>
            </a:r>
            <a:endParaRPr lang="en-US" sz="1600" dirty="0" smtClean="0">
              <a:solidFill>
                <a:schemeClr val="bg1"/>
              </a:solidFill>
            </a:endParaRPr>
          </a:p>
          <a:p>
            <a:pPr marL="400050" indent="-400050">
              <a:buAutoNum type="romanLcParenBoth"/>
            </a:pPr>
            <a:r>
              <a:rPr lang="en-US" sz="1600" dirty="0" smtClean="0">
                <a:solidFill>
                  <a:schemeClr val="bg1"/>
                </a:solidFill>
              </a:rPr>
              <a:t>(</a:t>
            </a:r>
            <a:r>
              <a:rPr lang="en-US" sz="1600" dirty="0" smtClean="0">
                <a:solidFill>
                  <a:schemeClr val="bg1"/>
                </a:solidFill>
              </a:rPr>
              <a:t>ii) technical, </a:t>
            </a:r>
            <a:endParaRPr lang="en-US" sz="1600" dirty="0" smtClean="0">
              <a:solidFill>
                <a:schemeClr val="bg1"/>
              </a:solidFill>
            </a:endParaRPr>
          </a:p>
          <a:p>
            <a:pPr marL="400050" indent="-400050">
              <a:buAutoNum type="romanLcParenBoth"/>
            </a:pPr>
            <a:r>
              <a:rPr lang="en-US" sz="1600" dirty="0" smtClean="0">
                <a:solidFill>
                  <a:schemeClr val="bg1"/>
                </a:solidFill>
              </a:rPr>
              <a:t>(</a:t>
            </a:r>
            <a:r>
              <a:rPr lang="en-US" sz="1600" dirty="0" smtClean="0">
                <a:solidFill>
                  <a:schemeClr val="bg1"/>
                </a:solidFill>
              </a:rPr>
              <a:t>iii) organizational, </a:t>
            </a:r>
            <a:endParaRPr lang="en-US" sz="1600" dirty="0" smtClean="0">
              <a:solidFill>
                <a:schemeClr val="bg1"/>
              </a:solidFill>
            </a:endParaRPr>
          </a:p>
          <a:p>
            <a:pPr marL="400050" indent="-400050">
              <a:buAutoNum type="romanLcParenBoth"/>
            </a:pPr>
            <a:r>
              <a:rPr lang="en-US" sz="1600" dirty="0" smtClean="0">
                <a:solidFill>
                  <a:schemeClr val="bg1"/>
                </a:solidFill>
              </a:rPr>
              <a:t>(</a:t>
            </a:r>
            <a:r>
              <a:rPr lang="en-US" sz="1600" dirty="0" smtClean="0">
                <a:solidFill>
                  <a:schemeClr val="bg1"/>
                </a:solidFill>
              </a:rPr>
              <a:t>iv) capacity building, </a:t>
            </a:r>
            <a:r>
              <a:rPr lang="en-US" sz="1600" dirty="0" smtClean="0">
                <a:solidFill>
                  <a:schemeClr val="bg1"/>
                </a:solidFill>
              </a:rPr>
              <a:t>and</a:t>
            </a:r>
          </a:p>
          <a:p>
            <a:pPr marL="400050" indent="-400050">
              <a:buAutoNum type="romanLcParenBoth"/>
            </a:pPr>
            <a:r>
              <a:rPr lang="en-US" sz="1600" dirty="0" smtClean="0">
                <a:solidFill>
                  <a:schemeClr val="bg1"/>
                </a:solidFill>
              </a:rPr>
              <a:t> </a:t>
            </a:r>
            <a:r>
              <a:rPr lang="en-US" sz="1600" dirty="0" smtClean="0">
                <a:solidFill>
                  <a:schemeClr val="bg1"/>
                </a:solidFill>
              </a:rPr>
              <a:t>(v) cooperation – country commitment was assessed through a question-based online survey, which further allowed for the collection of supporting evidence. Through consultation with a group of experts, these questions were weighted in order to arrive at an overall GCI score.</a:t>
            </a:r>
            <a:endParaRPr lang="en-US" sz="1600" dirty="0">
              <a:solidFill>
                <a:schemeClr val="bg1"/>
              </a:solidFill>
            </a:endParaRPr>
          </a:p>
        </p:txBody>
      </p:sp>
      <p:grpSp>
        <p:nvGrpSpPr>
          <p:cNvPr id="4" name="Group 3"/>
          <p:cNvGrpSpPr/>
          <p:nvPr/>
        </p:nvGrpSpPr>
        <p:grpSpPr>
          <a:xfrm>
            <a:off x="6858016" y="0"/>
            <a:ext cx="2285984" cy="5143500"/>
            <a:chOff x="7143768" y="0"/>
            <a:chExt cx="2000232" cy="5143500"/>
          </a:xfrm>
        </p:grpSpPr>
        <p:pic>
          <p:nvPicPr>
            <p:cNvPr id="5" name="Picture 4"/>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6"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7" name="Rectangle 6"/>
          <p:cNvSpPr/>
          <p:nvPr/>
        </p:nvSpPr>
        <p:spPr>
          <a:xfrm>
            <a:off x="1000100" y="285734"/>
            <a:ext cx="5429288" cy="461665"/>
          </a:xfrm>
          <a:prstGeom prst="rect">
            <a:avLst/>
          </a:prstGeom>
        </p:spPr>
        <p:txBody>
          <a:bodyPr wrap="square">
            <a:spAutoFit/>
          </a:bodyPr>
          <a:lstStyle/>
          <a:p>
            <a:pPr lvl="0"/>
            <a:r>
              <a:rPr lang="en-US" sz="2400" dirty="0" smtClean="0">
                <a:solidFill>
                  <a:schemeClr val="accent1">
                    <a:lumMod val="75000"/>
                  </a:schemeClr>
                </a:solidFill>
              </a:rPr>
              <a:t>Global Cyber Security Index  (GCSI)</a:t>
            </a:r>
            <a:endParaRPr lang="en-US" sz="2400" dirty="0">
              <a:solidFill>
                <a:schemeClr val="accent1">
                  <a:lumMod val="75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22</a:t>
            </a:fld>
            <a:endParaRPr lang="en"/>
          </a:p>
        </p:txBody>
      </p:sp>
      <p:sp>
        <p:nvSpPr>
          <p:cNvPr id="3" name="TextBox 2"/>
          <p:cNvSpPr txBox="1"/>
          <p:nvPr/>
        </p:nvSpPr>
        <p:spPr>
          <a:xfrm>
            <a:off x="642910" y="214296"/>
            <a:ext cx="6357982" cy="584775"/>
          </a:xfrm>
          <a:prstGeom prst="rect">
            <a:avLst/>
          </a:prstGeom>
          <a:noFill/>
        </p:spPr>
        <p:txBody>
          <a:bodyPr wrap="square" rtlCol="0">
            <a:spAutoFit/>
          </a:bodyPr>
          <a:lstStyle/>
          <a:p>
            <a:r>
              <a:rPr lang="en-US" sz="3200" dirty="0" smtClean="0">
                <a:solidFill>
                  <a:schemeClr val="accent1">
                    <a:lumMod val="60000"/>
                    <a:lumOff val="40000"/>
                  </a:schemeClr>
                </a:solidFill>
              </a:rPr>
              <a:t>Quiz time ? </a:t>
            </a:r>
            <a:endParaRPr lang="en-US" sz="3200" dirty="0">
              <a:solidFill>
                <a:schemeClr val="accent1">
                  <a:lumMod val="60000"/>
                  <a:lumOff val="40000"/>
                </a:schemeClr>
              </a:solidFill>
            </a:endParaRPr>
          </a:p>
        </p:txBody>
      </p:sp>
      <p:sp>
        <p:nvSpPr>
          <p:cNvPr id="4" name="TextBox 3"/>
          <p:cNvSpPr txBox="1"/>
          <p:nvPr/>
        </p:nvSpPr>
        <p:spPr>
          <a:xfrm>
            <a:off x="428596" y="1071552"/>
            <a:ext cx="5286412" cy="1815882"/>
          </a:xfrm>
          <a:prstGeom prst="rect">
            <a:avLst/>
          </a:prstGeom>
          <a:noFill/>
        </p:spPr>
        <p:txBody>
          <a:bodyPr wrap="square" rtlCol="0">
            <a:spAutoFit/>
          </a:bodyPr>
          <a:lstStyle/>
          <a:p>
            <a:r>
              <a:rPr lang="en-IN" dirty="0" smtClean="0">
                <a:solidFill>
                  <a:schemeClr val="accent1"/>
                </a:solidFill>
              </a:rPr>
              <a:t>What is Bit Coin ? </a:t>
            </a:r>
          </a:p>
          <a:p>
            <a:endParaRPr lang="en-IN" dirty="0" smtClean="0">
              <a:solidFill>
                <a:schemeClr val="accent1"/>
              </a:solidFill>
            </a:endParaRPr>
          </a:p>
          <a:p>
            <a:r>
              <a:rPr lang="en-IN" dirty="0" smtClean="0">
                <a:solidFill>
                  <a:schemeClr val="accent1"/>
                </a:solidFill>
              </a:rPr>
              <a:t>1.Cryptography </a:t>
            </a:r>
            <a:r>
              <a:rPr lang="en-IN" dirty="0" smtClean="0">
                <a:solidFill>
                  <a:schemeClr val="accent1"/>
                </a:solidFill>
              </a:rPr>
              <a:t>T</a:t>
            </a:r>
            <a:r>
              <a:rPr lang="en-IN" dirty="0" smtClean="0">
                <a:solidFill>
                  <a:schemeClr val="accent1"/>
                </a:solidFill>
              </a:rPr>
              <a:t>echnique </a:t>
            </a:r>
          </a:p>
          <a:p>
            <a:r>
              <a:rPr lang="en-IN" dirty="0" smtClean="0">
                <a:solidFill>
                  <a:schemeClr val="accent1"/>
                </a:solidFill>
              </a:rPr>
              <a:t>2.Virtual Money </a:t>
            </a:r>
          </a:p>
          <a:p>
            <a:r>
              <a:rPr lang="en-IN" dirty="0" smtClean="0">
                <a:solidFill>
                  <a:schemeClr val="accent1"/>
                </a:solidFill>
              </a:rPr>
              <a:t>3.Cyrptocurrency </a:t>
            </a:r>
          </a:p>
          <a:p>
            <a:r>
              <a:rPr lang="en-IN" dirty="0" smtClean="0">
                <a:solidFill>
                  <a:schemeClr val="accent1"/>
                </a:solidFill>
              </a:rPr>
              <a:t>4. Block chain  enabled technology </a:t>
            </a:r>
            <a:r>
              <a:rPr lang="en-IN" dirty="0" smtClean="0">
                <a:solidFill>
                  <a:schemeClr val="accent1"/>
                </a:solidFill>
              </a:rPr>
              <a:t> </a:t>
            </a:r>
            <a:endParaRPr lang="en-US" dirty="0" smtClean="0">
              <a:solidFill>
                <a:schemeClr val="accent1"/>
              </a:solidFill>
            </a:endParaRPr>
          </a:p>
          <a:p>
            <a:endParaRPr lang="en-US" dirty="0" smtClean="0">
              <a:solidFill>
                <a:schemeClr val="accent1"/>
              </a:solidFill>
            </a:endParaRPr>
          </a:p>
          <a:p>
            <a:endParaRPr lang="en-US" dirty="0" smtClean="0">
              <a:solidFill>
                <a:schemeClr val="bg1"/>
              </a:solidFill>
            </a:endParaRPr>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23</a:t>
            </a:fld>
            <a:endParaRPr lang="en"/>
          </a:p>
        </p:txBody>
      </p:sp>
      <p:sp>
        <p:nvSpPr>
          <p:cNvPr id="3" name="TextBox 2"/>
          <p:cNvSpPr txBox="1"/>
          <p:nvPr/>
        </p:nvSpPr>
        <p:spPr>
          <a:xfrm>
            <a:off x="642910" y="214296"/>
            <a:ext cx="6357982" cy="584775"/>
          </a:xfrm>
          <a:prstGeom prst="rect">
            <a:avLst/>
          </a:prstGeom>
          <a:noFill/>
        </p:spPr>
        <p:txBody>
          <a:bodyPr wrap="square" rtlCol="0">
            <a:spAutoFit/>
          </a:bodyPr>
          <a:lstStyle/>
          <a:p>
            <a:r>
              <a:rPr lang="en-US" sz="3200" dirty="0" smtClean="0">
                <a:solidFill>
                  <a:schemeClr val="accent1">
                    <a:lumMod val="60000"/>
                    <a:lumOff val="40000"/>
                  </a:schemeClr>
                </a:solidFill>
              </a:rPr>
              <a:t>Quiz time ? </a:t>
            </a:r>
            <a:endParaRPr lang="en-US" sz="3200" dirty="0">
              <a:solidFill>
                <a:schemeClr val="accent1">
                  <a:lumMod val="60000"/>
                  <a:lumOff val="40000"/>
                </a:schemeClr>
              </a:solidFill>
            </a:endParaRPr>
          </a:p>
        </p:txBody>
      </p:sp>
      <p:sp>
        <p:nvSpPr>
          <p:cNvPr id="4" name="TextBox 3"/>
          <p:cNvSpPr txBox="1"/>
          <p:nvPr/>
        </p:nvSpPr>
        <p:spPr>
          <a:xfrm>
            <a:off x="428596" y="1071552"/>
            <a:ext cx="5286412" cy="2031325"/>
          </a:xfrm>
          <a:prstGeom prst="rect">
            <a:avLst/>
          </a:prstGeom>
          <a:noFill/>
        </p:spPr>
        <p:txBody>
          <a:bodyPr wrap="square" rtlCol="0">
            <a:spAutoFit/>
          </a:bodyPr>
          <a:lstStyle/>
          <a:p>
            <a:r>
              <a:rPr lang="en-US" dirty="0" smtClean="0">
                <a:solidFill>
                  <a:schemeClr val="accent1"/>
                </a:solidFill>
              </a:rPr>
              <a:t>GCSI Index stands for …….</a:t>
            </a:r>
            <a:endParaRPr lang="en-US" dirty="0" smtClean="0">
              <a:solidFill>
                <a:schemeClr val="accent1"/>
              </a:solidFill>
            </a:endParaRPr>
          </a:p>
          <a:p>
            <a:endParaRPr lang="en-US" dirty="0" smtClean="0">
              <a:solidFill>
                <a:schemeClr val="accent1"/>
              </a:solidFill>
            </a:endParaRPr>
          </a:p>
          <a:p>
            <a:r>
              <a:rPr lang="en-IN" dirty="0" smtClean="0">
                <a:solidFill>
                  <a:schemeClr val="bg1"/>
                </a:solidFill>
              </a:rPr>
              <a:t>1. </a:t>
            </a:r>
            <a:r>
              <a:rPr lang="en-IN" dirty="0" smtClean="0">
                <a:solidFill>
                  <a:schemeClr val="bg1"/>
                </a:solidFill>
              </a:rPr>
              <a:t>Global Computer safety Index</a:t>
            </a:r>
            <a:endParaRPr lang="en-IN" dirty="0" smtClean="0">
              <a:solidFill>
                <a:schemeClr val="bg1"/>
              </a:solidFill>
            </a:endParaRPr>
          </a:p>
          <a:p>
            <a:r>
              <a:rPr lang="en-IN" dirty="0" smtClean="0">
                <a:solidFill>
                  <a:schemeClr val="bg1"/>
                </a:solidFill>
              </a:rPr>
              <a:t>2. </a:t>
            </a:r>
            <a:r>
              <a:rPr lang="en-IN" dirty="0" smtClean="0">
                <a:solidFill>
                  <a:schemeClr val="bg1"/>
                </a:solidFill>
              </a:rPr>
              <a:t>Global cyber Secure </a:t>
            </a:r>
            <a:r>
              <a:rPr lang="en-IN" dirty="0" smtClean="0">
                <a:solidFill>
                  <a:schemeClr val="bg1"/>
                </a:solidFill>
              </a:rPr>
              <a:t>index </a:t>
            </a:r>
          </a:p>
          <a:p>
            <a:r>
              <a:rPr lang="en-IN" dirty="0" smtClean="0">
                <a:solidFill>
                  <a:schemeClr val="bg1"/>
                </a:solidFill>
              </a:rPr>
              <a:t>3. Global Cyber Safety index </a:t>
            </a:r>
          </a:p>
          <a:p>
            <a:r>
              <a:rPr lang="en-IN" dirty="0" smtClean="0">
                <a:solidFill>
                  <a:schemeClr val="bg1"/>
                </a:solidFill>
              </a:rPr>
              <a:t>4. None of These </a:t>
            </a:r>
            <a:endParaRPr lang="en-IN" dirty="0" smtClean="0">
              <a:solidFill>
                <a:schemeClr val="bg1"/>
              </a:solidFill>
            </a:endParaRPr>
          </a:p>
          <a:p>
            <a:endParaRPr lang="en-IN" dirty="0" smtClean="0">
              <a:solidFill>
                <a:schemeClr val="accent1"/>
              </a:solidFill>
            </a:endParaRPr>
          </a:p>
          <a:p>
            <a:endParaRPr lang="en-IN" dirty="0" smtClean="0">
              <a:solidFill>
                <a:schemeClr val="accent1"/>
              </a:solidFill>
            </a:endParaRPr>
          </a:p>
          <a:p>
            <a:endParaRPr lang="en-US" dirty="0" smtClean="0">
              <a:solidFill>
                <a:schemeClr val="accent1"/>
              </a:solidFill>
            </a:endParaRPr>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36" name="Google Shape;136;p21"/>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24</a:t>
            </a:fld>
            <a:endParaRPr/>
          </a:p>
        </p:txBody>
      </p:sp>
      <p:sp>
        <p:nvSpPr>
          <p:cNvPr id="122" name="Google Shape;122;p21"/>
          <p:cNvSpPr txBox="1">
            <a:spLocks noGrp="1"/>
          </p:cNvSpPr>
          <p:nvPr>
            <p:ph type="subTitle" idx="4294967295"/>
          </p:nvPr>
        </p:nvSpPr>
        <p:spPr>
          <a:xfrm>
            <a:off x="428596" y="2143122"/>
            <a:ext cx="3140075" cy="1203325"/>
          </a:xfrm>
          <a:prstGeom prst="rect">
            <a:avLst/>
          </a:prstGeom>
        </p:spPr>
        <p:txBody>
          <a:bodyPr spcFirstLastPara="1" wrap="square" lIns="0" tIns="0" rIns="0" bIns="0" anchor="t" anchorCtr="0">
            <a:noAutofit/>
          </a:bodyPr>
          <a:lstStyle/>
          <a:p>
            <a:pPr marL="0" lvl="0" indent="0">
              <a:buNone/>
            </a:pPr>
            <a:r>
              <a:rPr lang="en-US" sz="1800" i="1" dirty="0" smtClean="0">
                <a:latin typeface="Calibri" pitchFamily="34" charset="0"/>
                <a:cs typeface="Calibri" pitchFamily="34" charset="0"/>
              </a:rPr>
              <a:t>The Invisible criminals are more </a:t>
            </a:r>
            <a:r>
              <a:rPr lang="en-US" sz="1800" i="1" dirty="0" smtClean="0">
                <a:solidFill>
                  <a:schemeClr val="accent2"/>
                </a:solidFill>
                <a:latin typeface="Calibri" pitchFamily="34" charset="0"/>
                <a:cs typeface="Calibri" pitchFamily="34" charset="0"/>
              </a:rPr>
              <a:t>Dangerous</a:t>
            </a:r>
            <a:r>
              <a:rPr lang="en-US" sz="1800" i="1" dirty="0" smtClean="0">
                <a:latin typeface="Calibri" pitchFamily="34" charset="0"/>
                <a:cs typeface="Calibri" pitchFamily="34" charset="0"/>
              </a:rPr>
              <a:t> than the visible one</a:t>
            </a:r>
            <a:r>
              <a:rPr lang="en-US" sz="1800" i="1" dirty="0" smtClean="0"/>
              <a:t>”</a:t>
            </a:r>
          </a:p>
          <a:p>
            <a:pPr marL="0" lvl="0" indent="0">
              <a:buNone/>
            </a:pPr>
            <a:endParaRPr sz="1800" dirty="0"/>
          </a:p>
        </p:txBody>
      </p:sp>
      <p:sp>
        <p:nvSpPr>
          <p:cNvPr id="134" name="Google Shape;134;p21"/>
          <p:cNvSpPr txBox="1">
            <a:spLocks noGrp="1"/>
          </p:cNvSpPr>
          <p:nvPr>
            <p:ph type="ctrTitle" idx="4294967295"/>
          </p:nvPr>
        </p:nvSpPr>
        <p:spPr>
          <a:xfrm>
            <a:off x="214282" y="142858"/>
            <a:ext cx="3763963" cy="1903413"/>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600" dirty="0" smtClean="0">
                <a:latin typeface="Calibri" pitchFamily="34" charset="0"/>
                <a:cs typeface="Calibri" pitchFamily="34" charset="0"/>
              </a:rPr>
              <a:t>Cyber World !!</a:t>
            </a:r>
            <a:endParaRPr sz="6600" dirty="0">
              <a:latin typeface="Calibri" pitchFamily="34" charset="0"/>
              <a:cs typeface="Calibri" pitchFamily="34" charset="0"/>
            </a:endParaRPr>
          </a:p>
        </p:txBody>
      </p:sp>
      <p:grpSp>
        <p:nvGrpSpPr>
          <p:cNvPr id="123" name="Google Shape;123;p21"/>
          <p:cNvGrpSpPr/>
          <p:nvPr/>
        </p:nvGrpSpPr>
        <p:grpSpPr>
          <a:xfrm>
            <a:off x="6386384" y="1068222"/>
            <a:ext cx="2025186" cy="2025147"/>
            <a:chOff x="6643075" y="3664250"/>
            <a:chExt cx="407950" cy="407975"/>
          </a:xfrm>
        </p:grpSpPr>
        <p:sp>
          <p:nvSpPr>
            <p:cNvPr id="124" name="Google Shape;124;p21"/>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1"/>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 name="Google Shape;126;p21"/>
          <p:cNvGrpSpPr/>
          <p:nvPr/>
        </p:nvGrpSpPr>
        <p:grpSpPr>
          <a:xfrm rot="-587484">
            <a:off x="6267723" y="3357178"/>
            <a:ext cx="832620" cy="832573"/>
            <a:chOff x="576250" y="4319400"/>
            <a:chExt cx="442075" cy="442050"/>
          </a:xfrm>
        </p:grpSpPr>
        <p:sp>
          <p:nvSpPr>
            <p:cNvPr id="127" name="Google Shape;127;p21"/>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1"/>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1"/>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1"/>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21"/>
          <p:cNvSpPr/>
          <p:nvPr/>
        </p:nvSpPr>
        <p:spPr>
          <a:xfrm>
            <a:off x="5902109" y="1536042"/>
            <a:ext cx="316555" cy="302258"/>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1"/>
          <p:cNvSpPr/>
          <p:nvPr/>
        </p:nvSpPr>
        <p:spPr>
          <a:xfrm rot="2697326">
            <a:off x="7988131" y="3083448"/>
            <a:ext cx="480511" cy="458810"/>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1"/>
          <p:cNvSpPr/>
          <p:nvPr/>
        </p:nvSpPr>
        <p:spPr>
          <a:xfrm>
            <a:off x="8368271" y="2821523"/>
            <a:ext cx="192462" cy="18384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1"/>
          <p:cNvSpPr/>
          <p:nvPr/>
        </p:nvSpPr>
        <p:spPr>
          <a:xfrm rot="1280408">
            <a:off x="5682784" y="2447744"/>
            <a:ext cx="192443" cy="183846"/>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TextBox 16"/>
          <p:cNvSpPr txBox="1"/>
          <p:nvPr/>
        </p:nvSpPr>
        <p:spPr>
          <a:xfrm>
            <a:off x="285720" y="3571882"/>
            <a:ext cx="2071702" cy="369332"/>
          </a:xfrm>
          <a:prstGeom prst="rect">
            <a:avLst/>
          </a:prstGeom>
          <a:noFill/>
        </p:spPr>
        <p:txBody>
          <a:bodyPr wrap="square" rtlCol="0">
            <a:spAutoFit/>
          </a:bodyPr>
          <a:lstStyle/>
          <a:p>
            <a:r>
              <a:rPr lang="en" sz="1800" dirty="0" smtClean="0">
                <a:solidFill>
                  <a:schemeClr val="accent1">
                    <a:lumMod val="60000"/>
                    <a:lumOff val="40000"/>
                  </a:schemeClr>
                </a:solidFill>
              </a:rPr>
              <a:t>THANKS!</a:t>
            </a:r>
            <a:endParaRPr lang="en-US" sz="1800" dirty="0">
              <a:solidFill>
                <a:schemeClr val="accent1">
                  <a:lumMod val="60000"/>
                  <a:lumOff val="40000"/>
                </a:schemeClr>
              </a:solidFill>
            </a:endParaRPr>
          </a:p>
        </p:txBody>
      </p:sp>
      <p:sp>
        <p:nvSpPr>
          <p:cNvPr id="18" name="Rectangle 17"/>
          <p:cNvSpPr/>
          <p:nvPr/>
        </p:nvSpPr>
        <p:spPr>
          <a:xfrm>
            <a:off x="214282" y="4000510"/>
            <a:ext cx="4572000" cy="892552"/>
          </a:xfrm>
          <a:prstGeom prst="rect">
            <a:avLst/>
          </a:prstGeom>
        </p:spPr>
        <p:txBody>
          <a:bodyPr>
            <a:spAutoFit/>
          </a:bodyPr>
          <a:lstStyle/>
          <a:p>
            <a:pPr lvl="0">
              <a:spcBef>
                <a:spcPts val="600"/>
              </a:spcBef>
            </a:pPr>
            <a:r>
              <a:rPr lang="en-US" b="1" dirty="0" smtClean="0">
                <a:solidFill>
                  <a:schemeClr val="accent3"/>
                </a:solidFill>
              </a:rPr>
              <a:t>Any questions?</a:t>
            </a:r>
          </a:p>
          <a:p>
            <a:pPr lvl="0">
              <a:spcBef>
                <a:spcPts val="600"/>
              </a:spcBef>
            </a:pPr>
            <a:r>
              <a:rPr lang="en-US" dirty="0" smtClean="0">
                <a:solidFill>
                  <a:schemeClr val="bg1"/>
                </a:solidFill>
              </a:rPr>
              <a:t>You can find me at:</a:t>
            </a:r>
          </a:p>
          <a:p>
            <a:pPr marL="228600" lvl="0" indent="-180340">
              <a:spcBef>
                <a:spcPts val="600"/>
              </a:spcBef>
              <a:buSzPts val="1400"/>
              <a:buChar char="╸"/>
            </a:pPr>
            <a:r>
              <a:rPr lang="en-US" dirty="0" smtClean="0">
                <a:solidFill>
                  <a:schemeClr val="bg1"/>
                </a:solidFill>
                <a:hlinkClick r:id="rId4"/>
              </a:rPr>
              <a:t>dr.pandeysurabhi@gmail.com</a:t>
            </a:r>
            <a:r>
              <a:rPr lang="en-US" dirty="0" smtClean="0">
                <a:solidFill>
                  <a:schemeClr val="bg1"/>
                </a:solidFill>
              </a:rPr>
              <a: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2" name="Title 11"/>
          <p:cNvSpPr>
            <a:spLocks noGrp="1"/>
          </p:cNvSpPr>
          <p:nvPr>
            <p:ph type="title"/>
          </p:nvPr>
        </p:nvSpPr>
        <p:spPr>
          <a:xfrm>
            <a:off x="428596" y="0"/>
            <a:ext cx="5343900" cy="718800"/>
          </a:xfrm>
        </p:spPr>
        <p:txBody>
          <a:bodyPr/>
          <a:lstStyle/>
          <a:p>
            <a:r>
              <a:rPr lang="en-US" sz="2400" b="1" dirty="0" smtClean="0">
                <a:latin typeface="Calibri" pitchFamily="34" charset="0"/>
                <a:cs typeface="Calibri" pitchFamily="34" charset="0"/>
              </a:rPr>
              <a:t>Learning Objectives </a:t>
            </a:r>
            <a:endParaRPr lang="en-US" dirty="0">
              <a:latin typeface="Calibri" pitchFamily="34" charset="0"/>
              <a:cs typeface="Calibri" pitchFamily="34" charset="0"/>
            </a:endParaRPr>
          </a:p>
        </p:txBody>
      </p:sp>
      <p:sp>
        <p:nvSpPr>
          <p:cNvPr id="116" name="Google Shape;116;p20"/>
          <p:cNvSpPr txBox="1">
            <a:spLocks noGrp="1"/>
          </p:cNvSpPr>
          <p:nvPr>
            <p:ph type="body" idx="1"/>
          </p:nvPr>
        </p:nvSpPr>
        <p:spPr>
          <a:xfrm>
            <a:off x="214282" y="714362"/>
            <a:ext cx="4714908" cy="4429138"/>
          </a:xfrm>
          <a:prstGeom prst="rect">
            <a:avLst/>
          </a:prstGeom>
        </p:spPr>
        <p:txBody>
          <a:bodyPr spcFirstLastPara="1" wrap="square" lIns="0" tIns="0" rIns="0" bIns="0" anchor="t" anchorCtr="0">
            <a:noAutofit/>
          </a:bodyPr>
          <a:lstStyle/>
          <a:p>
            <a:pPr lvl="0"/>
            <a:r>
              <a:rPr lang="en-IN" sz="1800" dirty="0" smtClean="0">
                <a:latin typeface="Calibri" pitchFamily="34" charset="0"/>
                <a:cs typeface="Calibri" pitchFamily="34" charset="0"/>
              </a:rPr>
              <a:t>To understand </a:t>
            </a:r>
            <a:r>
              <a:rPr lang="en-US" sz="1800" dirty="0" smtClean="0">
                <a:latin typeface="Calibri" pitchFamily="34" charset="0"/>
                <a:cs typeface="Calibri" pitchFamily="34" charset="0"/>
              </a:rPr>
              <a:t>fundamentals  of cyber safety </a:t>
            </a:r>
          </a:p>
          <a:p>
            <a:pPr lvl="0"/>
            <a:r>
              <a:rPr lang="en-US" sz="1800" dirty="0" smtClean="0">
                <a:latin typeface="Calibri" pitchFamily="34" charset="0"/>
                <a:cs typeface="Calibri" pitchFamily="34" charset="0"/>
              </a:rPr>
              <a:t> Current  Vulnerabilities  </a:t>
            </a:r>
          </a:p>
          <a:p>
            <a:pPr lvl="0"/>
            <a:r>
              <a:rPr lang="en-US" sz="1800" dirty="0" smtClean="0">
                <a:latin typeface="Calibri" pitchFamily="34" charset="0"/>
                <a:cs typeface="Calibri" pitchFamily="34" charset="0"/>
              </a:rPr>
              <a:t>Security goals, </a:t>
            </a:r>
          </a:p>
          <a:p>
            <a:pPr lvl="0"/>
            <a:r>
              <a:rPr lang="en-US" sz="1800" dirty="0" smtClean="0">
                <a:latin typeface="Calibri" pitchFamily="34" charset="0"/>
                <a:cs typeface="Calibri" pitchFamily="34" charset="0"/>
              </a:rPr>
              <a:t>Information ethics , </a:t>
            </a:r>
          </a:p>
          <a:p>
            <a:pPr lvl="0"/>
            <a:r>
              <a:rPr lang="en-US" sz="1800" dirty="0" smtClean="0">
                <a:latin typeface="Calibri" pitchFamily="34" charset="0"/>
                <a:cs typeface="Calibri" pitchFamily="34" charset="0"/>
              </a:rPr>
              <a:t>Functionality and Usability .</a:t>
            </a:r>
          </a:p>
          <a:p>
            <a:pPr lvl="0"/>
            <a:endParaRPr lang="en-US" sz="2000" dirty="0" smtClean="0">
              <a:latin typeface="Calibri" pitchFamily="34" charset="0"/>
              <a:cs typeface="Calibri" pitchFamily="34" charset="0"/>
            </a:endParaRPr>
          </a:p>
          <a:p>
            <a:pPr lvl="0"/>
            <a:endParaRPr lang="en-US" sz="2000" dirty="0" smtClean="0">
              <a:latin typeface="Calibri" pitchFamily="34" charset="0"/>
              <a:cs typeface="Calibri" pitchFamily="34" charset="0"/>
            </a:endParaRPr>
          </a:p>
          <a:p>
            <a:endParaRPr lang="en-US" sz="1800" dirty="0" smtClean="0">
              <a:latin typeface="Calibri" pitchFamily="34" charset="0"/>
              <a:cs typeface="Calibri" pitchFamily="34" charset="0"/>
            </a:endParaRPr>
          </a:p>
          <a:p>
            <a:pPr lvl="0"/>
            <a:endParaRPr lang="en-US" sz="1800" dirty="0" smtClean="0"/>
          </a:p>
          <a:p>
            <a:pPr lvl="0"/>
            <a:endParaRPr lang="en-US" sz="1800" dirty="0" smtClean="0"/>
          </a:p>
          <a:p>
            <a:pPr marL="457200" lvl="0" indent="-381000" algn="l" rtl="0">
              <a:spcBef>
                <a:spcPts val="600"/>
              </a:spcBef>
              <a:spcAft>
                <a:spcPts val="0"/>
              </a:spcAft>
              <a:buSzPts val="2400"/>
              <a:buNone/>
            </a:pPr>
            <a:endParaRPr lang="en-US" dirty="0" smtClean="0"/>
          </a:p>
          <a:p>
            <a:pPr marL="457200" lvl="0" indent="-381000" algn="l" rtl="0">
              <a:spcBef>
                <a:spcPts val="600"/>
              </a:spcBef>
              <a:spcAft>
                <a:spcPts val="0"/>
              </a:spcAft>
              <a:buSzPts val="2400"/>
              <a:buNone/>
            </a:pPr>
            <a:r>
              <a:rPr lang="en-IN" dirty="0" smtClean="0"/>
              <a:t> </a:t>
            </a:r>
          </a:p>
          <a:p>
            <a:pPr marL="457200" lvl="0" indent="-381000" algn="l" rtl="0">
              <a:spcBef>
                <a:spcPts val="600"/>
              </a:spcBef>
              <a:spcAft>
                <a:spcPts val="0"/>
              </a:spcAft>
              <a:buSzPts val="2400"/>
              <a:buNone/>
            </a:pPr>
            <a:endParaRPr dirty="0"/>
          </a:p>
        </p:txBody>
      </p:sp>
      <p:sp>
        <p:nvSpPr>
          <p:cNvPr id="117" name="Google Shape;117;p20"/>
          <p:cNvSpPr txBox="1">
            <a:spLocks noGrp="1"/>
          </p:cNvSpPr>
          <p:nvPr>
            <p:ph type="sldNum" idx="12"/>
          </p:nvPr>
        </p:nvSpPr>
        <p:spPr>
          <a:xfrm>
            <a:off x="8429652" y="4749900"/>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3</a:t>
            </a:fld>
            <a:endParaRPr/>
          </a:p>
        </p:txBody>
      </p:sp>
      <p:pic>
        <p:nvPicPr>
          <p:cNvPr id="84994" name="Picture 2"/>
          <p:cNvPicPr>
            <a:picLocks noChangeAspect="1" noChangeArrowheads="1"/>
          </p:cNvPicPr>
          <p:nvPr/>
        </p:nvPicPr>
        <p:blipFill>
          <a:blip r:embed="rId3"/>
          <a:srcRect/>
          <a:stretch>
            <a:fillRect/>
          </a:stretch>
        </p:blipFill>
        <p:spPr bwMode="auto">
          <a:xfrm>
            <a:off x="6858016" y="142858"/>
            <a:ext cx="1428750" cy="704850"/>
          </a:xfrm>
          <a:prstGeom prst="rect">
            <a:avLst/>
          </a:prstGeom>
          <a:noFill/>
          <a:ln w="9525">
            <a:noFill/>
            <a:miter lim="800000"/>
            <a:headEnd/>
            <a:tailEnd/>
          </a:ln>
          <a:effectLst/>
        </p:spPr>
      </p:pic>
      <p:pic>
        <p:nvPicPr>
          <p:cNvPr id="84995" name="Picture 3"/>
          <p:cNvPicPr>
            <a:picLocks noChangeAspect="1" noChangeArrowheads="1"/>
          </p:cNvPicPr>
          <p:nvPr/>
        </p:nvPicPr>
        <p:blipFill>
          <a:blip r:embed="rId4"/>
          <a:srcRect/>
          <a:stretch>
            <a:fillRect/>
          </a:stretch>
        </p:blipFill>
        <p:spPr bwMode="auto">
          <a:xfrm>
            <a:off x="7848600" y="1000114"/>
            <a:ext cx="1295400" cy="742950"/>
          </a:xfrm>
          <a:prstGeom prst="rect">
            <a:avLst/>
          </a:prstGeom>
          <a:noFill/>
          <a:ln w="9525">
            <a:noFill/>
            <a:miter lim="800000"/>
            <a:headEnd/>
            <a:tailEnd/>
          </a:ln>
          <a:effectLst/>
        </p:spPr>
      </p:pic>
      <p:pic>
        <p:nvPicPr>
          <p:cNvPr id="84996" name="Picture 4"/>
          <p:cNvPicPr>
            <a:picLocks noChangeAspect="1" noChangeArrowheads="1"/>
          </p:cNvPicPr>
          <p:nvPr/>
        </p:nvPicPr>
        <p:blipFill>
          <a:blip r:embed="rId5"/>
          <a:srcRect/>
          <a:stretch>
            <a:fillRect/>
          </a:stretch>
        </p:blipFill>
        <p:spPr bwMode="auto">
          <a:xfrm rot="936935">
            <a:off x="7572396" y="1928808"/>
            <a:ext cx="1171575" cy="876300"/>
          </a:xfrm>
          <a:prstGeom prst="rect">
            <a:avLst/>
          </a:prstGeom>
          <a:noFill/>
          <a:ln w="9525">
            <a:noFill/>
            <a:miter lim="800000"/>
            <a:headEnd/>
            <a:tailEnd/>
          </a:ln>
          <a:effectLst/>
        </p:spPr>
      </p:pic>
      <p:pic>
        <p:nvPicPr>
          <p:cNvPr id="84997" name="Picture 5"/>
          <p:cNvPicPr>
            <a:picLocks noChangeAspect="1" noChangeArrowheads="1"/>
          </p:cNvPicPr>
          <p:nvPr/>
        </p:nvPicPr>
        <p:blipFill>
          <a:blip r:embed="rId6"/>
          <a:srcRect/>
          <a:stretch>
            <a:fillRect/>
          </a:stretch>
        </p:blipFill>
        <p:spPr bwMode="auto">
          <a:xfrm>
            <a:off x="6286512" y="1428742"/>
            <a:ext cx="1002255" cy="928694"/>
          </a:xfrm>
          <a:prstGeom prst="rect">
            <a:avLst/>
          </a:prstGeom>
          <a:noFill/>
          <a:ln w="9525">
            <a:noFill/>
            <a:miter lim="800000"/>
            <a:headEnd/>
            <a:tailEnd/>
          </a:ln>
          <a:effectLst/>
        </p:spPr>
      </p:pic>
      <p:pic>
        <p:nvPicPr>
          <p:cNvPr id="84998" name="Picture 6"/>
          <p:cNvPicPr>
            <a:picLocks noChangeAspect="1" noChangeArrowheads="1"/>
          </p:cNvPicPr>
          <p:nvPr/>
        </p:nvPicPr>
        <p:blipFill>
          <a:blip r:embed="rId7"/>
          <a:srcRect/>
          <a:stretch>
            <a:fillRect/>
          </a:stretch>
        </p:blipFill>
        <p:spPr bwMode="auto">
          <a:xfrm rot="1805992">
            <a:off x="5601465" y="3351187"/>
            <a:ext cx="785818" cy="898064"/>
          </a:xfrm>
          <a:prstGeom prst="rect">
            <a:avLst/>
          </a:prstGeom>
          <a:noFill/>
          <a:ln w="9525">
            <a:noFill/>
            <a:miter lim="800000"/>
            <a:headEnd/>
            <a:tailEnd/>
          </a:ln>
          <a:effectLst/>
        </p:spPr>
      </p:pic>
      <p:pic>
        <p:nvPicPr>
          <p:cNvPr id="84999" name="Picture 7"/>
          <p:cNvPicPr>
            <a:picLocks noChangeAspect="1" noChangeArrowheads="1"/>
          </p:cNvPicPr>
          <p:nvPr/>
        </p:nvPicPr>
        <p:blipFill>
          <a:blip r:embed="rId8"/>
          <a:srcRect/>
          <a:stretch>
            <a:fillRect/>
          </a:stretch>
        </p:blipFill>
        <p:spPr bwMode="auto">
          <a:xfrm rot="19792583">
            <a:off x="6494551" y="2591928"/>
            <a:ext cx="1023634" cy="1389217"/>
          </a:xfrm>
          <a:prstGeom prst="rect">
            <a:avLst/>
          </a:prstGeom>
          <a:noFill/>
          <a:ln w="9525">
            <a:noFill/>
            <a:miter lim="800000"/>
            <a:headEnd/>
            <a:tailEnd/>
          </a:ln>
          <a:effectLst/>
        </p:spPr>
      </p:pic>
      <p:pic>
        <p:nvPicPr>
          <p:cNvPr id="85000" name="Picture 8"/>
          <p:cNvPicPr>
            <a:picLocks noChangeAspect="1" noChangeArrowheads="1"/>
          </p:cNvPicPr>
          <p:nvPr/>
        </p:nvPicPr>
        <p:blipFill>
          <a:blip r:embed="rId9"/>
          <a:srcRect/>
          <a:stretch>
            <a:fillRect/>
          </a:stretch>
        </p:blipFill>
        <p:spPr bwMode="auto">
          <a:xfrm rot="1060278">
            <a:off x="6420855" y="3803451"/>
            <a:ext cx="739824" cy="1000132"/>
          </a:xfrm>
          <a:prstGeom prst="rect">
            <a:avLst/>
          </a:prstGeom>
          <a:noFill/>
          <a:ln w="9525">
            <a:noFill/>
            <a:miter lim="800000"/>
            <a:headEnd/>
            <a:tailEnd/>
          </a:ln>
          <a:effectLst/>
        </p:spPr>
      </p:pic>
      <p:pic>
        <p:nvPicPr>
          <p:cNvPr id="85001" name="Picture 9"/>
          <p:cNvPicPr>
            <a:picLocks noChangeAspect="1" noChangeArrowheads="1"/>
          </p:cNvPicPr>
          <p:nvPr/>
        </p:nvPicPr>
        <p:blipFill>
          <a:blip r:embed="rId10"/>
          <a:srcRect/>
          <a:stretch>
            <a:fillRect/>
          </a:stretch>
        </p:blipFill>
        <p:spPr bwMode="auto">
          <a:xfrm rot="503250">
            <a:off x="7486637" y="3645427"/>
            <a:ext cx="1071570" cy="8617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6"/>
        <p:cNvGrpSpPr/>
        <p:nvPr/>
      </p:nvGrpSpPr>
      <p:grpSpPr>
        <a:xfrm>
          <a:off x="0" y="0"/>
          <a:ext cx="0" cy="0"/>
          <a:chOff x="0" y="0"/>
          <a:chExt cx="0" cy="0"/>
        </a:xfrm>
      </p:grpSpPr>
      <p:sp>
        <p:nvSpPr>
          <p:cNvPr id="87" name="Google Shape;87;p16"/>
          <p:cNvSpPr txBox="1">
            <a:spLocks noGrp="1"/>
          </p:cNvSpPr>
          <p:nvPr>
            <p:ph type="title"/>
          </p:nvPr>
        </p:nvSpPr>
        <p:spPr>
          <a:xfrm>
            <a:off x="142844" y="142858"/>
            <a:ext cx="5343900" cy="718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b="1" dirty="0" smtClean="0">
                <a:latin typeface="Calibri" pitchFamily="34" charset="0"/>
                <a:cs typeface="Calibri" pitchFamily="34" charset="0"/>
              </a:rPr>
              <a:t>INSTRUCTIONS</a:t>
            </a:r>
            <a:r>
              <a:rPr lang="en" dirty="0" smtClean="0">
                <a:latin typeface="Calibri" pitchFamily="34" charset="0"/>
                <a:cs typeface="Calibri" pitchFamily="34" charset="0"/>
              </a:rPr>
              <a:t> </a:t>
            </a:r>
            <a:endParaRPr dirty="0">
              <a:latin typeface="Calibri" pitchFamily="34" charset="0"/>
              <a:cs typeface="Calibri" pitchFamily="34" charset="0"/>
            </a:endParaRPr>
          </a:p>
        </p:txBody>
      </p:sp>
      <p:sp>
        <p:nvSpPr>
          <p:cNvPr id="89" name="Google Shape;89;p16"/>
          <p:cNvSpPr txBox="1">
            <a:spLocks noGrp="1"/>
          </p:cNvSpPr>
          <p:nvPr>
            <p:ph type="body" idx="1"/>
          </p:nvPr>
        </p:nvSpPr>
        <p:spPr>
          <a:xfrm>
            <a:off x="142844" y="1142990"/>
            <a:ext cx="2429018" cy="2885400"/>
          </a:xfrm>
          <a:prstGeom prst="rect">
            <a:avLst/>
          </a:prstGeom>
        </p:spPr>
        <p:txBody>
          <a:bodyPr spcFirstLastPara="1" wrap="square" lIns="0" tIns="0" rIns="0" bIns="0" anchor="t" anchorCtr="0">
            <a:noAutofit/>
          </a:bodyPr>
          <a:lstStyle/>
          <a:p>
            <a:pPr>
              <a:buNone/>
            </a:pPr>
            <a:r>
              <a:rPr lang="en-US" sz="1600" b="1" i="1" dirty="0" smtClean="0">
                <a:solidFill>
                  <a:schemeClr val="accent1">
                    <a:lumMod val="75000"/>
                  </a:schemeClr>
                </a:solidFill>
                <a:latin typeface="Calibri" pitchFamily="34" charset="0"/>
                <a:cs typeface="Calibri" pitchFamily="34" charset="0"/>
              </a:rPr>
              <a:t>Course Prerequisite</a:t>
            </a:r>
            <a:r>
              <a:rPr lang="en-US" sz="1600" dirty="0" smtClean="0">
                <a:solidFill>
                  <a:schemeClr val="accent1">
                    <a:lumMod val="75000"/>
                  </a:schemeClr>
                </a:solidFill>
                <a:latin typeface="Calibri" pitchFamily="34" charset="0"/>
                <a:cs typeface="Calibri" pitchFamily="34" charset="0"/>
              </a:rPr>
              <a:t>:</a:t>
            </a:r>
          </a:p>
          <a:p>
            <a:pPr>
              <a:buNone/>
            </a:pPr>
            <a:r>
              <a:rPr lang="en-US" sz="1600" b="1" i="1" dirty="0" smtClean="0">
                <a:latin typeface="Calibri" pitchFamily="34" charset="0"/>
                <a:cs typeface="Calibri" pitchFamily="34" charset="0"/>
              </a:rPr>
              <a:t>Basic knowledge of </a:t>
            </a:r>
          </a:p>
          <a:p>
            <a:pPr>
              <a:buNone/>
            </a:pPr>
            <a:r>
              <a:rPr lang="en-US" sz="1600" b="1" i="1" dirty="0" smtClean="0">
                <a:latin typeface="Calibri" pitchFamily="34" charset="0"/>
                <a:cs typeface="Calibri" pitchFamily="34" charset="0"/>
              </a:rPr>
              <a:t>computer and a mindset</a:t>
            </a:r>
          </a:p>
          <a:p>
            <a:pPr>
              <a:buNone/>
            </a:pPr>
            <a:r>
              <a:rPr lang="en-US" sz="1600" b="1" i="1" dirty="0" smtClean="0">
                <a:latin typeface="Calibri" pitchFamily="34" charset="0"/>
                <a:cs typeface="Calibri" pitchFamily="34" charset="0"/>
              </a:rPr>
              <a:t>to ensure safety and</a:t>
            </a:r>
          </a:p>
          <a:p>
            <a:pPr>
              <a:buNone/>
            </a:pPr>
            <a:r>
              <a:rPr lang="en-US" sz="1600" b="1" i="1" dirty="0" smtClean="0">
                <a:latin typeface="Calibri" pitchFamily="34" charset="0"/>
                <a:cs typeface="Calibri" pitchFamily="34" charset="0"/>
              </a:rPr>
              <a:t>security of organizational  data.</a:t>
            </a:r>
            <a:endParaRPr lang="en-US" sz="1600" dirty="0">
              <a:latin typeface="Calibri" pitchFamily="34" charset="0"/>
              <a:cs typeface="Calibri" pitchFamily="34" charset="0"/>
            </a:endParaRPr>
          </a:p>
        </p:txBody>
      </p:sp>
      <p:sp>
        <p:nvSpPr>
          <p:cNvPr id="88" name="Google Shape;88;p16"/>
          <p:cNvSpPr txBox="1">
            <a:spLocks noGrp="1"/>
          </p:cNvSpPr>
          <p:nvPr>
            <p:ph type="body" idx="2"/>
          </p:nvPr>
        </p:nvSpPr>
        <p:spPr>
          <a:xfrm>
            <a:off x="2643174" y="1071552"/>
            <a:ext cx="2500330" cy="2885400"/>
          </a:xfrm>
          <a:prstGeom prst="rect">
            <a:avLst/>
          </a:prstGeom>
        </p:spPr>
        <p:txBody>
          <a:bodyPr spcFirstLastPara="1" wrap="square" lIns="0" tIns="0" rIns="0" bIns="0" anchor="t" anchorCtr="0">
            <a:noAutofit/>
          </a:bodyPr>
          <a:lstStyle/>
          <a:p>
            <a:pPr marL="0" indent="0">
              <a:buClr>
                <a:schemeClr val="dk1"/>
              </a:buClr>
              <a:buSzPts val="1100"/>
              <a:buNone/>
            </a:pPr>
            <a:r>
              <a:rPr lang="en-US" sz="1600" b="1" i="1" dirty="0" smtClean="0">
                <a:solidFill>
                  <a:schemeClr val="accent1">
                    <a:lumMod val="75000"/>
                  </a:schemeClr>
                </a:solidFill>
                <a:latin typeface="Calibri" pitchFamily="34" charset="0"/>
                <a:cs typeface="Calibri" pitchFamily="34" charset="0"/>
              </a:rPr>
              <a:t>Pedagogy: </a:t>
            </a:r>
          </a:p>
          <a:p>
            <a:pPr marL="0" indent="0">
              <a:buClr>
                <a:schemeClr val="dk1"/>
              </a:buClr>
              <a:buSzPts val="1100"/>
              <a:buNone/>
            </a:pPr>
            <a:r>
              <a:rPr lang="en-US" sz="1600" b="1" i="1" dirty="0" smtClean="0">
                <a:latin typeface="Calibri" pitchFamily="34" charset="0"/>
                <a:cs typeface="Calibri" pitchFamily="34" charset="0"/>
              </a:rPr>
              <a:t>Mix pedagogy of Blended Interactive sessions , case discussion , panel discussion and lab sessions are planned</a:t>
            </a:r>
          </a:p>
          <a:p>
            <a:pPr marL="0" lvl="0" indent="0" algn="l" rtl="0">
              <a:spcBef>
                <a:spcPts val="600"/>
              </a:spcBef>
              <a:spcAft>
                <a:spcPts val="0"/>
              </a:spcAft>
              <a:buClr>
                <a:schemeClr val="dk1"/>
              </a:buClr>
              <a:buSzPts val="1100"/>
              <a:buFont typeface="Arial"/>
              <a:buNone/>
            </a:pPr>
            <a:endParaRPr sz="1200" b="1" dirty="0"/>
          </a:p>
        </p:txBody>
      </p:sp>
      <p:sp>
        <p:nvSpPr>
          <p:cNvPr id="91" name="Google Shape;91;p16"/>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4</a:t>
            </a:fld>
            <a:endParaRPr/>
          </a:p>
        </p:txBody>
      </p:sp>
      <p:sp>
        <p:nvSpPr>
          <p:cNvPr id="9" name="TextBox 8"/>
          <p:cNvSpPr txBox="1"/>
          <p:nvPr/>
        </p:nvSpPr>
        <p:spPr>
          <a:xfrm>
            <a:off x="0" y="3500444"/>
            <a:ext cx="4572000" cy="1292662"/>
          </a:xfrm>
          <a:prstGeom prst="rect">
            <a:avLst/>
          </a:prstGeom>
          <a:noFill/>
        </p:spPr>
        <p:txBody>
          <a:bodyPr wrap="square" rtlCol="0">
            <a:spAutoFit/>
          </a:bodyPr>
          <a:lstStyle/>
          <a:p>
            <a:pPr lvl="0"/>
            <a:r>
              <a:rPr lang="en-US" sz="1600" b="1" i="1" dirty="0" smtClean="0">
                <a:solidFill>
                  <a:schemeClr val="accent1">
                    <a:lumMod val="75000"/>
                  </a:schemeClr>
                </a:solidFill>
                <a:latin typeface="Calibri" pitchFamily="34" charset="0"/>
                <a:ea typeface="News Cycle"/>
                <a:cs typeface="Calibri" pitchFamily="34" charset="0"/>
                <a:sym typeface="News Cycle"/>
              </a:rPr>
              <a:t>Course duration</a:t>
            </a:r>
            <a:r>
              <a:rPr lang="en-US" sz="1600" b="1" i="1" dirty="0" smtClean="0">
                <a:solidFill>
                  <a:schemeClr val="lt1"/>
                </a:solidFill>
                <a:latin typeface="Calibri" pitchFamily="34" charset="0"/>
                <a:ea typeface="News Cycle"/>
                <a:cs typeface="Calibri" pitchFamily="34" charset="0"/>
                <a:sym typeface="News Cycle"/>
              </a:rPr>
              <a:t>:  10 sessions </a:t>
            </a:r>
          </a:p>
          <a:p>
            <a:pPr lvl="0"/>
            <a:r>
              <a:rPr lang="en-US" sz="1600" b="1" i="1" dirty="0" smtClean="0">
                <a:solidFill>
                  <a:schemeClr val="lt1"/>
                </a:solidFill>
                <a:latin typeface="Calibri" pitchFamily="34" charset="0"/>
                <a:ea typeface="News Cycle"/>
                <a:cs typeface="Calibri" pitchFamily="34" charset="0"/>
                <a:sym typeface="News Cycle"/>
              </a:rPr>
              <a:t>Credit : 0.5 </a:t>
            </a:r>
          </a:p>
          <a:p>
            <a:pPr lvl="0"/>
            <a:r>
              <a:rPr lang="en-US" sz="1600" b="1" i="1" dirty="0" smtClean="0">
                <a:solidFill>
                  <a:schemeClr val="lt1"/>
                </a:solidFill>
                <a:latin typeface="Calibri" pitchFamily="34" charset="0"/>
                <a:ea typeface="News Cycle"/>
                <a:cs typeface="Calibri" pitchFamily="34" charset="0"/>
                <a:sym typeface="News Cycle"/>
              </a:rPr>
              <a:t>Specific modules : 5 </a:t>
            </a:r>
          </a:p>
          <a:p>
            <a:pPr lvl="0"/>
            <a:r>
              <a:rPr lang="en-US" sz="1600" b="1" i="1" dirty="0" smtClean="0">
                <a:solidFill>
                  <a:schemeClr val="lt1"/>
                </a:solidFill>
                <a:latin typeface="Calibri" pitchFamily="34" charset="0"/>
                <a:ea typeface="News Cycle"/>
                <a:cs typeface="Calibri" pitchFamily="34" charset="0"/>
                <a:sym typeface="News Cycle"/>
              </a:rPr>
              <a:t>Mode of evaluation: Assignment and Practical Lab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5" name="TextBox 4"/>
          <p:cNvSpPr txBox="1"/>
          <p:nvPr/>
        </p:nvSpPr>
        <p:spPr>
          <a:xfrm>
            <a:off x="428596" y="0"/>
            <a:ext cx="3571900" cy="461665"/>
          </a:xfrm>
          <a:prstGeom prst="rect">
            <a:avLst/>
          </a:prstGeom>
          <a:noFill/>
        </p:spPr>
        <p:txBody>
          <a:bodyPr wrap="square" rtlCol="0">
            <a:spAutoFit/>
          </a:bodyPr>
          <a:lstStyle/>
          <a:p>
            <a:r>
              <a:rPr lang="en-IN" sz="2400" dirty="0" smtClean="0">
                <a:solidFill>
                  <a:schemeClr val="accent1">
                    <a:lumMod val="60000"/>
                    <a:lumOff val="40000"/>
                  </a:schemeClr>
                </a:solidFill>
              </a:rPr>
              <a:t>Agenda </a:t>
            </a:r>
            <a:endParaRPr lang="en-US" sz="2400" dirty="0">
              <a:solidFill>
                <a:schemeClr val="accent1">
                  <a:lumMod val="60000"/>
                  <a:lumOff val="40000"/>
                </a:schemeClr>
              </a:solidFill>
              <a:latin typeface="Calibri" pitchFamily="34" charset="0"/>
              <a:cs typeface="Calibri" pitchFamily="34" charset="0"/>
            </a:endParaRPr>
          </a:p>
        </p:txBody>
      </p:sp>
      <p:graphicFrame>
        <p:nvGraphicFramePr>
          <p:cNvPr id="7" name="Content Placeholder 5"/>
          <p:cNvGraphicFramePr>
            <a:graphicFrameLocks/>
          </p:cNvGraphicFramePr>
          <p:nvPr/>
        </p:nvGraphicFramePr>
        <p:xfrm>
          <a:off x="428596" y="642924"/>
          <a:ext cx="7643866" cy="41434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up 3"/>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8"/>
            <a:srcRect/>
            <a:stretch>
              <a:fillRect/>
            </a:stretch>
          </p:blipFill>
          <p:spPr bwMode="auto">
            <a:xfrm>
              <a:off x="7143768" y="3350422"/>
              <a:ext cx="2000232" cy="1793078"/>
            </a:xfrm>
            <a:prstGeom prst="rect">
              <a:avLst/>
            </a:prstGeom>
            <a:noFill/>
            <a:ln w="9525">
              <a:noFill/>
              <a:miter lim="800000"/>
              <a:headEnd/>
              <a:tailEnd/>
            </a:ln>
          </p:spPr>
        </p:pic>
        <p:pic>
          <p:nvPicPr>
            <p:cNvPr id="8" name="Picture 3"/>
            <p:cNvPicPr>
              <a:picLocks noChangeAspect="1" noChangeArrowheads="1"/>
            </p:cNvPicPr>
            <p:nvPr/>
          </p:nvPicPr>
          <p:blipFill>
            <a:blip r:embed="rId9"/>
            <a:srcRect/>
            <a:stretch>
              <a:fillRect/>
            </a:stretch>
          </p:blipFill>
          <p:spPr bwMode="auto">
            <a:xfrm>
              <a:off x="7215206" y="0"/>
              <a:ext cx="1928794" cy="3357568"/>
            </a:xfrm>
            <a:prstGeom prst="rect">
              <a:avLst/>
            </a:prstGeom>
            <a:noFill/>
            <a:ln w="12700">
              <a:noFill/>
              <a:miter lim="800000"/>
              <a:headEnd/>
              <a:tailEnd/>
            </a:ln>
          </p:spPr>
        </p:pic>
      </p:grpSp>
      <p:pic>
        <p:nvPicPr>
          <p:cNvPr id="9" name="Picture 4" descr="Best Data Recovery Tools for PC Android/IOS - Hacks &amp; Geeks"/>
          <p:cNvPicPr>
            <a:picLocks noChangeAspect="1" noChangeArrowheads="1"/>
          </p:cNvPicPr>
          <p:nvPr/>
        </p:nvPicPr>
        <p:blipFill>
          <a:blip r:embed="rId10"/>
          <a:srcRect/>
          <a:stretch>
            <a:fillRect/>
          </a:stretch>
        </p:blipFill>
        <p:spPr bwMode="auto">
          <a:xfrm>
            <a:off x="6715140" y="3357568"/>
            <a:ext cx="2428860" cy="178593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6</a:t>
            </a:fld>
            <a:endParaRPr lang="en"/>
          </a:p>
        </p:txBody>
      </p:sp>
      <p:grpSp>
        <p:nvGrpSpPr>
          <p:cNvPr id="3" name="Group 2"/>
          <p:cNvGrpSpPr/>
          <p:nvPr/>
        </p:nvGrpSpPr>
        <p:grpSpPr>
          <a:xfrm>
            <a:off x="7000892" y="0"/>
            <a:ext cx="2143108" cy="5143500"/>
            <a:chOff x="7143768" y="0"/>
            <a:chExt cx="2000232" cy="5143500"/>
          </a:xfrm>
        </p:grpSpPr>
        <p:pic>
          <p:nvPicPr>
            <p:cNvPr id="4"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6" name="Rectangle 5"/>
          <p:cNvSpPr/>
          <p:nvPr/>
        </p:nvSpPr>
        <p:spPr>
          <a:xfrm>
            <a:off x="357158" y="1857370"/>
            <a:ext cx="6643718" cy="1631216"/>
          </a:xfrm>
          <a:prstGeom prst="rect">
            <a:avLst/>
          </a:prstGeom>
        </p:spPr>
        <p:txBody>
          <a:bodyPr wrap="square">
            <a:spAutoFit/>
          </a:bodyPr>
          <a:lstStyle/>
          <a:p>
            <a:pPr algn="ctr"/>
            <a:r>
              <a:rPr lang="en-US" sz="2000" b="1" i="1" dirty="0" smtClean="0">
                <a:solidFill>
                  <a:schemeClr val="bg1"/>
                </a:solidFill>
              </a:rPr>
              <a:t>How serious of a problem is cybercrime? </a:t>
            </a:r>
            <a:endParaRPr lang="en-US" sz="2000" b="1" i="1" dirty="0" smtClean="0">
              <a:solidFill>
                <a:schemeClr val="bg1"/>
              </a:solidFill>
            </a:endParaRPr>
          </a:p>
          <a:p>
            <a:endParaRPr lang="en-US" sz="2000" dirty="0" smtClean="0">
              <a:solidFill>
                <a:schemeClr val="bg1"/>
              </a:solidFill>
            </a:endParaRPr>
          </a:p>
          <a:p>
            <a:endParaRPr lang="en-US" sz="2000" dirty="0" smtClean="0">
              <a:solidFill>
                <a:schemeClr val="bg1"/>
              </a:solidFill>
            </a:endParaRPr>
          </a:p>
          <a:p>
            <a:pPr algn="ctr"/>
            <a:r>
              <a:rPr lang="en-US" sz="2000" dirty="0" smtClean="0">
                <a:solidFill>
                  <a:schemeClr val="bg1"/>
                </a:solidFill>
              </a:rPr>
              <a:t>A </a:t>
            </a:r>
            <a:r>
              <a:rPr lang="en-US" sz="2000" dirty="0" smtClean="0">
                <a:solidFill>
                  <a:schemeClr val="bg1"/>
                </a:solidFill>
              </a:rPr>
              <a:t>study by </a:t>
            </a:r>
            <a:r>
              <a:rPr lang="en-US" sz="2000" dirty="0" smtClean="0">
                <a:solidFill>
                  <a:schemeClr val="bg1"/>
                </a:solidFill>
              </a:rPr>
              <a:t>Cyber security </a:t>
            </a:r>
            <a:r>
              <a:rPr lang="en-US" sz="2000" dirty="0" smtClean="0">
                <a:solidFill>
                  <a:schemeClr val="bg1"/>
                </a:solidFill>
              </a:rPr>
              <a:t>Ventures predicts these crimes will cost the world $6 trillion a year by 2021.</a:t>
            </a:r>
            <a:endParaRPr lang="en-US" sz="1600" dirty="0">
              <a:solidFill>
                <a:schemeClr val="bg1"/>
              </a:solidFill>
            </a:endParaRPr>
          </a:p>
        </p:txBody>
      </p:sp>
      <p:pic>
        <p:nvPicPr>
          <p:cNvPr id="1026" name="Picture 2"/>
          <p:cNvPicPr>
            <a:picLocks noChangeAspect="1" noChangeArrowheads="1"/>
          </p:cNvPicPr>
          <p:nvPr/>
        </p:nvPicPr>
        <p:blipFill>
          <a:blip r:embed="rId4"/>
          <a:srcRect/>
          <a:stretch>
            <a:fillRect/>
          </a:stretch>
        </p:blipFill>
        <p:spPr bwMode="auto">
          <a:xfrm>
            <a:off x="0" y="0"/>
            <a:ext cx="7072330" cy="16287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7</a:t>
            </a:fld>
            <a:endParaRPr lang="en"/>
          </a:p>
        </p:txBody>
      </p:sp>
      <p:sp>
        <p:nvSpPr>
          <p:cNvPr id="4" name="TextBox 3"/>
          <p:cNvSpPr txBox="1"/>
          <p:nvPr/>
        </p:nvSpPr>
        <p:spPr>
          <a:xfrm>
            <a:off x="285720" y="214296"/>
            <a:ext cx="7143768" cy="461665"/>
          </a:xfrm>
          <a:prstGeom prst="rect">
            <a:avLst/>
          </a:prstGeom>
          <a:noFill/>
        </p:spPr>
        <p:txBody>
          <a:bodyPr wrap="square" rtlCol="0">
            <a:spAutoFit/>
          </a:bodyPr>
          <a:lstStyle/>
          <a:p>
            <a:r>
              <a:rPr lang="en-US" sz="2400" dirty="0" smtClean="0">
                <a:solidFill>
                  <a:schemeClr val="accent1">
                    <a:lumMod val="75000"/>
                  </a:schemeClr>
                </a:solidFill>
              </a:rPr>
              <a:t>Emerging Cyber Security Threats </a:t>
            </a:r>
            <a:r>
              <a:rPr lang="en-US" sz="2400" dirty="0" smtClean="0">
                <a:solidFill>
                  <a:schemeClr val="accent1">
                    <a:lumMod val="75000"/>
                  </a:schemeClr>
                </a:solidFill>
              </a:rPr>
              <a:t>for 2020</a:t>
            </a:r>
            <a:endParaRPr lang="en-US" sz="2400" dirty="0">
              <a:solidFill>
                <a:schemeClr val="accent1">
                  <a:lumMod val="75000"/>
                </a:schemeClr>
              </a:solidFill>
            </a:endParaRPr>
          </a:p>
        </p:txBody>
      </p:sp>
      <p:pic>
        <p:nvPicPr>
          <p:cNvPr id="11266" name="Picture 2" descr="Proof Threshold: Exploring How Americans Perceive Deepfakes"/>
          <p:cNvPicPr>
            <a:picLocks noChangeAspect="1" noChangeArrowheads="1"/>
          </p:cNvPicPr>
          <p:nvPr/>
        </p:nvPicPr>
        <p:blipFill>
          <a:blip r:embed="rId2">
            <a:lum contrast="-46000"/>
          </a:blip>
          <a:srcRect/>
          <a:stretch>
            <a:fillRect/>
          </a:stretch>
        </p:blipFill>
        <p:spPr bwMode="auto">
          <a:xfrm>
            <a:off x="0" y="857238"/>
            <a:ext cx="9144000" cy="4286262"/>
          </a:xfrm>
          <a:prstGeom prst="rect">
            <a:avLst/>
          </a:prstGeom>
          <a:noFill/>
        </p:spPr>
      </p:pic>
      <p:sp>
        <p:nvSpPr>
          <p:cNvPr id="10" name="Rectangle 9"/>
          <p:cNvSpPr/>
          <p:nvPr/>
        </p:nvSpPr>
        <p:spPr>
          <a:xfrm>
            <a:off x="214282" y="2285998"/>
            <a:ext cx="8929718" cy="1015663"/>
          </a:xfrm>
          <a:prstGeom prst="rect">
            <a:avLst/>
          </a:prstGeom>
        </p:spPr>
        <p:txBody>
          <a:bodyPr wrap="square">
            <a:spAutoFit/>
          </a:bodyPr>
          <a:lstStyle/>
          <a:p>
            <a:r>
              <a:rPr lang="en-US" sz="2000" dirty="0" smtClean="0"/>
              <a:t> </a:t>
            </a:r>
            <a:r>
              <a:rPr lang="en-US" sz="2000" dirty="0" smtClean="0">
                <a:solidFill>
                  <a:schemeClr val="accent1">
                    <a:lumMod val="40000"/>
                    <a:lumOff val="60000"/>
                  </a:schemeClr>
                </a:solidFill>
              </a:rPr>
              <a:t>Deep fakes : “Media </a:t>
            </a:r>
            <a:r>
              <a:rPr lang="en-US" sz="2000" dirty="0" smtClean="0">
                <a:solidFill>
                  <a:schemeClr val="accent1">
                    <a:lumMod val="40000"/>
                    <a:lumOff val="60000"/>
                  </a:schemeClr>
                </a:solidFill>
              </a:rPr>
              <a:t>that is doctored using artificial intelligence-based technology to produce or alter video/image/audio content so that it presents something that didn’t, in fact, occur.” </a:t>
            </a:r>
            <a:endParaRPr lang="en-US" sz="2000" dirty="0">
              <a:solidFill>
                <a:schemeClr val="accent1">
                  <a:lumMod val="40000"/>
                  <a:lumOff val="6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8</a:t>
            </a:fld>
            <a:endParaRPr lang="en"/>
          </a:p>
        </p:txBody>
      </p:sp>
      <p:grpSp>
        <p:nvGrpSpPr>
          <p:cNvPr id="3" name="Group 2"/>
          <p:cNvGrpSpPr/>
          <p:nvPr/>
        </p:nvGrpSpPr>
        <p:grpSpPr>
          <a:xfrm>
            <a:off x="6858016" y="0"/>
            <a:ext cx="2285984" cy="5143500"/>
            <a:chOff x="7143768" y="0"/>
            <a:chExt cx="2000232" cy="5143500"/>
          </a:xfrm>
        </p:grpSpPr>
        <p:pic>
          <p:nvPicPr>
            <p:cNvPr id="4" name="Picture 3"/>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pic>
        <p:nvPicPr>
          <p:cNvPr id="9217" name="Picture 1"/>
          <p:cNvPicPr>
            <a:picLocks noChangeAspect="1" noChangeArrowheads="1"/>
          </p:cNvPicPr>
          <p:nvPr/>
        </p:nvPicPr>
        <p:blipFill>
          <a:blip r:embed="rId4"/>
          <a:srcRect/>
          <a:stretch>
            <a:fillRect/>
          </a:stretch>
        </p:blipFill>
        <p:spPr bwMode="auto">
          <a:xfrm>
            <a:off x="357158" y="142858"/>
            <a:ext cx="5991225" cy="4210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214282" y="4286262"/>
            <a:ext cx="6500858" cy="246221"/>
          </a:xfrm>
          <a:prstGeom prst="rect">
            <a:avLst/>
          </a:prstGeom>
          <a:noFill/>
        </p:spPr>
        <p:txBody>
          <a:bodyPr wrap="square" rtlCol="0">
            <a:spAutoFit/>
          </a:bodyPr>
          <a:lstStyle/>
          <a:p>
            <a:r>
              <a:rPr lang="en-US" sz="1000" dirty="0" smtClean="0">
                <a:hlinkClick r:id="rId5"/>
              </a:rPr>
              <a:t>Source :https</a:t>
            </a:r>
            <a:r>
              <a:rPr lang="en-US" sz="1000" dirty="0" smtClean="0">
                <a:hlinkClick r:id="rId5"/>
              </a:rPr>
              <a:t>://www.ameinfo.com/industry/media/proof-threshold-exploring-how-americans-perceive-deepfakes</a:t>
            </a:r>
            <a:endParaRPr lang="en-US" sz="1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9</a:t>
            </a:fld>
            <a:endParaRPr lang="en"/>
          </a:p>
        </p:txBody>
      </p:sp>
      <p:grpSp>
        <p:nvGrpSpPr>
          <p:cNvPr id="5" name="Group 4"/>
          <p:cNvGrpSpPr/>
          <p:nvPr/>
        </p:nvGrpSpPr>
        <p:grpSpPr>
          <a:xfrm>
            <a:off x="7143768" y="0"/>
            <a:ext cx="200023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pic>
        <p:nvPicPr>
          <p:cNvPr id="9" name="Picture 3"/>
          <p:cNvPicPr>
            <a:picLocks noChangeAspect="1" noChangeArrowheads="1"/>
          </p:cNvPicPr>
          <p:nvPr/>
        </p:nvPicPr>
        <p:blipFill>
          <a:blip r:embed="rId4"/>
          <a:srcRect/>
          <a:stretch>
            <a:fillRect/>
          </a:stretch>
        </p:blipFill>
        <p:spPr bwMode="auto">
          <a:xfrm>
            <a:off x="214282" y="571486"/>
            <a:ext cx="6710678" cy="3643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357158" y="4286262"/>
            <a:ext cx="6500858" cy="246221"/>
          </a:xfrm>
          <a:prstGeom prst="rect">
            <a:avLst/>
          </a:prstGeom>
          <a:noFill/>
        </p:spPr>
        <p:txBody>
          <a:bodyPr wrap="square" rtlCol="0">
            <a:spAutoFit/>
          </a:bodyPr>
          <a:lstStyle/>
          <a:p>
            <a:r>
              <a:rPr lang="en-US" sz="1000" dirty="0" smtClean="0">
                <a:hlinkClick r:id="rId5"/>
              </a:rPr>
              <a:t>Source :https</a:t>
            </a:r>
            <a:r>
              <a:rPr lang="en-US" sz="1000" dirty="0" smtClean="0">
                <a:hlinkClick r:id="rId5"/>
              </a:rPr>
              <a:t>://www.ameinfo.com/industry/media/proof-threshold-exploring-how-americans-perceive-deepfakes</a:t>
            </a:r>
            <a:endParaRPr lang="en-US" sz="1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estmoreland template">
  <a:themeElements>
    <a:clrScheme name="Custom 347">
      <a:dk1>
        <a:srgbClr val="18171D"/>
      </a:dk1>
      <a:lt1>
        <a:srgbClr val="FFFFFF"/>
      </a:lt1>
      <a:dk2>
        <a:srgbClr val="7A7788"/>
      </a:dk2>
      <a:lt2>
        <a:srgbClr val="F1F0F7"/>
      </a:lt2>
      <a:accent1>
        <a:srgbClr val="9FEC23"/>
      </a:accent1>
      <a:accent2>
        <a:srgbClr val="81C729"/>
      </a:accent2>
      <a:accent3>
        <a:srgbClr val="32A529"/>
      </a:accent3>
      <a:accent4>
        <a:srgbClr val="188B36"/>
      </a:accent4>
      <a:accent5>
        <a:srgbClr val="01411B"/>
      </a:accent5>
      <a:accent6>
        <a:srgbClr val="EB5A2C"/>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5106</TotalTime>
  <Words>928</Words>
  <Application>Microsoft Office PowerPoint</Application>
  <PresentationFormat>On-screen Show (16:9)</PresentationFormat>
  <Paragraphs>145</Paragraphs>
  <Slides>24</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News Cycle</vt:lpstr>
      <vt:lpstr>Calibri</vt:lpstr>
      <vt:lpstr>Arial Rounded MT Bold</vt:lpstr>
      <vt:lpstr>TiemposText</vt:lpstr>
      <vt:lpstr>Westmoreland template</vt:lpstr>
      <vt:lpstr>     Welcome ! Indian Institute of Public Administration , New Delhi (IIPA)</vt:lpstr>
      <vt:lpstr>            Session 10: New emerging security threats and Global Cyber Security Index </vt:lpstr>
      <vt:lpstr>Learning Objectives </vt:lpstr>
      <vt:lpstr>INSTRUCTIONS </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Cyber World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 To Indian Institute of Public Administration , New Delhi (IIPA)</dc:title>
  <dc:creator>surabhi</dc:creator>
  <cp:lastModifiedBy>surabhi</cp:lastModifiedBy>
  <cp:revision>16</cp:revision>
  <dcterms:modified xsi:type="dcterms:W3CDTF">2020-06-15T18:48:32Z</dcterms:modified>
</cp:coreProperties>
</file>