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1" r:id="rId1"/>
  </p:sldMasterIdLst>
  <p:notesMasterIdLst>
    <p:notesMasterId r:id="rId14"/>
  </p:notesMasterIdLst>
  <p:sldIdLst>
    <p:sldId id="258" r:id="rId2"/>
    <p:sldId id="261" r:id="rId3"/>
    <p:sldId id="296" r:id="rId4"/>
    <p:sldId id="257" r:id="rId5"/>
    <p:sldId id="325" r:id="rId6"/>
    <p:sldId id="326" r:id="rId7"/>
    <p:sldId id="328" r:id="rId8"/>
    <p:sldId id="342" r:id="rId9"/>
    <p:sldId id="327" r:id="rId10"/>
    <p:sldId id="333" r:id="rId11"/>
    <p:sldId id="335" r:id="rId12"/>
    <p:sldId id="262" r:id="rId13"/>
  </p:sldIdLst>
  <p:sldSz cx="9144000" cy="5143500" type="screen16x9"/>
  <p:notesSz cx="6858000" cy="9144000"/>
  <p:embeddedFontLst>
    <p:embeddedFont>
      <p:font typeface="News Cycle" charset="2"/>
      <p:regular r:id="rId15"/>
      <p:bold r:id="rId16"/>
    </p:embeddedFont>
    <p:embeddedFont>
      <p:font typeface="Calibri" pitchFamily="34" charset="0"/>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8517"/>
  </p:clrMru>
</p:presentationPr>
</file>

<file path=ppt/tableStyles.xml><?xml version="1.0" encoding="utf-8"?>
<a:tblStyleLst xmlns:a="http://schemas.openxmlformats.org/drawingml/2006/main" def="{399421C9-9441-4D5A-871F-FB9A9B454C12}">
  <a:tblStyle styleId="{399421C9-9441-4D5A-871F-FB9A9B454C12}"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1" d="100"/>
          <a:sy n="91" d="100"/>
        </p:scale>
        <p:origin x="-786" y="-66"/>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5"/>
        <p:cNvGrpSpPr/>
        <p:nvPr/>
      </p:nvGrpSpPr>
      <p:grpSpPr>
        <a:xfrm>
          <a:off x="0" y="0"/>
          <a:ext cx="0" cy="0"/>
          <a:chOff x="0" y="0"/>
          <a:chExt cx="0" cy="0"/>
        </a:xfrm>
      </p:grpSpPr>
      <p:sp>
        <p:nvSpPr>
          <p:cNvPr id="26" name="Google Shape;26;p5"/>
          <p:cNvSpPr/>
          <p:nvPr/>
        </p:nvSpPr>
        <p:spPr>
          <a:xfrm>
            <a:off x="0" y="-19"/>
            <a:ext cx="6727695" cy="5147878"/>
          </a:xfrm>
          <a:custGeom>
            <a:avLst/>
            <a:gdLst/>
            <a:ahLst/>
            <a:cxnLst/>
            <a:rect l="l" t="t" r="r" b="b"/>
            <a:pathLst>
              <a:path w="5469671" h="4202349" extrusionOk="0">
                <a:moveTo>
                  <a:pt x="3641261" y="4202349"/>
                </a:moveTo>
                <a:lnTo>
                  <a:pt x="0" y="4202349"/>
                </a:lnTo>
                <a:lnTo>
                  <a:pt x="0" y="0"/>
                </a:lnTo>
                <a:lnTo>
                  <a:pt x="5469672" y="0"/>
                </a:lnTo>
                <a:lnTo>
                  <a:pt x="3641261" y="4202349"/>
                </a:lnTo>
                <a:close/>
              </a:path>
            </a:pathLst>
          </a:custGeom>
          <a:solidFill>
            <a:srgbClr val="18171D">
              <a:alpha val="86030"/>
            </a:srgbClr>
          </a:solidFill>
          <a:ln>
            <a:noFill/>
          </a:ln>
          <a:effectLst>
            <a:outerShdw dist="9525" algn="bl" rotWithShape="0">
              <a:schemeClr val="lt1">
                <a:alpha val="2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 name="Google Shape;27;p5"/>
          <p:cNvSpPr/>
          <p:nvPr/>
        </p:nvSpPr>
        <p:spPr>
          <a:xfrm>
            <a:off x="5061079"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accent1"/>
          </a:solidFill>
          <a:ln>
            <a:noFill/>
          </a:ln>
          <a:effectLst>
            <a:outerShdw blurRad="71438"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 name="Google Shape;28;p5"/>
          <p:cNvSpPr txBox="1">
            <a:spLocks noGrp="1"/>
          </p:cNvSpPr>
          <p:nvPr>
            <p:ph type="title"/>
          </p:nvPr>
        </p:nvSpPr>
        <p:spPr>
          <a:xfrm>
            <a:off x="457200" y="587675"/>
            <a:ext cx="5343900" cy="718800"/>
          </a:xfrm>
          <a:prstGeom prst="rect">
            <a:avLst/>
          </a:prstGeom>
        </p:spPr>
        <p:txBody>
          <a:bodyPr spcFirstLastPara="1" wrap="square" lIns="0" tIns="0" rIns="0" bIns="0"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9" name="Google Shape;29;p5"/>
          <p:cNvSpPr txBox="1">
            <a:spLocks noGrp="1"/>
          </p:cNvSpPr>
          <p:nvPr>
            <p:ph type="body" idx="1"/>
          </p:nvPr>
        </p:nvSpPr>
        <p:spPr>
          <a:xfrm>
            <a:off x="457200" y="1421049"/>
            <a:ext cx="4574700" cy="3123000"/>
          </a:xfrm>
          <a:prstGeom prst="rect">
            <a:avLst/>
          </a:prstGeom>
        </p:spPr>
        <p:txBody>
          <a:bodyPr spcFirstLastPara="1" wrap="square" lIns="0" tIns="0" rIns="0" bIns="0" anchor="t" anchorCtr="0">
            <a:noAutofit/>
          </a:bodyPr>
          <a:lstStyle>
            <a:lvl1pPr marL="457200" lvl="0" indent="-381000" rtl="0">
              <a:spcBef>
                <a:spcPts val="600"/>
              </a:spcBef>
              <a:spcAft>
                <a:spcPts val="0"/>
              </a:spcAft>
              <a:buSzPts val="2400"/>
              <a:buChar char="╸"/>
              <a:defRPr/>
            </a:lvl1pPr>
            <a:lvl2pPr marL="914400" lvl="1" indent="-381000" rtl="0">
              <a:spcBef>
                <a:spcPts val="0"/>
              </a:spcBef>
              <a:spcAft>
                <a:spcPts val="0"/>
              </a:spcAft>
              <a:buSzPts val="2400"/>
              <a:buChar char="-"/>
              <a:defRPr/>
            </a:lvl2pPr>
            <a:lvl3pPr marL="1371600" lvl="2" indent="-381000" rtl="0">
              <a:spcBef>
                <a:spcPts val="0"/>
              </a:spcBef>
              <a:spcAft>
                <a:spcPts val="0"/>
              </a:spcAft>
              <a:buSzPts val="2400"/>
              <a:buChar char="-"/>
              <a:defRPr/>
            </a:lvl3pPr>
            <a:lvl4pPr marL="1828800" lvl="3" indent="-381000" rtl="0">
              <a:spcBef>
                <a:spcPts val="0"/>
              </a:spcBef>
              <a:spcAft>
                <a:spcPts val="0"/>
              </a:spcAft>
              <a:buSzPts val="2400"/>
              <a:buChar char="-"/>
              <a:defRPr/>
            </a:lvl4pPr>
            <a:lvl5pPr marL="2286000" lvl="4" indent="-381000" rtl="0">
              <a:spcBef>
                <a:spcPts val="0"/>
              </a:spcBef>
              <a:spcAft>
                <a:spcPts val="0"/>
              </a:spcAft>
              <a:buSzPts val="2400"/>
              <a:buChar char="○"/>
              <a:defRPr/>
            </a:lvl5pPr>
            <a:lvl6pPr marL="2743200" lvl="5" indent="-381000" rtl="0">
              <a:spcBef>
                <a:spcPts val="0"/>
              </a:spcBef>
              <a:spcAft>
                <a:spcPts val="0"/>
              </a:spcAft>
              <a:buSzPts val="2400"/>
              <a:buChar char="■"/>
              <a:defRPr/>
            </a:lvl6pPr>
            <a:lvl7pPr marL="3200400" lvl="6" indent="-381000" rtl="0">
              <a:spcBef>
                <a:spcPts val="0"/>
              </a:spcBef>
              <a:spcAft>
                <a:spcPts val="0"/>
              </a:spcAft>
              <a:buSzPts val="2400"/>
              <a:buChar char="●"/>
              <a:defRPr/>
            </a:lvl7pPr>
            <a:lvl8pPr marL="3657600" lvl="7" indent="-381000" rtl="0">
              <a:spcBef>
                <a:spcPts val="0"/>
              </a:spcBef>
              <a:spcAft>
                <a:spcPts val="0"/>
              </a:spcAft>
              <a:buSzPts val="2400"/>
              <a:buChar char="○"/>
              <a:defRPr/>
            </a:lvl8pPr>
            <a:lvl9pPr marL="4114800" lvl="8" indent="-381000" rtl="0">
              <a:spcBef>
                <a:spcPts val="0"/>
              </a:spcBef>
              <a:spcAft>
                <a:spcPts val="0"/>
              </a:spcAft>
              <a:buSzPts val="2400"/>
              <a:buChar char="■"/>
              <a:defRPr/>
            </a:lvl9pPr>
          </a:lstStyle>
          <a:p>
            <a:endParaRPr/>
          </a:p>
        </p:txBody>
      </p:sp>
      <p:sp>
        <p:nvSpPr>
          <p:cNvPr id="30" name="Google Shape;30;p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37"/>
        <p:cNvGrpSpPr/>
        <p:nvPr/>
      </p:nvGrpSpPr>
      <p:grpSpPr>
        <a:xfrm>
          <a:off x="0" y="0"/>
          <a:ext cx="0" cy="0"/>
          <a:chOff x="0" y="0"/>
          <a:chExt cx="0" cy="0"/>
        </a:xfrm>
      </p:grpSpPr>
      <p:sp>
        <p:nvSpPr>
          <p:cNvPr id="38" name="Google Shape;38;p7"/>
          <p:cNvSpPr/>
          <p:nvPr/>
        </p:nvSpPr>
        <p:spPr>
          <a:xfrm>
            <a:off x="0" y="-19"/>
            <a:ext cx="6727695" cy="5147878"/>
          </a:xfrm>
          <a:custGeom>
            <a:avLst/>
            <a:gdLst/>
            <a:ahLst/>
            <a:cxnLst/>
            <a:rect l="l" t="t" r="r" b="b"/>
            <a:pathLst>
              <a:path w="5469671" h="4202349" extrusionOk="0">
                <a:moveTo>
                  <a:pt x="3641261" y="4202349"/>
                </a:moveTo>
                <a:lnTo>
                  <a:pt x="0" y="4202349"/>
                </a:lnTo>
                <a:lnTo>
                  <a:pt x="0" y="0"/>
                </a:lnTo>
                <a:lnTo>
                  <a:pt x="5469672" y="0"/>
                </a:lnTo>
                <a:lnTo>
                  <a:pt x="3641261" y="4202349"/>
                </a:lnTo>
                <a:close/>
              </a:path>
            </a:pathLst>
          </a:custGeom>
          <a:solidFill>
            <a:srgbClr val="18171D">
              <a:alpha val="86030"/>
            </a:srgbClr>
          </a:solidFill>
          <a:ln>
            <a:noFill/>
          </a:ln>
          <a:effectLst>
            <a:outerShdw dist="9525" algn="bl" rotWithShape="0">
              <a:schemeClr val="lt1">
                <a:alpha val="2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9" name="Google Shape;39;p7"/>
          <p:cNvSpPr/>
          <p:nvPr/>
        </p:nvSpPr>
        <p:spPr>
          <a:xfrm>
            <a:off x="5061079"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accent1"/>
          </a:solidFill>
          <a:ln>
            <a:noFill/>
          </a:ln>
          <a:effectLst>
            <a:outerShdw blurRad="57150"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 name="Google Shape;40;p7"/>
          <p:cNvSpPr txBox="1">
            <a:spLocks noGrp="1"/>
          </p:cNvSpPr>
          <p:nvPr>
            <p:ph type="title"/>
          </p:nvPr>
        </p:nvSpPr>
        <p:spPr>
          <a:xfrm>
            <a:off x="457200" y="587675"/>
            <a:ext cx="5343900" cy="718800"/>
          </a:xfrm>
          <a:prstGeom prst="rect">
            <a:avLst/>
          </a:prstGeom>
        </p:spPr>
        <p:txBody>
          <a:bodyPr spcFirstLastPara="1" wrap="square" lIns="0" tIns="0" rIns="0" bIns="0"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1" name="Google Shape;41;p7"/>
          <p:cNvSpPr txBox="1">
            <a:spLocks noGrp="1"/>
          </p:cNvSpPr>
          <p:nvPr>
            <p:ph type="body" idx="1"/>
          </p:nvPr>
        </p:nvSpPr>
        <p:spPr>
          <a:xfrm>
            <a:off x="457200" y="1421050"/>
            <a:ext cx="2186100" cy="2885400"/>
          </a:xfrm>
          <a:prstGeom prst="rect">
            <a:avLst/>
          </a:prstGeom>
        </p:spPr>
        <p:txBody>
          <a:bodyPr spcFirstLastPara="1" wrap="square" lIns="0" tIns="0" rIns="0" bIns="0"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2" name="Google Shape;42;p7"/>
          <p:cNvSpPr txBox="1">
            <a:spLocks noGrp="1"/>
          </p:cNvSpPr>
          <p:nvPr>
            <p:ph type="body" idx="2"/>
          </p:nvPr>
        </p:nvSpPr>
        <p:spPr>
          <a:xfrm>
            <a:off x="2845796" y="1421050"/>
            <a:ext cx="2186100" cy="2885400"/>
          </a:xfrm>
          <a:prstGeom prst="rect">
            <a:avLst/>
          </a:prstGeom>
        </p:spPr>
        <p:txBody>
          <a:bodyPr spcFirstLastPara="1" wrap="square" lIns="0" tIns="0" rIns="0" bIns="0"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3" name="Google Shape;43;p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 Half" type="blank">
  <p:cSld name="BLANK">
    <p:spTree>
      <p:nvGrpSpPr>
        <p:cNvPr id="1" name="Shape 62"/>
        <p:cNvGrpSpPr/>
        <p:nvPr/>
      </p:nvGrpSpPr>
      <p:grpSpPr>
        <a:xfrm>
          <a:off x="0" y="0"/>
          <a:ext cx="0" cy="0"/>
          <a:chOff x="0" y="0"/>
          <a:chExt cx="0" cy="0"/>
        </a:xfrm>
      </p:grpSpPr>
      <p:sp>
        <p:nvSpPr>
          <p:cNvPr id="63" name="Google Shape;63;p11"/>
          <p:cNvSpPr/>
          <p:nvPr/>
        </p:nvSpPr>
        <p:spPr>
          <a:xfrm>
            <a:off x="12" y="-19"/>
            <a:ext cx="5713277" cy="5147878"/>
          </a:xfrm>
          <a:custGeom>
            <a:avLst/>
            <a:gdLst/>
            <a:ahLst/>
            <a:cxnLst/>
            <a:rect l="l" t="t" r="r" b="b"/>
            <a:pathLst>
              <a:path w="4644941" h="4202349" extrusionOk="0">
                <a:moveTo>
                  <a:pt x="2816531" y="4202349"/>
                </a:moveTo>
                <a:lnTo>
                  <a:pt x="0" y="4202349"/>
                </a:lnTo>
                <a:lnTo>
                  <a:pt x="0" y="0"/>
                </a:lnTo>
                <a:lnTo>
                  <a:pt x="4644942" y="0"/>
                </a:lnTo>
                <a:lnTo>
                  <a:pt x="2816531" y="4202349"/>
                </a:lnTo>
                <a:close/>
              </a:path>
            </a:pathLst>
          </a:custGeom>
          <a:solidFill>
            <a:srgbClr val="18171D">
              <a:alpha val="86030"/>
            </a:srgbClr>
          </a:solidFill>
          <a:ln>
            <a:noFill/>
          </a:ln>
          <a:effectLst>
            <a:outerShdw dist="9525" algn="bl" rotWithShape="0">
              <a:schemeClr val="lt1">
                <a:alpha val="15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4" name="Google Shape;64;p11"/>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65" name="Google Shape;65;p11"/>
          <p:cNvSpPr/>
          <p:nvPr/>
        </p:nvSpPr>
        <p:spPr>
          <a:xfrm>
            <a:off x="4034690"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accent1"/>
          </a:solidFill>
          <a:ln>
            <a:noFill/>
          </a:ln>
          <a:effectLst>
            <a:outerShdw blurRad="57150"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 1/3">
  <p:cSld name="BLANK_1">
    <p:spTree>
      <p:nvGrpSpPr>
        <p:cNvPr id="1" name="Shape 66"/>
        <p:cNvGrpSpPr/>
        <p:nvPr/>
      </p:nvGrpSpPr>
      <p:grpSpPr>
        <a:xfrm>
          <a:off x="0" y="0"/>
          <a:ext cx="0" cy="0"/>
          <a:chOff x="0" y="0"/>
          <a:chExt cx="0" cy="0"/>
        </a:xfrm>
      </p:grpSpPr>
      <p:sp>
        <p:nvSpPr>
          <p:cNvPr id="67" name="Google Shape;67;p12"/>
          <p:cNvSpPr/>
          <p:nvPr/>
        </p:nvSpPr>
        <p:spPr>
          <a:xfrm>
            <a:off x="0" y="0"/>
            <a:ext cx="4042035" cy="5171276"/>
          </a:xfrm>
          <a:custGeom>
            <a:avLst/>
            <a:gdLst/>
            <a:ahLst/>
            <a:cxnLst/>
            <a:rect l="l" t="t" r="r" b="b"/>
            <a:pathLst>
              <a:path w="161407" h="206500" extrusionOk="0">
                <a:moveTo>
                  <a:pt x="71935" y="206500"/>
                </a:moveTo>
                <a:lnTo>
                  <a:pt x="161407" y="0"/>
                </a:lnTo>
                <a:lnTo>
                  <a:pt x="0" y="0"/>
                </a:lnTo>
                <a:lnTo>
                  <a:pt x="0" y="206143"/>
                </a:lnTo>
                <a:close/>
              </a:path>
            </a:pathLst>
          </a:custGeom>
          <a:solidFill>
            <a:srgbClr val="18171D">
              <a:alpha val="86030"/>
            </a:srgbClr>
          </a:solidFill>
          <a:ln>
            <a:noFill/>
          </a:ln>
          <a:effectLst>
            <a:outerShdw dist="9525" algn="bl" rotWithShape="0">
              <a:schemeClr val="lt1">
                <a:alpha val="15000"/>
              </a:schemeClr>
            </a:outerShdw>
          </a:effectLst>
        </p:spPr>
      </p:sp>
      <p:sp>
        <p:nvSpPr>
          <p:cNvPr id="68" name="Google Shape;68;p12"/>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69" name="Google Shape;69;p12"/>
          <p:cNvSpPr/>
          <p:nvPr/>
        </p:nvSpPr>
        <p:spPr>
          <a:xfrm>
            <a:off x="2385870"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accent1"/>
          </a:solidFill>
          <a:ln>
            <a:noFill/>
          </a:ln>
          <a:effectLst>
            <a:outerShdw blurRad="57150"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 2/3">
  <p:cSld name="BLANK_1_1">
    <p:spTree>
      <p:nvGrpSpPr>
        <p:cNvPr id="1" name="Shape 70"/>
        <p:cNvGrpSpPr/>
        <p:nvPr/>
      </p:nvGrpSpPr>
      <p:grpSpPr>
        <a:xfrm>
          <a:off x="0" y="0"/>
          <a:ext cx="0" cy="0"/>
          <a:chOff x="0" y="0"/>
          <a:chExt cx="0" cy="0"/>
        </a:xfrm>
      </p:grpSpPr>
      <p:sp>
        <p:nvSpPr>
          <p:cNvPr id="71" name="Google Shape;71;p13"/>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72" name="Google Shape;72;p13"/>
          <p:cNvSpPr/>
          <p:nvPr/>
        </p:nvSpPr>
        <p:spPr>
          <a:xfrm>
            <a:off x="0" y="-19"/>
            <a:ext cx="6727695" cy="5147878"/>
          </a:xfrm>
          <a:custGeom>
            <a:avLst/>
            <a:gdLst/>
            <a:ahLst/>
            <a:cxnLst/>
            <a:rect l="l" t="t" r="r" b="b"/>
            <a:pathLst>
              <a:path w="5469671" h="4202349" extrusionOk="0">
                <a:moveTo>
                  <a:pt x="3641261" y="4202349"/>
                </a:moveTo>
                <a:lnTo>
                  <a:pt x="0" y="4202349"/>
                </a:lnTo>
                <a:lnTo>
                  <a:pt x="0" y="0"/>
                </a:lnTo>
                <a:lnTo>
                  <a:pt x="5469672" y="0"/>
                </a:lnTo>
                <a:lnTo>
                  <a:pt x="3641261" y="4202349"/>
                </a:lnTo>
                <a:close/>
              </a:path>
            </a:pathLst>
          </a:custGeom>
          <a:solidFill>
            <a:srgbClr val="18171D">
              <a:alpha val="86030"/>
            </a:srgbClr>
          </a:solidFill>
          <a:ln>
            <a:noFill/>
          </a:ln>
          <a:effectLst>
            <a:outerShdw dist="9525" algn="bl" rotWithShape="0">
              <a:schemeClr val="lt1">
                <a:alpha val="2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 name="Google Shape;73;p13"/>
          <p:cNvSpPr/>
          <p:nvPr/>
        </p:nvSpPr>
        <p:spPr>
          <a:xfrm>
            <a:off x="5061079"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accent1"/>
          </a:solidFill>
          <a:ln>
            <a:noFill/>
          </a:ln>
          <a:effectLst>
            <a:outerShdw blurRad="57150"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p:cSld name="BLANK_1_1_1">
    <p:bg>
      <p:bgPr>
        <a:solidFill>
          <a:schemeClr val="dk1"/>
        </a:solidFill>
        <a:effectLst/>
      </p:bgPr>
    </p:bg>
    <p:spTree>
      <p:nvGrpSpPr>
        <p:cNvPr id="1" name="Shape 74"/>
        <p:cNvGrpSpPr/>
        <p:nvPr/>
      </p:nvGrpSpPr>
      <p:grpSpPr>
        <a:xfrm>
          <a:off x="0" y="0"/>
          <a:ext cx="0" cy="0"/>
          <a:chOff x="0" y="0"/>
          <a:chExt cx="0" cy="0"/>
        </a:xfrm>
      </p:grpSpPr>
      <p:sp>
        <p:nvSpPr>
          <p:cNvPr id="75" name="Google Shape;75;p14"/>
          <p:cNvSpPr/>
          <p:nvPr/>
        </p:nvSpPr>
        <p:spPr>
          <a:xfrm>
            <a:off x="6906000" y="0"/>
            <a:ext cx="2238000" cy="5151350"/>
          </a:xfrm>
          <a:custGeom>
            <a:avLst/>
            <a:gdLst/>
            <a:ahLst/>
            <a:cxnLst/>
            <a:rect l="l" t="t" r="r" b="b"/>
            <a:pathLst>
              <a:path w="89520" h="206054" extrusionOk="0">
                <a:moveTo>
                  <a:pt x="0" y="206054"/>
                </a:moveTo>
                <a:lnTo>
                  <a:pt x="89520" y="0"/>
                </a:lnTo>
                <a:lnTo>
                  <a:pt x="89520" y="206054"/>
                </a:lnTo>
                <a:close/>
              </a:path>
            </a:pathLst>
          </a:custGeom>
          <a:solidFill>
            <a:schemeClr val="accent1"/>
          </a:solidFill>
          <a:ln>
            <a:noFill/>
          </a:ln>
        </p:spPr>
      </p:sp>
      <p:sp>
        <p:nvSpPr>
          <p:cNvPr id="76" name="Google Shape;76;p14"/>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solidFill>
                  <a:schemeClr val="dk1"/>
                </a:solidFill>
              </a:defRPr>
            </a:lvl1pPr>
            <a:lvl2pPr lvl="1" rtl="0">
              <a:buNone/>
              <a:defRPr>
                <a:solidFill>
                  <a:schemeClr val="dk1"/>
                </a:solidFill>
              </a:defRPr>
            </a:lvl2pPr>
            <a:lvl3pPr lvl="2" rtl="0">
              <a:buNone/>
              <a:defRPr>
                <a:solidFill>
                  <a:schemeClr val="dk1"/>
                </a:solidFill>
              </a:defRPr>
            </a:lvl3pPr>
            <a:lvl4pPr lvl="3" rtl="0">
              <a:buNone/>
              <a:defRPr>
                <a:solidFill>
                  <a:schemeClr val="dk1"/>
                </a:solidFill>
              </a:defRPr>
            </a:lvl4pPr>
            <a:lvl5pPr lvl="4" rtl="0">
              <a:buNone/>
              <a:defRPr>
                <a:solidFill>
                  <a:schemeClr val="dk1"/>
                </a:solidFill>
              </a:defRPr>
            </a:lvl5pPr>
            <a:lvl6pPr lvl="5" rtl="0">
              <a:buNone/>
              <a:defRPr>
                <a:solidFill>
                  <a:schemeClr val="dk1"/>
                </a:solidFill>
              </a:defRPr>
            </a:lvl6pPr>
            <a:lvl7pPr lvl="6" rtl="0">
              <a:buNone/>
              <a:defRPr>
                <a:solidFill>
                  <a:schemeClr val="dk1"/>
                </a:solidFill>
              </a:defRPr>
            </a:lvl7pPr>
            <a:lvl8pPr lvl="7" rtl="0">
              <a:buNone/>
              <a:defRPr>
                <a:solidFill>
                  <a:schemeClr val="dk1"/>
                </a:solidFill>
              </a:defRPr>
            </a:lvl8pPr>
            <a:lvl9pPr lvl="8" rtl="0">
              <a:buNone/>
              <a:defRPr>
                <a:solidFill>
                  <a:schemeClr val="dk1"/>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77" name="Google Shape;77;p14"/>
          <p:cNvSpPr/>
          <p:nvPr/>
        </p:nvSpPr>
        <p:spPr>
          <a:xfrm>
            <a:off x="7486691"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lt1"/>
          </a:solidFill>
          <a:ln>
            <a:noFill/>
          </a:ln>
          <a:effectLst>
            <a:outerShdw blurRad="57150"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blipFill>
          <a:blip r:embed="rId8">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587675"/>
            <a:ext cx="5343900" cy="718800"/>
          </a:xfrm>
          <a:prstGeom prst="rect">
            <a:avLst/>
          </a:prstGeom>
          <a:noFill/>
          <a:ln>
            <a:noFill/>
          </a:ln>
        </p:spPr>
        <p:txBody>
          <a:bodyPr spcFirstLastPara="1" wrap="square" lIns="0" tIns="0" rIns="0" bIns="0" anchor="b" anchorCtr="0">
            <a:noAutofit/>
          </a:bodyPr>
          <a:lstStyle>
            <a:lvl1pPr lvl="0"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1pPr>
            <a:lvl2pPr lvl="1"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2pPr>
            <a:lvl3pPr lvl="2"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3pPr>
            <a:lvl4pPr lvl="3"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4pPr>
            <a:lvl5pPr lvl="4"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5pPr>
            <a:lvl6pPr lvl="5"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6pPr>
            <a:lvl7pPr lvl="6"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7pPr>
            <a:lvl8pPr lvl="7"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8pPr>
            <a:lvl9pPr lvl="8"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9pPr>
          </a:lstStyle>
          <a:p>
            <a:endParaRPr/>
          </a:p>
        </p:txBody>
      </p:sp>
      <p:sp>
        <p:nvSpPr>
          <p:cNvPr id="7" name="Google Shape;7;p1"/>
          <p:cNvSpPr txBox="1">
            <a:spLocks noGrp="1"/>
          </p:cNvSpPr>
          <p:nvPr>
            <p:ph type="body" idx="1"/>
          </p:nvPr>
        </p:nvSpPr>
        <p:spPr>
          <a:xfrm>
            <a:off x="457200" y="1421049"/>
            <a:ext cx="4574700" cy="3123000"/>
          </a:xfrm>
          <a:prstGeom prst="rect">
            <a:avLst/>
          </a:prstGeom>
          <a:noFill/>
          <a:ln>
            <a:noFill/>
          </a:ln>
        </p:spPr>
        <p:txBody>
          <a:bodyPr spcFirstLastPara="1" wrap="square" lIns="0" tIns="0" rIns="0" bIns="0" anchor="t" anchorCtr="0">
            <a:noAutofit/>
          </a:bodyPr>
          <a:lstStyle>
            <a:lvl1pPr marL="457200" lvl="0" indent="-381000" rtl="0">
              <a:spcBef>
                <a:spcPts val="600"/>
              </a:spcBef>
              <a:spcAft>
                <a:spcPts val="0"/>
              </a:spcAft>
              <a:buClr>
                <a:schemeClr val="accent1"/>
              </a:buClr>
              <a:buSzPts val="2400"/>
              <a:buFont typeface="News Cycle"/>
              <a:buChar char="╸"/>
              <a:defRPr sz="2400">
                <a:solidFill>
                  <a:schemeClr val="lt1"/>
                </a:solidFill>
                <a:latin typeface="News Cycle"/>
                <a:ea typeface="News Cycle"/>
                <a:cs typeface="News Cycle"/>
                <a:sym typeface="News Cycle"/>
              </a:defRPr>
            </a:lvl1pPr>
            <a:lvl2pPr marL="914400" lvl="1" indent="-381000" rtl="0">
              <a:spcBef>
                <a:spcPts val="0"/>
              </a:spcBef>
              <a:spcAft>
                <a:spcPts val="0"/>
              </a:spcAft>
              <a:buClr>
                <a:schemeClr val="dk2"/>
              </a:buClr>
              <a:buSzPts val="2400"/>
              <a:buFont typeface="News Cycle"/>
              <a:buChar char="-"/>
              <a:defRPr sz="2400">
                <a:solidFill>
                  <a:schemeClr val="lt1"/>
                </a:solidFill>
                <a:latin typeface="News Cycle"/>
                <a:ea typeface="News Cycle"/>
                <a:cs typeface="News Cycle"/>
                <a:sym typeface="News Cycle"/>
              </a:defRPr>
            </a:lvl2pPr>
            <a:lvl3pPr marL="1371600" lvl="2" indent="-381000" rtl="0">
              <a:spcBef>
                <a:spcPts val="0"/>
              </a:spcBef>
              <a:spcAft>
                <a:spcPts val="0"/>
              </a:spcAft>
              <a:buClr>
                <a:schemeClr val="dk2"/>
              </a:buClr>
              <a:buSzPts val="2400"/>
              <a:buFont typeface="News Cycle"/>
              <a:buChar char="-"/>
              <a:defRPr sz="2400">
                <a:solidFill>
                  <a:schemeClr val="lt1"/>
                </a:solidFill>
                <a:latin typeface="News Cycle"/>
                <a:ea typeface="News Cycle"/>
                <a:cs typeface="News Cycle"/>
                <a:sym typeface="News Cycle"/>
              </a:defRPr>
            </a:lvl3pPr>
            <a:lvl4pPr marL="1828800" lvl="3" indent="-381000" rtl="0">
              <a:spcBef>
                <a:spcPts val="0"/>
              </a:spcBef>
              <a:spcAft>
                <a:spcPts val="0"/>
              </a:spcAft>
              <a:buClr>
                <a:schemeClr val="dk2"/>
              </a:buClr>
              <a:buSzPts val="2400"/>
              <a:buFont typeface="News Cycle"/>
              <a:buChar char="-"/>
              <a:defRPr sz="2400">
                <a:solidFill>
                  <a:schemeClr val="lt1"/>
                </a:solidFill>
                <a:latin typeface="News Cycle"/>
                <a:ea typeface="News Cycle"/>
                <a:cs typeface="News Cycle"/>
                <a:sym typeface="News Cycle"/>
              </a:defRPr>
            </a:lvl4pPr>
            <a:lvl5pPr marL="2286000" lvl="4" indent="-381000" rtl="0">
              <a:spcBef>
                <a:spcPts val="0"/>
              </a:spcBef>
              <a:spcAft>
                <a:spcPts val="0"/>
              </a:spcAft>
              <a:buClr>
                <a:schemeClr val="lt1"/>
              </a:buClr>
              <a:buSzPts val="2400"/>
              <a:buFont typeface="News Cycle"/>
              <a:buChar char="○"/>
              <a:defRPr sz="2400">
                <a:solidFill>
                  <a:schemeClr val="lt1"/>
                </a:solidFill>
                <a:latin typeface="News Cycle"/>
                <a:ea typeface="News Cycle"/>
                <a:cs typeface="News Cycle"/>
                <a:sym typeface="News Cycle"/>
              </a:defRPr>
            </a:lvl5pPr>
            <a:lvl6pPr marL="2743200" lvl="5" indent="-381000" rtl="0">
              <a:spcBef>
                <a:spcPts val="0"/>
              </a:spcBef>
              <a:spcAft>
                <a:spcPts val="0"/>
              </a:spcAft>
              <a:buClr>
                <a:schemeClr val="lt1"/>
              </a:buClr>
              <a:buSzPts val="2400"/>
              <a:buFont typeface="News Cycle"/>
              <a:buChar char="■"/>
              <a:defRPr sz="2400">
                <a:solidFill>
                  <a:schemeClr val="lt1"/>
                </a:solidFill>
                <a:latin typeface="News Cycle"/>
                <a:ea typeface="News Cycle"/>
                <a:cs typeface="News Cycle"/>
                <a:sym typeface="News Cycle"/>
              </a:defRPr>
            </a:lvl6pPr>
            <a:lvl7pPr marL="3200400" lvl="6" indent="-381000" rtl="0">
              <a:spcBef>
                <a:spcPts val="0"/>
              </a:spcBef>
              <a:spcAft>
                <a:spcPts val="0"/>
              </a:spcAft>
              <a:buClr>
                <a:schemeClr val="lt1"/>
              </a:buClr>
              <a:buSzPts val="2400"/>
              <a:buFont typeface="News Cycle"/>
              <a:buChar char="●"/>
              <a:defRPr sz="2400">
                <a:solidFill>
                  <a:schemeClr val="lt1"/>
                </a:solidFill>
                <a:latin typeface="News Cycle"/>
                <a:ea typeface="News Cycle"/>
                <a:cs typeface="News Cycle"/>
                <a:sym typeface="News Cycle"/>
              </a:defRPr>
            </a:lvl7pPr>
            <a:lvl8pPr marL="3657600" lvl="7" indent="-381000" rtl="0">
              <a:spcBef>
                <a:spcPts val="0"/>
              </a:spcBef>
              <a:spcAft>
                <a:spcPts val="0"/>
              </a:spcAft>
              <a:buClr>
                <a:schemeClr val="lt1"/>
              </a:buClr>
              <a:buSzPts val="2400"/>
              <a:buFont typeface="News Cycle"/>
              <a:buChar char="○"/>
              <a:defRPr sz="2400">
                <a:solidFill>
                  <a:schemeClr val="lt1"/>
                </a:solidFill>
                <a:latin typeface="News Cycle"/>
                <a:ea typeface="News Cycle"/>
                <a:cs typeface="News Cycle"/>
                <a:sym typeface="News Cycle"/>
              </a:defRPr>
            </a:lvl8pPr>
            <a:lvl9pPr marL="4114800" lvl="8" indent="-381000" rtl="0">
              <a:spcBef>
                <a:spcPts val="0"/>
              </a:spcBef>
              <a:spcAft>
                <a:spcPts val="0"/>
              </a:spcAft>
              <a:buClr>
                <a:schemeClr val="lt1"/>
              </a:buClr>
              <a:buSzPts val="2400"/>
              <a:buFont typeface="News Cycle"/>
              <a:buChar char="■"/>
              <a:defRPr sz="2400">
                <a:solidFill>
                  <a:schemeClr val="lt1"/>
                </a:solidFill>
                <a:latin typeface="News Cycle"/>
                <a:ea typeface="News Cycle"/>
                <a:cs typeface="News Cycle"/>
                <a:sym typeface="News Cycle"/>
              </a:defRPr>
            </a:lvl9pPr>
          </a:lstStyle>
          <a:p>
            <a:endParaRPr/>
          </a:p>
        </p:txBody>
      </p:sp>
      <p:sp>
        <p:nvSpPr>
          <p:cNvPr id="8" name="Google Shape;8;p1"/>
          <p:cNvSpPr txBox="1">
            <a:spLocks noGrp="1"/>
          </p:cNvSpPr>
          <p:nvPr>
            <p:ph type="sldNum" idx="12"/>
          </p:nvPr>
        </p:nvSpPr>
        <p:spPr>
          <a:xfrm>
            <a:off x="8480584" y="4749851"/>
            <a:ext cx="548700" cy="393600"/>
          </a:xfrm>
          <a:prstGeom prst="rect">
            <a:avLst/>
          </a:prstGeom>
          <a:noFill/>
          <a:ln>
            <a:noFill/>
          </a:ln>
          <a:effectLst>
            <a:outerShdw blurRad="57150" dist="19050" dir="5400000" algn="bl" rotWithShape="0">
              <a:schemeClr val="dk1">
                <a:alpha val="50000"/>
              </a:schemeClr>
            </a:outerShdw>
          </a:effectLst>
        </p:spPr>
        <p:txBody>
          <a:bodyPr spcFirstLastPara="1" wrap="square" lIns="0" tIns="0" rIns="0" bIns="0" anchor="ctr" anchorCtr="0">
            <a:noAutofit/>
          </a:bodyPr>
          <a:lstStyle>
            <a:lvl1pPr lvl="0" algn="r" rtl="0">
              <a:buNone/>
              <a:defRPr sz="1300" b="1">
                <a:solidFill>
                  <a:schemeClr val="lt1"/>
                </a:solidFill>
                <a:latin typeface="News Cycle"/>
                <a:ea typeface="News Cycle"/>
                <a:cs typeface="News Cycle"/>
                <a:sym typeface="News Cycle"/>
              </a:defRPr>
            </a:lvl1pPr>
            <a:lvl2pPr lvl="1" algn="r" rtl="0">
              <a:buNone/>
              <a:defRPr sz="1300" b="1">
                <a:solidFill>
                  <a:schemeClr val="lt1"/>
                </a:solidFill>
                <a:latin typeface="News Cycle"/>
                <a:ea typeface="News Cycle"/>
                <a:cs typeface="News Cycle"/>
                <a:sym typeface="News Cycle"/>
              </a:defRPr>
            </a:lvl2pPr>
            <a:lvl3pPr lvl="2" algn="r" rtl="0">
              <a:buNone/>
              <a:defRPr sz="1300" b="1">
                <a:solidFill>
                  <a:schemeClr val="lt1"/>
                </a:solidFill>
                <a:latin typeface="News Cycle"/>
                <a:ea typeface="News Cycle"/>
                <a:cs typeface="News Cycle"/>
                <a:sym typeface="News Cycle"/>
              </a:defRPr>
            </a:lvl3pPr>
            <a:lvl4pPr lvl="3" algn="r" rtl="0">
              <a:buNone/>
              <a:defRPr sz="1300" b="1">
                <a:solidFill>
                  <a:schemeClr val="lt1"/>
                </a:solidFill>
                <a:latin typeface="News Cycle"/>
                <a:ea typeface="News Cycle"/>
                <a:cs typeface="News Cycle"/>
                <a:sym typeface="News Cycle"/>
              </a:defRPr>
            </a:lvl4pPr>
            <a:lvl5pPr lvl="4" algn="r" rtl="0">
              <a:buNone/>
              <a:defRPr sz="1300" b="1">
                <a:solidFill>
                  <a:schemeClr val="lt1"/>
                </a:solidFill>
                <a:latin typeface="News Cycle"/>
                <a:ea typeface="News Cycle"/>
                <a:cs typeface="News Cycle"/>
                <a:sym typeface="News Cycle"/>
              </a:defRPr>
            </a:lvl5pPr>
            <a:lvl6pPr lvl="5" algn="r" rtl="0">
              <a:buNone/>
              <a:defRPr sz="1300" b="1">
                <a:solidFill>
                  <a:schemeClr val="lt1"/>
                </a:solidFill>
                <a:latin typeface="News Cycle"/>
                <a:ea typeface="News Cycle"/>
                <a:cs typeface="News Cycle"/>
                <a:sym typeface="News Cycle"/>
              </a:defRPr>
            </a:lvl6pPr>
            <a:lvl7pPr lvl="6" algn="r" rtl="0">
              <a:buNone/>
              <a:defRPr sz="1300" b="1">
                <a:solidFill>
                  <a:schemeClr val="lt1"/>
                </a:solidFill>
                <a:latin typeface="News Cycle"/>
                <a:ea typeface="News Cycle"/>
                <a:cs typeface="News Cycle"/>
                <a:sym typeface="News Cycle"/>
              </a:defRPr>
            </a:lvl7pPr>
            <a:lvl8pPr lvl="7" algn="r" rtl="0">
              <a:buNone/>
              <a:defRPr sz="1300" b="1">
                <a:solidFill>
                  <a:schemeClr val="lt1"/>
                </a:solidFill>
                <a:latin typeface="News Cycle"/>
                <a:ea typeface="News Cycle"/>
                <a:cs typeface="News Cycle"/>
                <a:sym typeface="News Cycle"/>
              </a:defRPr>
            </a:lvl8pPr>
            <a:lvl9pPr lvl="8" algn="r" rtl="0">
              <a:buNone/>
              <a:defRPr sz="1300" b="1">
                <a:solidFill>
                  <a:schemeClr val="lt1"/>
                </a:solidFill>
                <a:latin typeface="News Cycle"/>
                <a:ea typeface="News Cycle"/>
                <a:cs typeface="News Cycle"/>
                <a:sym typeface="News Cycl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cxnSp>
        <p:nvCxnSpPr>
          <p:cNvPr id="9" name="Google Shape;9;p1"/>
          <p:cNvCxnSpPr>
            <a:stCxn id="7" idx="1"/>
          </p:cNvCxnSpPr>
          <p:nvPr/>
        </p:nvCxnSpPr>
        <p:spPr>
          <a:xfrm>
            <a:off x="457200" y="2982549"/>
            <a:ext cx="0" cy="0"/>
          </a:xfrm>
          <a:prstGeom prst="straightConnector1">
            <a:avLst/>
          </a:prstGeom>
          <a:noFill/>
          <a:ln w="9525" cap="flat" cmpd="sng">
            <a:solidFill>
              <a:schemeClr val="dk2"/>
            </a:solidFill>
            <a:prstDash val="solid"/>
            <a:round/>
            <a:headEnd type="none" w="med" len="med"/>
            <a:tailEnd type="none" w="med" len="med"/>
          </a:ln>
        </p:spPr>
      </p:cxnSp>
    </p:spTree>
  </p:cSld>
  <p:clrMap bg1="lt1" tx1="dk1" bg2="dk2" tx2="lt2" accent1="accent1" accent2="accent2" accent3="accent3" accent4="accent4" accent5="accent5" accent6="accent6" hlink="hlink" folHlink="folHlink"/>
  <p:sldLayoutIdLst>
    <p:sldLayoutId id="2147483651" r:id="rId1"/>
    <p:sldLayoutId id="2147483653" r:id="rId2"/>
    <p:sldLayoutId id="2147483657" r:id="rId3"/>
    <p:sldLayoutId id="2147483658" r:id="rId4"/>
    <p:sldLayoutId id="2147483659" r:id="rId5"/>
    <p:sldLayoutId id="2147483660" r:id="rId6"/>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hyperlink" Target="https://cybersecureindia.in/indias-new-state-or-non-state-enemy-after-the-cyber-attack-on-kudankulam-nuclear-power-plant-lazarus-group/" TargetMode="External"/><Relationship Id="rId2" Type="http://schemas.openxmlformats.org/officeDocument/2006/relationships/image" Target="../media/image20.jpeg"/><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image" Target="../media/image19.png"/><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hyperlink" Target="mailto:Dr.pandeysurabhi@gmail.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hyperlink" Target="https://ncss2020.nic.in/" TargetMode="External"/><Relationship Id="rId4" Type="http://schemas.openxmlformats.org/officeDocument/2006/relationships/hyperlink" Target="https://meity.gov.in/writereaddata/files/downloads/National_cyber_security_policy-2013%281%29.pdf"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5"/>
        <p:cNvGrpSpPr/>
        <p:nvPr/>
      </p:nvGrpSpPr>
      <p:grpSpPr>
        <a:xfrm>
          <a:off x="0" y="0"/>
          <a:ext cx="0" cy="0"/>
          <a:chOff x="0" y="0"/>
          <a:chExt cx="0" cy="0"/>
        </a:xfrm>
      </p:grpSpPr>
      <p:sp>
        <p:nvSpPr>
          <p:cNvPr id="98" name="Google Shape;98;p17"/>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1</a:t>
            </a:fld>
            <a:endParaRPr/>
          </a:p>
        </p:txBody>
      </p:sp>
      <p:sp>
        <p:nvSpPr>
          <p:cNvPr id="96" name="Google Shape;96;p17"/>
          <p:cNvSpPr txBox="1">
            <a:spLocks noGrp="1"/>
          </p:cNvSpPr>
          <p:nvPr>
            <p:ph type="ctrTitle" idx="4294967295"/>
          </p:nvPr>
        </p:nvSpPr>
        <p:spPr>
          <a:xfrm>
            <a:off x="142844" y="1285866"/>
            <a:ext cx="2714644" cy="995362"/>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sz="2400" dirty="0" smtClean="0"/>
              <a:t/>
            </a:r>
            <a:br>
              <a:rPr lang="en" sz="2400" dirty="0" smtClean="0"/>
            </a:br>
            <a:r>
              <a:rPr lang="en" sz="2400" dirty="0" smtClean="0"/>
              <a:t/>
            </a:r>
            <a:br>
              <a:rPr lang="en" sz="2400" dirty="0" smtClean="0"/>
            </a:br>
            <a:r>
              <a:rPr lang="en" sz="2400" dirty="0" smtClean="0"/>
              <a:t/>
            </a:r>
            <a:br>
              <a:rPr lang="en" sz="2400" dirty="0" smtClean="0"/>
            </a:br>
            <a:r>
              <a:rPr lang="en" sz="2400" dirty="0" smtClean="0"/>
              <a:t/>
            </a:r>
            <a:br>
              <a:rPr lang="en" sz="2400" dirty="0" smtClean="0"/>
            </a:br>
            <a:r>
              <a:rPr lang="en" sz="2400" dirty="0" smtClean="0"/>
              <a:t/>
            </a:r>
            <a:br>
              <a:rPr lang="en" sz="2400" dirty="0" smtClean="0"/>
            </a:br>
            <a:r>
              <a:rPr lang="en" sz="2400" dirty="0" smtClean="0">
                <a:latin typeface="Calibri" pitchFamily="34" charset="0"/>
                <a:cs typeface="Calibri" pitchFamily="34" charset="0"/>
              </a:rPr>
              <a:t>Welcome !</a:t>
            </a:r>
            <a:br>
              <a:rPr lang="en" sz="2400" dirty="0" smtClean="0">
                <a:latin typeface="Calibri" pitchFamily="34" charset="0"/>
                <a:cs typeface="Calibri" pitchFamily="34" charset="0"/>
              </a:rPr>
            </a:br>
            <a:r>
              <a:rPr lang="en" sz="2400" dirty="0" smtClean="0">
                <a:latin typeface="Calibri" pitchFamily="34" charset="0"/>
                <a:cs typeface="Calibri" pitchFamily="34" charset="0"/>
              </a:rPr>
              <a:t>Indian Institute of Public Administration , New Delhi (IIPA)</a:t>
            </a:r>
            <a:endParaRPr sz="2400" dirty="0">
              <a:latin typeface="Calibri" pitchFamily="34" charset="0"/>
              <a:cs typeface="Calibri" pitchFamily="34" charset="0"/>
            </a:endParaRPr>
          </a:p>
        </p:txBody>
      </p:sp>
      <p:sp>
        <p:nvSpPr>
          <p:cNvPr id="97" name="Google Shape;97;p17"/>
          <p:cNvSpPr txBox="1">
            <a:spLocks noGrp="1"/>
          </p:cNvSpPr>
          <p:nvPr>
            <p:ph type="subTitle" idx="4294967295"/>
          </p:nvPr>
        </p:nvSpPr>
        <p:spPr>
          <a:xfrm>
            <a:off x="142844" y="2643188"/>
            <a:ext cx="2214578" cy="1500187"/>
          </a:xfrm>
          <a:prstGeom prst="rect">
            <a:avLst/>
          </a:prstGeom>
        </p:spPr>
        <p:txBody>
          <a:bodyPr spcFirstLastPara="1" wrap="square" lIns="0" tIns="0" rIns="0" bIns="0" anchor="t" anchorCtr="0">
            <a:noAutofit/>
          </a:bodyPr>
          <a:lstStyle/>
          <a:p>
            <a:pPr marL="0" lvl="0" indent="0" algn="ctr" rtl="0">
              <a:spcBef>
                <a:spcPts val="600"/>
              </a:spcBef>
              <a:spcAft>
                <a:spcPts val="0"/>
              </a:spcAft>
              <a:buNone/>
            </a:pPr>
            <a:r>
              <a:rPr lang="en-IN" sz="2000" b="1" dirty="0" smtClean="0">
                <a:solidFill>
                  <a:schemeClr val="accent1">
                    <a:lumMod val="75000"/>
                  </a:schemeClr>
                </a:solidFill>
                <a:latin typeface="Calibri" pitchFamily="34" charset="0"/>
                <a:cs typeface="Calibri" pitchFamily="34" charset="0"/>
              </a:rPr>
              <a:t>Cyber Security Strategy </a:t>
            </a:r>
          </a:p>
          <a:p>
            <a:pPr marL="0" lvl="0" indent="0" algn="ctr" rtl="0">
              <a:spcBef>
                <a:spcPts val="600"/>
              </a:spcBef>
              <a:spcAft>
                <a:spcPts val="0"/>
              </a:spcAft>
              <a:buNone/>
            </a:pPr>
            <a:r>
              <a:rPr lang="en-IN" sz="2000" b="1" dirty="0" smtClean="0">
                <a:solidFill>
                  <a:schemeClr val="accent1">
                    <a:lumMod val="75000"/>
                  </a:schemeClr>
                </a:solidFill>
                <a:latin typeface="Calibri" pitchFamily="34" charset="0"/>
                <a:cs typeface="Calibri" pitchFamily="34" charset="0"/>
              </a:rPr>
              <a:t>Dr. </a:t>
            </a:r>
            <a:r>
              <a:rPr lang="en-IN" sz="2000" b="1" dirty="0" err="1" smtClean="0">
                <a:solidFill>
                  <a:schemeClr val="accent1">
                    <a:lumMod val="75000"/>
                  </a:schemeClr>
                </a:solidFill>
                <a:latin typeface="Calibri" pitchFamily="34" charset="0"/>
                <a:cs typeface="Calibri" pitchFamily="34" charset="0"/>
              </a:rPr>
              <a:t>Surabhi</a:t>
            </a:r>
            <a:r>
              <a:rPr lang="en-IN" sz="2000" b="1" dirty="0" smtClean="0">
                <a:solidFill>
                  <a:schemeClr val="accent1">
                    <a:lumMod val="75000"/>
                  </a:schemeClr>
                </a:solidFill>
                <a:latin typeface="Calibri" pitchFamily="34" charset="0"/>
                <a:cs typeface="Calibri" pitchFamily="34" charset="0"/>
              </a:rPr>
              <a:t> </a:t>
            </a:r>
            <a:r>
              <a:rPr lang="en-IN" sz="2000" b="1" dirty="0" err="1" smtClean="0">
                <a:solidFill>
                  <a:schemeClr val="accent1">
                    <a:lumMod val="75000"/>
                  </a:schemeClr>
                </a:solidFill>
                <a:latin typeface="Calibri" pitchFamily="34" charset="0"/>
                <a:cs typeface="Calibri" pitchFamily="34" charset="0"/>
              </a:rPr>
              <a:t>Pandey</a:t>
            </a:r>
            <a:r>
              <a:rPr lang="en-IN" sz="2000" b="1" dirty="0" smtClean="0">
                <a:solidFill>
                  <a:schemeClr val="accent1">
                    <a:lumMod val="75000"/>
                  </a:schemeClr>
                </a:solidFill>
                <a:latin typeface="Calibri" pitchFamily="34" charset="0"/>
                <a:cs typeface="Calibri" pitchFamily="34" charset="0"/>
              </a:rPr>
              <a:t> </a:t>
            </a:r>
          </a:p>
          <a:p>
            <a:pPr marL="0" lvl="0" indent="0" algn="ctr" rtl="0">
              <a:spcBef>
                <a:spcPts val="600"/>
              </a:spcBef>
              <a:spcAft>
                <a:spcPts val="0"/>
              </a:spcAft>
              <a:buNone/>
            </a:pPr>
            <a:r>
              <a:rPr lang="en-IN" sz="2000" b="1" dirty="0" smtClean="0">
                <a:solidFill>
                  <a:schemeClr val="accent1">
                    <a:lumMod val="75000"/>
                  </a:schemeClr>
                </a:solidFill>
                <a:latin typeface="Calibri" pitchFamily="34" charset="0"/>
                <a:cs typeface="Calibri" pitchFamily="34" charset="0"/>
              </a:rPr>
              <a:t>Subject Expert </a:t>
            </a:r>
          </a:p>
          <a:p>
            <a:pPr marL="0" lvl="0" indent="0" algn="l" rtl="0">
              <a:spcBef>
                <a:spcPts val="600"/>
              </a:spcBef>
              <a:spcAft>
                <a:spcPts val="0"/>
              </a:spcAft>
              <a:buNone/>
            </a:pPr>
            <a:endParaRPr sz="1400" b="1" dirty="0"/>
          </a:p>
        </p:txBody>
      </p:sp>
      <p:pic>
        <p:nvPicPr>
          <p:cNvPr id="55300" name="Picture 4" descr="Home"/>
          <p:cNvPicPr>
            <a:picLocks noChangeAspect="1" noChangeArrowheads="1"/>
          </p:cNvPicPr>
          <p:nvPr/>
        </p:nvPicPr>
        <p:blipFill>
          <a:blip r:embed="rId4"/>
          <a:srcRect/>
          <a:stretch>
            <a:fillRect/>
          </a:stretch>
        </p:blipFill>
        <p:spPr bwMode="auto">
          <a:xfrm>
            <a:off x="500034" y="0"/>
            <a:ext cx="785818" cy="801693"/>
          </a:xfrm>
          <a:prstGeom prst="ellipse">
            <a:avLst/>
          </a:prstGeom>
          <a:ln w="63500" cap="rnd">
            <a:solidFill>
              <a:srgbClr val="5E8517"/>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Picture 2"/>
          <p:cNvPicPr>
            <a:picLocks noChangeAspect="1" noChangeArrowheads="1"/>
          </p:cNvPicPr>
          <p:nvPr/>
        </p:nvPicPr>
        <p:blipFill>
          <a:blip r:embed="rId5"/>
          <a:srcRect/>
          <a:stretch>
            <a:fillRect/>
          </a:stretch>
        </p:blipFill>
        <p:spPr bwMode="auto">
          <a:xfrm>
            <a:off x="3929058" y="1285866"/>
            <a:ext cx="3214710" cy="385763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10</a:t>
            </a:fld>
            <a:endParaRPr lang="en"/>
          </a:p>
        </p:txBody>
      </p:sp>
      <p:sp>
        <p:nvSpPr>
          <p:cNvPr id="30722" name="AutoShape 2" descr="Exploring AI Cybersecurity, Role of AI and Future of AI in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24" name="AutoShape 4" descr="Exploring AI Cybersecurity, Role of AI and Future of AI in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26" name="AutoShape 6" descr="Exploring AI Cybersecurity, Role of AI and Future of AI in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grpSp>
        <p:nvGrpSpPr>
          <p:cNvPr id="9" name="Group 8"/>
          <p:cNvGrpSpPr/>
          <p:nvPr/>
        </p:nvGrpSpPr>
        <p:grpSpPr>
          <a:xfrm>
            <a:off x="7000892" y="0"/>
            <a:ext cx="2143108" cy="5143500"/>
            <a:chOff x="7143768" y="0"/>
            <a:chExt cx="2000232" cy="5143500"/>
          </a:xfrm>
        </p:grpSpPr>
        <p:pic>
          <p:nvPicPr>
            <p:cNvPr id="10" name="Picture 9"/>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11"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sp>
        <p:nvSpPr>
          <p:cNvPr id="14" name="Rectangle 13"/>
          <p:cNvSpPr/>
          <p:nvPr/>
        </p:nvSpPr>
        <p:spPr>
          <a:xfrm>
            <a:off x="571472" y="1285866"/>
            <a:ext cx="4572000" cy="1384995"/>
          </a:xfrm>
          <a:prstGeom prst="rect">
            <a:avLst/>
          </a:prstGeom>
        </p:spPr>
        <p:txBody>
          <a:bodyPr>
            <a:spAutoFit/>
          </a:bodyPr>
          <a:lstStyle/>
          <a:p>
            <a:r>
              <a:rPr lang="en-US" dirty="0" smtClean="0">
                <a:solidFill>
                  <a:schemeClr val="bg1"/>
                </a:solidFill>
              </a:rPr>
              <a:t>According to the Data Security Council of India, Indian is the second most cyber-attacked country in the world after the US. In the recent past, there has been a significant increase in cyber threats, and if the situation is not addressed, this could impact the GDP of the country, massively.</a:t>
            </a:r>
            <a:endParaRPr lang="en-US" dirty="0">
              <a:solidFill>
                <a:schemeClr val="bg1"/>
              </a:solidFill>
            </a:endParaRPr>
          </a:p>
        </p:txBody>
      </p:sp>
      <p:sp>
        <p:nvSpPr>
          <p:cNvPr id="15" name="Rectangle 14"/>
          <p:cNvSpPr/>
          <p:nvPr/>
        </p:nvSpPr>
        <p:spPr>
          <a:xfrm>
            <a:off x="571472" y="2928940"/>
            <a:ext cx="4572000" cy="1815882"/>
          </a:xfrm>
          <a:prstGeom prst="rect">
            <a:avLst/>
          </a:prstGeom>
        </p:spPr>
        <p:txBody>
          <a:bodyPr>
            <a:spAutoFit/>
          </a:bodyPr>
          <a:lstStyle/>
          <a:p>
            <a:r>
              <a:rPr lang="en-US" dirty="0" smtClean="0">
                <a:solidFill>
                  <a:schemeClr val="bg1"/>
                </a:solidFill>
              </a:rPr>
              <a:t>he average cost for a data breach in India has risen up to 7.9% since 2017, with the average cost per breached record of INR 4,552 ($64). In fact, the increase in cyber-attacks has resulted in more and more companies opting for cyber insurance policies to mitigate cyber vulnerability risk, where 350 cyber insurance policies have been sold in India till 2018, which is a 40% increase from that in 2017.</a:t>
            </a:r>
            <a:endParaRPr lang="en-US" dirty="0">
              <a:solidFill>
                <a:schemeClr val="bg1"/>
              </a:solidFill>
            </a:endParaRPr>
          </a:p>
        </p:txBody>
      </p:sp>
      <p:sp>
        <p:nvSpPr>
          <p:cNvPr id="16" name="TextBox 15"/>
          <p:cNvSpPr txBox="1"/>
          <p:nvPr/>
        </p:nvSpPr>
        <p:spPr>
          <a:xfrm>
            <a:off x="1071538" y="357172"/>
            <a:ext cx="2714644" cy="461665"/>
          </a:xfrm>
          <a:prstGeom prst="rect">
            <a:avLst/>
          </a:prstGeom>
          <a:noFill/>
        </p:spPr>
        <p:txBody>
          <a:bodyPr wrap="square" rtlCol="0">
            <a:spAutoFit/>
          </a:bodyPr>
          <a:lstStyle/>
          <a:p>
            <a:r>
              <a:rPr lang="en-IN" sz="2400" dirty="0" smtClean="0">
                <a:solidFill>
                  <a:schemeClr val="accent1">
                    <a:lumMod val="75000"/>
                  </a:schemeClr>
                </a:solidFill>
              </a:rPr>
              <a:t>Some Facts : </a:t>
            </a:r>
            <a:endParaRPr lang="en-US" sz="2400" dirty="0">
              <a:solidFill>
                <a:schemeClr val="accent1">
                  <a:lumMod val="75000"/>
                </a:schemeClr>
              </a:solidFill>
            </a:endParaRPr>
          </a:p>
        </p:txBody>
      </p:sp>
      <p:pic>
        <p:nvPicPr>
          <p:cNvPr id="17" name="Picture 2"/>
          <p:cNvPicPr>
            <a:picLocks noChangeAspect="1" noChangeArrowheads="1"/>
          </p:cNvPicPr>
          <p:nvPr/>
        </p:nvPicPr>
        <p:blipFill>
          <a:blip r:embed="rId4"/>
          <a:srcRect/>
          <a:stretch>
            <a:fillRect/>
          </a:stretch>
        </p:blipFill>
        <p:spPr bwMode="auto">
          <a:xfrm>
            <a:off x="6215074" y="3429006"/>
            <a:ext cx="2928926" cy="170303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2" name="Picture 4" descr="Top 10 Cybersecurity Threats in 2020 | Kaseya"/>
          <p:cNvPicPr>
            <a:picLocks noChangeAspect="1" noChangeArrowheads="1"/>
          </p:cNvPicPr>
          <p:nvPr/>
        </p:nvPicPr>
        <p:blipFill>
          <a:blip r:embed="rId2">
            <a:lum contrast="-77000"/>
          </a:blip>
          <a:srcRect/>
          <a:stretch>
            <a:fillRect/>
          </a:stretch>
        </p:blipFill>
        <p:spPr bwMode="auto">
          <a:xfrm>
            <a:off x="0" y="-142894"/>
            <a:ext cx="7218458" cy="5286394"/>
          </a:xfrm>
          <a:prstGeom prst="rect">
            <a:avLst/>
          </a:prstGeom>
          <a:noFill/>
        </p:spPr>
      </p:pic>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11</a:t>
            </a:fld>
            <a:endParaRPr lang="en"/>
          </a:p>
        </p:txBody>
      </p:sp>
      <p:sp>
        <p:nvSpPr>
          <p:cNvPr id="3" name="Rectangle 2"/>
          <p:cNvSpPr/>
          <p:nvPr/>
        </p:nvSpPr>
        <p:spPr>
          <a:xfrm>
            <a:off x="285720" y="428610"/>
            <a:ext cx="5857916" cy="461665"/>
          </a:xfrm>
          <a:prstGeom prst="rect">
            <a:avLst/>
          </a:prstGeom>
        </p:spPr>
        <p:txBody>
          <a:bodyPr wrap="square">
            <a:spAutoFit/>
          </a:bodyPr>
          <a:lstStyle/>
          <a:p>
            <a:endParaRPr lang="en-US" sz="2400" dirty="0">
              <a:solidFill>
                <a:schemeClr val="bg1"/>
              </a:solidFill>
            </a:endParaRPr>
          </a:p>
        </p:txBody>
      </p:sp>
      <p:sp>
        <p:nvSpPr>
          <p:cNvPr id="7" name="Rectangle 6"/>
          <p:cNvSpPr/>
          <p:nvPr/>
        </p:nvSpPr>
        <p:spPr>
          <a:xfrm>
            <a:off x="714348" y="2786064"/>
            <a:ext cx="5572164" cy="338554"/>
          </a:xfrm>
          <a:prstGeom prst="rect">
            <a:avLst/>
          </a:prstGeom>
        </p:spPr>
        <p:txBody>
          <a:bodyPr wrap="square">
            <a:spAutoFit/>
          </a:bodyPr>
          <a:lstStyle/>
          <a:p>
            <a:pPr algn="ctr"/>
            <a:endParaRPr lang="en-US" sz="1600" b="1" dirty="0">
              <a:solidFill>
                <a:schemeClr val="bg1"/>
              </a:solidFill>
            </a:endParaRPr>
          </a:p>
        </p:txBody>
      </p:sp>
      <p:grpSp>
        <p:nvGrpSpPr>
          <p:cNvPr id="11" name="Group 10"/>
          <p:cNvGrpSpPr/>
          <p:nvPr/>
        </p:nvGrpSpPr>
        <p:grpSpPr>
          <a:xfrm>
            <a:off x="7000892" y="0"/>
            <a:ext cx="2143108" cy="5143500"/>
            <a:chOff x="7143768" y="0"/>
            <a:chExt cx="2000232" cy="5143500"/>
          </a:xfrm>
        </p:grpSpPr>
        <p:pic>
          <p:nvPicPr>
            <p:cNvPr id="12" name="Picture 11"/>
            <p:cNvPicPr>
              <a:picLocks noChangeAspect="1" noChangeArrowheads="1"/>
            </p:cNvPicPr>
            <p:nvPr/>
          </p:nvPicPr>
          <p:blipFill>
            <a:blip r:embed="rId3"/>
            <a:srcRect/>
            <a:stretch>
              <a:fillRect/>
            </a:stretch>
          </p:blipFill>
          <p:spPr bwMode="auto">
            <a:xfrm>
              <a:off x="7143768" y="3350422"/>
              <a:ext cx="2000232" cy="1793078"/>
            </a:xfrm>
            <a:prstGeom prst="rect">
              <a:avLst/>
            </a:prstGeom>
            <a:noFill/>
            <a:ln w="9525">
              <a:noFill/>
              <a:miter lim="800000"/>
              <a:headEnd/>
              <a:tailEnd/>
            </a:ln>
          </p:spPr>
        </p:pic>
        <p:pic>
          <p:nvPicPr>
            <p:cNvPr id="13" name="Picture 3"/>
            <p:cNvPicPr>
              <a:picLocks noChangeAspect="1" noChangeArrowheads="1"/>
            </p:cNvPicPr>
            <p:nvPr/>
          </p:nvPicPr>
          <p:blipFill>
            <a:blip r:embed="rId4"/>
            <a:srcRect/>
            <a:stretch>
              <a:fillRect/>
            </a:stretch>
          </p:blipFill>
          <p:spPr bwMode="auto">
            <a:xfrm>
              <a:off x="7215206" y="0"/>
              <a:ext cx="1928794" cy="3357568"/>
            </a:xfrm>
            <a:prstGeom prst="rect">
              <a:avLst/>
            </a:prstGeom>
            <a:noFill/>
            <a:ln w="12700">
              <a:noFill/>
              <a:miter lim="800000"/>
              <a:headEnd/>
              <a:tailEnd/>
            </a:ln>
          </p:spPr>
        </p:pic>
      </p:grpSp>
      <p:pic>
        <p:nvPicPr>
          <p:cNvPr id="15" name="Picture 2"/>
          <p:cNvPicPr>
            <a:picLocks noChangeAspect="1" noChangeArrowheads="1"/>
          </p:cNvPicPr>
          <p:nvPr/>
        </p:nvPicPr>
        <p:blipFill>
          <a:blip r:embed="rId5"/>
          <a:srcRect/>
          <a:stretch>
            <a:fillRect/>
          </a:stretch>
        </p:blipFill>
        <p:spPr bwMode="auto">
          <a:xfrm>
            <a:off x="6643702" y="3357568"/>
            <a:ext cx="2500298" cy="1774473"/>
          </a:xfrm>
          <a:prstGeom prst="rect">
            <a:avLst/>
          </a:prstGeom>
          <a:noFill/>
          <a:ln w="9525">
            <a:noFill/>
            <a:miter lim="800000"/>
            <a:headEnd/>
            <a:tailEnd/>
          </a:ln>
          <a:effectLst/>
        </p:spPr>
      </p:pic>
      <p:pic>
        <p:nvPicPr>
          <p:cNvPr id="2050" name="Picture 2"/>
          <p:cNvPicPr>
            <a:picLocks noChangeAspect="1" noChangeArrowheads="1"/>
          </p:cNvPicPr>
          <p:nvPr/>
        </p:nvPicPr>
        <p:blipFill>
          <a:blip r:embed="rId6"/>
          <a:srcRect/>
          <a:stretch>
            <a:fillRect/>
          </a:stretch>
        </p:blipFill>
        <p:spPr bwMode="auto">
          <a:xfrm>
            <a:off x="500034" y="1285866"/>
            <a:ext cx="5026523" cy="3357586"/>
          </a:xfrm>
          <a:prstGeom prst="rect">
            <a:avLst/>
          </a:prstGeom>
          <a:noFill/>
          <a:ln w="9525">
            <a:noFill/>
            <a:miter lim="800000"/>
            <a:headEnd/>
            <a:tailEnd/>
          </a:ln>
          <a:effectLst/>
        </p:spPr>
      </p:pic>
      <p:sp>
        <p:nvSpPr>
          <p:cNvPr id="16" name="Rectangle 15"/>
          <p:cNvSpPr/>
          <p:nvPr/>
        </p:nvSpPr>
        <p:spPr>
          <a:xfrm>
            <a:off x="500034" y="642924"/>
            <a:ext cx="6000792" cy="646331"/>
          </a:xfrm>
          <a:prstGeom prst="rect">
            <a:avLst/>
          </a:prstGeom>
        </p:spPr>
        <p:txBody>
          <a:bodyPr wrap="square">
            <a:spAutoFit/>
          </a:bodyPr>
          <a:lstStyle/>
          <a:p>
            <a:pPr fontAlgn="base"/>
            <a:r>
              <a:rPr lang="en-US" sz="1800" dirty="0" smtClean="0">
                <a:solidFill>
                  <a:schemeClr val="bg1"/>
                </a:solidFill>
              </a:rPr>
              <a:t>India’s new State or Non-State Enemy after the Cyber Attack on </a:t>
            </a:r>
            <a:r>
              <a:rPr lang="en-US" sz="1800" dirty="0" err="1" smtClean="0">
                <a:solidFill>
                  <a:schemeClr val="bg1"/>
                </a:solidFill>
              </a:rPr>
              <a:t>Kudankulam</a:t>
            </a:r>
            <a:r>
              <a:rPr lang="en-US" sz="1800" dirty="0" smtClean="0">
                <a:solidFill>
                  <a:schemeClr val="bg1"/>
                </a:solidFill>
              </a:rPr>
              <a:t> Nuclear Power Plant</a:t>
            </a:r>
            <a:endParaRPr lang="en-US" sz="1800" dirty="0">
              <a:solidFill>
                <a:schemeClr val="bg1"/>
              </a:solidFill>
            </a:endParaRPr>
          </a:p>
        </p:txBody>
      </p:sp>
      <p:sp>
        <p:nvSpPr>
          <p:cNvPr id="17" name="TextBox 16"/>
          <p:cNvSpPr txBox="1"/>
          <p:nvPr/>
        </p:nvSpPr>
        <p:spPr>
          <a:xfrm>
            <a:off x="0" y="142858"/>
            <a:ext cx="3500462" cy="461665"/>
          </a:xfrm>
          <a:prstGeom prst="rect">
            <a:avLst/>
          </a:prstGeom>
          <a:noFill/>
        </p:spPr>
        <p:txBody>
          <a:bodyPr wrap="square" rtlCol="0">
            <a:spAutoFit/>
          </a:bodyPr>
          <a:lstStyle/>
          <a:p>
            <a:r>
              <a:rPr lang="en-IN" sz="2400" dirty="0" smtClean="0">
                <a:solidFill>
                  <a:schemeClr val="bg1"/>
                </a:solidFill>
              </a:rPr>
              <a:t>Case Study:  </a:t>
            </a:r>
            <a:endParaRPr lang="en-US" sz="2400" dirty="0">
              <a:solidFill>
                <a:schemeClr val="bg1"/>
              </a:solidFill>
            </a:endParaRPr>
          </a:p>
        </p:txBody>
      </p:sp>
      <p:sp>
        <p:nvSpPr>
          <p:cNvPr id="18" name="Rectangle 17"/>
          <p:cNvSpPr/>
          <p:nvPr/>
        </p:nvSpPr>
        <p:spPr>
          <a:xfrm>
            <a:off x="571472" y="4643452"/>
            <a:ext cx="4572000" cy="338554"/>
          </a:xfrm>
          <a:prstGeom prst="rect">
            <a:avLst/>
          </a:prstGeom>
        </p:spPr>
        <p:txBody>
          <a:bodyPr>
            <a:spAutoFit/>
          </a:bodyPr>
          <a:lstStyle/>
          <a:p>
            <a:r>
              <a:rPr lang="en-US" sz="800" dirty="0" smtClean="0">
                <a:hlinkClick r:id="rId7"/>
              </a:rPr>
              <a:t>https://cybersecureindia.in/indias-new-state-or-non-state-enemy-after-the-cyber-attack-on-kudankulam-nuclear-power-plant-lazarus-group/</a:t>
            </a:r>
            <a:endParaRPr lang="en-US" sz="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1"/>
        <p:cNvGrpSpPr/>
        <p:nvPr/>
      </p:nvGrpSpPr>
      <p:grpSpPr>
        <a:xfrm>
          <a:off x="0" y="0"/>
          <a:ext cx="0" cy="0"/>
          <a:chOff x="0" y="0"/>
          <a:chExt cx="0" cy="0"/>
        </a:xfrm>
      </p:grpSpPr>
      <p:sp>
        <p:nvSpPr>
          <p:cNvPr id="136" name="Google Shape;136;p21"/>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12</a:t>
            </a:fld>
            <a:endParaRPr/>
          </a:p>
        </p:txBody>
      </p:sp>
      <p:sp>
        <p:nvSpPr>
          <p:cNvPr id="122" name="Google Shape;122;p21"/>
          <p:cNvSpPr txBox="1">
            <a:spLocks noGrp="1"/>
          </p:cNvSpPr>
          <p:nvPr>
            <p:ph type="subTitle" idx="4294967295"/>
          </p:nvPr>
        </p:nvSpPr>
        <p:spPr>
          <a:xfrm>
            <a:off x="428596" y="2143122"/>
            <a:ext cx="3140075" cy="1203325"/>
          </a:xfrm>
          <a:prstGeom prst="rect">
            <a:avLst/>
          </a:prstGeom>
        </p:spPr>
        <p:txBody>
          <a:bodyPr spcFirstLastPara="1" wrap="square" lIns="0" tIns="0" rIns="0" bIns="0" anchor="t" anchorCtr="0">
            <a:noAutofit/>
          </a:bodyPr>
          <a:lstStyle/>
          <a:p>
            <a:pPr marL="0" lvl="0" indent="0">
              <a:buNone/>
            </a:pPr>
            <a:r>
              <a:rPr lang="en-US" sz="1800" i="1" dirty="0" smtClean="0">
                <a:latin typeface="Calibri" pitchFamily="34" charset="0"/>
                <a:cs typeface="Calibri" pitchFamily="34" charset="0"/>
              </a:rPr>
              <a:t>The Invisible criminals are more </a:t>
            </a:r>
            <a:r>
              <a:rPr lang="en-US" sz="1800" i="1" dirty="0" smtClean="0">
                <a:solidFill>
                  <a:schemeClr val="accent2"/>
                </a:solidFill>
                <a:latin typeface="Calibri" pitchFamily="34" charset="0"/>
                <a:cs typeface="Calibri" pitchFamily="34" charset="0"/>
              </a:rPr>
              <a:t>Dangerous</a:t>
            </a:r>
            <a:r>
              <a:rPr lang="en-US" sz="1800" i="1" dirty="0" smtClean="0">
                <a:latin typeface="Calibri" pitchFamily="34" charset="0"/>
                <a:cs typeface="Calibri" pitchFamily="34" charset="0"/>
              </a:rPr>
              <a:t> than the visible one</a:t>
            </a:r>
            <a:r>
              <a:rPr lang="en-US" sz="1800" i="1" dirty="0" smtClean="0"/>
              <a:t>”</a:t>
            </a:r>
          </a:p>
          <a:p>
            <a:pPr marL="0" lvl="0" indent="0">
              <a:buNone/>
            </a:pPr>
            <a:endParaRPr sz="1800" dirty="0"/>
          </a:p>
        </p:txBody>
      </p:sp>
      <p:sp>
        <p:nvSpPr>
          <p:cNvPr id="134" name="Google Shape;134;p21"/>
          <p:cNvSpPr txBox="1">
            <a:spLocks noGrp="1"/>
          </p:cNvSpPr>
          <p:nvPr>
            <p:ph type="ctrTitle" idx="4294967295"/>
          </p:nvPr>
        </p:nvSpPr>
        <p:spPr>
          <a:xfrm>
            <a:off x="214282" y="142858"/>
            <a:ext cx="3763963" cy="1903413"/>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6600" dirty="0" smtClean="0">
                <a:latin typeface="Calibri" pitchFamily="34" charset="0"/>
                <a:cs typeface="Calibri" pitchFamily="34" charset="0"/>
              </a:rPr>
              <a:t>Cyber World !!</a:t>
            </a:r>
            <a:endParaRPr sz="6600" dirty="0">
              <a:latin typeface="Calibri" pitchFamily="34" charset="0"/>
              <a:cs typeface="Calibri" pitchFamily="34" charset="0"/>
            </a:endParaRPr>
          </a:p>
        </p:txBody>
      </p:sp>
      <p:grpSp>
        <p:nvGrpSpPr>
          <p:cNvPr id="123" name="Google Shape;123;p21"/>
          <p:cNvGrpSpPr/>
          <p:nvPr/>
        </p:nvGrpSpPr>
        <p:grpSpPr>
          <a:xfrm>
            <a:off x="6386384" y="1068222"/>
            <a:ext cx="2025186" cy="2025147"/>
            <a:chOff x="6643075" y="3664250"/>
            <a:chExt cx="407950" cy="407975"/>
          </a:xfrm>
        </p:grpSpPr>
        <p:sp>
          <p:nvSpPr>
            <p:cNvPr id="124" name="Google Shape;124;p21"/>
            <p:cNvSpPr/>
            <p:nvPr/>
          </p:nvSpPr>
          <p:spPr>
            <a:xfrm>
              <a:off x="6794075" y="3815250"/>
              <a:ext cx="211300" cy="211300"/>
            </a:xfrm>
            <a:custGeom>
              <a:avLst/>
              <a:gdLst/>
              <a:ahLst/>
              <a:cxnLst/>
              <a:rect l="l" t="t" r="r" b="b"/>
              <a:pathLst>
                <a:path w="8452" h="8452" fill="none" extrusionOk="0">
                  <a:moveTo>
                    <a:pt x="0" y="8135"/>
                  </a:moveTo>
                  <a:lnTo>
                    <a:pt x="0" y="8135"/>
                  </a:lnTo>
                  <a:lnTo>
                    <a:pt x="438" y="8257"/>
                  </a:lnTo>
                  <a:lnTo>
                    <a:pt x="852" y="8354"/>
                  </a:lnTo>
                  <a:lnTo>
                    <a:pt x="1291" y="8403"/>
                  </a:lnTo>
                  <a:lnTo>
                    <a:pt x="1729" y="8452"/>
                  </a:lnTo>
                  <a:lnTo>
                    <a:pt x="2168" y="8452"/>
                  </a:lnTo>
                  <a:lnTo>
                    <a:pt x="2606" y="8427"/>
                  </a:lnTo>
                  <a:lnTo>
                    <a:pt x="3020" y="8378"/>
                  </a:lnTo>
                  <a:lnTo>
                    <a:pt x="3458" y="8281"/>
                  </a:lnTo>
                  <a:lnTo>
                    <a:pt x="3872" y="8184"/>
                  </a:lnTo>
                  <a:lnTo>
                    <a:pt x="4311" y="8037"/>
                  </a:lnTo>
                  <a:lnTo>
                    <a:pt x="4701" y="7867"/>
                  </a:lnTo>
                  <a:lnTo>
                    <a:pt x="5115" y="7672"/>
                  </a:lnTo>
                  <a:lnTo>
                    <a:pt x="5504" y="7429"/>
                  </a:lnTo>
                  <a:lnTo>
                    <a:pt x="5870" y="7185"/>
                  </a:lnTo>
                  <a:lnTo>
                    <a:pt x="6235" y="6893"/>
                  </a:lnTo>
                  <a:lnTo>
                    <a:pt x="6576" y="6576"/>
                  </a:lnTo>
                  <a:lnTo>
                    <a:pt x="6576" y="6576"/>
                  </a:lnTo>
                  <a:lnTo>
                    <a:pt x="6892" y="6235"/>
                  </a:lnTo>
                  <a:lnTo>
                    <a:pt x="7185" y="5870"/>
                  </a:lnTo>
                  <a:lnTo>
                    <a:pt x="7428" y="5505"/>
                  </a:lnTo>
                  <a:lnTo>
                    <a:pt x="7672" y="5115"/>
                  </a:lnTo>
                  <a:lnTo>
                    <a:pt x="7867" y="4701"/>
                  </a:lnTo>
                  <a:lnTo>
                    <a:pt x="8037" y="4311"/>
                  </a:lnTo>
                  <a:lnTo>
                    <a:pt x="8183" y="3873"/>
                  </a:lnTo>
                  <a:lnTo>
                    <a:pt x="8281" y="3459"/>
                  </a:lnTo>
                  <a:lnTo>
                    <a:pt x="8378" y="3020"/>
                  </a:lnTo>
                  <a:lnTo>
                    <a:pt x="8427" y="2606"/>
                  </a:lnTo>
                  <a:lnTo>
                    <a:pt x="8451" y="2168"/>
                  </a:lnTo>
                  <a:lnTo>
                    <a:pt x="8451" y="1730"/>
                  </a:lnTo>
                  <a:lnTo>
                    <a:pt x="8402" y="1291"/>
                  </a:lnTo>
                  <a:lnTo>
                    <a:pt x="8354" y="853"/>
                  </a:lnTo>
                  <a:lnTo>
                    <a:pt x="8256" y="439"/>
                  </a:lnTo>
                  <a:lnTo>
                    <a:pt x="8135" y="0"/>
                  </a:lnTo>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1"/>
            <p:cNvSpPr/>
            <p:nvPr/>
          </p:nvSpPr>
          <p:spPr>
            <a:xfrm>
              <a:off x="6643075" y="3664250"/>
              <a:ext cx="407950" cy="407975"/>
            </a:xfrm>
            <a:custGeom>
              <a:avLst/>
              <a:gdLst/>
              <a:ahLst/>
              <a:cxnLst/>
              <a:rect l="l" t="t" r="r" b="b"/>
              <a:pathLst>
                <a:path w="16318" h="16319" fill="none" extrusionOk="0">
                  <a:moveTo>
                    <a:pt x="16074" y="244"/>
                  </a:moveTo>
                  <a:lnTo>
                    <a:pt x="16074" y="244"/>
                  </a:lnTo>
                  <a:lnTo>
                    <a:pt x="15928" y="122"/>
                  </a:lnTo>
                  <a:lnTo>
                    <a:pt x="15758" y="49"/>
                  </a:lnTo>
                  <a:lnTo>
                    <a:pt x="15538" y="0"/>
                  </a:lnTo>
                  <a:lnTo>
                    <a:pt x="15319" y="0"/>
                  </a:lnTo>
                  <a:lnTo>
                    <a:pt x="15051" y="25"/>
                  </a:lnTo>
                  <a:lnTo>
                    <a:pt x="14759" y="73"/>
                  </a:lnTo>
                  <a:lnTo>
                    <a:pt x="14442" y="171"/>
                  </a:lnTo>
                  <a:lnTo>
                    <a:pt x="14102" y="293"/>
                  </a:lnTo>
                  <a:lnTo>
                    <a:pt x="13736" y="439"/>
                  </a:lnTo>
                  <a:lnTo>
                    <a:pt x="13347" y="609"/>
                  </a:lnTo>
                  <a:lnTo>
                    <a:pt x="12957" y="828"/>
                  </a:lnTo>
                  <a:lnTo>
                    <a:pt x="12543" y="1048"/>
                  </a:lnTo>
                  <a:lnTo>
                    <a:pt x="11666" y="1608"/>
                  </a:lnTo>
                  <a:lnTo>
                    <a:pt x="10716" y="2265"/>
                  </a:lnTo>
                  <a:lnTo>
                    <a:pt x="10716" y="2265"/>
                  </a:lnTo>
                  <a:lnTo>
                    <a:pt x="10278" y="2095"/>
                  </a:lnTo>
                  <a:lnTo>
                    <a:pt x="9815" y="1949"/>
                  </a:lnTo>
                  <a:lnTo>
                    <a:pt x="9352" y="1851"/>
                  </a:lnTo>
                  <a:lnTo>
                    <a:pt x="8890" y="1778"/>
                  </a:lnTo>
                  <a:lnTo>
                    <a:pt x="8427" y="1730"/>
                  </a:lnTo>
                  <a:lnTo>
                    <a:pt x="7940" y="1730"/>
                  </a:lnTo>
                  <a:lnTo>
                    <a:pt x="7477" y="1778"/>
                  </a:lnTo>
                  <a:lnTo>
                    <a:pt x="7014" y="1827"/>
                  </a:lnTo>
                  <a:lnTo>
                    <a:pt x="6551" y="1924"/>
                  </a:lnTo>
                  <a:lnTo>
                    <a:pt x="6089" y="2070"/>
                  </a:lnTo>
                  <a:lnTo>
                    <a:pt x="5650" y="2241"/>
                  </a:lnTo>
                  <a:lnTo>
                    <a:pt x="5212" y="2436"/>
                  </a:lnTo>
                  <a:lnTo>
                    <a:pt x="4774" y="2679"/>
                  </a:lnTo>
                  <a:lnTo>
                    <a:pt x="4384" y="2972"/>
                  </a:lnTo>
                  <a:lnTo>
                    <a:pt x="3994" y="3264"/>
                  </a:lnTo>
                  <a:lnTo>
                    <a:pt x="3605" y="3605"/>
                  </a:lnTo>
                  <a:lnTo>
                    <a:pt x="3605" y="3605"/>
                  </a:lnTo>
                  <a:lnTo>
                    <a:pt x="3264" y="3995"/>
                  </a:lnTo>
                  <a:lnTo>
                    <a:pt x="2971" y="4384"/>
                  </a:lnTo>
                  <a:lnTo>
                    <a:pt x="2679" y="4774"/>
                  </a:lnTo>
                  <a:lnTo>
                    <a:pt x="2436" y="5212"/>
                  </a:lnTo>
                  <a:lnTo>
                    <a:pt x="2241" y="5651"/>
                  </a:lnTo>
                  <a:lnTo>
                    <a:pt x="2070" y="6089"/>
                  </a:lnTo>
                  <a:lnTo>
                    <a:pt x="1924" y="6552"/>
                  </a:lnTo>
                  <a:lnTo>
                    <a:pt x="1827" y="7015"/>
                  </a:lnTo>
                  <a:lnTo>
                    <a:pt x="1778" y="7477"/>
                  </a:lnTo>
                  <a:lnTo>
                    <a:pt x="1729" y="7940"/>
                  </a:lnTo>
                  <a:lnTo>
                    <a:pt x="1729" y="8427"/>
                  </a:lnTo>
                  <a:lnTo>
                    <a:pt x="1778" y="8890"/>
                  </a:lnTo>
                  <a:lnTo>
                    <a:pt x="1851" y="9353"/>
                  </a:lnTo>
                  <a:lnTo>
                    <a:pt x="1948" y="9815"/>
                  </a:lnTo>
                  <a:lnTo>
                    <a:pt x="2095" y="10278"/>
                  </a:lnTo>
                  <a:lnTo>
                    <a:pt x="2265" y="10716"/>
                  </a:lnTo>
                  <a:lnTo>
                    <a:pt x="2265" y="10716"/>
                  </a:lnTo>
                  <a:lnTo>
                    <a:pt x="1607" y="11666"/>
                  </a:lnTo>
                  <a:lnTo>
                    <a:pt x="1047" y="12543"/>
                  </a:lnTo>
                  <a:lnTo>
                    <a:pt x="828" y="12957"/>
                  </a:lnTo>
                  <a:lnTo>
                    <a:pt x="609" y="13347"/>
                  </a:lnTo>
                  <a:lnTo>
                    <a:pt x="438" y="13737"/>
                  </a:lnTo>
                  <a:lnTo>
                    <a:pt x="292" y="14102"/>
                  </a:lnTo>
                  <a:lnTo>
                    <a:pt x="170" y="14443"/>
                  </a:lnTo>
                  <a:lnTo>
                    <a:pt x="73" y="14759"/>
                  </a:lnTo>
                  <a:lnTo>
                    <a:pt x="24" y="15052"/>
                  </a:lnTo>
                  <a:lnTo>
                    <a:pt x="0" y="15320"/>
                  </a:lnTo>
                  <a:lnTo>
                    <a:pt x="0" y="15539"/>
                  </a:lnTo>
                  <a:lnTo>
                    <a:pt x="49" y="15758"/>
                  </a:lnTo>
                  <a:lnTo>
                    <a:pt x="122" y="15928"/>
                  </a:lnTo>
                  <a:lnTo>
                    <a:pt x="244" y="16075"/>
                  </a:lnTo>
                  <a:lnTo>
                    <a:pt x="244" y="16075"/>
                  </a:lnTo>
                  <a:lnTo>
                    <a:pt x="341" y="16172"/>
                  </a:lnTo>
                  <a:lnTo>
                    <a:pt x="487" y="16245"/>
                  </a:lnTo>
                  <a:lnTo>
                    <a:pt x="633" y="16294"/>
                  </a:lnTo>
                  <a:lnTo>
                    <a:pt x="804" y="16318"/>
                  </a:lnTo>
                  <a:lnTo>
                    <a:pt x="974" y="16318"/>
                  </a:lnTo>
                  <a:lnTo>
                    <a:pt x="1169" y="16318"/>
                  </a:lnTo>
                  <a:lnTo>
                    <a:pt x="1388" y="16269"/>
                  </a:lnTo>
                  <a:lnTo>
                    <a:pt x="1632" y="16221"/>
                  </a:lnTo>
                  <a:lnTo>
                    <a:pt x="2143" y="16075"/>
                  </a:lnTo>
                  <a:lnTo>
                    <a:pt x="2703" y="15831"/>
                  </a:lnTo>
                  <a:lnTo>
                    <a:pt x="3312" y="15539"/>
                  </a:lnTo>
                  <a:lnTo>
                    <a:pt x="3946" y="15149"/>
                  </a:lnTo>
                  <a:lnTo>
                    <a:pt x="4652" y="14711"/>
                  </a:lnTo>
                  <a:lnTo>
                    <a:pt x="5358" y="14224"/>
                  </a:lnTo>
                  <a:lnTo>
                    <a:pt x="6113" y="13663"/>
                  </a:lnTo>
                  <a:lnTo>
                    <a:pt x="6892" y="13055"/>
                  </a:lnTo>
                  <a:lnTo>
                    <a:pt x="7696" y="12397"/>
                  </a:lnTo>
                  <a:lnTo>
                    <a:pt x="8500" y="11691"/>
                  </a:lnTo>
                  <a:lnTo>
                    <a:pt x="9304" y="10936"/>
                  </a:lnTo>
                  <a:lnTo>
                    <a:pt x="10132" y="10132"/>
                  </a:lnTo>
                  <a:lnTo>
                    <a:pt x="10132" y="10132"/>
                  </a:lnTo>
                  <a:lnTo>
                    <a:pt x="10935" y="9304"/>
                  </a:lnTo>
                  <a:lnTo>
                    <a:pt x="11690" y="8500"/>
                  </a:lnTo>
                  <a:lnTo>
                    <a:pt x="12397" y="7696"/>
                  </a:lnTo>
                  <a:lnTo>
                    <a:pt x="13054" y="6893"/>
                  </a:lnTo>
                  <a:lnTo>
                    <a:pt x="13663" y="6113"/>
                  </a:lnTo>
                  <a:lnTo>
                    <a:pt x="14223" y="5358"/>
                  </a:lnTo>
                  <a:lnTo>
                    <a:pt x="14710" y="4652"/>
                  </a:lnTo>
                  <a:lnTo>
                    <a:pt x="15149" y="3946"/>
                  </a:lnTo>
                  <a:lnTo>
                    <a:pt x="15538" y="3313"/>
                  </a:lnTo>
                  <a:lnTo>
                    <a:pt x="15831" y="2704"/>
                  </a:lnTo>
                  <a:lnTo>
                    <a:pt x="16074" y="2144"/>
                  </a:lnTo>
                  <a:lnTo>
                    <a:pt x="16220" y="1632"/>
                  </a:lnTo>
                  <a:lnTo>
                    <a:pt x="16269" y="1389"/>
                  </a:lnTo>
                  <a:lnTo>
                    <a:pt x="16318" y="1169"/>
                  </a:lnTo>
                  <a:lnTo>
                    <a:pt x="16318" y="975"/>
                  </a:lnTo>
                  <a:lnTo>
                    <a:pt x="16318" y="804"/>
                  </a:lnTo>
                  <a:lnTo>
                    <a:pt x="16293" y="634"/>
                  </a:lnTo>
                  <a:lnTo>
                    <a:pt x="16245" y="487"/>
                  </a:lnTo>
                  <a:lnTo>
                    <a:pt x="16172" y="341"/>
                  </a:lnTo>
                  <a:lnTo>
                    <a:pt x="16074" y="244"/>
                  </a:lnTo>
                  <a:lnTo>
                    <a:pt x="16074" y="244"/>
                  </a:lnTo>
                  <a:close/>
                  <a:moveTo>
                    <a:pt x="1827" y="13810"/>
                  </a:moveTo>
                  <a:lnTo>
                    <a:pt x="1827" y="13810"/>
                  </a:lnTo>
                  <a:lnTo>
                    <a:pt x="1754" y="13737"/>
                  </a:lnTo>
                  <a:lnTo>
                    <a:pt x="1729" y="13639"/>
                  </a:lnTo>
                  <a:lnTo>
                    <a:pt x="1681" y="13542"/>
                  </a:lnTo>
                  <a:lnTo>
                    <a:pt x="1681" y="13444"/>
                  </a:lnTo>
                  <a:lnTo>
                    <a:pt x="1681" y="13176"/>
                  </a:lnTo>
                  <a:lnTo>
                    <a:pt x="1754" y="12884"/>
                  </a:lnTo>
                  <a:lnTo>
                    <a:pt x="1875" y="12519"/>
                  </a:lnTo>
                  <a:lnTo>
                    <a:pt x="2046" y="12153"/>
                  </a:lnTo>
                  <a:lnTo>
                    <a:pt x="2265" y="11715"/>
                  </a:lnTo>
                  <a:lnTo>
                    <a:pt x="2533" y="11277"/>
                  </a:lnTo>
                  <a:lnTo>
                    <a:pt x="2533" y="11277"/>
                  </a:lnTo>
                  <a:lnTo>
                    <a:pt x="2752" y="11642"/>
                  </a:lnTo>
                  <a:lnTo>
                    <a:pt x="3020" y="12007"/>
                  </a:lnTo>
                  <a:lnTo>
                    <a:pt x="3288" y="12373"/>
                  </a:lnTo>
                  <a:lnTo>
                    <a:pt x="3605" y="12714"/>
                  </a:lnTo>
                  <a:lnTo>
                    <a:pt x="3605" y="12714"/>
                  </a:lnTo>
                  <a:lnTo>
                    <a:pt x="3897" y="12957"/>
                  </a:lnTo>
                  <a:lnTo>
                    <a:pt x="4165" y="13201"/>
                  </a:lnTo>
                  <a:lnTo>
                    <a:pt x="4165" y="13201"/>
                  </a:lnTo>
                  <a:lnTo>
                    <a:pt x="3751" y="13444"/>
                  </a:lnTo>
                  <a:lnTo>
                    <a:pt x="3361" y="13639"/>
                  </a:lnTo>
                  <a:lnTo>
                    <a:pt x="3020" y="13785"/>
                  </a:lnTo>
                  <a:lnTo>
                    <a:pt x="2679" y="13883"/>
                  </a:lnTo>
                  <a:lnTo>
                    <a:pt x="2411" y="13956"/>
                  </a:lnTo>
                  <a:lnTo>
                    <a:pt x="2168" y="13956"/>
                  </a:lnTo>
                  <a:lnTo>
                    <a:pt x="2070" y="13931"/>
                  </a:lnTo>
                  <a:lnTo>
                    <a:pt x="1973" y="13907"/>
                  </a:lnTo>
                  <a:lnTo>
                    <a:pt x="1900" y="13858"/>
                  </a:lnTo>
                  <a:lnTo>
                    <a:pt x="1827" y="13810"/>
                  </a:lnTo>
                  <a:lnTo>
                    <a:pt x="1827" y="13810"/>
                  </a:lnTo>
                  <a:close/>
                  <a:moveTo>
                    <a:pt x="8159" y="4482"/>
                  </a:moveTo>
                  <a:lnTo>
                    <a:pt x="8159" y="4482"/>
                  </a:lnTo>
                  <a:lnTo>
                    <a:pt x="8037" y="4482"/>
                  </a:lnTo>
                  <a:lnTo>
                    <a:pt x="7940" y="4433"/>
                  </a:lnTo>
                  <a:lnTo>
                    <a:pt x="7842" y="4384"/>
                  </a:lnTo>
                  <a:lnTo>
                    <a:pt x="7745" y="4311"/>
                  </a:lnTo>
                  <a:lnTo>
                    <a:pt x="7672" y="4238"/>
                  </a:lnTo>
                  <a:lnTo>
                    <a:pt x="7623" y="4141"/>
                  </a:lnTo>
                  <a:lnTo>
                    <a:pt x="7574" y="4019"/>
                  </a:lnTo>
                  <a:lnTo>
                    <a:pt x="7574" y="3897"/>
                  </a:lnTo>
                  <a:lnTo>
                    <a:pt x="7574" y="3897"/>
                  </a:lnTo>
                  <a:lnTo>
                    <a:pt x="7574" y="3775"/>
                  </a:lnTo>
                  <a:lnTo>
                    <a:pt x="7623" y="3678"/>
                  </a:lnTo>
                  <a:lnTo>
                    <a:pt x="7672" y="3580"/>
                  </a:lnTo>
                  <a:lnTo>
                    <a:pt x="7745" y="3483"/>
                  </a:lnTo>
                  <a:lnTo>
                    <a:pt x="7842" y="3410"/>
                  </a:lnTo>
                  <a:lnTo>
                    <a:pt x="7940" y="3361"/>
                  </a:lnTo>
                  <a:lnTo>
                    <a:pt x="8037" y="3337"/>
                  </a:lnTo>
                  <a:lnTo>
                    <a:pt x="8159" y="3313"/>
                  </a:lnTo>
                  <a:lnTo>
                    <a:pt x="8159" y="3313"/>
                  </a:lnTo>
                  <a:lnTo>
                    <a:pt x="8281" y="3337"/>
                  </a:lnTo>
                  <a:lnTo>
                    <a:pt x="8378" y="3361"/>
                  </a:lnTo>
                  <a:lnTo>
                    <a:pt x="8476" y="3410"/>
                  </a:lnTo>
                  <a:lnTo>
                    <a:pt x="8573" y="3483"/>
                  </a:lnTo>
                  <a:lnTo>
                    <a:pt x="8646" y="3580"/>
                  </a:lnTo>
                  <a:lnTo>
                    <a:pt x="8695" y="3678"/>
                  </a:lnTo>
                  <a:lnTo>
                    <a:pt x="8743" y="3775"/>
                  </a:lnTo>
                  <a:lnTo>
                    <a:pt x="8743" y="3897"/>
                  </a:lnTo>
                  <a:lnTo>
                    <a:pt x="8743" y="3897"/>
                  </a:lnTo>
                  <a:lnTo>
                    <a:pt x="8743" y="4019"/>
                  </a:lnTo>
                  <a:lnTo>
                    <a:pt x="8695" y="4141"/>
                  </a:lnTo>
                  <a:lnTo>
                    <a:pt x="8646" y="4238"/>
                  </a:lnTo>
                  <a:lnTo>
                    <a:pt x="8573" y="4311"/>
                  </a:lnTo>
                  <a:lnTo>
                    <a:pt x="8476" y="4384"/>
                  </a:lnTo>
                  <a:lnTo>
                    <a:pt x="8378" y="4433"/>
                  </a:lnTo>
                  <a:lnTo>
                    <a:pt x="8281" y="4482"/>
                  </a:lnTo>
                  <a:lnTo>
                    <a:pt x="8159" y="4482"/>
                  </a:lnTo>
                  <a:lnTo>
                    <a:pt x="8159" y="4482"/>
                  </a:lnTo>
                  <a:close/>
                  <a:moveTo>
                    <a:pt x="9133" y="5943"/>
                  </a:moveTo>
                  <a:lnTo>
                    <a:pt x="9133" y="5943"/>
                  </a:lnTo>
                  <a:lnTo>
                    <a:pt x="9036" y="5943"/>
                  </a:lnTo>
                  <a:lnTo>
                    <a:pt x="8963" y="5919"/>
                  </a:lnTo>
                  <a:lnTo>
                    <a:pt x="8841" y="5846"/>
                  </a:lnTo>
                  <a:lnTo>
                    <a:pt x="8768" y="5724"/>
                  </a:lnTo>
                  <a:lnTo>
                    <a:pt x="8743" y="5651"/>
                  </a:lnTo>
                  <a:lnTo>
                    <a:pt x="8743" y="5553"/>
                  </a:lnTo>
                  <a:lnTo>
                    <a:pt x="8743" y="5553"/>
                  </a:lnTo>
                  <a:lnTo>
                    <a:pt x="8743" y="5480"/>
                  </a:lnTo>
                  <a:lnTo>
                    <a:pt x="8768" y="5407"/>
                  </a:lnTo>
                  <a:lnTo>
                    <a:pt x="8841" y="5285"/>
                  </a:lnTo>
                  <a:lnTo>
                    <a:pt x="8963" y="5212"/>
                  </a:lnTo>
                  <a:lnTo>
                    <a:pt x="9036" y="5188"/>
                  </a:lnTo>
                  <a:lnTo>
                    <a:pt x="9133" y="5164"/>
                  </a:lnTo>
                  <a:lnTo>
                    <a:pt x="9133" y="5164"/>
                  </a:lnTo>
                  <a:lnTo>
                    <a:pt x="9206" y="5188"/>
                  </a:lnTo>
                  <a:lnTo>
                    <a:pt x="9279" y="5212"/>
                  </a:lnTo>
                  <a:lnTo>
                    <a:pt x="9401" y="5285"/>
                  </a:lnTo>
                  <a:lnTo>
                    <a:pt x="9474" y="5407"/>
                  </a:lnTo>
                  <a:lnTo>
                    <a:pt x="9498" y="5480"/>
                  </a:lnTo>
                  <a:lnTo>
                    <a:pt x="9523" y="5553"/>
                  </a:lnTo>
                  <a:lnTo>
                    <a:pt x="9523" y="5553"/>
                  </a:lnTo>
                  <a:lnTo>
                    <a:pt x="9498" y="5651"/>
                  </a:lnTo>
                  <a:lnTo>
                    <a:pt x="9474" y="5724"/>
                  </a:lnTo>
                  <a:lnTo>
                    <a:pt x="9401" y="5846"/>
                  </a:lnTo>
                  <a:lnTo>
                    <a:pt x="9279" y="5919"/>
                  </a:lnTo>
                  <a:lnTo>
                    <a:pt x="9206" y="5943"/>
                  </a:lnTo>
                  <a:lnTo>
                    <a:pt x="9133" y="5943"/>
                  </a:lnTo>
                  <a:lnTo>
                    <a:pt x="9133" y="5943"/>
                  </a:lnTo>
                  <a:close/>
                  <a:moveTo>
                    <a:pt x="9986" y="4409"/>
                  </a:moveTo>
                  <a:lnTo>
                    <a:pt x="9986" y="4409"/>
                  </a:lnTo>
                  <a:lnTo>
                    <a:pt x="9888" y="4409"/>
                  </a:lnTo>
                  <a:lnTo>
                    <a:pt x="9815" y="4384"/>
                  </a:lnTo>
                  <a:lnTo>
                    <a:pt x="9693" y="4287"/>
                  </a:lnTo>
                  <a:lnTo>
                    <a:pt x="9620" y="4165"/>
                  </a:lnTo>
                  <a:lnTo>
                    <a:pt x="9596" y="4092"/>
                  </a:lnTo>
                  <a:lnTo>
                    <a:pt x="9596" y="4019"/>
                  </a:lnTo>
                  <a:lnTo>
                    <a:pt x="9596" y="4019"/>
                  </a:lnTo>
                  <a:lnTo>
                    <a:pt x="9596" y="3946"/>
                  </a:lnTo>
                  <a:lnTo>
                    <a:pt x="9620" y="3873"/>
                  </a:lnTo>
                  <a:lnTo>
                    <a:pt x="9693" y="3751"/>
                  </a:lnTo>
                  <a:lnTo>
                    <a:pt x="9815" y="3654"/>
                  </a:lnTo>
                  <a:lnTo>
                    <a:pt x="9888" y="3629"/>
                  </a:lnTo>
                  <a:lnTo>
                    <a:pt x="9986" y="3629"/>
                  </a:lnTo>
                  <a:lnTo>
                    <a:pt x="9986" y="3629"/>
                  </a:lnTo>
                  <a:lnTo>
                    <a:pt x="10059" y="3629"/>
                  </a:lnTo>
                  <a:lnTo>
                    <a:pt x="10132" y="3654"/>
                  </a:lnTo>
                  <a:lnTo>
                    <a:pt x="10253" y="3751"/>
                  </a:lnTo>
                  <a:lnTo>
                    <a:pt x="10327" y="3873"/>
                  </a:lnTo>
                  <a:lnTo>
                    <a:pt x="10351" y="3946"/>
                  </a:lnTo>
                  <a:lnTo>
                    <a:pt x="10375" y="4019"/>
                  </a:lnTo>
                  <a:lnTo>
                    <a:pt x="10375" y="4019"/>
                  </a:lnTo>
                  <a:lnTo>
                    <a:pt x="10351" y="4092"/>
                  </a:lnTo>
                  <a:lnTo>
                    <a:pt x="10327" y="4165"/>
                  </a:lnTo>
                  <a:lnTo>
                    <a:pt x="10253" y="4287"/>
                  </a:lnTo>
                  <a:lnTo>
                    <a:pt x="10132" y="4384"/>
                  </a:lnTo>
                  <a:lnTo>
                    <a:pt x="10059" y="4409"/>
                  </a:lnTo>
                  <a:lnTo>
                    <a:pt x="9986" y="4409"/>
                  </a:lnTo>
                  <a:lnTo>
                    <a:pt x="9986" y="4409"/>
                  </a:lnTo>
                  <a:close/>
                  <a:moveTo>
                    <a:pt x="13200" y="4165"/>
                  </a:moveTo>
                  <a:lnTo>
                    <a:pt x="13200" y="4165"/>
                  </a:lnTo>
                  <a:lnTo>
                    <a:pt x="12957" y="3897"/>
                  </a:lnTo>
                  <a:lnTo>
                    <a:pt x="12713" y="3605"/>
                  </a:lnTo>
                  <a:lnTo>
                    <a:pt x="12713" y="3605"/>
                  </a:lnTo>
                  <a:lnTo>
                    <a:pt x="12372" y="3288"/>
                  </a:lnTo>
                  <a:lnTo>
                    <a:pt x="12007" y="3020"/>
                  </a:lnTo>
                  <a:lnTo>
                    <a:pt x="11642" y="2752"/>
                  </a:lnTo>
                  <a:lnTo>
                    <a:pt x="11276" y="2533"/>
                  </a:lnTo>
                  <a:lnTo>
                    <a:pt x="11276" y="2533"/>
                  </a:lnTo>
                  <a:lnTo>
                    <a:pt x="11715" y="2265"/>
                  </a:lnTo>
                  <a:lnTo>
                    <a:pt x="12153" y="2046"/>
                  </a:lnTo>
                  <a:lnTo>
                    <a:pt x="12518" y="1876"/>
                  </a:lnTo>
                  <a:lnTo>
                    <a:pt x="12884" y="1754"/>
                  </a:lnTo>
                  <a:lnTo>
                    <a:pt x="13176" y="1681"/>
                  </a:lnTo>
                  <a:lnTo>
                    <a:pt x="13444" y="1681"/>
                  </a:lnTo>
                  <a:lnTo>
                    <a:pt x="13541" y="1681"/>
                  </a:lnTo>
                  <a:lnTo>
                    <a:pt x="13639" y="1730"/>
                  </a:lnTo>
                  <a:lnTo>
                    <a:pt x="13736" y="1754"/>
                  </a:lnTo>
                  <a:lnTo>
                    <a:pt x="13809" y="1827"/>
                  </a:lnTo>
                  <a:lnTo>
                    <a:pt x="13809" y="1827"/>
                  </a:lnTo>
                  <a:lnTo>
                    <a:pt x="13858" y="1900"/>
                  </a:lnTo>
                  <a:lnTo>
                    <a:pt x="13907" y="1973"/>
                  </a:lnTo>
                  <a:lnTo>
                    <a:pt x="13931" y="2070"/>
                  </a:lnTo>
                  <a:lnTo>
                    <a:pt x="13955" y="2168"/>
                  </a:lnTo>
                  <a:lnTo>
                    <a:pt x="13955" y="2411"/>
                  </a:lnTo>
                  <a:lnTo>
                    <a:pt x="13882" y="2679"/>
                  </a:lnTo>
                  <a:lnTo>
                    <a:pt x="13785" y="3020"/>
                  </a:lnTo>
                  <a:lnTo>
                    <a:pt x="13639" y="3361"/>
                  </a:lnTo>
                  <a:lnTo>
                    <a:pt x="13444" y="3751"/>
                  </a:lnTo>
                  <a:lnTo>
                    <a:pt x="13200" y="4165"/>
                  </a:lnTo>
                  <a:lnTo>
                    <a:pt x="13200" y="4165"/>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6" name="Google Shape;126;p21"/>
          <p:cNvGrpSpPr/>
          <p:nvPr/>
        </p:nvGrpSpPr>
        <p:grpSpPr>
          <a:xfrm rot="-587484">
            <a:off x="6267723" y="3357178"/>
            <a:ext cx="832620" cy="832573"/>
            <a:chOff x="576250" y="4319400"/>
            <a:chExt cx="442075" cy="442050"/>
          </a:xfrm>
        </p:grpSpPr>
        <p:sp>
          <p:nvSpPr>
            <p:cNvPr id="127" name="Google Shape;127;p21"/>
            <p:cNvSpPr/>
            <p:nvPr/>
          </p:nvSpPr>
          <p:spPr>
            <a:xfrm>
              <a:off x="576250" y="4319400"/>
              <a:ext cx="442075" cy="442050"/>
            </a:xfrm>
            <a:custGeom>
              <a:avLst/>
              <a:gdLst/>
              <a:ahLst/>
              <a:cxnLst/>
              <a:rect l="l" t="t" r="r" b="b"/>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1"/>
            <p:cNvSpPr/>
            <p:nvPr/>
          </p:nvSpPr>
          <p:spPr>
            <a:xfrm>
              <a:off x="595725" y="4668875"/>
              <a:ext cx="73100" cy="73100"/>
            </a:xfrm>
            <a:custGeom>
              <a:avLst/>
              <a:gdLst/>
              <a:ahLst/>
              <a:cxnLst/>
              <a:rect l="l" t="t" r="r" b="b"/>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1"/>
            <p:cNvSpPr/>
            <p:nvPr/>
          </p:nvSpPr>
          <p:spPr>
            <a:xfrm>
              <a:off x="652350" y="4711500"/>
              <a:ext cx="46925" cy="46925"/>
            </a:xfrm>
            <a:custGeom>
              <a:avLst/>
              <a:gdLst/>
              <a:ahLst/>
              <a:cxnLst/>
              <a:rect l="l" t="t" r="r" b="b"/>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1"/>
            <p:cNvSpPr/>
            <p:nvPr/>
          </p:nvSpPr>
          <p:spPr>
            <a:xfrm>
              <a:off x="579300" y="4638450"/>
              <a:ext cx="46900" cy="46900"/>
            </a:xfrm>
            <a:custGeom>
              <a:avLst/>
              <a:gdLst/>
              <a:ahLst/>
              <a:cxnLst/>
              <a:rect l="l" t="t" r="r" b="b"/>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1" name="Google Shape;131;p21"/>
          <p:cNvSpPr/>
          <p:nvPr/>
        </p:nvSpPr>
        <p:spPr>
          <a:xfrm>
            <a:off x="5902109" y="1536042"/>
            <a:ext cx="316555" cy="302258"/>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1"/>
          <p:cNvSpPr/>
          <p:nvPr/>
        </p:nvSpPr>
        <p:spPr>
          <a:xfrm rot="2697326">
            <a:off x="7988131" y="3083448"/>
            <a:ext cx="480511" cy="458810"/>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1"/>
          <p:cNvSpPr/>
          <p:nvPr/>
        </p:nvSpPr>
        <p:spPr>
          <a:xfrm>
            <a:off x="8368271" y="2821523"/>
            <a:ext cx="192462" cy="183842"/>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1"/>
          <p:cNvSpPr/>
          <p:nvPr/>
        </p:nvSpPr>
        <p:spPr>
          <a:xfrm rot="1280408">
            <a:off x="5682784" y="2447744"/>
            <a:ext cx="192443" cy="183846"/>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TextBox 16"/>
          <p:cNvSpPr txBox="1"/>
          <p:nvPr/>
        </p:nvSpPr>
        <p:spPr>
          <a:xfrm>
            <a:off x="285720" y="3571882"/>
            <a:ext cx="2071702" cy="369332"/>
          </a:xfrm>
          <a:prstGeom prst="rect">
            <a:avLst/>
          </a:prstGeom>
          <a:noFill/>
        </p:spPr>
        <p:txBody>
          <a:bodyPr wrap="square" rtlCol="0">
            <a:spAutoFit/>
          </a:bodyPr>
          <a:lstStyle/>
          <a:p>
            <a:r>
              <a:rPr lang="en" sz="1800" dirty="0" smtClean="0">
                <a:solidFill>
                  <a:schemeClr val="accent1">
                    <a:lumMod val="60000"/>
                    <a:lumOff val="40000"/>
                  </a:schemeClr>
                </a:solidFill>
              </a:rPr>
              <a:t>THANKS!</a:t>
            </a:r>
            <a:endParaRPr lang="en-US" sz="1800" dirty="0">
              <a:solidFill>
                <a:schemeClr val="accent1">
                  <a:lumMod val="60000"/>
                  <a:lumOff val="40000"/>
                </a:schemeClr>
              </a:solidFill>
            </a:endParaRPr>
          </a:p>
        </p:txBody>
      </p:sp>
      <p:sp>
        <p:nvSpPr>
          <p:cNvPr id="18" name="Rectangle 17"/>
          <p:cNvSpPr/>
          <p:nvPr/>
        </p:nvSpPr>
        <p:spPr>
          <a:xfrm>
            <a:off x="214282" y="4000510"/>
            <a:ext cx="4572000" cy="892552"/>
          </a:xfrm>
          <a:prstGeom prst="rect">
            <a:avLst/>
          </a:prstGeom>
        </p:spPr>
        <p:txBody>
          <a:bodyPr>
            <a:spAutoFit/>
          </a:bodyPr>
          <a:lstStyle/>
          <a:p>
            <a:pPr lvl="0">
              <a:spcBef>
                <a:spcPts val="600"/>
              </a:spcBef>
            </a:pPr>
            <a:r>
              <a:rPr lang="en-US" b="1" dirty="0" smtClean="0">
                <a:solidFill>
                  <a:schemeClr val="accent3"/>
                </a:solidFill>
              </a:rPr>
              <a:t>Any questions?</a:t>
            </a:r>
          </a:p>
          <a:p>
            <a:pPr lvl="0">
              <a:spcBef>
                <a:spcPts val="600"/>
              </a:spcBef>
            </a:pPr>
            <a:r>
              <a:rPr lang="en-US" dirty="0" smtClean="0">
                <a:solidFill>
                  <a:schemeClr val="bg1"/>
                </a:solidFill>
              </a:rPr>
              <a:t>You can find me at:</a:t>
            </a:r>
          </a:p>
          <a:p>
            <a:pPr marL="228600" lvl="0" indent="-180340">
              <a:spcBef>
                <a:spcPts val="600"/>
              </a:spcBef>
              <a:buSzPts val="1400"/>
              <a:buChar char="╸"/>
            </a:pPr>
            <a:r>
              <a:rPr lang="en-US" dirty="0" smtClean="0">
                <a:solidFill>
                  <a:schemeClr val="bg1"/>
                </a:solidFill>
                <a:hlinkClick r:id="rId4"/>
              </a:rPr>
              <a:t>dr.pandeysurabhi@gmail.com</a:t>
            </a:r>
            <a:r>
              <a:rPr lang="en-US" dirty="0" smtClean="0">
                <a:solidFill>
                  <a:schemeClr val="bg1"/>
                </a:solidFill>
              </a:rPr>
              <a:t>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4"/>
        <p:cNvGrpSpPr/>
        <p:nvPr/>
      </p:nvGrpSpPr>
      <p:grpSpPr>
        <a:xfrm>
          <a:off x="0" y="0"/>
          <a:ext cx="0" cy="0"/>
          <a:chOff x="0" y="0"/>
          <a:chExt cx="0" cy="0"/>
        </a:xfrm>
      </p:grpSpPr>
      <p:sp>
        <p:nvSpPr>
          <p:cNvPr id="116" name="Google Shape;116;p20"/>
          <p:cNvSpPr txBox="1">
            <a:spLocks noGrp="1"/>
          </p:cNvSpPr>
          <p:nvPr>
            <p:ph type="body" idx="1"/>
          </p:nvPr>
        </p:nvSpPr>
        <p:spPr>
          <a:xfrm>
            <a:off x="142844" y="1000114"/>
            <a:ext cx="5072098" cy="3571900"/>
          </a:xfrm>
          <a:prstGeom prst="rect">
            <a:avLst/>
          </a:prstGeom>
        </p:spPr>
        <p:txBody>
          <a:bodyPr spcFirstLastPara="1" wrap="square" lIns="0" tIns="0" rIns="0" bIns="0" anchor="t" anchorCtr="0">
            <a:noAutofit/>
          </a:bodyPr>
          <a:lstStyle/>
          <a:p>
            <a:pPr marL="457200" lvl="0" indent="-381000" algn="l" rtl="0">
              <a:spcBef>
                <a:spcPts val="600"/>
              </a:spcBef>
              <a:spcAft>
                <a:spcPts val="0"/>
              </a:spcAft>
              <a:buSzPts val="2400"/>
              <a:buNone/>
            </a:pPr>
            <a:endParaRPr lang="en-US" b="1" dirty="0" smtClean="0">
              <a:solidFill>
                <a:schemeClr val="accent1"/>
              </a:solidFill>
              <a:latin typeface="Calibri" pitchFamily="34" charset="0"/>
              <a:cs typeface="Calibri" pitchFamily="34" charset="0"/>
            </a:endParaRPr>
          </a:p>
          <a:p>
            <a:pPr marL="457200" lvl="0" indent="-381000" algn="l" rtl="0">
              <a:spcBef>
                <a:spcPts val="600"/>
              </a:spcBef>
              <a:spcAft>
                <a:spcPts val="0"/>
              </a:spcAft>
              <a:buSzPts val="2400"/>
              <a:buNone/>
            </a:pPr>
            <a:r>
              <a:rPr lang="en-US" b="1" dirty="0" smtClean="0">
                <a:solidFill>
                  <a:schemeClr val="accent1"/>
                </a:solidFill>
                <a:latin typeface="Calibri" pitchFamily="34" charset="0"/>
                <a:cs typeface="Calibri" pitchFamily="34" charset="0"/>
              </a:rPr>
              <a:t>Session </a:t>
            </a:r>
            <a:r>
              <a:rPr lang="en-US" b="1" dirty="0" smtClean="0">
                <a:solidFill>
                  <a:schemeClr val="accent1"/>
                </a:solidFill>
                <a:latin typeface="Calibri" pitchFamily="34" charset="0"/>
                <a:cs typeface="Calibri" pitchFamily="34" charset="0"/>
              </a:rPr>
              <a:t>8.1 </a:t>
            </a:r>
            <a:endParaRPr lang="en-US" b="1" dirty="0" smtClean="0">
              <a:solidFill>
                <a:schemeClr val="accent1"/>
              </a:solidFill>
              <a:latin typeface="Calibri" pitchFamily="34" charset="0"/>
              <a:cs typeface="Calibri" pitchFamily="34" charset="0"/>
            </a:endParaRPr>
          </a:p>
          <a:p>
            <a:pPr lvl="0"/>
            <a:r>
              <a:rPr lang="en-US" sz="1800" dirty="0" smtClean="0">
                <a:latin typeface="+mn-lt"/>
              </a:rPr>
              <a:t>Individual Privacy v/s National Security V/s International Threats </a:t>
            </a:r>
          </a:p>
          <a:p>
            <a:pPr lvl="0"/>
            <a:r>
              <a:rPr lang="en-US" sz="1800" dirty="0" smtClean="0">
                <a:latin typeface="+mn-lt"/>
              </a:rPr>
              <a:t>Role of non state actors  in cyber warfare</a:t>
            </a:r>
          </a:p>
          <a:p>
            <a:r>
              <a:rPr lang="en-IN" sz="1800" dirty="0" smtClean="0">
                <a:latin typeface="+mn-lt"/>
                <a:cs typeface="Calibri" pitchFamily="34" charset="0"/>
              </a:rPr>
              <a:t>Case Study</a:t>
            </a:r>
            <a:endParaRPr lang="en-US" sz="1800" dirty="0" smtClean="0">
              <a:latin typeface="+mn-lt"/>
              <a:cs typeface="Calibri" pitchFamily="34" charset="0"/>
            </a:endParaRPr>
          </a:p>
          <a:p>
            <a:pPr lvl="0">
              <a:buNone/>
            </a:pPr>
            <a:endParaRPr lang="en-US" dirty="0" smtClean="0"/>
          </a:p>
          <a:p>
            <a:pPr marL="457200" lvl="0" indent="-381000" algn="l" rtl="0">
              <a:spcBef>
                <a:spcPts val="600"/>
              </a:spcBef>
              <a:spcAft>
                <a:spcPts val="0"/>
              </a:spcAft>
              <a:buSzPts val="2400"/>
              <a:buNone/>
            </a:pPr>
            <a:r>
              <a:rPr lang="en-IN" dirty="0" smtClean="0"/>
              <a:t> </a:t>
            </a:r>
          </a:p>
          <a:p>
            <a:pPr marL="457200" lvl="0" indent="-381000" algn="l" rtl="0">
              <a:spcBef>
                <a:spcPts val="600"/>
              </a:spcBef>
              <a:spcAft>
                <a:spcPts val="0"/>
              </a:spcAft>
              <a:buSzPts val="2400"/>
              <a:buNone/>
            </a:pPr>
            <a:endParaRPr dirty="0"/>
          </a:p>
        </p:txBody>
      </p:sp>
      <p:sp>
        <p:nvSpPr>
          <p:cNvPr id="117" name="Google Shape;117;p20"/>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2</a:t>
            </a:fld>
            <a:endParaRPr/>
          </a:p>
        </p:txBody>
      </p:sp>
      <p:pic>
        <p:nvPicPr>
          <p:cNvPr id="49153" name="Picture 1"/>
          <p:cNvPicPr>
            <a:picLocks noChangeAspect="1" noChangeArrowheads="1"/>
          </p:cNvPicPr>
          <p:nvPr/>
        </p:nvPicPr>
        <p:blipFill>
          <a:blip r:embed="rId4"/>
          <a:srcRect/>
          <a:stretch>
            <a:fillRect/>
          </a:stretch>
        </p:blipFill>
        <p:spPr bwMode="auto">
          <a:xfrm>
            <a:off x="6715140" y="2500312"/>
            <a:ext cx="838200" cy="819150"/>
          </a:xfrm>
          <a:prstGeom prst="rect">
            <a:avLst/>
          </a:prstGeom>
          <a:noFill/>
          <a:ln w="9525">
            <a:noFill/>
            <a:miter lim="800000"/>
            <a:headEnd/>
            <a:tailEnd/>
          </a:ln>
          <a:effectLst/>
        </p:spPr>
      </p:pic>
      <p:sp>
        <p:nvSpPr>
          <p:cNvPr id="7" name="TextBox 6"/>
          <p:cNvSpPr txBox="1"/>
          <p:nvPr/>
        </p:nvSpPr>
        <p:spPr>
          <a:xfrm>
            <a:off x="6072198" y="2071684"/>
            <a:ext cx="1143008" cy="338554"/>
          </a:xfrm>
          <a:prstGeom prst="rect">
            <a:avLst/>
          </a:prstGeom>
          <a:noFill/>
        </p:spPr>
        <p:txBody>
          <a:bodyPr wrap="square" rtlCol="0">
            <a:spAutoFit/>
          </a:bodyPr>
          <a:lstStyle/>
          <a:p>
            <a:r>
              <a:rPr lang="en-IN" sz="1600" b="1" dirty="0" smtClean="0"/>
              <a:t>Activities</a:t>
            </a:r>
            <a:r>
              <a:rPr lang="en-IN" b="1" dirty="0" smtClean="0"/>
              <a:t> </a:t>
            </a:r>
            <a:endParaRPr lang="en-US" b="1" dirty="0"/>
          </a:p>
        </p:txBody>
      </p:sp>
      <p:sp>
        <p:nvSpPr>
          <p:cNvPr id="8" name="TextBox 7"/>
          <p:cNvSpPr txBox="1"/>
          <p:nvPr/>
        </p:nvSpPr>
        <p:spPr>
          <a:xfrm>
            <a:off x="5786446" y="2428874"/>
            <a:ext cx="1000132" cy="461665"/>
          </a:xfrm>
          <a:prstGeom prst="rect">
            <a:avLst/>
          </a:prstGeom>
          <a:noFill/>
        </p:spPr>
        <p:txBody>
          <a:bodyPr wrap="square" rtlCol="0">
            <a:spAutoFit/>
          </a:bodyPr>
          <a:lstStyle/>
          <a:p>
            <a:r>
              <a:rPr lang="en-IN" sz="1200" b="1" dirty="0" smtClean="0"/>
              <a:t>Case Discussion </a:t>
            </a:r>
            <a:endParaRPr lang="en-US" sz="1200" b="1" dirty="0"/>
          </a:p>
        </p:txBody>
      </p:sp>
      <p:pic>
        <p:nvPicPr>
          <p:cNvPr id="49154" name="Picture 2"/>
          <p:cNvPicPr>
            <a:picLocks noChangeAspect="1" noChangeArrowheads="1"/>
          </p:cNvPicPr>
          <p:nvPr/>
        </p:nvPicPr>
        <p:blipFill>
          <a:blip r:embed="rId5"/>
          <a:srcRect/>
          <a:stretch>
            <a:fillRect/>
          </a:stretch>
        </p:blipFill>
        <p:spPr bwMode="auto">
          <a:xfrm>
            <a:off x="6858016" y="3714758"/>
            <a:ext cx="638175" cy="733425"/>
          </a:xfrm>
          <a:prstGeom prst="rect">
            <a:avLst/>
          </a:prstGeom>
          <a:noFill/>
          <a:ln w="9525">
            <a:noFill/>
            <a:miter lim="800000"/>
            <a:headEnd/>
            <a:tailEnd/>
          </a:ln>
          <a:effectLst/>
        </p:spPr>
      </p:pic>
      <p:sp>
        <p:nvSpPr>
          <p:cNvPr id="10" name="TextBox 9"/>
          <p:cNvSpPr txBox="1"/>
          <p:nvPr/>
        </p:nvSpPr>
        <p:spPr>
          <a:xfrm>
            <a:off x="6072198" y="3857634"/>
            <a:ext cx="857256" cy="523220"/>
          </a:xfrm>
          <a:prstGeom prst="rect">
            <a:avLst/>
          </a:prstGeom>
          <a:noFill/>
        </p:spPr>
        <p:txBody>
          <a:bodyPr wrap="square" rtlCol="0">
            <a:spAutoFit/>
          </a:bodyPr>
          <a:lstStyle/>
          <a:p>
            <a:r>
              <a:rPr lang="en-IN" b="1" dirty="0" smtClean="0"/>
              <a:t>Quiz  &amp; FAQ </a:t>
            </a:r>
            <a:endParaRPr lang="en-US" b="1" dirty="0"/>
          </a:p>
        </p:txBody>
      </p:sp>
      <p:sp>
        <p:nvSpPr>
          <p:cNvPr id="12" name="TextBox 11"/>
          <p:cNvSpPr txBox="1"/>
          <p:nvPr/>
        </p:nvSpPr>
        <p:spPr>
          <a:xfrm>
            <a:off x="6143636" y="1142990"/>
            <a:ext cx="1428760" cy="584775"/>
          </a:xfrm>
          <a:prstGeom prst="rect">
            <a:avLst/>
          </a:prstGeom>
          <a:noFill/>
        </p:spPr>
        <p:txBody>
          <a:bodyPr wrap="square" rtlCol="0">
            <a:spAutoFit/>
          </a:bodyPr>
          <a:lstStyle/>
          <a:p>
            <a:r>
              <a:rPr lang="en-IN" sz="1600" b="1" dirty="0" smtClean="0"/>
              <a:t>No. of Sessions :1</a:t>
            </a:r>
            <a:endParaRPr lang="en-US" sz="1600" b="1" dirty="0"/>
          </a:p>
        </p:txBody>
      </p:sp>
      <p:sp>
        <p:nvSpPr>
          <p:cNvPr id="13" name="Title 12"/>
          <p:cNvSpPr>
            <a:spLocks noGrp="1"/>
          </p:cNvSpPr>
          <p:nvPr>
            <p:ph type="title"/>
          </p:nvPr>
        </p:nvSpPr>
        <p:spPr/>
        <p:txBody>
          <a:bodyPr/>
          <a:lstStyle/>
          <a:p>
            <a:r>
              <a:rPr lang="en-US" sz="2400" b="1" dirty="0" smtClean="0">
                <a:latin typeface="+mn-lt"/>
              </a:rPr>
              <a:t>National and International issues in Cyber Security Domain </a:t>
            </a:r>
            <a:r>
              <a:rPr lang="en-US" sz="2400" dirty="0" smtClean="0">
                <a:latin typeface="+mn-lt"/>
              </a:rPr>
              <a:t/>
            </a:r>
            <a:br>
              <a:rPr lang="en-US" sz="2400" dirty="0" smtClean="0">
                <a:latin typeface="+mn-lt"/>
              </a:rPr>
            </a:br>
            <a:endParaRPr lang="en-US" dirty="0">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2" name="Title 11"/>
          <p:cNvSpPr>
            <a:spLocks noGrp="1"/>
          </p:cNvSpPr>
          <p:nvPr>
            <p:ph type="title"/>
          </p:nvPr>
        </p:nvSpPr>
        <p:spPr>
          <a:xfrm>
            <a:off x="428596" y="0"/>
            <a:ext cx="5343900" cy="718800"/>
          </a:xfrm>
        </p:spPr>
        <p:txBody>
          <a:bodyPr/>
          <a:lstStyle/>
          <a:p>
            <a:r>
              <a:rPr lang="en-US" sz="2400" b="1" dirty="0" smtClean="0">
                <a:latin typeface="Calibri" pitchFamily="34" charset="0"/>
                <a:cs typeface="Calibri" pitchFamily="34" charset="0"/>
              </a:rPr>
              <a:t>Learning Objectives </a:t>
            </a:r>
            <a:endParaRPr lang="en-US" dirty="0">
              <a:latin typeface="Calibri" pitchFamily="34" charset="0"/>
              <a:cs typeface="Calibri" pitchFamily="34" charset="0"/>
            </a:endParaRPr>
          </a:p>
        </p:txBody>
      </p:sp>
      <p:sp>
        <p:nvSpPr>
          <p:cNvPr id="116" name="Google Shape;116;p20"/>
          <p:cNvSpPr txBox="1">
            <a:spLocks noGrp="1"/>
          </p:cNvSpPr>
          <p:nvPr>
            <p:ph type="body" idx="1"/>
          </p:nvPr>
        </p:nvSpPr>
        <p:spPr>
          <a:xfrm>
            <a:off x="214282" y="714362"/>
            <a:ext cx="4714908" cy="4429138"/>
          </a:xfrm>
          <a:prstGeom prst="rect">
            <a:avLst/>
          </a:prstGeom>
        </p:spPr>
        <p:txBody>
          <a:bodyPr spcFirstLastPara="1" wrap="square" lIns="0" tIns="0" rIns="0" bIns="0" anchor="t" anchorCtr="0">
            <a:noAutofit/>
          </a:bodyPr>
          <a:lstStyle/>
          <a:p>
            <a:pPr lvl="0"/>
            <a:r>
              <a:rPr lang="en-IN" sz="1800" dirty="0" smtClean="0">
                <a:latin typeface="Calibri" pitchFamily="34" charset="0"/>
                <a:cs typeface="Calibri" pitchFamily="34" charset="0"/>
              </a:rPr>
              <a:t>To understand </a:t>
            </a:r>
            <a:r>
              <a:rPr lang="en-US" sz="1800" dirty="0" smtClean="0">
                <a:latin typeface="Calibri" pitchFamily="34" charset="0"/>
                <a:cs typeface="Calibri" pitchFamily="34" charset="0"/>
              </a:rPr>
              <a:t>fundamentals  of cyber safety </a:t>
            </a:r>
          </a:p>
          <a:p>
            <a:pPr lvl="0"/>
            <a:r>
              <a:rPr lang="en-US" sz="1800" dirty="0" smtClean="0">
                <a:latin typeface="Calibri" pitchFamily="34" charset="0"/>
                <a:cs typeface="Calibri" pitchFamily="34" charset="0"/>
              </a:rPr>
              <a:t> Current  Vulnerabilities  </a:t>
            </a:r>
          </a:p>
          <a:p>
            <a:pPr lvl="0"/>
            <a:r>
              <a:rPr lang="en-US" sz="1800" dirty="0" smtClean="0">
                <a:latin typeface="Calibri" pitchFamily="34" charset="0"/>
                <a:cs typeface="Calibri" pitchFamily="34" charset="0"/>
              </a:rPr>
              <a:t>Security goals, </a:t>
            </a:r>
          </a:p>
          <a:p>
            <a:pPr lvl="0"/>
            <a:r>
              <a:rPr lang="en-US" sz="1800" dirty="0" smtClean="0">
                <a:latin typeface="Calibri" pitchFamily="34" charset="0"/>
                <a:cs typeface="Calibri" pitchFamily="34" charset="0"/>
              </a:rPr>
              <a:t>Information ethics , </a:t>
            </a:r>
          </a:p>
          <a:p>
            <a:pPr lvl="0"/>
            <a:r>
              <a:rPr lang="en-US" sz="1800" dirty="0" smtClean="0">
                <a:latin typeface="Calibri" pitchFamily="34" charset="0"/>
                <a:cs typeface="Calibri" pitchFamily="34" charset="0"/>
              </a:rPr>
              <a:t>Functionality and Usability .</a:t>
            </a:r>
          </a:p>
          <a:p>
            <a:pPr lvl="0"/>
            <a:endParaRPr lang="en-US" sz="2000" dirty="0" smtClean="0">
              <a:latin typeface="Calibri" pitchFamily="34" charset="0"/>
              <a:cs typeface="Calibri" pitchFamily="34" charset="0"/>
            </a:endParaRPr>
          </a:p>
          <a:p>
            <a:pPr lvl="0"/>
            <a:endParaRPr lang="en-US" sz="2000" dirty="0" smtClean="0">
              <a:latin typeface="Calibri" pitchFamily="34" charset="0"/>
              <a:cs typeface="Calibri" pitchFamily="34" charset="0"/>
            </a:endParaRPr>
          </a:p>
          <a:p>
            <a:endParaRPr lang="en-US" sz="1800" dirty="0" smtClean="0">
              <a:latin typeface="Calibri" pitchFamily="34" charset="0"/>
              <a:cs typeface="Calibri" pitchFamily="34" charset="0"/>
            </a:endParaRPr>
          </a:p>
          <a:p>
            <a:pPr lvl="0"/>
            <a:endParaRPr lang="en-US" sz="1800" dirty="0" smtClean="0"/>
          </a:p>
          <a:p>
            <a:pPr lvl="0"/>
            <a:endParaRPr lang="en-US" sz="1800" dirty="0" smtClean="0"/>
          </a:p>
          <a:p>
            <a:pPr marL="457200" lvl="0" indent="-381000" algn="l" rtl="0">
              <a:spcBef>
                <a:spcPts val="600"/>
              </a:spcBef>
              <a:spcAft>
                <a:spcPts val="0"/>
              </a:spcAft>
              <a:buSzPts val="2400"/>
              <a:buNone/>
            </a:pPr>
            <a:endParaRPr lang="en-US" dirty="0" smtClean="0"/>
          </a:p>
          <a:p>
            <a:pPr marL="457200" lvl="0" indent="-381000" algn="l" rtl="0">
              <a:spcBef>
                <a:spcPts val="600"/>
              </a:spcBef>
              <a:spcAft>
                <a:spcPts val="0"/>
              </a:spcAft>
              <a:buSzPts val="2400"/>
              <a:buNone/>
            </a:pPr>
            <a:r>
              <a:rPr lang="en-IN" dirty="0" smtClean="0"/>
              <a:t> </a:t>
            </a:r>
          </a:p>
          <a:p>
            <a:pPr marL="457200" lvl="0" indent="-381000" algn="l" rtl="0">
              <a:spcBef>
                <a:spcPts val="600"/>
              </a:spcBef>
              <a:spcAft>
                <a:spcPts val="0"/>
              </a:spcAft>
              <a:buSzPts val="2400"/>
              <a:buNone/>
            </a:pPr>
            <a:endParaRPr dirty="0"/>
          </a:p>
        </p:txBody>
      </p:sp>
      <p:sp>
        <p:nvSpPr>
          <p:cNvPr id="117" name="Google Shape;117;p20"/>
          <p:cNvSpPr txBox="1">
            <a:spLocks noGrp="1"/>
          </p:cNvSpPr>
          <p:nvPr>
            <p:ph type="sldNum" idx="12"/>
          </p:nvPr>
        </p:nvSpPr>
        <p:spPr>
          <a:xfrm>
            <a:off x="8429652" y="4749900"/>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3</a:t>
            </a:fld>
            <a:endParaRPr/>
          </a:p>
        </p:txBody>
      </p:sp>
      <p:pic>
        <p:nvPicPr>
          <p:cNvPr id="84994" name="Picture 2"/>
          <p:cNvPicPr>
            <a:picLocks noChangeAspect="1" noChangeArrowheads="1"/>
          </p:cNvPicPr>
          <p:nvPr/>
        </p:nvPicPr>
        <p:blipFill>
          <a:blip r:embed="rId3"/>
          <a:srcRect/>
          <a:stretch>
            <a:fillRect/>
          </a:stretch>
        </p:blipFill>
        <p:spPr bwMode="auto">
          <a:xfrm>
            <a:off x="6858016" y="142858"/>
            <a:ext cx="1428750" cy="704850"/>
          </a:xfrm>
          <a:prstGeom prst="rect">
            <a:avLst/>
          </a:prstGeom>
          <a:noFill/>
          <a:ln w="9525">
            <a:noFill/>
            <a:miter lim="800000"/>
            <a:headEnd/>
            <a:tailEnd/>
          </a:ln>
          <a:effectLst/>
        </p:spPr>
      </p:pic>
      <p:pic>
        <p:nvPicPr>
          <p:cNvPr id="84995" name="Picture 3"/>
          <p:cNvPicPr>
            <a:picLocks noChangeAspect="1" noChangeArrowheads="1"/>
          </p:cNvPicPr>
          <p:nvPr/>
        </p:nvPicPr>
        <p:blipFill>
          <a:blip r:embed="rId4"/>
          <a:srcRect/>
          <a:stretch>
            <a:fillRect/>
          </a:stretch>
        </p:blipFill>
        <p:spPr bwMode="auto">
          <a:xfrm>
            <a:off x="7848600" y="1000114"/>
            <a:ext cx="1295400" cy="742950"/>
          </a:xfrm>
          <a:prstGeom prst="rect">
            <a:avLst/>
          </a:prstGeom>
          <a:noFill/>
          <a:ln w="9525">
            <a:noFill/>
            <a:miter lim="800000"/>
            <a:headEnd/>
            <a:tailEnd/>
          </a:ln>
          <a:effectLst/>
        </p:spPr>
      </p:pic>
      <p:pic>
        <p:nvPicPr>
          <p:cNvPr id="84996" name="Picture 4"/>
          <p:cNvPicPr>
            <a:picLocks noChangeAspect="1" noChangeArrowheads="1"/>
          </p:cNvPicPr>
          <p:nvPr/>
        </p:nvPicPr>
        <p:blipFill>
          <a:blip r:embed="rId5"/>
          <a:srcRect/>
          <a:stretch>
            <a:fillRect/>
          </a:stretch>
        </p:blipFill>
        <p:spPr bwMode="auto">
          <a:xfrm rot="936935">
            <a:off x="7572396" y="1928808"/>
            <a:ext cx="1171575" cy="876300"/>
          </a:xfrm>
          <a:prstGeom prst="rect">
            <a:avLst/>
          </a:prstGeom>
          <a:noFill/>
          <a:ln w="9525">
            <a:noFill/>
            <a:miter lim="800000"/>
            <a:headEnd/>
            <a:tailEnd/>
          </a:ln>
          <a:effectLst/>
        </p:spPr>
      </p:pic>
      <p:pic>
        <p:nvPicPr>
          <p:cNvPr id="84997" name="Picture 5"/>
          <p:cNvPicPr>
            <a:picLocks noChangeAspect="1" noChangeArrowheads="1"/>
          </p:cNvPicPr>
          <p:nvPr/>
        </p:nvPicPr>
        <p:blipFill>
          <a:blip r:embed="rId6"/>
          <a:srcRect/>
          <a:stretch>
            <a:fillRect/>
          </a:stretch>
        </p:blipFill>
        <p:spPr bwMode="auto">
          <a:xfrm>
            <a:off x="6286512" y="1428742"/>
            <a:ext cx="1002255" cy="928694"/>
          </a:xfrm>
          <a:prstGeom prst="rect">
            <a:avLst/>
          </a:prstGeom>
          <a:noFill/>
          <a:ln w="9525">
            <a:noFill/>
            <a:miter lim="800000"/>
            <a:headEnd/>
            <a:tailEnd/>
          </a:ln>
          <a:effectLst/>
        </p:spPr>
      </p:pic>
      <p:pic>
        <p:nvPicPr>
          <p:cNvPr id="84998" name="Picture 6"/>
          <p:cNvPicPr>
            <a:picLocks noChangeAspect="1" noChangeArrowheads="1"/>
          </p:cNvPicPr>
          <p:nvPr/>
        </p:nvPicPr>
        <p:blipFill>
          <a:blip r:embed="rId7"/>
          <a:srcRect/>
          <a:stretch>
            <a:fillRect/>
          </a:stretch>
        </p:blipFill>
        <p:spPr bwMode="auto">
          <a:xfrm rot="1805992">
            <a:off x="5601465" y="3351187"/>
            <a:ext cx="785818" cy="898064"/>
          </a:xfrm>
          <a:prstGeom prst="rect">
            <a:avLst/>
          </a:prstGeom>
          <a:noFill/>
          <a:ln w="9525">
            <a:noFill/>
            <a:miter lim="800000"/>
            <a:headEnd/>
            <a:tailEnd/>
          </a:ln>
          <a:effectLst/>
        </p:spPr>
      </p:pic>
      <p:pic>
        <p:nvPicPr>
          <p:cNvPr id="84999" name="Picture 7"/>
          <p:cNvPicPr>
            <a:picLocks noChangeAspect="1" noChangeArrowheads="1"/>
          </p:cNvPicPr>
          <p:nvPr/>
        </p:nvPicPr>
        <p:blipFill>
          <a:blip r:embed="rId8"/>
          <a:srcRect/>
          <a:stretch>
            <a:fillRect/>
          </a:stretch>
        </p:blipFill>
        <p:spPr bwMode="auto">
          <a:xfrm rot="19792583">
            <a:off x="6494551" y="2591928"/>
            <a:ext cx="1023634" cy="1389217"/>
          </a:xfrm>
          <a:prstGeom prst="rect">
            <a:avLst/>
          </a:prstGeom>
          <a:noFill/>
          <a:ln w="9525">
            <a:noFill/>
            <a:miter lim="800000"/>
            <a:headEnd/>
            <a:tailEnd/>
          </a:ln>
          <a:effectLst/>
        </p:spPr>
      </p:pic>
      <p:pic>
        <p:nvPicPr>
          <p:cNvPr id="85000" name="Picture 8"/>
          <p:cNvPicPr>
            <a:picLocks noChangeAspect="1" noChangeArrowheads="1"/>
          </p:cNvPicPr>
          <p:nvPr/>
        </p:nvPicPr>
        <p:blipFill>
          <a:blip r:embed="rId9"/>
          <a:srcRect/>
          <a:stretch>
            <a:fillRect/>
          </a:stretch>
        </p:blipFill>
        <p:spPr bwMode="auto">
          <a:xfrm rot="1060278">
            <a:off x="6420855" y="3803451"/>
            <a:ext cx="739824" cy="1000132"/>
          </a:xfrm>
          <a:prstGeom prst="rect">
            <a:avLst/>
          </a:prstGeom>
          <a:noFill/>
          <a:ln w="9525">
            <a:noFill/>
            <a:miter lim="800000"/>
            <a:headEnd/>
            <a:tailEnd/>
          </a:ln>
          <a:effectLst/>
        </p:spPr>
      </p:pic>
      <p:pic>
        <p:nvPicPr>
          <p:cNvPr id="85001" name="Picture 9"/>
          <p:cNvPicPr>
            <a:picLocks noChangeAspect="1" noChangeArrowheads="1"/>
          </p:cNvPicPr>
          <p:nvPr/>
        </p:nvPicPr>
        <p:blipFill>
          <a:blip r:embed="rId10"/>
          <a:srcRect/>
          <a:stretch>
            <a:fillRect/>
          </a:stretch>
        </p:blipFill>
        <p:spPr bwMode="auto">
          <a:xfrm rot="503250">
            <a:off x="7486637" y="3645427"/>
            <a:ext cx="1071570" cy="86171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6"/>
        <p:cNvGrpSpPr/>
        <p:nvPr/>
      </p:nvGrpSpPr>
      <p:grpSpPr>
        <a:xfrm>
          <a:off x="0" y="0"/>
          <a:ext cx="0" cy="0"/>
          <a:chOff x="0" y="0"/>
          <a:chExt cx="0" cy="0"/>
        </a:xfrm>
      </p:grpSpPr>
      <p:sp>
        <p:nvSpPr>
          <p:cNvPr id="87" name="Google Shape;87;p16"/>
          <p:cNvSpPr txBox="1">
            <a:spLocks noGrp="1"/>
          </p:cNvSpPr>
          <p:nvPr>
            <p:ph type="title"/>
          </p:nvPr>
        </p:nvSpPr>
        <p:spPr>
          <a:xfrm>
            <a:off x="142844" y="142858"/>
            <a:ext cx="5343900" cy="718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400" b="1" dirty="0" smtClean="0">
                <a:latin typeface="Calibri" pitchFamily="34" charset="0"/>
                <a:cs typeface="Calibri" pitchFamily="34" charset="0"/>
              </a:rPr>
              <a:t>INSTRUCTIONS</a:t>
            </a:r>
            <a:r>
              <a:rPr lang="en" dirty="0" smtClean="0">
                <a:latin typeface="Calibri" pitchFamily="34" charset="0"/>
                <a:cs typeface="Calibri" pitchFamily="34" charset="0"/>
              </a:rPr>
              <a:t> </a:t>
            </a:r>
            <a:endParaRPr dirty="0">
              <a:latin typeface="Calibri" pitchFamily="34" charset="0"/>
              <a:cs typeface="Calibri" pitchFamily="34" charset="0"/>
            </a:endParaRPr>
          </a:p>
        </p:txBody>
      </p:sp>
      <p:sp>
        <p:nvSpPr>
          <p:cNvPr id="89" name="Google Shape;89;p16"/>
          <p:cNvSpPr txBox="1">
            <a:spLocks noGrp="1"/>
          </p:cNvSpPr>
          <p:nvPr>
            <p:ph type="body" idx="1"/>
          </p:nvPr>
        </p:nvSpPr>
        <p:spPr>
          <a:xfrm>
            <a:off x="142844" y="1142990"/>
            <a:ext cx="2429018" cy="2885400"/>
          </a:xfrm>
          <a:prstGeom prst="rect">
            <a:avLst/>
          </a:prstGeom>
        </p:spPr>
        <p:txBody>
          <a:bodyPr spcFirstLastPara="1" wrap="square" lIns="0" tIns="0" rIns="0" bIns="0" anchor="t" anchorCtr="0">
            <a:noAutofit/>
          </a:bodyPr>
          <a:lstStyle/>
          <a:p>
            <a:pPr>
              <a:buNone/>
            </a:pPr>
            <a:r>
              <a:rPr lang="en-US" sz="1600" b="1" i="1" dirty="0" smtClean="0">
                <a:solidFill>
                  <a:schemeClr val="accent1">
                    <a:lumMod val="75000"/>
                  </a:schemeClr>
                </a:solidFill>
                <a:latin typeface="Calibri" pitchFamily="34" charset="0"/>
                <a:cs typeface="Calibri" pitchFamily="34" charset="0"/>
              </a:rPr>
              <a:t>Course Prerequisite</a:t>
            </a:r>
            <a:r>
              <a:rPr lang="en-US" sz="1600" dirty="0" smtClean="0">
                <a:solidFill>
                  <a:schemeClr val="accent1">
                    <a:lumMod val="75000"/>
                  </a:schemeClr>
                </a:solidFill>
                <a:latin typeface="Calibri" pitchFamily="34" charset="0"/>
                <a:cs typeface="Calibri" pitchFamily="34" charset="0"/>
              </a:rPr>
              <a:t>:</a:t>
            </a:r>
          </a:p>
          <a:p>
            <a:pPr>
              <a:buNone/>
            </a:pPr>
            <a:r>
              <a:rPr lang="en-US" sz="1600" b="1" i="1" dirty="0" smtClean="0">
                <a:latin typeface="Calibri" pitchFamily="34" charset="0"/>
                <a:cs typeface="Calibri" pitchFamily="34" charset="0"/>
              </a:rPr>
              <a:t>Basic knowledge of </a:t>
            </a:r>
          </a:p>
          <a:p>
            <a:pPr>
              <a:buNone/>
            </a:pPr>
            <a:r>
              <a:rPr lang="en-US" sz="1600" b="1" i="1" dirty="0" smtClean="0">
                <a:latin typeface="Calibri" pitchFamily="34" charset="0"/>
                <a:cs typeface="Calibri" pitchFamily="34" charset="0"/>
              </a:rPr>
              <a:t>computer and a mindset</a:t>
            </a:r>
          </a:p>
          <a:p>
            <a:pPr>
              <a:buNone/>
            </a:pPr>
            <a:r>
              <a:rPr lang="en-US" sz="1600" b="1" i="1" dirty="0" smtClean="0">
                <a:latin typeface="Calibri" pitchFamily="34" charset="0"/>
                <a:cs typeface="Calibri" pitchFamily="34" charset="0"/>
              </a:rPr>
              <a:t>to ensure safety and</a:t>
            </a:r>
          </a:p>
          <a:p>
            <a:pPr>
              <a:buNone/>
            </a:pPr>
            <a:r>
              <a:rPr lang="en-US" sz="1600" b="1" i="1" dirty="0" smtClean="0">
                <a:latin typeface="Calibri" pitchFamily="34" charset="0"/>
                <a:cs typeface="Calibri" pitchFamily="34" charset="0"/>
              </a:rPr>
              <a:t>security of organizational  data.</a:t>
            </a:r>
            <a:endParaRPr lang="en-US" sz="1600" dirty="0">
              <a:latin typeface="Calibri" pitchFamily="34" charset="0"/>
              <a:cs typeface="Calibri" pitchFamily="34" charset="0"/>
            </a:endParaRPr>
          </a:p>
        </p:txBody>
      </p:sp>
      <p:sp>
        <p:nvSpPr>
          <p:cNvPr id="88" name="Google Shape;88;p16"/>
          <p:cNvSpPr txBox="1">
            <a:spLocks noGrp="1"/>
          </p:cNvSpPr>
          <p:nvPr>
            <p:ph type="body" idx="2"/>
          </p:nvPr>
        </p:nvSpPr>
        <p:spPr>
          <a:xfrm>
            <a:off x="2643174" y="1071552"/>
            <a:ext cx="2500330" cy="2885400"/>
          </a:xfrm>
          <a:prstGeom prst="rect">
            <a:avLst/>
          </a:prstGeom>
        </p:spPr>
        <p:txBody>
          <a:bodyPr spcFirstLastPara="1" wrap="square" lIns="0" tIns="0" rIns="0" bIns="0" anchor="t" anchorCtr="0">
            <a:noAutofit/>
          </a:bodyPr>
          <a:lstStyle/>
          <a:p>
            <a:pPr marL="0" indent="0">
              <a:buClr>
                <a:schemeClr val="dk1"/>
              </a:buClr>
              <a:buSzPts val="1100"/>
              <a:buNone/>
            </a:pPr>
            <a:r>
              <a:rPr lang="en-US" sz="1600" b="1" i="1" dirty="0" smtClean="0">
                <a:solidFill>
                  <a:schemeClr val="accent1">
                    <a:lumMod val="75000"/>
                  </a:schemeClr>
                </a:solidFill>
                <a:latin typeface="Calibri" pitchFamily="34" charset="0"/>
                <a:cs typeface="Calibri" pitchFamily="34" charset="0"/>
              </a:rPr>
              <a:t>Pedagogy: </a:t>
            </a:r>
          </a:p>
          <a:p>
            <a:pPr marL="0" indent="0">
              <a:buClr>
                <a:schemeClr val="dk1"/>
              </a:buClr>
              <a:buSzPts val="1100"/>
              <a:buNone/>
            </a:pPr>
            <a:r>
              <a:rPr lang="en-US" sz="1600" b="1" i="1" dirty="0" smtClean="0">
                <a:latin typeface="Calibri" pitchFamily="34" charset="0"/>
                <a:cs typeface="Calibri" pitchFamily="34" charset="0"/>
              </a:rPr>
              <a:t>Mix pedagogy of Blended Interactive sessions , case discussion , panel discussion and lab sessions are planned</a:t>
            </a:r>
          </a:p>
          <a:p>
            <a:pPr marL="0" lvl="0" indent="0" algn="l" rtl="0">
              <a:spcBef>
                <a:spcPts val="600"/>
              </a:spcBef>
              <a:spcAft>
                <a:spcPts val="0"/>
              </a:spcAft>
              <a:buClr>
                <a:schemeClr val="dk1"/>
              </a:buClr>
              <a:buSzPts val="1100"/>
              <a:buFont typeface="Arial"/>
              <a:buNone/>
            </a:pPr>
            <a:endParaRPr sz="1200" b="1" dirty="0"/>
          </a:p>
        </p:txBody>
      </p:sp>
      <p:sp>
        <p:nvSpPr>
          <p:cNvPr id="91" name="Google Shape;91;p16"/>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4</a:t>
            </a:fld>
            <a:endParaRPr/>
          </a:p>
        </p:txBody>
      </p:sp>
      <p:sp>
        <p:nvSpPr>
          <p:cNvPr id="9" name="TextBox 8"/>
          <p:cNvSpPr txBox="1"/>
          <p:nvPr/>
        </p:nvSpPr>
        <p:spPr>
          <a:xfrm>
            <a:off x="0" y="3500444"/>
            <a:ext cx="4572000" cy="1292662"/>
          </a:xfrm>
          <a:prstGeom prst="rect">
            <a:avLst/>
          </a:prstGeom>
          <a:noFill/>
        </p:spPr>
        <p:txBody>
          <a:bodyPr wrap="square" rtlCol="0">
            <a:spAutoFit/>
          </a:bodyPr>
          <a:lstStyle/>
          <a:p>
            <a:pPr lvl="0"/>
            <a:r>
              <a:rPr lang="en-US" sz="1600" b="1" i="1" dirty="0" smtClean="0">
                <a:solidFill>
                  <a:schemeClr val="accent1">
                    <a:lumMod val="75000"/>
                  </a:schemeClr>
                </a:solidFill>
                <a:latin typeface="Calibri" pitchFamily="34" charset="0"/>
                <a:ea typeface="News Cycle"/>
                <a:cs typeface="Calibri" pitchFamily="34" charset="0"/>
                <a:sym typeface="News Cycle"/>
              </a:rPr>
              <a:t>Course duration</a:t>
            </a:r>
            <a:r>
              <a:rPr lang="en-US" sz="1600" b="1" i="1" dirty="0" smtClean="0">
                <a:solidFill>
                  <a:schemeClr val="lt1"/>
                </a:solidFill>
                <a:latin typeface="Calibri" pitchFamily="34" charset="0"/>
                <a:ea typeface="News Cycle"/>
                <a:cs typeface="Calibri" pitchFamily="34" charset="0"/>
                <a:sym typeface="News Cycle"/>
              </a:rPr>
              <a:t>:  10 sessions </a:t>
            </a:r>
          </a:p>
          <a:p>
            <a:pPr lvl="0"/>
            <a:r>
              <a:rPr lang="en-US" sz="1600" b="1" i="1" dirty="0" smtClean="0">
                <a:solidFill>
                  <a:schemeClr val="lt1"/>
                </a:solidFill>
                <a:latin typeface="Calibri" pitchFamily="34" charset="0"/>
                <a:ea typeface="News Cycle"/>
                <a:cs typeface="Calibri" pitchFamily="34" charset="0"/>
                <a:sym typeface="News Cycle"/>
              </a:rPr>
              <a:t>Credit : 0.5 </a:t>
            </a:r>
          </a:p>
          <a:p>
            <a:pPr lvl="0"/>
            <a:r>
              <a:rPr lang="en-US" sz="1600" b="1" i="1" dirty="0" smtClean="0">
                <a:solidFill>
                  <a:schemeClr val="lt1"/>
                </a:solidFill>
                <a:latin typeface="Calibri" pitchFamily="34" charset="0"/>
                <a:ea typeface="News Cycle"/>
                <a:cs typeface="Calibri" pitchFamily="34" charset="0"/>
                <a:sym typeface="News Cycle"/>
              </a:rPr>
              <a:t>Specific modules : 5 </a:t>
            </a:r>
          </a:p>
          <a:p>
            <a:pPr lvl="0"/>
            <a:r>
              <a:rPr lang="en-US" sz="1600" b="1" i="1" dirty="0" smtClean="0">
                <a:solidFill>
                  <a:schemeClr val="lt1"/>
                </a:solidFill>
                <a:latin typeface="Calibri" pitchFamily="34" charset="0"/>
                <a:ea typeface="News Cycle"/>
                <a:cs typeface="Calibri" pitchFamily="34" charset="0"/>
                <a:sym typeface="News Cycle"/>
              </a:rPr>
              <a:t>Mode of evaluation: Assignment and Practical Lab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5</a:t>
            </a:fld>
            <a:endParaRPr lang="en"/>
          </a:p>
        </p:txBody>
      </p:sp>
      <p:grpSp>
        <p:nvGrpSpPr>
          <p:cNvPr id="3" name="Group 2"/>
          <p:cNvGrpSpPr/>
          <p:nvPr/>
        </p:nvGrpSpPr>
        <p:grpSpPr>
          <a:xfrm>
            <a:off x="7000892" y="0"/>
            <a:ext cx="2143108" cy="5143500"/>
            <a:chOff x="7143768" y="0"/>
            <a:chExt cx="2000232" cy="5143500"/>
          </a:xfrm>
        </p:grpSpPr>
        <p:pic>
          <p:nvPicPr>
            <p:cNvPr id="4" name="Picture 5"/>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sp>
        <p:nvSpPr>
          <p:cNvPr id="9" name="Rectangle 8"/>
          <p:cNvSpPr/>
          <p:nvPr/>
        </p:nvSpPr>
        <p:spPr>
          <a:xfrm>
            <a:off x="357158" y="285734"/>
            <a:ext cx="6357982" cy="461665"/>
          </a:xfrm>
          <a:prstGeom prst="rect">
            <a:avLst/>
          </a:prstGeom>
        </p:spPr>
        <p:txBody>
          <a:bodyPr wrap="square">
            <a:spAutoFit/>
          </a:bodyPr>
          <a:lstStyle/>
          <a:p>
            <a:r>
              <a:rPr lang="en-US" sz="2400" b="1" dirty="0" smtClean="0">
                <a:solidFill>
                  <a:schemeClr val="accent1">
                    <a:lumMod val="60000"/>
                    <a:lumOff val="40000"/>
                  </a:schemeClr>
                </a:solidFill>
              </a:rPr>
              <a:t>Strategies </a:t>
            </a:r>
            <a:r>
              <a:rPr lang="en-US" sz="2400" b="1" dirty="0" smtClean="0">
                <a:solidFill>
                  <a:schemeClr val="accent1">
                    <a:lumMod val="60000"/>
                    <a:lumOff val="40000"/>
                  </a:schemeClr>
                </a:solidFill>
              </a:rPr>
              <a:t>under National Cyber Policy, </a:t>
            </a:r>
            <a:endParaRPr lang="en-US" sz="2400" dirty="0">
              <a:solidFill>
                <a:schemeClr val="accent1">
                  <a:lumMod val="60000"/>
                  <a:lumOff val="40000"/>
                </a:schemeClr>
              </a:solidFill>
            </a:endParaRPr>
          </a:p>
        </p:txBody>
      </p:sp>
      <p:sp>
        <p:nvSpPr>
          <p:cNvPr id="7" name="Rectangle 6"/>
          <p:cNvSpPr/>
          <p:nvPr/>
        </p:nvSpPr>
        <p:spPr>
          <a:xfrm>
            <a:off x="1071538" y="1357304"/>
            <a:ext cx="5214974" cy="2677656"/>
          </a:xfrm>
          <a:prstGeom prst="rect">
            <a:avLst/>
          </a:prstGeom>
        </p:spPr>
        <p:txBody>
          <a:bodyPr wrap="square">
            <a:spAutoFit/>
          </a:bodyPr>
          <a:lstStyle/>
          <a:p>
            <a:r>
              <a:rPr lang="en-US" b="1" dirty="0" smtClean="0">
                <a:solidFill>
                  <a:schemeClr val="bg1"/>
                </a:solidFill>
              </a:rPr>
              <a:t>Need for NCSS 2020 </a:t>
            </a:r>
            <a:r>
              <a:rPr lang="en-US" dirty="0" smtClean="0">
                <a:solidFill>
                  <a:schemeClr val="bg1"/>
                </a:solidFill>
              </a:rPr>
              <a:t>India was one of the first few countries to propound a futuristic </a:t>
            </a:r>
            <a:r>
              <a:rPr lang="en-US" b="1" i="1" dirty="0" smtClean="0">
                <a:solidFill>
                  <a:schemeClr val="bg1"/>
                </a:solidFill>
                <a:hlinkClick r:id="rId4" tooltip="External Link"/>
              </a:rPr>
              <a:t>National Cyber Security Policy 2013(NCSP 2013)</a:t>
            </a:r>
            <a:r>
              <a:rPr lang="en-US" dirty="0" smtClean="0">
                <a:solidFill>
                  <a:schemeClr val="bg1"/>
                </a:solidFill>
              </a:rPr>
              <a:t>. Since the adoption of NCSP 2013, the technologies, platforms, threats, services and aspirations have changed tremendously. </a:t>
            </a:r>
            <a:endParaRPr lang="en-US" dirty="0" smtClean="0">
              <a:solidFill>
                <a:schemeClr val="bg1"/>
              </a:solidFill>
            </a:endParaRPr>
          </a:p>
          <a:p>
            <a:endParaRPr lang="en-US" dirty="0" smtClean="0">
              <a:solidFill>
                <a:schemeClr val="bg1"/>
              </a:solidFill>
            </a:endParaRPr>
          </a:p>
          <a:p>
            <a:r>
              <a:rPr lang="en-US" dirty="0" smtClean="0">
                <a:solidFill>
                  <a:schemeClr val="bg1"/>
                </a:solidFill>
              </a:rPr>
              <a:t>The </a:t>
            </a:r>
            <a:r>
              <a:rPr lang="en-US" dirty="0" smtClean="0">
                <a:solidFill>
                  <a:schemeClr val="bg1"/>
                </a:solidFill>
              </a:rPr>
              <a:t>transformational Digital India push as well as Industry 4.0 is required to be supported by a robust cyberspace. However, Cyber intrusions and attacks have increased in scope and sophistication targeting sensitive personal and business data, and critical information infrastructure, with impact on national economy and security.</a:t>
            </a:r>
            <a:endParaRPr lang="en-US" dirty="0">
              <a:solidFill>
                <a:schemeClr val="bg1"/>
              </a:solidFill>
            </a:endParaRPr>
          </a:p>
        </p:txBody>
      </p:sp>
      <p:sp>
        <p:nvSpPr>
          <p:cNvPr id="8" name="Rectangle 7"/>
          <p:cNvSpPr/>
          <p:nvPr/>
        </p:nvSpPr>
        <p:spPr>
          <a:xfrm>
            <a:off x="0" y="4928056"/>
            <a:ext cx="5000660" cy="215444"/>
          </a:xfrm>
          <a:prstGeom prst="rect">
            <a:avLst/>
          </a:prstGeom>
        </p:spPr>
        <p:txBody>
          <a:bodyPr wrap="square">
            <a:spAutoFit/>
          </a:bodyPr>
          <a:lstStyle/>
          <a:p>
            <a:r>
              <a:rPr lang="en-US" sz="800" dirty="0" smtClean="0">
                <a:hlinkClick r:id="rId5"/>
              </a:rPr>
              <a:t>Source :https</a:t>
            </a:r>
            <a:r>
              <a:rPr lang="en-US" sz="800" dirty="0" smtClean="0">
                <a:hlinkClick r:id="rId5"/>
              </a:rPr>
              <a:t>://ncss2020.nic.in/</a:t>
            </a:r>
            <a:endParaRPr lang="en-US" sz="800" dirty="0"/>
          </a:p>
        </p:txBody>
      </p:sp>
      <p:pic>
        <p:nvPicPr>
          <p:cNvPr id="1026" name="Picture 2"/>
          <p:cNvPicPr>
            <a:picLocks noChangeAspect="1" noChangeArrowheads="1"/>
          </p:cNvPicPr>
          <p:nvPr/>
        </p:nvPicPr>
        <p:blipFill>
          <a:blip r:embed="rId6"/>
          <a:srcRect/>
          <a:stretch>
            <a:fillRect/>
          </a:stretch>
        </p:blipFill>
        <p:spPr bwMode="auto">
          <a:xfrm>
            <a:off x="6429388" y="3429006"/>
            <a:ext cx="2714612" cy="170303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6</a:t>
            </a:fld>
            <a:endParaRPr lang="en"/>
          </a:p>
        </p:txBody>
      </p:sp>
      <p:grpSp>
        <p:nvGrpSpPr>
          <p:cNvPr id="8" name="Group 7"/>
          <p:cNvGrpSpPr/>
          <p:nvPr/>
        </p:nvGrpSpPr>
        <p:grpSpPr>
          <a:xfrm>
            <a:off x="6715140" y="0"/>
            <a:ext cx="2428860" cy="5143500"/>
            <a:chOff x="7143768" y="0"/>
            <a:chExt cx="2000232" cy="5143500"/>
          </a:xfrm>
        </p:grpSpPr>
        <p:pic>
          <p:nvPicPr>
            <p:cNvPr id="9" name="Picture 8"/>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11"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sp>
        <p:nvSpPr>
          <p:cNvPr id="10" name="Rectangle 9"/>
          <p:cNvSpPr/>
          <p:nvPr/>
        </p:nvSpPr>
        <p:spPr>
          <a:xfrm>
            <a:off x="142844" y="214296"/>
            <a:ext cx="6572296" cy="707886"/>
          </a:xfrm>
          <a:prstGeom prst="rect">
            <a:avLst/>
          </a:prstGeom>
        </p:spPr>
        <p:txBody>
          <a:bodyPr wrap="square">
            <a:spAutoFit/>
          </a:bodyPr>
          <a:lstStyle/>
          <a:p>
            <a:r>
              <a:rPr lang="en-US" sz="2000" dirty="0" smtClean="0">
                <a:solidFill>
                  <a:schemeClr val="accent1">
                    <a:lumMod val="75000"/>
                  </a:schemeClr>
                </a:solidFill>
              </a:rPr>
              <a:t>NATIONAL </a:t>
            </a:r>
            <a:r>
              <a:rPr lang="en-US" sz="2000" dirty="0" smtClean="0">
                <a:solidFill>
                  <a:schemeClr val="accent1">
                    <a:lumMod val="75000"/>
                  </a:schemeClr>
                </a:solidFill>
              </a:rPr>
              <a:t>CYBER SECURITY STRATEGY 2020 (NCSS 2020)</a:t>
            </a:r>
            <a:endParaRPr lang="en-US" sz="2000" dirty="0">
              <a:solidFill>
                <a:schemeClr val="accent1">
                  <a:lumMod val="75000"/>
                </a:schemeClr>
              </a:solidFill>
            </a:endParaRPr>
          </a:p>
        </p:txBody>
      </p:sp>
      <p:sp>
        <p:nvSpPr>
          <p:cNvPr id="13" name="Rectangle 12"/>
          <p:cNvSpPr/>
          <p:nvPr/>
        </p:nvSpPr>
        <p:spPr>
          <a:xfrm>
            <a:off x="571472" y="1571618"/>
            <a:ext cx="5500726" cy="2677656"/>
          </a:xfrm>
          <a:prstGeom prst="rect">
            <a:avLst/>
          </a:prstGeom>
        </p:spPr>
        <p:txBody>
          <a:bodyPr wrap="square">
            <a:spAutoFit/>
          </a:bodyPr>
          <a:lstStyle/>
          <a:p>
            <a:r>
              <a:rPr lang="en-US" dirty="0" smtClean="0">
                <a:solidFill>
                  <a:schemeClr val="bg1"/>
                </a:solidFill>
              </a:rPr>
              <a:t>-Present </a:t>
            </a:r>
            <a:r>
              <a:rPr lang="en-US" dirty="0" smtClean="0">
                <a:solidFill>
                  <a:schemeClr val="bg1"/>
                </a:solidFill>
              </a:rPr>
              <a:t>cyber threat landscape poses significant challenges due to rapid technological developments such as Cloud Computing, Artificial Intelligence, </a:t>
            </a:r>
            <a:r>
              <a:rPr lang="en-US" dirty="0" smtClean="0">
                <a:solidFill>
                  <a:schemeClr val="bg1"/>
                </a:solidFill>
              </a:rPr>
              <a:t>internet </a:t>
            </a:r>
            <a:r>
              <a:rPr lang="en-US" dirty="0" smtClean="0">
                <a:solidFill>
                  <a:schemeClr val="bg1"/>
                </a:solidFill>
              </a:rPr>
              <a:t>of Things, 5G, etc</a:t>
            </a:r>
            <a:r>
              <a:rPr lang="en-US" dirty="0" smtClean="0">
                <a:solidFill>
                  <a:schemeClr val="bg1"/>
                </a:solidFill>
              </a:rPr>
              <a:t>.</a:t>
            </a:r>
          </a:p>
          <a:p>
            <a:pPr>
              <a:buFontTx/>
              <a:buChar char="-"/>
            </a:pPr>
            <a:endParaRPr lang="en-US" dirty="0" smtClean="0">
              <a:solidFill>
                <a:schemeClr val="bg1"/>
              </a:solidFill>
            </a:endParaRPr>
          </a:p>
          <a:p>
            <a:r>
              <a:rPr lang="en-US" dirty="0" smtClean="0">
                <a:solidFill>
                  <a:schemeClr val="bg1"/>
                </a:solidFill>
              </a:rPr>
              <a:t>-New </a:t>
            </a:r>
            <a:r>
              <a:rPr lang="en-US" dirty="0" smtClean="0">
                <a:solidFill>
                  <a:schemeClr val="bg1"/>
                </a:solidFill>
              </a:rPr>
              <a:t>challenges include data protection/privacy, law enforcement in evolving cyberspace, access to data stored overseas, misuse of social media platforms, international cooperation on cybercrime &amp; cyber terrorism, and so on. </a:t>
            </a:r>
            <a:endParaRPr lang="en-US" dirty="0" smtClean="0">
              <a:solidFill>
                <a:schemeClr val="bg1"/>
              </a:solidFill>
            </a:endParaRPr>
          </a:p>
          <a:p>
            <a:endParaRPr lang="en-US" dirty="0" smtClean="0">
              <a:solidFill>
                <a:schemeClr val="bg1"/>
              </a:solidFill>
            </a:endParaRPr>
          </a:p>
          <a:p>
            <a:pPr>
              <a:buFontTx/>
              <a:buChar char="-"/>
            </a:pPr>
            <a:r>
              <a:rPr lang="en-US" dirty="0" smtClean="0">
                <a:solidFill>
                  <a:schemeClr val="bg1"/>
                </a:solidFill>
              </a:rPr>
              <a:t>-</a:t>
            </a:r>
            <a:r>
              <a:rPr lang="en-US" dirty="0" smtClean="0">
                <a:solidFill>
                  <a:schemeClr val="bg1"/>
                </a:solidFill>
              </a:rPr>
              <a:t>Threats </a:t>
            </a:r>
            <a:r>
              <a:rPr lang="en-US" dirty="0" smtClean="0">
                <a:solidFill>
                  <a:schemeClr val="bg1"/>
                </a:solidFill>
              </a:rPr>
              <a:t>from organised cybercriminal groups, technological cold wars, and increasing state sponsored cyber-attacks have also emerged.</a:t>
            </a:r>
            <a:endParaRPr lang="en-US" dirty="0">
              <a:solidFill>
                <a:schemeClr val="bg1"/>
              </a:solidFill>
            </a:endParaRPr>
          </a:p>
        </p:txBody>
      </p:sp>
      <p:pic>
        <p:nvPicPr>
          <p:cNvPr id="14" name="Picture 2"/>
          <p:cNvPicPr>
            <a:picLocks noChangeAspect="1" noChangeArrowheads="1"/>
          </p:cNvPicPr>
          <p:nvPr/>
        </p:nvPicPr>
        <p:blipFill>
          <a:blip r:embed="rId4"/>
          <a:srcRect/>
          <a:stretch>
            <a:fillRect/>
          </a:stretch>
        </p:blipFill>
        <p:spPr bwMode="auto">
          <a:xfrm>
            <a:off x="6215074" y="3429006"/>
            <a:ext cx="2928926" cy="170303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7</a:t>
            </a:fld>
            <a:endParaRPr lang="en"/>
          </a:p>
        </p:txBody>
      </p:sp>
      <p:grpSp>
        <p:nvGrpSpPr>
          <p:cNvPr id="3" name="Group 2"/>
          <p:cNvGrpSpPr/>
          <p:nvPr/>
        </p:nvGrpSpPr>
        <p:grpSpPr>
          <a:xfrm>
            <a:off x="6858016" y="0"/>
            <a:ext cx="2285984" cy="5143500"/>
            <a:chOff x="7143768" y="0"/>
            <a:chExt cx="2000232" cy="5143500"/>
          </a:xfrm>
        </p:grpSpPr>
        <p:pic>
          <p:nvPicPr>
            <p:cNvPr id="4" name="Picture 3"/>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sp>
        <p:nvSpPr>
          <p:cNvPr id="9" name="Rectangle 8"/>
          <p:cNvSpPr/>
          <p:nvPr/>
        </p:nvSpPr>
        <p:spPr>
          <a:xfrm>
            <a:off x="928662" y="1428742"/>
            <a:ext cx="5143536" cy="1754326"/>
          </a:xfrm>
          <a:prstGeom prst="rect">
            <a:avLst/>
          </a:prstGeom>
        </p:spPr>
        <p:txBody>
          <a:bodyPr wrap="square">
            <a:spAutoFit/>
          </a:bodyPr>
          <a:lstStyle/>
          <a:p>
            <a:r>
              <a:rPr lang="en-US" sz="1800" dirty="0" smtClean="0">
                <a:solidFill>
                  <a:schemeClr val="bg1"/>
                </a:solidFill>
              </a:rPr>
              <a:t>The </a:t>
            </a:r>
            <a:r>
              <a:rPr lang="en-US" sz="1800" dirty="0" smtClean="0">
                <a:solidFill>
                  <a:schemeClr val="bg1"/>
                </a:solidFill>
              </a:rPr>
              <a:t>Indian Government under the aegis of National Security Council Secretariat through a well-represented Task Force is in the process of formulating the National Cyber Security Strategy 2020 (NCSS 2020) to cater for a time horizon of five years (2020-25).</a:t>
            </a:r>
            <a:endParaRPr lang="en-US" sz="1800" dirty="0">
              <a:solidFill>
                <a:schemeClr val="bg1"/>
              </a:solidFill>
            </a:endParaRPr>
          </a:p>
        </p:txBody>
      </p:sp>
      <p:sp>
        <p:nvSpPr>
          <p:cNvPr id="10" name="Rectangle 9"/>
          <p:cNvSpPr/>
          <p:nvPr/>
        </p:nvSpPr>
        <p:spPr>
          <a:xfrm>
            <a:off x="785786" y="357172"/>
            <a:ext cx="6143668" cy="830997"/>
          </a:xfrm>
          <a:prstGeom prst="rect">
            <a:avLst/>
          </a:prstGeom>
        </p:spPr>
        <p:txBody>
          <a:bodyPr wrap="square">
            <a:spAutoFit/>
          </a:bodyPr>
          <a:lstStyle/>
          <a:p>
            <a:r>
              <a:rPr lang="en-US" sz="2400" dirty="0" smtClean="0">
                <a:solidFill>
                  <a:schemeClr val="accent1">
                    <a:lumMod val="75000"/>
                  </a:schemeClr>
                </a:solidFill>
              </a:rPr>
              <a:t>NATIONAL CYBER SECURITY STRATEGY 2020 (NCSS 2020)</a:t>
            </a:r>
            <a:endParaRPr lang="en-US" sz="2400" dirty="0">
              <a:solidFill>
                <a:schemeClr val="accent1">
                  <a:lumMod val="75000"/>
                </a:schemeClr>
              </a:solidFill>
            </a:endParaRPr>
          </a:p>
        </p:txBody>
      </p:sp>
      <p:pic>
        <p:nvPicPr>
          <p:cNvPr id="12" name="Picture 2"/>
          <p:cNvPicPr>
            <a:picLocks noChangeAspect="1" noChangeArrowheads="1"/>
          </p:cNvPicPr>
          <p:nvPr/>
        </p:nvPicPr>
        <p:blipFill>
          <a:blip r:embed="rId4"/>
          <a:srcRect/>
          <a:stretch>
            <a:fillRect/>
          </a:stretch>
        </p:blipFill>
        <p:spPr bwMode="auto">
          <a:xfrm>
            <a:off x="6215074" y="3429006"/>
            <a:ext cx="2928926" cy="170303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8</a:t>
            </a:fld>
            <a:endParaRPr lang="en"/>
          </a:p>
        </p:txBody>
      </p:sp>
      <p:sp>
        <p:nvSpPr>
          <p:cNvPr id="4" name="TextBox 3"/>
          <p:cNvSpPr txBox="1"/>
          <p:nvPr/>
        </p:nvSpPr>
        <p:spPr>
          <a:xfrm>
            <a:off x="214282" y="214296"/>
            <a:ext cx="4857784" cy="830997"/>
          </a:xfrm>
          <a:prstGeom prst="rect">
            <a:avLst/>
          </a:prstGeom>
          <a:noFill/>
        </p:spPr>
        <p:txBody>
          <a:bodyPr wrap="square" rtlCol="0">
            <a:spAutoFit/>
          </a:bodyPr>
          <a:lstStyle/>
          <a:p>
            <a:r>
              <a:rPr lang="en-US" sz="2400" dirty="0" smtClean="0">
                <a:solidFill>
                  <a:schemeClr val="accent1">
                    <a:lumMod val="75000"/>
                  </a:schemeClr>
                </a:solidFill>
              </a:rPr>
              <a:t>NATIONAL CYBER SECURITY STRATEGY 2020 (NCSS 2020)</a:t>
            </a:r>
            <a:endParaRPr lang="en-US" sz="2400" dirty="0">
              <a:solidFill>
                <a:schemeClr val="accent1">
                  <a:lumMod val="75000"/>
                </a:schemeClr>
              </a:solidFill>
            </a:endParaRPr>
          </a:p>
        </p:txBody>
      </p:sp>
      <p:grpSp>
        <p:nvGrpSpPr>
          <p:cNvPr id="5" name="Group 4"/>
          <p:cNvGrpSpPr/>
          <p:nvPr/>
        </p:nvGrpSpPr>
        <p:grpSpPr>
          <a:xfrm>
            <a:off x="6786578" y="0"/>
            <a:ext cx="2357422" cy="5143500"/>
            <a:chOff x="7143768" y="0"/>
            <a:chExt cx="2000232" cy="5143500"/>
          </a:xfrm>
        </p:grpSpPr>
        <p:pic>
          <p:nvPicPr>
            <p:cNvPr id="6" name="Picture 5"/>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7"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sp>
        <p:nvSpPr>
          <p:cNvPr id="10" name="Rectangle 9"/>
          <p:cNvSpPr/>
          <p:nvPr/>
        </p:nvSpPr>
        <p:spPr>
          <a:xfrm>
            <a:off x="642910" y="1785932"/>
            <a:ext cx="4572000" cy="923330"/>
          </a:xfrm>
          <a:prstGeom prst="rect">
            <a:avLst/>
          </a:prstGeom>
        </p:spPr>
        <p:txBody>
          <a:bodyPr>
            <a:spAutoFit/>
          </a:bodyPr>
          <a:lstStyle/>
          <a:p>
            <a:r>
              <a:rPr lang="en-US" sz="1800" dirty="0" smtClean="0">
                <a:solidFill>
                  <a:schemeClr val="bg1"/>
                </a:solidFill>
              </a:rPr>
              <a:t>Proposed </a:t>
            </a:r>
            <a:r>
              <a:rPr lang="en-US" sz="1800" dirty="0" smtClean="0">
                <a:solidFill>
                  <a:schemeClr val="bg1"/>
                </a:solidFill>
              </a:rPr>
              <a:t>vision is to ensure </a:t>
            </a:r>
            <a:r>
              <a:rPr lang="en-US" sz="1800" b="1" dirty="0" smtClean="0">
                <a:solidFill>
                  <a:schemeClr val="bg1"/>
                </a:solidFill>
              </a:rPr>
              <a:t>a safe, secure, trusted, resilient and vibrant cyber space for our Nation’s prosperity.</a:t>
            </a:r>
            <a:endParaRPr lang="en-US" sz="1800" dirty="0">
              <a:solidFill>
                <a:schemeClr val="bg1"/>
              </a:solidFill>
            </a:endParaRPr>
          </a:p>
        </p:txBody>
      </p:sp>
      <p:sp>
        <p:nvSpPr>
          <p:cNvPr id="11" name="Rectangle 10"/>
          <p:cNvSpPr/>
          <p:nvPr/>
        </p:nvSpPr>
        <p:spPr>
          <a:xfrm>
            <a:off x="642910" y="2928940"/>
            <a:ext cx="5643602" cy="1477328"/>
          </a:xfrm>
          <a:prstGeom prst="rect">
            <a:avLst/>
          </a:prstGeom>
        </p:spPr>
        <p:txBody>
          <a:bodyPr wrap="square">
            <a:spAutoFit/>
          </a:bodyPr>
          <a:lstStyle/>
          <a:p>
            <a:r>
              <a:rPr lang="en-US" sz="1800" dirty="0" smtClean="0">
                <a:solidFill>
                  <a:schemeClr val="bg1"/>
                </a:solidFill>
              </a:rPr>
              <a:t>The Indian government </a:t>
            </a:r>
            <a:r>
              <a:rPr lang="en-US" sz="1800" dirty="0" smtClean="0">
                <a:solidFill>
                  <a:schemeClr val="bg1"/>
                </a:solidFill>
              </a:rPr>
              <a:t>is </a:t>
            </a:r>
            <a:r>
              <a:rPr lang="en-US" sz="1800" dirty="0" smtClean="0">
                <a:solidFill>
                  <a:schemeClr val="bg1"/>
                </a:solidFill>
              </a:rPr>
              <a:t>working on a new </a:t>
            </a:r>
            <a:r>
              <a:rPr lang="en-US" sz="1800" dirty="0" err="1" smtClean="0">
                <a:solidFill>
                  <a:schemeClr val="bg1"/>
                </a:solidFill>
              </a:rPr>
              <a:t>cybersecurity</a:t>
            </a:r>
            <a:r>
              <a:rPr lang="en-US" sz="1800" dirty="0" smtClean="0">
                <a:solidFill>
                  <a:schemeClr val="bg1"/>
                </a:solidFill>
              </a:rPr>
              <a:t> policy that would address all the concerns related to cyber threats and data vulnerabilities happening across government departments and the private sector in India.</a:t>
            </a:r>
            <a:endParaRPr lang="en-US" sz="1800" dirty="0">
              <a:solidFill>
                <a:schemeClr val="bg1"/>
              </a:solidFill>
            </a:endParaRPr>
          </a:p>
        </p:txBody>
      </p:sp>
      <p:pic>
        <p:nvPicPr>
          <p:cNvPr id="12" name="Picture 2"/>
          <p:cNvPicPr>
            <a:picLocks noChangeAspect="1" noChangeArrowheads="1"/>
          </p:cNvPicPr>
          <p:nvPr/>
        </p:nvPicPr>
        <p:blipFill>
          <a:blip r:embed="rId4"/>
          <a:srcRect/>
          <a:stretch>
            <a:fillRect/>
          </a:stretch>
        </p:blipFill>
        <p:spPr bwMode="auto">
          <a:xfrm>
            <a:off x="6215074" y="3429006"/>
            <a:ext cx="2928926" cy="170303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9</a:t>
            </a:fld>
            <a:endParaRPr lang="en"/>
          </a:p>
        </p:txBody>
      </p:sp>
      <p:grpSp>
        <p:nvGrpSpPr>
          <p:cNvPr id="5" name="Group 4"/>
          <p:cNvGrpSpPr/>
          <p:nvPr/>
        </p:nvGrpSpPr>
        <p:grpSpPr>
          <a:xfrm>
            <a:off x="7000892" y="0"/>
            <a:ext cx="2143108" cy="5143500"/>
            <a:chOff x="7143768" y="0"/>
            <a:chExt cx="2000232" cy="5143500"/>
          </a:xfrm>
        </p:grpSpPr>
        <p:pic>
          <p:nvPicPr>
            <p:cNvPr id="6" name="Picture 5"/>
            <p:cNvPicPr>
              <a:picLocks noChangeAspect="1" noChangeArrowheads="1"/>
            </p:cNvPicPr>
            <p:nvPr/>
          </p:nvPicPr>
          <p:blipFill>
            <a:blip r:embed="rId3"/>
            <a:srcRect/>
            <a:stretch>
              <a:fillRect/>
            </a:stretch>
          </p:blipFill>
          <p:spPr bwMode="auto">
            <a:xfrm>
              <a:off x="7143768" y="3350422"/>
              <a:ext cx="2000232" cy="1793078"/>
            </a:xfrm>
            <a:prstGeom prst="rect">
              <a:avLst/>
            </a:prstGeom>
            <a:noFill/>
            <a:ln w="9525">
              <a:noFill/>
              <a:miter lim="800000"/>
              <a:headEnd/>
              <a:tailEnd/>
            </a:ln>
          </p:spPr>
        </p:pic>
        <p:pic>
          <p:nvPicPr>
            <p:cNvPr id="7" name="Picture 3"/>
            <p:cNvPicPr>
              <a:picLocks noChangeAspect="1" noChangeArrowheads="1"/>
            </p:cNvPicPr>
            <p:nvPr/>
          </p:nvPicPr>
          <p:blipFill>
            <a:blip r:embed="rId4"/>
            <a:srcRect/>
            <a:stretch>
              <a:fillRect/>
            </a:stretch>
          </p:blipFill>
          <p:spPr bwMode="auto">
            <a:xfrm>
              <a:off x="7215206" y="0"/>
              <a:ext cx="1928794" cy="3357568"/>
            </a:xfrm>
            <a:prstGeom prst="rect">
              <a:avLst/>
            </a:prstGeom>
            <a:noFill/>
            <a:ln w="12700">
              <a:noFill/>
              <a:miter lim="800000"/>
              <a:headEnd/>
              <a:tailEnd/>
            </a:ln>
          </p:spPr>
        </p:pic>
      </p:grpSp>
      <p:sp>
        <p:nvSpPr>
          <p:cNvPr id="9" name="Rectangle 8"/>
          <p:cNvSpPr/>
          <p:nvPr/>
        </p:nvSpPr>
        <p:spPr>
          <a:xfrm>
            <a:off x="785786" y="428610"/>
            <a:ext cx="5786478" cy="830997"/>
          </a:xfrm>
          <a:prstGeom prst="rect">
            <a:avLst/>
          </a:prstGeom>
        </p:spPr>
        <p:txBody>
          <a:bodyPr wrap="square">
            <a:spAutoFit/>
          </a:bodyPr>
          <a:lstStyle/>
          <a:p>
            <a:r>
              <a:rPr lang="en-US" sz="2400" dirty="0" smtClean="0">
                <a:solidFill>
                  <a:schemeClr val="accent1">
                    <a:lumMod val="75000"/>
                  </a:schemeClr>
                </a:solidFill>
              </a:rPr>
              <a:t>NATIONAL CYBER SECURITY STRATEGY 2020 (NCSS 2020)</a:t>
            </a:r>
            <a:endParaRPr lang="en-US" sz="2400" dirty="0">
              <a:solidFill>
                <a:schemeClr val="accent1">
                  <a:lumMod val="75000"/>
                </a:schemeClr>
              </a:solidFill>
            </a:endParaRPr>
          </a:p>
        </p:txBody>
      </p:sp>
      <p:sp>
        <p:nvSpPr>
          <p:cNvPr id="10" name="Rectangle 9"/>
          <p:cNvSpPr/>
          <p:nvPr/>
        </p:nvSpPr>
        <p:spPr>
          <a:xfrm>
            <a:off x="0" y="1714494"/>
            <a:ext cx="7500990" cy="2092881"/>
          </a:xfrm>
          <a:prstGeom prst="rect">
            <a:avLst/>
          </a:prstGeom>
        </p:spPr>
        <p:txBody>
          <a:bodyPr wrap="square">
            <a:spAutoFit/>
          </a:bodyPr>
          <a:lstStyle/>
          <a:p>
            <a:r>
              <a:rPr lang="en-US" b="1" dirty="0" smtClean="0"/>
              <a:t> </a:t>
            </a:r>
            <a:r>
              <a:rPr lang="en-US" sz="1800" b="1" dirty="0" smtClean="0">
                <a:solidFill>
                  <a:schemeClr val="bg1"/>
                </a:solidFill>
              </a:rPr>
              <a:t>Pillars of Strategy</a:t>
            </a:r>
            <a:r>
              <a:rPr lang="en-US" sz="1800" dirty="0" smtClean="0">
                <a:solidFill>
                  <a:schemeClr val="bg1"/>
                </a:solidFill>
              </a:rPr>
              <a:t> </a:t>
            </a:r>
            <a:endParaRPr lang="en-US" sz="1800" dirty="0" smtClean="0">
              <a:solidFill>
                <a:schemeClr val="bg1"/>
              </a:solidFill>
            </a:endParaRPr>
          </a:p>
          <a:p>
            <a:r>
              <a:rPr lang="en-US" sz="1600" dirty="0" smtClean="0">
                <a:solidFill>
                  <a:schemeClr val="bg1"/>
                </a:solidFill>
              </a:rPr>
              <a:t>various </a:t>
            </a:r>
            <a:r>
              <a:rPr lang="en-US" sz="1600" dirty="0" smtClean="0">
                <a:solidFill>
                  <a:schemeClr val="bg1"/>
                </a:solidFill>
              </a:rPr>
              <a:t>facets of cyber security under the following pillars: </a:t>
            </a:r>
            <a:r>
              <a:rPr lang="en-US" sz="1600" dirty="0" smtClean="0">
                <a:solidFill>
                  <a:schemeClr val="bg1"/>
                </a:solidFill>
              </a:rPr>
              <a:t>-</a:t>
            </a:r>
          </a:p>
          <a:p>
            <a:endParaRPr lang="en-US" sz="1600" dirty="0" smtClean="0">
              <a:solidFill>
                <a:schemeClr val="bg1"/>
              </a:solidFill>
            </a:endParaRPr>
          </a:p>
          <a:p>
            <a:r>
              <a:rPr lang="en-US" sz="1600" dirty="0" smtClean="0">
                <a:solidFill>
                  <a:schemeClr val="bg1"/>
                </a:solidFill>
              </a:rPr>
              <a:t> a. Secure</a:t>
            </a:r>
            <a:r>
              <a:rPr lang="en-US" sz="1600" dirty="0" smtClean="0">
                <a:solidFill>
                  <a:schemeClr val="bg1"/>
                </a:solidFill>
              </a:rPr>
              <a:t> (The National Cyberspace</a:t>
            </a:r>
            <a:r>
              <a:rPr lang="en-US" sz="1600" dirty="0" smtClean="0">
                <a:solidFill>
                  <a:schemeClr val="bg1"/>
                </a:solidFill>
              </a:rPr>
              <a:t>)</a:t>
            </a:r>
          </a:p>
          <a:p>
            <a:r>
              <a:rPr lang="en-US" sz="1600" dirty="0" smtClean="0">
                <a:solidFill>
                  <a:schemeClr val="bg1"/>
                </a:solidFill>
              </a:rPr>
              <a:t/>
            </a:r>
            <a:br>
              <a:rPr lang="en-US" sz="1600" dirty="0" smtClean="0">
                <a:solidFill>
                  <a:schemeClr val="bg1"/>
                </a:solidFill>
              </a:rPr>
            </a:br>
            <a:r>
              <a:rPr lang="en-US" sz="1600" dirty="0" smtClean="0">
                <a:solidFill>
                  <a:schemeClr val="bg1"/>
                </a:solidFill>
              </a:rPr>
              <a:t> b.</a:t>
            </a:r>
            <a:r>
              <a:rPr lang="en-US" sz="1600" b="1" dirty="0" smtClean="0">
                <a:solidFill>
                  <a:schemeClr val="bg1"/>
                </a:solidFill>
              </a:rPr>
              <a:t>Strengthen</a:t>
            </a:r>
            <a:r>
              <a:rPr lang="en-US" sz="1600" dirty="0" smtClean="0">
                <a:solidFill>
                  <a:schemeClr val="bg1"/>
                </a:solidFill>
              </a:rPr>
              <a:t> (Structures, People, Processes</a:t>
            </a:r>
            <a:r>
              <a:rPr lang="en-US" sz="1600" dirty="0" smtClean="0">
                <a:solidFill>
                  <a:schemeClr val="bg1"/>
                </a:solidFill>
              </a:rPr>
              <a:t>, Capabilities)</a:t>
            </a:r>
          </a:p>
          <a:p>
            <a:endParaRPr lang="en-US" sz="1600" dirty="0" smtClean="0">
              <a:solidFill>
                <a:schemeClr val="bg1"/>
              </a:solidFill>
            </a:endParaRPr>
          </a:p>
          <a:p>
            <a:r>
              <a:rPr lang="en-US" sz="1600" dirty="0" smtClean="0">
                <a:solidFill>
                  <a:schemeClr val="bg1"/>
                </a:solidFill>
              </a:rPr>
              <a:t> c.</a:t>
            </a:r>
            <a:r>
              <a:rPr lang="en-US" sz="1600" b="1" dirty="0" smtClean="0">
                <a:solidFill>
                  <a:schemeClr val="bg1"/>
                </a:solidFill>
              </a:rPr>
              <a:t>Synergies</a:t>
            </a:r>
            <a:r>
              <a:rPr lang="en-US" sz="1600" dirty="0" smtClean="0">
                <a:solidFill>
                  <a:schemeClr val="bg1"/>
                </a:solidFill>
              </a:rPr>
              <a:t> (Resources including Cooperation and Collaboration)</a:t>
            </a:r>
            <a:endParaRPr lang="en-US" sz="1600" dirty="0">
              <a:solidFill>
                <a:schemeClr val="bg1"/>
              </a:solidFill>
            </a:endParaRPr>
          </a:p>
        </p:txBody>
      </p:sp>
      <p:pic>
        <p:nvPicPr>
          <p:cNvPr id="13" name="Picture 2"/>
          <p:cNvPicPr>
            <a:picLocks noChangeAspect="1" noChangeArrowheads="1"/>
          </p:cNvPicPr>
          <p:nvPr/>
        </p:nvPicPr>
        <p:blipFill>
          <a:blip r:embed="rId5"/>
          <a:srcRect/>
          <a:stretch>
            <a:fillRect/>
          </a:stretch>
        </p:blipFill>
        <p:spPr bwMode="auto">
          <a:xfrm>
            <a:off x="6215074" y="3429006"/>
            <a:ext cx="2928926" cy="170303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Westmoreland template">
  <a:themeElements>
    <a:clrScheme name="Custom 347">
      <a:dk1>
        <a:srgbClr val="18171D"/>
      </a:dk1>
      <a:lt1>
        <a:srgbClr val="FFFFFF"/>
      </a:lt1>
      <a:dk2>
        <a:srgbClr val="7A7788"/>
      </a:dk2>
      <a:lt2>
        <a:srgbClr val="F1F0F7"/>
      </a:lt2>
      <a:accent1>
        <a:srgbClr val="9FEC23"/>
      </a:accent1>
      <a:accent2>
        <a:srgbClr val="81C729"/>
      </a:accent2>
      <a:accent3>
        <a:srgbClr val="32A529"/>
      </a:accent3>
      <a:accent4>
        <a:srgbClr val="188B36"/>
      </a:accent4>
      <a:accent5>
        <a:srgbClr val="01411B"/>
      </a:accent5>
      <a:accent6>
        <a:srgbClr val="EB5A2C"/>
      </a:accent6>
      <a:hlink>
        <a:srgbClr val="FFFFFF"/>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5260</TotalTime>
  <Words>507</Words>
  <Application>Microsoft Office PowerPoint</Application>
  <PresentationFormat>On-screen Show (16:9)</PresentationFormat>
  <Paragraphs>89</Paragraphs>
  <Slides>12</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News Cycle</vt:lpstr>
      <vt:lpstr>Calibri</vt:lpstr>
      <vt:lpstr>Westmoreland template</vt:lpstr>
      <vt:lpstr>     Welcome ! Indian Institute of Public Administration , New Delhi (IIPA)</vt:lpstr>
      <vt:lpstr>National and International issues in Cyber Security Domain  </vt:lpstr>
      <vt:lpstr>Learning Objectives </vt:lpstr>
      <vt:lpstr>INSTRUCTIONS </vt:lpstr>
      <vt:lpstr>Slide 5</vt:lpstr>
      <vt:lpstr>Slide 6</vt:lpstr>
      <vt:lpstr>Slide 7</vt:lpstr>
      <vt:lpstr>Slide 8</vt:lpstr>
      <vt:lpstr>Slide 9</vt:lpstr>
      <vt:lpstr>Slide 10</vt:lpstr>
      <vt:lpstr>Slide 11</vt:lpstr>
      <vt:lpstr>Cyber World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 To Indian Institute of Public Administration , New Delhi (IIPA)</dc:title>
  <dc:creator>surabhi</dc:creator>
  <cp:lastModifiedBy>surabhi</cp:lastModifiedBy>
  <cp:revision>22</cp:revision>
  <dcterms:modified xsi:type="dcterms:W3CDTF">2020-06-19T04:48:44Z</dcterms:modified>
</cp:coreProperties>
</file>