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7" r:id="rId9"/>
    <p:sldId id="276" r:id="rId10"/>
    <p:sldId id="278" r:id="rId11"/>
    <p:sldId id="27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EC3C"/>
    <a:srgbClr val="FFABC9"/>
    <a:srgbClr val="FF8001"/>
    <a:srgbClr val="FF9900"/>
    <a:srgbClr val="FFDC47"/>
    <a:srgbClr val="FFFF21"/>
    <a:srgbClr val="9900CC"/>
    <a:srgbClr val="D99B01"/>
    <a:srgbClr val="FF66CC"/>
    <a:srgbClr val="FF67A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21"/>
  </p:normalViewPr>
  <p:slideViewPr>
    <p:cSldViewPr>
      <p:cViewPr varScale="1">
        <p:scale>
          <a:sx n="91" d="100"/>
          <a:sy n="91" d="100"/>
        </p:scale>
        <p:origin x="-16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C42EAC-7778-B742-9D25-62A7C2BFDE73}" type="doc">
      <dgm:prSet loTypeId="urn:microsoft.com/office/officeart/2005/8/layout/matrix3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4C743A-E6FA-AD41-8102-975667EC2751}">
      <dgm:prSet phldrT="[Text]" custT="1"/>
      <dgm:spPr/>
      <dgm:t>
        <a:bodyPr/>
        <a:lstStyle/>
        <a:p>
          <a:r>
            <a:rPr lang="en-US" sz="2000" dirty="0" smtClean="0"/>
            <a:t>Board of Directors</a:t>
          </a:r>
          <a:endParaRPr lang="en-US" sz="2000" dirty="0"/>
        </a:p>
      </dgm:t>
    </dgm:pt>
    <dgm:pt modelId="{9C433B25-452C-3142-9F85-97596F1D9895}" type="parTrans" cxnId="{12E2B79A-2990-3F41-8AF6-F3BF8BBC5F95}">
      <dgm:prSet/>
      <dgm:spPr/>
      <dgm:t>
        <a:bodyPr/>
        <a:lstStyle/>
        <a:p>
          <a:endParaRPr lang="en-US"/>
        </a:p>
      </dgm:t>
    </dgm:pt>
    <dgm:pt modelId="{65192532-3B8B-1F45-B4B0-668ABA9CCC33}" type="sibTrans" cxnId="{12E2B79A-2990-3F41-8AF6-F3BF8BBC5F95}">
      <dgm:prSet/>
      <dgm:spPr/>
      <dgm:t>
        <a:bodyPr/>
        <a:lstStyle/>
        <a:p>
          <a:endParaRPr lang="en-US"/>
        </a:p>
      </dgm:t>
    </dgm:pt>
    <dgm:pt modelId="{10AEA7D9-C12E-FB42-AD11-170B90D47C06}">
      <dgm:prSet phldrT="[Text]" custT="1"/>
      <dgm:spPr/>
      <dgm:t>
        <a:bodyPr/>
        <a:lstStyle/>
        <a:p>
          <a:r>
            <a:rPr lang="en-US" sz="2000" dirty="0" smtClean="0"/>
            <a:t>Security Management</a:t>
          </a:r>
          <a:endParaRPr lang="en-US" sz="2000" dirty="0"/>
        </a:p>
      </dgm:t>
    </dgm:pt>
    <dgm:pt modelId="{CCD8BC3B-E05B-694D-AA03-03680F162475}" type="parTrans" cxnId="{1A9ACE6E-DEFD-504D-9E01-9B05CB049087}">
      <dgm:prSet/>
      <dgm:spPr/>
      <dgm:t>
        <a:bodyPr/>
        <a:lstStyle/>
        <a:p>
          <a:endParaRPr lang="en-US"/>
        </a:p>
      </dgm:t>
    </dgm:pt>
    <dgm:pt modelId="{AE61B5DA-17E0-F244-A027-67A3BB08CF65}" type="sibTrans" cxnId="{1A9ACE6E-DEFD-504D-9E01-9B05CB049087}">
      <dgm:prSet/>
      <dgm:spPr/>
      <dgm:t>
        <a:bodyPr/>
        <a:lstStyle/>
        <a:p>
          <a:endParaRPr lang="en-US"/>
        </a:p>
      </dgm:t>
    </dgm:pt>
    <dgm:pt modelId="{3B13CF88-C3AA-C240-86A3-CF991E4A1948}">
      <dgm:prSet phldrT="[Text]" custT="1"/>
      <dgm:spPr/>
      <dgm:t>
        <a:bodyPr/>
        <a:lstStyle/>
        <a:p>
          <a:r>
            <a:rPr lang="en-US" sz="2000" dirty="0" smtClean="0"/>
            <a:t>Executive Committee</a:t>
          </a:r>
          <a:endParaRPr lang="en-US" sz="2000" dirty="0"/>
        </a:p>
      </dgm:t>
    </dgm:pt>
    <dgm:pt modelId="{B343186B-1AA5-1343-951D-FBC9E4D893F2}" type="parTrans" cxnId="{1593523E-DDB2-6E41-A27E-A6976332B2C7}">
      <dgm:prSet/>
      <dgm:spPr/>
      <dgm:t>
        <a:bodyPr/>
        <a:lstStyle/>
        <a:p>
          <a:endParaRPr lang="en-US"/>
        </a:p>
      </dgm:t>
    </dgm:pt>
    <dgm:pt modelId="{CFB14F6E-9AFD-5E48-84AB-FF5C49850A77}" type="sibTrans" cxnId="{1593523E-DDB2-6E41-A27E-A6976332B2C7}">
      <dgm:prSet/>
      <dgm:spPr/>
      <dgm:t>
        <a:bodyPr/>
        <a:lstStyle/>
        <a:p>
          <a:endParaRPr lang="en-US"/>
        </a:p>
      </dgm:t>
    </dgm:pt>
    <dgm:pt modelId="{EAEBE2FC-500D-1E4E-A9D6-CC2CA766E3DE}">
      <dgm:prSet phldrT="[Text]" custT="1"/>
      <dgm:spPr/>
      <dgm:t>
        <a:bodyPr/>
        <a:lstStyle/>
        <a:p>
          <a:r>
            <a:rPr lang="en-US" sz="2000" dirty="0" smtClean="0"/>
            <a:t>Cybersecurity</a:t>
          </a:r>
          <a:r>
            <a:rPr lang="en-US" sz="2800" dirty="0" smtClean="0"/>
            <a:t> </a:t>
          </a:r>
          <a:r>
            <a:rPr lang="en-US" sz="2000" dirty="0" smtClean="0"/>
            <a:t>Practitioners</a:t>
          </a:r>
          <a:endParaRPr lang="en-US" sz="2800" dirty="0"/>
        </a:p>
      </dgm:t>
    </dgm:pt>
    <dgm:pt modelId="{DC14CE6D-9790-E54C-87C6-2FCCE87476F9}" type="parTrans" cxnId="{BD78605E-8073-7F40-A89A-E735A836EBB0}">
      <dgm:prSet/>
      <dgm:spPr/>
      <dgm:t>
        <a:bodyPr/>
        <a:lstStyle/>
        <a:p>
          <a:endParaRPr lang="en-US"/>
        </a:p>
      </dgm:t>
    </dgm:pt>
    <dgm:pt modelId="{8139103E-7A6B-C14F-BC91-D0A2DEB7AD86}" type="sibTrans" cxnId="{BD78605E-8073-7F40-A89A-E735A836EBB0}">
      <dgm:prSet/>
      <dgm:spPr/>
      <dgm:t>
        <a:bodyPr/>
        <a:lstStyle/>
        <a:p>
          <a:endParaRPr lang="en-US"/>
        </a:p>
      </dgm:t>
    </dgm:pt>
    <dgm:pt modelId="{C1D9D762-11F8-4E4A-B23F-653900E4C5A5}" type="pres">
      <dgm:prSet presAssocID="{A9C42EAC-7778-B742-9D25-62A7C2BFDE7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C90E3-2965-9C40-A188-371C24BED784}" type="pres">
      <dgm:prSet presAssocID="{A9C42EAC-7778-B742-9D25-62A7C2BFDE73}" presName="diamond" presStyleLbl="bgShp" presStyleIdx="0" presStyleCnt="1"/>
      <dgm:spPr/>
    </dgm:pt>
    <dgm:pt modelId="{E5E7D80C-A58E-D04D-AD62-C1A866D3D6A9}" type="pres">
      <dgm:prSet presAssocID="{A9C42EAC-7778-B742-9D25-62A7C2BFDE7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977A5D-8DB9-0F4A-BF2F-43F318458BC5}" type="pres">
      <dgm:prSet presAssocID="{A9C42EAC-7778-B742-9D25-62A7C2BFDE7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BCE05-336E-6D48-B020-6EE2DFDE6766}" type="pres">
      <dgm:prSet presAssocID="{A9C42EAC-7778-B742-9D25-62A7C2BFDE73}" presName="quad3" presStyleLbl="node1" presStyleIdx="2" presStyleCnt="4" custScaleX="988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B93EBB-720A-B949-915E-65142DC54B53}" type="pres">
      <dgm:prSet presAssocID="{A9C42EAC-7778-B742-9D25-62A7C2BFDE73}" presName="quad4" presStyleLbl="node1" presStyleIdx="3" presStyleCnt="4" custScaleX="1139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CB38F9-98B1-9B48-AB38-C5A97FE0CD1C}" type="presOf" srcId="{6E4C743A-E6FA-AD41-8102-975667EC2751}" destId="{E5E7D80C-A58E-D04D-AD62-C1A866D3D6A9}" srcOrd="0" destOrd="0" presId="urn:microsoft.com/office/officeart/2005/8/layout/matrix3"/>
    <dgm:cxn modelId="{3C19AB80-E8F9-C243-B434-1B6BBEB0DC17}" type="presOf" srcId="{EAEBE2FC-500D-1E4E-A9D6-CC2CA766E3DE}" destId="{A5B93EBB-720A-B949-915E-65142DC54B53}" srcOrd="0" destOrd="0" presId="urn:microsoft.com/office/officeart/2005/8/layout/matrix3"/>
    <dgm:cxn modelId="{12E2B79A-2990-3F41-8AF6-F3BF8BBC5F95}" srcId="{A9C42EAC-7778-B742-9D25-62A7C2BFDE73}" destId="{6E4C743A-E6FA-AD41-8102-975667EC2751}" srcOrd="0" destOrd="0" parTransId="{9C433B25-452C-3142-9F85-97596F1D9895}" sibTransId="{65192532-3B8B-1F45-B4B0-668ABA9CCC33}"/>
    <dgm:cxn modelId="{FF1D9855-E17B-2447-A99F-2DE24B01F1E9}" type="presOf" srcId="{10AEA7D9-C12E-FB42-AD11-170B90D47C06}" destId="{65977A5D-8DB9-0F4A-BF2F-43F318458BC5}" srcOrd="0" destOrd="0" presId="urn:microsoft.com/office/officeart/2005/8/layout/matrix3"/>
    <dgm:cxn modelId="{BD78605E-8073-7F40-A89A-E735A836EBB0}" srcId="{A9C42EAC-7778-B742-9D25-62A7C2BFDE73}" destId="{EAEBE2FC-500D-1E4E-A9D6-CC2CA766E3DE}" srcOrd="3" destOrd="0" parTransId="{DC14CE6D-9790-E54C-87C6-2FCCE87476F9}" sibTransId="{8139103E-7A6B-C14F-BC91-D0A2DEB7AD86}"/>
    <dgm:cxn modelId="{1A9ACE6E-DEFD-504D-9E01-9B05CB049087}" srcId="{A9C42EAC-7778-B742-9D25-62A7C2BFDE73}" destId="{10AEA7D9-C12E-FB42-AD11-170B90D47C06}" srcOrd="1" destOrd="0" parTransId="{CCD8BC3B-E05B-694D-AA03-03680F162475}" sibTransId="{AE61B5DA-17E0-F244-A027-67A3BB08CF65}"/>
    <dgm:cxn modelId="{2749C900-A6D8-2342-BF48-05D18B730283}" type="presOf" srcId="{3B13CF88-C3AA-C240-86A3-CF991E4A1948}" destId="{F19BCE05-336E-6D48-B020-6EE2DFDE6766}" srcOrd="0" destOrd="0" presId="urn:microsoft.com/office/officeart/2005/8/layout/matrix3"/>
    <dgm:cxn modelId="{1593523E-DDB2-6E41-A27E-A6976332B2C7}" srcId="{A9C42EAC-7778-B742-9D25-62A7C2BFDE73}" destId="{3B13CF88-C3AA-C240-86A3-CF991E4A1948}" srcOrd="2" destOrd="0" parTransId="{B343186B-1AA5-1343-951D-FBC9E4D893F2}" sibTransId="{CFB14F6E-9AFD-5E48-84AB-FF5C49850A77}"/>
    <dgm:cxn modelId="{8D91153E-C7CF-C346-9B68-FD3BC51B8C8F}" type="presOf" srcId="{A9C42EAC-7778-B742-9D25-62A7C2BFDE73}" destId="{C1D9D762-11F8-4E4A-B23F-653900E4C5A5}" srcOrd="0" destOrd="0" presId="urn:microsoft.com/office/officeart/2005/8/layout/matrix3"/>
    <dgm:cxn modelId="{9F48D94F-2ADD-3D49-AD47-F06D14BC29A4}" type="presParOf" srcId="{C1D9D762-11F8-4E4A-B23F-653900E4C5A5}" destId="{1A7C90E3-2965-9C40-A188-371C24BED784}" srcOrd="0" destOrd="0" presId="urn:microsoft.com/office/officeart/2005/8/layout/matrix3"/>
    <dgm:cxn modelId="{66C2B8EB-C56D-584A-A83B-A5D36B4F4E32}" type="presParOf" srcId="{C1D9D762-11F8-4E4A-B23F-653900E4C5A5}" destId="{E5E7D80C-A58E-D04D-AD62-C1A866D3D6A9}" srcOrd="1" destOrd="0" presId="urn:microsoft.com/office/officeart/2005/8/layout/matrix3"/>
    <dgm:cxn modelId="{4F0B9C91-E1F4-B840-ACF7-61465686A83E}" type="presParOf" srcId="{C1D9D762-11F8-4E4A-B23F-653900E4C5A5}" destId="{65977A5D-8DB9-0F4A-BF2F-43F318458BC5}" srcOrd="2" destOrd="0" presId="urn:microsoft.com/office/officeart/2005/8/layout/matrix3"/>
    <dgm:cxn modelId="{64705958-1D6B-0646-82EB-CF2B0F1883A6}" type="presParOf" srcId="{C1D9D762-11F8-4E4A-B23F-653900E4C5A5}" destId="{F19BCE05-336E-6D48-B020-6EE2DFDE6766}" srcOrd="3" destOrd="0" presId="urn:microsoft.com/office/officeart/2005/8/layout/matrix3"/>
    <dgm:cxn modelId="{4F897424-9DC6-4C48-8636-9D312CC44069}" type="presParOf" srcId="{C1D9D762-11F8-4E4A-B23F-653900E4C5A5}" destId="{A5B93EBB-720A-B949-915E-65142DC54B5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7C90E3-2965-9C40-A188-371C24BED784}">
      <dsp:nvSpPr>
        <dsp:cNvPr id="0" name=""/>
        <dsp:cNvSpPr/>
      </dsp:nvSpPr>
      <dsp:spPr>
        <a:xfrm>
          <a:off x="1679754" y="0"/>
          <a:ext cx="4428445" cy="4428445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E7D80C-A58E-D04D-AD62-C1A866D3D6A9}">
      <dsp:nvSpPr>
        <dsp:cNvPr id="0" name=""/>
        <dsp:cNvSpPr/>
      </dsp:nvSpPr>
      <dsp:spPr>
        <a:xfrm>
          <a:off x="2100456" y="420702"/>
          <a:ext cx="1727093" cy="17270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Board of Directors</a:t>
          </a:r>
          <a:endParaRPr lang="en-US" sz="2000" kern="1200" dirty="0"/>
        </a:p>
      </dsp:txBody>
      <dsp:txXfrm>
        <a:off x="2100456" y="420702"/>
        <a:ext cx="1727093" cy="1727093"/>
      </dsp:txXfrm>
    </dsp:sp>
    <dsp:sp modelId="{65977A5D-8DB9-0F4A-BF2F-43F318458BC5}">
      <dsp:nvSpPr>
        <dsp:cNvPr id="0" name=""/>
        <dsp:cNvSpPr/>
      </dsp:nvSpPr>
      <dsp:spPr>
        <a:xfrm>
          <a:off x="3960403" y="420702"/>
          <a:ext cx="1727093" cy="17270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Security Management</a:t>
          </a:r>
          <a:endParaRPr lang="en-US" sz="2000" kern="1200" dirty="0"/>
        </a:p>
      </dsp:txBody>
      <dsp:txXfrm>
        <a:off x="3960403" y="420702"/>
        <a:ext cx="1727093" cy="1727093"/>
      </dsp:txXfrm>
    </dsp:sp>
    <dsp:sp modelId="{F19BCE05-336E-6D48-B020-6EE2DFDE6766}">
      <dsp:nvSpPr>
        <dsp:cNvPr id="0" name=""/>
        <dsp:cNvSpPr/>
      </dsp:nvSpPr>
      <dsp:spPr>
        <a:xfrm>
          <a:off x="2100456" y="2280649"/>
          <a:ext cx="1706627" cy="17270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Executive Committee</a:t>
          </a:r>
          <a:endParaRPr lang="en-US" sz="2000" kern="1200" dirty="0"/>
        </a:p>
      </dsp:txBody>
      <dsp:txXfrm>
        <a:off x="2100456" y="2280649"/>
        <a:ext cx="1706627" cy="1727093"/>
      </dsp:txXfrm>
    </dsp:sp>
    <dsp:sp modelId="{A5B93EBB-720A-B949-915E-65142DC54B53}">
      <dsp:nvSpPr>
        <dsp:cNvPr id="0" name=""/>
        <dsp:cNvSpPr/>
      </dsp:nvSpPr>
      <dsp:spPr>
        <a:xfrm>
          <a:off x="3840059" y="2280649"/>
          <a:ext cx="1967781" cy="17270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Cybersecurity</a:t>
          </a:r>
          <a:r>
            <a:rPr lang="en-US" sz="2800" kern="1200" dirty="0" smtClean="0"/>
            <a:t> </a:t>
          </a:r>
          <a:r>
            <a:rPr lang="en-US" sz="2000" kern="1200" dirty="0" smtClean="0"/>
            <a:t>Practitioners</a:t>
          </a:r>
          <a:endParaRPr lang="en-US" sz="2800" kern="1200" dirty="0"/>
        </a:p>
      </dsp:txBody>
      <dsp:txXfrm>
        <a:off x="3840059" y="2280649"/>
        <a:ext cx="1967781" cy="1727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724454"/>
            <a:ext cx="8246070" cy="106893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793390"/>
            <a:ext cx="8246070" cy="610821"/>
          </a:xfrm>
          <a:noFill/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655770" y="3946095"/>
            <a:ext cx="1294032" cy="46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44700"/>
            <a:ext cx="8246070" cy="73929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808224"/>
            <a:ext cx="8246070" cy="2901391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433880"/>
            <a:ext cx="6413609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198559"/>
            <a:ext cx="6413609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044700"/>
            <a:ext cx="8246071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8348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8348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Governance, Risk Management, and Compliance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(GRC)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119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1180309"/>
              </p:ext>
            </p:extLst>
          </p:nvPr>
        </p:nvGraphicFramePr>
        <p:xfrm>
          <a:off x="907081" y="281175"/>
          <a:ext cx="7787954" cy="4428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0502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Approaches to Cybersecurity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Compliance based security</a:t>
            </a:r>
          </a:p>
          <a:p>
            <a:r>
              <a:rPr lang="en-US" dirty="0" smtClean="0"/>
              <a:t>Risk based security</a:t>
            </a:r>
          </a:p>
          <a:p>
            <a:r>
              <a:rPr lang="en-US" dirty="0" smtClean="0"/>
              <a:t>Ad-hoc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241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4"/>
            <a:ext cx="8246070" cy="3512211"/>
          </a:xfrm>
        </p:spPr>
        <p:txBody>
          <a:bodyPr/>
          <a:lstStyle/>
          <a:p>
            <a:r>
              <a:rPr lang="en-US" dirty="0"/>
              <a:t>Governance, Risk Management, and Compliance of every organization is different and varies based on the type of organization. </a:t>
            </a:r>
          </a:p>
          <a:p>
            <a:r>
              <a:rPr lang="en-US" dirty="0"/>
              <a:t>It depends on organization mission, size, industry, culture, and legal regulations. </a:t>
            </a:r>
          </a:p>
        </p:txBody>
      </p:sp>
    </p:spTree>
    <p:extLst>
      <p:ext uri="{BB962C8B-B14F-4D97-AF65-F5344CB8AC3E}">
        <p14:creationId xmlns:p14="http://schemas.microsoft.com/office/powerpoint/2010/main" xmlns="" val="1787461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555" y="281175"/>
            <a:ext cx="8856889" cy="4581150"/>
          </a:xfrm>
        </p:spPr>
      </p:pic>
    </p:spTree>
    <p:extLst>
      <p:ext uri="{BB962C8B-B14F-4D97-AF65-F5344CB8AC3E}">
        <p14:creationId xmlns:p14="http://schemas.microsoft.com/office/powerpoint/2010/main" xmlns="" val="314786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Responsibility of GRC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ultimate responsibility of the GRC program is to protect </a:t>
            </a:r>
            <a:r>
              <a:rPr lang="en-US" dirty="0" smtClean="0"/>
              <a:t>organization’s assets </a:t>
            </a:r>
            <a:r>
              <a:rPr lang="en-US" dirty="0"/>
              <a:t>and operations IT, including their infrastructure and information.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9015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GRC-Governance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board of directors and senior management of an organization are responsible for Governance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WHY GOVERNANCE?</a:t>
            </a:r>
          </a:p>
          <a:p>
            <a:r>
              <a:rPr lang="en-US" dirty="0"/>
              <a:t>Provides strategic </a:t>
            </a:r>
            <a:r>
              <a:rPr lang="en-US" dirty="0" smtClean="0"/>
              <a:t>direction</a:t>
            </a:r>
          </a:p>
          <a:p>
            <a:r>
              <a:rPr lang="en-US" dirty="0"/>
              <a:t>Ensures that the objectives are achieved </a:t>
            </a:r>
          </a:p>
          <a:p>
            <a:r>
              <a:rPr lang="en-US" dirty="0"/>
              <a:t>Ascertains whether </a:t>
            </a:r>
            <a:r>
              <a:rPr lang="en-US" b="1" dirty="0"/>
              <a:t>risk </a:t>
            </a:r>
            <a:r>
              <a:rPr lang="en-US" dirty="0"/>
              <a:t>is being managed appropriately </a:t>
            </a:r>
          </a:p>
          <a:p>
            <a:r>
              <a:rPr lang="en-US" dirty="0"/>
              <a:t>Verifies that the organization's resources are being used </a:t>
            </a:r>
            <a:r>
              <a:rPr lang="en-US" dirty="0" smtClean="0"/>
              <a:t>responsibly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7604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GRC-Risk Management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4460" y="1197405"/>
            <a:ext cx="2540000" cy="254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86835" y="1206443"/>
            <a:ext cx="30541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</a:rPr>
              <a:t>It is the process by which the organization manages risks to acceptable levels. These risks may include investment risk, physical risk, and cyber risk.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5245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GRC-Compliance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1809750"/>
            <a:ext cx="2514600" cy="20955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88230" y="1655520"/>
            <a:ext cx="30461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It is the act of adhering to mandated requirements defined by laws and regulations.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815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Cybersecurity Roles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success of a cybersecurity role is ultimately the responsibility of the board of directors.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2127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Board of Directors in cybersecurity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965" y="1198563"/>
            <a:ext cx="7848263" cy="3511550"/>
          </a:xfrm>
        </p:spPr>
      </p:pic>
    </p:spTree>
    <p:extLst>
      <p:ext uri="{BB962C8B-B14F-4D97-AF65-F5344CB8AC3E}">
        <p14:creationId xmlns:p14="http://schemas.microsoft.com/office/powerpoint/2010/main" xmlns="" val="5070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205</Words>
  <Application>Microsoft Office PowerPoint</Application>
  <PresentationFormat>On-screen Show (16:9)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Governance, Risk Management, and Compliance</vt:lpstr>
      <vt:lpstr>Slide 2</vt:lpstr>
      <vt:lpstr>Slide 3</vt:lpstr>
      <vt:lpstr>Responsibility of GRC</vt:lpstr>
      <vt:lpstr>GRC-Governance</vt:lpstr>
      <vt:lpstr>GRC-Risk Management</vt:lpstr>
      <vt:lpstr>GRC-Compliance</vt:lpstr>
      <vt:lpstr>Cybersecurity Roles</vt:lpstr>
      <vt:lpstr>Board of Directors in cybersecurity</vt:lpstr>
      <vt:lpstr>Slide 10</vt:lpstr>
      <vt:lpstr>Approaches to Cybersecurity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surabhi</cp:lastModifiedBy>
  <cp:revision>168</cp:revision>
  <dcterms:created xsi:type="dcterms:W3CDTF">2013-08-21T19:17:07Z</dcterms:created>
  <dcterms:modified xsi:type="dcterms:W3CDTF">2020-06-14T10:00:31Z</dcterms:modified>
</cp:coreProperties>
</file>