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2"/>
  </p:notesMasterIdLst>
  <p:sldIdLst>
    <p:sldId id="256" r:id="rId2"/>
    <p:sldId id="301" r:id="rId3"/>
    <p:sldId id="302" r:id="rId4"/>
    <p:sldId id="287" r:id="rId5"/>
    <p:sldId id="327" r:id="rId6"/>
    <p:sldId id="310" r:id="rId7"/>
    <p:sldId id="312" r:id="rId8"/>
    <p:sldId id="329" r:id="rId9"/>
    <p:sldId id="317" r:id="rId10"/>
    <p:sldId id="332" r:id="rId11"/>
    <p:sldId id="341" r:id="rId12"/>
    <p:sldId id="315" r:id="rId13"/>
    <p:sldId id="337" r:id="rId14"/>
    <p:sldId id="319" r:id="rId15"/>
    <p:sldId id="338" r:id="rId16"/>
    <p:sldId id="318" r:id="rId17"/>
    <p:sldId id="331" r:id="rId18"/>
    <p:sldId id="311" r:id="rId19"/>
    <p:sldId id="290" r:id="rId20"/>
    <p:sldId id="325" r:id="rId21"/>
    <p:sldId id="326" r:id="rId22"/>
    <p:sldId id="339" r:id="rId23"/>
    <p:sldId id="340" r:id="rId24"/>
    <p:sldId id="283" r:id="rId25"/>
    <p:sldId id="303" r:id="rId26"/>
    <p:sldId id="320" r:id="rId27"/>
    <p:sldId id="322" r:id="rId28"/>
    <p:sldId id="324" r:id="rId29"/>
    <p:sldId id="335" r:id="rId30"/>
    <p:sldId id="280" r:id="rId3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9202"/>
    <a:srgbClr val="CC0099"/>
    <a:srgbClr val="003296"/>
    <a:srgbClr val="007033"/>
    <a:srgbClr val="FFCC66"/>
    <a:srgbClr val="990099"/>
    <a:srgbClr val="6C1A00"/>
    <a:srgbClr val="00AACC"/>
    <a:srgbClr val="5EEC3C"/>
    <a:srgbClr val="1D3A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32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59E82A-F436-4A4B-81CA-17CA8F5F23F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43882A-9654-4E60-B549-05B6E239FD11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en-US" sz="1500" b="1" dirty="0" smtClean="0"/>
            <a:t>Producer</a:t>
          </a:r>
          <a:endParaRPr lang="en-US" sz="1500" dirty="0"/>
        </a:p>
      </dgm:t>
    </dgm:pt>
    <dgm:pt modelId="{B142E19B-D0D4-471E-B678-72909C9BA2B1}" type="parTrans" cxnId="{AD1AA156-3123-46C8-BBD4-7D1A300F92C0}">
      <dgm:prSet/>
      <dgm:spPr/>
      <dgm:t>
        <a:bodyPr/>
        <a:lstStyle/>
        <a:p>
          <a:endParaRPr lang="en-US" sz="1500"/>
        </a:p>
      </dgm:t>
    </dgm:pt>
    <dgm:pt modelId="{EB2B0643-94FA-47D0-B723-6B6471B9EF6D}" type="sibTrans" cxnId="{AD1AA156-3123-46C8-BBD4-7D1A300F92C0}">
      <dgm:prSet/>
      <dgm:spPr/>
      <dgm:t>
        <a:bodyPr/>
        <a:lstStyle/>
        <a:p>
          <a:endParaRPr lang="en-US" sz="1500"/>
        </a:p>
      </dgm:t>
    </dgm:pt>
    <dgm:pt modelId="{6E46C355-8836-499F-9EA1-A39712ABD742}">
      <dgm:prSet phldrT="[Text]" custT="1"/>
      <dgm:spPr/>
      <dgm:t>
        <a:bodyPr/>
        <a:lstStyle/>
        <a:p>
          <a:r>
            <a:rPr lang="en-US" sz="1500" b="1" dirty="0" smtClean="0"/>
            <a:t>Pre-harvest Contractor/ Consolidator</a:t>
          </a:r>
          <a:endParaRPr lang="en-US" sz="1500" dirty="0"/>
        </a:p>
      </dgm:t>
    </dgm:pt>
    <dgm:pt modelId="{5587C916-1A51-4C64-8B43-CF25215F3E62}" type="parTrans" cxnId="{5B981F23-7B43-4427-9A58-E531FA9CA515}">
      <dgm:prSet/>
      <dgm:spPr/>
      <dgm:t>
        <a:bodyPr/>
        <a:lstStyle/>
        <a:p>
          <a:endParaRPr lang="en-US" sz="1500"/>
        </a:p>
      </dgm:t>
    </dgm:pt>
    <dgm:pt modelId="{2EADCD2E-2BD1-48BB-971D-1423AE8AF9E9}" type="sibTrans" cxnId="{5B981F23-7B43-4427-9A58-E531FA9CA515}">
      <dgm:prSet/>
      <dgm:spPr/>
      <dgm:t>
        <a:bodyPr/>
        <a:lstStyle/>
        <a:p>
          <a:endParaRPr lang="en-US" sz="1500"/>
        </a:p>
      </dgm:t>
    </dgm:pt>
    <dgm:pt modelId="{E6A4590D-0BCC-48DB-9978-79A4C7BCBCC9}">
      <dgm:prSet phldrT="[Text]" custT="1"/>
      <dgm:spPr/>
      <dgm:t>
        <a:bodyPr/>
        <a:lstStyle/>
        <a:p>
          <a:r>
            <a:rPr lang="en-US" sz="1500" b="1" dirty="0" smtClean="0"/>
            <a:t>Commission Agent</a:t>
          </a:r>
          <a:endParaRPr lang="en-US" sz="1500" dirty="0"/>
        </a:p>
      </dgm:t>
    </dgm:pt>
    <dgm:pt modelId="{1BC1274C-C78C-4393-909D-2835FA4CD1B8}" type="parTrans" cxnId="{626DFF73-4663-4E03-980E-EF654F19F7E3}">
      <dgm:prSet/>
      <dgm:spPr/>
      <dgm:t>
        <a:bodyPr/>
        <a:lstStyle/>
        <a:p>
          <a:endParaRPr lang="en-US" sz="1500"/>
        </a:p>
      </dgm:t>
    </dgm:pt>
    <dgm:pt modelId="{7222EE74-0A66-496F-92B5-EF8E9841D97B}" type="sibTrans" cxnId="{626DFF73-4663-4E03-980E-EF654F19F7E3}">
      <dgm:prSet/>
      <dgm:spPr/>
      <dgm:t>
        <a:bodyPr/>
        <a:lstStyle/>
        <a:p>
          <a:endParaRPr lang="en-US" sz="1500"/>
        </a:p>
      </dgm:t>
    </dgm:pt>
    <dgm:pt modelId="{83CAD8BE-9B66-49CA-81BB-1E8A870F657F}">
      <dgm:prSet phldrT="[Text]" custT="1"/>
      <dgm:spPr/>
      <dgm:t>
        <a:bodyPr/>
        <a:lstStyle/>
        <a:p>
          <a:r>
            <a:rPr lang="en-US" sz="1500" b="1" dirty="0" smtClean="0"/>
            <a:t>Wholesaler</a:t>
          </a:r>
          <a:endParaRPr lang="en-US" sz="1500" dirty="0"/>
        </a:p>
      </dgm:t>
    </dgm:pt>
    <dgm:pt modelId="{20300C4C-8B3E-4697-9C83-B5037F8BDF51}" type="parTrans" cxnId="{B7402F0F-8CF8-4FBD-8884-7DBDD1796F94}">
      <dgm:prSet/>
      <dgm:spPr/>
      <dgm:t>
        <a:bodyPr/>
        <a:lstStyle/>
        <a:p>
          <a:endParaRPr lang="en-US" sz="1500"/>
        </a:p>
      </dgm:t>
    </dgm:pt>
    <dgm:pt modelId="{293B120B-F0F9-4558-9EE9-BE5A1BBC6400}" type="sibTrans" cxnId="{B7402F0F-8CF8-4FBD-8884-7DBDD1796F94}">
      <dgm:prSet/>
      <dgm:spPr/>
      <dgm:t>
        <a:bodyPr/>
        <a:lstStyle/>
        <a:p>
          <a:endParaRPr lang="en-US" sz="1500"/>
        </a:p>
      </dgm:t>
    </dgm:pt>
    <dgm:pt modelId="{767BA1ED-0E2F-4D37-863F-42DACC9104F7}">
      <dgm:prSet custT="1"/>
      <dgm:spPr/>
      <dgm:t>
        <a:bodyPr/>
        <a:lstStyle/>
        <a:p>
          <a:r>
            <a:rPr lang="en-US" sz="1500" b="1" dirty="0" smtClean="0"/>
            <a:t>Retailer</a:t>
          </a:r>
          <a:endParaRPr lang="en-US" sz="1500" dirty="0"/>
        </a:p>
      </dgm:t>
    </dgm:pt>
    <dgm:pt modelId="{B2622629-B445-4E7B-808C-A67729729FC2}" type="parTrans" cxnId="{FE0A0471-9C9E-4BB0-BDC7-D9283B97D610}">
      <dgm:prSet/>
      <dgm:spPr/>
      <dgm:t>
        <a:bodyPr/>
        <a:lstStyle/>
        <a:p>
          <a:endParaRPr lang="en-US" sz="1500"/>
        </a:p>
      </dgm:t>
    </dgm:pt>
    <dgm:pt modelId="{0997246F-1DAB-4D69-8679-D8E3C648618E}" type="sibTrans" cxnId="{FE0A0471-9C9E-4BB0-BDC7-D9283B97D610}">
      <dgm:prSet/>
      <dgm:spPr/>
      <dgm:t>
        <a:bodyPr/>
        <a:lstStyle/>
        <a:p>
          <a:endParaRPr lang="en-US" sz="1500"/>
        </a:p>
      </dgm:t>
    </dgm:pt>
    <dgm:pt modelId="{B04C72D2-4B9C-4D96-9CFD-C3706F94FD51}">
      <dgm:prSet custT="1"/>
      <dgm:spPr>
        <a:solidFill>
          <a:srgbClr val="FE9202">
            <a:alpha val="50000"/>
          </a:srgbClr>
        </a:solidFill>
      </dgm:spPr>
      <dgm:t>
        <a:bodyPr/>
        <a:lstStyle/>
        <a:p>
          <a:r>
            <a:rPr lang="en-US" sz="1500" b="1" dirty="0" smtClean="0"/>
            <a:t>Consumer</a:t>
          </a:r>
          <a:endParaRPr lang="en-US" sz="1500" dirty="0"/>
        </a:p>
      </dgm:t>
    </dgm:pt>
    <dgm:pt modelId="{E4D7CD43-9740-47EF-83BC-E7CE7D932AB5}" type="parTrans" cxnId="{6F394A24-989D-419A-8B86-C149302C9D1B}">
      <dgm:prSet/>
      <dgm:spPr/>
      <dgm:t>
        <a:bodyPr/>
        <a:lstStyle/>
        <a:p>
          <a:endParaRPr lang="en-US" sz="1500"/>
        </a:p>
      </dgm:t>
    </dgm:pt>
    <dgm:pt modelId="{B46BC775-8E02-4C31-ACC6-1C5E9EF76F44}" type="sibTrans" cxnId="{6F394A24-989D-419A-8B86-C149302C9D1B}">
      <dgm:prSet/>
      <dgm:spPr/>
      <dgm:t>
        <a:bodyPr/>
        <a:lstStyle/>
        <a:p>
          <a:endParaRPr lang="en-US" sz="1500"/>
        </a:p>
      </dgm:t>
    </dgm:pt>
    <dgm:pt modelId="{66527D83-AF0E-4903-8E01-B9A839496ACC}" type="pres">
      <dgm:prSet presAssocID="{F759E82A-F436-4A4B-81CA-17CA8F5F23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653C0E-BC68-45B9-96E9-5F7CC45B530D}" type="pres">
      <dgm:prSet presAssocID="{4543882A-9654-4E60-B549-05B6E239FD11}" presName="Name5" presStyleLbl="vennNode1" presStyleIdx="0" presStyleCnt="6" custScaleY="559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01BF6D-1C5B-49E4-86F6-940D00FF84A0}" type="pres">
      <dgm:prSet presAssocID="{EB2B0643-94FA-47D0-B723-6B6471B9EF6D}" presName="space" presStyleCnt="0"/>
      <dgm:spPr/>
    </dgm:pt>
    <dgm:pt modelId="{6240EE25-15FC-4C91-A97D-C03ED2EC9C4E}" type="pres">
      <dgm:prSet presAssocID="{6E46C355-8836-499F-9EA1-A39712ABD742}" presName="Name5" presStyleLbl="vennNode1" presStyleIdx="1" presStyleCnt="6" custScaleX="112387" custScaleY="529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D73CBD-F52C-4ED9-AB2B-7B81C101675D}" type="pres">
      <dgm:prSet presAssocID="{2EADCD2E-2BD1-48BB-971D-1423AE8AF9E9}" presName="space" presStyleCnt="0"/>
      <dgm:spPr/>
    </dgm:pt>
    <dgm:pt modelId="{4C07D093-4BDD-434E-8860-9697E190498F}" type="pres">
      <dgm:prSet presAssocID="{E6A4590D-0BCC-48DB-9978-79A4C7BCBCC9}" presName="Name5" presStyleLbl="vennNode1" presStyleIdx="2" presStyleCnt="6" custScaleY="468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88E387-A7D4-4B94-B295-23DA12605FB2}" type="pres">
      <dgm:prSet presAssocID="{7222EE74-0A66-496F-92B5-EF8E9841D97B}" presName="space" presStyleCnt="0"/>
      <dgm:spPr/>
    </dgm:pt>
    <dgm:pt modelId="{B359C6F8-40A5-4F46-962D-3DFB45694B7E}" type="pres">
      <dgm:prSet presAssocID="{83CAD8BE-9B66-49CA-81BB-1E8A870F657F}" presName="Name5" presStyleLbl="vennNode1" presStyleIdx="3" presStyleCnt="6" custScaleY="559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C6D8D0-EC9F-4B81-AFD4-AD4F6259FF9A}" type="pres">
      <dgm:prSet presAssocID="{293B120B-F0F9-4558-9EE9-BE5A1BBC6400}" presName="space" presStyleCnt="0"/>
      <dgm:spPr/>
    </dgm:pt>
    <dgm:pt modelId="{2C1B9B8F-CA98-4F2C-A83A-8094F0AED0A8}" type="pres">
      <dgm:prSet presAssocID="{767BA1ED-0E2F-4D37-863F-42DACC9104F7}" presName="Name5" presStyleLbl="vennNode1" presStyleIdx="4" presStyleCnt="6" custScaleY="559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5F0DB0-F4CA-4D39-B5E4-7FDBDD39699B}" type="pres">
      <dgm:prSet presAssocID="{0997246F-1DAB-4D69-8679-D8E3C648618E}" presName="space" presStyleCnt="0"/>
      <dgm:spPr/>
    </dgm:pt>
    <dgm:pt modelId="{9F08FA20-6A09-45B4-8A66-1644AFAD6801}" type="pres">
      <dgm:prSet presAssocID="{B04C72D2-4B9C-4D96-9CFD-C3706F94FD51}" presName="Name5" presStyleLbl="vennNode1" presStyleIdx="5" presStyleCnt="6" custScaleY="559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1AA156-3123-46C8-BBD4-7D1A300F92C0}" srcId="{F759E82A-F436-4A4B-81CA-17CA8F5F23F2}" destId="{4543882A-9654-4E60-B549-05B6E239FD11}" srcOrd="0" destOrd="0" parTransId="{B142E19B-D0D4-471E-B678-72909C9BA2B1}" sibTransId="{EB2B0643-94FA-47D0-B723-6B6471B9EF6D}"/>
    <dgm:cxn modelId="{89BE4D15-CC73-48DF-9989-94FE67583A53}" type="presOf" srcId="{6E46C355-8836-499F-9EA1-A39712ABD742}" destId="{6240EE25-15FC-4C91-A97D-C03ED2EC9C4E}" srcOrd="0" destOrd="0" presId="urn:microsoft.com/office/officeart/2005/8/layout/venn3"/>
    <dgm:cxn modelId="{202FBF4D-6F73-48A2-9E7D-373C0825A139}" type="presOf" srcId="{83CAD8BE-9B66-49CA-81BB-1E8A870F657F}" destId="{B359C6F8-40A5-4F46-962D-3DFB45694B7E}" srcOrd="0" destOrd="0" presId="urn:microsoft.com/office/officeart/2005/8/layout/venn3"/>
    <dgm:cxn modelId="{5D767F51-887E-4E5B-B896-D14C859AC6AB}" type="presOf" srcId="{B04C72D2-4B9C-4D96-9CFD-C3706F94FD51}" destId="{9F08FA20-6A09-45B4-8A66-1644AFAD6801}" srcOrd="0" destOrd="0" presId="urn:microsoft.com/office/officeart/2005/8/layout/venn3"/>
    <dgm:cxn modelId="{FE0A0471-9C9E-4BB0-BDC7-D9283B97D610}" srcId="{F759E82A-F436-4A4B-81CA-17CA8F5F23F2}" destId="{767BA1ED-0E2F-4D37-863F-42DACC9104F7}" srcOrd="4" destOrd="0" parTransId="{B2622629-B445-4E7B-808C-A67729729FC2}" sibTransId="{0997246F-1DAB-4D69-8679-D8E3C648618E}"/>
    <dgm:cxn modelId="{B7402F0F-8CF8-4FBD-8884-7DBDD1796F94}" srcId="{F759E82A-F436-4A4B-81CA-17CA8F5F23F2}" destId="{83CAD8BE-9B66-49CA-81BB-1E8A870F657F}" srcOrd="3" destOrd="0" parTransId="{20300C4C-8B3E-4697-9C83-B5037F8BDF51}" sibTransId="{293B120B-F0F9-4558-9EE9-BE5A1BBC6400}"/>
    <dgm:cxn modelId="{876DCC44-4DF3-449B-A88A-57E654FDD723}" type="presOf" srcId="{4543882A-9654-4E60-B549-05B6E239FD11}" destId="{BB653C0E-BC68-45B9-96E9-5F7CC45B530D}" srcOrd="0" destOrd="0" presId="urn:microsoft.com/office/officeart/2005/8/layout/venn3"/>
    <dgm:cxn modelId="{76E3F6A8-1D0A-4FFC-A130-7A2581CBE0FA}" type="presOf" srcId="{767BA1ED-0E2F-4D37-863F-42DACC9104F7}" destId="{2C1B9B8F-CA98-4F2C-A83A-8094F0AED0A8}" srcOrd="0" destOrd="0" presId="urn:microsoft.com/office/officeart/2005/8/layout/venn3"/>
    <dgm:cxn modelId="{6F394A24-989D-419A-8B86-C149302C9D1B}" srcId="{F759E82A-F436-4A4B-81CA-17CA8F5F23F2}" destId="{B04C72D2-4B9C-4D96-9CFD-C3706F94FD51}" srcOrd="5" destOrd="0" parTransId="{E4D7CD43-9740-47EF-83BC-E7CE7D932AB5}" sibTransId="{B46BC775-8E02-4C31-ACC6-1C5E9EF76F44}"/>
    <dgm:cxn modelId="{5B981F23-7B43-4427-9A58-E531FA9CA515}" srcId="{F759E82A-F436-4A4B-81CA-17CA8F5F23F2}" destId="{6E46C355-8836-499F-9EA1-A39712ABD742}" srcOrd="1" destOrd="0" parTransId="{5587C916-1A51-4C64-8B43-CF25215F3E62}" sibTransId="{2EADCD2E-2BD1-48BB-971D-1423AE8AF9E9}"/>
    <dgm:cxn modelId="{01F14001-E768-485A-94BE-536C5927E130}" type="presOf" srcId="{F759E82A-F436-4A4B-81CA-17CA8F5F23F2}" destId="{66527D83-AF0E-4903-8E01-B9A839496ACC}" srcOrd="0" destOrd="0" presId="urn:microsoft.com/office/officeart/2005/8/layout/venn3"/>
    <dgm:cxn modelId="{3ABE3803-FC1F-4349-8E9D-FA830E7745B1}" type="presOf" srcId="{E6A4590D-0BCC-48DB-9978-79A4C7BCBCC9}" destId="{4C07D093-4BDD-434E-8860-9697E190498F}" srcOrd="0" destOrd="0" presId="urn:microsoft.com/office/officeart/2005/8/layout/venn3"/>
    <dgm:cxn modelId="{626DFF73-4663-4E03-980E-EF654F19F7E3}" srcId="{F759E82A-F436-4A4B-81CA-17CA8F5F23F2}" destId="{E6A4590D-0BCC-48DB-9978-79A4C7BCBCC9}" srcOrd="2" destOrd="0" parTransId="{1BC1274C-C78C-4393-909D-2835FA4CD1B8}" sibTransId="{7222EE74-0A66-496F-92B5-EF8E9841D97B}"/>
    <dgm:cxn modelId="{F6651ECE-2CA0-4629-8C67-A384EF29037F}" type="presParOf" srcId="{66527D83-AF0E-4903-8E01-B9A839496ACC}" destId="{BB653C0E-BC68-45B9-96E9-5F7CC45B530D}" srcOrd="0" destOrd="0" presId="urn:microsoft.com/office/officeart/2005/8/layout/venn3"/>
    <dgm:cxn modelId="{753C8FB7-3BF2-4746-86A1-109AE5DEB439}" type="presParOf" srcId="{66527D83-AF0E-4903-8E01-B9A839496ACC}" destId="{4601BF6D-1C5B-49E4-86F6-940D00FF84A0}" srcOrd="1" destOrd="0" presId="urn:microsoft.com/office/officeart/2005/8/layout/venn3"/>
    <dgm:cxn modelId="{66146EE6-132F-401A-8F3C-FB115A037A34}" type="presParOf" srcId="{66527D83-AF0E-4903-8E01-B9A839496ACC}" destId="{6240EE25-15FC-4C91-A97D-C03ED2EC9C4E}" srcOrd="2" destOrd="0" presId="urn:microsoft.com/office/officeart/2005/8/layout/venn3"/>
    <dgm:cxn modelId="{520C8B5C-9045-4304-8941-CEBC90F58C05}" type="presParOf" srcId="{66527D83-AF0E-4903-8E01-B9A839496ACC}" destId="{FCD73CBD-F52C-4ED9-AB2B-7B81C101675D}" srcOrd="3" destOrd="0" presId="urn:microsoft.com/office/officeart/2005/8/layout/venn3"/>
    <dgm:cxn modelId="{21CD6A93-B665-46C0-9CC1-40DEEF20B608}" type="presParOf" srcId="{66527D83-AF0E-4903-8E01-B9A839496ACC}" destId="{4C07D093-4BDD-434E-8860-9697E190498F}" srcOrd="4" destOrd="0" presId="urn:microsoft.com/office/officeart/2005/8/layout/venn3"/>
    <dgm:cxn modelId="{AECFAC7E-65B6-44A4-8BE3-236C7921D277}" type="presParOf" srcId="{66527D83-AF0E-4903-8E01-B9A839496ACC}" destId="{6288E387-A7D4-4B94-B295-23DA12605FB2}" srcOrd="5" destOrd="0" presId="urn:microsoft.com/office/officeart/2005/8/layout/venn3"/>
    <dgm:cxn modelId="{2D31B2D7-02EE-4404-9A31-7DFFFE86F2CA}" type="presParOf" srcId="{66527D83-AF0E-4903-8E01-B9A839496ACC}" destId="{B359C6F8-40A5-4F46-962D-3DFB45694B7E}" srcOrd="6" destOrd="0" presId="urn:microsoft.com/office/officeart/2005/8/layout/venn3"/>
    <dgm:cxn modelId="{326EE24E-92EE-4523-9D45-03D3CA6D1474}" type="presParOf" srcId="{66527D83-AF0E-4903-8E01-B9A839496ACC}" destId="{23C6D8D0-EC9F-4B81-AFD4-AD4F6259FF9A}" srcOrd="7" destOrd="0" presId="urn:microsoft.com/office/officeart/2005/8/layout/venn3"/>
    <dgm:cxn modelId="{7912019C-0A33-4D71-BBE3-1384073AD775}" type="presParOf" srcId="{66527D83-AF0E-4903-8E01-B9A839496ACC}" destId="{2C1B9B8F-CA98-4F2C-A83A-8094F0AED0A8}" srcOrd="8" destOrd="0" presId="urn:microsoft.com/office/officeart/2005/8/layout/venn3"/>
    <dgm:cxn modelId="{67D17B9F-F6D4-42DD-A8B9-7CF83D959288}" type="presParOf" srcId="{66527D83-AF0E-4903-8E01-B9A839496ACC}" destId="{385F0DB0-F4CA-4D39-B5E4-7FDBDD39699B}" srcOrd="9" destOrd="0" presId="urn:microsoft.com/office/officeart/2005/8/layout/venn3"/>
    <dgm:cxn modelId="{C358A119-551C-4363-BADD-6FF833B1725D}" type="presParOf" srcId="{66527D83-AF0E-4903-8E01-B9A839496ACC}" destId="{9F08FA20-6A09-45B4-8A66-1644AFAD6801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653C0E-BC68-45B9-96E9-5F7CC45B530D}">
      <dsp:nvSpPr>
        <dsp:cNvPr id="0" name=""/>
        <dsp:cNvSpPr/>
      </dsp:nvSpPr>
      <dsp:spPr>
        <a:xfrm>
          <a:off x="2131" y="507999"/>
          <a:ext cx="1679655" cy="939800"/>
        </a:xfrm>
        <a:prstGeom prst="ellipse">
          <a:avLst/>
        </a:prstGeom>
        <a:solidFill>
          <a:srgbClr val="92D050">
            <a:alpha val="50000"/>
          </a:srgb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2437" tIns="19050" rIns="92437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Producer</a:t>
          </a:r>
          <a:endParaRPr lang="en-US" sz="1500" kern="1200" dirty="0"/>
        </a:p>
      </dsp:txBody>
      <dsp:txXfrm>
        <a:off x="2131" y="507999"/>
        <a:ext cx="1679655" cy="939800"/>
      </dsp:txXfrm>
    </dsp:sp>
    <dsp:sp modelId="{6240EE25-15FC-4C91-A97D-C03ED2EC9C4E}">
      <dsp:nvSpPr>
        <dsp:cNvPr id="0" name=""/>
        <dsp:cNvSpPr/>
      </dsp:nvSpPr>
      <dsp:spPr>
        <a:xfrm>
          <a:off x="1345855" y="533404"/>
          <a:ext cx="1887714" cy="8889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2437" tIns="19050" rIns="92437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Pre-harvest Contractor/ Consolidator</a:t>
          </a:r>
          <a:endParaRPr lang="en-US" sz="1500" kern="1200" dirty="0"/>
        </a:p>
      </dsp:txBody>
      <dsp:txXfrm>
        <a:off x="1345855" y="533404"/>
        <a:ext cx="1887714" cy="888991"/>
      </dsp:txXfrm>
    </dsp:sp>
    <dsp:sp modelId="{4C07D093-4BDD-434E-8860-9697E190498F}">
      <dsp:nvSpPr>
        <dsp:cNvPr id="0" name=""/>
        <dsp:cNvSpPr/>
      </dsp:nvSpPr>
      <dsp:spPr>
        <a:xfrm>
          <a:off x="2897639" y="584197"/>
          <a:ext cx="1679655" cy="78740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2437" tIns="19050" rIns="92437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Commission Agent</a:t>
          </a:r>
          <a:endParaRPr lang="en-US" sz="1500" kern="1200" dirty="0"/>
        </a:p>
      </dsp:txBody>
      <dsp:txXfrm>
        <a:off x="2897639" y="584197"/>
        <a:ext cx="1679655" cy="787405"/>
      </dsp:txXfrm>
    </dsp:sp>
    <dsp:sp modelId="{B359C6F8-40A5-4F46-962D-3DFB45694B7E}">
      <dsp:nvSpPr>
        <dsp:cNvPr id="0" name=""/>
        <dsp:cNvSpPr/>
      </dsp:nvSpPr>
      <dsp:spPr>
        <a:xfrm>
          <a:off x="4241363" y="507999"/>
          <a:ext cx="1679655" cy="9398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2437" tIns="19050" rIns="92437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Wholesaler</a:t>
          </a:r>
          <a:endParaRPr lang="en-US" sz="1500" kern="1200" dirty="0"/>
        </a:p>
      </dsp:txBody>
      <dsp:txXfrm>
        <a:off x="4241363" y="507999"/>
        <a:ext cx="1679655" cy="939800"/>
      </dsp:txXfrm>
    </dsp:sp>
    <dsp:sp modelId="{2C1B9B8F-CA98-4F2C-A83A-8094F0AED0A8}">
      <dsp:nvSpPr>
        <dsp:cNvPr id="0" name=""/>
        <dsp:cNvSpPr/>
      </dsp:nvSpPr>
      <dsp:spPr>
        <a:xfrm>
          <a:off x="5585088" y="507999"/>
          <a:ext cx="1679655" cy="9398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2437" tIns="19050" rIns="92437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Retailer</a:t>
          </a:r>
          <a:endParaRPr lang="en-US" sz="1500" kern="1200" dirty="0"/>
        </a:p>
      </dsp:txBody>
      <dsp:txXfrm>
        <a:off x="5585088" y="507999"/>
        <a:ext cx="1679655" cy="939800"/>
      </dsp:txXfrm>
    </dsp:sp>
    <dsp:sp modelId="{9F08FA20-6A09-45B4-8A66-1644AFAD6801}">
      <dsp:nvSpPr>
        <dsp:cNvPr id="0" name=""/>
        <dsp:cNvSpPr/>
      </dsp:nvSpPr>
      <dsp:spPr>
        <a:xfrm>
          <a:off x="6928812" y="507999"/>
          <a:ext cx="1679655" cy="939800"/>
        </a:xfrm>
        <a:prstGeom prst="ellipse">
          <a:avLst/>
        </a:prstGeom>
        <a:solidFill>
          <a:srgbClr val="FE9202">
            <a:alpha val="50000"/>
          </a:srgb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2437" tIns="19050" rIns="92437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Consumer</a:t>
          </a:r>
          <a:endParaRPr lang="en-US" sz="1500" kern="1200" dirty="0"/>
        </a:p>
      </dsp:txBody>
      <dsp:txXfrm>
        <a:off x="6928812" y="507999"/>
        <a:ext cx="1679655" cy="939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CBC62-02D0-4FAC-8918-2C3D834885F9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2C46E-BFDE-4A95-9BA6-92DFB92C3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34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2286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8859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114550"/>
            <a:ext cx="6400800" cy="131445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1815084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1586484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1657350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1649588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131445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1658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802505" y="2458593"/>
            <a:ext cx="468401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194322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2265188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2257426"/>
            <a:ext cx="457200" cy="33099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553200" cy="43660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228601"/>
            <a:ext cx="14478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16" name="Picture 15" descr="E:\websites\free-power-point-templates\2012\logos.png">
            <a:extLst>
              <a:ext uri="{FF2B5EF4-FFF2-40B4-BE49-F238E27FC236}">
                <a16:creationId xmlns="" xmlns:a16="http://schemas.microsoft.com/office/drawing/2014/main" id="{8844C640-86DB-4A34-BDD8-49B9CE3998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769779"/>
            <a:ext cx="457200" cy="33099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145286"/>
            <a:ext cx="850392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4287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1714500"/>
            <a:ext cx="8833104" cy="228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06764"/>
            <a:ext cx="8833104" cy="160477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057400"/>
            <a:ext cx="6480174" cy="1254919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18288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1586484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1657350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1649588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0050"/>
            <a:ext cx="7772400" cy="1143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71450"/>
            <a:ext cx="8534400" cy="569214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4807458"/>
            <a:ext cx="3044952" cy="274320"/>
          </a:xfrm>
        </p:spPr>
        <p:txBody>
          <a:bodyPr/>
          <a:lstStyle/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1" y="1181739"/>
            <a:ext cx="8921" cy="3614668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028700"/>
            <a:ext cx="4038600" cy="3511296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028700"/>
            <a:ext cx="4038600" cy="3511296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1650206"/>
            <a:ext cx="0" cy="3140964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0858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028700"/>
            <a:ext cx="8833104" cy="6858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4793742"/>
            <a:ext cx="8833104" cy="233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143000"/>
            <a:ext cx="4040188" cy="549731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1" y="1143000"/>
            <a:ext cx="4041775" cy="54864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4807458"/>
            <a:ext cx="3581400" cy="27432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9601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1853537"/>
            <a:ext cx="4041648" cy="2863803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1853537"/>
            <a:ext cx="4038600" cy="286664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717027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787893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781812"/>
            <a:ext cx="457200" cy="330994"/>
          </a:xfrm>
        </p:spPr>
        <p:txBody>
          <a:bodyPr/>
          <a:lstStyle>
            <a:lvl1pPr algn="ctr">
              <a:defRPr/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777015"/>
            <a:ext cx="457200" cy="33099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658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18872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4743450"/>
            <a:ext cx="609600" cy="330993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14300"/>
            <a:ext cx="8833104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891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457200"/>
            <a:ext cx="2743200" cy="440055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2362200" cy="74295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485901"/>
            <a:ext cx="2362200" cy="3108722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40005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514350"/>
            <a:ext cx="5638800" cy="40576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171450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242316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234554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4808136"/>
            <a:ext cx="3383280" cy="27432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40005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14300"/>
            <a:ext cx="8833104" cy="22631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457200"/>
            <a:ext cx="2743200" cy="440055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171450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242316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234554"/>
            <a:ext cx="457200" cy="33099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3771900"/>
            <a:ext cx="5867400" cy="9144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457200"/>
            <a:ext cx="5867400" cy="32004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742950"/>
            <a:ext cx="2438400" cy="394335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4803738"/>
            <a:ext cx="3044952" cy="274320"/>
          </a:xfrm>
        </p:spPr>
        <p:txBody>
          <a:bodyPr/>
          <a:lstStyle/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4808136"/>
            <a:ext cx="3584448" cy="2743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9144000" cy="10450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4803738"/>
            <a:ext cx="3044952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4808136"/>
            <a:ext cx="3581400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957557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717027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787893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780131"/>
            <a:ext cx="457200" cy="33099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171450"/>
            <a:ext cx="8534400" cy="56921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143000"/>
            <a:ext cx="8534400" cy="3449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66420E12-C713-49E3-B0DB-9A6042A30ECB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B57A1AA2-5BE2-4EB3-8979-9B1994B052B4}"/>
              </a:ext>
            </a:extLst>
          </p:cNvPr>
          <p:cNvSpPr txBox="1"/>
          <p:nvPr userDrawn="1"/>
        </p:nvSpPr>
        <p:spPr>
          <a:xfrm>
            <a:off x="143250" y="53661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images.livemint.com/r/LiveMint/Period2/2017/06/20/Photos/Processed/g-capital-accountweb4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niti.gov.in/content/agriculture-allied-activities-annual-growth-rate-2004-05-prices-2007-08-2014-15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2498" y="122332"/>
            <a:ext cx="8829102" cy="19160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Bahnschrift Light Condensed" pitchFamily="34" charset="0"/>
              </a:rPr>
              <a:t>Agrarian Distress in Rural India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Bahnschrift Light Condensed" pitchFamily="34" charset="0"/>
              </a:rPr>
              <a:t> Issues and Challenges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7017" y="3569553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Bahnschrift Light Condensed" pitchFamily="34" charset="0"/>
              </a:rPr>
              <a:t>Dr. </a:t>
            </a:r>
            <a:r>
              <a:rPr lang="en-US" sz="2800" dirty="0" err="1" smtClean="0">
                <a:latin typeface="Bahnschrift Light Condensed" pitchFamily="34" charset="0"/>
              </a:rPr>
              <a:t>Amit</a:t>
            </a:r>
            <a:r>
              <a:rPr lang="en-US" sz="2800" dirty="0" smtClean="0">
                <a:latin typeface="Bahnschrift Light Condensed" pitchFamily="34" charset="0"/>
              </a:rPr>
              <a:t> Kumar Singh</a:t>
            </a:r>
          </a:p>
          <a:p>
            <a:pPr algn="ctr"/>
            <a:r>
              <a:rPr lang="en-US" sz="2000" dirty="0" smtClean="0">
                <a:latin typeface="Bahnschrift Light Condensed" pitchFamily="34" charset="0"/>
              </a:rPr>
              <a:t>IIPA, New Delhi</a:t>
            </a:r>
            <a:endParaRPr lang="en-US" sz="2000" dirty="0">
              <a:latin typeface="Bahnschrift Light Condensed" pitchFamily="34" charset="0"/>
            </a:endParaRPr>
          </a:p>
        </p:txBody>
      </p:sp>
      <p:sp>
        <p:nvSpPr>
          <p:cNvPr id="18434" name="AutoShape 2" descr="IIPA Invites Write-ups for Public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6" name="Picture 4" descr="Biennial meeting of Indian Institute of Public Administration ..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629" r="23739"/>
          <a:stretch>
            <a:fillRect/>
          </a:stretch>
        </p:blipFill>
        <p:spPr bwMode="auto">
          <a:xfrm>
            <a:off x="4114800" y="2495550"/>
            <a:ext cx="1005525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304800" y="1200150"/>
          <a:ext cx="4038599" cy="3340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291"/>
                <a:gridCol w="1101436"/>
                <a:gridCol w="1174865"/>
                <a:gridCol w="1028007"/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Year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Suicides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Of which suicides by farmers</a:t>
                      </a:r>
                    </a:p>
                    <a:p>
                      <a:pPr algn="ctr"/>
                      <a:r>
                        <a:rPr kumimoji="0" lang="en-US" sz="11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and agricultural </a:t>
                      </a:r>
                      <a:r>
                        <a:rPr kumimoji="0" lang="en-US" sz="11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labourers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% of total suicides</a:t>
                      </a:r>
                      <a:endParaRPr lang="en-US" sz="1100" dirty="0"/>
                    </a:p>
                  </a:txBody>
                  <a:tcPr/>
                </a:tc>
              </a:tr>
              <a:tr h="40181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2010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1,34,599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15,963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11.86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</a:tr>
              <a:tr h="40181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2011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1,35,585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14,207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10.48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</a:tr>
              <a:tr h="40181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2012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1,35,445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13,755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10.16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</a:tr>
              <a:tr h="40181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2013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1,34,739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11,772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8.74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</a:tr>
              <a:tr h="40181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2014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1,31,666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12,360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9.39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</a:tr>
              <a:tr h="40181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2015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1,33,623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Bahnschrift Light Condensed" pitchFamily="34" charset="0"/>
                          <a:ea typeface="+mn-ea"/>
                          <a:cs typeface="+mn-cs"/>
                        </a:rPr>
                        <a:t>12 602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9.43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smtClean="0">
                <a:solidFill>
                  <a:schemeClr val="bg1"/>
                </a:solidFill>
                <a:latin typeface="Bahnschrift Light Condensed" pitchFamily="34" charset="0"/>
              </a:rPr>
              <a:t>Farm Suicides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95800" y="1200150"/>
            <a:ext cx="4419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The incidence of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farm suicides still remained at an alarming level</a:t>
            </a:r>
            <a:r>
              <a:rPr lang="en-US" dirty="0" smtClean="0">
                <a:latin typeface="Bahnschrift Light Condensed" pitchFamily="34" charset="0"/>
              </a:rPr>
              <a:t> notwithstanding some moderation in the recent years.</a:t>
            </a:r>
          </a:p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In 2015,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12,602 people involved in agriculture committed suicide in India</a:t>
            </a:r>
            <a:r>
              <a:rPr lang="en-US" dirty="0" smtClean="0">
                <a:latin typeface="Bahnschrift Light Condensed" pitchFamily="34" charset="0"/>
              </a:rPr>
              <a:t>, and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indebtedness was listed as the primary reasons </a:t>
            </a:r>
            <a:r>
              <a:rPr lang="en-US" dirty="0" smtClean="0">
                <a:latin typeface="Bahnschrift Light Condensed" pitchFamily="34" charset="0"/>
              </a:rPr>
              <a:t>for suicides by farmers</a:t>
            </a:r>
          </a:p>
          <a:p>
            <a:pPr marL="171450" indent="-1714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Besides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crop failures </a:t>
            </a:r>
            <a:r>
              <a:rPr lang="en-US" dirty="0" smtClean="0">
                <a:latin typeface="Bahnschrift Light Condensed" pitchFamily="34" charset="0"/>
              </a:rPr>
              <a:t>on account of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bad weather </a:t>
            </a:r>
            <a:r>
              <a:rPr lang="en-US" dirty="0" smtClean="0">
                <a:latin typeface="Bahnschrift Light Condensed" pitchFamily="34" charset="0"/>
              </a:rPr>
              <a:t>and erratic monsoon, the rising cost of cultivation,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lack of credit </a:t>
            </a:r>
            <a:r>
              <a:rPr lang="en-US" dirty="0" smtClean="0">
                <a:latin typeface="Bahnschrift Light Condensed" pitchFamily="34" charset="0"/>
              </a:rPr>
              <a:t>and drastic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fall in prices</a:t>
            </a:r>
            <a:r>
              <a:rPr lang="en-US" dirty="0" smtClean="0">
                <a:latin typeface="Bahnschrift Light Condensed" pitchFamily="34" charset="0"/>
              </a:rPr>
              <a:t> are the main reasons of Farmer’s suicide</a:t>
            </a:r>
            <a:endParaRPr lang="en-US" dirty="0"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2800" b="1" dirty="0" smtClean="0">
                <a:latin typeface="Bahnschrift Light Condensed" pitchFamily="34" charset="0"/>
              </a:rPr>
              <a:t>Migration of Agricultural </a:t>
            </a:r>
            <a:r>
              <a:rPr lang="en-US" sz="2800" b="1" dirty="0" err="1" smtClean="0">
                <a:latin typeface="Bahnschrift Light Condensed" pitchFamily="34" charset="0"/>
              </a:rPr>
              <a:t>Labour</a:t>
            </a:r>
            <a:endParaRPr lang="en-US" sz="28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 t="93478" r="14168"/>
          <a:stretch>
            <a:fillRect/>
          </a:stretch>
        </p:blipFill>
        <p:spPr bwMode="auto">
          <a:xfrm>
            <a:off x="228600" y="4400550"/>
            <a:ext cx="594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6602" t="2174" r="8666" b="8696"/>
          <a:stretch>
            <a:fillRect/>
          </a:stretch>
        </p:blipFill>
        <p:spPr bwMode="auto">
          <a:xfrm>
            <a:off x="228600" y="1200150"/>
            <a:ext cx="5867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096000" y="1352550"/>
            <a:ext cx="2895600" cy="3153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1143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latin typeface="Bahnschrift Light Condensed" pitchFamily="34" charset="0"/>
              </a:rPr>
              <a:t>As per </a:t>
            </a:r>
            <a:r>
              <a:rPr lang="en-US" sz="1700" dirty="0" smtClean="0">
                <a:latin typeface="Bahnschrift Light Condensed" pitchFamily="34" charset="0"/>
              </a:rPr>
              <a:t>the </a:t>
            </a:r>
            <a:r>
              <a:rPr lang="en-US" sz="1700" b="1" dirty="0" smtClean="0">
                <a:solidFill>
                  <a:srgbClr val="C00000"/>
                </a:solidFill>
                <a:latin typeface="Bahnschrift Light Condensed" pitchFamily="34" charset="0"/>
              </a:rPr>
              <a:t>NSSO </a:t>
            </a:r>
            <a:r>
              <a:rPr lang="en-US" sz="1700" b="1" dirty="0" smtClean="0">
                <a:solidFill>
                  <a:srgbClr val="C00000"/>
                </a:solidFill>
                <a:latin typeface="Bahnschrift Light Condensed" pitchFamily="34" charset="0"/>
              </a:rPr>
              <a:t>report </a:t>
            </a:r>
            <a:r>
              <a:rPr lang="en-US" sz="1700" dirty="0" smtClean="0">
                <a:latin typeface="Bahnschrift Light Condensed" pitchFamily="34" charset="0"/>
              </a:rPr>
              <a:t>on farmer situation assessment says </a:t>
            </a:r>
            <a:r>
              <a:rPr lang="en-US" sz="1700" b="1" dirty="0" smtClean="0">
                <a:solidFill>
                  <a:srgbClr val="C00000"/>
                </a:solidFill>
                <a:latin typeface="Bahnschrift Light Condensed" pitchFamily="34" charset="0"/>
              </a:rPr>
              <a:t>40 per cent of farmers</a:t>
            </a:r>
            <a:r>
              <a:rPr lang="en-US" sz="1700" dirty="0" smtClean="0">
                <a:latin typeface="Bahnschrift Light Condensed" pitchFamily="34" charset="0"/>
              </a:rPr>
              <a:t> would like to </a:t>
            </a:r>
            <a:r>
              <a:rPr lang="en-US" sz="1700" b="1" dirty="0" smtClean="0">
                <a:solidFill>
                  <a:srgbClr val="C00000"/>
                </a:solidFill>
                <a:latin typeface="Bahnschrift Light Condensed" pitchFamily="34" charset="0"/>
              </a:rPr>
              <a:t>quit agriculture </a:t>
            </a:r>
            <a:r>
              <a:rPr lang="en-US" sz="1700" dirty="0" smtClean="0">
                <a:latin typeface="Bahnschrift Light Condensed" pitchFamily="34" charset="0"/>
              </a:rPr>
              <a:t>if alternative employment opportunities are made available to them.</a:t>
            </a:r>
          </a:p>
          <a:p>
            <a:pPr marL="114300" indent="-114300" algn="just">
              <a:lnSpc>
                <a:spcPct val="90000"/>
              </a:lnSpc>
              <a:buFont typeface="Arial" pitchFamily="34" charset="0"/>
              <a:buChar char="•"/>
            </a:pPr>
            <a:endParaRPr lang="en-US" sz="1700" dirty="0" smtClean="0">
              <a:latin typeface="Bahnschrift Light Condensed" pitchFamily="34" charset="0"/>
            </a:endParaRPr>
          </a:p>
          <a:p>
            <a:pPr marL="114300" indent="-1143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latin typeface="Bahnschrift Light Condensed" pitchFamily="34" charset="0"/>
              </a:rPr>
              <a:t>The </a:t>
            </a:r>
            <a:r>
              <a:rPr lang="en-US" sz="1700" b="1" dirty="0" smtClean="0">
                <a:solidFill>
                  <a:srgbClr val="C00000"/>
                </a:solidFill>
                <a:latin typeface="Bahnschrift Light Condensed" pitchFamily="34" charset="0"/>
              </a:rPr>
              <a:t>CSDS study report</a:t>
            </a:r>
            <a:r>
              <a:rPr lang="en-US" sz="1700" dirty="0" smtClean="0">
                <a:latin typeface="Bahnschrift Light Condensed" pitchFamily="34" charset="0"/>
              </a:rPr>
              <a:t>, “</a:t>
            </a:r>
            <a:r>
              <a:rPr lang="en-US" sz="1700" b="1" dirty="0" smtClean="0">
                <a:latin typeface="Bahnschrift Light Condensed" pitchFamily="34" charset="0"/>
              </a:rPr>
              <a:t>State of Indian Farmers’ (2018)</a:t>
            </a:r>
            <a:r>
              <a:rPr lang="en-US" sz="1700" dirty="0" smtClean="0">
                <a:latin typeface="Bahnschrift Light Condensed" pitchFamily="34" charset="0"/>
              </a:rPr>
              <a:t> based on 5,000 farm households across 18 states says that </a:t>
            </a:r>
            <a:r>
              <a:rPr lang="en-US" sz="1700" dirty="0" smtClean="0">
                <a:solidFill>
                  <a:srgbClr val="C00000"/>
                </a:solidFill>
                <a:latin typeface="Bahnschrift Light Condensed" pitchFamily="34" charset="0"/>
              </a:rPr>
              <a:t>76 per cent farmers would prefer to do some work other than farming.</a:t>
            </a:r>
            <a:endParaRPr lang="en-US" sz="1700" dirty="0">
              <a:solidFill>
                <a:srgbClr val="C00000"/>
              </a:solidFill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8458200" cy="3657600"/>
          </a:xfrm>
        </p:spPr>
        <p:txBody>
          <a:bodyPr>
            <a:normAutofit fontScale="92500" lnSpcReduction="20000"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Agriculture is no more profitable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1900" dirty="0" smtClean="0">
                <a:latin typeface="Bahnschrift Light SemiCondensed" pitchFamily="34" charset="0"/>
              </a:rPr>
              <a:t>Dependencies on monsoon and climate.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1900" dirty="0" smtClean="0">
                <a:latin typeface="Bahnschrift Light SemiCondensed" pitchFamily="34" charset="0"/>
              </a:rPr>
              <a:t>Declining size of operational holdings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1900" dirty="0" smtClean="0">
                <a:latin typeface="Bahnschrift Light SemiCondensed" pitchFamily="34" charset="0"/>
              </a:rPr>
              <a:t>Indebtedness of farmer households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1900" dirty="0" smtClean="0">
                <a:latin typeface="Bahnschrift Light SemiCondensed" pitchFamily="34" charset="0"/>
              </a:rPr>
              <a:t>Lack of easy credit to agriculture and dependence on money lenders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1900" dirty="0" smtClean="0">
                <a:latin typeface="Bahnschrift Light SemiCondensed" pitchFamily="34" charset="0"/>
              </a:rPr>
              <a:t>Lack of motivation amongst the rural youth in farming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1900" dirty="0" smtClean="0">
                <a:latin typeface="Bahnschrift Light SemiCondensed" pitchFamily="34" charset="0"/>
              </a:rPr>
              <a:t>Crop insurance flaws aggravating  farm distress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1900" dirty="0" smtClean="0">
                <a:latin typeface="Bahnschrift Light SemiCondensed" pitchFamily="34" charset="0"/>
              </a:rPr>
              <a:t>Lack of </a:t>
            </a:r>
            <a:r>
              <a:rPr lang="en-US" sz="1900" dirty="0" err="1" smtClean="0">
                <a:latin typeface="Bahnschrift Light SemiCondensed" pitchFamily="34" charset="0"/>
              </a:rPr>
              <a:t>mechanisation</a:t>
            </a:r>
            <a:endParaRPr lang="en-US" sz="1900" dirty="0" smtClean="0">
              <a:latin typeface="Bahnschrift Light SemiCondensed" pitchFamily="34" charset="0"/>
            </a:endParaRP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1900" dirty="0" smtClean="0">
                <a:latin typeface="Bahnschrift Light SemiCondensed" pitchFamily="34" charset="0"/>
              </a:rPr>
              <a:t>Conversion of agriculture land for other purposes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1900" dirty="0" smtClean="0">
                <a:latin typeface="Bahnschrift Light SemiCondensed" pitchFamily="34" charset="0"/>
              </a:rPr>
              <a:t>Soil degradation 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1900" dirty="0" smtClean="0">
                <a:latin typeface="Bahnschrift Light SemiCondensed" pitchFamily="34" charset="0"/>
              </a:rPr>
              <a:t>Decline in government investment in the agriculture sector</a:t>
            </a:r>
          </a:p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latin typeface="Bahnschrift Light SemiCondensed" pitchFamily="34" charset="0"/>
              </a:rPr>
              <a:t>Failing in to reduce post-harvest losses</a:t>
            </a:r>
            <a:endParaRPr lang="en-US" sz="1900" dirty="0" smtClean="0">
              <a:latin typeface="Bahnschrift Light SemiCondensed" pitchFamily="34" charset="0"/>
            </a:endParaRPr>
          </a:p>
          <a:p>
            <a:pPr>
              <a:spcBef>
                <a:spcPts val="0"/>
              </a:spcBef>
            </a:pPr>
            <a:endParaRPr lang="en-US" sz="1600" dirty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smtClean="0">
                <a:solidFill>
                  <a:schemeClr val="bg1"/>
                </a:solidFill>
                <a:latin typeface="Bahnschrift Light Condensed" pitchFamily="34" charset="0"/>
              </a:rPr>
              <a:t>Factors of Agrarian Distress 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0" y="1200150"/>
            <a:ext cx="3962400" cy="3657600"/>
          </a:xfrm>
        </p:spPr>
        <p:txBody>
          <a:bodyPr>
            <a:norm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endParaRPr lang="en-US" sz="1900" dirty="0" smtClean="0">
              <a:latin typeface="Bahnschrift Light Condensed" pitchFamily="34" charset="0"/>
            </a:endParaRPr>
          </a:p>
          <a:p>
            <a:pPr>
              <a:spcBef>
                <a:spcPts val="0"/>
              </a:spcBef>
            </a:pPr>
            <a:endParaRPr lang="en-US" sz="1600" dirty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200" b="1" dirty="0" smtClean="0">
                <a:solidFill>
                  <a:schemeClr val="bg1"/>
                </a:solidFill>
                <a:latin typeface="Bahnschrift Light Condensed" pitchFamily="34" charset="0"/>
              </a:rPr>
              <a:t>Vulnerability of Indian Agriculture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1200150"/>
            <a:ext cx="47244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55-60 percent </a:t>
            </a:r>
            <a:r>
              <a:rPr lang="en-US" sz="2000" dirty="0" smtClean="0">
                <a:latin typeface="Bahnschrift Light SemiCondensed" pitchFamily="34" charset="0"/>
              </a:rPr>
              <a:t>of its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net sown agricultural area </a:t>
            </a:r>
            <a:r>
              <a:rPr lang="en-US" sz="2000" dirty="0" smtClean="0">
                <a:latin typeface="Bahnschrift Light SemiCondensed" pitchFamily="34" charset="0"/>
              </a:rPr>
              <a:t> is dependent on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rain for farm production</a:t>
            </a:r>
          </a:p>
          <a:p>
            <a:pPr marL="231775" indent="-231775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SemiCondensed" pitchFamily="34" charset="0"/>
              </a:rPr>
              <a:t>The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southwest monsoon </a:t>
            </a:r>
            <a:r>
              <a:rPr lang="en-US" sz="2000" dirty="0" smtClean="0">
                <a:latin typeface="Bahnschrift Light SemiCondensed" pitchFamily="34" charset="0"/>
              </a:rPr>
              <a:t>(June-September) provides about 80 percent of the area’s precipitation.</a:t>
            </a:r>
          </a:p>
          <a:p>
            <a:pPr marL="231775" indent="-231775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SemiCondensed" pitchFamily="34" charset="0"/>
              </a:rPr>
              <a:t>A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good monsoon season </a:t>
            </a:r>
            <a:r>
              <a:rPr lang="en-US" sz="2000" dirty="0" smtClean="0">
                <a:latin typeface="Bahnschrift Light SemiCondensed" pitchFamily="34" charset="0"/>
              </a:rPr>
              <a:t>with sufficient rainfall results in </a:t>
            </a:r>
            <a:r>
              <a:rPr lang="en-US" sz="20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enhanced agricultural production</a:t>
            </a:r>
            <a:r>
              <a:rPr lang="en-US" sz="2000" dirty="0" smtClean="0">
                <a:latin typeface="Bahnschrift Light SemiCondensed" pitchFamily="34" charset="0"/>
              </a:rPr>
              <a:t>, whereas a bad monsoon season with low precipitation negatively impacts the economy through lower production.</a:t>
            </a:r>
          </a:p>
        </p:txBody>
      </p:sp>
      <p:pic>
        <p:nvPicPr>
          <p:cNvPr id="1026" name="Picture 2" descr="In India, Reducing the Dependency on Monsoon Precipit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5425" y="1123950"/>
            <a:ext cx="3638550" cy="3638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0" y="1200150"/>
            <a:ext cx="3962400" cy="3657600"/>
          </a:xfrm>
        </p:spPr>
        <p:txBody>
          <a:bodyPr>
            <a:norm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endParaRPr lang="en-US" sz="1900" dirty="0" smtClean="0">
              <a:latin typeface="Bahnschrift Light Condensed" pitchFamily="34" charset="0"/>
            </a:endParaRPr>
          </a:p>
          <a:p>
            <a:pPr>
              <a:spcBef>
                <a:spcPts val="0"/>
              </a:spcBef>
            </a:pPr>
            <a:endParaRPr lang="en-US" sz="1600" dirty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200" b="1" dirty="0" smtClean="0">
                <a:solidFill>
                  <a:schemeClr val="bg1"/>
                </a:solidFill>
                <a:latin typeface="Bahnschrift Light Condensed" pitchFamily="34" charset="0"/>
              </a:rPr>
              <a:t>Vulnerability of Indian Agriculture………..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259496"/>
            <a:ext cx="3819525" cy="3397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28600" y="1200150"/>
            <a:ext cx="4724400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India has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diverse</a:t>
            </a:r>
            <a:r>
              <a:rPr lang="en-US" sz="2000" dirty="0" smtClean="0">
                <a:latin typeface="Bahnschrift Light Condensed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climatic zones </a:t>
            </a:r>
            <a:r>
              <a:rPr lang="en-US" sz="2000" dirty="0" smtClean="0">
                <a:latin typeface="Bahnschrift Light Condensed" pitchFamily="34" charset="0"/>
              </a:rPr>
              <a:t>and agriculture is heavily dependent climatic conditions</a:t>
            </a:r>
          </a:p>
          <a:p>
            <a:pPr marL="231775" indent="-231775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Global temperature </a:t>
            </a:r>
            <a:r>
              <a:rPr lang="en-US" sz="2000" dirty="0" smtClean="0">
                <a:latin typeface="Bahnschrift Light Condensed" pitchFamily="34" charset="0"/>
              </a:rPr>
              <a:t>has made our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monsoon more prone to extreme weather events.</a:t>
            </a:r>
          </a:p>
          <a:p>
            <a:pPr marL="231775" indent="-231775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Only 47.68 per cent of gross cropped area is irrigated</a:t>
            </a:r>
          </a:p>
          <a:p>
            <a:pPr marL="231775" indent="-231775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Faulty irrigation practices </a:t>
            </a:r>
          </a:p>
          <a:p>
            <a:pPr marL="231775" indent="-231775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States like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Maharashtra has barely 18 per cent </a:t>
            </a:r>
            <a:r>
              <a:rPr lang="en-US" sz="2000" dirty="0" smtClean="0">
                <a:latin typeface="Bahnschrift Light Condensed" pitchFamily="34" charset="0"/>
              </a:rPr>
              <a:t>of area under irrigation. </a:t>
            </a:r>
          </a:p>
          <a:p>
            <a:pPr marL="231775" indent="-231775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Low irrigation also results in low cropping intensity </a:t>
            </a:r>
            <a:endParaRPr lang="en-US" sz="2000" b="1" dirty="0">
              <a:solidFill>
                <a:srgbClr val="FF0000"/>
              </a:solidFill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0" y="1200150"/>
            <a:ext cx="3962400" cy="3657600"/>
          </a:xfrm>
        </p:spPr>
        <p:txBody>
          <a:bodyPr>
            <a:norm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endParaRPr lang="en-US" sz="1900" dirty="0" smtClean="0">
              <a:latin typeface="Bahnschrift Light Condensed" pitchFamily="34" charset="0"/>
            </a:endParaRPr>
          </a:p>
          <a:p>
            <a:pPr>
              <a:spcBef>
                <a:spcPts val="0"/>
              </a:spcBef>
            </a:pPr>
            <a:endParaRPr lang="en-US" sz="1600" dirty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2800" dirty="0" smtClean="0">
                <a:latin typeface="Bahnschrift Light SemiCondensed" pitchFamily="34" charset="0"/>
              </a:rPr>
              <a:t>Deterioration in Soil Quality Effecting Productivity</a:t>
            </a:r>
            <a:endParaRPr lang="en-US" sz="2800" b="1" dirty="0">
              <a:solidFill>
                <a:schemeClr val="bg1"/>
              </a:solidFill>
              <a:latin typeface="Bahnschrift Light SemiCondense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1276350"/>
            <a:ext cx="54864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SemiCondensed" pitchFamily="34" charset="0"/>
              </a:rPr>
              <a:t>It is estimated that out of 179.9 M ha (60.47% of TGA) area under agriculture, almost </a:t>
            </a:r>
            <a:r>
              <a:rPr lang="en-US" b="1" dirty="0" smtClean="0">
                <a:solidFill>
                  <a:srgbClr val="FF0000"/>
                </a:solidFill>
                <a:latin typeface="Bahnschrift Light SemiCondensed" pitchFamily="34" charset="0"/>
              </a:rPr>
              <a:t>120.4 M ha area is degraded through one or more degradation types.</a:t>
            </a:r>
          </a:p>
          <a:p>
            <a:pPr marL="231775" indent="-231775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SemiCondensed" pitchFamily="34" charset="0"/>
              </a:rPr>
              <a:t>The </a:t>
            </a:r>
            <a:r>
              <a:rPr lang="en-US" b="1" dirty="0" smtClean="0">
                <a:solidFill>
                  <a:srgbClr val="FF0000"/>
                </a:solidFill>
                <a:latin typeface="Bahnschrift Light SemiCondensed" pitchFamily="34" charset="0"/>
              </a:rPr>
              <a:t>quality of soil has deteriorated </a:t>
            </a:r>
            <a:r>
              <a:rPr lang="en-US" dirty="0" smtClean="0">
                <a:latin typeface="Bahnschrift Light SemiCondensed" pitchFamily="34" charset="0"/>
              </a:rPr>
              <a:t>over time due to a combination of factors, such as injudicious use of </a:t>
            </a:r>
            <a:r>
              <a:rPr lang="en-US" b="1" dirty="0" smtClean="0">
                <a:solidFill>
                  <a:srgbClr val="FF0000"/>
                </a:solidFill>
                <a:latin typeface="Bahnschrift Light SemiCondensed" pitchFamily="34" charset="0"/>
              </a:rPr>
              <a:t>fertilizer, accumulation of heavy metals and metalloids </a:t>
            </a:r>
            <a:r>
              <a:rPr lang="en-US" dirty="0" smtClean="0">
                <a:latin typeface="Bahnschrift Light SemiCondensed" pitchFamily="34" charset="0"/>
              </a:rPr>
              <a:t>through various forms of emissions</a:t>
            </a:r>
            <a:r>
              <a:rPr lang="en-US" b="1" dirty="0" smtClean="0">
                <a:solidFill>
                  <a:srgbClr val="FF0000"/>
                </a:solidFill>
                <a:latin typeface="Bahnschrift Light SemiCondensed" pitchFamily="34" charset="0"/>
              </a:rPr>
              <a:t>, removal of natural vegetative cover, over grazing. </a:t>
            </a:r>
          </a:p>
          <a:p>
            <a:pPr marL="231775" indent="-231775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Bahnschrift Light SemiCondensed" pitchFamily="34" charset="0"/>
              </a:rPr>
              <a:t>Land degradation leading to change in cropping and agricultural productivity</a:t>
            </a:r>
            <a:r>
              <a:rPr lang="en-US" dirty="0" smtClean="0">
                <a:latin typeface="Bahnschrift Light SemiCondensed" pitchFamily="34" charset="0"/>
              </a:rPr>
              <a:t> and also  threatening the agricultural sustainability of India.</a:t>
            </a:r>
            <a:endParaRPr lang="en-US" dirty="0">
              <a:latin typeface="Bahnschrift Light SemiCondensed" pitchFamily="34" charset="0"/>
            </a:endParaRPr>
          </a:p>
        </p:txBody>
      </p:sp>
      <p:sp>
        <p:nvSpPr>
          <p:cNvPr id="67586" name="AutoShape 2" descr="Land Degradation in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7587" name="Picture 3" descr="C:\Users\HP\Desktop\land-degradation-in-indi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200150"/>
            <a:ext cx="3091529" cy="3593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err="1" smtClean="0">
                <a:solidFill>
                  <a:schemeClr val="bg1"/>
                </a:solidFill>
                <a:latin typeface="Bahnschrift Light Condensed" pitchFamily="34" charset="0"/>
              </a:rPr>
              <a:t>Indebtness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6" name="Picture 5" descr="https://images.indianexpress.com/2019/01/graph1.jpg"/>
          <p:cNvPicPr/>
          <p:nvPr/>
        </p:nvPicPr>
        <p:blipFill>
          <a:blip r:embed="rId2" cstate="print"/>
          <a:srcRect t="26030"/>
          <a:stretch>
            <a:fillRect/>
          </a:stretch>
        </p:blipFill>
        <p:spPr bwMode="auto">
          <a:xfrm>
            <a:off x="228600" y="1733550"/>
            <a:ext cx="449580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33400" y="112395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Bahnschrift Light Condensed" pitchFamily="34" charset="0"/>
              </a:rPr>
              <a:t>% of </a:t>
            </a:r>
            <a:r>
              <a:rPr lang="en-US" sz="1600" b="1" dirty="0" err="1" smtClean="0">
                <a:latin typeface="Bahnschrift Light Condensed" pitchFamily="34" charset="0"/>
              </a:rPr>
              <a:t>Agri</a:t>
            </a:r>
            <a:r>
              <a:rPr lang="en-US" sz="1600" b="1" dirty="0" smtClean="0">
                <a:latin typeface="Bahnschrift Light Condensed" pitchFamily="34" charset="0"/>
              </a:rPr>
              <a:t> HHs who took loans from any source between </a:t>
            </a:r>
          </a:p>
          <a:p>
            <a:pPr algn="ctr"/>
            <a:r>
              <a:rPr lang="en-US" sz="1600" b="1" dirty="0" smtClean="0">
                <a:latin typeface="Bahnschrift Light Condensed" pitchFamily="34" charset="0"/>
              </a:rPr>
              <a:t>July 2015 to June 2016</a:t>
            </a:r>
            <a:endParaRPr lang="en-US" sz="1600" b="1" dirty="0">
              <a:latin typeface="Bahnschrift Light Condensed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0600" y="1276350"/>
            <a:ext cx="4191000" cy="329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Farmer’s indebtedness is a big concern in rural India,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rural people are borrowing a heavy amount of loan regularly for meeting their requirements </a:t>
            </a:r>
            <a:r>
              <a:rPr lang="en-US" dirty="0" smtClean="0">
                <a:latin typeface="Bahnschrift Light Condensed" pitchFamily="34" charset="0"/>
              </a:rPr>
              <a:t>needed for production, consumption and for meeting social commitments.</a:t>
            </a:r>
          </a:p>
          <a:p>
            <a:pPr marL="176213" indent="-176213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43.5 % of farmers have taken loan</a:t>
            </a:r>
            <a:r>
              <a:rPr lang="en-US" dirty="0" smtClean="0">
                <a:latin typeface="Bahnschrift Light Condensed" pitchFamily="34" charset="0"/>
              </a:rPr>
              <a:t>. </a:t>
            </a:r>
          </a:p>
          <a:p>
            <a:pPr marL="176213" indent="-176213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It is an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indicator of the weak financial infrastructure </a:t>
            </a:r>
            <a:r>
              <a:rPr lang="en-US" dirty="0" smtClean="0">
                <a:latin typeface="Bahnschrift Light Condensed" pitchFamily="34" charset="0"/>
              </a:rPr>
              <a:t>in our Rural India. </a:t>
            </a:r>
          </a:p>
          <a:p>
            <a:pPr marL="176213" indent="-176213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It shows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inability of our economic system to reach </a:t>
            </a:r>
            <a:r>
              <a:rPr lang="en-US" dirty="0" smtClean="0">
                <a:latin typeface="Bahnschrift Light Condensed" pitchFamily="34" charset="0"/>
              </a:rPr>
              <a:t>to the needy farmers, landless people in the villages and the agricultural wage </a:t>
            </a:r>
            <a:r>
              <a:rPr lang="en-US" dirty="0" err="1" smtClean="0">
                <a:latin typeface="Bahnschrift Light Condensed" pitchFamily="34" charset="0"/>
              </a:rPr>
              <a:t>labourers</a:t>
            </a:r>
            <a:r>
              <a:rPr lang="en-US" dirty="0" smtClean="0">
                <a:latin typeface="Bahnschrift Light Condensed" pitchFamily="34" charset="0"/>
              </a:rPr>
              <a:t>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0" y="1200150"/>
            <a:ext cx="3962400" cy="3657600"/>
          </a:xfrm>
        </p:spPr>
        <p:txBody>
          <a:bodyPr>
            <a:normAutofit/>
          </a:bodyPr>
          <a:lstStyle/>
          <a:p>
            <a:pPr marL="171450" indent="-171450" algn="just">
              <a:spcBef>
                <a:spcPts val="300"/>
              </a:spcBef>
              <a:spcAft>
                <a:spcPts val="300"/>
              </a:spcAft>
            </a:pPr>
            <a:endParaRPr lang="en-US" sz="1900" dirty="0" smtClean="0">
              <a:latin typeface="Bahnschrift Light Condensed" pitchFamily="34" charset="0"/>
            </a:endParaRPr>
          </a:p>
          <a:p>
            <a:pPr>
              <a:spcBef>
                <a:spcPts val="0"/>
              </a:spcBef>
            </a:pPr>
            <a:endParaRPr lang="en-US" sz="1600" dirty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err="1" smtClean="0">
                <a:solidFill>
                  <a:schemeClr val="bg1"/>
                </a:solidFill>
                <a:latin typeface="Bahnschrift Light Condensed" pitchFamily="34" charset="0"/>
              </a:rPr>
              <a:t>Indebtness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8" name="Picture 7" descr="https://images.livemint.com/r/LiveMint/Period2/2017/06/20/Photos/Processed/g-capital-accountweb4.jpg">
            <a:hlinkClick r:id="rId2" tooltip="&quot;&quot;"/>
          </p:cNvPr>
          <p:cNvPicPr/>
          <p:nvPr/>
        </p:nvPicPr>
        <p:blipFill>
          <a:blip r:embed="rId3" cstate="print"/>
          <a:srcRect t="25888"/>
          <a:stretch>
            <a:fillRect/>
          </a:stretch>
        </p:blipFill>
        <p:spPr bwMode="auto">
          <a:xfrm>
            <a:off x="4876800" y="1733550"/>
            <a:ext cx="4014788" cy="2819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4876800" y="120015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Moneylenders a big source of Loans for Farmers</a:t>
            </a:r>
            <a:endParaRPr lang="en-US" b="1" dirty="0">
              <a:solidFill>
                <a:srgbClr val="C00000"/>
              </a:solidFill>
              <a:latin typeface="Bahnschrift Light Condensed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1276350"/>
            <a:ext cx="44196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According to NSSO reports, the share of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institutional credit is lowest among small farmers </a:t>
            </a:r>
            <a:r>
              <a:rPr lang="en-US" dirty="0" smtClean="0">
                <a:latin typeface="Bahnschrift Light Condensed" pitchFamily="34" charset="0"/>
              </a:rPr>
              <a:t>in India.</a:t>
            </a:r>
          </a:p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Farmers’ dependence on  Moneylenders credit increases significantly from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16.1 per cent in large farmers to 63.7 percent in small and marginal </a:t>
            </a:r>
            <a:r>
              <a:rPr lang="en-US" dirty="0" smtClean="0">
                <a:latin typeface="Bahnschrift Light Condensed" pitchFamily="34" charset="0"/>
              </a:rPr>
              <a:t>farmers. </a:t>
            </a:r>
          </a:p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The average amount of outstanding loan was highest in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Kerala (Rs. 2,13,600) </a:t>
            </a:r>
            <a:r>
              <a:rPr lang="en-US" dirty="0" smtClean="0">
                <a:latin typeface="Bahnschrift Light Condensed" pitchFamily="34" charset="0"/>
              </a:rPr>
              <a:t>followed by Andhra Pradesh and Punjab, this survey showed. </a:t>
            </a:r>
          </a:p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dirty="0" smtClean="0"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200" b="1" dirty="0" smtClean="0">
                <a:latin typeface="Bahnschrift Light Condensed" pitchFamily="34" charset="0"/>
              </a:rPr>
              <a:t>Households in southern India are most indebted</a:t>
            </a:r>
            <a:endParaRPr lang="en-US" sz="32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76800" y="1200150"/>
            <a:ext cx="41148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Andhra Pradesh has the highest share </a:t>
            </a:r>
            <a:r>
              <a:rPr lang="en-US" sz="2000" dirty="0" smtClean="0">
                <a:latin typeface="Bahnschrift Light Condensed" pitchFamily="34" charset="0"/>
              </a:rPr>
              <a:t>of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indebted agricultural households (93%), </a:t>
            </a:r>
            <a:r>
              <a:rPr lang="en-US" sz="2000" dirty="0" smtClean="0">
                <a:latin typeface="Bahnschrift Light Condensed" pitchFamily="34" charset="0"/>
              </a:rPr>
              <a:t>followed by </a:t>
            </a:r>
            <a:r>
              <a:rPr lang="en-US" sz="2000" dirty="0" err="1" smtClean="0">
                <a:latin typeface="Bahnschrift Light Condensed" pitchFamily="34" charset="0"/>
              </a:rPr>
              <a:t>Telangana</a:t>
            </a:r>
            <a:r>
              <a:rPr lang="en-US" sz="2000" dirty="0" smtClean="0">
                <a:latin typeface="Bahnschrift Light Condensed" pitchFamily="34" charset="0"/>
              </a:rPr>
              <a:t> (89%) and Tamil Nadu (82.1%). </a:t>
            </a:r>
          </a:p>
          <a:p>
            <a:pPr marL="176213" indent="-176213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State </a:t>
            </a:r>
            <a:r>
              <a:rPr lang="en-US" sz="2000" dirty="0" smtClean="0">
                <a:latin typeface="Bahnschrift Light Condensed" pitchFamily="34" charset="0"/>
              </a:rPr>
              <a:t>wise 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more farmers committed suicide in Maharashtra </a:t>
            </a:r>
            <a:r>
              <a:rPr lang="en-US" sz="2000" dirty="0" smtClean="0">
                <a:latin typeface="Bahnschrift Light Condensed" pitchFamily="34" charset="0"/>
              </a:rPr>
              <a:t>(4,291) in 2015 than any other state, followed by Karnataka (1,569) and Telangana (1,400).</a:t>
            </a:r>
          </a:p>
          <a:p>
            <a:pPr marL="176213" indent="-176213" algn="just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Bahnschrift Light Condensed" pitchFamily="34" charset="0"/>
              </a:rPr>
              <a:t>“Indian farmer is born in debt, lives in debt and dies in debt”</a:t>
            </a:r>
            <a:endParaRPr lang="en-US" sz="1700" dirty="0">
              <a:latin typeface="Bahnschrift Light Condensed" pitchFamily="34" charset="0"/>
            </a:endParaRPr>
          </a:p>
        </p:txBody>
      </p:sp>
      <p:pic>
        <p:nvPicPr>
          <p:cNvPr id="23554" name="Picture 2" descr="C:\Users\HP\Desktop\ad.png"/>
          <p:cNvPicPr>
            <a:picLocks noChangeAspect="1" noChangeArrowheads="1"/>
          </p:cNvPicPr>
          <p:nvPr/>
        </p:nvPicPr>
        <p:blipFill>
          <a:blip r:embed="rId2" cstate="print"/>
          <a:srcRect b="4348"/>
          <a:stretch>
            <a:fillRect/>
          </a:stretch>
        </p:blipFill>
        <p:spPr bwMode="auto">
          <a:xfrm>
            <a:off x="152400" y="1200150"/>
            <a:ext cx="4648200" cy="3352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52400" y="449716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Source: Ministry of Statistics and </a:t>
            </a:r>
            <a:r>
              <a:rPr lang="en-US" sz="1200" dirty="0" err="1" smtClean="0"/>
              <a:t>Programme</a:t>
            </a:r>
            <a:r>
              <a:rPr lang="en-US" sz="1200" dirty="0" smtClean="0"/>
              <a:t> Implementation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00150"/>
            <a:ext cx="4267200" cy="21336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Farmers profiles in India</a:t>
            </a:r>
          </a:p>
          <a:p>
            <a:pPr marL="109538" indent="-109538" algn="just">
              <a:lnSpc>
                <a:spcPct val="160000"/>
              </a:lnSpc>
              <a:spcBef>
                <a:spcPts val="0"/>
              </a:spcBef>
            </a:pPr>
            <a:r>
              <a:rPr lang="en-US" sz="1600" b="1" dirty="0" smtClean="0">
                <a:latin typeface="Bahnschrift Light Condensed" pitchFamily="34" charset="0"/>
              </a:rPr>
              <a:t>Margina</a:t>
            </a:r>
            <a:r>
              <a:rPr lang="en-US" sz="1600" dirty="0" smtClean="0">
                <a:latin typeface="Bahnschrift Light Condensed" pitchFamily="34" charset="0"/>
              </a:rPr>
              <a:t>l: land below one hectares( 62%)</a:t>
            </a:r>
          </a:p>
          <a:p>
            <a:pPr marL="109538" indent="-109538" algn="just">
              <a:lnSpc>
                <a:spcPct val="160000"/>
              </a:lnSpc>
              <a:spcBef>
                <a:spcPts val="0"/>
              </a:spcBef>
            </a:pPr>
            <a:r>
              <a:rPr lang="en-US" sz="1600" b="1" dirty="0" smtClean="0">
                <a:latin typeface="Bahnschrift Light Condensed" pitchFamily="34" charset="0"/>
              </a:rPr>
              <a:t>Small:</a:t>
            </a:r>
            <a:r>
              <a:rPr lang="en-US" sz="1600" dirty="0" smtClean="0">
                <a:latin typeface="Bahnschrift Light Condensed" pitchFamily="34" charset="0"/>
              </a:rPr>
              <a:t> land between one and two hectares(19%) </a:t>
            </a:r>
          </a:p>
          <a:p>
            <a:pPr marL="109538" indent="-109538" algn="just">
              <a:lnSpc>
                <a:spcPct val="160000"/>
              </a:lnSpc>
              <a:spcBef>
                <a:spcPts val="0"/>
              </a:spcBef>
            </a:pPr>
            <a:r>
              <a:rPr lang="en-US" sz="1600" b="1" dirty="0" smtClean="0">
                <a:latin typeface="Bahnschrift Light Condensed" pitchFamily="34" charset="0"/>
              </a:rPr>
              <a:t>Semi medium</a:t>
            </a:r>
            <a:r>
              <a:rPr lang="en-US" sz="1600" dirty="0" smtClean="0">
                <a:latin typeface="Bahnschrift Light Condensed" pitchFamily="34" charset="0"/>
              </a:rPr>
              <a:t>: land between 2 and 4 hectares(12%) </a:t>
            </a:r>
          </a:p>
          <a:p>
            <a:pPr marL="109538" indent="-109538" algn="just">
              <a:lnSpc>
                <a:spcPct val="160000"/>
              </a:lnSpc>
              <a:spcBef>
                <a:spcPts val="0"/>
              </a:spcBef>
            </a:pPr>
            <a:r>
              <a:rPr lang="en-US" sz="1600" b="1" dirty="0" smtClean="0">
                <a:latin typeface="Bahnschrift Light Condensed" pitchFamily="34" charset="0"/>
              </a:rPr>
              <a:t>Medium farmers</a:t>
            </a:r>
            <a:r>
              <a:rPr lang="en-US" sz="1600" dirty="0" smtClean="0">
                <a:latin typeface="Bahnschrift Light Condensed" pitchFamily="34" charset="0"/>
              </a:rPr>
              <a:t>: land between 4 and 10 hectares(6%) </a:t>
            </a:r>
          </a:p>
          <a:p>
            <a:pPr marL="109538" indent="-109538" algn="just">
              <a:lnSpc>
                <a:spcPct val="160000"/>
              </a:lnSpc>
              <a:spcBef>
                <a:spcPts val="0"/>
              </a:spcBef>
            </a:pPr>
            <a:r>
              <a:rPr lang="en-US" sz="1600" b="1" dirty="0" smtClean="0">
                <a:latin typeface="Bahnschrift Light Condensed" pitchFamily="34" charset="0"/>
              </a:rPr>
              <a:t>Large farmers:</a:t>
            </a:r>
            <a:r>
              <a:rPr lang="en-US" sz="1600" dirty="0" smtClean="0">
                <a:latin typeface="Bahnschrift Light Condensed" pitchFamily="34" charset="0"/>
              </a:rPr>
              <a:t> land more than 10 hectares(1%)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2000" dirty="0" smtClean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smtClean="0">
                <a:solidFill>
                  <a:schemeClr val="bg1"/>
                </a:solidFill>
                <a:latin typeface="Bahnschrift Light Condensed" pitchFamily="34" charset="0"/>
              </a:rPr>
              <a:t>Small and Fragmented land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print"/>
          <a:srcRect l="1670" t="3200" r="1442"/>
          <a:stretch>
            <a:fillRect/>
          </a:stretch>
        </p:blipFill>
        <p:spPr bwMode="auto">
          <a:xfrm>
            <a:off x="4419600" y="1200150"/>
            <a:ext cx="451726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28600" y="3714750"/>
            <a:ext cx="883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indent="-109538" algn="just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Small and marginal farmers</a:t>
            </a:r>
            <a:r>
              <a:rPr lang="en-US" dirty="0" smtClean="0">
                <a:latin typeface="Bahnschrift Light Condensed" pitchFamily="34" charset="0"/>
              </a:rPr>
              <a:t> account for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more than 80% </a:t>
            </a:r>
            <a:r>
              <a:rPr lang="en-US" dirty="0" smtClean="0">
                <a:latin typeface="Bahnschrift Light Condensed" pitchFamily="34" charset="0"/>
              </a:rPr>
              <a:t>of total farm hrs. But their share in operated area is around 44%.</a:t>
            </a:r>
          </a:p>
          <a:p>
            <a:pPr marL="109538" indent="-109538" algn="just"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The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average size of holdings </a:t>
            </a:r>
            <a:r>
              <a:rPr lang="en-US" dirty="0" smtClean="0">
                <a:latin typeface="Bahnschrift Light Condensed" pitchFamily="34" charset="0"/>
              </a:rPr>
              <a:t>in India declined from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2.28 ha in 1971 to 1.08 in 2015-16</a:t>
            </a:r>
          </a:p>
          <a:p>
            <a:pPr marL="109538" indent="-109538" algn="just">
              <a:buFont typeface="Arial" pitchFamily="34" charset="0"/>
              <a:buChar char="•"/>
            </a:pPr>
            <a:endParaRPr lang="en-US" dirty="0"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0" y="1162050"/>
            <a:ext cx="5943600" cy="3619500"/>
          </a:xfrm>
        </p:spPr>
        <p:txBody>
          <a:bodyPr>
            <a:no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Agriculture sector has a </a:t>
            </a:r>
            <a:r>
              <a:rPr lang="en-US" sz="2000" dirty="0" smtClean="0">
                <a:solidFill>
                  <a:srgbClr val="C00000"/>
                </a:solidFill>
                <a:latin typeface="Bahnschrift Light SemiCondensed" pitchFamily="34" charset="0"/>
              </a:rPr>
              <a:t>pivotal role in Indian economy.</a:t>
            </a:r>
          </a:p>
          <a:p>
            <a:pPr marL="274320" lvl="1" algn="just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It is a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major occupation in the rural India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where majority of the poor reside. It provides the principal means of livelihood for over 65 percent of India's rural population.</a:t>
            </a:r>
          </a:p>
          <a:p>
            <a:pPr marL="274320" lvl="1" algn="just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Its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direct and indirect impact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being undeniably significant and multifaceted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The share of agriculture sector in G.D.P. of India was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44.0% during 1973-74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and now it has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reduced to 15.9 %.</a:t>
            </a:r>
          </a:p>
          <a:p>
            <a:pPr marL="274320" lvl="1" algn="just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endParaRPr lang="en-US" sz="20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smtClean="0">
                <a:solidFill>
                  <a:schemeClr val="bg1"/>
                </a:solidFill>
                <a:latin typeface="Bahnschrift Light Condensed" pitchFamily="34" charset="0"/>
              </a:rPr>
              <a:t>Introduction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1028" name="Picture 4" descr="Aims and Objectiv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" y="1352550"/>
            <a:ext cx="2819400" cy="3247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smtClean="0">
                <a:latin typeface="Bahnschrift Light Condensed" pitchFamily="34" charset="0"/>
              </a:rPr>
              <a:t>Problems of Middlemen in Agriculture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228600" y="819150"/>
          <a:ext cx="8610600" cy="195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152400" y="2343150"/>
            <a:ext cx="883920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Buying and selling </a:t>
            </a:r>
            <a:r>
              <a:rPr lang="en-US" dirty="0" smtClean="0">
                <a:latin typeface="Bahnschrift Light Condensed" pitchFamily="34" charset="0"/>
              </a:rPr>
              <a:t>agricultural produce takes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through a value chains</a:t>
            </a:r>
            <a:r>
              <a:rPr lang="en-US" dirty="0" smtClean="0">
                <a:latin typeface="Bahnschrift Light Condensed" pitchFamily="34" charset="0"/>
              </a:rPr>
              <a:t>, in which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many market functionaries are involved</a:t>
            </a:r>
            <a:r>
              <a:rPr lang="en-US" dirty="0" smtClean="0">
                <a:latin typeface="Bahnschrift Light Condensed" pitchFamily="34" charset="0"/>
              </a:rPr>
              <a:t>.</a:t>
            </a:r>
          </a:p>
          <a:p>
            <a:pPr marL="231775" indent="-23177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A recent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NABARD study </a:t>
            </a:r>
            <a:r>
              <a:rPr lang="en-US" dirty="0" smtClean="0">
                <a:latin typeface="Bahnschrift Light Condensed" pitchFamily="34" charset="0"/>
              </a:rPr>
              <a:t>that suggests that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producers of crops like onions, barely get 25 per cent to 30 per cent</a:t>
            </a:r>
            <a:r>
              <a:rPr lang="en-US" dirty="0" smtClean="0">
                <a:latin typeface="Bahnschrift Light Condensed" pitchFamily="34" charset="0"/>
              </a:rPr>
              <a:t> of the price consumers pay for the vegetable. </a:t>
            </a:r>
          </a:p>
          <a:p>
            <a:pPr marL="231775" indent="-23177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The biggest beneficiary </a:t>
            </a:r>
            <a:r>
              <a:rPr lang="en-US" dirty="0" smtClean="0">
                <a:latin typeface="Bahnschrift Light Condensed" pitchFamily="34" charset="0"/>
              </a:rPr>
              <a:t>of a spike in prices are </a:t>
            </a:r>
            <a:r>
              <a:rPr lang="en-US" dirty="0" err="1" smtClean="0">
                <a:latin typeface="Bahnschrift Light Condensed" pitchFamily="34" charset="0"/>
              </a:rPr>
              <a:t>undoubtly</a:t>
            </a:r>
            <a:r>
              <a:rPr lang="en-US" dirty="0" smtClean="0">
                <a:latin typeface="Bahnschrift Light Condensed" pitchFamily="34" charset="0"/>
              </a:rPr>
              <a:t>,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the middlemen</a:t>
            </a:r>
            <a:r>
              <a:rPr lang="en-US" dirty="0" smtClean="0">
                <a:latin typeface="Bahnschrift Light Condensed" pitchFamily="34" charset="0"/>
              </a:rPr>
              <a:t>. But when prices fall, farmers suffer the most.</a:t>
            </a:r>
          </a:p>
          <a:p>
            <a:pPr marL="231775" indent="-231775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b="1" dirty="0" smtClean="0">
                <a:latin typeface="Bahnschrift Light Condensed" pitchFamily="34" charset="0"/>
              </a:rPr>
              <a:t>For a five minute auction</a:t>
            </a:r>
            <a:r>
              <a:rPr lang="en-US" dirty="0" smtClean="0">
                <a:latin typeface="Bahnschrift Light Condensed" pitchFamily="34" charset="0"/>
              </a:rPr>
              <a:t>, e.g., in the </a:t>
            </a:r>
            <a:r>
              <a:rPr lang="en-US" b="1" dirty="0" err="1" smtClean="0">
                <a:solidFill>
                  <a:srgbClr val="FF0000"/>
                </a:solidFill>
                <a:latin typeface="Bahnschrift Light Condensed" pitchFamily="34" charset="0"/>
              </a:rPr>
              <a:t>Azadpur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 market in Delhi </a:t>
            </a:r>
            <a:r>
              <a:rPr lang="en-US" dirty="0" smtClean="0">
                <a:latin typeface="Bahnschrift Light Condensed" pitchFamily="34" charset="0"/>
              </a:rPr>
              <a:t>or the </a:t>
            </a:r>
            <a:r>
              <a:rPr lang="en-US" dirty="0" err="1" smtClean="0">
                <a:latin typeface="Bahnschrift Light Condensed" pitchFamily="34" charset="0"/>
              </a:rPr>
              <a:t>Vashi</a:t>
            </a:r>
            <a:r>
              <a:rPr lang="en-US" dirty="0" smtClean="0">
                <a:latin typeface="Bahnschrift Light Condensed" pitchFamily="34" charset="0"/>
              </a:rPr>
              <a:t> market in Mumbai, the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commission agents charge </a:t>
            </a:r>
            <a:r>
              <a:rPr lang="en-US" dirty="0" smtClean="0">
                <a:latin typeface="Bahnschrift Light Condensed" pitchFamily="34" charset="0"/>
              </a:rPr>
              <a:t>as high as a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6-15 per cent commission </a:t>
            </a:r>
            <a:r>
              <a:rPr lang="en-US" dirty="0" smtClean="0">
                <a:latin typeface="Bahnschrift Light Condensed" pitchFamily="34" charset="0"/>
              </a:rPr>
              <a:t>on the value of output sold.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Ashok </a:t>
            </a:r>
            <a:r>
              <a:rPr lang="en-US" b="1" dirty="0" err="1" smtClean="0">
                <a:solidFill>
                  <a:srgbClr val="FF0000"/>
                </a:solidFill>
                <a:latin typeface="Bahnschrift Light Condensed" pitchFamily="34" charset="0"/>
              </a:rPr>
              <a:t>Gulati</a:t>
            </a:r>
            <a:endParaRPr lang="en-US" b="1" dirty="0">
              <a:solidFill>
                <a:srgbClr val="FF0000"/>
              </a:solidFill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smtClean="0">
                <a:latin typeface="Bahnschrift Light Condensed" pitchFamily="34" charset="0"/>
              </a:rPr>
              <a:t>Low Productivity in Agriculture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1026" name="AutoShape 2" descr="data:image/png;base64,iVBORw0KGgoAAAANSUhEUgAAAScAAAC7CAYAAAAniVjNAAAVWElEQVR4Ae2dfYgVVR/Hz+aa5RallKSisT5iStGChkSruYJWCpqbmZZhuIb9YRFlEPaPQpT0IlJWUqBSYev+pSloIaKhhVoUK72Y+qyU+SgVaZQvpXIfvtNz5pm9O/f1zJ37Mp+By8ycOXPO7/c5c7/3nHPvPb+6VCqVMmwQgAAEKozAZRVmD+ZAAAIQ8AggTjwIEIBARRJAnCqyWTAKAhAoWJzWrl1rNmzY4JNbvHixqaurM62trX4aBxCAAARcCRQkThKmBQsW+HUePXrUnD592ly4cMHU19eb/fv3+9c4gAAEIOBCIG9xkhC1t7eb119/3a9v586dZvLkyZ4wTZkyxWzdutW/xgEEIAABFwJ5i1NjY6PZvn27aWho8Os7cuSIGTZsmHc+YsQIP50DCEAAAq4E8hanfCrq7OzMJxt5IAABCOQkEKk45ayNDBCAAATyJBCpODU1NWWtduLEid43e/p2T6+BAwdmzc9FCEAguQScxGn48OGmq6vLo3fo0KGcFDWBrn/L2NfJkydz3kMGCEAgmQScxEmT4B0dHebixYtm27ZtZurUqcmkiNcQgEDkBJzEady4cd63db179/YEauzYsZEbSIEQgEAyCdSVc1UCzTuxKEIyHzy8hkAuAk49p1yFcx0CEIBAsQQQp2LJcR8EIFBSAohTSfFSOAQgUCwBxKlYctwHAQiUlADiVFK8FA4BCBRLAHEqlhz3QQACJSWAOJUUL4VDAALFEkCciiXHfRCAQEkJIE4lxUvhEIBAsQQQp2LJcR8EIFBSAohTSfFSOAQgUCwBxKlYctwHAQiUlADiVFK8FA4BCBRLAHEqlhz3QQACJSWAOJUUL4VDAALFEnAWJyL+Foue+yAAgWwEnMSJiL/Z0HINAhBwIeAkTsePHzdDhgzxI/7aYAcuBnEvBCAAARFwEqfBgwebY8eO+QEObPRf0EIAAhBwJeAkTgpR3tzcbBTgYObMmYYAB67Nwf0QgIAl4CROe/bsMVu2bPGCFHz++edmw4YNttzQfXpQzdBMJEIAAhBwHdZt3brVLFmyxAPZ2tpqDh48mBVqelDNrJm5CAEIJJpAfZTed3Z2RllcRZa1qrM1L7ueaNqYVz4yQQAC4QSchnUKR758+XKv5I0bN5rZs2eH10IqBCAAgQIJOInTvHnzzKVLl4yCY+pnBHPmzCmwerJDAAIQCCfgNKyrr683mzdvDi+ZVAhAAAIOBJx6Tg71cisEIACBrAQQp6x4uAgBCJSLAOJULvLUCwEIZCWAOGXFw0UIQKBcBBCncpGnXghAICsBxCkrHi5CAALlIoA4lYs89UIAAlkJIE5Z8XARAhAoFwHEqVzkqRcCEMhKAHHKioeLEIBAuQg4/X2lXEZTLwTiIMAKFHFQzlxHosWprnF+ZjKBK6mj6wJnHEIAAnEQYFgXB2XqgAAECiaAOBWMjBsgAIE4CDiL09q1a731nMaMGWPOnj0bh83UAQEIJICAkzgpqGZ7e7s5c+aMWbRoEWs7JeCBwUUIxEXAaUJcAQsWLFhg+vbta9ra2uKymXogAIEEEHDqOR05csQQSDMBTwkuQqAMBJzEScE0d+zYwZxTGRqOKiFQ6wScxOnPP/80f/31lxdUs6WlJeecE0E1a/1xwj8IREfASZz69Oljpk6d6lmjoJodHR1ZLSOoZlY8XIQABAIEnMRp1KhRgaKMaWpq6nbOCQQgAIFiCTiJ07hx48zbb7/t1a2gmiNHjizWDu6DAAQg0I2Akzg1Njaaa6+9lqCa3ZByAgEIREHA6XdOMmDFihXeKwpjKAMCpSTAH71LSTf6sp16TtGbQ4kQgAAE/iGAOPEkQAACFUkAcarIZsEoCEAAceIZgAAEKpIA4lSRzYJREIAA4sQzAAEIVCQBxKkimwWjIAABxIlnAAIQqEgCiFNFNgtGQQACzr8QrySE3/37P3mZM+pfg/LKRyYIQKB8BGpKnMqHsbpq5m8c1dVeSbWWYV1SWx6/IVDhBBCnCm8gzINAUgkgTkltefyGQIUTiEScFFiToJoV3tKYB4EqI+AsThcvXjSbNm2qMrcxFwIQqHQCzuK0d+9ec/jwYdO/f/9K9xX7IACBKiLgLE5aO3zu3LlV5DKmQgAC1UDASZyOHj1qDhw4YGbMmFENvmIjBCBQRQScxElx6Jqbm01DQ0MVuYypEIBANRAo+hfi58+f9wIb7Nq1yyjybz6bIv4qPxsEoiCQz9+V+KtSFKTLU0bR4nTixAmj14ABA3zLNfekOahMm3pawa2uri54yjEEIAABn0DRwzrFrPvtt99MKpUyXV1dZtKkSWb9+vV+wRxAAAIQcCFQtDi5VMq9EIAABHIRKHpYFyxYvajt27cHkziGAAQg4EQgEnFysiDLzXVPfZLl6j+XUisn5MxDBghAoPoIMKyrvjbDYggkggDilIhmxkkIVB8BxKn62gyLIZAIAohTIpoZJyFQfQQQp+prMyyGQCIIIE6JaGachED1EUCcqq/NsBgCiSBQ0b9zSkQLpDmZz2+7dAu/70oDx2nNEUCcaq5JS+PQqs7WnAU/0ZT5T985byYDBNIIIE5pQDgtDwF6jOXhXsm1MudUya2DbRBIMAF6TjXQ+PksuiY3WXitBho7QS7Qc0pQY+MqBKqJgLM4LV682GhFS4JqVlOzYysEKp+Akzjt2bPHWwVTq2G2tLSYzZs3V77HWAgBCFQFASdxOnTokJk9e7bnaGtrq+no6KgKpzESAhCofAJOE+JtbW3dPGxqaup2zgkEIACBYgk49ZyClSrqysiRI4NJHEMAAhAomkAk4qS5J8Wjmz59etGGcCMEIACBIAFncVJI8lmzZpnVq1ebvn37Bsvucaygmvpmz756ZCABAhCAwP8IOM05Xbx40Tz55JNm5cqVZuzYsTmhElQzJyIyQAAC/yPg1HPau3ev6dWrl5kzZw5AIQABCERKwKnnpEnwTZs2ecM0WbV06VKzbNmySA2kMAhAIF4C+axAIYtKvQqFkzitWLHC6MUGAQhAIGoCTuIUtTGUBwEIRE+grnF+XoWmjq7LK19cmZzmnOIyknogAIHkEUCcktfmeAyBqiCAOFVFM2EkBJJHAHFKXpvjMQSqggDiVBXNhJEQSB4BxCl5bY7HEKgKAohTVTQTRkIgeQQQp+S1OR5DoCoI8CPMqmgmjITAPwSSFGmHnhNPPQQgUJEEEKeKbBaMggAEECeeAQhAoCIJMOdUkc2CUUkhUPfUJ3m5mlo5Ia98tZSJnlMttSa+QKCGCDiLk434q7h1bBCAAASiIuAkTgpucPr0aXPhwgVTX19v9u/fH5VdlAMBCCScgJM4KWDB5MmTPWGaMmWK2bp1a8Jx4j4EIBAVASdxOnLkiBk2bJhny4gRI6KyiXIgAAEIGCdxSufX2dmZnsQ5BCAAgeIIpBy2JUuWpPbt2+eVsHv37tSMGTOyltbS0pIyxvivyy67zD8OpnP8f0awgEU1PgN6r7tukf7OqampKatCpgfVzJqZixCAQKIJOA3rhg8fbrq6ujyAhw4dSjRInIcABKIl4CROmgTv6OgwCku+bds2M3Xq1GitozQIQCCxBJzEady4cd63db179/YEauzYsYkFieMQgEC0BOo0aRVtkZQGAQhAwJ2AU8/JvXpKgAAEIBBOAHEK50IqBCBQZgKIU5kbgOohAIFwAohTOBdSIQCBMhOoenHSygj9+/c3dXV1/ivf5VvWrl1rNmzY0KMJMqX3yFimBP10Y9asWf4qEHv27DF9+vTxz8+fP2/uu+8+s2rVqlD/ymR2t2rtUjtqtzFjxpizZ892u17pbWCNjcPOQp/xOGyy/pdyX/XiJDgSI33paF/6M3KY6JQSZJxla3maoUOHdvsB7N9//+2fnzhxwvTr1880NDQ4myWh27Vrl3M5wQIkTPrxrm2v1157zYwfP94TqFLUF6y7Wo+T9oyrnWpCnNIfODXkwYMH05Nr6vzmm2/2ffzmm2/M888/b7Zv3+75ePz4cTNkyJBI/P3ggw/MyZMnIylLhagXcODAAbN+/Xq/TP1erqWlxWzevNlEXZ9fSY0dJOEZr0lx2rhxoxk5cqT3RrBDPjvs0SfzjTfe6A2DNByyW1i6rushsJu6y8Fzm16O/cSJE82xY8e8H7/++OOP5s477zSnTp3yeh/Wf9mlhQCnT59urrrqKvPLL794pmpYqLTgkCo4dLCslPbMM8+YRx55xB8yuvoq4WxubjZ9+/btVpS4SpxsfWKfr+1ql/fff7/bUFeFB/20/gfTgsPJYBmfffZZXnyCDgT5BcsN5ony2LZxcAinHmlwxBBmUyb/w/JGaW8xZdWEOKmhgnNOGjLMmTPHXHHFFeann37yhg+rV6/2FsPTJ/P8+fPNmTNnzK+//uozC0u/7bbbjP4zqDe1GlV/0VmyZIl/TzkPBg4c6InR77//br799luj/znKX61MKrGy62zNmzfP9OrVyzz22GNmx44dnsnvvfeeeeihhzwuixYtMi+//HIoq8bGRvPqq6+ad99918Tx6/9z58759ak3la/tckp5v//++25DWfkp3zV8/Oijj8zChQtNmO+2HW0ZeoPnw8fep/0bb7xh3nrrLa8u2wsMXnc9zvSMZys3zKZM/oflzVZ2HNdqQpz0qWvnL7RXQ2rTvMuoUaM84VqwYIGXpgXy9B9AzdvMmDHDZxyWrjf7Pffc472p9+7d682T3HLLLf495TyQ/bJPdt9+++1m0KBBZtKkSebjjz82ly5dMtZO+SgeGgbaTcPABx980OeidbjCWNn8ce3TV7XI13bZp7waLgb9FBv7YSKxE4cw361/tgz9HatQPqr30Ucf9T7IVqxY4X042nKj2Gd6xrOVHWZTJv/D8mYrO45rNSFOmUCpN/TSSy95wrV79+5M2bKm66HQn5v1YE+bNq3HcCTrzSW8KHFS70ndeju/pD9ia95JQmOHTbNnz+5hhYZt+/bt8wVdvkXBqkdFIQmDBw82n376aY9v52SDhuLBLV/bdU9Y3mBZ9jjMd3vNlhGWJxeftrY2ryeu3rZ68cHhlS2/lHv17A8fPtytijCbwnzTTWF5uxVWhpOaFid9SthND782DX+01rkac9OmTfZyxnQ9bF9++aXXba+0VRcknF9//bX/ptYbX8MXK1a+c2kHloGS7ZxFGKu02yI51VDx1ltvNXPnzvXL0/ySvhHUPFiuLcz2TPco7/Lly73Ldv4wn/vD8uTio/kePU8//PCD0QdhnF/I6BnQT0e2bNnSDUWYTWG+6aawvN0KK8eJ62p15b6/q6sr1dbWFmqGrvXr189bbXPhwoXeSp0XLlxITZs2LXX55Zen5s+fn2pvb/fuzZSui08//XTOVT5DDShxovy74YYb/NVIrQ/WpzVr1vj+BY9tPq2wOHr06NSZM2dSYaxkvlY4VT5bZlQuiald4dHaEKzvjjvu8OvMZXvwetC+oJ8NDQ2pn3/+ORVMC9YbLCMsTyY+9r5z586lhg4d6vlk6wra4nKsujM947ZerUJrbbF7e02crU1hvsm2sLwuNkdxL6sS5PhEUA9Ln0qaINUkOxsEIBAPgZoe1rki1NerAwYM8L7xQZhcaXI/BAojQM+pMF7khgAEYiJAzykm0FQDAQgURgBxKowXuSEAgZgIIE4xgaYaCECgMAKIU2G8yA0BCMREAHGKCTTVQAAChRFAnArjRW4IQCAmAohTTKCpBgIQKIwA4lQYL3JDAAIxEUCcYgJNNRCAQGEEEKfCeJEbAhCIiQDiFBNoqoEABAojgDgVxovcEIBATAQQpxKCVtAELbeSHpMtrEq76JuuBY/D8kaZFlzY3q7D7rKKo7Xd7qO0Nb0s1WFttkEFMtWbKT29zFKdi/PkyZO7PQtajkdL8WiN+mA7aLXK/fv3dzNFi+XZIA3dLtTwCeJUgY2rJVPjXKIluD61ggwozJSN1FIonrhsl9ho5Ue7dryNfafAFWFbXHaF1Z0rTczvvvtubxVT+aNVNO+///5ubaDVWx944AE/SEWuMmvhen0tOFEOH+qe+iS02tTKCaHp5Uj87t//yVjtqH8NCr2moAn33nuv90l+/fXXh+YpZWJd4/zQ4lNH1/np6pEqiEAw2KcCGOgN/tVXX5m77rrLzxvHwarO/4cPS6/viaZ/lodOTw+eKwiqwpXZoBRayvjhhx/220D+fvjhh16P+p133on1gytoZ9zH9JxiIq5PesVW0zrZdggSFitP5tghSK6ufilMt28EvUGszQp93t7e7od9t8MOXbfDKu3VA7O2l8I2W+YXX3xhFMwhXTxffPFFI5EKi3dn7bI+BduhHJytL9przfcrr7zSC9Fl0+WLDccl8VKEHT036mUV26u1ZVfLHnGKsaVsHDYb1ywsVl7QHPVi0uPuBa9HdazgD1ZkrrnmGrNu3Tr/jW9juV133XU9bNFQScMQiYGGITYMU1R2ZSsnPYxUMK/lHIzVF3bdtkNcnIM2BI8VikoBRf/44w+/HST0dtu5c6c3X6WIOwr/ZeMP2uu1ukecYmzZ9DhsYbHygubEFUsuOOekOZtXXnnFn5C1sdzGjx/fIwagtfXZZ581M2fO9D/pbXqp9ooyo2jHmbZ0zun50q/HxTndjvRzDVXtHJqCouqLCRslKBhHT6HKkrAhTjG2so2Llm+VuWKl5VtOIfn06TxlyhQvfJbuszZnskXDpKuvvjrWeRDF61OQ0/ThjWxZs2aNb3Mmv61P9nom3+z1KPayWZyCm4RHw2iFHgv2lJRH55oYlwhrKKcPDQmXjm0U6mBZtXiMOJWxVW0MMfvpmG5Krlhp6fmjOLe2pAe4DLNFX2/rG7Nly5ZFUXXeZWgYpjhrCi9uN9ny5ptvFiWSYb7ZcqPay2bN42n4ZjeJogRnwoQJXiRi+/MBtYFCxKsNNKRrbm72g6SqHBuF2pZTq3u+rSuyZaP4Vk5zI/odVENDQ7cgk9akxx9/3JsEVZdeb8Suri57Ka99pm/k0m/WnJN6HXZbunSp9yYPpoXZojkSBZLUfJU2DZcUFdllC34rl60czXdJVGzdYqiJ7fTAktnKsNfCfLPX8tnn842cynnhhRfMTTfd5IU61/no0aO9AJwSHIWR14T3qVOnvCptGzz33HMe16Ad6lWVIuR5sI5KOCb6SiW0AjZAAAI9CDCs64GEBAhAoBIIIE6V0ArYAAEI9CCAOPVAQgIEIFAJBBCnSmgFbIAABHoQQJx6ICEBAhCoBAKIUyW0AjZAAAI9CCBOPZCQAAEIVAKB/wIYBFZSf7uRJQ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png;base64,iVBORw0KGgoAAAANSUhEUgAAAScAAAC7CAYAAAAniVjNAAAVWElEQVR4Ae2dfYgVVR/Hz+aa5RallKSisT5iStGChkSruYJWCpqbmZZhuIb9YRFlEPaPQpT0IlJWUqBSYev+pSloIaKhhVoUK72Y+qyU+SgVaZQvpXIfvtNz5pm9O/f1zJ37Mp+By8ycOXPO7/c5c7/3nHPvPb+6VCqVMmwQgAAEKozAZRVmD+ZAAAIQ8AggTjwIEIBARRJAnCqyWTAKAhAoWJzWrl1rNmzY4JNbvHixqaurM62trX4aBxCAAARcCRQkThKmBQsW+HUePXrUnD592ly4cMHU19eb/fv3+9c4gAAEIOBCIG9xkhC1t7eb119/3a9v586dZvLkyZ4wTZkyxWzdutW/xgEEIAABFwJ5i1NjY6PZvn27aWho8Os7cuSIGTZsmHc+YsQIP50DCEAAAq4E8hanfCrq7OzMJxt5IAABCOQkEKk45ayNDBCAAATyJBCpODU1NWWtduLEid43e/p2T6+BAwdmzc9FCEAguQScxGn48OGmq6vLo3fo0KGcFDWBrn/L2NfJkydz3kMGCEAgmQScxEmT4B0dHebixYtm27ZtZurUqcmkiNcQgEDkBJzEady4cd63db179/YEauzYsZEbSIEQgEAyCdSVc1UCzTuxKEIyHzy8hkAuAk49p1yFcx0CEIBAsQQQp2LJcR8EIFBSAohTSfFSOAQgUCwBxKlYctwHAQiUlADiVFK8FA4BCBRLAHEqlhz3QQACJSWAOJUUL4VDAALFEkCciiXHfRCAQEkJIE4lxUvhEIBAsQQQp2LJcR8EIFBSAohTSfFSOAQgUCwBxKlYctwHAQiUlADiVFK8FA4BCBRLAHEqlhz3QQACJSWAOJUUL4VDAALFEnAWJyL+Foue+yAAgWwEnMSJiL/Z0HINAhBwIeAkTsePHzdDhgzxI/7aYAcuBnEvBCAAARFwEqfBgwebY8eO+QEObPRf0EIAAhBwJeAkTgpR3tzcbBTgYObMmYYAB67Nwf0QgIAl4CROe/bsMVu2bPGCFHz++edmw4YNttzQfXpQzdBMJEIAAhBwHdZt3brVLFmyxAPZ2tpqDh48mBVqelDNrJm5CAEIJJpAfZTed3Z2RllcRZa1qrM1L7ueaNqYVz4yQQAC4QSchnUKR758+XKv5I0bN5rZs2eH10IqBCAAgQIJOInTvHnzzKVLl4yCY+pnBHPmzCmwerJDAAIQCCfgNKyrr683mzdvDi+ZVAhAAAIOBJx6Tg71cisEIACBrAQQp6x4uAgBCJSLAOJULvLUCwEIZCWAOGXFw0UIQKBcBBCncpGnXghAICsBxCkrHi5CAALlIoA4lYs89UIAAlkJIE5Z8XARAhAoFwHEqVzkqRcCEMhKAHHKioeLEIBAuQg4/X2lXEZTLwTiIMAKFHFQzlxHosWprnF+ZjKBK6mj6wJnHEIAAnEQYFgXB2XqgAAECiaAOBWMjBsgAIE4CDiL09q1a731nMaMGWPOnj0bh83UAQEIJICAkzgpqGZ7e7s5c+aMWbRoEWs7JeCBwUUIxEXAaUJcAQsWLFhg+vbta9ra2uKymXogAIEEEHDqOR05csQQSDMBTwkuQqAMBJzEScE0d+zYwZxTGRqOKiFQ6wScxOnPP/80f/31lxdUs6WlJeecE0E1a/1xwj8IREfASZz69Oljpk6d6lmjoJodHR1ZLSOoZlY8XIQABAIEnMRp1KhRgaKMaWpq6nbOCQQgAIFiCTiJ07hx48zbb7/t1a2gmiNHjizWDu6DAAQg0I2Akzg1Njaaa6+9lqCa3ZByAgEIREHA6XdOMmDFihXeKwpjKAMCpSTAH71LSTf6sp16TtGbQ4kQgAAE/iGAOPEkQAACFUkAcarIZsEoCEAAceIZgAAEKpIA4lSRzYJREIAA4sQzAAEIVCQBxKkimwWjIAABxIlnAAIQqEgCiFNFNgtGQQACzr8QrySE3/37P3mZM+pfg/LKRyYIQKB8BGpKnMqHsbpq5m8c1dVeSbWWYV1SWx6/IVDhBBCnCm8gzINAUgkgTkltefyGQIUTiEScFFiToJoV3tKYB4EqI+AsThcvXjSbNm2qMrcxFwIQqHQCzuK0d+9ec/jwYdO/f/9K9xX7IACBKiLgLE5aO3zu3LlV5DKmQgAC1UDASZyOHj1qDhw4YGbMmFENvmIjBCBQRQScxElx6Jqbm01DQ0MVuYypEIBANRAo+hfi58+f9wIb7Nq1yyjybz6bIv4qPxsEoiCQz9+V+KtSFKTLU0bR4nTixAmj14ABA3zLNfekOahMm3pawa2uri54yjEEIAABn0DRwzrFrPvtt99MKpUyXV1dZtKkSWb9+vV+wRxAAAIQcCFQtDi5VMq9EIAABHIRKHpYFyxYvajt27cHkziGAAQg4EQgEnFysiDLzXVPfZLl6j+XUisn5MxDBghAoPoIMKyrvjbDYggkggDilIhmxkkIVB8BxKn62gyLIZAIAohTIpoZJyFQfQQQp+prMyyGQCIIIE6JaGachED1EUCcqq/NsBgCiSBQ0b9zSkQLpDmZz2+7dAu/70oDx2nNEUCcaq5JS+PQqs7WnAU/0ZT5T985byYDBNIIIE5pQDgtDwF6jOXhXsm1MudUya2DbRBIMAF6TjXQ+PksuiY3WXitBho7QS7Qc0pQY+MqBKqJgLM4LV682GhFS4JqVlOzYysEKp+Akzjt2bPHWwVTq2G2tLSYzZs3V77HWAgBCFQFASdxOnTokJk9e7bnaGtrq+no6KgKpzESAhCofAJOE+JtbW3dPGxqaup2zgkEIACBYgk49ZyClSrqysiRI4NJHEMAAhAomkAk4qS5J8Wjmz59etGGcCMEIACBIAFncVJI8lmzZpnVq1ebvn37Bsvucaygmvpmz756ZCABAhCAwP8IOM05Xbx40Tz55JNm5cqVZuzYsTmhElQzJyIyQAAC/yPg1HPau3ev6dWrl5kzZw5AIQABCERKwKnnpEnwTZs2ecM0WbV06VKzbNmySA2kMAhAIF4C+axAIYtKvQqFkzitWLHC6MUGAQhAIGoCTuIUtTGUBwEIRE+grnF+XoWmjq7LK19cmZzmnOIyknogAIHkEUCcktfmeAyBqiCAOFVFM2EkBJJHAHFKXpvjMQSqggDiVBXNhJEQSB4BxCl5bY7HEKgKAohTVTQTRkIgeQQQp+S1OR5DoCoI8CPMqmgmjITAPwSSFGmHnhNPPQQgUJEEEKeKbBaMggAEECeeAQhAoCIJMOdUkc2CUUkhUPfUJ3m5mlo5Ia98tZSJnlMttSa+QKCGCDiLk434q7h1bBCAAASiIuAkTgpucPr0aXPhwgVTX19v9u/fH5VdlAMBCCScgJM4KWDB5MmTPWGaMmWK2bp1a8Jx4j4EIBAVASdxOnLkiBk2bJhny4gRI6KyiXIgAAEIGCdxSufX2dmZnsQ5BCAAgeIIpBy2JUuWpPbt2+eVsHv37tSMGTOyltbS0pIyxvivyy67zD8OpnP8f0awgEU1PgN6r7tukf7OqampKatCpgfVzJqZixCAQKIJOA3rhg8fbrq6ujyAhw4dSjRInIcABKIl4CROmgTv6OgwCku+bds2M3Xq1GitozQIQCCxBJzEady4cd63db179/YEauzYsYkFieMQgEC0BOo0aRVtkZQGAQhAwJ2AU8/JvXpKgAAEIBBOAHEK50IqBCBQZgKIU5kbgOohAIFwAohTOBdSIQCBMhOoenHSygj9+/c3dXV1/ivf5VvWrl1rNmzY0KMJMqX3yFimBP10Y9asWf4qEHv27DF9+vTxz8+fP2/uu+8+s2rVqlD/ymR2t2rtUjtqtzFjxpizZ892u17pbWCNjcPOQp/xOGyy/pdyX/XiJDgSI33paF/6M3KY6JQSZJxla3maoUOHdvsB7N9//+2fnzhxwvTr1880NDQ4myWh27Vrl3M5wQIkTPrxrm2v1157zYwfP94TqFLUF6y7Wo+T9oyrnWpCnNIfODXkwYMH05Nr6vzmm2/2ffzmm2/M888/b7Zv3+75ePz4cTNkyJBI/P3ggw/MyZMnIylLhagXcODAAbN+/Xq/TP1erqWlxWzevNlEXZ9fSY0dJOEZr0lx2rhxoxk5cqT3RrBDPjvs0SfzjTfe6A2DNByyW1i6rushsJu6y8Fzm16O/cSJE82xY8e8H7/++OOP5s477zSnTp3yeh/Wf9mlhQCnT59urrrqKvPLL794pmpYqLTgkCo4dLCslPbMM8+YRx55xB8yuvoq4WxubjZ9+/btVpS4SpxsfWKfr+1ql/fff7/bUFeFB/20/gfTgsPJYBmfffZZXnyCDgT5BcsN5ony2LZxcAinHmlwxBBmUyb/w/JGaW8xZdWEOKmhgnNOGjLMmTPHXHHFFeann37yhg+rV6/2FsPTJ/P8+fPNmTNnzK+//uozC0u/7bbbjP4zqDe1GlV/0VmyZIl/TzkPBg4c6InR77//br799luj/znKX61MKrGy62zNmzfP9OrVyzz22GNmx44dnsnvvfeeeeihhzwuixYtMi+//HIoq8bGRvPqq6+ad99918Tx6/9z58759ak3la/tckp5v//++25DWfkp3zV8/Oijj8zChQtNmO+2HW0ZeoPnw8fep/0bb7xh3nrrLa8u2wsMXnc9zvSMZys3zKZM/oflzVZ2HNdqQpz0qWvnL7RXQ2rTvMuoUaM84VqwYIGXpgXy9B9AzdvMmDHDZxyWrjf7Pffc472p9+7d682T3HLLLf495TyQ/bJPdt9+++1m0KBBZtKkSebjjz82ly5dMtZO+SgeGgbaTcPABx980OeidbjCWNn8ce3TV7XI13bZp7waLgb9FBv7YSKxE4cw361/tgz9HatQPqr30Ucf9T7IVqxY4X042nKj2Gd6xrOVHWZTJv/D8mYrO45rNSFOmUCpN/TSSy95wrV79+5M2bKm66HQn5v1YE+bNq3HcCTrzSW8KHFS70ndeju/pD9ia95JQmOHTbNnz+5hhYZt+/bt8wVdvkXBqkdFIQmDBw82n376aY9v52SDhuLBLV/bdU9Y3mBZ9jjMd3vNlhGWJxeftrY2ryeu3rZ68cHhlS2/lHv17A8fPtytijCbwnzTTWF5uxVWhpOaFid9SthND782DX+01rkac9OmTfZyxnQ9bF9++aXXba+0VRcknF9//bX/ptYbX8MXK1a+c2kHloGS7ZxFGKu02yI51VDx1ltvNXPnzvXL0/ySvhHUPFiuLcz2TPco7/Lly73Ldv4wn/vD8uTio/kePU8//PCD0QdhnF/I6BnQT0e2bNnSDUWYTWG+6aawvN0KK8eJ62p15b6/q6sr1dbWFmqGrvXr189bbXPhwoXeSp0XLlxITZs2LXX55Zen5s+fn2pvb/fuzZSui08//XTOVT5DDShxovy74YYb/NVIrQ/WpzVr1vj+BY9tPq2wOHr06NSZM2dSYaxkvlY4VT5bZlQuiald4dHaEKzvjjvu8OvMZXvwetC+oJ8NDQ2pn3/+ORVMC9YbLCMsTyY+9r5z586lhg4d6vlk6wra4nKsujM947ZerUJrbbF7e02crU1hvsm2sLwuNkdxL6sS5PhEUA9Ln0qaINUkOxsEIBAPgZoe1rki1NerAwYM8L7xQZhcaXI/BAojQM+pMF7khgAEYiJAzykm0FQDAQgURgBxKowXuSEAgZgIIE4xgaYaCECgMAKIU2G8yA0BCMREAHGKCTTVQAAChRFAnArjRW4IQCAmAohTTKCpBgIQKIwA4lQYL3JDAAIxEUCcYgJNNRCAQGEEEKfCeJEbAhCIiQDiFBNoqoEABAojgDgVxovcEIBATAQQpxKCVtAELbeSHpMtrEq76JuuBY/D8kaZFlzY3q7D7rKKo7Xd7qO0Nb0s1WFttkEFMtWbKT29zFKdi/PkyZO7PQtajkdL8WiN+mA7aLXK/fv3dzNFi+XZIA3dLtTwCeJUgY2rJVPjXKIluD61ggwozJSN1FIonrhsl9ho5Ue7dryNfafAFWFbXHaF1Z0rTczvvvtubxVT+aNVNO+///5ubaDVWx944AE/SEWuMmvhen0tOFEOH+qe+iS02tTKCaHp5Uj87t//yVjtqH8NCr2moAn33nuv90l+/fXXh+YpZWJd4/zQ4lNH1/np6pEqiEAw2KcCGOgN/tVXX5m77rrLzxvHwarO/4cPS6/viaZ/lodOTw+eKwiqwpXZoBRayvjhhx/220D+fvjhh16P+p133on1gytoZ9zH9JxiIq5PesVW0zrZdggSFitP5tghSK6ufilMt28EvUGszQp93t7e7od9t8MOXbfDKu3VA7O2l8I2W+YXX3xhFMwhXTxffPFFI5EKi3dn7bI+BduhHJytL9przfcrr7zSC9Fl0+WLDccl8VKEHT036mUV26u1ZVfLHnGKsaVsHDYb1ywsVl7QHPVi0uPuBa9HdazgD1ZkrrnmGrNu3Tr/jW9juV133XU9bNFQScMQiYGGITYMU1R2ZSsnPYxUMK/lHIzVF3bdtkNcnIM2BI8VikoBRf/44w+/HST0dtu5c6c3X6WIOwr/ZeMP2uu1ukecYmzZ9DhsYbHygubEFUsuOOekOZtXXnnFn5C1sdzGjx/fIwagtfXZZ581M2fO9D/pbXqp9ooyo2jHmbZ0zun50q/HxTndjvRzDVXtHJqCouqLCRslKBhHT6HKkrAhTjG2so2Llm+VuWKl5VtOIfn06TxlyhQvfJbuszZnskXDpKuvvjrWeRDF61OQ0/ThjWxZs2aNb3Mmv61P9nom3+z1KPayWZyCm4RHw2iFHgv2lJRH55oYlwhrKKcPDQmXjm0U6mBZtXiMOJWxVW0MMfvpmG5Krlhp6fmjOLe2pAe4DLNFX2/rG7Nly5ZFUXXeZWgYpjhrCi9uN9ny5ptvFiWSYb7ZcqPay2bN42n4ZjeJogRnwoQJXiRi+/MBtYFCxKsNNKRrbm72g6SqHBuF2pZTq3u+rSuyZaP4Vk5zI/odVENDQ7cgk9akxx9/3JsEVZdeb8Suri57Ka99pm/k0m/WnJN6HXZbunSp9yYPpoXZojkSBZLUfJU2DZcUFdllC34rl60czXdJVGzdYqiJ7fTAktnKsNfCfLPX8tnn842cynnhhRfMTTfd5IU61/no0aO9AJwSHIWR14T3qVOnvCptGzz33HMe16Ad6lWVIuR5sI5KOCb6SiW0AjZAAAI9CDCs64GEBAhAoBIIIE6V0ArYAAEI9CCAOPVAQgIEIFAJBBCnSmgFbIAABHoQQJx6ICEBAhCoBAKIUyW0AjZAAAI9CCBOPZCQAAEIVAKB/wIYBFZSf7uRJQ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 descr="C:\Users\HP\Desktop\downlo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504950"/>
            <a:ext cx="4808342" cy="30480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4800600" y="1200150"/>
            <a:ext cx="365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Bahnschrift Light Condensed" pitchFamily="34" charset="0"/>
              </a:rPr>
              <a:t>Yield in different countries (</a:t>
            </a:r>
            <a:r>
              <a:rPr lang="en-US" b="1" dirty="0" err="1" smtClean="0">
                <a:latin typeface="Bahnschrift Light Condensed" pitchFamily="34" charset="0"/>
              </a:rPr>
              <a:t>tonne</a:t>
            </a:r>
            <a:r>
              <a:rPr lang="en-US" b="1" dirty="0" smtClean="0">
                <a:latin typeface="Bahnschrift Light Condensed" pitchFamily="34" charset="0"/>
              </a:rPr>
              <a:t>/ha)</a:t>
            </a:r>
            <a:endParaRPr lang="en-US" b="1" dirty="0">
              <a:latin typeface="Bahnschrift Light Condensed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1581150"/>
            <a:ext cx="3810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 algn="just"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India ranks </a:t>
            </a:r>
            <a:r>
              <a:rPr lang="en-US" sz="2000" dirty="0" smtClean="0">
                <a:latin typeface="Bahnschrift Light Condensed" pitchFamily="34" charset="0"/>
              </a:rPr>
              <a:t>second </a:t>
            </a:r>
            <a:r>
              <a:rPr lang="en-US" sz="2000" dirty="0" smtClean="0">
                <a:latin typeface="Bahnschrift Light Condensed" pitchFamily="34" charset="0"/>
              </a:rPr>
              <a:t>in the production of </a:t>
            </a:r>
            <a:r>
              <a:rPr lang="en-US" sz="2000" dirty="0" smtClean="0">
                <a:latin typeface="Bahnschrift Light Condensed" pitchFamily="34" charset="0"/>
              </a:rPr>
              <a:t>rice &amp; Wheat </a:t>
            </a:r>
            <a:r>
              <a:rPr lang="en-US" sz="2000" dirty="0" smtClean="0">
                <a:latin typeface="Bahnschrift Light Condensed" pitchFamily="34" charset="0"/>
              </a:rPr>
              <a:t>and </a:t>
            </a:r>
            <a:r>
              <a:rPr lang="en-US" sz="2000" dirty="0" smtClean="0">
                <a:latin typeface="Bahnschrift Light Condensed" pitchFamily="34" charset="0"/>
              </a:rPr>
              <a:t>highest </a:t>
            </a:r>
            <a:r>
              <a:rPr lang="en-US" sz="2000" dirty="0" smtClean="0">
                <a:latin typeface="Bahnschrift Light Condensed" pitchFamily="34" charset="0"/>
              </a:rPr>
              <a:t>in pulses production.</a:t>
            </a:r>
          </a:p>
          <a:p>
            <a:pPr marL="231775" indent="-231775" algn="just">
              <a:buFont typeface="Arial" pitchFamily="34" charset="0"/>
              <a:buChar char="•"/>
            </a:pPr>
            <a:endParaRPr lang="en-US" sz="2000" dirty="0" smtClean="0">
              <a:latin typeface="Bahnschrift Light Condensed" pitchFamily="34" charset="0"/>
            </a:endParaRPr>
          </a:p>
          <a:p>
            <a:pPr marL="231775" indent="-231775" algn="just"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But  </a:t>
            </a:r>
            <a:r>
              <a:rPr lang="en-US" sz="2000" dirty="0" smtClean="0">
                <a:latin typeface="Bahnschrift Light Condensed" pitchFamily="34" charset="0"/>
              </a:rPr>
              <a:t>except </a:t>
            </a:r>
            <a:r>
              <a:rPr lang="en-US" sz="2000" dirty="0" smtClean="0">
                <a:latin typeface="Bahnschrift Light Condensed" pitchFamily="34" charset="0"/>
              </a:rPr>
              <a:t>wheat,  </a:t>
            </a:r>
            <a:r>
              <a:rPr lang="en-US" sz="2000" dirty="0" smtClean="0">
                <a:latin typeface="Bahnschrift Light Condensed" pitchFamily="34" charset="0"/>
              </a:rPr>
              <a:t>in most of the other crops its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yield is lower </a:t>
            </a:r>
            <a:r>
              <a:rPr lang="en-US" sz="2000" dirty="0" smtClean="0">
                <a:latin typeface="Bahnschrift Light Condensed" pitchFamily="34" charset="0"/>
              </a:rPr>
              <a:t>than Brazil, China and the United States. </a:t>
            </a:r>
            <a:endParaRPr lang="en-US" sz="2000" dirty="0"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2800" b="1" dirty="0" smtClean="0">
                <a:latin typeface="Bahnschrift Light Condensed" pitchFamily="34" charset="0"/>
              </a:rPr>
              <a:t>Low and volatile growth in agricultural sector </a:t>
            </a:r>
            <a:endParaRPr lang="en-US" sz="28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228600" y="1581150"/>
          <a:ext cx="5410200" cy="277977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41680"/>
                <a:gridCol w="1048322"/>
                <a:gridCol w="1143000"/>
                <a:gridCol w="664464"/>
                <a:gridCol w="974534"/>
                <a:gridCol w="838200"/>
              </a:tblGrid>
              <a:tr h="476572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Year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Agriculture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Manufacture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Trade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Finance</a:t>
                      </a:r>
                      <a:r>
                        <a:rPr lang="en-US" sz="1300" baseline="0" dirty="0" smtClean="0"/>
                        <a:t> &amp; Insurance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Common Service</a:t>
                      </a:r>
                      <a:endParaRPr lang="en-US" sz="1300" dirty="0"/>
                    </a:p>
                  </a:txBody>
                  <a:tcPr/>
                </a:tc>
              </a:tr>
              <a:tr h="283329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400" dirty="0" smtClean="0"/>
                        <a:t>2004-05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1.1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10.0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9.5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6.8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6.8</a:t>
                      </a:r>
                      <a:endParaRPr lang="en-US" sz="1600" dirty="0"/>
                    </a:p>
                  </a:txBody>
                  <a:tcPr/>
                </a:tc>
              </a:tr>
              <a:tr h="283329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400" dirty="0" smtClean="0"/>
                        <a:t>2006-07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4.3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12.7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11.6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2.8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9.6</a:t>
                      </a:r>
                      <a:endParaRPr lang="en-US" sz="1600" dirty="0"/>
                    </a:p>
                  </a:txBody>
                  <a:tcPr/>
                </a:tc>
              </a:tr>
              <a:tr h="283329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400" dirty="0" smtClean="0"/>
                        <a:t>2008-09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0.4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4.7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7.5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12.5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6.7</a:t>
                      </a:r>
                      <a:endParaRPr lang="en-US" sz="1600" dirty="0"/>
                    </a:p>
                  </a:txBody>
                  <a:tcPr/>
                </a:tc>
              </a:tr>
              <a:tr h="283329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400" dirty="0" smtClean="0"/>
                        <a:t>2010-11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8.3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7.6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12.2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4.2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8.9</a:t>
                      </a:r>
                      <a:endParaRPr lang="en-US" sz="1600" dirty="0"/>
                    </a:p>
                  </a:txBody>
                  <a:tcPr/>
                </a:tc>
              </a:tr>
              <a:tr h="283329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400" dirty="0" smtClean="0"/>
                        <a:t>2012-13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1.4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3.6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9.8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4.3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5.4</a:t>
                      </a:r>
                      <a:endParaRPr lang="en-US" sz="1600" dirty="0"/>
                    </a:p>
                  </a:txBody>
                  <a:tcPr/>
                </a:tc>
              </a:tr>
              <a:tr h="283329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400" dirty="0" smtClean="0"/>
                        <a:t>2014-15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1.5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7.0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9.0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8.1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7.2</a:t>
                      </a:r>
                      <a:endParaRPr lang="en-US" sz="1600" dirty="0"/>
                    </a:p>
                  </a:txBody>
                  <a:tcPr/>
                </a:tc>
              </a:tr>
              <a:tr h="283329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400" dirty="0" smtClean="0"/>
                        <a:t>2016-17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4.4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6.0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7.8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11.3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6.6</a:t>
                      </a:r>
                      <a:endParaRPr lang="en-US" sz="1600" dirty="0"/>
                    </a:p>
                  </a:txBody>
                  <a:tcPr/>
                </a:tc>
              </a:tr>
              <a:tr h="283329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400" dirty="0" smtClean="0"/>
                        <a:t>2017-18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2.3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8.7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9.4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0000"/>
                        </a:lnSpc>
                      </a:pPr>
                      <a:r>
                        <a:rPr lang="en-US" sz="1600" dirty="0" smtClean="0"/>
                        <a:t>6.1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91200" y="1352550"/>
            <a:ext cx="3124200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Agriculture production is 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extremely volatile.</a:t>
            </a:r>
          </a:p>
          <a:p>
            <a:pPr marL="171450" indent="-1714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Adding to its vulnerability,  it is the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slowest growing sector of the Indian economy. </a:t>
            </a:r>
          </a:p>
          <a:p>
            <a:pPr marL="171450" indent="-1714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Such a variance in agricultural growth has an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impact on farm incomes as well as farmers’ ability to take credit</a:t>
            </a:r>
            <a:r>
              <a:rPr lang="en-US" dirty="0" smtClean="0">
                <a:latin typeface="Bahnschrift Light Condensed" pitchFamily="34" charset="0"/>
              </a:rPr>
              <a:t> for investing in their land holdings.</a:t>
            </a:r>
          </a:p>
          <a:p>
            <a:pPr marL="171450" indent="-171450" algn="just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200150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/>
            <a:r>
              <a:rPr lang="en-US" b="1" dirty="0" smtClean="0">
                <a:latin typeface="Bahnschrift Light Condensed" pitchFamily="34" charset="0"/>
              </a:rPr>
              <a:t>Annual Growth Rates of real GDP at factor cost by industry of origin</a:t>
            </a:r>
            <a:endParaRPr lang="en-US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2800" b="1" dirty="0" smtClean="0">
                <a:latin typeface="Bahnschrift Light Condensed" pitchFamily="34" charset="0"/>
              </a:rPr>
              <a:t>Low and volatile growth in agricultural sector,,,,,, </a:t>
            </a:r>
            <a:endParaRPr lang="en-US" sz="28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6800" y="1276350"/>
            <a:ext cx="3962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Madhya Pradesh (MP) </a:t>
            </a:r>
            <a:r>
              <a:rPr lang="en-US" dirty="0" smtClean="0">
                <a:latin typeface="Bahnschrift Light Condensed" pitchFamily="34" charset="0"/>
              </a:rPr>
              <a:t>has reported the best agricultural growth in India over eight </a:t>
            </a:r>
            <a:br>
              <a:rPr lang="en-US" dirty="0" smtClean="0">
                <a:latin typeface="Bahnschrift Light Condensed" pitchFamily="34" charset="0"/>
              </a:rPr>
            </a:br>
            <a:r>
              <a:rPr lang="en-US" dirty="0" smtClean="0">
                <a:latin typeface="Bahnschrift Light Condensed" pitchFamily="34" charset="0"/>
              </a:rPr>
              <a:t>years, increased, on average,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10.9% per annum</a:t>
            </a:r>
            <a:r>
              <a:rPr lang="en-US" dirty="0" smtClean="0">
                <a:latin typeface="Bahnschrift Light Condensed" pitchFamily="34" charset="0"/>
              </a:rPr>
              <a:t>, the highest in India and higher than the national average of 4.3%.</a:t>
            </a:r>
          </a:p>
          <a:p>
            <a:pPr marL="171450" indent="-171450" algn="just">
              <a:buFont typeface="Arial" pitchFamily="34" charset="0"/>
              <a:buChar char="•"/>
            </a:pPr>
            <a:endParaRPr lang="en-US" dirty="0" smtClean="0">
              <a:latin typeface="Bahnschrift Light Condensed" pitchFamily="34" charset="0"/>
            </a:endParaRP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Achieved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bumper crops production in 2017, which led to a 30-50% drop in prices of cash crops like onion, green peas, potato and garlic </a:t>
            </a:r>
            <a:r>
              <a:rPr lang="en-US" dirty="0" smtClean="0">
                <a:latin typeface="Bahnschrift Light Condensed" pitchFamily="34" charset="0"/>
              </a:rPr>
              <a:t>that farmers were encouraged to cultivate under crop diversification.</a:t>
            </a:r>
            <a:endParaRPr lang="en-US" dirty="0">
              <a:latin typeface="Bahnschrift Light Condensed" pitchFamily="34" charset="0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 l="14838" t="19531" r="41267" b="20052"/>
          <a:stretch>
            <a:fillRect/>
          </a:stretch>
        </p:blipFill>
        <p:spPr bwMode="auto">
          <a:xfrm>
            <a:off x="228600" y="1200150"/>
            <a:ext cx="419756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228600" y="4552950"/>
            <a:ext cx="130035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/>
              <a:t>Source:</a:t>
            </a:r>
            <a:r>
              <a:rPr lang="en-US" sz="1100" b="1" dirty="0" smtClean="0">
                <a:hlinkClick r:id="rId3"/>
              </a:rPr>
              <a:t> </a:t>
            </a:r>
            <a:r>
              <a:rPr lang="en-US" sz="1100" b="1" dirty="0" err="1" smtClean="0">
                <a:hlinkClick r:id="rId3"/>
              </a:rPr>
              <a:t>Niti</a:t>
            </a:r>
            <a:r>
              <a:rPr lang="en-US" sz="1100" b="1" dirty="0" smtClean="0">
                <a:hlinkClick r:id="rId3"/>
              </a:rPr>
              <a:t> </a:t>
            </a:r>
            <a:r>
              <a:rPr lang="en-US" sz="1100" b="1" dirty="0" err="1" smtClean="0">
                <a:hlinkClick r:id="rId3"/>
              </a:rPr>
              <a:t>Aayog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00150"/>
            <a:ext cx="8839200" cy="3581400"/>
          </a:xfrm>
        </p:spPr>
        <p:txBody>
          <a:bodyPr>
            <a:noAutofit/>
          </a:bodyPr>
          <a:lstStyle/>
          <a:p>
            <a:pPr algn="just"/>
            <a:r>
              <a:rPr lang="en-US" sz="1800" dirty="0" smtClean="0">
                <a:latin typeface="Bahnschrift Light Condensed" pitchFamily="34" charset="0"/>
              </a:rPr>
              <a:t>An evaluation study on MSP was carried  by </a:t>
            </a:r>
            <a:r>
              <a:rPr lang="en-US" sz="1800" b="1" dirty="0" smtClean="0">
                <a:solidFill>
                  <a:srgbClr val="FF0000"/>
                </a:solidFill>
                <a:latin typeface="Bahnschrift Light Condensed" pitchFamily="34" charset="0"/>
              </a:rPr>
              <a:t>NITI </a:t>
            </a:r>
            <a:r>
              <a:rPr lang="en-US" sz="1800" b="1" dirty="0" err="1" smtClean="0">
                <a:solidFill>
                  <a:srgbClr val="FF0000"/>
                </a:solidFill>
                <a:latin typeface="Bahnschrift Light Condensed" pitchFamily="34" charset="0"/>
              </a:rPr>
              <a:t>Ayog</a:t>
            </a:r>
            <a:r>
              <a:rPr lang="en-US" sz="1800" dirty="0" smtClean="0">
                <a:latin typeface="Bahnschrift Light Condensed" pitchFamily="34" charset="0"/>
              </a:rPr>
              <a:t> to find out the </a:t>
            </a:r>
            <a:r>
              <a:rPr lang="en-US" sz="1800" b="1" dirty="0" smtClean="0">
                <a:solidFill>
                  <a:srgbClr val="FF0000"/>
                </a:solidFill>
                <a:latin typeface="Bahnschrift Light Condensed" pitchFamily="34" charset="0"/>
              </a:rPr>
              <a:t>Efficacy of Minimum Support Prices (MSP</a:t>
            </a:r>
            <a:r>
              <a:rPr lang="en-US" sz="1800" dirty="0" smtClean="0">
                <a:latin typeface="Bahnschrift Light Condensed" pitchFamily="34" charset="0"/>
              </a:rPr>
              <a:t>) on Farmers. </a:t>
            </a:r>
            <a:r>
              <a:rPr lang="en-US" sz="1800" b="1" dirty="0" smtClean="0">
                <a:solidFill>
                  <a:srgbClr val="FF0000"/>
                </a:solidFill>
                <a:latin typeface="Bahnschrift Light Condensed" pitchFamily="34" charset="0"/>
              </a:rPr>
              <a:t>The study covered 14 States</a:t>
            </a:r>
            <a:r>
              <a:rPr lang="en-US" sz="1800" dirty="0" smtClean="0">
                <a:latin typeface="Bahnschrift Light Condensed" pitchFamily="34" charset="0"/>
              </a:rPr>
              <a:t>.</a:t>
            </a:r>
          </a:p>
          <a:p>
            <a:pPr marL="274320" lvl="1" algn="just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800" b="1" dirty="0" smtClean="0">
                <a:solidFill>
                  <a:srgbClr val="FF0000"/>
                </a:solidFill>
                <a:latin typeface="Bahnschrift Light Condensed" pitchFamily="34" charset="0"/>
              </a:rPr>
              <a:t>79%  respondent expressed their dissatisfaction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about MSP declared by the Government due to various reasons.</a:t>
            </a:r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  Certain problems noticed in the implementation of MSP were.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700" b="1" dirty="0" smtClean="0">
                <a:latin typeface="Bahnschrift Light Condensed" pitchFamily="34" charset="0"/>
              </a:rPr>
              <a:t>Procurement </a:t>
            </a:r>
            <a:r>
              <a:rPr lang="en-US" sz="1700" b="1" dirty="0" err="1" smtClean="0">
                <a:latin typeface="Bahnschrift Light Condensed" pitchFamily="34" charset="0"/>
              </a:rPr>
              <a:t>centres</a:t>
            </a:r>
            <a:r>
              <a:rPr lang="en-US" sz="1700" b="1" dirty="0" smtClean="0">
                <a:latin typeface="Bahnschrift Light Condensed" pitchFamily="34" charset="0"/>
              </a:rPr>
              <a:t> being far away</a:t>
            </a:r>
            <a:r>
              <a:rPr lang="en-US" sz="1700" dirty="0" smtClean="0">
                <a:latin typeface="Bahnschrift Light Condensed" pitchFamily="34" charset="0"/>
              </a:rPr>
              <a:t> resulting into heavy transportation cost</a:t>
            </a:r>
          </a:p>
          <a:p>
            <a:pPr lvl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US" sz="1700" b="1" dirty="0" smtClean="0">
                <a:latin typeface="Bahnschrift Light Condensed" pitchFamily="34" charset="0"/>
              </a:rPr>
              <a:t>Distress sales </a:t>
            </a:r>
            <a:r>
              <a:rPr lang="en-US" sz="1700" dirty="0" smtClean="0">
                <a:latin typeface="Bahnschrift Light Condensed" pitchFamily="34" charset="0"/>
              </a:rPr>
              <a:t>by small and marginal farmers due to urgent need for money</a:t>
            </a:r>
          </a:p>
          <a:p>
            <a:pPr lvl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US" sz="1700" b="1" dirty="0" smtClean="0">
                <a:latin typeface="Bahnschrift Light Condensed" pitchFamily="34" charset="0"/>
              </a:rPr>
              <a:t>Non-opening of Procurement </a:t>
            </a:r>
            <a:r>
              <a:rPr lang="en-US" sz="1700" b="1" dirty="0" err="1" smtClean="0">
                <a:latin typeface="Bahnschrift Light Condensed" pitchFamily="34" charset="0"/>
              </a:rPr>
              <a:t>Centres</a:t>
            </a:r>
            <a:r>
              <a:rPr lang="en-US" sz="1700" b="1" dirty="0" smtClean="0">
                <a:latin typeface="Bahnschrift Light Condensed" pitchFamily="34" charset="0"/>
              </a:rPr>
              <a:t> </a:t>
            </a:r>
            <a:r>
              <a:rPr lang="en-US" sz="1700" dirty="0" smtClean="0">
                <a:latin typeface="Bahnschrift Light Condensed" pitchFamily="34" charset="0"/>
              </a:rPr>
              <a:t>timely</a:t>
            </a:r>
            <a:endParaRPr lang="en-US" sz="1700" dirty="0" smtClean="0">
              <a:latin typeface="Bahnschrift Light Condensed" pitchFamily="34" charset="0"/>
            </a:endParaRPr>
          </a:p>
          <a:p>
            <a:pPr lvl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US" sz="1700" dirty="0" smtClean="0">
                <a:latin typeface="Bahnschrift Light Condensed" pitchFamily="34" charset="0"/>
              </a:rPr>
              <a:t>Insisting for revenue records by the authorities</a:t>
            </a:r>
          </a:p>
          <a:p>
            <a:pPr lvl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US" sz="1700" b="1" dirty="0" smtClean="0">
                <a:latin typeface="Bahnschrift Light Condensed" pitchFamily="34" charset="0"/>
              </a:rPr>
              <a:t>Lack of covered storage/</a:t>
            </a:r>
            <a:r>
              <a:rPr lang="en-US" sz="1700" b="1" dirty="0" err="1" smtClean="0">
                <a:latin typeface="Bahnschrift Light Condensed" pitchFamily="34" charset="0"/>
              </a:rPr>
              <a:t>godowns</a:t>
            </a:r>
            <a:r>
              <a:rPr lang="en-US" sz="1700" b="1" dirty="0" smtClean="0">
                <a:latin typeface="Bahnschrift Light Condensed" pitchFamily="34" charset="0"/>
              </a:rPr>
              <a:t> facility </a:t>
            </a:r>
            <a:r>
              <a:rPr lang="en-US" sz="1700" dirty="0" smtClean="0">
                <a:latin typeface="Bahnschrift Light Condensed" pitchFamily="34" charset="0"/>
              </a:rPr>
              <a:t>for temporary storage of produces</a:t>
            </a:r>
          </a:p>
          <a:p>
            <a:pPr lvl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US" sz="1700" dirty="0" smtClean="0">
                <a:latin typeface="Bahnschrift Light Condensed" pitchFamily="34" charset="0"/>
              </a:rPr>
              <a:t>Lack of electronic weighing equipment in some places</a:t>
            </a:r>
          </a:p>
          <a:p>
            <a:pPr lvl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US" sz="1700" b="1" dirty="0" smtClean="0">
                <a:latin typeface="Bahnschrift Light Condensed" pitchFamily="34" charset="0"/>
              </a:rPr>
              <a:t>Delays in payments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smtClean="0">
                <a:solidFill>
                  <a:schemeClr val="bg1"/>
                </a:solidFill>
                <a:latin typeface="Bahnschrift Light Condensed" pitchFamily="34" charset="0"/>
              </a:rPr>
              <a:t>Ineffective MSP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200" b="1" dirty="0" smtClean="0">
                <a:solidFill>
                  <a:schemeClr val="bg1"/>
                </a:solidFill>
                <a:latin typeface="Bahnschrift Light Condensed" pitchFamily="34" charset="0"/>
              </a:rPr>
              <a:t>Impact of Agriculture Distress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29698" name="Picture 2" descr="Agrarian crisis, rural distress failed to impact Lok Sabha ..."/>
          <p:cNvPicPr>
            <a:picLocks noChangeAspect="1" noChangeArrowheads="1"/>
          </p:cNvPicPr>
          <p:nvPr/>
        </p:nvPicPr>
        <p:blipFill>
          <a:blip r:embed="rId2" cstate="print"/>
          <a:srcRect l="19441" r="21071"/>
          <a:stretch>
            <a:fillRect/>
          </a:stretch>
        </p:blipFill>
        <p:spPr bwMode="auto">
          <a:xfrm>
            <a:off x="4848726" y="1428750"/>
            <a:ext cx="4066674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28600" y="1123950"/>
            <a:ext cx="4572000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Agriculture crisis </a:t>
            </a:r>
            <a:r>
              <a:rPr lang="en-US" dirty="0" smtClean="0">
                <a:latin typeface="Bahnschrift Light Condensed" pitchFamily="34" charset="0"/>
              </a:rPr>
              <a:t>in India is very vast and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likely to hit all the other sectors</a:t>
            </a:r>
            <a:r>
              <a:rPr lang="en-US" dirty="0" smtClean="0">
                <a:latin typeface="Bahnschrift Light Condensed" pitchFamily="34" charset="0"/>
              </a:rPr>
              <a:t> and the national economy in several ways.</a:t>
            </a:r>
          </a:p>
          <a:p>
            <a:pPr marL="457200" indent="-1714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Bahnschrift Light Condensed" pitchFamily="34" charset="0"/>
              </a:rPr>
              <a:t>Income uncertainty</a:t>
            </a:r>
          </a:p>
          <a:p>
            <a:pPr marL="457200" indent="-1714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Bahnschrift Light Condensed" pitchFamily="34" charset="0"/>
              </a:rPr>
              <a:t>Incidence of Poverty</a:t>
            </a:r>
          </a:p>
          <a:p>
            <a:pPr marL="457200" indent="-1714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Bahnschrift Light Condensed" pitchFamily="34" charset="0"/>
              </a:rPr>
              <a:t>Food Security</a:t>
            </a:r>
          </a:p>
          <a:p>
            <a:pPr marL="457200" indent="-1714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Bahnschrift Light Condensed" pitchFamily="34" charset="0"/>
              </a:rPr>
              <a:t>Farmer’s Suicide</a:t>
            </a:r>
          </a:p>
          <a:p>
            <a:pPr marL="457200" indent="-1714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Bahnschrift Light Condensed" pitchFamily="34" charset="0"/>
              </a:rPr>
              <a:t>Transfer of Land</a:t>
            </a:r>
          </a:p>
          <a:p>
            <a:pPr marL="457200" indent="-1714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Bahnschrift Light Condensed" pitchFamily="34" charset="0"/>
              </a:rPr>
              <a:t>Cost of Living</a:t>
            </a:r>
          </a:p>
          <a:p>
            <a:pPr marL="457200" indent="-1714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Bahnschrift Light Condensed" pitchFamily="34" charset="0"/>
              </a:rPr>
              <a:t>Health and nutrition</a:t>
            </a:r>
          </a:p>
          <a:p>
            <a:pPr marL="457200" indent="-1714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Bahnschrift Light Condensed" pitchFamily="34" charset="0"/>
              </a:rPr>
              <a:t>Employment</a:t>
            </a:r>
          </a:p>
          <a:p>
            <a:pPr marL="457200" indent="-1714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err="1" smtClean="0">
                <a:latin typeface="Bahnschrift Light Condensed" pitchFamily="34" charset="0"/>
              </a:rPr>
              <a:t>Labour</a:t>
            </a:r>
            <a:r>
              <a:rPr lang="en-US" sz="1600" dirty="0" smtClean="0">
                <a:latin typeface="Bahnschrift Light Condensed" pitchFamily="34" charset="0"/>
              </a:rPr>
              <a:t> Market</a:t>
            </a:r>
          </a:p>
          <a:p>
            <a:pPr marL="457200" indent="-1714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Bahnschrift Light Condensed" pitchFamily="34" charset="0"/>
              </a:rPr>
              <a:t>Land loss from agriculture</a:t>
            </a:r>
          </a:p>
          <a:p>
            <a:pPr marL="457200" indent="-171450" algn="just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Bahnschrift Light Condensed" pitchFamily="34" charset="0"/>
              </a:rPr>
              <a:t>Foreign Exchange Earnings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smtClean="0">
                <a:solidFill>
                  <a:schemeClr val="bg1"/>
                </a:solidFill>
                <a:latin typeface="Bahnschrift Light Condensed" pitchFamily="34" charset="0"/>
              </a:rPr>
              <a:t>Solutions….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200150"/>
            <a:ext cx="868680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Agrarian distress in India is deep rooted. Provisions of </a:t>
            </a:r>
            <a:r>
              <a:rPr lang="en-US" sz="2000" dirty="0" smtClean="0">
                <a:solidFill>
                  <a:srgbClr val="C00000"/>
                </a:solidFill>
                <a:latin typeface="Bahnschrift Light Condensed" pitchFamily="34" charset="0"/>
              </a:rPr>
              <a:t>farm loan waiver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, </a:t>
            </a:r>
            <a:r>
              <a:rPr lang="en-US" sz="2000" dirty="0" smtClean="0">
                <a:solidFill>
                  <a:srgbClr val="C00000"/>
                </a:solidFill>
                <a:latin typeface="Bahnschrift Light Condensed" pitchFamily="34" charset="0"/>
              </a:rPr>
              <a:t>MSPs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 are short-term solutions. </a:t>
            </a:r>
            <a:r>
              <a:rPr lang="en-US" sz="2000" dirty="0" smtClean="0">
                <a:solidFill>
                  <a:srgbClr val="FF0000"/>
                </a:solidFill>
                <a:latin typeface="Bahnschrift Light Condensed" pitchFamily="34" charset="0"/>
              </a:rPr>
              <a:t>Ending farmer’s distress is a formidable task </a:t>
            </a:r>
            <a:r>
              <a:rPr lang="en-US" sz="2000" dirty="0" smtClean="0">
                <a:latin typeface="Bahnschrift Light Condensed" pitchFamily="34" charset="0"/>
              </a:rPr>
              <a:t>though may not be altogether impossible if proper strategies are implemented. </a:t>
            </a:r>
            <a:r>
              <a:rPr lang="en-US" sz="2000" dirty="0" smtClean="0">
                <a:solidFill>
                  <a:srgbClr val="FF0000"/>
                </a:solidFill>
                <a:latin typeface="Bahnschrift Light Condensed" pitchFamily="34" charset="0"/>
              </a:rPr>
              <a:t>Certain policy measures needs to be taken:</a:t>
            </a:r>
          </a:p>
          <a:p>
            <a:pPr algn="just"/>
            <a:endParaRPr lang="en-US" sz="2000" dirty="0" smtClean="0">
              <a:latin typeface="Bahnschrift Light Condensed" pitchFamily="34" charset="0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Strengthening irrigation facilities 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Need for technological interventions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Compensating farmers for loss of income/food products 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Market </a:t>
            </a:r>
            <a:r>
              <a:rPr lang="en-US" sz="2000" dirty="0" smtClean="0">
                <a:latin typeface="Bahnschrift Light Condensed" pitchFamily="34" charset="0"/>
              </a:rPr>
              <a:t>reforms to enable better price </a:t>
            </a:r>
            <a:r>
              <a:rPr lang="en-US" sz="2000" dirty="0" smtClean="0">
                <a:latin typeface="Bahnschrift Light Condensed" pitchFamily="34" charset="0"/>
              </a:rPr>
              <a:t>discovery - Expansion of </a:t>
            </a:r>
            <a:r>
              <a:rPr lang="en-US" sz="2000" dirty="0" smtClean="0">
                <a:latin typeface="Bahnschrift Light Condensed" pitchFamily="34" charset="0"/>
              </a:rPr>
              <a:t>e-</a:t>
            </a:r>
            <a:r>
              <a:rPr lang="en-US" sz="2000" dirty="0" err="1" smtClean="0">
                <a:latin typeface="Bahnschrift Light Condensed" pitchFamily="34" charset="0"/>
              </a:rPr>
              <a:t>Mandis</a:t>
            </a:r>
            <a:endParaRPr lang="en-US" sz="2000" dirty="0" smtClean="0">
              <a:latin typeface="Bahnschrift Light Condensed" pitchFamily="34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Improvements in allied sectors and generating employment opportunities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en-US" sz="2000" dirty="0" smtClean="0">
              <a:latin typeface="Bahnschrift Light Condensed" pitchFamily="34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en-US" sz="2000" dirty="0" smtClean="0">
              <a:latin typeface="Bahnschrift Light Condensed" pitchFamily="34" charset="0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z="2000" dirty="0" smtClean="0">
              <a:latin typeface="Bahnschrift Light Condensed" pitchFamily="34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smtClean="0">
                <a:solidFill>
                  <a:schemeClr val="bg1"/>
                </a:solidFill>
                <a:latin typeface="Bahnschrift Light Condensed" pitchFamily="34" charset="0"/>
              </a:rPr>
              <a:t>Solutions…..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123950"/>
            <a:ext cx="845820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Decentralization </a:t>
            </a:r>
            <a:r>
              <a:rPr lang="en-US" sz="2000" dirty="0" smtClean="0">
                <a:latin typeface="Bahnschrift Light Condensed" pitchFamily="34" charset="0"/>
              </a:rPr>
              <a:t>of procurement process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Land consolidation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Irrigation </a:t>
            </a:r>
            <a:endParaRPr lang="en-US" sz="2000" dirty="0">
              <a:latin typeface="Bahnschrift Light Condensed" pitchFamily="34" charset="0"/>
            </a:endParaRP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Productivity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err="1" smtClean="0">
                <a:latin typeface="Bahnschrift Light Condensed" pitchFamily="34" charset="0"/>
              </a:rPr>
              <a:t>Rainfed</a:t>
            </a:r>
            <a:r>
              <a:rPr lang="en-US" sz="2000" dirty="0" smtClean="0">
                <a:latin typeface="Bahnschrift Light Condensed" pitchFamily="34" charset="0"/>
              </a:rPr>
              <a:t> Agriculture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Increase investments in </a:t>
            </a:r>
            <a:r>
              <a:rPr lang="en-US" sz="2000" dirty="0" err="1" smtClean="0">
                <a:latin typeface="Bahnschrift Light Condensed" pitchFamily="34" charset="0"/>
              </a:rPr>
              <a:t>agri</a:t>
            </a:r>
            <a:r>
              <a:rPr lang="en-US" sz="2000" dirty="0" smtClean="0">
                <a:latin typeface="Bahnschrift Light Condensed" pitchFamily="34" charset="0"/>
              </a:rPr>
              <a:t>-R&amp;D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Bahnschrift Light Condensed" pitchFamily="34" charset="0"/>
              </a:rPr>
              <a:t>For better price for farmers, agriculture has to go beyond farming and develop a value chain comprising farming, wholesaling, warehousing, logistics, processing and retailing.</a:t>
            </a:r>
            <a:endParaRPr lang="en-US" sz="2000" dirty="0" smtClean="0">
              <a:latin typeface="Bahnschrift Light Condensed" pitchFamily="34" charset="0"/>
            </a:endParaRP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en-US" sz="2000" dirty="0" smtClean="0"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latin typeface="Bahnschrift Light Condensed" pitchFamily="34" charset="0"/>
              </a:rPr>
              <a:t>Government Steps to reduce Agrarian Distress….</a:t>
            </a:r>
            <a:endParaRPr lang="en-US" sz="3200" b="1" dirty="0">
              <a:latin typeface="Bahnschrift Light Condense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200150"/>
            <a:ext cx="8686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The Government of India </a:t>
            </a:r>
            <a:r>
              <a:rPr lang="en-US" sz="2000" dirty="0" smtClean="0">
                <a:latin typeface="Bahnschrift Light Condensed" pitchFamily="34" charset="0"/>
              </a:rPr>
              <a:t>has recently set an ambitious target to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double the income of farmers </a:t>
            </a:r>
            <a:r>
              <a:rPr lang="en-US" sz="2000" dirty="0" smtClean="0">
                <a:latin typeface="Bahnschrift Light Condensed" pitchFamily="34" charset="0"/>
              </a:rPr>
              <a:t>by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2022-23</a:t>
            </a:r>
            <a:r>
              <a:rPr lang="en-US" sz="2000" dirty="0" smtClean="0">
                <a:latin typeface="Bahnschrift Light Condensed" pitchFamily="34" charset="0"/>
              </a:rPr>
              <a:t>. It aims to  promote farmers welfare, reduce agrarian distress and bring parity between the income of farmers and those working in non-agricultural professions. 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1900" b="1" dirty="0" smtClean="0">
                <a:latin typeface="Bahnschrift Light Condensed" pitchFamily="34" charset="0"/>
              </a:rPr>
              <a:t>Doubling farmers income</a:t>
            </a:r>
            <a:r>
              <a:rPr lang="en-US" sz="1900" dirty="0" smtClean="0">
                <a:latin typeface="Bahnschrift Light Condensed" pitchFamily="34" charset="0"/>
              </a:rPr>
              <a:t> has the following seven sources of agricultural growth:</a:t>
            </a:r>
          </a:p>
          <a:p>
            <a:pPr marL="574675" lvl="1" indent="-342900">
              <a:buAutoNum type="arabicPeriod"/>
            </a:pPr>
            <a:r>
              <a:rPr lang="en-US" dirty="0" smtClean="0">
                <a:latin typeface="Bahnschrift Light Condensed" pitchFamily="34" charset="0"/>
              </a:rPr>
              <a:t>Big focus on irrigation with large budgets, with the aim of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“per drop, more crop”;</a:t>
            </a:r>
          </a:p>
          <a:p>
            <a:pPr marL="574675" lvl="1" indent="-342900">
              <a:buAutoNum type="arabicPeriod"/>
            </a:pPr>
            <a:r>
              <a:rPr lang="en-US" dirty="0" smtClean="0">
                <a:latin typeface="Bahnschrift Light Condensed" pitchFamily="34" charset="0"/>
              </a:rPr>
              <a:t>Provision of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quality seeds and nutrients </a:t>
            </a:r>
            <a:r>
              <a:rPr lang="en-US" dirty="0" smtClean="0">
                <a:latin typeface="Bahnschrift Light Condensed" pitchFamily="34" charset="0"/>
              </a:rPr>
              <a:t>based on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soil health of each field</a:t>
            </a:r>
            <a:r>
              <a:rPr lang="en-US" dirty="0" smtClean="0">
                <a:latin typeface="Bahnschrift Light Condensed" pitchFamily="34" charset="0"/>
              </a:rPr>
              <a:t>; </a:t>
            </a:r>
          </a:p>
          <a:p>
            <a:pPr marL="574675" lvl="1" indent="-342900">
              <a:buAutoNum type="arabicPeriod"/>
            </a:pPr>
            <a:r>
              <a:rPr lang="en-US" dirty="0" smtClean="0">
                <a:latin typeface="Bahnschrift Light Condensed" pitchFamily="34" charset="0"/>
              </a:rPr>
              <a:t>Large investments in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warehousing and cold chains</a:t>
            </a:r>
            <a:r>
              <a:rPr lang="en-US" dirty="0" smtClean="0">
                <a:latin typeface="Bahnschrift Light Condensed" pitchFamily="34" charset="0"/>
              </a:rPr>
              <a:t> to prevent post-harvest crop losses; </a:t>
            </a:r>
          </a:p>
          <a:p>
            <a:pPr marL="574675" lvl="1" indent="-342900">
              <a:buAutoNum type="arabicPeriod"/>
            </a:pPr>
            <a:r>
              <a:rPr lang="en-US" dirty="0" smtClean="0">
                <a:latin typeface="Bahnschrift Light Condensed" pitchFamily="34" charset="0"/>
              </a:rPr>
              <a:t>Promotion of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value addition through food processing</a:t>
            </a:r>
            <a:r>
              <a:rPr lang="en-US" dirty="0" smtClean="0">
                <a:latin typeface="Bahnschrift Light Condensed" pitchFamily="34" charset="0"/>
              </a:rPr>
              <a:t>; </a:t>
            </a:r>
          </a:p>
          <a:p>
            <a:pPr marL="574675" lvl="1" indent="-342900">
              <a:buAutoNum type="arabicPeriod"/>
            </a:pPr>
            <a:r>
              <a:rPr lang="en-US" dirty="0" smtClean="0">
                <a:latin typeface="Bahnschrift Light Condensed" pitchFamily="34" charset="0"/>
              </a:rPr>
              <a:t>Creation of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a national farm market </a:t>
            </a:r>
            <a:r>
              <a:rPr lang="en-US" dirty="0" smtClean="0">
                <a:latin typeface="Bahnschrift Light Condensed" pitchFamily="34" charset="0"/>
              </a:rPr>
              <a:t>and removing distortions; </a:t>
            </a:r>
          </a:p>
          <a:p>
            <a:pPr marL="574675" lvl="1" indent="-342900">
              <a:buAutoNum type="arabicPeriod"/>
            </a:pPr>
            <a:r>
              <a:rPr lang="en-US" dirty="0" smtClean="0">
                <a:latin typeface="Bahnschrift Light Condensed" pitchFamily="34" charset="0"/>
              </a:rPr>
              <a:t>Introduction of a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new crop insurance scheme </a:t>
            </a:r>
            <a:r>
              <a:rPr lang="en-US" dirty="0" smtClean="0">
                <a:latin typeface="Bahnschrift Light Condensed" pitchFamily="34" charset="0"/>
              </a:rPr>
              <a:t>to mitigate risks at affordable cost; and, </a:t>
            </a:r>
          </a:p>
          <a:p>
            <a:pPr marL="574675" lvl="1" indent="-342900">
              <a:buAutoNum type="arabicPeriod"/>
            </a:pPr>
            <a:r>
              <a:rPr lang="en-US" dirty="0" smtClean="0">
                <a:latin typeface="Bahnschrift Light Condensed" pitchFamily="34" charset="0"/>
              </a:rPr>
              <a:t>Promotion of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ancillary activities </a:t>
            </a:r>
            <a:r>
              <a:rPr lang="en-US" dirty="0" smtClean="0">
                <a:latin typeface="Bahnschrift Light Condensed" pitchFamily="34" charset="0"/>
              </a:rPr>
              <a:t>like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poultry, beekeeping and fisheries</a:t>
            </a:r>
            <a:endParaRPr lang="en-US" sz="2200" b="1" dirty="0">
              <a:solidFill>
                <a:srgbClr val="C00000"/>
              </a:solidFill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123950"/>
            <a:ext cx="8763000" cy="36576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Bahnschrift Light Condensed" pitchFamily="34" charset="0"/>
              </a:rPr>
              <a:t>Need for extensive land reforms:</a:t>
            </a:r>
          </a:p>
          <a:p>
            <a:r>
              <a:rPr lang="en-US" sz="2000" dirty="0" smtClean="0">
                <a:latin typeface="Bahnschrift Light Condensed" pitchFamily="34" charset="0"/>
              </a:rPr>
              <a:t>Preventing diversion of prime agricultural land and forest:</a:t>
            </a:r>
          </a:p>
          <a:p>
            <a:r>
              <a:rPr lang="en-US" sz="2000" dirty="0" smtClean="0">
                <a:latin typeface="Bahnschrift Light Condensed" pitchFamily="34" charset="0"/>
              </a:rPr>
              <a:t>Increases in public investment: irrigation, drainage, land development, water conservation, and promotion of conservation farming and biodiversity</a:t>
            </a:r>
          </a:p>
          <a:p>
            <a:r>
              <a:rPr lang="en-US" sz="2000" dirty="0" smtClean="0">
                <a:latin typeface="Bahnschrift Light Condensed" pitchFamily="34" charset="0"/>
              </a:rPr>
              <a:t>Expansion of formal credit</a:t>
            </a:r>
          </a:p>
          <a:p>
            <a:r>
              <a:rPr lang="en-US" sz="2000" dirty="0" smtClean="0">
                <a:latin typeface="Bahnschrift Light Condensed" pitchFamily="34" charset="0"/>
              </a:rPr>
              <a:t>Integrated credit-cum-crop-livestock-human health insurance</a:t>
            </a:r>
          </a:p>
          <a:p>
            <a:r>
              <a:rPr lang="en-US" sz="2000" dirty="0" smtClean="0">
                <a:latin typeface="Bahnschrift Light Condensed" pitchFamily="34" charset="0"/>
              </a:rPr>
              <a:t>MSP should be at least 50% more than the weighted average cost of production</a:t>
            </a:r>
          </a:p>
          <a:p>
            <a:pPr algn="just"/>
            <a:endParaRPr lang="en-US" sz="1600" dirty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2800" dirty="0" smtClean="0">
                <a:solidFill>
                  <a:schemeClr val="bg1"/>
                </a:solidFill>
                <a:latin typeface="Bahnschrift Light Condensed" pitchFamily="34" charset="0"/>
              </a:rPr>
              <a:t>Implementing </a:t>
            </a:r>
            <a:r>
              <a:rPr lang="en-US" sz="2800" dirty="0" err="1" smtClean="0">
                <a:solidFill>
                  <a:schemeClr val="bg1"/>
                </a:solidFill>
                <a:latin typeface="Bahnschrift Light Condensed" pitchFamily="34" charset="0"/>
              </a:rPr>
              <a:t>Swaminathan</a:t>
            </a:r>
            <a:r>
              <a:rPr lang="en-US" sz="2800" dirty="0" smtClean="0">
                <a:solidFill>
                  <a:schemeClr val="bg1"/>
                </a:solidFill>
                <a:latin typeface="Bahnschrift Light Condensed" pitchFamily="34" charset="0"/>
              </a:rPr>
              <a:t> Committee Recommendations</a:t>
            </a:r>
            <a:endParaRPr lang="en-US" sz="28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AU" sz="3200" b="1" dirty="0" smtClean="0">
                <a:latin typeface="Bahnschrift Light Condensed" pitchFamily="34" charset="0"/>
              </a:rPr>
              <a:t>Food Security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22530" name="AutoShape 2" descr="FOOD SECURITY IN INDIA eBook: Ramaswamy, S, Surulivel, L: Amazon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2" name="Picture 4" descr="FOOD SECURITY IN INDIA eBook: Ramaswamy, S, Surulivel, L: Amazon ..."/>
          <p:cNvPicPr>
            <a:picLocks noChangeAspect="1" noChangeArrowheads="1"/>
          </p:cNvPicPr>
          <p:nvPr/>
        </p:nvPicPr>
        <p:blipFill>
          <a:blip r:embed="rId2" cstate="print"/>
          <a:srcRect b="16800"/>
          <a:stretch>
            <a:fillRect/>
          </a:stretch>
        </p:blipFill>
        <p:spPr bwMode="auto">
          <a:xfrm>
            <a:off x="6172200" y="1276350"/>
            <a:ext cx="2590800" cy="3276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1276350"/>
            <a:ext cx="5715000" cy="34290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Agriculture in India has played an important role in meeting almost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the entire food needs of the people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.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The production of food grains In India has increased from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51 million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tonnes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 in 1950-51 to 291.89 million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tonnes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 in 2018-19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This has enabled the country to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overcome the problems of food grain shortages.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 The country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almost self sufficient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in food grains &amp; no longer depends on import of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foodgrains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hnschrift Light Condensed" pitchFamily="34" charset="0"/>
                <a:ea typeface="+mn-ea"/>
                <a:cs typeface="+mn-cs"/>
              </a:rPr>
              <a:t>.</a:t>
            </a:r>
          </a:p>
          <a:p>
            <a:pPr marL="171450" indent="-171450" algn="just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000" dirty="0" smtClean="0">
                <a:latin typeface="Bahnschrift Light Condensed" pitchFamily="34" charset="0"/>
              </a:rPr>
              <a:t>Many industries like cotton industry, sugar industries, jute industries etc,. depends on agriculture for their raw material requirements. 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hnschrift Light Condensed" pitchFamily="34" charset="0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hnschrift Light Condensed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hnschrift Light Condensed" pitchFamily="34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hnschrift Light Condensed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122332"/>
            <a:ext cx="8829102" cy="10016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1885950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Bahnschrift Light SemiCondensed" pitchFamily="34" charset="0"/>
              </a:rPr>
              <a:t>Thank You</a:t>
            </a:r>
            <a:endParaRPr lang="en-US" sz="5400" b="1" dirty="0"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00150"/>
            <a:ext cx="5181600" cy="3581400"/>
          </a:xfrm>
        </p:spPr>
        <p:txBody>
          <a:bodyPr>
            <a:normAutofit lnSpcReduction="10000"/>
          </a:bodyPr>
          <a:lstStyle/>
          <a:p>
            <a:pPr algn="just">
              <a:spcAft>
                <a:spcPts val="300"/>
              </a:spcAft>
            </a:pPr>
            <a:r>
              <a:rPr lang="en-US" sz="2000" dirty="0" smtClean="0">
                <a:latin typeface="Bahnschrift Light Condensed" pitchFamily="34" charset="0"/>
              </a:rPr>
              <a:t>At the height of the farm output, Indian farmers are a disappointed lot.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Despite spectacular rise in agricultural production</a:t>
            </a:r>
            <a:r>
              <a:rPr lang="en-US" sz="2000" dirty="0" smtClean="0">
                <a:latin typeface="Bahnschrift Light Condensed" pitchFamily="34" charset="0"/>
              </a:rPr>
              <a:t>, they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continue to languish in poverty.</a:t>
            </a:r>
          </a:p>
          <a:p>
            <a:pPr algn="just">
              <a:spcAft>
                <a:spcPts val="300"/>
              </a:spcAft>
            </a:pPr>
            <a:r>
              <a:rPr lang="en-US" sz="2000" dirty="0" smtClean="0">
                <a:latin typeface="Bahnschrift Light Condensed" pitchFamily="34" charset="0"/>
              </a:rPr>
              <a:t>Agrarian distress in India, is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not a recent phenomenon</a:t>
            </a:r>
            <a:r>
              <a:rPr lang="en-US" sz="2000" dirty="0" smtClean="0">
                <a:latin typeface="Bahnschrift Light Condensed" pitchFamily="34" charset="0"/>
              </a:rPr>
              <a:t>, built-up over time, has further deteriorated recently.</a:t>
            </a:r>
          </a:p>
          <a:p>
            <a:pPr algn="just"/>
            <a:r>
              <a:rPr lang="en-US" sz="2000" dirty="0" smtClean="0">
                <a:latin typeface="Bahnschrift Light Condensed" pitchFamily="34" charset="0"/>
              </a:rPr>
              <a:t>Over the past decade,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agricultural growth </a:t>
            </a:r>
            <a:r>
              <a:rPr lang="en-US" sz="2000" dirty="0" smtClean="0">
                <a:latin typeface="Bahnschrift Light Condensed" pitchFamily="34" charset="0"/>
              </a:rPr>
              <a:t>has been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fairly volatile</a:t>
            </a:r>
            <a:r>
              <a:rPr lang="en-US" sz="2000" dirty="0" smtClean="0">
                <a:latin typeface="Bahnschrift Light Condensed" pitchFamily="34" charset="0"/>
              </a:rPr>
              <a:t> ranging from 5.8% in 2005-06 to 0.4% in 2009-10 and -0.2% in 2014-15. </a:t>
            </a:r>
          </a:p>
          <a:p>
            <a:pPr algn="just"/>
            <a:r>
              <a:rPr lang="en-US" sz="2000" dirty="0" smtClean="0">
                <a:latin typeface="Bahnschrift Light Condensed" pitchFamily="34" charset="0"/>
              </a:rPr>
              <a:t>Such a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variance in agricultural growth has an negative impact</a:t>
            </a:r>
            <a:r>
              <a:rPr lang="en-US" sz="2000" dirty="0" smtClean="0">
                <a:latin typeface="Bahnschrift Light Condensed" pitchFamily="34" charset="0"/>
              </a:rPr>
              <a:t> on farm incomes as well as on farmers</a:t>
            </a:r>
          </a:p>
          <a:p>
            <a:pPr algn="just">
              <a:spcAft>
                <a:spcPts val="300"/>
              </a:spcAft>
            </a:pPr>
            <a:endParaRPr lang="en-US" sz="2000" dirty="0" smtClean="0">
              <a:latin typeface="Bahnschrift Light Condensed" pitchFamily="34" charset="0"/>
            </a:endParaRPr>
          </a:p>
          <a:p>
            <a:pPr algn="just">
              <a:spcAft>
                <a:spcPts val="300"/>
              </a:spcAft>
            </a:pPr>
            <a:endParaRPr lang="en-US" sz="2000" dirty="0" smtClean="0">
              <a:latin typeface="Bahnschrift Light Condensed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n-US" sz="2000" dirty="0">
              <a:latin typeface="Bahnschrift Light Condensed" pitchFamily="34" charset="0"/>
            </a:endParaRPr>
          </a:p>
          <a:p>
            <a:pPr>
              <a:spcBef>
                <a:spcPts val="0"/>
              </a:spcBef>
            </a:pPr>
            <a:endParaRPr lang="en-US" sz="2000" dirty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AU" sz="3200" b="1" dirty="0" smtClean="0">
                <a:latin typeface="Bahnschrift Light Condensed" pitchFamily="34" charset="0"/>
              </a:rPr>
              <a:t>Sign of Distress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22530" name="AutoShape 2" descr="FOOD SECURITY IN INDIA eBook: Ramaswamy, S, Surulivel, L: Amazon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0178" name="Picture 2" descr="Removing the roots of farmers' distress - The Hind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6826" y="1504950"/>
            <a:ext cx="3296234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00150"/>
            <a:ext cx="6096000" cy="3429000"/>
          </a:xfrm>
        </p:spPr>
        <p:txBody>
          <a:bodyPr>
            <a:normAutofit/>
          </a:bodyPr>
          <a:lstStyle/>
          <a:p>
            <a:pPr algn="just">
              <a:spcAft>
                <a:spcPts val="300"/>
              </a:spcAft>
              <a:buNone/>
            </a:pPr>
            <a:r>
              <a:rPr lang="en-US" sz="2000" dirty="0" smtClean="0">
                <a:latin typeface="Bahnschrift Light Condensed" pitchFamily="34" charset="0"/>
              </a:rPr>
              <a:t>The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underlying symptoms </a:t>
            </a:r>
            <a:r>
              <a:rPr lang="en-US" sz="2000" dirty="0" smtClean="0">
                <a:latin typeface="Bahnschrift Light Condensed" pitchFamily="34" charset="0"/>
              </a:rPr>
              <a:t>of agrarian distress is quite apparent: </a:t>
            </a:r>
          </a:p>
          <a:p>
            <a:pPr marL="273050" indent="-96838" algn="just">
              <a:spcAft>
                <a:spcPts val="300"/>
              </a:spcAft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a) </a:t>
            </a:r>
            <a:r>
              <a:rPr lang="en-US" sz="2000" dirty="0" smtClean="0">
                <a:latin typeface="Bahnschrift Light Condensed" pitchFamily="34" charset="0"/>
              </a:rPr>
              <a:t>Agriculture  is becoming unviable; </a:t>
            </a:r>
          </a:p>
          <a:p>
            <a:pPr marL="273050" indent="-96838" algn="just">
              <a:spcAft>
                <a:spcPts val="300"/>
              </a:spcAft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b) </a:t>
            </a:r>
            <a:r>
              <a:rPr lang="en-US" sz="2000" dirty="0" smtClean="0">
                <a:latin typeface="Bahnschrift Light Condensed" pitchFamily="34" charset="0"/>
              </a:rPr>
              <a:t>Inability to absorb upcoming </a:t>
            </a:r>
            <a:r>
              <a:rPr lang="en-US" sz="2000" dirty="0" err="1" smtClean="0">
                <a:latin typeface="Bahnschrift Light Condensed" pitchFamily="34" charset="0"/>
              </a:rPr>
              <a:t>labour</a:t>
            </a:r>
            <a:r>
              <a:rPr lang="en-US" sz="2000" dirty="0" smtClean="0">
                <a:latin typeface="Bahnschrift Light Condensed" pitchFamily="34" charset="0"/>
              </a:rPr>
              <a:t> force; </a:t>
            </a:r>
          </a:p>
          <a:p>
            <a:pPr marL="273050" indent="-96838" algn="just">
              <a:spcAft>
                <a:spcPts val="300"/>
              </a:spcAft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c) </a:t>
            </a:r>
            <a:r>
              <a:rPr lang="en-US" sz="2000" dirty="0" smtClean="0">
                <a:latin typeface="Bahnschrift Light Condensed" pitchFamily="34" charset="0"/>
              </a:rPr>
              <a:t>Farmers’ </a:t>
            </a:r>
            <a:r>
              <a:rPr lang="en-US" sz="2000" dirty="0" smtClean="0">
                <a:latin typeface="Bahnschrift Light Condensed" pitchFamily="34" charset="0"/>
              </a:rPr>
              <a:t>suicide; </a:t>
            </a:r>
          </a:p>
          <a:p>
            <a:pPr marL="273050" indent="-96838" algn="just">
              <a:spcAft>
                <a:spcPts val="300"/>
              </a:spcAft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d)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 High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 </a:t>
            </a:r>
            <a:r>
              <a:rPr lang="en-US" sz="2000" dirty="0" smtClean="0">
                <a:latin typeface="Bahnschrift Light Condensed" pitchFamily="34" charset="0"/>
              </a:rPr>
              <a:t>Rural indebtedness; </a:t>
            </a:r>
          </a:p>
          <a:p>
            <a:pPr marL="273050" indent="-96838" algn="just">
              <a:spcAft>
                <a:spcPts val="300"/>
              </a:spcAft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e)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Growing farmer’s agitation</a:t>
            </a:r>
            <a:r>
              <a:rPr lang="en-US" sz="2000" dirty="0" smtClean="0">
                <a:latin typeface="Bahnschrift Light Condensed" pitchFamily="34" charset="0"/>
              </a:rPr>
              <a:t>; 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2000" dirty="0">
              <a:latin typeface="Bahnschrift Light Condensed" pitchFamily="34" charset="0"/>
            </a:endParaRPr>
          </a:p>
          <a:p>
            <a:pPr>
              <a:spcBef>
                <a:spcPts val="0"/>
              </a:spcBef>
            </a:pPr>
            <a:endParaRPr lang="en-US" sz="2000" dirty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AU" sz="3200" b="1" dirty="0" smtClean="0">
                <a:latin typeface="Bahnschrift Light Condensed" pitchFamily="34" charset="0"/>
              </a:rPr>
              <a:t>Sign of Distress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22530" name="AutoShape 2" descr="FOOD SECURITY IN INDIA eBook: Ramaswamy, S, Surulivel, L: Amazon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22" name="Picture 2" descr="808 Farmers Committed Suicide Between January &amp; April In ..."/>
          <p:cNvPicPr>
            <a:picLocks noChangeAspect="1" noChangeArrowheads="1"/>
          </p:cNvPicPr>
          <p:nvPr/>
        </p:nvPicPr>
        <p:blipFill>
          <a:blip r:embed="rId2" cstate="print"/>
          <a:srcRect l="48514"/>
          <a:stretch>
            <a:fillRect/>
          </a:stretch>
        </p:blipFill>
        <p:spPr bwMode="auto">
          <a:xfrm>
            <a:off x="6400800" y="1276350"/>
            <a:ext cx="2514599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200" dirty="0" smtClean="0">
                <a:latin typeface="Bahnschrift Light Condensed" pitchFamily="34" charset="0"/>
              </a:rPr>
              <a:t>Status of Agriculture in India</a:t>
            </a:r>
            <a:endParaRPr lang="en-US" sz="32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1581150"/>
          <a:ext cx="8534399" cy="1676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73481"/>
                <a:gridCol w="853440"/>
                <a:gridCol w="960120"/>
                <a:gridCol w="960120"/>
                <a:gridCol w="1066801"/>
                <a:gridCol w="853440"/>
                <a:gridCol w="853440"/>
                <a:gridCol w="865290"/>
                <a:gridCol w="948267"/>
              </a:tblGrid>
              <a:tr h="28956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Sector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1981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1991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2001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2016-17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8956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Empl</a:t>
                      </a:r>
                      <a:r>
                        <a:rPr lang="en-US" sz="1600" dirty="0" smtClean="0"/>
                        <a:t>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GDP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Empl</a:t>
                      </a:r>
                      <a:r>
                        <a:rPr lang="en-US" sz="1600" dirty="0" smtClean="0"/>
                        <a:t>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GDP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Empl</a:t>
                      </a:r>
                      <a:r>
                        <a:rPr lang="en-US" sz="1600" dirty="0" smtClean="0"/>
                        <a:t>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GDP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Empl</a:t>
                      </a:r>
                      <a:r>
                        <a:rPr lang="en-US" sz="1600" dirty="0" smtClean="0"/>
                        <a:t>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GDP</a:t>
                      </a:r>
                      <a:endParaRPr lang="en-US" sz="1600" dirty="0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Primary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68.87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41.8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66.75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34.9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59.9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42.74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15.1</a:t>
                      </a:r>
                      <a:endParaRPr lang="en-US" sz="1600" dirty="0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Secondary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13.48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21.85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12.77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24.48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24.28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23.79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31.1</a:t>
                      </a:r>
                      <a:endParaRPr lang="en-US" sz="1600" dirty="0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Tertiary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17.65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36.62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48.42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33.48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53.77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112395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ahnschrift Light Condensed" pitchFamily="34" charset="0"/>
              </a:rPr>
              <a:t>Status of Agriculture in India (Sector-wise percentage share in Employment and Gross Domestic Product</a:t>
            </a:r>
            <a:endParaRPr lang="en-US" dirty="0">
              <a:latin typeface="Bahnschrift Light Condense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3257550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Census of India and National Accounts Statistics (Various Issues)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304800" y="3562350"/>
            <a:ext cx="86106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indent="-109538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Share of agriculture and allied sectors in the total GDP of the country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has declined from 41.8 % in 1981-14 to  15.1 % in 2016-17</a:t>
            </a:r>
          </a:p>
          <a:p>
            <a:pPr marL="109538" indent="-109538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Till today there is a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excessive dependence on agriculture </a:t>
            </a:r>
            <a:r>
              <a:rPr lang="en-US" sz="2000" dirty="0" smtClean="0">
                <a:latin typeface="Bahnschrift Light Condensed" pitchFamily="34" charset="0"/>
              </a:rPr>
              <a:t>as a source of livelihood. A significant percentage of people is still dependent on agricultural sector.</a:t>
            </a:r>
            <a:endParaRPr lang="en-US" sz="2000" dirty="0"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b="1" dirty="0" smtClean="0">
                <a:latin typeface="Bahnschrift Light Condensed" pitchFamily="34" charset="0"/>
              </a:rPr>
              <a:t>Unviable Agriculture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19600" y="1200150"/>
            <a:ext cx="44958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Agriculture has become a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highly unviable occupation. </a:t>
            </a:r>
          </a:p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A recent repeat survey (NSS 70th round 2014) reveals, that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consumption expenditure of two third of agriculture households in India was higher </a:t>
            </a:r>
            <a:r>
              <a:rPr lang="en-US" dirty="0" smtClean="0">
                <a:latin typeface="Bahnschrift Light Condensed" pitchFamily="34" charset="0"/>
              </a:rPr>
              <a:t>than their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net income received</a:t>
            </a:r>
            <a:r>
              <a:rPr lang="en-US" dirty="0" smtClean="0">
                <a:latin typeface="Bahnschrift Light Condensed" pitchFamily="34" charset="0"/>
              </a:rPr>
              <a:t>.</a:t>
            </a:r>
          </a:p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Large number of farmers have been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managing their farming activities and other expenditure by borrowing. </a:t>
            </a:r>
          </a:p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This </a:t>
            </a:r>
            <a:r>
              <a:rPr lang="en-US" b="1" dirty="0" smtClean="0">
                <a:solidFill>
                  <a:srgbClr val="FF0000"/>
                </a:solidFill>
                <a:latin typeface="Bahnschrift Light Condensed" pitchFamily="34" charset="0"/>
              </a:rPr>
              <a:t>affects capital formation </a:t>
            </a:r>
            <a:r>
              <a:rPr lang="en-US" dirty="0" smtClean="0">
                <a:latin typeface="Bahnschrift Light Condensed" pitchFamily="34" charset="0"/>
              </a:rPr>
              <a:t>in agriculture and raising the </a:t>
            </a:r>
            <a:r>
              <a:rPr lang="en-US" dirty="0" smtClean="0">
                <a:latin typeface="Bahnschrift Light Condensed" pitchFamily="34" charset="0"/>
              </a:rPr>
              <a:t>cost </a:t>
            </a:r>
            <a:r>
              <a:rPr lang="en-US" dirty="0" smtClean="0">
                <a:latin typeface="Bahnschrift Light Condensed" pitchFamily="34" charset="0"/>
              </a:rPr>
              <a:t>of cultivation.</a:t>
            </a:r>
            <a:endParaRPr lang="en-US" dirty="0">
              <a:latin typeface="Bahnschrift Light Condensed" pitchFamily="34" charset="0"/>
            </a:endParaRPr>
          </a:p>
        </p:txBody>
      </p:sp>
      <p:pic>
        <p:nvPicPr>
          <p:cNvPr id="6" name="Picture 5" descr="C:\Users\HP\Desktop\aa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1276350"/>
            <a:ext cx="3962399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200" b="1" dirty="0" smtClean="0">
                <a:latin typeface="Bahnschrift Light Condensed" pitchFamily="34" charset="0"/>
              </a:rPr>
              <a:t>Unviable Agriculture………</a:t>
            </a:r>
            <a:endParaRPr lang="en-US" sz="32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05400" y="1809750"/>
            <a:ext cx="3733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There is a </a:t>
            </a:r>
            <a:r>
              <a:rPr lang="en-US" sz="2000" b="1" dirty="0" smtClean="0">
                <a:solidFill>
                  <a:srgbClr val="FF0000"/>
                </a:solidFill>
                <a:latin typeface="Bahnschrift Light Condensed" pitchFamily="34" charset="0"/>
              </a:rPr>
              <a:t>huge Wage differentials </a:t>
            </a:r>
            <a:r>
              <a:rPr lang="en-US" sz="2000" dirty="0" smtClean="0">
                <a:latin typeface="Bahnschrift Light Condensed" pitchFamily="34" charset="0"/>
              </a:rPr>
              <a:t>between primary, secondary and tertiary sectors. </a:t>
            </a:r>
          </a:p>
          <a:p>
            <a:pPr marL="176213" indent="-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Wage levels remain lowest in the primary sector</a:t>
            </a:r>
            <a:r>
              <a:rPr lang="en-US" sz="1600" dirty="0" smtClean="0"/>
              <a:t>. </a:t>
            </a:r>
            <a:endParaRPr lang="en-US" sz="1700" dirty="0">
              <a:latin typeface="Bahnschrift Light Condensed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33550"/>
            <a:ext cx="4648200" cy="2971800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1123950"/>
            <a:ext cx="464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Bahnschrift Light Condensed" pitchFamily="34" charset="0"/>
              </a:rPr>
              <a:t>Daily wages by broad economic sector and employment status, 2011–12(INR in nominal terms)</a:t>
            </a:r>
            <a:endParaRPr lang="en-US" sz="1600" dirty="0" smtClean="0">
              <a:latin typeface="Bahnschrift Light Condensed" pitchFamily="34" charset="0"/>
            </a:endParaRP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dirty="0" err="1" smtClean="0">
                <a:latin typeface="Bahnschrift Light Condensed" pitchFamily="34" charset="0"/>
              </a:rPr>
              <a:t>Labour</a:t>
            </a:r>
            <a:r>
              <a:rPr lang="en-US" sz="3600" dirty="0" smtClean="0">
                <a:latin typeface="Bahnschrift Light Condensed" pitchFamily="34" charset="0"/>
              </a:rPr>
              <a:t> Scarcity in Agriculture</a:t>
            </a:r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00149"/>
            <a:ext cx="8229600" cy="354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5453</TotalTime>
  <Words>2104</Words>
  <Application>Microsoft Office PowerPoint</Application>
  <PresentationFormat>On-screen Show (16:9)</PresentationFormat>
  <Paragraphs>344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Civic</vt:lpstr>
      <vt:lpstr>Slide 1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HP</cp:lastModifiedBy>
  <cp:revision>423</cp:revision>
  <dcterms:created xsi:type="dcterms:W3CDTF">2013-08-21T19:17:07Z</dcterms:created>
  <dcterms:modified xsi:type="dcterms:W3CDTF">2020-08-31T05:27:56Z</dcterms:modified>
</cp:coreProperties>
</file>