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32"/>
  </p:notesMasterIdLst>
  <p:handoutMasterIdLst>
    <p:handoutMasterId r:id="rId33"/>
  </p:handoutMasterIdLst>
  <p:sldIdLst>
    <p:sldId id="256" r:id="rId2"/>
    <p:sldId id="307" r:id="rId3"/>
    <p:sldId id="315" r:id="rId4"/>
    <p:sldId id="313" r:id="rId5"/>
    <p:sldId id="336" r:id="rId6"/>
    <p:sldId id="342" r:id="rId7"/>
    <p:sldId id="343" r:id="rId8"/>
    <p:sldId id="317" r:id="rId9"/>
    <p:sldId id="318" r:id="rId10"/>
    <p:sldId id="276" r:id="rId11"/>
    <p:sldId id="314" r:id="rId12"/>
    <p:sldId id="316" r:id="rId13"/>
    <p:sldId id="344" r:id="rId14"/>
    <p:sldId id="332" r:id="rId15"/>
    <p:sldId id="331" r:id="rId16"/>
    <p:sldId id="333" r:id="rId17"/>
    <p:sldId id="329" r:id="rId18"/>
    <p:sldId id="335" r:id="rId19"/>
    <p:sldId id="321" r:id="rId20"/>
    <p:sldId id="320" r:id="rId21"/>
    <p:sldId id="323" r:id="rId22"/>
    <p:sldId id="322" r:id="rId23"/>
    <p:sldId id="324" r:id="rId24"/>
    <p:sldId id="330" r:id="rId25"/>
    <p:sldId id="328" r:id="rId26"/>
    <p:sldId id="327" r:id="rId27"/>
    <p:sldId id="348" r:id="rId28"/>
    <p:sldId id="347" r:id="rId29"/>
    <p:sldId id="311" r:id="rId30"/>
    <p:sldId id="280" r:id="rId31"/>
  </p:sldIdLst>
  <p:sldSz cx="9144000" cy="5143500" type="screen16x9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33"/>
    <a:srgbClr val="9966FF"/>
    <a:srgbClr val="7CEF43"/>
    <a:srgbClr val="00FF00"/>
    <a:srgbClr val="FF3F3F"/>
    <a:srgbClr val="FFCC66"/>
    <a:srgbClr val="FFFFCC"/>
    <a:srgbClr val="FE9202"/>
    <a:srgbClr val="CC0099"/>
    <a:srgbClr val="00329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4660"/>
  </p:normalViewPr>
  <p:slideViewPr>
    <p:cSldViewPr>
      <p:cViewPr>
        <p:scale>
          <a:sx n="100" d="100"/>
          <a:sy n="100" d="100"/>
        </p:scale>
        <p:origin x="-444" y="25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HP\Desktop\Rural%20Governance\Roads\road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HP\Desktop\Rural%20Governance\Roads\roads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HP\Desktop\Rural%20Governance\Roads\road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sz="1400"/>
            </a:pP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India: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en-US" sz="16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defRPr sz="1400"/>
            </a:pPr>
            <a:r>
              <a:rPr lang="en-US" sz="1600" b="1" i="0" u="none" strike="noStrike" baseline="0" dirty="0" smtClean="0">
                <a:solidFill>
                  <a:schemeClr val="accent1">
                    <a:lumMod val="75000"/>
                  </a:schemeClr>
                </a:solidFill>
              </a:rPr>
              <a:t>Rural</a:t>
            </a:r>
            <a:r>
              <a:rPr lang="en-US" sz="1600" b="0" i="0" u="none" strike="noStrike" baseline="0" dirty="0" smtClean="0">
                <a:solidFill>
                  <a:schemeClr val="accent1">
                    <a:lumMod val="75000"/>
                  </a:schemeClr>
                </a:solidFill>
              </a:rPr>
              <a:t>–</a:t>
            </a:r>
            <a:r>
              <a:rPr lang="en-US" sz="1600" b="1" i="0" u="none" strike="noStrike" baseline="0" dirty="0" smtClean="0">
                <a:solidFill>
                  <a:schemeClr val="accent1">
                    <a:lumMod val="75000"/>
                  </a:schemeClr>
                </a:solidFill>
              </a:rPr>
              <a:t>Urban </a:t>
            </a:r>
            <a:r>
              <a:rPr lang="en-US" sz="1600" b="1" i="0" u="none" strike="noStrike" baseline="0" dirty="0">
                <a:solidFill>
                  <a:schemeClr val="accent1">
                    <a:lumMod val="75000"/>
                  </a:schemeClr>
                </a:solidFill>
              </a:rPr>
              <a:t>Population Distribution</a:t>
            </a:r>
            <a:endParaRPr lang="en-US" sz="1600" dirty="0">
              <a:solidFill>
                <a:schemeClr val="accent1">
                  <a:lumMod val="75000"/>
                </a:schemeClr>
              </a:solidFill>
            </a:endParaRPr>
          </a:p>
        </c:rich>
      </c:tx>
      <c:layout/>
    </c:title>
    <c:plotArea>
      <c:layout>
        <c:manualLayout>
          <c:layoutTarget val="inner"/>
          <c:xMode val="edge"/>
          <c:yMode val="edge"/>
          <c:x val="0.21768744531933532"/>
          <c:y val="0.23490845656488088"/>
          <c:w val="0.52281255468066457"/>
          <c:h val="0.76509154343512065"/>
        </c:manualLayout>
      </c:layout>
      <c:pieChart>
        <c:varyColors val="1"/>
        <c:ser>
          <c:idx val="0"/>
          <c:order val="0"/>
          <c:dPt>
            <c:idx val="1"/>
            <c:explosion val="3"/>
          </c:dPt>
          <c:dLbls>
            <c:dLbl>
              <c:idx val="0"/>
              <c:layout>
                <c:manualLayout>
                  <c:x val="-0.14058202099737541"/>
                  <c:y val="0.15602778311247706"/>
                </c:manualLayout>
              </c:layout>
              <c:showCatName val="1"/>
              <c:showPercent val="1"/>
            </c:dLbl>
            <c:dLbl>
              <c:idx val="1"/>
              <c:layout>
                <c:manualLayout>
                  <c:x val="0.16349496937882782"/>
                  <c:y val="-0.16148454004225102"/>
                </c:manualLayout>
              </c:layout>
              <c:showCatName val="1"/>
              <c:showPercent val="1"/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showCatName val="1"/>
            <c:showPercent val="1"/>
            <c:showLeaderLines val="1"/>
          </c:dLbls>
          <c:cat>
            <c:strRef>
              <c:f>Sheet1!$A$2:$A$3</c:f>
              <c:strCache>
                <c:ptCount val="2"/>
                <c:pt idx="0">
                  <c:v>Urban</c:v>
                </c:pt>
                <c:pt idx="1">
                  <c:v>Rural</c:v>
                </c:pt>
              </c:strCache>
            </c:strRef>
          </c:cat>
          <c:val>
            <c:numRef>
              <c:f>Sheet1!$B$2:$B$3</c:f>
              <c:numCache>
                <c:formatCode>0.00%</c:formatCode>
                <c:ptCount val="2"/>
                <c:pt idx="0">
                  <c:v>0.31160000000000032</c:v>
                </c:pt>
                <c:pt idx="1">
                  <c:v>0.68840000000000101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8"/>
  <c:chart>
    <c:title>
      <c:tx>
        <c:rich>
          <a:bodyPr/>
          <a:lstStyle/>
          <a:p>
            <a:pPr>
              <a:defRPr>
                <a:latin typeface="Bahnschrift SemiBold Condensed" pitchFamily="34" charset="0"/>
              </a:defRPr>
            </a:pPr>
            <a:r>
              <a:rPr lang="en-US" dirty="0">
                <a:latin typeface="Bahnschrift SemiBold Condensed" pitchFamily="34" charset="0"/>
              </a:rPr>
              <a:t>India:  Road </a:t>
            </a:r>
            <a:r>
              <a:rPr lang="en-US" dirty="0" smtClean="0">
                <a:latin typeface="Bahnschrift SemiBold Condensed" pitchFamily="34" charset="0"/>
              </a:rPr>
              <a:t>Growth </a:t>
            </a:r>
            <a:r>
              <a:rPr lang="en-US" dirty="0">
                <a:latin typeface="Bahnschrift SemiBold Condensed" pitchFamily="34" charset="0"/>
              </a:rPr>
              <a:t>(in </a:t>
            </a:r>
            <a:r>
              <a:rPr lang="en-US" dirty="0" err="1">
                <a:latin typeface="Bahnschrift SemiBold Condensed" pitchFamily="34" charset="0"/>
              </a:rPr>
              <a:t>Lakh</a:t>
            </a:r>
            <a:r>
              <a:rPr lang="en-US" dirty="0">
                <a:latin typeface="Bahnschrift SemiBold Condensed" pitchFamily="34" charset="0"/>
              </a:rPr>
              <a:t> </a:t>
            </a:r>
            <a:r>
              <a:rPr lang="en-US" dirty="0" err="1">
                <a:latin typeface="Bahnschrift SemiBold Condensed" pitchFamily="34" charset="0"/>
              </a:rPr>
              <a:t>kms</a:t>
            </a:r>
            <a:r>
              <a:rPr lang="en-US" dirty="0" smtClean="0">
                <a:latin typeface="Bahnschrift SemiBold Condensed" pitchFamily="34" charset="0"/>
              </a:rPr>
              <a:t>): 1951 </a:t>
            </a:r>
            <a:r>
              <a:rPr lang="en-US" dirty="0">
                <a:latin typeface="Bahnschrift SemiBold Condensed" pitchFamily="34" charset="0"/>
              </a:rPr>
              <a:t>to </a:t>
            </a:r>
            <a:r>
              <a:rPr lang="en-US" dirty="0" smtClean="0">
                <a:latin typeface="Bahnschrift SemiBold Condensed" pitchFamily="34" charset="0"/>
              </a:rPr>
              <a:t>2018</a:t>
            </a:r>
            <a:endParaRPr lang="en-US" dirty="0">
              <a:latin typeface="Bahnschrift SemiBold Condensed" pitchFamily="34" charset="0"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dLbls>
            <c:txPr>
              <a:bodyPr/>
              <a:lstStyle/>
              <a:p>
                <a:pPr>
                  <a:defRPr sz="1200" b="1"/>
                </a:pPr>
                <a:endParaRPr lang="en-US"/>
              </a:p>
            </c:txPr>
            <c:showVal val="1"/>
          </c:dLbls>
          <c:cat>
            <c:strRef>
              <c:f>Sheet1!$B$31:$J$31</c:f>
              <c:strCache>
                <c:ptCount val="9"/>
                <c:pt idx="0">
                  <c:v>1950-51</c:v>
                </c:pt>
                <c:pt idx="1">
                  <c:v>1960-61</c:v>
                </c:pt>
                <c:pt idx="2">
                  <c:v>1970-71</c:v>
                </c:pt>
                <c:pt idx="3">
                  <c:v>1980-81</c:v>
                </c:pt>
                <c:pt idx="4">
                  <c:v>1990-91</c:v>
                </c:pt>
                <c:pt idx="5">
                  <c:v>2000-01</c:v>
                </c:pt>
                <c:pt idx="6">
                  <c:v>2010-11</c:v>
                </c:pt>
                <c:pt idx="7">
                  <c:v>2016-17</c:v>
                </c:pt>
                <c:pt idx="8">
                  <c:v>2017-18</c:v>
                </c:pt>
              </c:strCache>
            </c:strRef>
          </c:cat>
          <c:val>
            <c:numRef>
              <c:f>Sheet1!$B$32:$J$32</c:f>
              <c:numCache>
                <c:formatCode>General</c:formatCode>
                <c:ptCount val="9"/>
                <c:pt idx="0">
                  <c:v>3.9899999999999998</c:v>
                </c:pt>
                <c:pt idx="1">
                  <c:v>5.24</c:v>
                </c:pt>
                <c:pt idx="2">
                  <c:v>9.14</c:v>
                </c:pt>
                <c:pt idx="3">
                  <c:v>14.850000000000007</c:v>
                </c:pt>
                <c:pt idx="4">
                  <c:v>23.27</c:v>
                </c:pt>
                <c:pt idx="5">
                  <c:v>33.730000000000011</c:v>
                </c:pt>
                <c:pt idx="6">
                  <c:v>46.760000000000012</c:v>
                </c:pt>
                <c:pt idx="7">
                  <c:v>58.97</c:v>
                </c:pt>
                <c:pt idx="8">
                  <c:v>62.04</c:v>
                </c:pt>
              </c:numCache>
            </c:numRef>
          </c:val>
        </c:ser>
        <c:gapWidth val="75"/>
        <c:overlap val="-25"/>
        <c:axId val="101049088"/>
        <c:axId val="101050624"/>
      </c:barChart>
      <c:catAx>
        <c:axId val="101049088"/>
        <c:scaling>
          <c:orientation val="minMax"/>
        </c:scaling>
        <c:axPos val="b"/>
        <c:majorTickMark val="none"/>
        <c:tickLblPos val="nextTo"/>
        <c:crossAx val="101050624"/>
        <c:crosses val="autoZero"/>
        <c:auto val="1"/>
        <c:lblAlgn val="ctr"/>
        <c:lblOffset val="100"/>
      </c:catAx>
      <c:valAx>
        <c:axId val="101050624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crossAx val="101049088"/>
        <c:crosses val="autoZero"/>
        <c:crossBetween val="between"/>
      </c:valAx>
    </c:plotArea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28"/>
  <c:chart>
    <c:title>
      <c:tx>
        <c:rich>
          <a:bodyPr/>
          <a:lstStyle/>
          <a:p>
            <a:pPr>
              <a:defRPr>
                <a:latin typeface="Bahnschrift SemiBold Condensed" pitchFamily="34" charset="0"/>
              </a:defRPr>
            </a:pPr>
            <a:r>
              <a:rPr lang="en-US" dirty="0">
                <a:latin typeface="Bahnschrift SemiBold Condensed" pitchFamily="34" charset="0"/>
              </a:rPr>
              <a:t>Rural Road </a:t>
            </a:r>
            <a:r>
              <a:rPr lang="en-US" dirty="0" smtClean="0">
                <a:latin typeface="Bahnschrift SemiBold Condensed" pitchFamily="34" charset="0"/>
              </a:rPr>
              <a:t>Growth </a:t>
            </a:r>
            <a:r>
              <a:rPr lang="en-US" dirty="0">
                <a:latin typeface="Bahnschrift SemiBold Condensed" pitchFamily="34" charset="0"/>
              </a:rPr>
              <a:t>(in </a:t>
            </a:r>
            <a:r>
              <a:rPr lang="en-US" dirty="0" err="1">
                <a:latin typeface="Bahnschrift SemiBold Condensed" pitchFamily="34" charset="0"/>
              </a:rPr>
              <a:t>Lakh</a:t>
            </a:r>
            <a:r>
              <a:rPr lang="en-US" dirty="0">
                <a:latin typeface="Bahnschrift SemiBold Condensed" pitchFamily="34" charset="0"/>
              </a:rPr>
              <a:t> </a:t>
            </a:r>
            <a:r>
              <a:rPr lang="en-US" dirty="0" err="1">
                <a:latin typeface="Bahnschrift SemiBold Condensed" pitchFamily="34" charset="0"/>
              </a:rPr>
              <a:t>kms</a:t>
            </a:r>
            <a:r>
              <a:rPr lang="en-US" dirty="0">
                <a:latin typeface="Bahnschrift SemiBold Condensed" pitchFamily="34" charset="0"/>
              </a:rPr>
              <a:t>) - 1951 to </a:t>
            </a:r>
            <a:r>
              <a:rPr lang="en-US" dirty="0" smtClean="0">
                <a:latin typeface="Bahnschrift SemiBold Condensed" pitchFamily="34" charset="0"/>
              </a:rPr>
              <a:t>2018</a:t>
            </a:r>
            <a:endParaRPr lang="en-US" dirty="0">
              <a:latin typeface="Bahnschrift SemiBold Condensed" pitchFamily="34" charset="0"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dLbls>
            <c:txPr>
              <a:bodyPr/>
              <a:lstStyle/>
              <a:p>
                <a:pPr>
                  <a:defRPr sz="1200" b="1"/>
                </a:pPr>
                <a:endParaRPr lang="en-US"/>
              </a:p>
            </c:txPr>
            <c:showVal val="1"/>
          </c:dLbls>
          <c:cat>
            <c:strRef>
              <c:f>Sheet1!$B$18:$J$18</c:f>
              <c:strCache>
                <c:ptCount val="9"/>
                <c:pt idx="0">
                  <c:v>1950-51</c:v>
                </c:pt>
                <c:pt idx="1">
                  <c:v>1960-61</c:v>
                </c:pt>
                <c:pt idx="2">
                  <c:v>1970-71</c:v>
                </c:pt>
                <c:pt idx="3">
                  <c:v>1980-81</c:v>
                </c:pt>
                <c:pt idx="4">
                  <c:v>1990-91</c:v>
                </c:pt>
                <c:pt idx="5">
                  <c:v>2000-01</c:v>
                </c:pt>
                <c:pt idx="6">
                  <c:v>2010-11</c:v>
                </c:pt>
                <c:pt idx="7">
                  <c:v>2016-17</c:v>
                </c:pt>
                <c:pt idx="8">
                  <c:v>2017-18</c:v>
                </c:pt>
              </c:strCache>
            </c:strRef>
          </c:cat>
          <c:val>
            <c:numRef>
              <c:f>Sheet1!$B$19:$J$19</c:f>
              <c:numCache>
                <c:formatCode>General</c:formatCode>
                <c:ptCount val="9"/>
                <c:pt idx="0">
                  <c:v>2.06</c:v>
                </c:pt>
                <c:pt idx="1">
                  <c:v>1.1900000000000008</c:v>
                </c:pt>
                <c:pt idx="2">
                  <c:v>3.54</c:v>
                </c:pt>
                <c:pt idx="3">
                  <c:v>6.28</c:v>
                </c:pt>
                <c:pt idx="4">
                  <c:v>12.6</c:v>
                </c:pt>
                <c:pt idx="5">
                  <c:v>19.72</c:v>
                </c:pt>
                <c:pt idx="6">
                  <c:v>27.49</c:v>
                </c:pt>
                <c:pt idx="7">
                  <c:v>41.660000000000011</c:v>
                </c:pt>
                <c:pt idx="8">
                  <c:v>44.04</c:v>
                </c:pt>
              </c:numCache>
            </c:numRef>
          </c:val>
        </c:ser>
        <c:gapWidth val="75"/>
        <c:overlap val="-25"/>
        <c:axId val="101112064"/>
        <c:axId val="100925440"/>
      </c:barChart>
      <c:catAx>
        <c:axId val="101112064"/>
        <c:scaling>
          <c:orientation val="minMax"/>
        </c:scaling>
        <c:axPos val="b"/>
        <c:majorTickMark val="none"/>
        <c:tickLblPos val="nextTo"/>
        <c:crossAx val="100925440"/>
        <c:crosses val="autoZero"/>
        <c:auto val="1"/>
        <c:lblAlgn val="ctr"/>
        <c:lblOffset val="100"/>
      </c:catAx>
      <c:valAx>
        <c:axId val="100925440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crossAx val="101112064"/>
        <c:crosses val="autoZero"/>
        <c:crossBetween val="between"/>
      </c:valAx>
    </c:plotArea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8"/>
  <c:chart>
    <c:autoTitleDeleted val="1"/>
    <c:plotArea>
      <c:layout/>
      <c:barChart>
        <c:barDir val="col"/>
        <c:grouping val="clustered"/>
        <c:ser>
          <c:idx val="0"/>
          <c:order val="0"/>
          <c:dLbls>
            <c:showVal val="1"/>
          </c:dLbls>
          <c:cat>
            <c:strRef>
              <c:f>Sheet1!$B$24:$B$28</c:f>
              <c:strCache>
                <c:ptCount val="5"/>
                <c:pt idx="0">
                  <c:v>National Highways</c:v>
                </c:pt>
                <c:pt idx="1">
                  <c:v>State Highways</c:v>
                </c:pt>
                <c:pt idx="2">
                  <c:v>District Roads</c:v>
                </c:pt>
                <c:pt idx="3">
                  <c:v>Rural Roads (including JRY Roads)</c:v>
                </c:pt>
                <c:pt idx="4">
                  <c:v>Total</c:v>
                </c:pt>
              </c:strCache>
            </c:strRef>
          </c:cat>
          <c:val>
            <c:numRef>
              <c:f>Sheet1!$C$24:$C$28</c:f>
              <c:numCache>
                <c:formatCode>General</c:formatCode>
                <c:ptCount val="5"/>
                <c:pt idx="0">
                  <c:v>100</c:v>
                </c:pt>
                <c:pt idx="1">
                  <c:v>96.6</c:v>
                </c:pt>
                <c:pt idx="2">
                  <c:v>95</c:v>
                </c:pt>
                <c:pt idx="3">
                  <c:v>66.2</c:v>
                </c:pt>
                <c:pt idx="4">
                  <c:v>63.2</c:v>
                </c:pt>
              </c:numCache>
            </c:numRef>
          </c:val>
        </c:ser>
        <c:gapWidth val="75"/>
        <c:overlap val="-25"/>
        <c:axId val="100986880"/>
        <c:axId val="100988416"/>
      </c:barChart>
      <c:catAx>
        <c:axId val="100986880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>
                <a:latin typeface="Bahnschrift SemiBold Condensed" pitchFamily="34" charset="0"/>
              </a:defRPr>
            </a:pPr>
            <a:endParaRPr lang="en-US"/>
          </a:p>
        </c:txPr>
        <c:crossAx val="100988416"/>
        <c:crosses val="autoZero"/>
        <c:auto val="1"/>
        <c:lblAlgn val="ctr"/>
        <c:lblOffset val="100"/>
      </c:catAx>
      <c:valAx>
        <c:axId val="100988416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crossAx val="100986880"/>
        <c:crosses val="autoZero"/>
        <c:crossBetween val="between"/>
      </c:valAx>
    </c:plotArea>
    <c:plotVisOnly val="1"/>
  </c:chart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CC36D330-5A81-47EC-B5D6-0508C1BC715B}" type="datetimeFigureOut">
              <a:rPr lang="en-US" smtClean="0"/>
              <a:pPr/>
              <a:t>8/25/2020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92CC7F69-C046-4BA1-8D90-008F5E2857E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91ECBC62-02D0-4FAC-8918-2C3D834885F9}" type="datetimeFigureOut">
              <a:rPr lang="en-US" smtClean="0"/>
              <a:pPr/>
              <a:t>8/25/2020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3D02C46E-BFDE-4A95-9BA6-92DFB92C3E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93402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02C46E-BFDE-4A95-9BA6-92DFB92C3E6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02C46E-BFDE-4A95-9BA6-92DFB92C3E62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02C46E-BFDE-4A95-9BA6-92DFB92C3E62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02C46E-BFDE-4A95-9BA6-92DFB92C3E62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02C46E-BFDE-4A95-9BA6-92DFB92C3E62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02C46E-BFDE-4A95-9BA6-92DFB92C3E62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5029200"/>
            <a:ext cx="9144000" cy="1143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2286"/>
            <a:ext cx="152400" cy="51435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51435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88595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4793743"/>
            <a:ext cx="8833104" cy="23217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114550"/>
            <a:ext cx="6400800" cy="131445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8/25/2020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1815084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14300"/>
            <a:ext cx="8833104" cy="4910328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1586484"/>
            <a:ext cx="609600" cy="4572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1657350"/>
            <a:ext cx="420624" cy="31546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1649588"/>
            <a:ext cx="457200" cy="330994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285750"/>
            <a:ext cx="7772400" cy="131445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8/25/2020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5029200"/>
            <a:ext cx="9144000" cy="1143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51435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16586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51435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4793743"/>
            <a:ext cx="8833104" cy="23217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16586"/>
            <a:ext cx="8833104" cy="4910328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802505" y="2458593"/>
            <a:ext cx="468401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194322"/>
            <a:ext cx="609600" cy="4572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2265188"/>
            <a:ext cx="420624" cy="31546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2257426"/>
            <a:ext cx="457200" cy="330994"/>
          </a:xfrm>
        </p:spPr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228600"/>
            <a:ext cx="6553200" cy="43660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8/25/2020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228601"/>
            <a:ext cx="1447800" cy="4388644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pic>
        <p:nvPicPr>
          <p:cNvPr id="16" name="Picture 15" descr="E:\websites\free-power-point-templates\2012\logos.png">
            <a:extLst>
              <a:ext uri="{FF2B5EF4-FFF2-40B4-BE49-F238E27FC236}">
                <a16:creationId xmlns:a16="http://schemas.microsoft.com/office/drawing/2014/main" xmlns="" id="{8844C640-86DB-4A34-BDD8-49B9CE39985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3918306" y="2326213"/>
            <a:ext cx="1463784" cy="526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8/25/2020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769779"/>
            <a:ext cx="457200" cy="330994"/>
          </a:xfrm>
        </p:spPr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145286"/>
            <a:ext cx="8503920" cy="3429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51435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5029200"/>
            <a:ext cx="9144000" cy="1143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43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4287"/>
            <a:ext cx="152400" cy="51435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1714500"/>
            <a:ext cx="8833104" cy="228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06764"/>
            <a:ext cx="8833104" cy="1604772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057400"/>
            <a:ext cx="6480174" cy="1254919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4793743"/>
            <a:ext cx="8833104" cy="23217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14300"/>
            <a:ext cx="8833104" cy="4910328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8/25/2020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18288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1586484"/>
            <a:ext cx="609600" cy="4572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1657350"/>
            <a:ext cx="420624" cy="31546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1649588"/>
            <a:ext cx="457200" cy="330994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00050"/>
            <a:ext cx="7772400" cy="1143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171450"/>
            <a:ext cx="8534400" cy="569214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4807458"/>
            <a:ext cx="3044952" cy="274320"/>
          </a:xfrm>
        </p:spPr>
        <p:txBody>
          <a:bodyPr/>
          <a:lstStyle/>
          <a:p>
            <a:fld id="{53074F12-AA26-4AC8-9962-C36BB8F32554}" type="datetimeFigureOut">
              <a:rPr lang="en-US" smtClean="0"/>
              <a:pPr/>
              <a:t>8/25/2020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1" y="1181739"/>
            <a:ext cx="8921" cy="3614668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028700"/>
            <a:ext cx="4038600" cy="3511296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028700"/>
            <a:ext cx="4038600" cy="3511296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1650206"/>
            <a:ext cx="0" cy="3140964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08585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5029200"/>
            <a:ext cx="9144000" cy="1143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51435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51435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028700"/>
            <a:ext cx="8833104" cy="6858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4793742"/>
            <a:ext cx="8833104" cy="23317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143000"/>
            <a:ext cx="4040188" cy="549731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1" y="1143000"/>
            <a:ext cx="4041775" cy="54864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8/25/2020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4807458"/>
            <a:ext cx="3581400" cy="27432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96012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16586"/>
            <a:ext cx="8833104" cy="4910328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1853537"/>
            <a:ext cx="4041648" cy="2863803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1853537"/>
            <a:ext cx="4038600" cy="286664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717027"/>
            <a:ext cx="609600" cy="4572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787893"/>
            <a:ext cx="420624" cy="31546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781812"/>
            <a:ext cx="457200" cy="330994"/>
          </a:xfrm>
        </p:spPr>
        <p:txBody>
          <a:bodyPr/>
          <a:lstStyle>
            <a:lvl1pPr algn="ctr">
              <a:defRPr/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8/25/2020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777015"/>
            <a:ext cx="457200" cy="330994"/>
          </a:xfrm>
        </p:spPr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5029200"/>
            <a:ext cx="9144000" cy="1143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16586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51435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51435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4793743"/>
            <a:ext cx="8833104" cy="23217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18872"/>
            <a:ext cx="8833104" cy="4910328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8/25/2020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4743450"/>
            <a:ext cx="609600" cy="330993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14300"/>
            <a:ext cx="8833104" cy="2286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5029200"/>
            <a:ext cx="9144000" cy="1143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51435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89154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51435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457200"/>
            <a:ext cx="2743200" cy="440055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85800"/>
            <a:ext cx="2362200" cy="74295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485901"/>
            <a:ext cx="2362200" cy="3108722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14300"/>
            <a:ext cx="8833104" cy="4910328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40005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514350"/>
            <a:ext cx="5638800" cy="405765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171450"/>
            <a:ext cx="609600" cy="4572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242316"/>
            <a:ext cx="420624" cy="31546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234554"/>
            <a:ext cx="457200" cy="330994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4791289"/>
            <a:ext cx="8833104" cy="23217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8/25/2020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4808136"/>
            <a:ext cx="3383280" cy="27432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40005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5029200"/>
            <a:ext cx="9144000" cy="1143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51435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143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51435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14300"/>
            <a:ext cx="8833104" cy="226314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457200"/>
            <a:ext cx="2743200" cy="440055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16586"/>
            <a:ext cx="8833104" cy="4910328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171450"/>
            <a:ext cx="609600" cy="4572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242316"/>
            <a:ext cx="420624" cy="31546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234554"/>
            <a:ext cx="457200" cy="330994"/>
          </a:xfrm>
        </p:spPr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3771900"/>
            <a:ext cx="5867400" cy="9144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457200"/>
            <a:ext cx="5867400" cy="32004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742950"/>
            <a:ext cx="2438400" cy="394335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4791289"/>
            <a:ext cx="8833104" cy="23217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4803738"/>
            <a:ext cx="3044952" cy="274320"/>
          </a:xfrm>
        </p:spPr>
        <p:txBody>
          <a:bodyPr/>
          <a:lstStyle/>
          <a:p>
            <a:fld id="{53074F12-AA26-4AC8-9962-C36BB8F32554}" type="datetimeFigureOut">
              <a:rPr lang="en-US" smtClean="0"/>
              <a:pPr/>
              <a:t>8/25/2020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4808136"/>
            <a:ext cx="3584448" cy="27432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5029200"/>
            <a:ext cx="9144000" cy="1143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1"/>
            <a:ext cx="9144000" cy="104502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51435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51435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4791289"/>
            <a:ext cx="8833104" cy="23217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4803738"/>
            <a:ext cx="3044952" cy="27432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8/25/2020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4808136"/>
            <a:ext cx="3581400" cy="27432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16586"/>
            <a:ext cx="8833104" cy="4910328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957557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717027"/>
            <a:ext cx="609600" cy="4572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787893"/>
            <a:ext cx="420624" cy="31546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780131"/>
            <a:ext cx="457200" cy="330994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171450"/>
            <a:ext cx="8534400" cy="569214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143000"/>
            <a:ext cx="8534400" cy="344957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66420E12-C713-49E3-B0DB-9A6042A30ECB}"/>
              </a:ext>
            </a:extLst>
          </p:cNvPr>
          <p:cNvSpPr txBox="1"/>
          <p:nvPr userDrawn="1"/>
        </p:nvSpPr>
        <p:spPr>
          <a:xfrm>
            <a:off x="-9150" y="5213747"/>
            <a:ext cx="83896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chemeClr val="bg1">
                    <a:lumMod val="65000"/>
                  </a:schemeClr>
                </a:solidFill>
              </a:rPr>
              <a:t>This presentation uses a free template provided by FPPT.com</a:t>
            </a:r>
          </a:p>
          <a:p>
            <a:r>
              <a:rPr lang="en-US" sz="1400">
                <a:solidFill>
                  <a:schemeClr val="bg1">
                    <a:lumMod val="65000"/>
                  </a:schemeClr>
                </a:solidFill>
              </a:rPr>
              <a:t>www.free-power-point-templates.com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B57A1AA2-5BE2-4EB3-8979-9B1994B052B4}"/>
              </a:ext>
            </a:extLst>
          </p:cNvPr>
          <p:cNvSpPr txBox="1"/>
          <p:nvPr userDrawn="1"/>
        </p:nvSpPr>
        <p:spPr>
          <a:xfrm>
            <a:off x="143250" y="5366147"/>
            <a:ext cx="83896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chemeClr val="bg1">
                    <a:lumMod val="65000"/>
                  </a:schemeClr>
                </a:solidFill>
              </a:rPr>
              <a:t>This presentation uses a free template provided by FPPT.com</a:t>
            </a:r>
          </a:p>
          <a:p>
            <a:r>
              <a:rPr lang="en-US" sz="1400">
                <a:solidFill>
                  <a:schemeClr val="bg1">
                    <a:lumMod val="65000"/>
                  </a:schemeClr>
                </a:solidFill>
              </a:rPr>
              <a:t>www.free-power-point-templates.com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niti.gov.in/planningcommission.gov.in/docs/aboutus/committee/wrkgrp12/transport/wgrep_rural.pdf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irma.ac.in/uploads/randp/pdf/1526_24192.pdf" TargetMode="External"/><Relationship Id="rId4" Type="http://schemas.openxmlformats.org/officeDocument/2006/relationships/hyperlink" Target="https://www.isb.edu/faculty/shilpa_aggarwal/files/shilpa-aggarwal-rural-roads.pdf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2498" y="122332"/>
            <a:ext cx="8829102" cy="1916018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latin typeface="Bahnschrift Light SemiCondensed" pitchFamily="34" charset="0"/>
              </a:rPr>
              <a:t>The Role and Importance of Rural Roads</a:t>
            </a:r>
          </a:p>
          <a:p>
            <a:pPr algn="ctr"/>
            <a:r>
              <a:rPr lang="en-US" sz="4000" b="1" dirty="0" smtClean="0">
                <a:latin typeface="Bahnschrift Light SemiCondensed" pitchFamily="34" charset="0"/>
              </a:rPr>
              <a:t> in India</a:t>
            </a:r>
            <a:endParaRPr lang="en-US" sz="4000" dirty="0">
              <a:latin typeface="Bahnschrift Light SemiCondensed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97017" y="3569553"/>
            <a:ext cx="457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ahnschrift Light Condensed" pitchFamily="34" charset="0"/>
              </a:rPr>
              <a:t>Dr. </a:t>
            </a:r>
            <a:r>
              <a:rPr lang="en-US" sz="2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Bahnschrift Light Condensed" pitchFamily="34" charset="0"/>
              </a:rPr>
              <a:t>Amit</a:t>
            </a:r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ahnschrift Light Condensed" pitchFamily="34" charset="0"/>
              </a:rPr>
              <a:t> Kumar Singh</a:t>
            </a:r>
          </a:p>
          <a:p>
            <a:pPr algn="ctr"/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ahnschrift Light Condensed" pitchFamily="34" charset="0"/>
              </a:rPr>
              <a:t>IIPA, New Delhi</a:t>
            </a:r>
            <a:endParaRPr lang="en-US" sz="2000" b="1" dirty="0">
              <a:solidFill>
                <a:schemeClr val="tx1">
                  <a:lumMod val="95000"/>
                  <a:lumOff val="5000"/>
                </a:schemeClr>
              </a:solidFill>
              <a:latin typeface="Bahnschrift Light Condensed" pitchFamily="34" charset="0"/>
            </a:endParaRPr>
          </a:p>
        </p:txBody>
      </p:sp>
      <p:sp>
        <p:nvSpPr>
          <p:cNvPr id="18434" name="AutoShape 2" descr="IIPA Invites Write-ups for Publicat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8436" name="Picture 4" descr="Biennial meeting of Indian Institute of Public Administration ...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629" r="23739"/>
          <a:stretch>
            <a:fillRect/>
          </a:stretch>
        </p:blipFill>
        <p:spPr bwMode="auto">
          <a:xfrm>
            <a:off x="4114800" y="2495550"/>
            <a:ext cx="1005525" cy="914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6392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62498" y="57150"/>
            <a:ext cx="8829102" cy="10668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6213" algn="ctr"/>
            <a:r>
              <a:rPr lang="en-US" sz="3200" b="1" dirty="0" smtClean="0">
                <a:solidFill>
                  <a:schemeClr val="bg1"/>
                </a:solidFill>
                <a:latin typeface="Bahnschrift Light Condensed" pitchFamily="34" charset="0"/>
              </a:rPr>
              <a:t>Challenges for Rural Roads in India</a:t>
            </a:r>
            <a:endParaRPr lang="en-US" sz="3200" b="1" dirty="0">
              <a:solidFill>
                <a:schemeClr val="bg1"/>
              </a:solidFill>
              <a:latin typeface="Bahnschrift Light Condensed" pitchFamily="34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310349" y="1276350"/>
            <a:ext cx="4648200" cy="35814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114300" lvl="0" indent="-114300" algn="just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defRPr/>
            </a:pPr>
            <a:r>
              <a:rPr lang="en-US" sz="2000" b="1" dirty="0" smtClean="0">
                <a:latin typeface="Bahnschrift Light SemiCondensed" pitchFamily="34" charset="0"/>
              </a:rPr>
              <a:t>India is a diverse country where a large number of the villages are </a:t>
            </a:r>
            <a:r>
              <a:rPr lang="en-US" sz="2400" b="1" dirty="0" smtClean="0">
                <a:solidFill>
                  <a:srgbClr val="C00000"/>
                </a:solidFill>
                <a:latin typeface="Bahnschrift Light SemiCondensed" pitchFamily="34" charset="0"/>
              </a:rPr>
              <a:t>located in difficult geographical conditions</a:t>
            </a:r>
          </a:p>
          <a:p>
            <a:pPr marL="114300" lvl="0" indent="-114300" algn="just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defRPr/>
            </a:pPr>
            <a:endParaRPr lang="en-US" sz="2000" b="1" dirty="0" smtClean="0">
              <a:solidFill>
                <a:srgbClr val="C00000"/>
              </a:solidFill>
              <a:latin typeface="Bahnschrift Light SemiCondensed" pitchFamily="34" charset="0"/>
            </a:endParaRPr>
          </a:p>
          <a:p>
            <a:pPr marL="114300" indent="-114300" algn="just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defRPr/>
            </a:pPr>
            <a:r>
              <a:rPr lang="en-US" sz="2000" b="1" dirty="0" smtClean="0">
                <a:latin typeface="Bahnschrift Light SemiCondensed" pitchFamily="34" charset="0"/>
              </a:rPr>
              <a:t>Major challenge before the country was both </a:t>
            </a:r>
            <a:r>
              <a:rPr lang="en-US" sz="2800" b="1" dirty="0" smtClean="0">
                <a:solidFill>
                  <a:srgbClr val="C00000"/>
                </a:solidFill>
                <a:latin typeface="Bahnschrift Light SemiCondensed" pitchFamily="34" charset="0"/>
              </a:rPr>
              <a:t>expansion of the network</a:t>
            </a:r>
            <a:r>
              <a:rPr lang="en-US" sz="2000" b="1" dirty="0" smtClean="0">
                <a:solidFill>
                  <a:srgbClr val="C00000"/>
                </a:solidFill>
                <a:latin typeface="Bahnschrift Light SemiCondensed" pitchFamily="34" charset="0"/>
              </a:rPr>
              <a:t> </a:t>
            </a:r>
            <a:r>
              <a:rPr lang="en-US" sz="2000" b="1" dirty="0" smtClean="0">
                <a:latin typeface="Bahnschrift Light SemiCondensed" pitchFamily="34" charset="0"/>
              </a:rPr>
              <a:t>to connect all unconnected villages and to </a:t>
            </a:r>
            <a:r>
              <a:rPr lang="en-US" sz="2800" b="1" dirty="0" smtClean="0">
                <a:solidFill>
                  <a:srgbClr val="C00000"/>
                </a:solidFill>
                <a:latin typeface="Bahnschrift Light SemiCondensed" pitchFamily="34" charset="0"/>
              </a:rPr>
              <a:t>upgrade and maintain</a:t>
            </a:r>
            <a:r>
              <a:rPr lang="en-US" sz="2800" b="1" dirty="0" smtClean="0">
                <a:latin typeface="Bahnschrift Light SemiCondensed" pitchFamily="34" charset="0"/>
              </a:rPr>
              <a:t> </a:t>
            </a:r>
            <a:r>
              <a:rPr lang="en-US" sz="2000" b="1" dirty="0" smtClean="0">
                <a:latin typeface="Bahnschrift Light SemiCondensed" pitchFamily="34" charset="0"/>
              </a:rPr>
              <a:t>the existing village road network.</a:t>
            </a:r>
          </a:p>
          <a:p>
            <a:pPr marL="114300" indent="-114300" algn="just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defRPr/>
            </a:pPr>
            <a:endParaRPr lang="en-US" sz="800" b="1" dirty="0" smtClean="0">
              <a:latin typeface="Bahnschrift Light SemiCondensed" pitchFamily="34" charset="0"/>
            </a:endParaRPr>
          </a:p>
          <a:p>
            <a:pPr marL="114300" lvl="0" indent="-114300" algn="just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defRPr/>
            </a:pPr>
            <a:endParaRPr lang="en-US" sz="2000" b="1" dirty="0" smtClean="0">
              <a:latin typeface="Bahnschrift Light SemiCondensed" pitchFamily="34" charset="0"/>
            </a:endParaRPr>
          </a:p>
        </p:txBody>
      </p:sp>
      <p:pic>
        <p:nvPicPr>
          <p:cNvPr id="19458" name="Picture 2" descr="Tsoka Village - Tsoka, Sikkim-India | Sikkim, Amazing india ..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0536" y="1276350"/>
            <a:ext cx="3937000" cy="29527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62498" y="57150"/>
            <a:ext cx="8829102" cy="10668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6213" algn="ctr"/>
            <a:r>
              <a:rPr lang="en-US" sz="3600" b="1" dirty="0" smtClean="0">
                <a:solidFill>
                  <a:schemeClr val="bg1"/>
                </a:solidFill>
                <a:latin typeface="Bahnschrift Light Condensed" pitchFamily="34" charset="0"/>
              </a:rPr>
              <a:t>Challenges for Rural Roads………</a:t>
            </a:r>
            <a:endParaRPr lang="en-US" sz="3600" b="1" dirty="0">
              <a:solidFill>
                <a:schemeClr val="bg1"/>
              </a:solidFill>
              <a:latin typeface="Bahnschrift Light Condensed" pitchFamily="34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76200" y="1276350"/>
            <a:ext cx="5029200" cy="342900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114300" lvl="0" indent="-114300" algn="just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defRPr/>
            </a:pPr>
            <a:r>
              <a:rPr lang="en-US" sz="2400" dirty="0" smtClean="0">
                <a:latin typeface="Bahnschrift Light SemiCondensed" pitchFamily="34" charset="0"/>
              </a:rPr>
              <a:t>Rural roads is </a:t>
            </a:r>
            <a:r>
              <a:rPr lang="en-US" sz="2400" b="1" dirty="0" smtClean="0">
                <a:solidFill>
                  <a:srgbClr val="FF0000"/>
                </a:solidFill>
                <a:latin typeface="Bahnschrift Light SemiCondensed" pitchFamily="34" charset="0"/>
              </a:rPr>
              <a:t>a state subject</a:t>
            </a:r>
            <a:r>
              <a:rPr lang="en-US" sz="2400" b="1" dirty="0" smtClean="0">
                <a:latin typeface="Bahnschrift Light SemiCondensed" pitchFamily="34" charset="0"/>
              </a:rPr>
              <a:t>, </a:t>
            </a:r>
            <a:r>
              <a:rPr lang="en-US" sz="2400" dirty="0" smtClean="0">
                <a:latin typeface="Bahnschrift Light SemiCondensed" pitchFamily="34" charset="0"/>
              </a:rPr>
              <a:t>lacked in </a:t>
            </a:r>
            <a:r>
              <a:rPr lang="en-US" sz="2400" b="1" dirty="0" smtClean="0">
                <a:solidFill>
                  <a:srgbClr val="C00000"/>
                </a:solidFill>
                <a:latin typeface="Bahnschrift Light SemiCondensed" pitchFamily="34" charset="0"/>
              </a:rPr>
              <a:t>adequate funds</a:t>
            </a:r>
            <a:r>
              <a:rPr lang="en-US" sz="2400" b="1" dirty="0" smtClean="0">
                <a:latin typeface="Bahnschrift Light SemiCondensed" pitchFamily="34" charset="0"/>
              </a:rPr>
              <a:t>, planning, management and coordination.</a:t>
            </a:r>
          </a:p>
          <a:p>
            <a:pPr marL="114300" indent="-114300" algn="just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defRPr/>
            </a:pPr>
            <a:r>
              <a:rPr lang="en-US" sz="2400" dirty="0" smtClean="0">
                <a:latin typeface="Bahnschrift Light SemiCondensed" pitchFamily="34" charset="0"/>
              </a:rPr>
              <a:t>Investing in rural roads was given </a:t>
            </a:r>
            <a:r>
              <a:rPr lang="en-US" sz="2400" b="1" dirty="0" smtClean="0">
                <a:solidFill>
                  <a:srgbClr val="FF0000"/>
                </a:solidFill>
                <a:latin typeface="Bahnschrift Light SemiCondensed" pitchFamily="34" charset="0"/>
              </a:rPr>
              <a:t>low priority</a:t>
            </a:r>
            <a:r>
              <a:rPr lang="en-US" sz="2400" b="1" dirty="0" smtClean="0">
                <a:latin typeface="Bahnschrift Light SemiCondensed" pitchFamily="34" charset="0"/>
              </a:rPr>
              <a:t> </a:t>
            </a:r>
            <a:r>
              <a:rPr lang="en-US" sz="2400" dirty="0" smtClean="0">
                <a:latin typeface="Bahnschrift Light SemiCondensed" pitchFamily="34" charset="0"/>
              </a:rPr>
              <a:t>and viewed in isolation from the need for </a:t>
            </a:r>
            <a:r>
              <a:rPr lang="en-US" sz="2400" b="1" dirty="0" smtClean="0">
                <a:solidFill>
                  <a:srgbClr val="C00000"/>
                </a:solidFill>
                <a:latin typeface="Bahnschrift Light SemiCondensed" pitchFamily="34" charset="0"/>
              </a:rPr>
              <a:t>State and National Highways</a:t>
            </a:r>
            <a:r>
              <a:rPr lang="en-US" sz="2400" dirty="0" smtClean="0">
                <a:latin typeface="Bahnschrift Light SemiCondensed" pitchFamily="34" charset="0"/>
              </a:rPr>
              <a:t>.</a:t>
            </a:r>
          </a:p>
          <a:p>
            <a:pPr marL="114300" lvl="0" indent="-114300" algn="just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defRPr/>
            </a:pPr>
            <a:r>
              <a:rPr lang="en-US" sz="2400" dirty="0" smtClean="0">
                <a:latin typeface="Bahnschrift Light SemiCondensed" pitchFamily="34" charset="0"/>
              </a:rPr>
              <a:t>Rural roads constructed in the past were </a:t>
            </a:r>
            <a:r>
              <a:rPr lang="en-US" sz="2400" b="1" dirty="0" smtClean="0">
                <a:solidFill>
                  <a:srgbClr val="FF0000"/>
                </a:solidFill>
                <a:latin typeface="Bahnschrift Light SemiCondensed" pitchFamily="34" charset="0"/>
              </a:rPr>
              <a:t>without proper design and engineering</a:t>
            </a:r>
            <a:r>
              <a:rPr lang="en-US" sz="2400" b="1" dirty="0" smtClean="0">
                <a:latin typeface="Bahnschrift Light SemiCondensed" pitchFamily="34" charset="0"/>
              </a:rPr>
              <a:t> </a:t>
            </a:r>
            <a:r>
              <a:rPr lang="en-US" sz="2400" dirty="0" smtClean="0">
                <a:latin typeface="Bahnschrift Light SemiCondensed" pitchFamily="34" charset="0"/>
              </a:rPr>
              <a:t>and are hardly all-weather roads, did not last long.</a:t>
            </a:r>
          </a:p>
          <a:p>
            <a:pPr marL="114300" indent="-114300" algn="just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defRPr/>
            </a:pPr>
            <a:endParaRPr lang="en-US" sz="2200" b="1" dirty="0" smtClean="0">
              <a:latin typeface="Bahnschrift Light SemiCondensed" pitchFamily="34" charset="0"/>
            </a:endParaRPr>
          </a:p>
          <a:p>
            <a:pPr marL="114300" lvl="0" indent="-114300" algn="just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defRPr/>
            </a:pPr>
            <a:endParaRPr lang="en-US" sz="2000" b="1" dirty="0" smtClean="0">
              <a:latin typeface="Bahnschrift Light SemiCondensed" pitchFamily="34" charset="0"/>
            </a:endParaRPr>
          </a:p>
          <a:p>
            <a:pPr marL="114300" lvl="0" indent="-114300" algn="just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defRPr/>
            </a:pPr>
            <a:endParaRPr lang="en-US" sz="2000" dirty="0" smtClean="0">
              <a:latin typeface="Bahnschrift SemiLight SemiConde" pitchFamily="34" charset="0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endParaRPr kumimoji="0" lang="en-US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0968" name="AutoShape 8" descr="data:image/jpeg;base64,/9j/4AAQSkZJRgABAgAAAQABAAD/2wBDAAgGBgcGBQgHBwcJCQgKDBQNDAsLDBkSEw8UHRofHh0aHBwgJC4nICIsIxwcKDcpLDAxNDQ0Hyc5PTgyPC4zNDL/2wBDAQkJCQwLDBgNDRgyIRwhMjIyMjIyMjIyMjIyMjIyMjIyMjIyMjIyMjIyMjIyMjIyMjIyMjIyMjIyMjIyMjIyMjL/wAARCAGIAnY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rhS00U6vVPOFzR2pueaB1pgOzRkUlHakA+lzTOaUGkA7tS5pBQKAHA5pc02igB1Lmm54paQC570Z9aSlp3AUH3pM80nSl70hi0v0FNzxS0AkO+tFJRSHYWjNNyfWjPrQFh4NH40zNLn3oHYfmkyKbnmgn1oCw7NLupg60ZoCxIDRUYNOzQKw7NBPamZ460UBYfmjNNzSZoHYdnFGabmjOaBWHGkpKM5oCwZpfxpucUlFx2HcHmjNJmjNFwsLRmjNJmgVhSaQ0duKSgLB+FJxS0maYWEoo9hRmgBDRRzmkoAD1pD9KRnUckgVXe6xkRjPuaQWLB6elQS3UaHA5b0FVXkkf7x47ioz3449aYWHvcyNn5sd+KaZnAbDdetN6A+lM74/nQOyF818j5j+BoFxKMDeaYeeBTcHFMmxYF3KB1z9R1p4vD/EBgelVcEdKMZ/rQFi+t1G3U4+tSZDcgg1m4NG5lOQSPpSHY0qSqYuZAOufqKcLvn5l49jQIs0lRC5jI5JH1p3mxkcOPzpXAWikMiAcsv50wzxdfNT8xRcB/SkqP7TB/wA9k/76ppu7cdZk/A0cyAloxzUBvrYf8tV/OmnULYf8tP0o513CxYpOlVTqdqG/1n6GmHVLb+8f++aXtI9wsy4R6miqJ1W2Pdvyoo9pHuOzNtTxkU7NMHHFOrQkd3ozTc5ooAUHn0pc8U3rS8+lIY78eKdnimDkUvvQ2IXPFO7U33paVwHc9KO9IKAc0XGOpabS0rhYUHmlzSf40v40BYWj9KT8aBQOwoHHFBYKpJIAAySe1HvWT4mumtPDt7KOvl4/PihuyHYzL7x7pdpIyxxzXG3gsgAGfxNWNJ8aaVq1yLZWkt5m+6swADH0BHevJJTLMGZVzk4C96RbWZZ1V5FRmxtGcHPbn+tYe11NlSdj36kNVrBJo9OtkuZBJOsSiRweGOOTU4ZWztIOK2uZDqUVG0iL1YDFLvXIG4ZIzRcB9FRSzrEuSc/SmG7iVVJb73alcLFiioPtUOB+8Xn3pkl5CFYLMoOOCO1LmQ7MtUmapR3sSxKHl3MByQKU6hDzyaXOgsXO/FLnnrVBtSiA4DE/SkOpLyFU59e1L2iHymgCaKzTqZydsXGe5ppv5Cwb7v8As0vaoOU1M0ZFZX26RvamNdSno1L2sR8jNfcO9IZVHU1j/apD34oFy56Gl7aI+RmqZgOgpnnN6Cs3znbqxpfPAPzt+tT7aI+RmkJjnoKX7QemKzxcpx81O+0RH+Lmj2yDkLzTsF4UVWh1GO5cpBcQyMvBVGBIqJ71LSGW4KecUQlIifvn0rjTr07ajEItKtbUyuEWSFF8xT9cUvb2GqV1c7wyygHJqub8YJLgY/vDFR/bEWPaEL4GCTxms+a4R2w0fyd+/NV7eyuHsr7GqupJjLOhHrmgavaliMkEe3BrHe1MoBiAbI6E4qrLDcxEgxY9xzUfWiXSa3Ogk1eBJAp7jIOetK2qR7MqPmz0Ncq0zZwzHPHanBs8bzUvFMPZnSPqqjBGPpULapGFwdxYHOc1g5+bgknPWm7hk8nA9TS+tSD2ZtHUUOPl/OkOop/d/WsfktjGc9MmhV/hIGT0JNL6zIOQ1n1JccKPxNQvqR/h2Ae5rPJAGMKT0z3NICehIH4YFL6xMfIi+dSGMArk+lRrfuu7dIG/4BxVEk4ALgAnApSTwN3J6ZpfWJhyIvfb2GTkknp8tNN6Sw+Zjg54GKoZ3ANu49aV8D0LdCKXtp9w5UXPtzAnlvxNAvmK55x/vCqPyhcnOe2KTjdz0AJP9KXtZ9wsjUt5vNLmSRlRR13d/TpUbSy20gkTLxSEhVbnP4ms0X7wLsWIESZ4bocf5NVr7WYxDtlk2hSSMd63hJuO47eRfN9uuZY1JUryQxPFIbtyCAw+nNYek332qa5YsCGxtZzz3OPyrVDfutxAJHGNpH41lUk1LQnlJ1u2HHyk+4NIblxkAZJ9ulV1cFtwBAxwT3pCctgEg+nr9az52HKTm4fGM/8AjtNeV/U/pTVdd20Eg9Tx0qMTZkIP3uTgc/rRzsVh7TP6k9+ab50g+p96YGUIXJOSMnvilUuU4G498jmjmYWHeY68knP14pBLI3Izj3qJN75LYz2Oc89qUMXyQ/IHAPT/AD1pcwWHu8hHQjtSFnGOQefxqNC+Qu77vQ+vvTjwUy+GzkcdTRzDsBLZ6mimJIShO4DDY3MTRT5g5UehjtS96xG12NlIjibOOCTVaDV2t84G7PYmvU9pHuZcrOlHApetc9/wkDk8Ig9s006/Nk48senFJ1Yhys6PvS55rln1+YjCuoPstRNrNw3/AC0PBzSdaI+RnXAjuaYtxE0hjDfMvUVyLarcsdxLkimG9nZtw3ZPOah14h7Nnal1H8QqA38HIV8tgnFcj9puSfvE/U0CSfOc9fepeIiUqcjrre9jmgEpITPZj71Ib23X70yAD3rjCZs8Nz9aXbJ/fAqfrKH7JnWjVbQqW80YH60h1azA/wBbn6CuT2ORy/el25/5aGl9aQ/Ys6RtbhDjbyveiTXoARsBPPOfSubUIAcmlJSpeKH7E3ZNdUyKU3Ko6j1p3/CQJk4jOMdM1gZQAHpS7lGMCpeKY/ZI228QMT8sYA96cY5PE9nc2DNFDEy5aV/4eePxrP02CG6voYZt6RyPtyi5Yn0H+eK6HTkjsvFTQwo32eRWi2FgAMAE5PfBxzW9JzqK72JklFnA3+gf2GjTQvFciNiHZGyVJ9RXNJJJeXcKRIHkLcH0969Q1u5DeJzKqCRBj7TEse4f7XPoaztR0bRtM1FV0uOMOud7Fs7cnj9CMilVpcq5omsK11ysdFf3USRqG5VduQKet/crnDMM9SKhlhlixl1PPUGomZtoYNwenvXH7eTDkiWftc7MSS3NH2i4J5ZvY7qpmQ5AD9TjpTw6beZTnNL2sw5YlnfMer/rSEsRksBVeSRFXIy3XmmGdNpOT06UvaTYWiXA2OrilDDu+apGVWUFQQB1JNNMnUKRxzzT5pB7pf8AMX+8acJkA6k1n+b8m7Hf0pplLSbA20jPB9KXNLuF12NP7Qg6A/nSfa0PtistZGywUsOev4dKQlwuABnHHen73cLmobwDoKZ/aC8kEccZrPOQnJAx61G0gVRkdTjNLUdzUe/+g4z9aadQ4B9az9mU5GcjGPQVJDZm4UbGLE/MW7CpugV+heW6L4w34UfaGwDnr71Emmt5olD7gcYUcA8+tXRAqIQI4lPcZP8AOkbKEuoyOSSUARZLnt6VYeJgCSQXA6DvTIpHjH7tgvGdnapBMWUbgQ2ecc0F8vcYwZWAHIphJf7oIPo1I88caE+aruTjaBzUaTtIVTaq5OBjtk96pRJaiuh1el6NYS2yG63POy79nUAegHcmuJ1/wxqOls+sR+XHbLJuWIthh7AHrjufevRtIWOXVL6X7n2aGO29vUn9Kq+JbT+0tPkS2hErJlo5Cw+6frXTFIx5mc1ZxyS2MF7IyNHcLuTZyB7H3p7tGBlUPPGQPSuVtxfaBqtuks4FpOgmdF5GMHgj+9xV7S/Eseqau9q0LxlULR5PUDqMfjWFW7dzenZI02KuxSMOCePxp6b3HLhiOCD1qa4mEcIMh2oMcEcfSqL3UEI8xyynPGBg/lWadipw5ht1ZL/rViJ7cn9RVOWxk4Ik2hhn39OK0TPtxtXOSAVB55pj3Cxy7C2C3PIJx/nFO6exzyg47opyw7EXyl59zmojhSAeD3q5FKvkgTYeRjng/Q/41GY2MhyFbjIYHmpvbcSsVslTgc46e9AJCFmySDTmhcEtjg9wac1tIeV49abdtxkJkYv8qj0AHekJffjGVHpU7Wh53sqhQAC1VrgLEygnpyRS50Jik52gY3Zycg8UAn7/AG5x7VHHOzOF2ZU9wc0pIOHXnOcAnNO4WHNjlSeT0z0JpSnIckbMDlfpTECo53BdxHI6gUHBVS52liRjGOnWncLAVGzLngjPHU/40iEyMVCHbnOGpVCtIVPXb8oJ4+tWEeOCPCnLdz3rpw+HdbyRhVqKnp1IzZlpPMlHCnKAnvjFNuNPWdCDgqRyp6Urzbh1I/GmCUhRyefevWp0YwXKkcUqspO9ytbWCWFq6RRAtuyO/wCP4dKkHmCJiylS2CSx5zUslwkZTjJzkVQjvS7oXy37vcSegY4P9a48RhFZygb0qzbSkTvGCu3ksoypHQ0jO8bbduGY9qek6AM7EggBQTngeoFDkFGfy1+Y7l4x37+lebc6uUcscixt2yeGOf0oMax7NoBPvzk1IW/cxky/KTtKg5H0FROxJHlDPJGW9f8AGkPlGvzISyEY9sHJqKaQgnc2CxPtkVOuDJ8xYsOAxXgf/WoKRSQ7xOrbT8yp1b2+lAWIlgkACuV39Tk9M+9NmTP7rJO7jj/GpCPMMkY4YDoP5fXFQNGnlKqoCUAxuOD1oFYeA0nyuBgdQD0GOKaXfazAjIzg9OKJGiC+ZlC4bCoD29/1qAXJuFwqdWzk84/D86YWsTMjyKFcs+38MUU4yyoBGIw5OWJbgUUncLEyqud248e9L+7JO4nn3qisoZyinPp70SuqgOSSCccdq05pBdF4GIdPT1pd0IGdoqkJVCjaMj+8BmpPNLL8qkr1JxQ3JhdFvzVAGEH5Uom7heO/FUmuNyqFIJI5yOB/9enJPsJYgHA6A9fxqdQ5i55xPQUoMpOAvJ6VntcNv5yAe3rU6zOMld3YYUcH2+tFh8xcdJkQMduDjHPNMPmAAk4H86z5JGdsMRkDOBx07VMzBjy4xgZOMYPpilyi5mWwxYA78EmmqzMWAbJ6VR3EDqrEZB/xpVlJyQo3Nz8v1pcoXZdDryGJJ7AU9WQ8lmx6+tUYrnazowXheR3oa42EgOCBjgfhT5UK5ekkjBIUHb79aBLHgg9QcEH+dUUk8yNXCdycE9cd6HQzGTsCFO4Hp6/hRyobbLck2HIbdggEYHQUCT5txwAeABVQOflVVJbrk9OKYbtEZdzgZ56Yx/hTSQtTrdLneC/0nyowzIkspyuT1H+FR6bealc66jn92WjkwdoAyGpTK9lHpU3lq0UkRSMFsn7rZql9pe1n0y4MIRJ2lAbYcfMcj+Yr1qekUjJ73J9Ov1i8R373hVJN7yFycFgFxgY698D1rDjlTRfEYjnP7uRtwLEMSD93P4HB+tYWqTaguuODEVu4n3khcbsc4+hxWpd2aavojajESzRFpCF7IeoJ9Qf0q7hY6JNOurudjaW7Srk7UU5YD0PpUV9pmoadt+12ckIPIZl4+ma09K8YfZdDF7CiPJ5QWZMbV80cA+p3D+RrndV+I+p3KukqWoif70YjyPwJ5rz6lG0mjZLmV0O5CgqSTnLDvSCWPAYqx5/Kq1pcG7tVuAzb3UZAXOOemakVwwUrneSM5x7df5VzO6dgJjOSoKnk8cnp/nNMMgVvlwfl6dh/jSDa5JGSAASVU8n/AD/KklWSKJMEKxxgAZBOcUtwJFkyrlgMbs5PWleU+STjd04NNkKuqRSMynZ82w8H/wCv09qrRvKgImVShbPDZ+nHagC3vUcs2NpPvVLStas7vVlspsQeZkJNI3y556geuKfbzPIJMYdVYgEHgEVyd7YTQsLuRkUyDfhRwMnoPw5rWm0ndj5OZHaxszbngkWdQTyqlSv+8p6fWtzw26WRmvZ+TGCkXGfmPp74ryyLWbm1DwxnBkUJu77a9JSWOLw4mpSqczJ8hXkAkY/xroo01Ope2hnX9yOjJrm+s9X1mNI41Q7cswH3j9KstZxRlRFCQR13D9a4rSruSPVEmjRpGH3VAz/niu6hnkvPI2I0hkzjy+R1rlx8oUXzvRHRhIc0bdSAh0DBogV5JyBzTY5EMZiA2gYGBjHSrt/CLS48iR03ld5XdyByOnbv1rLMkJ3nzApx8xHP5e9c8JxqRUo6pnTaxdRWPAAwRgYprxqgw8qZB6FqotKeUjdijds8EVEoMvPHBxwvStVT01Icy1IAR96Lg5zvxzUbBmIYKAy9SHPNIqbR939eaQR56jbVKNiXMeGwOwpJSBC5B+Yqfwq9JpNtDaJLeStl13LCj7Mk9OepPf0Hep9L0nTdS1CGxNx5PmAr+7GR0zwT1/rVpoh9zW+GMLr4avL2eVi0s+FLt0CjHH51b1+01SMyrY2ry/aI9uY+qgnoM1vQaZDoWliwsAY4Y8kM53FieprLfUrBzk3RkG1nOG2jjt+NWr9EYuWp5dqvh66jkYahBcwzKCIMr8rH0zms3RL9dJszLPZR7JmKPdL8zr/skdvwr2dbizKtLNiKG2cea7vyPlyR7nmvD724gk1OWWE7B5mVLDcpGeMjvR7KU02aRrctkzXl1BrgBvtIeNugUk8U4wfabtZZSXVBhVHGfrWFG8l1es8SRQooAdI1ABPY4rageaS1xuU9sjmuKa5Xod0dUW3XdITG/wA6jDZzT1uSpAmTcinAkPOD7/57U6ORQvQg46dzU9rZwyF2ufLwN3BPGPpUqQ5RCNlDsxRecgHqcdf8a7zRI9NhNtDcJHPeSRCVm25VF9B/KvOZzFZ7DbsRuPCHlcf061fh8byaf5emiz86WTCq+8DYvUj6dTXRScb6nLUpdYnceJv7GktXQokc4XMbxqAQa4BJGfOMMccmqviDxNdX0dzNBZQRRWmEYMWy4xnP4ZptnLLLapLkHcqkenIzxVV3FpOJioyW5dcyFhxu65AqvcWZkKhly3PIHrWe+oyxuoUkeuT0qzb6mZGJPTvkdK5bW1FcSZDGxPzA5xgelVzHKkhKqY+MDd3rY3JNFkqduc7vwqF7fzlVGYAHnn+dCepSM1kDEBWHPPvn3oCEFhktnuea0WsSzeXnbUP2Noz1Zz6qPSrUkUUWYQIzMxLAZGR2ppkJwwOQehqPUl8mzYDqRk1U0yf7RYoWyGX5T9RXuYaPJBJ9TzK755Nl/fx1pHkCKCSaZnGRVW5mCA84rquc9irq2pNBa7xhmYlevIyP/wBVSRki0QKTjAB9zWDq0vmoQOlb9mQ+mJKAuNgPB4Uf5/WsZTSfvM3UG0uVamsCHR2WMkkjj/CllVzE2+VRyAQW5/CqFhfxzRytt5UiMfjxVlNzK4BaToFUD5foa8WokptR2PQje3vbljcBkxb2C4z05Pbk1WErLFjy5gFJ+YgY5609AxhcHMWQSIw3AGe2ae25WdxJJsKAhQQSPoKj1GGzagdcgbgQAecHj8aqzAqojRZCVyWc9vyq0ZJBCHQkNnOXI/Piq5WZiWVyct06Z9qQXJFmTAQMCcdx1/H+lRRq5uJXBKjplj1HHGKSaXfgSKIgOjZ5Pbp9aVA8NvtabcgOdoGDjofypgNmcptib7oGSqnk8npUccJLDy4JPn/ixgDPQe341LCk2wSkMY3AEeecn/Dg00y7ImH7zazAY3DnHPGOtV6iaHtGVmMced6j5svtoqfUJIRIgaNslcn5evYfTiipuOxns6rneCW7Y4/z3phd5YizHbhuFJGKdcQ+TLguSB91h3FMAiMTbWJAI5OM1o7rczS6kkUqKWRmDHPBB6euKfmNlJDEDOF29BVWKVSCu3IPdhg0KvloyHgMMgUBYnLKy4VhwOCB1NKm5SOBhu2arqi8qS4bIwFNS7MyeVzj1WkOxNGjtGzgZVQSWJ6UkYOd2WORk89f8KkjVERZC4DjPQ4poWRfNZsMMdD0HvQFhjuGm2DIXnjFEiFXffuyeWPTHtzTfLlKblwWHQk9asz7Ytq4DcjcygYb/PvSC1hjF/IYA45yeBnHp/n1pnmnaiKo55LY7YpGASWQfK4BIVQuc1JFbuGbYGB6kAdBjIxmgdgK70Jx8/dR3ohw672O0r8u7jj8KdtMcZIXPBYFiBz/AEpQAOdrnLBiRkAeox+FAWsMDKhXCfNyMfwjj/6/8qtNG6pHEEXPAwp75/rUUUYhl2blKt2LYz68f56UkjB5N0chXC8jdgkDnj9KVxWJR5ULbsnccHB4A9QP89qrhfM81tgVVbB2jJLY4qNZVaMtIWO0/KecD1OatwfvkJ3DBGc+opgT+KNZEVjpUdttcQDJG3DdB1P1zSatq7yaVaSGLOzaR87cZB/LmsLXUCPACG/eOOO+M9Kt3uuPNDe28lrMkLP5cOMAKRjCnueRXoUavMtQqU7bFnxZPBcXFlfWaAMYxHJtz0I4JP51QL3Xh/dbSNFcJOvmKgkBTkd8eo7dciljv7K+0KTT2glt7yKM7i6khiGyvf3x0rFi8yaxktzNEjW7EhXYJknnofxFayd1oRHfUS31N4Um3r/uBf4foKzpLhp5S7Hr61IjIw3J09KJ7RY4zLG2QcbVYjJBHJ4964ue71OvlstDsdOU/wBiQIoIO0OxA+v+NOaZWkLFyqgZI7rjHH8qgtC8ccaJkxeX8rFfbOP8+9TQxx/fZDHITn5jw2f/AK1c0tWYvckluWRlcDgkgKBnoKqT3EpljDgCGFAzMemTjAOO3+NW4NPvpZGjWHz16F84x7c1qroMqKEeZAGJLDdkt2OfXrRdIqMG1scsl1dXRZlLqpGEByVIGAce3T6VqRQXYtjdTQlEDABj3Oe1bVlptmk7YQO8b4zt4Oec/rWpdTW88LRTJiMY4IPUehpOor6GsaLOMxdy2zBJo47R3Ec7sOV56/Q4rFup2v79wm1bCF8eY3OB6c9TXdXUtpHaSwW1v8kq43n+dYOnJaadMHumllySEZ1GEH+PvTVRXuaqm0jmG0S+eaW5WBTGAXALhm2/QV18D3ereF9N0+LbFHApBfk7gT1x3P5V0Qs4pYioPDLhePUdc/jWd4bjht9HxMAxjmkXB7YNXGvJJ8pMqMW1zGLFpeo2FwjW8bylSRvVABjGM9eetXI7PWHkDyxlQuBg4QY/Cule6QxDyjjP8S1TkuDI+C/A7dqiTdRe+C5YfCV7aG3tnafy/wB83BLHdmpyoZt4j2j1pN8QHLMW65I4pVnGQAh57k8mhJLYltvccq7zhUIA7nipSQOEwffvUP2nIIH4Ank02SQkKDnA9BxVpEMeAOfuZHXHNKshA3KpwTzx05qAuSCExlvbr704ysinP/16bBEWotJcbZAu+RExj+9isq3fWU1WK/mjlCQHgKQTgjtWmJA7MR37EYqZWUL8r49akrdWN+LxpfXgt7WUhCi7Wx1Yep/DHFYeoxvpN2sgctG5JjJHRvT/AArlNf1IG8hFrcOk8bBcr0Jz1z7VF4t1W+mmhtXuMxQR4XYMZYj5jWkZq1mQ6TvodE+r/arOS33NLvc5OcgZ+8fcnp7CuaaH7Vq8cEXz/NkgDjA/pWjp2mnTdMjaScOZBn5V5HHTk1FolpI+oz3LgfJ8i/U1v7SKg4p6mSpS5lJ7GzFZhE81gB1JUfzrobG20DzQLm5iihIGd2SQfTI5rFKOWQ7wR79qheC2upmEohcgYyFII71wJ8j11O+3Ps7G1r8OiRxouj6iZ2Y4eNQTtHruIFU7K1XyGaQbkzhj1HuM1mpptgswaFSCpwVDEZq+T5ajCFWDYwCcAflWcrN3RaulZlHVdIna4jEc6xxHBYbTkDNULy0kbWykMyhkjyr43HOcEEfTPFdHl5ItyTASFNuGB/L+f51SvrWWV1uIJQtzEPkXoB/gK0pON/edkZzTtoijNHDaudNP72GeIvuc42k5yDSeH13aVah8hh8p/M//AFqv2WmTXyGa/mTYTwsZ3Fvx7Vqpb2llbrDBEEQ/wovc9zV1nTT9x3M4wlJe8rHK6xZSrdsqxuGJIC4J/lUUUstqU89WjLLnay4/SrOr6hLZXUzJcsoGCiA8/h+VR2rvfBby8jkS5UYjZwVBH5VlfQmdJJaG3Dd7olG5SoGcg9adJcCRMkqfoKypHkJZlUqSQDxwferwRI4XQsDIUPXoD2rJrUxs+g+KUNJgcE981fREVSeWXbzxismGN2lVwdqDG7I6e4rWhljIfOD+7LYHGOn600U2cZ4unnhn8uIYjKAknrzVTRIvK0uO5VmZpHfzM9Ac4H8ql8XM2+OTqjrtDYxnH/1sVPpNp5egW7JN5buCxyNwIJJ6V6mCcpPfYxxSioJpbkrMMdRmsu8JJPWrp82CPZJKZQejcDP5VSlbBJYdK9Ns85LUwbxJSpJRgvqRiq1vf3dtb7Fc+WSVGelalzB56s7uVH8MajGf1qgbO+kH2S2t2k3NuYoucYHTPYd/wrixMbxud1Cdmbfg9Jrm7uFQuQIwzBRk9cf1rrmjuJLfYHA+bcOMcVmeC7NLSCR/O2TuQJGJAx6AH9a3ZVESF5pd5Lkbcckg9c15ko32N5NN6FIRIFV7jcXHytt7Y5HNVtsskzurjaOAvAyPTmr881u8O0b0PYfeB/DtWKbwh/LdiCV6EdPasnciRKAg4KluzEcfnTiyx4OSuVHRcjrVcyukiBAXaX7qjqQavNbNLBu3+WwQ4VlPGOn4e9NXYyvIiTRMFUqA2GcHAz+PekgIdyrFSz5VQSR+P6VWhEs7u0hOegUDseCMfrxUjqu9FhTeQ4UeWv3h06VpsUiS2cK8luY92w4O05wv9R1rReOKLT5JxJLOG4dcYJ5zxjHH+FQW9jJJv+0yhGIAAIBP1HP86iOpXKQgJAqoHKtJJ3B7/kKLgxs1y1yVy0znG4EY34PY46j3opCiLGhZ2jDLkbGXJ5PWihj5ZdCe7gEkSkjkcA4qiRtYnKlsj3rZKhrcqe4rIdBvyUY7eDgdq6ays7mKISArFSq/OPvDn86lwdy7BhAMHd0IP+c1HnbKWjQMkY+Yq+CM8Z5PNOaJiSYyADgDHOP8M/WsWmVYmk+WMMEQ4GACOfp2qOLy2nVjtBbnAXOf8akVgBtysm9NvzHOCe/FQSOqorh/mGV+Xj9KQx7FhLk7ixG0At0p4+ZiGYAbeck5Bp0aTHAHO8cc53d/wpHYpCyCNN5YFjj5lAoAkRWmlUqSM5wu08Afhz61HLCJ3XcwduCX7n2+g5p8HzRkPt27uCM8e2On4VDKreW7lI8k4xt+bHTgHt70gHRDF6UaMGNeFkPP6/nU0cbyTp5Y+Q+pycZ64z+ntVBIwjnzf3igEbQQNuOhH9aRLtvMbcRweC2SRnvj8qYtjTKL5jIpUPtIfeFIBGen4Afj09KZKWjdnds4wSQvB/Cmm+URRoSucKSC+APXGO3X8aZGRNnC8cEDsvv60mMepaA+bHFIXHCjdjJ7VFPa+aZYW2oR7gFcfh0q0E++EcMRhtrk/px9RWfePLFLn5Su074y2en14P8A+qkHoRSzNHm2dcDbkncRuHpx61PHPbxoMyGIsANpPA+g7mq13frMpKyR4XaQucE/j6VSmvlmVNijgcADpj+tUBY15wzW23JAI6Hvmtyy+0S3ZmiISIEbXwrNvU4wTg8c1z9xBdahpBuYrd5Vt5MSOikhc88+nStHTr7yIhEpXb5pb73IBGf51cG46m0rSSL+r2kcs0lzPK0tw4+dzJsB/AcVxl5ZQSvIYfmKjLHnH610r3aXqsQ4XnnPWsu8+zwpJ5RcSyDaxJ6j6VfNJ9SeVIx7G1klDRRICQN2e/0qyLZyWt3VkmLAAHtz/wDXq74XG/WGUswHlHARckkHp/OrGtSMmtG42zFflJMkYHIHSpcXe5Uaqv7M6S1t0ZI449z8DdsUkEY//VWhDZWwKvKzLIcnZj271hw61e3IjaPdDDtBU4BBx17fWpzd6tcyoIvJwoxkZG73IzXO9GaxprdnTl2VQsQEcQ6YIw1QT3JZgqlQM/ffofasRort1ZpJ2LKMhvu/oOPalSGUht4GR2I5NQbpFpLpYr2bdcH51UgoD83OOP0p1xMblQuMIcMwJzn2rPmhlaRCmxCh3bge3Qjpj0pyyOWwXTBOAN3PT6Umuw0SSP8AumKIWI4GaoXEBuAPMXEf93GTnPFWHlC8s6luiqDj+tP2GZgg3ZIzu7CnFMJMLJ54o3jDv5ROAHAPt1+lSRApNIsDDackoOnHJPNT/YykQDTYJPb/AAqM6bGCd8pJP6j047VpZmfNErG/L+Ym9+BlVjCkg/j2qS3uJJEVEjVpc4Yk9Prx/hV2K2jQbQFYZ6kD+VTCJQoVAAarUi6exUK3AIV8I+f7wIx+BqVIHRwHlLDqcVOwWJcEn6kd6ZuDuo+ftyO/timiWAiOThstjgsRxR5Srlt2Qex6CpSI953ZHqeapXd5CroDxt6A8E9+Kq5PLcsAfKTkkdcZ5pjltoXkeoyKhiuxvUpvGP8AZqeMtMwdgw39Plxmk5FKLGbREqnYzlmAwD6+tR3xWV3s7WTySUJDzqyk+oG0MOnvV/7IzDZ90/eHOSKfColjzKGQrlWwOh+v61DdwSORu9HhFzp623zgOPPcnnPXJ9qr6pYy6jrCQoOZpgvPGSf5V2VxPpkIQzpGQDhWkOSD69hWRBp9tPrzTSRt5DpujXcdrMO4Aoc7aFxj1Jr+2KwRqRhYztyec4HtVTTW2WJfeoUO+WbjPPNWdfuFj0+VVKBl5bb1rMstXtbOwt4nhdnQbid2Pm659qE29RuKSsbFvZalKd0rxRW7LwZBux7Y7fnWjaWFsWkW7ZrlsErHERGGOOMkd+nrWZB4ps5Z9jI0YJ++w3D+VWH1uGSUJbW7vGyg+Zv6fUVLv1BW6FxIlmlBnsjCoIVUNzu49M4/SpWWx4CW7MRwyg9B6j16fzqimplkGVAC5GFbI6/jULX8hkwiqyuSoBbGPwHbFQXY2GisZJY0CTeWB/DgqM//AKqcILO34jldQxyQwBrEgluIppJBGkiqD8mzaeh6Hd/OtCC6leSNDHHk5LHOCoGPz7/lRcC9JFEq72kbAxwFqpLAWB8m6AYjGWQ8n3Pp7VdkJineCeWJXTgoTyvTr+YqA3CKh2bdqnruHHv60r2DVnO332m2BZ7T7Vdg5WRIh8o/DJNTW/8AaN26pc2bSR4yfNwCtb6NNOo2YGRkkjFUbzU4dPvt9xA5VsANFJxx2we/4j6VrTipuzdjOo2lorlT+z5ll3eWP95icL+NUZlnEjgjJ7BQST+VdTbeJ/DcyAXXnrk5yY/8CaWfU/DszZsdQLSEY8pomGR9cVpPDcquncxjNN2ascoXmjmgVFO+UMdhOMgHtnrxWkYFjCmYOheJSVcdz1GOvFbMa286LP5cbKudpB6Hp+FZ9/ZXSIptpUmOCwRxgfl0B9xisoxhJauzHOD6GB4is0vLCKMuqOWLAkdOcYxSu6WsSxR52IgVfwFQXN4ssqw3kZt5kIKhvusc9j6f5zUFxcKzZEqN/wACr0sFFwTODE3aSK10Z5CTDCoz/E8xI/ICqZhljGZHVz6AVceeEDkE/Sq0kqufkRsepNdt0c6uVZHVcnbk1c8OzCbWVt+AsqlT9RyP5YrKuvNwQCefajRHb+2rVR97zBwTjjvWFZpwaZrCLvc6LUrf7DqexEbyk5IjbcOBywrWWS5e1+1gA27gbm2j5V/yTRNYrPCzygxIDmWTqT+eOP8A61RadFv06WSXUBHasrQmLB+bn079jXl30ujoV0yS8hjupgYWaFdueu7eexqlfadJJAs8LA55YjjP4+tThVkjd1uXLsFVYz0RB3POcH1x7VpW90stokcmwlSVAiGduPp396yutykzEtontWt3V8NIpLMVIIA7g/1qa8guZGhZGIGzAAbcG9x3PH5VJd2RuLYCByMOVB3gN/uj/PNWLR3tj5WyBEkO51UZYAdBnoPpTv0YO4Wtj5R3FPncEY4HOOf8akhtrSKL5jFIwX5lBP8A+vrViYwsgkDmM7doaIE5A7Z57/hx1FVhMolVykTZXYCFIBJ5/p15qktNQe5AX3xKXzG/A2/3eelNlQCDaT0zkn3pZ/nd24UBwR7CiYSAcy5LHPI6+v8An/Ji2pXQzrqKVpS24gdMBR2oqTFwx3DhW5Bwf6iih7jS0NQ4EdZV2qOXUrkbc4zgZ/rWncErFj16Vi3IMkqL8xwCTgZxXdWeljKKI1giklVQG3dFC9z/AFqxIkipkxqq5JPyjOPwpiGEOd204JwFyTjt3oeCRy0qMVVCd2GAYA/561zM0sNhdp8HBwvdcjd/9engfaJI0jdRsIBIHp/n0qur+WuDuIxneyDOKQy58wl+xJ+fpn+v5U0DNPy5REXZwIg20MiHn8exIqnNMkx2Rop2HCDB+UfTOfrSwSEIXJUMmNzM3J7+2aikMZnZvNRJOGyDxk8/hS6kk6yEsV3k8Y2KDlfX8PpzTLhf9IUNPvfOChX7pxk8VGHe2gdnLxhyQCpxj3/zmlin8iCCSBI1GRg4BLjOSTx0/DvSYECyyw3DS+coUvtU4wx9AMcDntUS3HmzXSxkyKxJ3EdRn9OvU4qvdxyZme4GQrffQYBJPGc/jSJFNLJut5C4ZsZHHPrx0oHbQ0Lkb7HCEIyqpK4AAOMYyaqRau0dqYgiswBDNjJH0/z3pkjtFkNkuvdTwepJpFbeVOWbqRhyNvoMZxjpn6dqEBsWc7T2sczAxZP3AOGx3+vBqSa1Eu9y7OwQ8bsA54qlZLM88kxwgEYUl2AB6YxwOen15rZtoilwAczscBQFJA7gn/Ck0NJvY58aRPI7SAsdqnhzkN6D2+hqKDTrhfvfu/m2thhkfjmuwOmXMw8oR3UZTjdHwDn39v61PaeHWjZyGBIwMKo4z74/rT50jVUm1qYCgaf4fuI7d98U13GzKzZzhTkHt1qaK1+0W008kca7zmNUXJRTzjiul/sNWtTDPP5rMNzALgEg5AxyTVS0msdPWSC4sSZi+Mxv8oHbof6Uc9zdRio2PNba4ktdReCQcMWUg8VHPdr5xwMgHjmtS+VI/GsBzhTIpPPTINWdW0wGQm2tlTk5KsWz+daJ21MLGZpLBtWgGDiRtpAJ5z9PfFdXq9hGbOyt4wxbcYwGYnGWDHGe53fpXJ2Ebxavaqxw/wBoj7cj5h2r0eS0e/8AE8KRZ2RyGUswzgKccjjuBxWkXZN+QuXb1EtdDnSMNJBlyMKm7GMe1Bt72R9v2MggkMGUZA7YrrzBKshJIII5IQfn1/zmoDFNFKxEiAEd0wc/nXEdPMYNvouoSOol8uFM5wWyw/D0/Gifw5cxsmJtwLksdx6fTJrbO52UwuhKnIBjyPrkn0qW3MyW2yeVJCM4YDH0yKLBzMxrHQ/MC/aLj52UklF/r2qle6LJGywwNI0W3krHkn9QP0rp7VCu8OrNuP3s4z+vNSM2VBAVfdj0NVYXMzjo/DmNxjinO4BWdsrgegqT7DcW6nyYGOB3BOBXVecg4eROOgFPSRCu/aABxyQP5VSdiHqcYIrlyQVcH2U5H6UrNJFIV8sntkriumm1NY2fAIYdgODWRc+bdMJJGQE9FAxj+tMVij5r5J2gepxzTre4klcjaAgPBUc1I8DBME8k4B3D+WP606EfZ1UgBjnBx0NOzDQkKBiBs7csW5qCXeFbyiCeqkjjj1xT2k5yF+QZJPOT/jTt3PyhduevWiwXRnzS3EwEMkjFTwTswD69+n+NSpp9jJOAkwcEZI3fNn3GOKGBdjyQOnB6CoYrdFvQiMS455UED25qLMu5oNpq5DQyqoQcJtyT9T+XapgJGXOVjJPJdeg9qijYCc4U7+pPp+FTNer5bRyqc/7JwTSsO5CTPbzeYJgVJwR/Co9eB+tNvo7lot1qwDKcttxkr+NTCWzaIAxMcc/dGc1MDZ7QMyKFGBn0/AUBdGBJY+c6SSiMs4JXdwSQfY8cVWutGuklE6gc/d2tjA/Gugl+yxhRCGYHIKjqPp6U25skv1Mj+Yu1ecy8e2acZWYNXWhy19Ypa2TwsxaV2G4DnHt/WpP7FYMgkli2H5js5O32H+Faq+HbAxCYQFyRnc8/38DkjkcVetrSNFHkjy48A7kKnr05z0puT6Al3MmLSoUkeSRDHCMBASP5f41NL5TMixIWVOo83A9Onr7VrjTEjZvJWaZ5DucB9wbHqTkD61PBpdtHCEeMguMuu8fL7EdD+VQ2y9DDfy7uZ32GBMbQuOBxjPPXNDSSMNsUisFClAOmDz07VvxadYvKEMe8K4kG9jzjgH1PbnpV4aXYSj5VjGR0yRj6ipA5ASzM7yN+7GSdjL8vpx7Z/wD11KS7Qq81mk4OdmwfMcng/jxXXiwtoYUVVjYJ90kZxjtUchifBRgxHPyryfx/OkO5yEl5cBpJBaJDG46SfKzHIznn29ea2LOzkjSV2EULsdqMqHBH5/pWssclunmgs6ZJ+YnjP4UwZZQrRKR0C9fy4ouIyktJlkC7GVn6scKBj6U9tHM8atPGkvHSTPX9R+QH1rVFwu4ZzG445p5MR6uCSeQuSfqaaYjm/wDhEbIjc0OEODxK5H55ph8I6ZHKr+ZIm7gKr5Ht1ya6GWeJImG9uTuJGc/TBqp9qtJI/MSVJAxwc859sAcU+Z9wsLbWn2VPJRhsC4+Y5J96miQyyso3F8ZO0HoOwpysFjaNc7VH5VGGcDJBHOBknBqbhYiuraCZAHi80YwVwDs9SO4ryK5sIklkUg8McHg/0r2Ix5dmaUKy9sDNeVak4+0OyHczk/KPWuzDO9zGqjnLu12ZaNsfU4qnFNJjiRww9Ca1blmYusSjcv3nJzj2FVm05otFj1A8F7louh5AUH6dc1vJ2MGio1xI7Zd3Y+pYmrFhOYL2GVRlkcH681UwCeOK2fDdkbvV4gFysYMh4yBj1/HFTJ6O4rHpz7ZwV8tmUgZiPU4GST2z7Vj3MCR3YkdfKIXCqx5OeMj/AD0q6msPpqoFiKeaf9WFOB75xz+dRXkdrPdRvfTu8JJ6dV+XII/H2rjTXYRlXtyLULGFMlmceYWY/MfQHt+FS22q25P7qBoE27sNJu3Ae5walNhBfRBY4yIVkztlb5pP9njjH6msbyYItVmM6LFCCQqbOnPHB7UrJPQSOv0+6W7sonhWSFWJRd/YdyMcc9M097bMggU448zzEiDHg/d5Pp6+lWbK2E2kWsqOrAREqGGBznGfyrFvb77JqEMsRkZBhdysNgYjnPB/z3pKV3dlSWhYt7e52OspCqMnoCSPf8agjwziRGDozYIjUE7vX2q2bxDbrEGEu4fPtGF5780hnhji8lfLQKCcBcBR/nvRzXIUL6kcjx8I3y5O3kVFKTJK44Uk4DEDpVkW8J2E7EQHcoQY4PXnGM89far4dECL9nHHzLgnPXr9atLUooyIkA2mRfwHI9uBRU11Iisv3Qf9qik5MqxVvjuO0HoMVhTTTi5WOJiX6bAev4VuXA/eGse/lMbL91RnORnNdNRdTNArKxbJ2FiAeBuJ/CpN9rFHLuDuQpRdpClGP97g8frVf7Qfsu1TtyPmdh1/GqnmlOAhUA7gQeprJaF7lueVXUKhIUADbk4wOMe/1/nSRK8a8KvlnrvGQPaoiissbyLgEZAK8k+9TPKWAVWDLjOFH+eaTG2rAkkWNzQpkNksAefpmmWcha8LsQ7N93HQY6/57UyZ18oOqqp2/wAOcVVF0R97CqmACvb6e1Ik2vKUxmPKmHrgjkfjUBhQyFtgPbPXiq1vLJMjeUJGUnHtn8asBp412OrA5BAzz1qHzdBWZL5Rmlj8xFkJ5Ix1+tPt7OXzhEEVFZgQEyTg9M8/XjPFPsYZ7uf/AEaPe2ckj7q56ZNdhpukCwjDPIJJyclivHP9KV2tzWFNtmRb+G7drVhcFY0IwEUj5R7++au2vhTT4W3kPID0Vjx+g962pFXOflxjOeOOajRTK5aOXyyB8x28n+VK7NuWKETTbRFUi3gXy+h8tcj86trCuQ0Q27ugUY/yKhllaJ448FpDwXPQc9KkWR2uPLdgoUAhuoPtSKJVCqQryKBxjPGT7U8qsgKkjA4+bjBqK5vBbxKRjk8HIyRTkl80o3CqOR7mmAl0VtrOR/lG1OoFcza2qvmRMu8hBbBJyfr2rX1h5JEFvt+8eST1AqHToHSO6l5JQHYN3GccUIa7nlWsTR3XjAtkhPPVc9+Dj+ddBqVyLKSUyyRJj7qn7zfgKwrnTJUukuXYNKziRh02jOe/U1seIbOEAyOUIbkMa6ElZGDMLT3a51u1kc/M1xGfp8wr12K6stKMiWcJuZ3OGYvnnnqT05J4rynRLSOXXLOEOGV5VBI9M17BHb2loNqRgqpwN3f8Kmo2tC4FeBtSuXyWRMHJ8tev4mrscagMklyZQDhlDbsH0qnc3zNGyFliBGF/vN+nFZhuWVtscSx7uGI6n8+9ZpNlNpHRS3MNvCxKn5QchjtB/HvWJeavIYttsYwhznYMVmzu8g/1jPx95j+v6VVwQerNjj5un4Vaj3J5jUi1qdBtZvNA6gnIB/Skk1u4bhUjRj3C/wCNZagg4UrzwT2qxDAu4GQjGOMHiiyC5JmW5BLFzg/3sc/hU6ll+UkkDpjoKC6KflKg46moldjk7iq4zz3osIkyzkvt+UHIJPWnbnZtz/eHXA4H41XLvmMs5B9BUq4DAAE8YOAcE+tNIQ6VpCg2k5/lTdwYchsgcA8U/mIkgkk9fQ0whGOfLbd1xmqAeqtjdsxjjqe3oKikkEWQi5YjHXHFSlgEO5DjGPeo94+Zmj4PVVFIZW8suQc5+nSrO51DE5UAHkjANLCpdd2wDPqOtLIrCQ7g2OntSGJHuwXUHcep6VIyM+TIufw/rTCWVRtK7QOg4Jp0DuuA5zn15pARMmwDAA56CoWeNSFKAfzBq+6K/JOGA5z0qtMrI28KCAOucUCuQ7TuBCHn3FOM7tjB6ep5xUjFRgjHHoe1MWLe52biPZePxp6D1GtIzKQQBnj7vWprMRkAEDavzbAdoP1xVaSGUo2cqpONyjpQgyAi7n7Z20nYpXNdtQeSSJbV4kXkuHUkkDjAx0omvLx7gRW5iixy0hXt1OPSsw2zq6qABJxjA5HH0q1Ha3Qh3uyHPylclhjioaRabLcES3CieWYy8lkYfLhTjjOasJjymZWRVB+Yk5we9OjVIAuxvNI7nAyfpimSGNIzvULGcl88A5+uaixQ06kDHmJZZoyuV8uLII+tNchnO6J3HThxnH9P/wBdJGrSKW8to1AxuLgKR6D8O1AkR3kfzwUVscPjDdce9IYR/aFtxCIxHAq4C5yfpTJZFQlSZM4xuAJBPbn8O1PaSeRcyFdpJII5yMcUsR3SxNmX5T821Rtx75/lQBAVnWOOJYVZu+52wD69M1JaQzIhFyqqx/55MfX3qS9mt0uZUt2kmORw6BD+HbFOtpLl4RHIhRsYCsw/p3oYrinG8xhZQq/xbQf06/jUb2aeWfJkMTY4PTB9cHg1O0z2gXO1QfU8txj/ADmk8tw6/ImD1UnjHtQGpnmK4iu1lWSeZUPI37FPHQjrVqzkneYrOp3E8fNhV9h36VPcOhRsmRcHjHAFCSrjOAWzkEA5oBjrlhFDKFfIweQPb+VeV3UUlwTgiOPncw6kfWvSbqSN4HZYWJCM24OARgZ/pXnU2AjcDmu3CdTGr0MK5VEhaO2hOwfekbgfhW1d2yS/D5VAO622Skbf7zHnP0cfl7ViahI08ixKfkHYdzXp2sadv8ItZq+PLtguFH3iq8A/iAadaVmkTTjc8c+zhgNrD8a3fCNw1nrqqBu3oyEA47cH88ViKZMADscYrS8P7hr9mRjcZQOelOT91mbR6c0VtIyNLCGwNy/u859Rjp/SqN7DLHdl4kiMW9V2qQzAY57/AOcVfMUsvyogd1wWUYOB0qtKT5TfMQ27gMoGAD0A/wAa4kwcDFuzqpkj8uZRCqmTajqWyPY9/eq/2FtV1B90wggXAJkGSwA6j3z1qPWA7XcWUYqoGUVsZ5psV7eu5laNIlA2Kx+Zuf8A9VVYix1drewfbI7GPY0dvCGk5wqY4xjHfrzVqdEaV3hhR34GQ5VunXpz9KxrCCVtKvPLaCGWUfPI7HMmOm3Hp3zmrC3aW5AEvylANxY5c46gdP5U7JLQHpoSCNzcgzhBvOGaPGT7j0Ht1qZ7ALGwZ1ldjlmHQY6YBqlK4ZcBmDE4IP8AOoopbjzjsZTweTUc1tB2LMNskNuWeQyZYEFAcgde/WlllKR7l44GWAzg/wCTUZU+WHU5XIbj19amfYY1QyDnG4H5vrRcLFSSQz43xSNgDkUVMXRpGSI429RtyP8APFFJsoZLzIe9ZmoFt6bYlY8AHv1rRY4k5rK1YlESRVLHdt4/Ou+fwmBBB5I86OckkgnaDlf06U5pLdUAgQ5DDlzn9Koy3EiTsUZnJBCnPIY57fWpIrS6ltQLgm3h+9ukGM/h1rHfY0CW4+ZRICCRtOCTj0qWGJXEaJktuzwOarpPZxv80oYL0BBGTUrzyOySWkqpxnKpjJqXBvcXK2bNvp0JtsysY5cYKFcg/QVSl0cqdoDoucjzFwD9Kgt5ZJXHmybZ1PVT39j6VpwpNdcEu244AHPTrRZx1LSRXjN55RjaVNoyAEXG0Vu6NpSTMzzxOkQGQ+doOeee9QvBBpYhkuTNKSwYJkEjHt6Yrpre6gktl8vaqn5tn3SPY+9S5to1jC25Zijjhj8q2jCrnJx39TT8qiEjD5BAx0FVH1GKM7V59MDr+NEzvOwMY2gA4yM56Y/CsrGhJN/qwF5/2R3x/kVIP9GhDgHLdfrWe8twz+XiaHtkYb+f8+1WBmJFDSAMx5LN0/z6VVhDhuGWON4PA/rU8CCNQcFmzz75qAsy55BLHrz+FREzRuZDLIoXIymOfoKQye6EYIaU7VjORg/e/D+lPmljhiQxyjAzgjkr6fSqjyRxSxsVDNszsLkkew7VX8uaSWRhB5CMpw7ED9KSXcZJLcCd1OXbIwc9vcmtNPLht4oIssV+ZuM8n3rNs9NgSVZJZWuJM5+boPx9K0ZbmG0gzO4SP+EZOD+PeqEeZ6urzXrjKKpfLerc9zS+IG3RgKoGB1NLexz3OsMkO0L5mfwzUHiR9rsmfwrdbGBN4FsVvPEG9nKiCNnB689P6mvQL25jtE8iFSzgZDrz+APOa828JeYby4CSFMxjJB9668S+VbtGrBmbBJJyf/rUSjrcq+mhKJshnKsCc5DN09ecVCxZ5G5ZsnOSM/yqv9odiFRhkY+bPUd8UpleNmC7hn+6e3Xr3o2ESEBR/rCR02dMVFKwbbvkwOgwvWmqVHyqMLz05p7uB8zNgD2qWMEhB6xgr1wecVMYtzLwM4zg/wA6rfam3phtysPuDpinm5kUOSyRjPfAoGSrGrjaBlevHGamTD49vfg1QSaU5CsWHueTVuB2LHcuABjnmnYC15eF3Mcg9h2PtTg5CKoIYjk8YqNDsUbcFuck+lPQImWBJJ/SgQ2WWOFS8gC98jmgbACxXrz0zz9akUqA4I5Pc/0pPl25UErnjd3oAgmldlVQMN3+X7tRrlVO/eCR1I5qfaisGPB7ZpwjTaMD5jxycUWC5GlyYlOVcjryOKa900oyM4z0FOeMySDepRlyOGBH40oiO4cYUcnC8DtmkykVi0mzc43AdMVYE5YbQdpPTLc04ELGCVwG5HzA5FKkNu7bzGmc9emPeo1K0IiZS7EEMR3HTNSRxJKhEquefwFTStFDEMFAFbv1NSR3dttdnHO3ON3GaeoaF200mNokOzaD93HP51MbBkBijlHmHnKj7tUU1OPgozFDxyTWlDqFq6DbMVbH3eTUlE0NoyJuZTuBwp3Ubcbh5mxexyetM+3GNtjKxP3gR+vHanG8S4GyNSSwzwv3fwoAjmhL45Zj6g1VmjmjdGiQeRjB3HnNWvKkQ/upmI6kEdffNJJK6RnzZowTwBjGf/1UWC5nGa4aICKF2PJCOu0kCmlZ5Q2WVc/wgZ/D3q8txFJERBMW3MQxXoP8+lEVuqA748SnrxgH6Z+tS9CkymYp5N6TNGecMpGcDGO/GcinizHkqG/eHG4grkg88D0HTpStARuY5Xk9WyfrQDmLIJByOvBHFTcdh4EqYRVCjOV3Y4ppDP5e6dWVzyvl8+uc/l0pyp54aQoSvYtwG/Pp+NWEPyAKo9SGyePb0oBjPsytxHcuH/uoe/8AntUcZdGZRCSo6EH731NTy7ZiSUjU5zwSOaAjy7dw69xQwIXMT5RhGRwfmAP4A07ylCEiUKBjPymleCNdqkbgWxxxTj8kbLl9uR8rcg0mMjaRXl2uwIABxjPNSeTHtPlqQW67e9CBCSF6tngL+YzSqHRJSSRgZVQM5PpQBTv7dRp87E7XWJyMcY4Nea3gPlYHB4FeoyZurdldeGXaxA4Ga801OEwSPC/3kfB/CuzCvRowqrYzbG2V9TtYidxlnRW/3cjNexKVXJLAkjnIzXlfh63Fz4itifuR5b9D/UivQ5bm1hQ+ZIiBFyS54HGMkj61GJfvJFU1oeQa1ZDStcvLbOFWQlOMfKeR+hqvYXrWmqW91G2HhkVgfQg11Pj+2SW6tNTiAe3mjCeYp4YjkH8v5Vw5TLZTgVrGV4oia1PZHvbVLuBraMyTSMF3oMYHUZ/Sr0rRuR9oRJOw3HGPoa5Tw7rUT6XDHdTsskY2sRxuA6flWpL4gtjKmQWQA/MY+nuPeuRxknY1vFo1H0nTLtCTAcng5cg/Ss1fDgtb8uu1rUYZQ65Yfl17YqSHXtPmwBKwIwMtxn/PrWrPqE+oW7zRyKXIGCgC/KP7vtTV0Q4RZlq8Ef2gLbYGMB9vLZ68Vj3EEd7MizkxxRKFjMY/1nfLelbqSSTI8mW81u05yYfy7VRNheLMZjOnlDOCWVd2fQUGMoWIiCAVVkKHJPPOfala3VWDxMsrHnaSACO9NBQyHeseemFH3R7VALhWjOY/uE84+8e2aUiCc3KDLPGwVjwrDBWqdxLE5VS6oc8kcH/PFOu5Bw6ktnJyO3TNVDbrOQ28tnk7cdPTn61FtSi28eY1YK/Pdec0UyW2mESCJo2QcY7UVVkQXZ9jTt5fCZ4FZmq4FkxLbdpB3Cug1aG3gmWG3IbA+Z1Ocmsme1ju42gl3lWGTt6nHNeg7WISu7HJxan9nkLQRqX/ALy8n8M1oMNRu+biIuJMEYPzY/CtxNBcAP5aJGcYQ84H16k98VtW9m8sOIz5IC7eBt2j6+tYOdtjoVI5208P5YncIWZcBmG4gVtW/h3TltViKS3DL8rOw2gVOtqkNySsrMw/2sgDvx60plje5DsrsoG0yEtj1wRUOTZagkQLoEFv+8VUdunJCLj2FWkgnHlvGkQKjbkN29BSgTSSs4dlQHIXAb8gauypHgMuWbOSWXkmpuWlbYoHTbhbpbhyDEqY2nnPfn/61SLHJF5kss2/eSRCFVd2euPWnTTElo0SZyo6KMfkasmHT7mSKUqpZPuj0NK4WIreN94Ai8sBNu9mJPf8qu79jsu0BiML82C3+fSkeUBQkTMgx1Bzx1qJo40QFyIgnIwOPfr9aVwJXlYDagAUkqzIckVHc3UUEA3IDJkbVIxk/Ws9dWiaR0tI2YdfOPQHPWmR2stzMZHfdGRuZ2O0AHjgfhQBeN9NJ5a24XcR1Yc//XpyRSMxmv7gsFwAiAjH+eeaYskdiBGBl2GUK9145JPQGp7WGWUb5tz5JYqx+UUXAVJXkcJBFsAORlcnp+lTeWAWMhMjZxlj8oxTZ7owqUigJwNzAcfz/wA81k3Go3MpMLQBE/ujrj60AbbSyG2fy4kL5woLBQK5rUEvYE+03DLv3HYPMAH4UmQiIm5lI5yTk9fTvSWOn/2vqC27yQRoVZi8zAKAO5zVKNyW7HLpc3k2twp5arG8oL+Wd2cds+lQ+JYpZL9mULzj5Cw3D1rWutMn0bxColu4JrPJbzIpVI5HHT+VZmsX1vKpEKpw3L+WHP4f4mt0jHch8Nu1veTpKpXzI8AEehrrd/7lST8rdFUD8D9a4nQw41IzCOR1CnLE5I9/T8K37i7kjOfss3z8fdx/I0NPoUmtmaLyMjqyuTjIIUYz9TTfMdySwJ7gH9azzdSgcWrgA92AqNtWkEpUQDcBjGf8KmzYXsbMAQAFlAXtjgCppIsuChPrWALjUpiCI2Ut0wmD+tKtpqUjbSsuT74FPlFc2CkSsN0qqOc/NzTjd2SEBpImBH8XIFZK6XNkeY8agnGDknI61ah0dWkzI27jPA4+lPlj3C7LLalZZP8AF2+UdaYdZUFVhRiQT975QKkg0y0BIaKQrnHJ6/554qxFZ2SjKwJ0zuI6U7RQveII5NQnTelxAqkcAc5/GnxxXSkbrp+OSQuBVklF3ZdADwAvUUn2vfIQWfsBsHXHb2pXGTmdljwxKqWG3eNuc8Z9TUcs5EeBMTgZ4H9KieRJ5cbFOO7c4/yajVl3BfPfK4GQowMnue3NKw7liNC4B807eoBAYn2pXDFyvnZXP3ehP19qa0R+7sZUHOM4OB2qRnDQmQQEZX+NqltDSIpMxoQ0nfkHj8KgaUq7FXYnp06c0biXXKKT2B4IpZJmUAfJ8xxtyC2aBkSgySABGV+pKcBqlklkt7bMce5wefYUOsh3HoCMfKMdqaqsvy5bB55pACX5KBvKycfeYZwfakMjyksxIBHcdPwFTIyY2FQOOc8CiSPZISQNxX7wHtTArg4JBkXrwQvX2qxHkLgH5u23nI78dqiQEuTgenA/Wp04jLHg4K7R02n1pNBdkqXUyhT5jKFGcCpBeXErEb9oI545/Oq7hhIqqQG7gDI+uKiQzM4K5U9MgY/Kp5SuY1Eu7hImHmyTMDx8vB//AF0xW86RPM3AqCTvI447+1RAyxMoMxHAYlWP+c0qearMfOZfLJZQE45p8ocyTNy1NjGscTLF5p5GE4zj8qsMoeQsrDeeSGFc/YtLb3X72UyCVtyknG0YPOPyrQW6i2kyurOflVQDuY9c/QY/Ws5RsWpJl5gSFTBOc5yOn+NOEa7c7W+oIGKqR3yMoXAAQH5Qc9O/0qwJElVSgIyMHK1BYSwM0ewFpF6DeaoSJcQP5u5/L6Nk8D8K1UZt+3I9eDk4+lQvsD/vHA54x3P49qAKqSyBRsAlZud7qFwPpUqySqSGYsxHCgjp7CgbEYybyoXodvb0HpUZuV+8hEi4xu6n9KQy0rER7pM+lMkuQHCiNgvQ4XjHrmoUeO55UBVxgktzmnFo5CyRsxC9c9qYhRPGu5ImbOMYA6A9896kZWBJJY+ny1n7pDLmMncOQMc1ciuCWIaFm29GANIdiAzMCAqh2HBGema878Qv5mp3LFukjZycmvRZ4YizzO7LlcorcgfhWXP4e07Uv9Iu7dmY8AhiueO471rSqcjbIlHmPO9F1V7G9mmVA2Yyinrt5Bz+laz6nc6jEbcsZVk/5Z7e/sK6CfwlpLMEWyaIZB+WUgH2q9p+i2+nEfZwiqeSWbLL+JpyqJu9hKLRySeGNR1OAW6look5USZwMegqUeAJDH+/u0GDgCNOPxzXaouwZ371DcFSB/8Ar71Y82MLuc/p0qfayWw+RdTik8JNEgSOYsynHzLgY9qm/wCEWuSnyTxnPIBBrq/OhYFVBZR1A4AqtJcxcxh/Toc4pe0kPkRzX/CPymVVGSmPmJwDn2FLBpk9kjE/vsnYBHJgqfeuhPzSII1LqWz14X61CjSMNs0EasGIXapIK9iT60+dsXIjmJo9QtmeSBXZf4ivJx9BWppWrBoxFPCBARt3ehx1x05rQCssy8KFJwcH1GAB6ioJtMtpblkhSdW5EigH5vcgdveq509yXDsQS6ZEZjc2waPfH9zsR6j6ViysQ0hydycFPb/GtL7HeWl1EN4eJzs3M2fLB9faqt7FHb/bPMlLs4yrp0HP8R9KmXczcCpFcbmJaT92nzBDx7daIwqQxXHmE8c+g9BVON5IZ0ibewkAfBGVPHYVdit9lsXwG3nJBGOB/wDXpWsZ2NJPLiCyGQAMvH9aKzg4kVVGcqMZU4zRS0JsdJqxb7TsVQyqMAqoGfwqjbY+2Rj/AGq6a6sbaz065u/tEksu3YqAYGTxz9OK5m0Rjdx7hgk9a9CWxMPiRrsqgKHb5c/KABgf5/SmhwFcrEQxYFRu/XHpxUxeKRh5SK7BflI5z+PQVFDulXzZ2Q4OAsRyPxPeuM7BDDI5wFDo3JBH3PXv3qx5IV8clCM7T1ApUhdpOOR+OB/9ao726+x+WqQiVifmCSYCj1oHcnjiUqHJRcHaFdsHn2pfs7kHO6QjgAHaPxNEd1HudSp+U8/LzUsbnYv7kqOoz1H5UhEYhaNOQiAnnJyc/WobqUWTDZbqygfMcEnnHb8hWkxhcbfLXAbksOCfUVRub23gl8uIK05yAo7fh2/Gl1AUXK20RlkYKcDKE5cn0FZExvdSlRJHCxs2/YB6VJBay3cxmkJLt/E38OD2rXt7WO0TlnlcAckjj+VGgEVvpESAPNjYD8oGcA5pt1ebn+zWqFVGQzkZX8AOpqs93LeBokdwqnmTGCTnqBxx2qSdYoogPtZt2PAPl9G7kZ/nQlcCzaWGMM5YoOSzfnz6mrEl9aQrtWZVVedvUn3PqaxZNWllijhjnjZRwxIxu/DtmsRvOlV42cBg3zFF9uBg9O/PvVKLYm0jcvdZt72QCIPuT+LdgKPpVRJLCVyHnuUxyxQgn6dKzhYfZoCmNikffblmx9OasxRru3KQAOm1OvrkVSpk8y2L8celrINqzSSZwu84z9TVC5mjuoGhWBCJGIaR+QPoB/X1qRS3mFCyhc8rxx7j1FIIzESAxQjrwAB74qlFIjmbM+LRNPS6jmNru2MrEKcDg5wDVvVJLPVZCq+GpIGB4ZLkEH3qRfLZXO/IPGM45qaFAX3AsARwDVXFa5mW1pdbTEkFtDGR8q7s8D1xippNK84K9zeKq9V8pdoP4nJrTDIpyFbPTB6ikYlAxVlLdcHoKHNtWBRRQj0ezUYERkPqzE4q2lvFAUxCqrztxwT9aUFypbAUjknHSq10hP7xHZ3x2J5qWyrFvzVV9iKWfnpzilzIAAANp6tjNUbcsGLFAPQA+lSm6Aw5T5QSvQ8fXihAEpZ/mkxhD03cn9KtKhUIgjAKjL4bpx1qCF1dmeTfsLYwF249MZ7UYy4BPy5HOc4P6cYqkhMnDBcqBhGIA44z35pGaFn2kk8fKDwM+/fHtUPmCGNncDBPCdTj6Cpf9VCr+XkMMYOfzp2EQyR7JAFjxheSFPf1p+xYUAVRhcHaWyfrUlszKxMiAM6gbTuYqPY+mO9PeNkk3LIwJBOev5DvQgHb4/JLGE5B2j6jnvTHTez7GRVB+4BwT9ahkkKOMZAJ53Dpn3PSiZw7EDlHOS2e3Tntmi4DpZ5A23MYycg7uQM+v6US3G8LlhuB67etQIyySMCR8pA+77dBnpRcopZIi24Agk54/LHHSpY0WTIGOMHJ4x1AqB4FW5JUbpAcc96jijQN8hkOB/dO386ek2+VVC9OfmzUspIt4McZHIf3P8qgZ3ZRg5OR1OMe9S3DHygqbfXI5+tRbbgqWCrt9x146e1CBkMjrgASqHzkBTzUW9mcyGQnnovcDpVh4HdWOwAZGD0wKgEGMhZU3AlwQ5Gcfw+9UIfGxZ+p/Hsacd6Ntxhc5Y55zVdSAeBliCSAQAfb3p8sBl2GOVkZD0AB49DSGWTMzEHHy9AVNAlYJ8pZ19CR1qBYmRMyFsg8Y71LGrktgngc+lK49CWO+k3sBGOTkngUsOopJKF+4gzkoO/frVeSKYMNo3HHQ0W9vdCIBjyvULwBnpTQmkafnMiCREYfKCd69TUzbpJFDbUYDhSQAAOcnvVFo5XKMZzvHIBPAzkDjPOKsLE6W6I7IzfxFsZx70NISbRNdS3UOFtrhQ5+Y7WC1Pa3EyWTPfXI81CCZEY8n0I78fzrKvYb+VleIRLGg2kmIlsjoCfxzxinNPLc2EUSKiyJnbDuAzySSPXGefp7VlKPY2jI1be5hMjMioCD94jB5/nVyGWGaL5Duz6jpWbaW6xxP9oXbg/O79/Ye2f880v2rzYZYrQNGVYb3dfvcdATxj+WKzRoapO9eo+X+EVGFAUMTjnOMDAqlDdJvTf5TyOMfKc5NXo3Rlzn5Tx1oERyYJQhsNjANV4YjBNlJG8wscF08z6Dnj8av+UinBHPrmpbh43UBI0VQMDkk/XNJDuZVw0kMZ3KvmEgEgZCj6elM+1Sy4jYwtu6nJyPfjpU1xGHyGDgDkFGIOelEUcUcWN5UhSFAzkClcdiNAsSKscibcYCs3U/jzUwhJiDiVGcEfLkn9Khd4oEIQygNkn5iMH2NUm1JoZJZHSQgjlx06c9BnP19aasKzNUQL5GEwWVuefzpi25D4dWIxk8DHWqVjffaYy3kNCpOQWB5Ge+ec96tG7aOAsoPbjrn6UCJmEQ+UAKByOMA1DId7bImbHoDz07VJ9ojl2L8uSNwJBzjjqM1CwI+baDJ0wrYxQNDXW6KlCpQngNjI/GmSx+WixyxEBiNjkdSOvA9alRjLF+8t2K5yBuBHWnuEb5VZuOfSgCtO8vkElEEYB+bOD9azktftdstzdSSPJjcvlSdQO3bP41ZvrSS5UkzH7uwKTxj0xWfa6bqEGzF4AEPzBkPzD69qYdBbDxB5sxWGzkie3x81wyqE/AitFNVBiLG6Z5GPMqHnk9OKiubWC4gEFzCrRGTfkPtLHGADj/AAqpa6RYWd8Zo45TvG0p5pO31x/9eqEXUguUnk+0LHJCSCpXg9ehBqnfSPYJvjtfNQ9c8suOnHfp1rSLpbodqklRwP8APSs4XjtcskluWjwSrxyEH8aVwsZ76F/asq3tvK8JBAKunTvx/nAqS2spgds7jy4ztAdTgnpx+dadlcxKu8TeZGuPlxgL+Q/ziqlxLvd3eIoGUIvJO4ZyePw602zCpFJXKF9ojzShrErsIydpzj0HH40Vas7+S3Z40TcvXaQeKKl7maN64uNUGnXEV4jsUj3AsMAYx+dYlnLuuo5TgcYye2e9dxd3umEvY3VwkeUwzHIHPXGa88YqkqRQvuwOqjOa9DdWZlHR3OiIVLeQSzZ6cjgj2HNOhHyibYY1z12kk1VimiWGR4irSIAMykcE8/QdKQXd3Haie6iCqCNzMwCrx3x1rlaOtM0ohEDkoxI4OT/QGnSRMyqWiGG5xuAPt3rNeS4lbeiwtGVDIyMQG9vbvVv7f5M4hCt5qoG2lOvfg0rASi0SDJwCTyduacrwxJud0Uvxy2SfbFZ15JfzsHiBhGDkYJzn8xn3rNSCS2G95HuJJOWSZs4PYjjt9KLINTYuNShMbpC5eRgce3rVW2smuXyVJDE7Qo9/XoOlQ2GnTTxGSdU3jCg5HI6985Oa3m2rFtcguF3EHjvjgUmkO4Qn7OT93C4+YjP5f41jz311dt9nEsscO5QWTADn3zj6/nTr66hIaCRwuePLJxgYz1Ht24rLtnktZlhtGaDcC2XQELuHTPfg9ulOMdROSRoeXHp0oZJG3bhwHPPH4du3vVfU5IZWDTSKfMGSdxRVyT19x1+mKgJdpJ+WkmXhi3UALjIB6f0qsyQSOshRA6n5st0PHPpjjFaKJm53Fm27opk/erF9wA7VPYHP4VLbxszK8jDcx/iySfXAxnFQoRJ+7TJZTlSzd/51bEYeXfLOzHBAIXAJ/mPwq7ELcchgTe0shUMSMouSf0zSQRhHXKKxAzyTg0u4CTuGbI3YznntQ3zfMuC2cYx2/wA9qEA7JViQ25cbeuce1VVjl+0ltyeVzgHJY/U9qlYFDhHdHYjoccVEgxIxYqWH94/0pAWY4VdNwYDnBGOn+NWEO1QgAOc/N0qouDt+YEEdsnBqwGCIVLcZ4wOlJlD2lCxkqwLAc45qk9wVy+089CadMwyQCwB/unr9ad5IMWW6Z4A4qRkX2x4xhMK38QYZ/WnwSvIMkLhufl/p61GtufmBYNj+A81MYSigfKGPIByvH5U0guTssgiMsqKVbjJK8gcdOtMj3O4AXaAOST+gHTFQCWaeEFSrD1B6n+n4050dwCxRYychVGc56cnJPWqSJbJWKmQHJOeuRyOcfz6VE4AQMoYsT0B4J96siMbmV8IQucHO7Oe/vjHGKaceYysm3A7HP4E9qewXK5ZtjGTKkg4JJI47ZxxSWsocAqd69u4P4d6sIIxvdmTByCob736U2JB5wZBGropONwVRj2z0PpQwJxIfLwvmMoAwWzg88ZPtTIZvLR87BgBnG0Kw9OTzj/OKjFwNpuW3EFyS/wB0/UelQmWNGKmBcq24/MCefehiLjD93Gcvnvg4A+vGKiaREUfu1c8jbgYP+etR7vMGdm1SM7d2VB9cYojjUhwg3BOWIGQPrmluUIiCWMLxkdSRyPQVXkkARmdhtXJwOefxq15otghVQwDZYsnft7jrVZ5w5KoCUXjeBt3HvxzSsMUXCAN+8JAbnj+uafHMsjASS7UPOPU+tRyxxlkODt6HDfnipIfkkdiny+uM5qRku1XkdVlHHIJBIq9AmxdpcsCOOcis3eQFYAAseParUMr56lMcY7ZoQMmkySSM7e+AMfjVG4jBCmIR+b2zn5TntirMmSxBAbb1xwD+FRSPmNUjfDr1CsDn61RJQCS8luQx+Zupz7j61dQSsu47VB+mTUJDK5BD5JyST0PepLZ3KsijDDnGKRRKkJ373kZgxycsOKsRQ/JxKoxzz69veqplkSUsq57qu7gVZivTuR2A3D7y56/TjinYRZGnM7DDfMMksOmPxoFhsjw2CCPmySP0p8U4BBXK7ueRUySHAfO4E984FSBSlmS0NvHtI3nCnHA+p/KolmnLlTHJjpvZQApyPer8kkCoZJGJRT8wbGF+tVS0Tr+5iYDGcFflz/I0x3QsDNIyxvcgFicFMY69eT3GOTWddXj2l0sbTCYYIDiDKqCe3XP0q3JKot3Aj3mPGIo8DjPUn6+vtSW3mPEZFglj2L8wkbIH48nnjjNJ9hruXbO4jETpInnZXkNJtUfQj8DirNtFG1pGNkZQjAKH5Cc8gHvVQQ3JVepO3eHxkZOOoHTPFW42uXJjmSZolYHIcqFPfaOxxxn9KwkjZMj+z7ZiocEAbR0IH5f0qxFZizgLzXDSnqwXg89++B+dTmNDGHRNm59xHVsf4iobxLYO0JkEiCQbmOR17YOMnNIpj7cvK6xdZGPQkKfryRU5jdJGQg5U9P8A69UFKrI5WRsj7xY96nhnck7JPmPJHBFAiwGCLllJIOMY5pwKSE5TB9CwGQPrSBo3BRggYc7wDu/LpUE7NH8pIbjh1HWiwDGhjOM+uc96TZbD5t5LgcE9v6Ujh4sEhgjAYLPjNVbqQBd0QZs/whsUWGEscvmHYRg9QR2zTVDEKXicnoMMc49eahW/SMD7Qdu7IwGyAfyz61PFcmddvk+Y5OBjkD/CgRAFxOsizTRSICpUjKn/AD71Z/f7gsrJID8zE9/b1psscy5KMitn5sDcfwzVdWlhbeqtlz958/KfcGk9BrU0Y7hxEBHEAvXBxj3xzUCzmcsQu1l4YZ5XnviqhuWuCGaRogDkjaPWrsPyk7XLE87Sc0XBqxH5ZZzwP8PekZzCCSWbA6Z4p10zSAiFkjYHqyA8/TIqreziSyZfkAUcl4zjd+NAx5cu26OJwzH5TuwDU6QNcOCTmMfKe38qp2xk8sbrqMHaCQqA7R+lW7aaFwJFCkHJD5HI/A0xEt1DBEu4IpAA4CA5HpVee3gnURhQivy21e5+lSNvlhctKkRBA2FjuP04H86ZBE4O7e5XGGB54FMRVtdJh0pQIpmMBILbiAfzx+FT3VnFdMjGNRsX5WjbGB6/iefrWghRwSjHnocY/p0o8wxLlGBPIxxz9Kok52WGeEMkUh8ouWVWQv8AzP8AnNFaV3DGMMEVt2CAi8jr3/KikLkizM1248zUpC2eDjmoNJghub7ZPkptORkiqt8TJdSvnILE4osrxLKXzJWUKflJPv6V2O9rHJC1zsIdKtXOY1ijjbj5Fxn05pbizjRDAsCmM5GX569+ag8+7t4GNuY8qPlBHXj9efaqa3N3GqNcIZZmBDBTjB68nP8AKudnSixH5Fs4iHmMQMgZyqAH8MUhuVALbRGufvHjjv06CqM0s7wsokIdjgknBHtxUM8yFZHkjLKpHzFQQc9QBmgC7cX0giMiRsQP4c4BHr/+qs6KN552nlaTnorPwPwAqC6vo5rcI0SHkoFVhj6HJ5NR22ofZlwIYmfqpUkYH0HX260b7D23Orj3RxKxcqFUgk5w35EVhahci62q8sjJuUcLjnOO3Uduaom5lmHmNM8QkyT6tjjHv6VXfM1usIXKb9x2qMscenJ4GP8A61Uo9zNz7EU0jXEpMm9kGcKOevrnFWoBOI8u+Mt8q5zjjqPy61F58caRrjOOg2/p9Kl8suRgbhgNuLdMcetWRuWGFxH80WQjAruZQc5789R16Z/GpUtrYsFd8KMj7hO446E/ifyqv5shCtOFkTJ+RskjsPx/wpImbYiOSzqdvBzkZ5yaYh7l49yDqR8oOMD61Mizo5XYoJIH4496iDKA7ySmKL2cH8sfSnSSBJCqI+1znnn86AH78M5kYgIuCDwOvTFPcbmDIZPnORuI4/yP8iovMRn5LHcSSFHWqc0qeZsLuoUZXC7QD68jpT2EWZl8gjy13sONpY8n2xxVUXh3bHiEYHAOTyM+tRB2uHDgg85IORxVsRIEEnON2DkioZSRZtpY3BcOpKj+Fs8+maJX8xtwB4OeuappFtLlZDjnPOc1LHtSMQ7gEGTjNK4y0EWRRh/L2jngDOP505XlaMLJOY4s9guWOeOvSokJZRyNvRVJxinuwRCMucYHShASfaFZzlRgHgNj5vp/9eqYkMsjmWL7p2oRL2+nT86lRIi3mYUEnlgp5H+c0m8LdjzmCWz/ACu2DvH0HsPeqEVSjCRTJdFI+ABHHwozkjjqf/rVo3F35+DAv3IyN0jnJ/DtVWNVUpKXYbJCVjfJ2nHBzz2+vTNPijKu7SLGmRu+U9ByRz2piHQkFmCgIpwdwORyeDj8TUiygxMnm7h94KxwOM8gAZzzTVeORW2KFG47uuT75Iyfxx0qLnkLlj06E5/z/WmFyaXzyqxIWRncNhMEgeg78/rTUULB5UixmMtuLOuCz/XA/wDrVEYDIxMr4iHOFbGSPXI6ewNOuEnRswxhmUDaiqPl/T8aAJcKD8kbyN/FyMAfXH88mmLEWTAQg9ee4ojikZPMEmV3j5kc5Y9unT60GNYYnkknCnPJdsZJ+tJ6jGiDcokVHJzgEswx74PWpJYJfMYSERoFCqgwQAO5Hemys0hV2mYEHljyMDipBcSysh86RnJ4Jx8oHTk/ypNj31GC2jKjqwBG4FgMjPpmqjRHzcLhs8fT6irU37x0STBIJIAIJ/H0qsZGWQAcFe5brSYwTyw7bgWwDww4HtgVcTFxCQWXcD0ZcZxVdSoIyoOO+BzVq2kd0JwuT2PpSAiKkMCflGfwqztihUHJOB0xgD0+lMdMbmDANjGMdqikiaTbGQxOOobGPxoAnVw7kycbQQCSOlI00DOVlAYNkYBwc/1qrBYrFKyl5ZST1ck/gOOlW3hCEFIwD37/AEoCxUMeI9iSCIt0OOntzUsYx865Y+5pj26eU0hkZZgeRtxuPqOabHckNs5IPHTGfWkBJcRtI2dwAPU+n0pqiRAN2Bj+HrzVpEVkyCwB/vH+VJFGImOCcnq3f61QDPOYtzxzgH0FSo+WOZWK5zgk5pXIwMqW98YOaiBVm8t/v4578/WlcaRP5x5aXcfXAzux2/Ska9RX3SbFRQSSz7QoA70hT5QARgnOTJgDt6VDLGY3CKwbuQR90Z7H3oEPjm+3vcfYNqrxuJkwCf5AcDpVuVrdIwPK82QE4fI2LjB749fTNQxTyxyiSMR7gDtR2Pv142nqO340LHMwYPN99y29UGNo4GB3Gf8AJokrji7M108y/tYpbuISSlSSglwG9M44z7VZH+g2rtNs2rnkLgKPT8KjiuID5PlyKY0BBeTaMkdwT+NWJHZ4MwShj0/vCudqzN07la8llW0Fxbw/aXI+X5iDg98HrVO0upLrEc9uFaM4w33CfTJHP5Yq81kHMP2iZmKYDY4U/wDAR1FIsUV5JIssm6PPyjpgduMcUihqReVGyIF8qNTId6gHHfHbn8KpXN0GnVtODCNo1LoMghh157/hitiayMTGWGU7mULh+fyOMj86pSWKwxrgAh8s+3G7P1IGKYgt5TKTxk/XGT6EdRU9uy4LIysW46BhkfUf0rLi+0oRKqyRBSdykAg5Of5fSry3aSAgkGTjIX/PBpAwuIm2EqPlP3sjg1EoKTNEMdMc9RU086wJuKl5MZUqAf0NRXd3MWUOhfcQqhiGIP4dKfqBBPZRTMVmc4X0Tv6H/IojlW22i22KEIC/Nt4/LrmpZnLMzOio7Da3HB+gqpLJPKxjVlGOAzKD+HUY/KgCS5ummld5CzyEZaRxy3FRQTzEN8m1GOFxgjJ6frT3j3KomYvgbQW4x+X9anKBFYEHPRSeh/8Ar0gIkh3x72AWTd8xIwD+FSeUybiR1P8An/IoRZG+YYBUZYkkZz/WnI7YwwIPbI4/HFDQ0xku14yQhA69O9RwxTTrlFKKeSxPf6VbeEOrEYAXBYg8VEUl5KyAjtzS1C6E+ybMgS7/AF47VTnjzIrT2q4IIDqPmx7f5FTZKhiwyQfb9KSKdpPN2sDxgDoVP1oDUsRudh8tVKgd+OnfHaoVIkVmw4IbAx0P9DUotQYT5NxIJCACeqq3bOfWq8a37CQs8DOBtG0k/jjinZi0JZJGRA25d6n5ep7d8UDiFXnkTOPmY8Z/CkVAkapO6JK7YJQ8En1FThmc7SSRj3wf880wGMA7Y3cYBwGNFI5kblSfyyaKGho8KjvriP8A1c8i/wC65FWbW7ke4UyzO5zxuYn+dY4fqas20MtxKiwgFmOME4rtempx7nsOh63Fd6RD5lyqyDlxjBIBIGPXtWgl2JCqZAbGCuQdp9zXmkMt5pjxxmMtIo+VoxkflViyuVbUZTISgYbgG52/UetYeZvY7a7nijvpIftRKyKcEt909/XI/Csu+dHEfmOZVK5TGMDHocfqRWGNTtyViuHJy20swyWH8hWgsUfmStGwJlfeyrztA4wTjOPaqUVbUhtona2L7Xh2hDypVsgeucGrBT93/rMKnHy8lm/n+AqAySvEjfaJHKtgDKqTnkHByT+NFrujV5hkluQ2c5J9/wDCr06EPzLKxIJWLlVXO1SRgKO7euB+VShImEPkSjavKlE+8ueufTjviqEoRATJMrlwd+4kEjrjHfkVJMtqigPcgFPl3KwxJjoBz29hQ3YVmSzTJaGSWRMISMbV6nsCOayhrQnijgjikMhOXUJjd75xx/8AWq5fbbtIywEYOMIpySOxx2p8EUUa7FfaiDO1R7Hj3PWoe5aslZof5gacKVdfKUN028Hvg+9I7bFYhX3EYVVHBPp+lJ5wW4zEsYLA5HQkZweO3b86VPJMjqzqCMHt0+uKpXsTLfQck/7stKn3VA+Vsc9u9QLPIzsGhyM53F8/hTyjIiysI1h6q+Dj1pgJLOy+uFXHt+lK4WFa53SeUABKRxkkhR9aSSVZ7aIRjc78lc/1z1/SkO4RBTCN+/Jct0Hpj1p8cKmUGUbkwcIg4z9aLiGxwyxbkcMoIwwYjHv0q0tqx+YSqo6bsc/SnRoV4PI7cYC/hSAO0uZjtUdD29qQx5TEUqBC/GFOcBfqB1/OiKFmC7/u/QD8qVZGkdtn3eM87vyqdcOCGOcjqeMewosAqzpCPkjHHGQOKg2zXEgfzAsXXIHH1pJB5jndHvj6cdKlXLDcCD8vEZX9KEA1wXlGJDtGMe/P9PWhPMWc7Uy2RkuAFPqB69adJPtba3XntyPw7VCXd4PMc7WQkbsA/Qfz/wAir6iJp/OjRo3SRQQCWIxj36ZHUcf/AFqE2up3syk527ucj6du9QGBp1zJczBMg7FcDdg85wOn+FLGqtGqHIYAEbl5/Dv/AJNO4h8ok8v/AEZJZAv+sbkKoz1Pr06e9MJvsbEdVlkYorMCoUc8gd/8+9DMJVUPEMdVTuB/n1pwdkZFaBWLPvUsx7dP0pXAkjhuo2UXDpgoCdpwwA5PTpzj1p72gs43ed4CpgDFRKWyD2AyPx9KaigmUmKJJGBG3gkjOew/TNPuHiunBvI0dQgHBY4Hp9KoRCr+U24g7HXJ53FvTjnt3q1PGRCWc4Zz8quoDbcZyMZA/wA8VAIo3XKx7UP8II5/TNNeMiZnJ3y4wNzE4H0OP0qLl6EGHkROV68PnGeemeOlWAGZl+YEt1wcnPfpUCNHPL5KSoGjGXbBwak+zqq5Rt2O6uBn3+lJjJ1jSRGQp8o5GTyKZJaySRbYdqLuHIHJx6k80oQvGA7AMDgbQMKP8ashNkQ2ndzuyTnmpArxxRrHskZfTjPXrTlG63OSVI/hycUpj3DO48njPApoTzYj8gJORjGex/zmgCWKQswXCnA5IwQKsiMIZDkvuGQCv8ulZkHl+YpjDoRx80ferqyFMoJT8w5JwcfhTQD92RtVsY4ww4P0qFm8tXkZljVRwfXmpWBT5WlPIAO3sfX2qrcRWly6+ZFFNxkF2yaYifeVVHJBYdzjp/Oq8rb8MI1C55xwT+AqdUjQBQu7GBgNk4/HtSPA3mBjjaR6jFICMzbYNu0sOyg4H0pjTHYCP3cpOAR1H6H9adOFYfMwVfQd6iAgVs5yP727cTSKH+YQAHduehPGfpk0juwO5EO09GT7oPpUm6FVzMTgL8qls8/0qPksSrDBHbkk/SjUCZfNAMjBnyCRhup/lUyNG/zLGI24OWOcHPXoM1nhmRyHTjPIU7SfyqWG5DjYx2g5GOtCdgaNNXLP+8GcgA7kyP58cdu1VpZN0CqF4UjawOfp/n3zSxGVEMilcL3ZveneZOyeZ5jMY1+VTzj2x+dVcmzIfOJkj80pBxlMxlgQOO/HXPPsaswXNzbSKvlRwqzbvmAOcevoageRmuI5HL79vylRu285BK/WnSRSQmO4UhZN21tsZzuPdgOOg6VL1KV0b9lJdHDXHl8KWAQE5GOO1TCPyp3kCFN2M78Z47f/AFuKxt179j/0G6jBBG/cpJYn19PwqRPtFtIks10HHlDcixkAn9enasZI3ibLSvJHu2oVXgkqFxnpVJtQSNlUo7FjhQi7setDyxuqKQpzg7DzkZ9KnkVJFCvtXdgjn5gfcVIzOvXjum8ktPEMZDcAg/l/OoYRsu4VD5CgLISMluOp7fpWuYwM7ienJI6en4VTkhkXzCh3ErgfOcfpQG4wFfMkli8zagyVPOB7+lEcyg7wo+bqWGT9DmkdFXaBbzs44l3YCNn8c4qSS38zcdmwAjcowB+nagCN/nkRgVAOeCO9QyIfMKqgJ7nvnHSnrBJs2rtUDn5SePpmpERzDlwzHscdaAKRkZJAsuWBHOegqz9owxQSISfuljgdMn8fapEiEozsdiq/PkY289/WoxbrwYyu3n04zQ7gS/PIAG4XHOD1FQsoYmMSMFzygIAY+vqalWIhchuQc4JxUoCbBhA2cAEryTQMijLogKIgTocADNSumxcKAcElgvOB+FMZSpbKgD3+XH0FUjKsYAXazZK4PT/9dLYNy6FEy5G0Z9c1CLCOPPk4UnkAZOPeqbykjaoUNjA2k8frV+GdWjO4fvQPzp6BqRorxy4PzDtk8c/SnJdxB/LLJtbgFgRjNSDa+HIDMOVPB20yRZQwaNQRkjLAZHpRcRWmvdpTEanIxkHPPt+AqWG4mZw7xKCeA23hvwqJGumkUGFEXlSy8AfgOtXEjaa2O2fYccYXnqc4PT86abYPQqSRShVEaBepLgtlueARjHHt60Voyi4KxhvLCgcybAGY+9FNgj5xhjjbKyl1yPlKjPNbEemm3lEYYDI3DzWVT/8AWrOukIkR16AY49aVrkPt8xjkcHmu2pFqVjkpyTV2btxcyxIGkuJZJVPA4AHr061WuL55LuKWL924GAx6H1qhFKiqWdiMj5WV+PxFTQW5upD5WBGOcO2P1rHlSNuZvY1bTTpZ2aW4+Q5zlW659B3roLdmtYhD5yKcYEZAUk/nWdollYRGddRhluWdMRBJvlRvw6j2rU/szybfzY4HSPaC0rYPPpz2qW7bFW7iNLfTo3+jNEq4ALgYA9RTbY3ZKWyFZc9SrDC/UVFJeLFFK7ys2TgbznP9ao2V/daffs7NsWZduHHA9MDpmp1aKSSJroC1vf8ASreOWUY6MWPNPnuRdCJFQYZsKMhdvHPzdRjj86yTZ3VtNLdTsQDnad2WP19KqkK8kEr+YFI/eDIUAeuewosmK5sW0ZtWO6bIXnbjOM9Rk1YtnuftK3a4jTAZUVhk59f8+tUv7NMlskyBjaMC6q0uWc+uew680tmojuGQWz20bYAzJuY47mmrA72N9N6w72CsgGXO/BPqR6fj71ClyxkaRI4xbk/IC+STnkjHAqESrGpjyAx4ye/4d6YpWVkEbII2PJY7QvTpVRbMpJEss8jZV3GVOBhsgcnpSQzOjsBJ8xXgA7Rz3qxFb4BaRhsB+Xj8v50pt/Lw0SowY8tnp707kj4kcqpZRvP8RbPNTrDNHhvNVVHVNo6/WokIjJIdjzxx/nrR++lkUr8qD5irD/GgViYSyO4IwFzjmnzStckRoVAH3i3Oeaq/NG+3ALnv1P41c2GOMMRyfQcj3oQbEhCDAUfQZ/lSBsMwfLgHJBNQSSFZCFbDNwARzThcLAuxHOScHjP1p7gWFum3AjI2rkZHGD04qCSQc+Zu3IvPbJ6mpJZd7+W4OScAKwJ/zmqe7adz7VZjnGclh1P4cUxE7SkAfebg4yeR75/OrQukI8nyjsKDOGznOBnGOtU1+ZpdoxgEHjkj1OfY1InmfLOyssojByGzz9O3FNCHDcwJ2qmWwee/pijyw67t8rv04GDjHJqsdzkMQQCcB8Dg89AetLbtH5hj88uAcyCNiG29cH25osMsRxw5QSyKpduO4A4+9UyFVkuGiRpwg+RkB2luP06/lUNt5M135bToX6ZIyigLk/8A6qfE8c4mCK6oRv77W9BjPTijlC4+W4UgxRliCP8AWNHgg9xnvTjazR6Z9pyxiRizyYwNo6io3imAy8Sxxknbg/eJ6nHapTFI1msTndbrjaJDkO30/HrQxILOZWjd1PygbhuO0kH/AD0qRZhPKyxyh5R8zDP3Afeo/MgjRUJj3A8FRlmx29hVS8he525TbC5yFUnLD8D+lS9Cl5k7SIzECVHHTaCfpUjS+XKFkTaCNqhiMYqpA6iNYYl2xR8YBxgnt71busxoQvCN975htOD3pDKs1xj5NqAnqV4HWrRuY/JiPKgsPl2nIzWW07rKCpGU5AUZ/KrBmYzFlcKPXPSkmBopOgYZUkbiF3Z98dKcziMjcAjHoO3/ANeqtqp3uzM7E9T2xUkkfAZFBcnr1x+NO4Di6yZjeWTbnJBfA9/ehZIxGz8spPBHrz3rPuJY0TGGD45y38hVTz5CUjBJwflGeM+wpXA25TFcW4dc7FON59fQ+tH2VNzylkDY3EgbRj6VjCVg+0s/UnBHT8KvCcttdyW5wwY4P5UwsXFx5hIdWLfNnHP4CpHgZ2HL5HTGMGqktwAjbctjGNnA5pn9oNbxbmDx9geOPfNAFp5o4CEkUiTGStVHcyHeojJHUgZFQLKjzEmVpjgBWbnNTqm84ywIOflPTFIBrGMFico/bIHX3pisrYUuVJbnPHFJ5ReTBJ47+v0NTRoqnC5JBxz0NAXIHbDcqXJPJ/8ArnrVy24K7Y/lznb3yPT8qhkZCHQjORjJbgY64pEV3wQ7DAJznH5UrFJ3LjN/rWAJJJ2lmHzfl+NR7yM8KnUsEbHNMWVdpUsxcjC8Y69c/hmleUeWwwAGIP7zPHfPtmmCJ90qN8rEqP7x/wAikYy2773zhxwd2cepNI/2UoBDMHjK5bIK456f1oSaMTAoSUyNwPOfb/69TqVdFi3uGQKEUpGVyHLbuSc9ewrQtdQS8JXcxKEDj5evTBqib4MiYGGwSQx6np+gqzZ6oIUZZLeSQgfK2VXA9/X045qH5lx8i/bkbn+fZkk4B+Zv949/wqXzIvNRmI8w8KUUkfj6VQur22njUPN9mBf7qEluewPf60+DEUUiRMrOGAYZwcdgahlF+SNZNyuWUg8AsT/LkUiRgq24kndkNgDj39/pUBniRVwDuDEYPPNP3lxlfmUnv2NIA5yMA49aWSHBByoPIwehPoaZuTAZG34J3YwRnpTiZERsjOG+U42lhTAR4xcIpEjq4/usOPXIqRo22kSK2P5VEyiJWlQZZuvfd9c9KeswGCRwT125x7UXAZiRCQyjB+6T0b/69CFXBK7kPbI6fnVh9rA+hHA9/aoWGXwAzOp5wMfnQA0p5obdtBIzkDv6VFKWiGfm24wxH8NSzSOmfkVtoyMd/wD69Q+Y7bSHwehUjOD9aAK0sJ3MEB2L0U9se9RCLKgncQRzn+I1ccM24gjODg7e/tRGjOcqpG3lhjigdyjJGShbYygcDjFNiiKk7VxyMHd1q9KGJJztXIGW6Ae9RpGBJkMpXnHFFguRgsqNwGHU1PCzyRj58gL6Z+uc0jQ+YV3ZGP7vUfSomDIcxnewzjHH59qBEk4ZXVVieX1KkfL/AFpjSPGu4qS3TcBVmIhsPgKzcn3/AB/ClZQ7Z2gdhQCZnNf3RY7A4xxkjr+VFXBBz1J/CijUq54VOyyR7VPOARiqnlk8Fc59ua0tLijmswpUMSTnJ6f5/pVmS1h8xYEjI2k5YNkn2+vNd1SrzSvY44UbLczLWJYpQzKcD1GQT710NnFbPEkrqwXPzEAAfWoptNVmjyscC7eig7iferWnwQwkCKUurceYMYz6Y9axk09TeCa0LVpHp0c6m4jl8stkkPtZV+nc1ZkkuHs2ZdyW6kjYcZyPX2qNoo45GaTIkK435y3/ANapmK28Tz3knkx4+6W5b0yKzvoWU4bO+u5zMXjQKP3YPzc44OPSsCYXdzP5GVlcyYxGuGY/jXVC7ke3jkVliD5Klm5wKyVivILxZ1WJSSSG3gsB7URfcGrlaSHVbWEK9jI6HAAkUA4qB4P7TmjD2xjAO13jIwAK6B109ruO6lkumjWMuY3cnDds+3tVa/1I/ZE/0dwSC6qoGOKd+xNu5nTWV0qPJErbY9qrDvxwBwc96WLUNRS3kT7PukbC7gR09KmEJ1V1gtI7iZgmWKPg4HPOfc0lpHHESkzP5q5+RyNyt3BFMTdiG2W+N0JjEirjkytkdPT863baYK4Qku/HHHHaqn3drKDjoOOv0pWPz5UHc579RTIbXQ2JXeTguBxkBsY/SoIjIsux/urjBVuDVRZXYhi3mMcAA9KnnuH8narAMOpAzmmQWZbyTO2LOehKjr9Ka99v+UqC5+8xPP4dqpxLI/y4ZmI3AHjn6VcttNOdxJX60wLFskiRPMUYkdG6nPpT/tUhwjR4wuACOAfc1FLJ5YWONhtU54PP0NPijQojPvySWORlfYAdSaBDVnd5AvnojspLgYztHbOOM+nepJWRIGIQ7jx9w557UwJIJC7kR7sBI0Q5we5qxcWu22WSSFiVJOWbBz3OM9qpIVyJY2Cs5dfl+YDGfp+HrSR3ERn2IBkkbiq4Dn0Gen/6qbDAshXa24AsSDJtGB7jpVm2ht7mCTHlW7KpYvICeeOPXA9e5p7LUPQjAkgWZ96+WFyzHgHJ79//AK+KV3d5sJtChvl2LxjHoen/ANalhVJRsMqyMzAfKSFwPr24o8yRYEQxwlMjBPGM8nkdT1pisyxD5cghYMdi/wAQGc8DPWqqFl37Ap3qxVcAluPX681fiT7HHI8csse+ItulTdhT0zzjGeOPWqsgwiIG+ZY/mZcZbjOcDpjOKQXJBKsAZJIVl3tyrkqQMEHgc9/1p8TAbUiiEUJXk7huPr1+nSq67hLtYr5qkAseeMd/8KjdmkdjyDkEEnqO5xQwSL7m3ikkZfKI7ZHI9OepIoV7dJY/MQSMc7jjlB2z/hVFbmQsqsV+bPG3nB/lUk4M0eDJKCx3MEOcjvikmOxIkxWVo5FRvTagbtVcSO7RlmARW3ZQHk/j6VDJdsJfs4LJIV3MGU/KD2zUlvHKSChYKejtwMUmxpE3njzHdo1YSHcCR+tRM32gyFVTaBjLg4P4U+SHy02ebvBJPH6YqCaNgF3yAueSP8fSkxofFGhfLMJD97GNvapWBZQwwFB6Kv6U21VPL3YkEz9WyDwOB+lOBczsr5APXkVIy3CTtYhkyevPQVJtQON7SHf0U/dFU0bLvGBhx0cDGB/ntTldQXdpCFUZyxJpiIrpYyduADz0GOKqS2xhK4kU5yVKtk1bmPmORuR2YAgIagEEskRKD5VOWwRxQBWQrv6jI5znNWYw8ina4243HPYfjUcYdS8RgPljjeRjOKdEo35eJ2iXJIZuTQMmlFyRFJPcM67PkUgDI7HiiJEIJLAn+JTgj6U4yvJK2wkxEA4znA7VBuWLAUD0Kgdqe7EWGUKu1VIA55GPypzSSqEdRCxfod3IHTkDpTLiWNyoQ5XaOTmmBAGLcbT/AA57etAFne8UYLLh/wCIBe/t/wDXp9xGMKQS6uOWPHPpx/Kq0ZjXEiEuwYEAkgk+ufWpwUkuGwH3MSSXHA64Y/ypiHWtt9qmEKbVYAnJxjHbI/pTb+FrOVUmMasRlMHnGcfhTZ0Vw52K56hgSSueB0qtKq+c5Y8swyWHJ+tJoaZoKscn3T8xxlc9fYfpS70aF3eKQY6LkMMds/nWesrIwkwxJ5GDj8qtLFOWUyhQp52NzmhIGyUxLw++KNjnACZyM8Z9vao5jJuAEkQGNpRR09zSNbubkM5Mq8HpgH1+lLPH++ZAxZyAUYqMDjA/rzVMXmQySDckcbgEA+bMMMM47ipkiaJGm8wSOGAwBhQvr70yVJ4LaVn3+a4wAnfPqfcVJE11u+0xJEioV2gksQPf8ayaNItm1b2FtLbI7t5kwjLyRbANnPGB3OKfaQu0bG0s3S2lG7cz/wCsYcFj3x2rmbnWrmylm2aYtuzcNOP3gxnJx71e0a7uJrQfaZZY2dfITghhH1xiskm9zd2WzNuzs4IIpVG5pJcli5JI9h7Uy3uWjjdJOSQcJEMso9T7mi0kXJUFUXPyYVjuH1PerwISBlyVUnL57+lICrFavDPG0NxIFB8zjhfp/n1rTecMuSgEoJ4J3cduO2Kr+XC8QGS7cFcHgexqvBEqzucnaVwu7khvr6UE+ZIk4cyFzsCjbz396oQXl0Lzy4NOkCF8GRm2jHc1eELmON3jBTfjOOcjtmkJnHXZblcdTuyvXP19qBkyTxn5Qee/HQ+hqVgZC2Xy23HPcVkvdsrZA3kHnGBkeuO9XkmRhhhg9ck4IoFYkeRYlAUDBPBXoKq3d3DbELLIGLfLheP0qUx5K5wSTjOKcbeLP7xVb8AQKNQ0Kjzi6IEW5iccY5+mKYkcizFjK/Jxt7D8KnKCNiEyvOVI4P50iyZjOQDvPDHqPX8aBiLkJksQOQM84/CmhVR/Mk+Qds1KqgbjtORxx0pH3HbmRSMDjqP/ANdMVxoBkRdpK89u9RTQhk8phujJOd3vUpkdVDNG5BOOKRZ0c4cMp91xSAgWKOxizEjBGPzJ2B9RVjrGGUr6g460NtdDk5XvjtUEYkQ/Ifl6kHqPpQBMS7JkB9pPGFJoqeC7ngUhJJF9cHg0VegXZ8+6T5bko86xc8BwSD+FdLZWRiMkwnTeo3KQo2nHbPf8a5nRJI0uz5kZkXaTsAzk1tRytteTCidV4t1OAT7jp+Fa1L30IpvQsmSKadXE6PI75ZWUk4B7Y6U5XWCVp5GcrGnoBlj9PrTYrafyZri7kW0DJkyEAufwHbrWYyme5BgumuOcKOn6VO5dzbhu0FqztbD7Qy/3ywAPc54FVtTvYbS2W28tJJOrueQT1qzldHt3MUj3UxXa27HlAnsuP4quxaXYT/ZvNt0NyF3SiRshm65x7dKWi1DVoyp7kX8MbSCMpFGDtjJ+QddvoB+taT38l1HGkkUVtG67zMT0A9PeqE0nkzmCWOOK2IYt5PG7nA5FLNKssHlxSb0A+US9T+PWgOhLpc9ndXMsQlmjhVgUUnJf8fc84puqnzLvyYyqoiFmYgH8Kjtzp1lfLam03lwGWX7xLY569qpNFG11J54PlBt77iFbgfd4654p9bk36D7K+m0uJ5bOBVndcFnIJYZz0H86S3szLfLNfSRrNLyEZzuB/wAiozMt1exPHGAEG1NoJ2fQDr9K3DaIzIwTZuXLE8sT/TiqXciT6DFhU4wzktgkqcHPpn0q7HBGzEuJNwGCXPAHpmpooAmW2d+fQDmm3EP2jHzhFLZbCfMx46GmQE6qDtyAOvy1nRPLNemCGLgDJkcELWxELeAAAHOMhQMc+mTTlxOwY/LgcDsP8aSAdaQm3Q7sAnnOKnmkcny1TAxkk9aQXC2wUnaSOM46/hTAZJ5WKszlD/EOnrx0zQIan8YcAqODz0pJ53YqEZgi/wB3PP196WUbgFl2jjI46emajiiES4RAQ2Dhz1/I9/rVCLSRmRuPLUqmT8x3Fe/J4zRGN7TgGQl1Kh/vbgfXtzTIm3u8SwmCPbvJC/ePpShcxTLNIH+YjYEwFGODnufrTuBK0kcE720CmMh94idQTgYzk9RmoGjUscknHq5IH19hx78U2G2igYRwRnGd2MZJ/wATUimMxJK42Nu+446HvzQANFHG4BO7cAGyc49SPyx9KrzRzicHd5kWBlUBUIc9PerZmaRVG1TtP3EUDBPb8OOnSl8oxyMgZdyYJYkjOPSjUNCBoJruPy7gynKZ8tT94AE+owOuc1ZW3tdNsYfmkeeQBSoX7o7HPp/9anYTyEEJOQxX5kbbngcZ9qhe4Dy7wFZVHBYFRnvgkYOP/r9807hYW5QqwKZjK8twMAnv7nimOixxkZYkJuXCjLHjp+tROjI4kL+XGW3YUEjOO2D0PpVhXKsodWB6qCgGevT9KSQ/Qgiu94DKk6ZBBZlxzUsCmP5AjEMQSMck/WpEidZFLoy5P8OKazYDnduPIC9AT2OKVwIZrnzDgxqSuSFbn2zTxd74lFziQDCKgXAA9c+vtVVVdp1ZmARevv8ApVho2EfmLhojyQXz/wDqpbDELYA/dKEA+YMeSfYUxyWdTEmXOOMdPao7iaR5l2gRqc7sj27DtVhWGNkkue2Bx/8ArpMET26updJPLLgAsABxx1oWEhv4cNyOeaSVkMbwW8Ks+McAHJHXp1qG0abAS5zEwJIRRuP5Uhk7oNhAmx22joPalRY4UG75g3fOQRTJViXchwCD05Jz3qI4BTzFBxklVYDPpmmhMlAZlY+TgAE5OcKPoP51EsMbSqPOVMkZcrkL7kUxJ5kLeTKY1bj5WPI9KmMcihflYMByqKOAPbqT0oAS4FlFcyZuRLJkYVFABJ7gDoPrUsarKT86BWwcu2APWq11Gy3Hm5J3d2xk1LA2F3bdzAjk9Pyp3DzJfIiyphdDKPlLKTg+/PSoyCHHlkjB5IBOD61fga4kTzFuYoXZSjfKGLf4H6VXd1tLb7P5aSY5Em7J/wD10LYCuqkrKzFcL0w+SffBFRxrGsgQTH97w/faMelKLh1PQ9ck7ealnd2t1C7UQsWReePfPei4is6suCplCAD7w5J/z2oMUsT7nDNuxkjnOalYOuCGJduM/wCFPDTL8szsZI+eccd/zpgPt7kG4xMrrjrkj+lQokk5MaKpY9MjnJ60wKsqFw/yr8zFmx2681JDIyf6vIbsw4OMdqoRNFbybZfMG1o8bi5GAMVKjFgBHI25eclagCtLIHIXsW5wB9av201u8f2edWA+8sijOcEYXIHTvUjGrHKZVYkYDY2A46dcgVJHaxpC7od0ZOwl+pGMcD0pjy5eUpFIiEhQoGOvTP51LmEoqvK6RIAzBOSx9KQEBUiNg84CSEbUyM5PGcd6knjh3xLCs+WAV9vzHPfr24qVXDSGPYGJPyvsxyeRz+P86Y8og3wyzh5UPJByoyf4ScfrQxpkvlRuxaOZ9pbcF2ADH4VrRWQt5THNIu3dvcxtkqCO56E+1Ykcp3iVbbzI2X5NrkEntz6ZrUgt5YLdvO8oyH5iqtwCfQdx+tZyNIltYFzNI00rs5Gw9BjpgDNSuI0hbzBkg5CjoffNRW7ukX7vY3G3O3ALe2emadNIqtLERF5oGPLPY4x2rI0GxyRPKBHhVfoA2ccfrxzRM0STZjB8vOd3OPbOarRxmOMiRWAY8bFwfy7VGbaJFzl3Cno5JJ9eM/hQMuR3cflFUZWIOTgcA8d/89KjlV3V2m35BI9SaNgCKIrdVGPlBB2n/PrUxuEt4ZHZlC7AAVP049SKa8xehTWJBOSwZkUceX1PB/TOefaj70TTB+DyM9f5evb2qVTI9t57Tpvj/dLGM8j2/D+dVJJPPQukxjC9cJnnrx/jQPctW9zuTa4IcdR0z7ipnccgEZxw4H3e1c7axajHcTzzSZiZT5YVzyQeM8cVsRStcIBllkAwreo/OgRIJ0mdo1bcw5+ZcA575phVRyCQBnjuPwqZURFPBGDwSQTnvT2CbUOSQeScYxRuFymsmWyIyQR94nIAp2Qm1g5yDwuBTniLD5CffjOfYVE6AAcZPop5ouFkT53MyPJjuAzYz9KikO1gp9PqKYkgHVlyDwuQT9fwqdgmBkdqAGKVcckbievTNNbHQde3rSk4Pyrweg7U35S64PU9c9PWmIlAwgGTxwRmik3MiAsSuT0FFMep896XO1tfxSKQCDjn34rr7q5jUi2QgmUhWnTBKg/1rhozhxivRbGVTY2ruVSSRR5YC7iT347/AEreqtbmVJ6WMZtNN9d7I5Lq4Axkbh06c+naujj8Miy0iaSaK0stylVkYlmIP+0f8KrT6jPp100ibow/3Udsjp1PA5/lWbdXGqa3bwS3FyrWqNhyP4azV2aW6j9GBKXVy8sXl2/CBhkF/wC9imjU1t5WczFpZQDI+3O49lAPH6VHdSx3l2tnpUUSx243bmXGT6kjnNQLp93CxvLlEmXcOUb7vvzTsnuCZFPqEsmroyRuJt2Du53Z/CpYbW0glRJnRpHb5t5dUT2GOPzqSBI1eTUGjD+V8y5Jxn6+tUbm6lvpIku1CRsSwWJeaFroiZaastSiCaeKNbxERlI+QBVFX9P0r7Km9ZXdW6/L1rQs7VZkhlcP8ibUV1AwB6j1q2ISE2F5FjPV/NK5/AYpkN3KqwusZEW1FJ/ixgc9D3960reNWUbXBP8AsDA/Wqq7ZpCqksg9F/X6VZWYElIzwvXbzilcknnaKNPQjqc81SYsqcI24dDuI4z/APWpZJxCCzKxZjkA1Ua3kvCSSSMf7ue/agCZY52my6bRjO/r+GKvEOBudmyBwoXGf8/lT1HlwIAgJwB1yc1HJK8vyqBz15GPxNMBoJ+48ZO7IJLAflipJJHRREhUcc7efzPpUMRwc7kIIOCSeccf0pInRd8gmXk7s4z34wPWqsK5MYwB+W/P+c/hTfPkhEMTSQgmTaAwPA9emCaPP2bWllTysg7WG0sf97/Co5bwyPv2OyISVLsSFz6CgC00sMahFG4bs5UnkeuKbNdPM/EjLtBwAeenoB/nFQ28ivcAzKV5zkfSrrFUkcLEzjkDapDH/ZB6fzo3AqwodoRJnlk3ZMm35gMdwT0FPBYKzJCPmJIDDJxn/wDXzzUxi8uQxxBVd8biMEse547cd6ezNLInzFnAzyehJ6Ad/wCVMW5VjIhUyuME442Hg9Sf0qSednRYnd13IGCpEVAGefmPb/Cn3AEwj2EnaoXarDr9B7g/nTWmJdmliModQEbbhQeBj3xz+Q9aSfYbRMFWa3WWQKoD7wX3MWJ4wTngcZwOuPyqzSyeUcx/Jnl1X72ew7jqCPpUt9qLzPGIFijCkfLzuyMnGBg5P1PU1CkavAZioV0kOxO4wMgH2z/+qqYeg1HvGthsACH5TIxGSB9M+tOt/wB1KPNQSZySUyCTk/lzSrIqYMkblBlUVWBJ71Gs8088iR2xiQNtUqM4wOefwqQJI41i33EuFcfdjUfdUnjv7cmmB2e4V1jYNgklxlQKe6M1wGCogDb8AnnjpwecUiuzbG4jZTjDkEU32C466ndjmWIZB27VXr9T/SoFvHVCrqqFjuw2BjHp61dYoiySJICqlVDYyW5xx7/0qhdZiBdhwD/H0NS9ATuMY+bLv86QqoO3c33vw6VagijZXyiu2Bg5xtNVoxEF5OD6qc1bhLRo2Ajbv7xPNSykSIu3LBiSuM4xtB9qbczahM0aQvb28YYElTlj+fapo5CwIMg68YA4P9aaY1kuMsVVVPcde9JAxFMlrepOrKcc4I68YqC4vfNc5ULIGJBU4J9sf0q9LIpR1YEsM7WzwKzNvmS/OzN1yyt/npxVaoQ6JWxhYi5JOec8CpBPH5Ej4UsX2BWc5X8O9VEkdWk8uZh5bFSR8uTmmmSZtizyIVRMKAuGHrk46c0wLYCyOMq+0HDEDgcdfenxRsVByOSQBTp4Ug8uOR2fdgH2z09f1qFokDl0XOe+QKGhLyJhGRIwZUyfUfd+lFwfn2qpjUAYDdD/AIUiO0b/ACjDN3J603erhZGwoJIABzk96EMPKd4Gl5LA45IzmpN7NGsReQqhyFzkDPcD60wTK0QiVFw7HfIPmYe3sKEdoPP2jLSJtJPOB65o0DUn3wAhwvzY/hY5yO9EQjMskrzg44AbJyMcYx/nio4W8i1KFSEJJJC5Yk0kcYwJMxjZ8xDg/wCfxoEAl+0RBsNsPRSoXH5daQeWY8Et5ee3J+lW2ZzbEAoBnIAzz/nmq0fnAmIqGZmyM5xgUwJYJVXcww24EMhI59Px6/iKnCwsoeNAZQfLMhGDz3x6cVm5QORIoPPO0/nV7TwwuQhnYJzjaobA9CO9DA01FsbWOHy1LxNzL5pHOe/8hUMDz5eO2OyLdiQyH73r9BRDAhd/MEhiY7MRttLA/ewOakESi7lMUhVUAKZbOAD1PHJ57D8aVwsSywTrGJOJAPmBRgQvpwOnSnrFcXcPm/ZBnq25TnJ5yat2SX00E1y8ibFZVJGVJU8cDGPw681M109oJlX7T5W0EmIMxz/dwQMVLfQtIzjYkTIrlE3L8uGztPbIFXniazBhmS1vJpWB+1Qgjyl75HU46+9JDMgRfNWOKRlGI5Gw6fX0NUdQeaMHzIyiS8F1YgD3bviocjRR8x8+ba9VLMPPbyMC0jPn9KvRz23nO4jO0/dLN/X+tZjXHkWifZUaaYuMEDseCQenerTS31narYSu0UbOSZZBhmJ6D0wOe9TYq99C7fTg5SGF5QwG9QQfzP8A+uq1y8kMKkxw5JwAX6Z4/H8KrM0GnalbW89wU+0FTuVskrnGcjPNSz28FreSn7Ut0u9iHIyUUdFPYHoOvWlZ7h5DA8+UFupkycYUj5QT94k9Ksm38pSgzuJO7J3H86jCiCSOdWBSdGKbX+YKDg5H+etPjvFkKhEZsnqRx+fekMaVKZMcI3sPvkZOP6UsO4RyNIYS7A4XBOPpzx9OafLP5sBJwG7IeSOe4/P8qgsZyLZd8iMQ2CGXYyegAJ569eMVSEVWtmV3nkkMWF+Yu2FHtjtS7N0Uc0c+xg2SoHUY9xWmDCxCkjPHHvio3QFf9UxBHQnOfXjrSsFyKKd2zkrxwWDZFTnAVyrhgR8vHWsc2xZm33cpMURYQRtx7AY7/WpbeTyYELq6uQN2M8e1MLGi24bdpUvjqG/Qd6R1j2hwu98HG3BB9vrUX2dZXW48yRGAyV3YX8u9SGNrYxMxbDgsrEgbgfYGjcRUeMNIDtAL5wCRkAfyqRCkCjJAjHAAXkU+S1iYqxR2bbgE47/icj8qgkWQAh9xb3Hb19KnYe5LyW+VwwJ4J6VFLH5khZJNrE4Iyf5U1BtwQ7YHYHg1IZDLCYmKDJyRgZH4+lO4Dg6gANkYHdSaKQxh0wG7/wARop6hY+dBwa7Xw1fQaeIL51Mk8akIFOWGc9s9wa4qtuxtrmaNERyF2ngY4BHOa6pq6OeDsbsS6hrmp3twzRQxsTuWUn5AfQd+K29QOnWummMs77I9oZOMdBkYrnYdPjitSgOcn5nHVuc9asyRWzad5GGLMclVQH9Say5bvQ15rIyYVuJpZJGnmETcAFuXxyBmpGjurqcRJdAy5yy8/L+OK2bWOb7IsbGMFPuBV4Uenv8AjUqGRCygjA5wMDNVbUm7tYrWunJHZCC6ZZCTkdsfSrMMNvah5FjVNo3Zz+ppDcRI5Z2CrkAHd1Peon1G0wd0gb1AHFOzIbNHezfMW+Q4wQeAKDG8rKq8ju5GQKyG1q2Q5VWbHAAGeamGtRNGF8huOc78UnFsV0aKo3lqqybiGwCy9T68VIN8MbsypEBnaqnJ+uay4dZhT5zBhh0OQaZLrFrKQ3mAZzkEfyocX2HdGjbhriVmEZI6BnbpWvGB5ZKhSV+VsMOtc3Hr0CSELb5UDgqeuPaon1WbyysbCGPPCoOTmqUGS5I27zUYoZnjbYQp+Uhwc/h1rHk1Jym9FXr/ALx+lZ4BLFigJI6nqaCrs2Ey+BnA7e1aKCJ5izPcTXDB533H1P8AKo45yj4DjHqF71Ja2U1wQ7gxMOdzd61To0UWGcvJgZAPp6YHNDkkNRbI7K2uruVCGfYgzlgSSPatNkgK7jIco3V1PIHYelMN81nGEsbJVcjBZjtAHv3NR27ypGommD3A5yBgAHsMCs782ppZLQnh8ra6FlLnvGxbA68+lTebcyyKh2hF6MOo+naqsir5x2lY2VhwMHPpk01p52Ul1hV8EFQMH8M9KRJemsxa2qSMyyl1yyISWX6/n+tZ0WZnLyxurryI8qSFAOCMdKd5ijcGI+boAC5A9vfjrUcki3F5I8cXlZfcffPIBx+FA7Fs3Bd5S0CxQRphHYndIeMAc8DrVz7VLK6otxIojI5ReM9fTkfSssxSXT5QkHrhyNo/Hof88VYgaK2inyyElcfK2G9OOOmcf4juJ3YmtCe5mkjui6AIckswYEg8gZPIzj3NV7eUmR9jPI5+ZiO/bt9T096tQeXYILi7EcglBWNJeQMDnHP68VFNJbwmOImJ1dVbhs9cdSOPw96YtiaN1jO6481RnfGh5Unn5TgrgfnTFQ4kaNinmHhUB24yen8qqbI2cyMSZJR8hBxtHr6fp6U51cTli/KrsDKvUdcc49/y9KLAX47m7ivWMKqZGX5cHJOenHJ/OrCQGzLzyLFcsq5DNhQHPqB/LFZwmZYXjw/AAd8cg84Oam2T3csURKbEO7ZnkYHRvf2pD3H6hNNe3L3cUgjdcK3TaAOOB1OfXNZcguZ74iRwIQvKhOp7+9WWdIT5Udx9okBOUGACcflUVtNEsxDyOgK/NtAA3e/sPWk7rQEhwjjWN9oG1f4sd/QU8B9yxi1diRyegA9800uYp8xNIY2HyyFcKfXnvUyyyq7r9rVM87Qo+nGanqWCgpEGaIIeuAc/h6VZX5WRwRsHDjGMnHHfJqNEDRIkZBjQbjIfuqPU96cQTEjq48wnsmOPbnj8aEiW7k5eXl1RQMcbjjtWYzoJBLJjcx5Gc/8A6/yq6zRxxtG5kwwyCp6HHr17mqTSqIJX8vIQExrtySR6+/SqsBALaeQjOGjUZHB5/Hgf/rqyLdIB++jO9uQVYdj05/HvSLcPLbq8km04J8pQSSWPRjnoPakN+k0sfnQbwoPAAVcgdcAc/nQBYk+zi+YLG0kCgAbmwWPHTBPSoo0SNZRFbnByAAck+nbH40ycLOfOPys3WJFwoUdz7n2qZYoZbhXlc/MOfoBxg+mKBE8bOsoeOTy327W+XJ565qusNuC+JCnORxuzz7f/AF6ktvJB2xmPYTgtJx+vrTLkh5VeMjaOCWUgN+PHFHQCe6toI4YPJeJixIZySC34HimgARoV3FWOGKt/n9KqpI7uo8lc7eQOuPUe9W99utsVVpEkB4IGePfvTSTAe24BhHGNzHDAEYqrdagkDhZYVLHk8Cq5klQlcEB+pPv61G+UkV5EYRg7m3g/MR29uKlsaL8NwrQC5ZzszjZuHPP50rI+fuMV4HPX8qrTXbXxMdvaCIB1PmNjO3B+X+Qqew80PiRmPPABJ4/zmmwLlrawuczHPPOF54q0blFUeRblCrbU83CE5OCf5VJbRwkKVjzuPGDg1aCoEMFwXWLocLyTzQIgUps8sZzjOVGMH8KlhMYuWklVWBGCMYHt/Sq5ijjDNboyseq5I3D+tNikjkfYN7EkEqcrz6+9Kwy3GY4xM4uGiQ8LHwwPfnOKia4niJ8iNWcKUiZWxjPb/JrPm+1rcosKoQV+dlY5z74HT8avWdmokNxO6nPIUggKcYxz1oC4+yXyYw1zE8z4Lb1XJLZ+6AOuKrSXUi6l5ilkTZtZXYgD6A9DVl2R5GKIvAzxnPP0p2YxbiCRMh+FVOTk1Nik7FuW6jvLBZNJiU3i/vcLOAqHp8244Jz/APrqC71K5lhii1BonfZlzkDDHrjFVXtfs8EoSIGFgD5TJgMe5JGP1otJ7dvKM0UJmQl3VuRnpg+uPypSTexcXbVmc8kqaYzWkcconnH750UvCR/CpwDjj3qSZJJbSK1Rl80tlJZD8vUZ69a07ee1P3Vto4kb5Y0UAA+uM1G17cSXJMaRgkhfmABAqHc0QmmWF5ZvFHPK7RjOGBUbjz19RWtJIxRyqsr9CpyffIP5d+1ZV+YY4VceYzxYfzSxHI9B6cVq2E7XAUQjzI5QMMg+8Od2CfTj6CgTK8ip5blo2+RSTlR8x9dx/wDrnjpzVVr8h4Y7W0JDEklJOAT7tgk/X1q/qAje2bTiVSQuBJIGBdec5Ax0x2I7dqw4rK8tLacfamkUfMu9FGPX69qARsW1zJdK7GJkRAOZAVyeeBTzIssXzRqQRkjPNUtGnmhsys4RY43YoHTIP1U9s1oSWhvM3oiWFF+VxEGWPnr375ppXJvqV5JMELGkbttBO4EYHp0qK7lS4LSIixhgerkADHv6n3qZle2BZBIEcFCwKnH+feo7KxgigdpY5AJwB9w7gB0HOcfUUrFXKcdwhSPLBiudm1sD2q2sruuSGyOcMvQUy4tfLCGO3LNI3y7W6Y9T/wDWqN1KHoVwc/OSMH1NIZZac8KCuB2wOKhfBLEAl3BHH8v/AK9OEBTLDIPXH941YXhDtAYnrntRqIowSXbSkXa57IQ4agqfNMiFVVSCR3zn8avCKPDsH5xx7+tQzIxJcjKkgHJyT7fWgYizIV+8c9z2zRVd8uo65Xj5TRTuxpHz93rt7D7PaWETHbGXjHbqetcSv3hXVz3HlWcahUcbQu0sPlxjsOa65pvRHJC2rZZfWIFzu3EDgAYANVf7XfBWJAi8DGfT1rKKqCTnb3x1oJABxnOOaFAHM1TqM5JcFU/3eMVTa5lkBLSNgnB5wKgjIkxu+7zikaTBOcYq1Gxm5XJTIu3aM9abt3/Lnj1NMBG7hG/GnibaTtGO2QMmmIlULBlVAUd+Kckm4c9M81AvdnB59ajd8txgDt70CuTNIzNhM5x1p6sQvQZB796iVTjjB7A1J5WVJIxjjr0NIC3GyBWAUDJB4FLK58tm2s3GAM8ZqKCNpCQjbiB0Vc1sweHLy5kISRURQAzsT+PHc03JLcdmZoncQKgjO8tyA3XNaNhBdQs0xl8pX5AX5j/n8aJ9Ijs7hYpbsDcpbPKknOKtlAjDndjgjPNRKemhcUTqRtUvKC+eef5U3LEqQHLHluvr3FDMFwd+V5+WomuFjR3aVY+cHJOcVkabF4XlpaIHcMm4bgW5J+gxxVC61q0nkQqixKMndGoy31IrEublLsszuAoPAI6+9Mj8qR1jRuOmQOPxraMNNTJyV9DoRqMHlr5gcxuTgZOM0JrkKRSiRd5xjIG39M1zxMKuVZ+ASuVHUVGCTwmducZIxT5UHM2dPNewwL5aLycSBc7iVPbNRf2tAu07JD0yEQHj16+vrWLFd/v8uMcYZuox71I6IsJLbmMgBUDjv34/KjkQc7LlzqKzRNEkpjwVAO0k4zz+I9Kqx5jlAjklEjNgSFQOP6VDbwGZwoXICliQQoX8akG4oxDj8OOOgH6f5zTUUhOTejL21GSC3aXcQ5xIxbJGOg9f/wBVI9yFvWWInJJBYMcAfjn0rMeTeqsjNubhs+np6VLCs8c8hiyPk5BIPtj9aGkJNm5YahJJci3do3VuGJGSe2f61rskMaEvJFKAQFkZV4OM59eme1Ymm28VvH5xCebtOVbnbjuRjitBLoeaTPCRBtO0KDj8RWct9DRLuTx38hElnbIJAepVwQ3Gc84z9BR57xuPlC7YimzPByc546HrUWLW7txLDatEWbaFOArD1z2+lSwWpaCVVkBcEMwd8Y4xwD1NQxoqrZxKkrZ2tLhl7BVHf3zSDCKDnPTIbGT6gUo8lZUMs/lkAj588fh0pGuoJ7pbaFxhRuOSccehqWyki5Y78F0xwc5fuB7VPN5jSMpjWRzyCpHOfwqtEuYdyD5m4yMjNWoBDGpYyEN67uv40rAUpXlHyHKDum/+dXIZZPJBT5c8ZHB/Ko/tAmcgQoc8A9TUzhDKuRlgB8oHTj0/KgBQAVO5yxx8wI5H4/hVRpAZPKjwBng7uverLFHYLKsiYJx8uPc1VuI2UK4GGzzz3/wpiId9orKPNLMe2cHOecD0z3pypGUj82UruOW56+oH+TUEClJMlA3OcbeM1K8atsaUCRwe4xj6elAEjIIyfLfBIwQzDlc4Iq0vlBXDEbCRtwR8v0HTNVE2pubpvXnLf1q+TGPlQljgEhPXFNbA9yTytspEsgV1UYwwGfrjrSEKqyhl3W6fO6MduT0zkUBXxvJIjQ5OVztz3ouQGJkVwVICsVyucfyzQJFCWRI9qorB1+983OD0HSonmlWJ2VmAxyueDip44cylwgfnle59qkeVBHsjiRFdud3UEe/pQMyxBqrCG5uAY953Iox/nNXLeM3TCW5kbzl+ZSed3NSbkVB5gbHLA9h+lPX7MJBtcEjG8J0UH3oVxMfFBGl2pkR0Axwx5POOB37mtGFHknym3YnzswXp3/yKw7m7AcEAo+SSMknI6f1qS3uHiVQuYmbllLD5vwoY0bOC4YM4becjA6AH1HNK6Sttllld1iAAVs4UY6ms+OJWZJld3ZQ2FDcIDitCOc/OVkaNiArR5wD0/OjUCVm852WLeseccsCcY6jikihSEr8pYDpvYkfqcUxNxBLMCfWpOIwm7aSPuipuFixJO0a/OHKsMooHCjtyeexqGQrcNG7Ywo3HLdD7j/69K7lXcZw3DYzwT7Z9anikWVnmeRUOw7VccHjHFMCKabdGxKdMbQozu/GoharOgG9g5A+VQTsPuT3+lOZACXjdWfb/ABntUZuL2zY7kRfMVT8+QT7nPY9qTTtoCaW4kLqyyJ9reYr95nwAgzyBx61my2Nys8iiNFMh7uWO3rnv+XFLAl3FdERWqrukMjqhGCemCT0q7rKyNLAY3wu0gunKgdxn1z/KrsK5HYaMI8TC6Zg4OVYbint0Gf8APNacGkMUa4bcZ4uYUkcg4xjgY4Hfn1p+laVc30KvYQxu6A7mLYXjg5J6fhVqC5urZ2jjWF0RMOsZOUH4/jjHaspRaNYSuMCWpgc3zsmRyI16DvySOaLKWK3jgkhdYJI4mSOQclgRk4A6dex96uXTLJGqywxPNg7o8hjx7f56VkzW/wDpcUqiSMxscLNjbnjBX/PaovYtK5ftbG1M43SSRiYby0rE5yMnr3OQfxp8sVuI49hk4VlDTDcu7PbIwMemevemQqxjLsPLd0+Rdv3QPXPXP4dKWKSNIRHdt+7+XaUbndk8Y7Z5ovYLXCe2kmtIh5sbOuSZX5f2BHHH+famx+WWNs9xGI+WKSNt+hAzTtT1HTWkjWMuQXVCsOQB3xnsc9+etZOt6bfR2sV1YxtL5xLeZhiV6cAkDPfmqv1QrdzoIoUjt4y7HIckYwVPcZx39qjkkeTafPCqCSR1OKo26vOysjzblQbmZgA5GORnt1xVo2U8PzyxIFlj4I6/73+RSAgYSyXBOQQRkkEDGB/noKrbpD5ilFlj+gz9Mdatyr+8jwqABNhAzn6nJ5NRfZ4ExIu8E4IUc/Sk0O40SQkLHGCATwT3NPVsscbRjGfTr6018I7TLGiL0AUbgF6d+nNIAEk4IaMrkBF/nmgCwrBGZ0UZX+EjjNRBhyyjJbnGehpWWXb8hXHQlSce45x6UiqNxIIBHBOM5oAidFhfcH3gjBGDgGil2kDduIz1AGaKRR86IMuKvL0244zVOIZlH1q8TjA613nEwBIONwJ9qkfOcE4x6CoA5XO1efSnl2I5Yg9h6UyCVTv+6uSOvOaCCuc4Uj9KiCZ5ztHep1jVVBC5HXNNMQ5ck9fzpCQeVBHPGakVd+AisSe1aEWmI6Dz2x32j+pqZSSKUWzMKs2EiOcdeK0rPQriYGSYrGMdzzWpaabZxlBJcy+awP7qFOijvnrUtuVlgDYlQbyR5h+Zh9PSsnNlqHRlOPSYJYCq+YZVI3SDGzr0AxzgVeg0uJN6+V5rOMDc2OPT+dE9zHYMkjTOwIB2E7QeeahGp2rriDzpXfICjjFF5Mdki+ENvEkYVI8KVMYXJP5Y9etRvc6gkPl2kq24kIO5lJYj29KxbjWZ3mmcxgSMSCWPI/yKrf2ldvxuIJGAR/n3p8jYKSRqeT/pLzXErzvhVVpMcdT/ADp0moW8RzneR2WsqSzvGjD3DeWG6ec+3P0FQLGIMmUMGzjGO9Uqdtxe07GnPq4P+riCLx9581RkYTy7smRz0GarHdFOpI2jGTn0qcKsoCwquWYD0zVqKIcmxHTZKqjZjcd2DluO1T/aY1YrCGyrgntx6fSoAmDJGCOGAYqAe/FIRubywpXBwOMknrVbE7jp1kMxPngyvknH8I+tM2bIv9awGcYc9aIjI0uOFz13LUhi3jhom9SeOvpSbKsOtWiErlsPHtxgHGTSJGJI5fmPBzg8k/5z+lSQRs8hit4zJg4wgyOvf0rTisbm8kEjeVHh9ixoMbm+vSldAkzNjUmUEIxUHCd92O/51ftNKurqUyGHKopy7naF781uQ2sChVWBbd4nI3KwO5gScH8cfgK0bnTt2kieSeCVZgHESy4xyM5A6g8kj3qZSfQuMV1Odt9IhaNuR5ZUEMMKM9zk81qW1tFFcq8ZjCSIVTJ3dvypAb2YB5bza28MuE44I+XB+lLNEwkikmO+R13L5e1cEevpk/oahtjSRNI1hbwkkI5QbAMfKPf8STj6UkE9g2ng3Nz5cLBnVVOWfnGCPU0XNvD9mIhtds55yZNw3Z9PzpkSGzMMnlRRuuWWRiMYxyQKgtEKt9okd4VkjhA+UP8ALgfTqTS+YYJIpQuQRhgccj2pY3jcR+TcllZ9/wApyzDpRdhVm2eWuzBXc3r/AI02JMuXN1ZtGryPE+RuB7j3rEjmjF1IbePauMb85ye9SJGCSCEIBAycDdT4xl1SOLZtb5efSotYq9yc3VxFlVgJCjO0fez/AEp9pqT3PElkw4yC/H+TT7gup+cLvc8lf503ypN/Dj5Sc5j64pkl+N4gR5kRMgHBzwtSAM7AKo+U8nP+c1RQyykyYYJ3Y96s/NtHnv8AKF5PT6UhksqygFiUChc+n+fWqDKPNQTPhWbbsjHIGOuSe9XPJgLA+Y5yQMF+D7VnyBC7HaFBywA6D2phYnysYYA/I/RtmDVY28atkl2XBJG445/xqwJ3ZFMhAUZAyMEdP8f1okuhHHtWPKnknAwMe9IZMYEkZh5WOMKmc844pyqsSk5KMo+Ubc9e3tUMTg/Ozng8qOCcVI08c2SflBHUt1/GmiWyYSyrIY1UsEzuUgfr61FJwjlQ24dj90VGQp3NHuBA45/WpI2SaJwcwvH1IO7PvjtTAhI2pkIBKuPmBOfp9ajkcBBkZYde55qPne48wyAY5x+lLjcSvAxwMcZ+tICWKVGiKzZAxwAOvpUKpLzHHKdpGCAB/k0qxgozE7Sp4weakihlVtiJGTjO4vzn196LgVXt98rPIxkkI53HnNTQw+aQk7MVXhSeqj2pTEQ4JbJIJwKkRQOC4zjhiOaQ2OVii+VEnynpk/N396YNyMNu7cThQOlSeeCMOAQoyDj7v/6qZI4IdS+WHcDGen9Kq4izBdvErA5+9jae1WYpd25owqyEZzjOP8+lZiq8qkDd19KuW6ARNJuJAPKgY5/zmiwXNNFkmtxJsycAHgZz64pFjl8jBmCyBjgMMEe2KjQlrV5Y/lQDB55J+lLbTpPIFkBlOMkkYxnilZhdDUhubhwYikkaLndjlvXpTn88zB5JNtwx2ZZ8rjHynk5ApJ7x7S6kW3bDqNu5RxjGT9apLLNcj5zh9ocAjJxnuO1VbuSS7bqZ5Sw2AME81ujDPJAz+FXbKytpLg3JHmFU27ASFU+u2ie6QMqSxRbyCABJk/l0zQ0rWMSJZlImOC+R2+p60pNlRSJdLS3mkEMUc8ckW4NNyinBwfrWxEotBKh3TxyrjMpHyn1Hp6d6xrAXt9qM0y38MSrDhRI2VLHoMDnjFXdR0829vI0uutJAUUeXFGN7ls55PbPTHaoszRW2IFZ5p1nLKsEQaJXTGQM88jtkVYdIlnhUeY7I4aSQjjbnkfy/WsvSWhigNpax7khOSJZPm55OB+n1rbd44juIUvIudyAnAx37fWoZYguZvtilIHAIIPmEEY/CpYzHDOyMQz4IxE+M8euO2RSvM8cQbPmKpJODnaT1/kPyqFJYTIQhVXYEsGXbjHJ/Gl5ASm5V547co23n/VoAB6H68n0605b2aYmB5cxopEYYfMF9Ovce1U5HklcqJCFUn2P+eac5EUodgzDbnOf88U7sVkRTvtZExIB90FBwoqW4vSxjNw42kAZUdQOBz2NSRpLIxLKg4yOnI/rVVpg5JghjUMeWUZI/+t+lADmVSgJUk5+UZ6UTI0jhV/drxkg8++DUqxFiQ4YEHPTt6GnqgIUu2PfHANLUBgDxRiJ0RxuyJFOGXjjmomkc7x5qKigKQSSfp70+VX2nYm/qFHbP+FQySuEQFwTGo3qBnknpTAhEHlXBcysR69NtWly0anJHueP8/Smu0Uy5yN2OSfb2piTJhgw3bRwSdpI9qBjmPlgKqjcM5wNxoqB7idY0Cx5yM5K4I9jRQNI+e04cGtKC0ubggJCxFUFTDA9ga6u1u47mMkAR546d67JNo41qZKabN0KhSvfOf0rTh0KByhYuT35wM/SpkE091HunYAfKsYwM9sn8KuxrBtLbkXnBIb9KzcmylFFePR4UuMlFCAd/5/Wra2Fsq5jgVlB4OOTTGv7OMkNMAo6nOarTaxbnAiR3weMDAH40e8P3S15caKYvlUnuBj8PeoZLiKFxE7gHH3etZUk80u7dJtB5wv8ASqxQRksCcnjJOapU+5PPbY1f7bSBWS3hUNnlvb3qm+o3EkpfzGVmOdq8VSQlnCk5qZ2Cth2Xg4JHJq+VEczJWzLCGZhkHLAnJNRE+WATvRz0HqP85p0kwmdjHGIgTwAeMf1pDFIWPQleMiqtYm4uxFVDu6knaOvXvUlvKLe4inaL5UOdndj2/WozHIxbaU3gZLDt9aQhZETcxLrjAAPJpDuOuJWuLgz3bM27rt5I9MVZk2fYIZFhZWfh9xJx7/WoRA93loUcAAbm5xuH+cVpyaXe3MMnnXECBGBKF+T6EAdqHJLcLN7GO+LiZFHdRwMjFT4NvHEqwK+7cnJzuPr/AIVoLo2FAe5IYk8RKfzJ7dRWlDpsOnRlsDzJEwXkcHJPYL1Ge5pOaRSgzmxHMirKUZV/hYDuO1XF0y6uHjlKFhNhVbb94n+FR3rbWGV1RI1OxRuQR8BQepwe+OBSvAyFdsarOACJs5Kr3xjocVDqdi1DqZEWlSF0/ehGxmQbCCnbb7mr1lpNokgNwJHC/MeOPxz+ArQW1RY9yhlQFVVcZPP6nipZgiQZuC20KANyD5yckc/TtUuTY+VIYtnb+QMTQjzZcyKPl69AB27/AEqSF4475VUxFUbI6+WD06Dr9e9PiVVeK7bAwysqEbixBzk9hxU11ew3F2ZltSiu/wA/OAy56ZHT+lCegNakE8Ukc8rTp5crBWVNvHQAewx+ppiTvFvEKphcYZoxtzk5OO5H5VKlxFNNNMsLeUB+7RyWwM9iarNCzFtqT7SMZyMEnt+QpXuwtoRxuipDJNPI7FmcqEKruPr+QqcxRW4EsBMkfXGSMNjknPpTzbFIIiYZSCWAJBwx/qeefpSvcxxttlTfGNwEaMRyVOP19abd0C3uOS9YwwIwysLGURqm0HIwDnv1qOe7SSKOUWkRKAK7O3LqW6KKjW1maWRQw2MpUkNkDjp+B9KgNxDZXUaPfxjKrGVEWdoHp79qh6lpfcSIVBVVQ7TyqYC4H4UrNEZyWfdsAAPODVlhHHJFLJISZgxKbeQP6VSlY/OgZnH94rgf/roemhK1IuCCODg9AvvV1JCsqSN8rLyCv0qtlWAZs5A+XBxirbzoIQFjOTwccAikMI9k1wSsmQOpP+NSlY2myWcg8YznAptq4SRQqgHGBu61IWVvlbAIIJymAfb2oQEiPNmLZ84iOAjEYA+lWJJIQyho/MLEnKnOP84qFo5Z4oz5iggYPbn+lNijMbNGiEkDJJ4HfP407CuE13C8YAQ5x8p28j0NUIbn7PJuSNSyngEd/U/Tr+FaEm5Itnl4x/H2GeOn5VmyhY5HAweNvHvz/j+dAXNCzXzIyJpzjcBuA/mB+FVMq+MEsWZjjt7fShCsLqihw/Qg8fyp3zRyMjSyxNyMRYILZ6en9KoQy3WKJ1ZizEHlVb2z1HFOjlifdvwJC2VCnKr6VYuIJtNaNWuVMhQ4aMg55/8Arnmq8cIiVJN4PzZH1z6fjSC5MsigylQ7FcDDrgmnNCJbd5WIEaj5gD+n1omcNIW+84Y727En0pDGJbXzFQAKQME85+lFwI0ChiojJAwW5xmrX2gtLtijEMBOF3Dr7k1QLYk3J1PXIqRQWMeWcqpO1Qe9CAuzPbrH5rL52flxHx+NNnl+ytHLKipuwQA2RxyaSOYlPIbOFyR8o6kVO09tBgPDu+UAORxj6dqelgKnnWkyeaJ5A5YnCjnBzn8aeWje82RrtjIHzZzznsKr2cIRjPO42KxwVHUnsBUksxmmLQRjaBkjOCcd+PpUjJSGLso+RAeQRnFVmk2ZAz74706C6cO5lQpkZBHI5479uSajjWW4URRpFvY43Ftox7UwJgUUnc+Hxltx6fl9DUwkO3YW7dORuPv61WntTbFY5eGcEjbjlRxRbxG6Z44yu5VBJkbHAoQmaECApu+1Ih4wGzhM+tSq8xZWVdxDhSyjAz3+lZIMkcjrCscr7wuEk6Vr25dbSVC7K6fcVJehPqO496pgThoRGzvGpZhuZiOPel86L70QRVZBu4+8P8KpRt5coL5crgbdny0SY8yOKbzFWTGEKEnHr6CpBE26Rbgswh2n7wKjJX6VEFmvRI0flrCg2s8mdvXoPepp4rdVaCRUcu20OwzwPp2q6Ip/sTxWtkzRAc7fujsCT2qWrGiaeg6WznwsBjtNykI0sRyBkZ4x3/rV23tYFhMckjbeCQq4IPYf/XpkRVJoo5pIYt5CHdySeowewGPrTZzO90w+1ARBAfukZP1qW+o1HoUTY3ou5JHECQE/O6ckL16+/T862orry7VSCrRQjy2YN0HPp/npWdcTCVRCEkbAHQ4zjoalmso7zZDGBBCzfMkY49h9e1TcuxLLfJcKy286/KcjHIHsfyqtM1xGsUqeXNEyEsVbHPsD+dNFoyRr9jjMUJf53A464Offirc8EFxprLBIqStwwc5BOOpH50g6ASJbVnRpPmHQEA/4d6iCSDb0bgBjKCDj1/SnWzZhjOVJCbSoHBOKkDAM5cfOOPWgB+H2SBmI9D0OKrrCXkbeU2ggswGDj2qeM7izFeW5OBkYqIb3fAGGOAoAouKxb82GK33NKqYHJByfbrUbXcJVgjBmUAEEZJ96ppKTI0JVPUb8kcf1zQTCjTEIS2wtkHnPv9KYDFvVmunhKzRRAHEjxkZI/hA6+1Qbg8ig+Zh2OTtIz7GrUcDbWcoBg4wGOR780M0qMVG5lIAbI5z1/KgYskAIwDj5eGXmq9wZPNEjqCx+RfcD+XSntO8JTKnG4kccY9B60puGxkLklifmGe/HSgNhVm8oDzTt4GDgnrRTbhZEXkhGGMkMcnr2ooGlc8cbSyAXjjDZP3z/AE9B71QuXMK7FyDnsa3JGeZGe8kCReV5iQofXpk96wkgS5uApmSABS25+nWu/mVrHA4u5Esz7MGRsH1NTwKzgnB2Z5btW5Y6dZSxpJHtkGPvP6/StPyU2hNisAc4xwKz50XyM5f7FcSx7FSQx5zjoDWla6HKQTcEovYA8n/CtuOEuMJkEfwgZ4onlcxGMSEJnl1XjpjqelTzsfKjLXSI1kCmQleeegHt7moLmwD5SAPuHOSePp71bkv7aHy1j2zy7tm1Tk+/1rRBDQh5YCFI4X7tLnZXIjl10y4Q7mRskZPoPSo5EMci5jDd8YJyP8K6eWYupjiiA7AqMqKgeCeSOLz4IBlMebJ8xA78cZp85Hs9DGBaQlhGV5+Yg5AHYVGUKjhgecYBPNdFZrZ6dpktxPKcx/LGm3vzg/WooLe1nK3EsTLI3zbN3Hrz9arnFyGUtrLdyj7JCy44YngDHXmttdHt4nAw8hVAzgMVGQM//Wq15RYiQbQxYKIicL+f4UqJKkSM8qszZUAc46Zznt/Wk5NjUUiGAqT9nGdoyWVccYOf6VbVo/MLSDJK/Iir+X0A/WoJIplt1cfLG3Ifg5OOR9O9WI42IeUspbbhYwxGRjvx+lRe5aQ26eN41RIvKc/KR1Ye5H0zWdNebUKrE7zjCgAdPXJ9KvzFVgWNt8WMs6rydx/yKggcPE0kashkPIccgjjp1NK5SQ6SGO2t7W6kmxLMhVQWJAPYbeKtWMi7cy4jjjb55JXHT296ght7aad2uC6PwECjn8c8YIqKWxgnbZKC+CThlyPwGeaAvbcntr5NQuHlifaQeG54x/8AW4/GmbwXMjqxkA+VmG49OvP3aY0UdioTKqh4UBSd3oMVIyTQEGeJlEgyPcdv/wBVDugWo+KRjHEEhZnPzbSepHqasgq6u8krZOenPOaoRoSVSNcAZ3ljz+FaKyxpkAsyMQckDJOKTfUq1ylM5Uhyp2jG0NxmrzTx3ckYtk2uiLnL8Njvz3x2FQ311GkTmCFGcKSN474rC0/UWmEj3EjF/MAVVTrmiLuJqx08t0n2eJ7i4+VQcKWGUGeoHrxVNIFN2JnV3QhXZGO0FWOeccgYqE3CltsYJRudzqPmYDtV1LgQziS4hLStgsoONwx6Y9au9iErlXVjaJbPIz3AnBMcdsgypPckjoM1VsdFNqY7qW3Xzh822R8kA+nr6VrQxyXBikuNhkZjuUKePRfr1P401pysjQsArRMOWf5l9OKGGoyeRmnLsY1TPzADhMjpzzUDp5hzklM4Py8CpWacb1jdCMks3U89e1JBK8OyVT823J3LgD/9VQ22NaEotlUKqx7gD1Y9Kq27iW6kikACxttZQeScVoGQx2oCt5pbDbuoP51VjtXiU+Ugw7+az55b6+lKz6jduhaZyDu8tQUXGVOKaP8ASN22McHOfX1qz5BneMRwCRyPmboMCo0M8TMq9N2BvHSmrCAwtkhS2zHA7H8KbGZ4nXeVzycsdxPsB/nrVoOUiklbcT1OPz4qtDLJdAsw8nZ0BXmmISeRyGTGGKk8Dk+gx+VU7UxhTFkb24yw4ByDVidJDtym/JypBAz+fSq/lzRupMe5ycnLcH8qAuLKHlnGEXDKrN82AFxkkYpJEZFSEBUzy2cnIxxj8KRpP3xVkYnIY5baecdKUTrLGWkk+cA5Gc/hmncLDAJXJk++gOA2CBnrirkEZ/1pXJxklh0GOcVHGySLErLIW3NnB4ccYPrn1qcLNGHTf8rr8wJ4HvS3Aq4AJAbnOSdvFN8xXkwU+YAAsWq5EokhCo0iQyAj5xxkd/eqk/yD5WBXzM5GOQKARG7xhx85JzjgZx+dRK43ZY4HUZPTtSyx/PuKuCwzhu47GkKbeNq7s8ZPShDLdrOILqN1UvsGNoGDnHapbib7TcrJNuCFfuKecjufyqkjuT1PPNWDuAV94dh97HQD60gCPjdhBllKqGGeT6ds9aIZCkyh3PlqMYTu3v8ArSoY/LUM24kEqi8kfWlMYRElx+7cHBxk985/I0IGS+YVVm2bTnJDr9/BOP8A9VRTh4IWluF2KvO3IH0+tNZy7r5Zw6kFXxkhR0P+fSqWpedf24tg/LNuYjlz7H/PpVKwtTWu0NmqMzMRkbcnPXmo7WJLq3NxEGXYTtbb8zH1FUna4ks/ImcbQQcqx4xT1gmtXe3iuhHgK25RngjOO/UUdQGyRJFuYRYZzu4B5z1P6VZVvLIaLa4x0HBH51XjhYKVyQCMMzHOfzqzFHCJVBO5AeU7n1oGWFmZ1BYqxYYYdvpVoeZK+9WRGCgbS+cYFNMdsYI2811lz8qbAAo/rWjb3WIXhWBNiffd42HTv70r3DYplI1tztSVyB87c4I9KZFN5EU2JpRDIArouRlewq6bVplZwgZcBuG656YqJ9rrtuGWKaMNhd2QxHI5o3YbI0rGO1ntWM6sHjHyFRkFu2fw706a6b7OIkcM6nIEeM4z7f1qjaRNdXzW/mpbugDGRnyjDAOPrzWs+j3dnbNOq4jTG9hxj1JP8qiWhcWJGvmEM9usLCNEAzyxHBZv881FeXPlOirtjI/ikb5Tgcfjnkmqs2qraR+dIwYMQAPUnpimXjT3NpuYRKX5Bxwvuc1lc0tYuGC5u7U3SkxxE8OM8++Onr+dQSWp8yOUT7CFw2MDORznPeqmjahLdXH2drqaazgkGSgGzOecD+ntW3fmwlvGSw/dt5ZEpB5I6c54z06VSjpcXNrYrqEKBEJ8lDwS2SeOTkd6lLhONjEtyM9faiMIzBi0SBiAF/A85A7VG+POQCQBmySBzkDpyaQyYxukPmfPtZhkNwR26UhcMCApB7n2qJZBwygKDzgd/epeo3bsDH0/yKQEaRbmLbiAfbP/AOunC3EjLucIBwuFxT5I3ePCMVKjkHjj2pfNZ40RIoxGrYeYklnP9B+FNIRXjWdLqX7WxSGMYAQ53n8OlL9oAOAG3HkFhk+n5U+dxJshOOvUnGarB4wzRoBhOw/x70D8wkEcpVshcAEqOx9ahKNbh5DIBuzjYcdvf3qbapO4oTk9WPXHt6U2RlZCuwZzjB4GaYEUMj+WSjKxLZzg8UU9YYVGZArc44Ygj8qKBniV3qRmZCSC6JsBAxx7VZ03Szct9pu/lReVTHLVoW2l2tioMke5iR94ZP1qW4uRFMqDjPTaOR+NdTlpZHKo3d2TeYsUZjUPkdBjFTRIxwRuAz931+uKqRJJMVOWAOcBvl3f41eiIZvmBQE+vas7FXIZbmR5HjSI+Zt+U9Avuf8ACnF/PhEEqCVQPmO35c+lXJSlspxnPTBOOtZ7I00p7lOfSmJEojt7ZlCQoP7xjTH0rSshbsjzzv8Au/Q4VfxqpIge3QHYoAG8nv2zipkuI442C7WTptAJGPb/AB4od2hqyM7UdViu5fs2n20kqJ1MYwpA+tPsYpZJmlmULKnAUDO0Y74471fYutrNHbRxRuePM3f5zUNoPsZxB5zSkfMzfNvJ9PQUJWByuWYYI5FaM2oYFt24HPPoB680x4CN237qkA85IP1/OhJMWsm4sGbksTjao6nj/GobQwrudnZdjErlt3HqffpQKwryyQvtIkCA53Z6+pA7+lMnDTcxu6RkkJtXqoOM5PU8ninvcyFk8zEyOehyM+2fT/E+9Q3NzM0SqRIzrkJGOgXrwe3/ANehBYswBrW1kji3ZcBtzHPvjPbkdqZHGjtI5whOFLLlyAO4B/zzUqQLdRxpF5Ky4JYscgL6HtnnFVbmSEs8wmQXDlY0hiOdo6cY68dTSRRqG6i0q5trgiK4llTeiuSAmM/nVcut5PJf3L+Y8zEpCikBB0+vXt71SeHNwkrF3CFSTjoD78/nUjW8k23y3Ea7sBV5J/Gk0k7oabasy9K8JjKASCYjDOOuQOgyaru0DSpIr48rqzHILegH9eKstbvYq6FJIiwwcnBx3yD/AJFRl0h8pLeJmDkkvgMSeMt14x+tNCIPsn2iIXMoY7WUorDpjnI9P5mrrSS3St5isTGQwOcZ9z6AVC0EoWVri5ZsvnbjAHsKfMxZIow0sfmk5dWztHc+3QUXTFYfF5ZaIxsBnLKuMlj269MVD5HkXvlmTMjAHZGw455yDTGWLMSxyPLsJVuOM4OOOn86VXEkQA2o6tklmO7kcjP4frRbS7KvZ2RLFFG0rySp5kYYiOI8hueN+O2M8d6ijs7OK6lNvYOhaNdqmTCh/X6YzxUkIjW2BiBjIJZkOBk5Pf8Ayfbmo0thCDI5BLDG5mOBwccH6E/lVaJWM3du7JWWDDqjooHzbhjA6f4VFcXcCEB5jJIFBO1N+CRxUyPGFdzHGxbCqNpVckevQcD+dVHRoXMRCO6jOIzgfWhsLFszPdpFJFAYZSQQd+CvqfpxV54Yorxw4Zyw+Zsg4btkn+VQqAlkzm4wykkQgFgQcZJJ6/THrUa3Cvkb84PPc9qm7HYMlZiCcjpt6Z9+uaSMJHEjs6xyBuRK+MDPQZ74ocyoS+SN2MjhffvVFI4pLxpJZHy7b8EjHAx90fWmgNG4mtblhHApCKwDI7bwO4xxUwjaVh5lw6JjqqjH4ZqGB15lQfMMcc4+uO5pszzySssbKrL947ScD0pCB3ujDIg3eWThGX72e9O0+2nRWMkrSsxDZc5PTHfvTljzAikOZAcAk4J+uKtWsUjnaXC7mwsYPT8fU0DuTxK0kTfOq7eQMZ/Cqg3kCVZgWbqpXGDUt1JJAPLiBLgndngfnTYkmVVkuHRWYbkUDgfX/PekAx4JhCJVjQqOCxbANRO0rLG+9lERLFVb5Qx9KSQzzr5e1WTOM7upHTge/NJ50juIwQvYhVztx6VSEPvIbiNUdpIyCgBY8EjPb8/1qpb2TPD9qiiaS3TDOxIAUHjOe/NTNEMx+bGXAJXJQc9eO+abLJtBgkRQJPl3EY754H9OtFgJbndb3ET27RzAqOVBBU9Pf0NFxdRzRgQjYV6HH3/qP0qkpgLYzISVG0YwPX1q1HFDJGWKyb1HCnqSDxj0pbDsMNw/mBR8iFRv+UDkdsUws9xvjZwscYwC4wfcVZjBkn2rE0YAzvkGec9R61ThWY3LPGiOgdhtb+fpQMazHaiKuWBxxkmmiRjCP3ZQoQQc53f4VbKStcqViJUAE4649aLryYxlVY4PIbB/KgCAhZdpRfLYrk5bOTn60gRY44gjlQMhgOgGe3rUggg8slJgMcgEnkY7cfWliRQChkYqcdO30pAPjaONwBgYblgeMfzqaF1kuYoJWWCM/wASpnJxkdPX2qvcMjNGsbSbVyoBxzTgjIAFzuI4+TOcj/IpsEPuQFlbEbqoO3AyOMdMnqM5oJHDSJjDBhjnBxyOlMLTGTdIzfLk7hk/SlNziQs0pGWG4gZ+pNAhUuDbq6eSnzZx2bGev05qW9lt/satag5dgCvQY6VnvcIICHZiV68+vT69KFaOSPjI2gtlmJyPwoCxMrOsbbHAHGcHn1xipyEZ9zOWK8YzwfpVIKwb5VHOOV7Z/rVqC0jEyNMX278OoIyffJ4osO5rW1vbyqCBhsgHnjNXd7pD5LuXjKkkgjP0z2Pas+Kyid5PmQrGoYfvcE5PHHr7VZR3nmjXywnGGSM5PHcn1/GlqtQsjZSaIKsSIAdowowSPbj2rIuLkbZfIjxCzCOTKnHByDn6/wAqZIPJkV55TEuflTd1+hpJJtPlmCW4ZmyMhnOF96I9xvUv6RbpcXBmmZCqMFQnpvPUnvx14rpLKwnkv2hkkXYp/fGJ96qPf64rGit44lVkaMMyscq5BHH8+KgXXbuymkmtopQM7GIYKAvuO9Q2r3KinYpTWyNdlzv2o5wjKCfTI9OhqZtOhmhK3CeZG2SS/OAQMDnpjH6mkmuMlppsGR8orIp6+nvVmRX+yLE8obeN28Ar5Z/u+uMfzqHrqjRaaDbIW1gPLFqq2+QSIgASPT+VJI0iSGRYW2AnLOegHoPXt/KnfZQiAKxfjkoDyaS3UTXIhSRVJOMF/wDOKA0G2Mw1BZGyV8tSAHB5HoM96meEyRsAobA4Gf8A61OuYoLK8NvBeNLI2SSFI8vHBH8vzp/mIHZNzv8ALjJ5p2tuK99UQMWBDYZi3AqUFifMZiNozkJUSXCTq0sQDx5wMMPxHSn5Jj2uSBwfXFSMXzSPmBYDpwM0v2ghwMFwV4Hbmqc8EYjVpIN6oeSD93PTp/SnWxjMJeMkAn7h7+9MCeSRzFk7kQYBx6fzNQXMhQBtjkAZL4zn+v8AOnSs0UyhGIctlTt3D9aY0kjryxZ87g3GTn+Q9qBgmxnVJdr71yqBuWHvS7FYkPEygDoDke34UgICZlJDp8qgDt3+v51WlnxmNyrADBOcf/XoAtAt2bZ+uaKgtI2tlkjjjimyQcyZO0Y6A0UWQjz9nJdmIHHbOc1AmZZTvGQPQUUVuzEsB9qs/mKxH8I659KcuIgpcEgr2zwfTPrRRTuDGbmmjZiQqKOhHNWISig7FJI+8f71FFJMOowuJYXZYWRRxuP9B3/Cnq0awAur5ByFPGB9KKKGJCXF2salEhchmBwV61NZAmJuGGWwwLdD2zz060UU+gWAxxws7bgpABPH88/SiKRZJAZQWjPOAwBf8ew70UUrFFm8t3W6CyR+V5jbhGBlgnQ/T2zjv6VIlythC++LzEkbC5APb/IoooaTdiVJlQWe1v3SsEI7uPlOeeB0AJI5qEtbl3MuZc/KQCOD07EZ6dKKKHoNa6Mcx8yFI3Zika/MoYnn3PTv61fVre0tHndlXaN0ecKPXqP5Ciile7Ka925Um3XkaTmRobcn51GUGR/CM881esEihHkooBAG7AJZT6HP86KKzk3ZlW2JhJEL+OIGKHzeVaRuB6nio9QNr5sKyHfFnchCY3gcZ9SM0UUQimrhLQomdIWMMcKxof4UTBJPH+TSQSlY32iXYzbcswJL9j+AHX/GiitbamfQsC4VsBXCkkMxKZAGOT/n0qMHlri2RxGMhZHAPGeuOlFFHWwWsrgZftcoEr7UXOFwNxIzj8/X/HFPubc2bxQrLEpkUOQG+8p46jnv2oop20bE9GhZWW2DSyvuI4G5uueBgE+nHQVCIvKTcxKuWOApJz/niiipYDyZ5N3mMAhwGIbJwD7+tPjht4oSQUYOcBmPJNFFC1Ar3N4IZUiifzsAjYh6H3q7DeMIiSAVU4JyMj60UUS0GkTrqafNJnYFI4Y46n9algnlAUtxk5X+nfP5UUUXE0ErO0jytvLOMYY8DFVmt5FM08i7hgHBblj6j1GP88UUU1qiRl+jW6rKu5gc7ic45zj+lNiu2SLZGFzkDIXoD3z/AI0UU1uN7EaSBgZJVMbNwNv3iPXPT/8AXVtI7VraVnlkREJGWjXGRwcGiihCexQR0typaAkN9zLEVKHmRM+URzg7uCPwPNFFIdy7PNIqsoUKroI8oB9cnrg0ltZQ7SsVz8jAjAHPtnPvzRRRcEiHzdt81sQzFcpu3FSQRzVd5IoBKXyZAfkQjIP14ooo3BBZXZli8ny05/iK8j8ae7FYdw7EoSVyPpmiigZLAXAiLO6oDw/6HGahSRYvOMKOUzhWlb5hnkZxxng8UUUtkCJBOrFt0SiNlwwEh5P4enpUbiNsNu3Fm4AX9fXFFFNAyPdbscP0xw2Mkntmq4IDcAn69KKKALMLkSF0VAo75xg9jj0rZ0m/tbMSpduJHxyVG4kHoAO/Siina4MpvICZZIsrE77drN8ygdOKtxToyYhQhhwZFABI/wAaKKhrWxXS5NGjS7yJ2EqjaoIJJqWyiD3o+1XkdvChyzFSTj86KKASuyzI/wBnnMYkWXYN6SLt446e/P5URykFFjAx5W92Zcck56fjiiiq5VsF3YU3SrOgbYXkJHycEDGf8/T3pn9o8ZknTzFXAWXhcjOe+CSTngUUUuVWYlJt2I5LZ7p0kmun2yDiOMgAgjueo/SrMNukBDIi+Zjl+4oorJ9jYrXUs0FxHKhQFztIcAgntVl/MjeO3LRNcuu4qhwFHfkn/wDXRRS3YNW1LS/JDD5jkBBjZkDg88gUwM4LEFs54+lFFDBbEUKXAdzIylG6YJ/Dipm35DxuQM/xevvRRSGRHLKoKLuY5LDsaWSUCU+UCF9CM/0oopDK4fLuwO4dGA5JJpZoUZTJLz82xsLyR25/DpRRTQhvkpExQK0R7ruIbPvRRRQyls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70" name="AutoShape 10" descr="data:image/jpeg;base64,/9j/4AAQSkZJRgABAgAAAQABAAD/2wBDAAgGBgcGBQgHBwcJCQgKDBQNDAsLDBkSEw8UHRofHh0aHBwgJC4nICIsIxwcKDcpLDAxNDQ0Hyc5PTgyPC4zNDL/2wBDAQkJCQwLDBgNDRgyIRwhMjIyMjIyMjIyMjIyMjIyMjIyMjIyMjIyMjIyMjIyMjIyMjIyMjIyMjIyMjIyMjIyMjL/wAARCAGIAnY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rhS00U6vVPOFzR2pueaB1pgOzRkUlHakA+lzTOaUGkA7tS5pBQKAHA5pc02igB1Lmm54paQC570Z9aSlp3AUH3pM80nSl70hi0v0FNzxS0AkO+tFJRSHYWjNNyfWjPrQFh4NH40zNLn3oHYfmkyKbnmgn1oCw7NLupg60ZoCxIDRUYNOzQKw7NBPamZ460UBYfmjNNzSZoHYdnFGabmjOaBWHGkpKM5oCwZpfxpucUlFx2HcHmjNJmjNFwsLRmjNJmgVhSaQ0duKSgLB+FJxS0maYWEoo9hRmgBDRRzmkoAD1pD9KRnUckgVXe6xkRjPuaQWLB6elQS3UaHA5b0FVXkkf7x47ioz3449aYWHvcyNn5sd+KaZnAbDdetN6A+lM74/nQOyF818j5j+BoFxKMDeaYeeBTcHFMmxYF3KB1z9R1p4vD/EBgelVcEdKMZ/rQFi+t1G3U4+tSZDcgg1m4NG5lOQSPpSHY0qSqYuZAOufqKcLvn5l49jQIs0lRC5jI5JH1p3mxkcOPzpXAWikMiAcsv50wzxdfNT8xRcB/SkqP7TB/wA9k/76ppu7cdZk/A0cyAloxzUBvrYf8tV/OmnULYf8tP0o513CxYpOlVTqdqG/1n6GmHVLb+8f++aXtI9wsy4R6miqJ1W2Pdvyoo9pHuOzNtTxkU7NMHHFOrQkd3ozTc5ooAUHn0pc8U3rS8+lIY78eKdnimDkUvvQ2IXPFO7U33paVwHc9KO9IKAc0XGOpabS0rhYUHmlzSf40v40BYWj9KT8aBQOwoHHFBYKpJIAAySe1HvWT4mumtPDt7KOvl4/PihuyHYzL7x7pdpIyxxzXG3gsgAGfxNWNJ8aaVq1yLZWkt5m+6swADH0BHevJJTLMGZVzk4C96RbWZZ1V5FRmxtGcHPbn+tYe11NlSdj36kNVrBJo9OtkuZBJOsSiRweGOOTU4ZWztIOK2uZDqUVG0iL1YDFLvXIG4ZIzRcB9FRSzrEuSc/SmG7iVVJb73alcLFiioPtUOB+8Xn3pkl5CFYLMoOOCO1LmQ7MtUmapR3sSxKHl3MByQKU6hDzyaXOgsXO/FLnnrVBtSiA4DE/SkOpLyFU59e1L2iHymgCaKzTqZydsXGe5ppv5Cwb7v8As0vaoOU1M0ZFZX26RvamNdSno1L2sR8jNfcO9IZVHU1j/apD34oFy56Gl7aI+RmqZgOgpnnN6Cs3znbqxpfPAPzt+tT7aI+RmkJjnoKX7QemKzxcpx81O+0RH+Lmj2yDkLzTsF4UVWh1GO5cpBcQyMvBVGBIqJ71LSGW4KecUQlIifvn0rjTr07ajEItKtbUyuEWSFF8xT9cUvb2GqV1c7wyygHJqub8YJLgY/vDFR/bEWPaEL4GCTxms+a4R2w0fyd+/NV7eyuHsr7GqupJjLOhHrmgavaliMkEe3BrHe1MoBiAbI6E4qrLDcxEgxY9xzUfWiXSa3Ogk1eBJAp7jIOetK2qR7MqPmz0Ncq0zZwzHPHanBs8bzUvFMPZnSPqqjBGPpULapGFwdxYHOc1g5+bgknPWm7hk8nA9TS+tSD2ZtHUUOPl/OkOop/d/WsfktjGc9MmhV/hIGT0JNL6zIOQ1n1JccKPxNQvqR/h2Ae5rPJAGMKT0z3NICehIH4YFL6xMfIi+dSGMArk+lRrfuu7dIG/4BxVEk4ALgAnApSTwN3J6ZpfWJhyIvfb2GTkknp8tNN6Sw+Zjg54GKoZ3ANu49aV8D0LdCKXtp9w5UXPtzAnlvxNAvmK55x/vCqPyhcnOe2KTjdz0AJP9KXtZ9wsjUt5vNLmSRlRR13d/TpUbSy20gkTLxSEhVbnP4ms0X7wLsWIESZ4bocf5NVr7WYxDtlk2hSSMd63hJuO47eRfN9uuZY1JUryQxPFIbtyCAw+nNYek332qa5YsCGxtZzz3OPyrVDfutxAJHGNpH41lUk1LQnlJ1u2HHyk+4NIblxkAZJ9ulV1cFtwBAxwT3pCctgEg+nr9az52HKTm4fGM/8AjtNeV/U/pTVdd20Eg9Tx0qMTZkIP3uTgc/rRzsVh7TP6k9+ab50g+p96YGUIXJOSMnvilUuU4G498jmjmYWHeY68knP14pBLI3Izj3qJN75LYz2Oc89qUMXyQ/IHAPT/AD1pcwWHu8hHQjtSFnGOQefxqNC+Qu77vQ+vvTjwUy+GzkcdTRzDsBLZ6mimJIShO4DDY3MTRT5g5UehjtS96xG12NlIjibOOCTVaDV2t84G7PYmvU9pHuZcrOlHApetc9/wkDk8Ig9s006/Nk48senFJ1Yhys6PvS55rln1+YjCuoPstRNrNw3/AC0PBzSdaI+RnXAjuaYtxE0hjDfMvUVyLarcsdxLkimG9nZtw3ZPOah14h7Nnal1H8QqA38HIV8tgnFcj9puSfvE/U0CSfOc9fepeIiUqcjrre9jmgEpITPZj71Ib23X70yAD3rjCZs8Nz9aXbJ/fAqfrKH7JnWjVbQqW80YH60h1azA/wBbn6CuT2ORy/el25/5aGl9aQ/Ys6RtbhDjbyveiTXoARsBPPOfSubUIAcmlJSpeKH7E3ZNdUyKU3Ko6j1p3/CQJk4jOMdM1gZQAHpS7lGMCpeKY/ZI228QMT8sYA96cY5PE9nc2DNFDEy5aV/4eePxrP02CG6voYZt6RyPtyi5Yn0H+eK6HTkjsvFTQwo32eRWi2FgAMAE5PfBxzW9JzqK72JklFnA3+gf2GjTQvFciNiHZGyVJ9RXNJJJeXcKRIHkLcH0969Q1u5DeJzKqCRBj7TEse4f7XPoaztR0bRtM1FV0uOMOud7Fs7cnj9CMilVpcq5omsK11ysdFf3USRqG5VduQKet/crnDMM9SKhlhlixl1PPUGomZtoYNwenvXH7eTDkiWftc7MSS3NH2i4J5ZvY7qpmQ5AD9TjpTw6beZTnNL2sw5YlnfMer/rSEsRksBVeSRFXIy3XmmGdNpOT06UvaTYWiXA2OrilDDu+apGVWUFQQB1JNNMnUKRxzzT5pB7pf8AMX+8acJkA6k1n+b8m7Hf0pplLSbA20jPB9KXNLuF12NP7Qg6A/nSfa0PtistZGywUsOev4dKQlwuABnHHen73cLmobwDoKZ/aC8kEccZrPOQnJAx61G0gVRkdTjNLUdzUe/+g4z9aadQ4B9az9mU5GcjGPQVJDZm4UbGLE/MW7CpugV+heW6L4w34UfaGwDnr71Emmt5olD7gcYUcA8+tXRAqIQI4lPcZP8AOkbKEuoyOSSUARZLnt6VYeJgCSQXA6DvTIpHjH7tgvGdnapBMWUbgQ2ecc0F8vcYwZWAHIphJf7oIPo1I88caE+aruTjaBzUaTtIVTaq5OBjtk96pRJaiuh1el6NYS2yG63POy79nUAegHcmuJ1/wxqOls+sR+XHbLJuWIthh7AHrjufevRtIWOXVL6X7n2aGO29vUn9Kq+JbT+0tPkS2hErJlo5Cw+6frXTFIx5mc1ZxyS2MF7IyNHcLuTZyB7H3p7tGBlUPPGQPSuVtxfaBqtuks4FpOgmdF5GMHgj+9xV7S/Eseqau9q0LxlULR5PUDqMfjWFW7dzenZI02KuxSMOCePxp6b3HLhiOCD1qa4mEcIMh2oMcEcfSqL3UEI8xyynPGBg/lWadipw5ht1ZL/rViJ7cn9RVOWxk4Ik2hhn39OK0TPtxtXOSAVB55pj3Cxy7C2C3PIJx/nFO6exzyg47opyw7EXyl59zmojhSAeD3q5FKvkgTYeRjng/Q/41GY2MhyFbjIYHmpvbcSsVslTgc46e9AJCFmySDTmhcEtjg9wac1tIeV49abdtxkJkYv8qj0AHekJffjGVHpU7Wh53sqhQAC1VrgLEygnpyRS50Jik52gY3Zycg8UAn7/AG5x7VHHOzOF2ZU9wc0pIOHXnOcAnNO4WHNjlSeT0z0JpSnIckbMDlfpTECo53BdxHI6gUHBVS52liRjGOnWncLAVGzLngjPHU/40iEyMVCHbnOGpVCtIVPXb8oJ4+tWEeOCPCnLdz3rpw+HdbyRhVqKnp1IzZlpPMlHCnKAnvjFNuNPWdCDgqRyp6Urzbh1I/GmCUhRyefevWp0YwXKkcUqspO9ytbWCWFq6RRAtuyO/wCP4dKkHmCJiylS2CSx5zUslwkZTjJzkVQjvS7oXy37vcSegY4P9a48RhFZygb0qzbSkTvGCu3ksoypHQ0jO8bbduGY9qek6AM7EggBQTngeoFDkFGfy1+Y7l4x37+lebc6uUcscixt2yeGOf0oMax7NoBPvzk1IW/cxky/KTtKg5H0FROxJHlDPJGW9f8AGkPlGvzISyEY9sHJqKaQgnc2CxPtkVOuDJ8xYsOAxXgf/WoKRSQ7xOrbT8yp1b2+lAWIlgkACuV39Tk9M+9NmTP7rJO7jj/GpCPMMkY4YDoP5fXFQNGnlKqoCUAxuOD1oFYeA0nyuBgdQD0GOKaXfazAjIzg9OKJGiC+ZlC4bCoD29/1qAXJuFwqdWzk84/D86YWsTMjyKFcs+38MUU4yyoBGIw5OWJbgUUncLEyqud248e9L+7JO4nn3qisoZyinPp70SuqgOSSCccdq05pBdF4GIdPT1pd0IGdoqkJVCjaMj+8BmpPNLL8qkr1JxQ3JhdFvzVAGEH5Uom7heO/FUmuNyqFIJI5yOB/9enJPsJYgHA6A9fxqdQ5i55xPQUoMpOAvJ6VntcNv5yAe3rU6zOMld3YYUcH2+tFh8xcdJkQMduDjHPNMPmAAk4H86z5JGdsMRkDOBx07VMzBjy4xgZOMYPpilyi5mWwxYA78EmmqzMWAbJ6VR3EDqrEZB/xpVlJyQo3Nz8v1pcoXZdDryGJJ7AU9WQ8lmx6+tUYrnazowXheR3oa42EgOCBjgfhT5UK5ekkjBIUHb79aBLHgg9QcEH+dUUk8yNXCdycE9cd6HQzGTsCFO4Hp6/hRyobbLck2HIbdggEYHQUCT5txwAeABVQOflVVJbrk9OKYbtEZdzgZ56Yx/hTSQtTrdLneC/0nyowzIkspyuT1H+FR6bealc66jn92WjkwdoAyGpTK9lHpU3lq0UkRSMFsn7rZql9pe1n0y4MIRJ2lAbYcfMcj+Yr1qekUjJ73J9Ov1i8R373hVJN7yFycFgFxgY698D1rDjlTRfEYjnP7uRtwLEMSD93P4HB+tYWqTaguuODEVu4n3khcbsc4+hxWpd2aavojajESzRFpCF7IeoJ9Qf0q7hY6JNOurudjaW7Srk7UU5YD0PpUV9pmoadt+12ckIPIZl4+ma09K8YfZdDF7CiPJ5QWZMbV80cA+p3D+RrndV+I+p3KukqWoif70YjyPwJ5rz6lG0mjZLmV0O5CgqSTnLDvSCWPAYqx5/Kq1pcG7tVuAzb3UZAXOOemakVwwUrneSM5x7df5VzO6dgJjOSoKnk8cnp/nNMMgVvlwfl6dh/jSDa5JGSAASVU8n/AD/KklWSKJMEKxxgAZBOcUtwJFkyrlgMbs5PWleU+STjd04NNkKuqRSMynZ82w8H/wCv09qrRvKgImVShbPDZ+nHagC3vUcs2NpPvVLStas7vVlspsQeZkJNI3y556geuKfbzPIJMYdVYgEHgEVyd7YTQsLuRkUyDfhRwMnoPw5rWm0ndj5OZHaxszbngkWdQTyqlSv+8p6fWtzw26WRmvZ+TGCkXGfmPp74ryyLWbm1DwxnBkUJu77a9JSWOLw4mpSqczJ8hXkAkY/xroo01Ope2hnX9yOjJrm+s9X1mNI41Q7cswH3j9KstZxRlRFCQR13D9a4rSruSPVEmjRpGH3VAz/niu6hnkvPI2I0hkzjy+R1rlx8oUXzvRHRhIc0bdSAh0DBogV5JyBzTY5EMZiA2gYGBjHSrt/CLS48iR03ld5XdyByOnbv1rLMkJ3nzApx8xHP5e9c8JxqRUo6pnTaxdRWPAAwRgYprxqgw8qZB6FqotKeUjdijds8EVEoMvPHBxwvStVT01Icy1IAR96Lg5zvxzUbBmIYKAy9SHPNIqbR939eaQR56jbVKNiXMeGwOwpJSBC5B+Yqfwq9JpNtDaJLeStl13LCj7Mk9OepPf0Hep9L0nTdS1CGxNx5PmAr+7GR0zwT1/rVpoh9zW+GMLr4avL2eVi0s+FLt0CjHH51b1+01SMyrY2ry/aI9uY+qgnoM1vQaZDoWliwsAY4Y8kM53FieprLfUrBzk3RkG1nOG2jjt+NWr9EYuWp5dqvh66jkYahBcwzKCIMr8rH0zms3RL9dJszLPZR7JmKPdL8zr/skdvwr2dbizKtLNiKG2cea7vyPlyR7nmvD724gk1OWWE7B5mVLDcpGeMjvR7KU02aRrctkzXl1BrgBvtIeNugUk8U4wfabtZZSXVBhVHGfrWFG8l1es8SRQooAdI1ABPY4rageaS1xuU9sjmuKa5Xod0dUW3XdITG/wA6jDZzT1uSpAmTcinAkPOD7/57U6ORQvQg46dzU9rZwyF2ufLwN3BPGPpUqQ5RCNlDsxRecgHqcdf8a7zRI9NhNtDcJHPeSRCVm25VF9B/KvOZzFZ7DbsRuPCHlcf061fh8byaf5emiz86WTCq+8DYvUj6dTXRScb6nLUpdYnceJv7GktXQokc4XMbxqAQa4BJGfOMMccmqviDxNdX0dzNBZQRRWmEYMWy4xnP4ZptnLLLapLkHcqkenIzxVV3FpOJioyW5dcyFhxu65AqvcWZkKhly3PIHrWe+oyxuoUkeuT0qzb6mZGJPTvkdK5bW1FcSZDGxPzA5xgelVzHKkhKqY+MDd3rY3JNFkqduc7vwqF7fzlVGYAHnn+dCepSM1kDEBWHPPvn3oCEFhktnuea0WsSzeXnbUP2Noz1Zz6qPSrUkUUWYQIzMxLAZGR2ppkJwwOQehqPUl8mzYDqRk1U0yf7RYoWyGX5T9RXuYaPJBJ9TzK755Nl/fx1pHkCKCSaZnGRVW5mCA84rquc9irq2pNBa7xhmYlevIyP/wBVSRki0QKTjAB9zWDq0vmoQOlb9mQ+mJKAuNgPB4Uf5/WsZTSfvM3UG0uVamsCHR2WMkkjj/CllVzE2+VRyAQW5/CqFhfxzRytt5UiMfjxVlNzK4BaToFUD5foa8WokptR2PQje3vbljcBkxb2C4z05Pbk1WErLFjy5gFJ+YgY5609AxhcHMWQSIw3AGe2ae25WdxJJsKAhQQSPoKj1GGzagdcgbgQAecHj8aqzAqojRZCVyWc9vyq0ZJBCHQkNnOXI/Piq5WZiWVyct06Z9qQXJFmTAQMCcdx1/H+lRRq5uJXBKjplj1HHGKSaXfgSKIgOjZ5Pbp9aVA8NvtabcgOdoGDjofypgNmcptib7oGSqnk8npUccJLDy4JPn/ixgDPQe341LCk2wSkMY3AEeecn/Dg00y7ImH7zazAY3DnHPGOtV6iaHtGVmMced6j5svtoqfUJIRIgaNslcn5evYfTiipuOxns6rneCW7Y4/z3phd5YizHbhuFJGKdcQ+TLguSB91h3FMAiMTbWJAI5OM1o7rczS6kkUqKWRmDHPBB6euKfmNlJDEDOF29BVWKVSCu3IPdhg0KvloyHgMMgUBYnLKy4VhwOCB1NKm5SOBhu2arqi8qS4bIwFNS7MyeVzj1WkOxNGjtGzgZVQSWJ6UkYOd2WORk89f8KkjVERZC4DjPQ4poWRfNZsMMdD0HvQFhjuGm2DIXnjFEiFXffuyeWPTHtzTfLlKblwWHQk9asz7Ytq4DcjcygYb/PvSC1hjF/IYA45yeBnHp/n1pnmnaiKo55LY7YpGASWQfK4BIVQuc1JFbuGbYGB6kAdBjIxmgdgK70Jx8/dR3ohw672O0r8u7jj8KdtMcZIXPBYFiBz/AEpQAOdrnLBiRkAeox+FAWsMDKhXCfNyMfwjj/6/8qtNG6pHEEXPAwp75/rUUUYhl2blKt2LYz68f56UkjB5N0chXC8jdgkDnj9KVxWJR5ULbsnccHB4A9QP89qrhfM81tgVVbB2jJLY4qNZVaMtIWO0/KecD1OatwfvkJ3DBGc+opgT+KNZEVjpUdttcQDJG3DdB1P1zSatq7yaVaSGLOzaR87cZB/LmsLXUCPACG/eOOO+M9Kt3uuPNDe28lrMkLP5cOMAKRjCnueRXoUavMtQqU7bFnxZPBcXFlfWaAMYxHJtz0I4JP51QL3Xh/dbSNFcJOvmKgkBTkd8eo7dciljv7K+0KTT2glt7yKM7i6khiGyvf3x0rFi8yaxktzNEjW7EhXYJknnofxFayd1oRHfUS31N4Um3r/uBf4foKzpLhp5S7Hr61IjIw3J09KJ7RY4zLG2QcbVYjJBHJ4964ue71OvlstDsdOU/wBiQIoIO0OxA+v+NOaZWkLFyqgZI7rjHH8qgtC8ccaJkxeX8rFfbOP8+9TQxx/fZDHITn5jw2f/AK1c0tWYvckluWRlcDgkgKBnoKqT3EpljDgCGFAzMemTjAOO3+NW4NPvpZGjWHz16F84x7c1qroMqKEeZAGJLDdkt2OfXrRdIqMG1scsl1dXRZlLqpGEByVIGAce3T6VqRQXYtjdTQlEDABj3Oe1bVlptmk7YQO8b4zt4Oec/rWpdTW88LRTJiMY4IPUehpOor6GsaLOMxdy2zBJo47R3Ec7sOV56/Q4rFup2v79wm1bCF8eY3OB6c9TXdXUtpHaSwW1v8kq43n+dYOnJaadMHumllySEZ1GEH+PvTVRXuaqm0jmG0S+eaW5WBTGAXALhm2/QV18D3ereF9N0+LbFHApBfk7gT1x3P5V0Qs4pYioPDLhePUdc/jWd4bjht9HxMAxjmkXB7YNXGvJJ8pMqMW1zGLFpeo2FwjW8bylSRvVABjGM9eetXI7PWHkDyxlQuBg4QY/Cule6QxDyjjP8S1TkuDI+C/A7dqiTdRe+C5YfCV7aG3tnafy/wB83BLHdmpyoZt4j2j1pN8QHLMW65I4pVnGQAh57k8mhJLYltvccq7zhUIA7nipSQOEwffvUP2nIIH4Ank02SQkKDnA9BxVpEMeAOfuZHXHNKshA3KpwTzx05qAuSCExlvbr704ysinP/16bBEWotJcbZAu+RExj+9isq3fWU1WK/mjlCQHgKQTgjtWmJA7MR37EYqZWUL8r49akrdWN+LxpfXgt7WUhCi7Wx1Yep/DHFYeoxvpN2sgctG5JjJHRvT/AArlNf1IG8hFrcOk8bBcr0Jz1z7VF4t1W+mmhtXuMxQR4XYMZYj5jWkZq1mQ6TvodE+r/arOS33NLvc5OcgZ+8fcnp7CuaaH7Vq8cEXz/NkgDjA/pWjp2mnTdMjaScOZBn5V5HHTk1FolpI+oz3LgfJ8i/U1v7SKg4p6mSpS5lJ7GzFZhE81gB1JUfzrobG20DzQLm5iihIGd2SQfTI5rFKOWQ7wR79qheC2upmEohcgYyFII71wJ8j11O+3Ps7G1r8OiRxouj6iZ2Y4eNQTtHruIFU7K1XyGaQbkzhj1HuM1mpptgswaFSCpwVDEZq+T5ajCFWDYwCcAflWcrN3RaulZlHVdIna4jEc6xxHBYbTkDNULy0kbWykMyhkjyr43HOcEEfTPFdHl5ItyTASFNuGB/L+f51SvrWWV1uIJQtzEPkXoB/gK0pON/edkZzTtoijNHDaudNP72GeIvuc42k5yDSeH13aVah8hh8p/M//AFqv2WmTXyGa/mTYTwsZ3Fvx7Vqpb2llbrDBEEQ/wovc9zV1nTT9x3M4wlJe8rHK6xZSrdsqxuGJIC4J/lUUUstqU89WjLLnay4/SrOr6hLZXUzJcsoGCiA8/h+VR2rvfBby8jkS5UYjZwVBH5VlfQmdJJaG3Dd7olG5SoGcg9adJcCRMkqfoKypHkJZlUqSQDxwferwRI4XQsDIUPXoD2rJrUxs+g+KUNJgcE981fREVSeWXbzxismGN2lVwdqDG7I6e4rWhljIfOD+7LYHGOn600U2cZ4unnhn8uIYjKAknrzVTRIvK0uO5VmZpHfzM9Ac4H8ql8XM2+OTqjrtDYxnH/1sVPpNp5egW7JN5buCxyNwIJJ6V6mCcpPfYxxSioJpbkrMMdRmsu8JJPWrp82CPZJKZQejcDP5VSlbBJYdK9Ns85LUwbxJSpJRgvqRiq1vf3dtb7Fc+WSVGelalzB56s7uVH8MajGf1qgbO+kH2S2t2k3NuYoucYHTPYd/wrixMbxud1Cdmbfg9Jrm7uFQuQIwzBRk9cf1rrmjuJLfYHA+bcOMcVmeC7NLSCR/O2TuQJGJAx6AH9a3ZVESF5pd5Lkbcckg9c15ko32N5NN6FIRIFV7jcXHytt7Y5HNVtsskzurjaOAvAyPTmr881u8O0b0PYfeB/DtWKbwh/LdiCV6EdPasnciRKAg4KluzEcfnTiyx4OSuVHRcjrVcyukiBAXaX7qjqQavNbNLBu3+WwQ4VlPGOn4e9NXYyvIiTRMFUqA2GcHAz+PekgIdyrFSz5VQSR+P6VWhEs7u0hOegUDseCMfrxUjqu9FhTeQ4UeWv3h06VpsUiS2cK8luY92w4O05wv9R1rReOKLT5JxJLOG4dcYJ5zxjHH+FQW9jJJv+0yhGIAAIBP1HP86iOpXKQgJAqoHKtJJ3B7/kKLgxs1y1yVy0znG4EY34PY46j3opCiLGhZ2jDLkbGXJ5PWihj5ZdCe7gEkSkjkcA4qiRtYnKlsj3rZKhrcqe4rIdBvyUY7eDgdq6ays7mKISArFSq/OPvDn86lwdy7BhAMHd0IP+c1HnbKWjQMkY+Yq+CM8Z5PNOaJiSYyADgDHOP8M/WsWmVYmk+WMMEQ4GACOfp2qOLy2nVjtBbnAXOf8akVgBtysm9NvzHOCe/FQSOqorh/mGV+Xj9KQx7FhLk7ixG0At0p4+ZiGYAbeck5Bp0aTHAHO8cc53d/wpHYpCyCNN5YFjj5lAoAkRWmlUqSM5wu08Afhz61HLCJ3XcwduCX7n2+g5p8HzRkPt27uCM8e2On4VDKreW7lI8k4xt+bHTgHt70gHRDF6UaMGNeFkPP6/nU0cbyTp5Y+Q+pycZ64z+ntVBIwjnzf3igEbQQNuOhH9aRLtvMbcRweC2SRnvj8qYtjTKL5jIpUPtIfeFIBGen4Afj09KZKWjdnds4wSQvB/Cmm+URRoSucKSC+APXGO3X8aZGRNnC8cEDsvv60mMepaA+bHFIXHCjdjJ7VFPa+aZYW2oR7gFcfh0q0E++EcMRhtrk/px9RWfePLFLn5Su074y2en14P8A+qkHoRSzNHm2dcDbkncRuHpx61PHPbxoMyGIsANpPA+g7mq13frMpKyR4XaQucE/j6VSmvlmVNijgcADpj+tUBY15wzW23JAI6Hvmtyy+0S3ZmiISIEbXwrNvU4wTg8c1z9xBdahpBuYrd5Vt5MSOikhc88+nStHTr7yIhEpXb5pb73IBGf51cG46m0rSSL+r2kcs0lzPK0tw4+dzJsB/AcVxl5ZQSvIYfmKjLHnH610r3aXqsQ4XnnPWsu8+zwpJ5RcSyDaxJ6j6VfNJ9SeVIx7G1klDRRICQN2e/0qyLZyWt3VkmLAAHtz/wDXq74XG/WGUswHlHARckkHp/OrGtSMmtG42zFflJMkYHIHSpcXe5Uaqv7M6S1t0ZI449z8DdsUkEY//VWhDZWwKvKzLIcnZj271hw61e3IjaPdDDtBU4BBx17fWpzd6tcyoIvJwoxkZG73IzXO9GaxprdnTl2VQsQEcQ6YIw1QT3JZgqlQM/ffofasRort1ZpJ2LKMhvu/oOPalSGUht4GR2I5NQbpFpLpYr2bdcH51UgoD83OOP0p1xMblQuMIcMwJzn2rPmhlaRCmxCh3bge3Qjpj0pyyOWwXTBOAN3PT6Umuw0SSP8AumKIWI4GaoXEBuAPMXEf93GTnPFWHlC8s6luiqDj+tP2GZgg3ZIzu7CnFMJMLJ54o3jDv5ROAHAPt1+lSRApNIsDDackoOnHJPNT/YykQDTYJPb/AAqM6bGCd8pJP6j047VpZmfNErG/L+Ym9+BlVjCkg/j2qS3uJJEVEjVpc4Yk9Prx/hV2K2jQbQFYZ6kD+VTCJQoVAAarUi6exUK3AIV8I+f7wIx+BqVIHRwHlLDqcVOwWJcEn6kd6ZuDuo+ftyO/timiWAiOThstjgsRxR5Srlt2Qex6CpSI953ZHqeapXd5CroDxt6A8E9+Kq5PLcsAfKTkkdcZ5pjltoXkeoyKhiuxvUpvGP8AZqeMtMwdgw39Plxmk5FKLGbREqnYzlmAwD6+tR3xWV3s7WTySUJDzqyk+oG0MOnvV/7IzDZ90/eHOSKfColjzKGQrlWwOh+v61DdwSORu9HhFzp623zgOPPcnnPXJ9qr6pYy6jrCQoOZpgvPGSf5V2VxPpkIQzpGQDhWkOSD69hWRBp9tPrzTSRt5DpujXcdrMO4Aoc7aFxj1Jr+2KwRqRhYztyec4HtVTTW2WJfeoUO+WbjPPNWdfuFj0+VVKBl5bb1rMstXtbOwt4nhdnQbid2Pm659qE29RuKSsbFvZalKd0rxRW7LwZBux7Y7fnWjaWFsWkW7ZrlsErHERGGOOMkd+nrWZB4ps5Z9jI0YJ++w3D+VWH1uGSUJbW7vGyg+Zv6fUVLv1BW6FxIlmlBnsjCoIVUNzu49M4/SpWWx4CW7MRwyg9B6j16fzqimplkGVAC5GFbI6/jULX8hkwiqyuSoBbGPwHbFQXY2GisZJY0CTeWB/DgqM//AKqcILO34jldQxyQwBrEgluIppJBGkiqD8mzaeh6Hd/OtCC6leSNDHHk5LHOCoGPz7/lRcC9JFEq72kbAxwFqpLAWB8m6AYjGWQ8n3Pp7VdkJineCeWJXTgoTyvTr+YqA3CKh2bdqnruHHv60r2DVnO332m2BZ7T7Vdg5WRIh8o/DJNTW/8AaN26pc2bSR4yfNwCtb6NNOo2YGRkkjFUbzU4dPvt9xA5VsANFJxx2we/4j6VrTipuzdjOo2lorlT+z5ll3eWP95icL+NUZlnEjgjJ7BQST+VdTbeJ/DcyAXXnrk5yY/8CaWfU/DszZsdQLSEY8pomGR9cVpPDcquncxjNN2ascoXmjmgVFO+UMdhOMgHtnrxWkYFjCmYOheJSVcdz1GOvFbMa286LP5cbKudpB6Hp+FZ9/ZXSIptpUmOCwRxgfl0B9xisoxhJauzHOD6GB4is0vLCKMuqOWLAkdOcYxSu6WsSxR52IgVfwFQXN4ssqw3kZt5kIKhvusc9j6f5zUFxcKzZEqN/wACr0sFFwTODE3aSK10Z5CTDCoz/E8xI/ICqZhljGZHVz6AVceeEDkE/Sq0kqufkRsepNdt0c6uVZHVcnbk1c8OzCbWVt+AsqlT9RyP5YrKuvNwQCefajRHb+2rVR97zBwTjjvWFZpwaZrCLvc6LUrf7DqexEbyk5IjbcOBywrWWS5e1+1gA27gbm2j5V/yTRNYrPCzygxIDmWTqT+eOP8A61RadFv06WSXUBHasrQmLB+bn079jXl30ujoV0yS8hjupgYWaFdueu7eexqlfadJJAs8LA55YjjP4+tThVkjd1uXLsFVYz0RB3POcH1x7VpW90stokcmwlSVAiGduPp396yutykzEtontWt3V8NIpLMVIIA7g/1qa8guZGhZGIGzAAbcG9x3PH5VJd2RuLYCByMOVB3gN/uj/PNWLR3tj5WyBEkO51UZYAdBnoPpTv0YO4Wtj5R3FPncEY4HOOf8akhtrSKL5jFIwX5lBP8A+vrViYwsgkDmM7doaIE5A7Z57/hx1FVhMolVykTZXYCFIBJ5/p15qktNQe5AX3xKXzG/A2/3eelNlQCDaT0zkn3pZ/nd24UBwR7CiYSAcy5LHPI6+v8An/Ji2pXQzrqKVpS24gdMBR2oqTFwx3DhW5Bwf6iih7jS0NQ4EdZV2qOXUrkbc4zgZ/rWncErFj16Vi3IMkqL8xwCTgZxXdWeljKKI1giklVQG3dFC9z/AFqxIkipkxqq5JPyjOPwpiGEOd204JwFyTjt3oeCRy0qMVVCd2GAYA/561zM0sNhdp8HBwvdcjd/9engfaJI0jdRsIBIHp/n0qur+WuDuIxneyDOKQy58wl+xJ+fpn+v5U0DNPy5REXZwIg20MiHn8exIqnNMkx2Rop2HCDB+UfTOfrSwSEIXJUMmNzM3J7+2aikMZnZvNRJOGyDxk8/hS6kk6yEsV3k8Y2KDlfX8PpzTLhf9IUNPvfOChX7pxk8VGHe2gdnLxhyQCpxj3/zmlin8iCCSBI1GRg4BLjOSTx0/DvSYECyyw3DS+coUvtU4wx9AMcDntUS3HmzXSxkyKxJ3EdRn9OvU4qvdxyZme4GQrffQYBJPGc/jSJFNLJut5C4ZsZHHPrx0oHbQ0Lkb7HCEIyqpK4AAOMYyaqRau0dqYgiswBDNjJH0/z3pkjtFkNkuvdTwepJpFbeVOWbqRhyNvoMZxjpn6dqEBsWc7T2sczAxZP3AOGx3+vBqSa1Eu9y7OwQ8bsA54qlZLM88kxwgEYUl2AB6YxwOen15rZtoilwAczscBQFJA7gn/Ck0NJvY58aRPI7SAsdqnhzkN6D2+hqKDTrhfvfu/m2thhkfjmuwOmXMw8oR3UZTjdHwDn39v61PaeHWjZyGBIwMKo4z74/rT50jVUm1qYCgaf4fuI7d98U13GzKzZzhTkHt1qaK1+0W008kca7zmNUXJRTzjiul/sNWtTDPP5rMNzALgEg5AxyTVS0msdPWSC4sSZi+Mxv8oHbof6Uc9zdRio2PNba4ktdReCQcMWUg8VHPdr5xwMgHjmtS+VI/GsBzhTIpPPTINWdW0wGQm2tlTk5KsWz+daJ21MLGZpLBtWgGDiRtpAJ5z9PfFdXq9hGbOyt4wxbcYwGYnGWDHGe53fpXJ2Ebxavaqxw/wBoj7cj5h2r0eS0e/8AE8KRZ2RyGUswzgKccjjuBxWkXZN+QuXb1EtdDnSMNJBlyMKm7GMe1Bt72R9v2MggkMGUZA7YrrzBKshJIII5IQfn1/zmoDFNFKxEiAEd0wc/nXEdPMYNvouoSOol8uFM5wWyw/D0/Gifw5cxsmJtwLksdx6fTJrbO52UwuhKnIBjyPrkn0qW3MyW2yeVJCM4YDH0yKLBzMxrHQ/MC/aLj52UklF/r2qle6LJGywwNI0W3krHkn9QP0rp7VCu8OrNuP3s4z+vNSM2VBAVfdj0NVYXMzjo/DmNxjinO4BWdsrgegqT7DcW6nyYGOB3BOBXVecg4eROOgFPSRCu/aABxyQP5VSdiHqcYIrlyQVcH2U5H6UrNJFIV8sntkriumm1NY2fAIYdgODWRc+bdMJJGQE9FAxj+tMVij5r5J2gepxzTre4klcjaAgPBUc1I8DBME8k4B3D+WP606EfZ1UgBjnBx0NOzDQkKBiBs7csW5qCXeFbyiCeqkjjj1xT2k5yF+QZJPOT/jTt3PyhduevWiwXRnzS3EwEMkjFTwTswD69+n+NSpp9jJOAkwcEZI3fNn3GOKGBdjyQOnB6CoYrdFvQiMS455UED25qLMu5oNpq5DQyqoQcJtyT9T+XapgJGXOVjJPJdeg9qijYCc4U7+pPp+FTNer5bRyqc/7JwTSsO5CTPbzeYJgVJwR/Co9eB+tNvo7lot1qwDKcttxkr+NTCWzaIAxMcc/dGc1MDZ7QMyKFGBn0/AUBdGBJY+c6SSiMs4JXdwSQfY8cVWutGuklE6gc/d2tjA/Gugl+yxhRCGYHIKjqPp6U25skv1Mj+Yu1ecy8e2acZWYNXWhy19Ypa2TwsxaV2G4DnHt/WpP7FYMgkli2H5js5O32H+Faq+HbAxCYQFyRnc8/38DkjkcVetrSNFHkjy48A7kKnr05z0puT6Al3MmLSoUkeSRDHCMBASP5f41NL5TMixIWVOo83A9Onr7VrjTEjZvJWaZ5DucB9wbHqTkD61PBpdtHCEeMguMuu8fL7EdD+VQ2y9DDfy7uZ32GBMbQuOBxjPPXNDSSMNsUisFClAOmDz07VvxadYvKEMe8K4kG9jzjgH1PbnpV4aXYSj5VjGR0yRj6ipA5ASzM7yN+7GSdjL8vpx7Z/wD11KS7Qq81mk4OdmwfMcng/jxXXiwtoYUVVjYJ90kZxjtUchifBRgxHPyryfx/OkO5yEl5cBpJBaJDG46SfKzHIznn29ea2LOzkjSV2EULsdqMqHBH5/pWssclunmgs6ZJ+YnjP4UwZZQrRKR0C9fy4ouIyktJlkC7GVn6scKBj6U9tHM8atPGkvHSTPX9R+QH1rVFwu4ZzG445p5MR6uCSeQuSfqaaYjm/wDhEbIjc0OEODxK5H55ph8I6ZHKr+ZIm7gKr5Ht1ya6GWeJImG9uTuJGc/TBqp9qtJI/MSVJAxwc859sAcU+Z9wsLbWn2VPJRhsC4+Y5J96miQyyso3F8ZO0HoOwpysFjaNc7VH5VGGcDJBHOBknBqbhYiuraCZAHi80YwVwDs9SO4ryK5sIklkUg8McHg/0r2Ix5dmaUKy9sDNeVak4+0OyHczk/KPWuzDO9zGqjnLu12ZaNsfU4qnFNJjiRww9Ca1blmYusSjcv3nJzj2FVm05otFj1A8F7louh5AUH6dc1vJ2MGio1xI7Zd3Y+pYmrFhOYL2GVRlkcH681UwCeOK2fDdkbvV4gFysYMh4yBj1/HFTJ6O4rHpz7ZwV8tmUgZiPU4GST2z7Vj3MCR3YkdfKIXCqx5OeMj/AD0q6msPpqoFiKeaf9WFOB75xz+dRXkdrPdRvfTu8JJ6dV+XII/H2rjTXYRlXtyLULGFMlmceYWY/MfQHt+FS22q25P7qBoE27sNJu3Ae5walNhBfRBY4yIVkztlb5pP9njjH6msbyYItVmM6LFCCQqbOnPHB7UrJPQSOv0+6W7sonhWSFWJRd/YdyMcc9M097bMggU448zzEiDHg/d5Pp6+lWbK2E2kWsqOrAREqGGBznGfyrFvb77JqEMsRkZBhdysNgYjnPB/z3pKV3dlSWhYt7e52OspCqMnoCSPf8agjwziRGDozYIjUE7vX2q2bxDbrEGEu4fPtGF5780hnhji8lfLQKCcBcBR/nvRzXIUL6kcjx8I3y5O3kVFKTJK44Uk4DEDpVkW8J2E7EQHcoQY4PXnGM89far4dECL9nHHzLgnPXr9atLUooyIkA2mRfwHI9uBRU11Iisv3Qf9qik5MqxVvjuO0HoMVhTTTi5WOJiX6bAev4VuXA/eGse/lMbL91RnORnNdNRdTNArKxbJ2FiAeBuJ/CpN9rFHLuDuQpRdpClGP97g8frVf7Qfsu1TtyPmdh1/GqnmlOAhUA7gQeprJaF7lueVXUKhIUADbk4wOMe/1/nSRK8a8KvlnrvGQPaoiissbyLgEZAK8k+9TPKWAVWDLjOFH+eaTG2rAkkWNzQpkNksAefpmmWcha8LsQ7N93HQY6/57UyZ18oOqqp2/wAOcVVF0R97CqmACvb6e1Ik2vKUxmPKmHrgjkfjUBhQyFtgPbPXiq1vLJMjeUJGUnHtn8asBp412OrA5BAzz1qHzdBWZL5Rmlj8xFkJ5Ix1+tPt7OXzhEEVFZgQEyTg9M8/XjPFPsYZ7uf/AEaPe2ckj7q56ZNdhpukCwjDPIJJyclivHP9KV2tzWFNtmRb+G7drVhcFY0IwEUj5R7++au2vhTT4W3kPID0Vjx+g962pFXOflxjOeOOajRTK5aOXyyB8x28n+VK7NuWKETTbRFUi3gXy+h8tcj86trCuQ0Q27ugUY/yKhllaJ448FpDwXPQc9KkWR2uPLdgoUAhuoPtSKJVCqQryKBxjPGT7U8qsgKkjA4+bjBqK5vBbxKRjk8HIyRTkl80o3CqOR7mmAl0VtrOR/lG1OoFcza2qvmRMu8hBbBJyfr2rX1h5JEFvt+8eST1AqHToHSO6l5JQHYN3GccUIa7nlWsTR3XjAtkhPPVc9+Dj+ddBqVyLKSUyyRJj7qn7zfgKwrnTJUukuXYNKziRh02jOe/U1seIbOEAyOUIbkMa6ElZGDMLT3a51u1kc/M1xGfp8wr12K6stKMiWcJuZ3OGYvnnnqT05J4rynRLSOXXLOEOGV5VBI9M17BHb2loNqRgqpwN3f8Kmo2tC4FeBtSuXyWRMHJ8tev4mrscagMklyZQDhlDbsH0qnc3zNGyFliBGF/vN+nFZhuWVtscSx7uGI6n8+9ZpNlNpHRS3MNvCxKn5QchjtB/HvWJeavIYttsYwhznYMVmzu8g/1jPx95j+v6VVwQerNjj5un4Vaj3J5jUi1qdBtZvNA6gnIB/Skk1u4bhUjRj3C/wCNZagg4UrzwT2qxDAu4GQjGOMHiiyC5JmW5BLFzg/3sc/hU6ll+UkkDpjoKC6KflKg46moldjk7iq4zz3osIkyzkvt+UHIJPWnbnZtz/eHXA4H41XLvmMs5B9BUq4DAAE8YOAcE+tNIQ6VpCg2k5/lTdwYchsgcA8U/mIkgkk9fQ0whGOfLbd1xmqAeqtjdsxjjqe3oKikkEWQi5YjHXHFSlgEO5DjGPeo94+Zmj4PVVFIZW8suQc5+nSrO51DE5UAHkjANLCpdd2wDPqOtLIrCQ7g2OntSGJHuwXUHcep6VIyM+TIufw/rTCWVRtK7QOg4Jp0DuuA5zn15pARMmwDAA56CoWeNSFKAfzBq+6K/JOGA5z0qtMrI28KCAOucUCuQ7TuBCHn3FOM7tjB6ep5xUjFRgjHHoe1MWLe52biPZePxp6D1GtIzKQQBnj7vWprMRkAEDavzbAdoP1xVaSGUo2cqpONyjpQgyAi7n7Z20nYpXNdtQeSSJbV4kXkuHUkkDjAx0omvLx7gRW5iixy0hXt1OPSsw2zq6qABJxjA5HH0q1Ha3Qh3uyHPylclhjioaRabLcES3CieWYy8lkYfLhTjjOasJjymZWRVB+Yk5we9OjVIAuxvNI7nAyfpimSGNIzvULGcl88A5+uaixQ06kDHmJZZoyuV8uLII+tNchnO6J3HThxnH9P/wBdJGrSKW8to1AxuLgKR6D8O1AkR3kfzwUVscPjDdce9IYR/aFtxCIxHAq4C5yfpTJZFQlSZM4xuAJBPbn8O1PaSeRcyFdpJII5yMcUsR3SxNmX5T821Rtx75/lQBAVnWOOJYVZu+52wD69M1JaQzIhFyqqx/55MfX3qS9mt0uZUt2kmORw6BD+HbFOtpLl4RHIhRsYCsw/p3oYrinG8xhZQq/xbQf06/jUb2aeWfJkMTY4PTB9cHg1O0z2gXO1QfU8txj/ADmk8tw6/ImD1UnjHtQGpnmK4iu1lWSeZUPI37FPHQjrVqzkneYrOp3E8fNhV9h36VPcOhRsmRcHjHAFCSrjOAWzkEA5oBjrlhFDKFfIweQPb+VeV3UUlwTgiOPncw6kfWvSbqSN4HZYWJCM24OARgZ/pXnU2AjcDmu3CdTGr0MK5VEhaO2hOwfekbgfhW1d2yS/D5VAO622Skbf7zHnP0cfl7ViahI08ixKfkHYdzXp2sadv8ItZq+PLtguFH3iq8A/iAadaVmkTTjc8c+zhgNrD8a3fCNw1nrqqBu3oyEA47cH88ViKZMADscYrS8P7hr9mRjcZQOelOT91mbR6c0VtIyNLCGwNy/u859Rjp/SqN7DLHdl4kiMW9V2qQzAY57/AOcVfMUsvyogd1wWUYOB0qtKT5TfMQ27gMoGAD0A/wAa4kwcDFuzqpkj8uZRCqmTajqWyPY9/eq/2FtV1B90wggXAJkGSwA6j3z1qPWA7XcWUYqoGUVsZ5psV7eu5laNIlA2Kx+Zuf8A9VVYix1drewfbI7GPY0dvCGk5wqY4xjHfrzVqdEaV3hhR34GQ5VunXpz9KxrCCVtKvPLaCGWUfPI7HMmOm3Hp3zmrC3aW5AEvylANxY5c46gdP5U7JLQHpoSCNzcgzhBvOGaPGT7j0Ht1qZ7ALGwZ1ldjlmHQY6YBqlK4ZcBmDE4IP8AOoopbjzjsZTweTUc1tB2LMNskNuWeQyZYEFAcgde/WlllKR7l44GWAzg/wCTUZU+WHU5XIbj19amfYY1QyDnG4H5vrRcLFSSQz43xSNgDkUVMXRpGSI429RtyP8APFFJsoZLzIe9ZmoFt6bYlY8AHv1rRY4k5rK1YlESRVLHdt4/Ou+fwmBBB5I86OckkgnaDlf06U5pLdUAgQ5DDlzn9Koy3EiTsUZnJBCnPIY57fWpIrS6ltQLgm3h+9ukGM/h1rHfY0CW4+ZRICCRtOCTj0qWGJXEaJktuzwOarpPZxv80oYL0BBGTUrzyOySWkqpxnKpjJqXBvcXK2bNvp0JtsysY5cYKFcg/QVSl0cqdoDoucjzFwD9Kgt5ZJXHmybZ1PVT39j6VpwpNdcEu244AHPTrRZx1LSRXjN55RjaVNoyAEXG0Vu6NpSTMzzxOkQGQ+doOeee9QvBBpYhkuTNKSwYJkEjHt6Yrpre6gktl8vaqn5tn3SPY+9S5to1jC25Zijjhj8q2jCrnJx39TT8qiEjD5BAx0FVH1GKM7V59MDr+NEzvOwMY2gA4yM56Y/CsrGhJN/qwF5/2R3x/kVIP9GhDgHLdfrWe8twz+XiaHtkYb+f8+1WBmJFDSAMx5LN0/z6VVhDhuGWON4PA/rU8CCNQcFmzz75qAsy55BLHrz+FREzRuZDLIoXIymOfoKQye6EYIaU7VjORg/e/D+lPmljhiQxyjAzgjkr6fSqjyRxSxsVDNszsLkkew7VX8uaSWRhB5CMpw7ED9KSXcZJLcCd1OXbIwc9vcmtNPLht4oIssV+ZuM8n3rNs9NgSVZJZWuJM5+boPx9K0ZbmG0gzO4SP+EZOD+PeqEeZ6urzXrjKKpfLerc9zS+IG3RgKoGB1NLexz3OsMkO0L5mfwzUHiR9rsmfwrdbGBN4FsVvPEG9nKiCNnB689P6mvQL25jtE8iFSzgZDrz+APOa828JeYby4CSFMxjJB9668S+VbtGrBmbBJJyf/rUSjrcq+mhKJshnKsCc5DN09ecVCxZ5G5ZsnOSM/yqv9odiFRhkY+bPUd8UpleNmC7hn+6e3Xr3o2ESEBR/rCR02dMVFKwbbvkwOgwvWmqVHyqMLz05p7uB8zNgD2qWMEhB6xgr1wecVMYtzLwM4zg/wA6rfam3phtysPuDpinm5kUOSyRjPfAoGSrGrjaBlevHGamTD49vfg1QSaU5CsWHueTVuB2LHcuABjnmnYC15eF3Mcg9h2PtTg5CKoIYjk8YqNDsUbcFuck+lPQImWBJJ/SgQ2WWOFS8gC98jmgbACxXrz0zz9akUqA4I5Pc/0pPl25UErnjd3oAgmldlVQMN3+X7tRrlVO/eCR1I5qfaisGPB7ZpwjTaMD5jxycUWC5GlyYlOVcjryOKa900oyM4z0FOeMySDepRlyOGBH40oiO4cYUcnC8DtmkykVi0mzc43AdMVYE5YbQdpPTLc04ELGCVwG5HzA5FKkNu7bzGmc9emPeo1K0IiZS7EEMR3HTNSRxJKhEquefwFTStFDEMFAFbv1NSR3dttdnHO3ON3GaeoaF200mNokOzaD93HP51MbBkBijlHmHnKj7tUU1OPgozFDxyTWlDqFq6DbMVbH3eTUlE0NoyJuZTuBwp3Ubcbh5mxexyetM+3GNtjKxP3gR+vHanG8S4GyNSSwzwv3fwoAjmhL45Zj6g1VmjmjdGiQeRjB3HnNWvKkQ/upmI6kEdffNJJK6RnzZowTwBjGf/1UWC5nGa4aICKF2PJCOu0kCmlZ5Q2WVc/wgZ/D3q8txFJERBMW3MQxXoP8+lEVuqA748SnrxgH6Z+tS9CkymYp5N6TNGecMpGcDGO/GcinizHkqG/eHG4grkg88D0HTpStARuY5Xk9WyfrQDmLIJByOvBHFTcdh4EqYRVCjOV3Y4ppDP5e6dWVzyvl8+uc/l0pyp54aQoSvYtwG/Pp+NWEPyAKo9SGyePb0oBjPsytxHcuH/uoe/8AntUcZdGZRCSo6EH731NTy7ZiSUjU5zwSOaAjy7dw69xQwIXMT5RhGRwfmAP4A07ylCEiUKBjPymleCNdqkbgWxxxTj8kbLl9uR8rcg0mMjaRXl2uwIABxjPNSeTHtPlqQW67e9CBCSF6tngL+YzSqHRJSSRgZVQM5PpQBTv7dRp87E7XWJyMcY4Nea3gPlYHB4FeoyZurdldeGXaxA4Ga801OEwSPC/3kfB/CuzCvRowqrYzbG2V9TtYidxlnRW/3cjNexKVXJLAkjnIzXlfh63Fz4itifuR5b9D/UivQ5bm1hQ+ZIiBFyS54HGMkj61GJfvJFU1oeQa1ZDStcvLbOFWQlOMfKeR+hqvYXrWmqW91G2HhkVgfQg11Pj+2SW6tNTiAe3mjCeYp4YjkH8v5Vw5TLZTgVrGV4oia1PZHvbVLuBraMyTSMF3oMYHUZ/Sr0rRuR9oRJOw3HGPoa5Tw7rUT6XDHdTsskY2sRxuA6flWpL4gtjKmQWQA/MY+nuPeuRxknY1vFo1H0nTLtCTAcng5cg/Ss1fDgtb8uu1rUYZQ65Yfl17YqSHXtPmwBKwIwMtxn/PrWrPqE+oW7zRyKXIGCgC/KP7vtTV0Q4RZlq8Ef2gLbYGMB9vLZ68Vj3EEd7MizkxxRKFjMY/1nfLelbqSSTI8mW81u05yYfy7VRNheLMZjOnlDOCWVd2fQUGMoWIiCAVVkKHJPPOfala3VWDxMsrHnaSACO9NBQyHeseemFH3R7VALhWjOY/uE84+8e2aUiCc3KDLPGwVjwrDBWqdxLE5VS6oc8kcH/PFOu5Bw6ktnJyO3TNVDbrOQ28tnk7cdPTn61FtSi28eY1YK/Pdec0UyW2mESCJo2QcY7UVVkQXZ9jTt5fCZ4FZmq4FkxLbdpB3Cug1aG3gmWG3IbA+Z1Ocmsme1ju42gl3lWGTt6nHNeg7WISu7HJxan9nkLQRqX/ALy8n8M1oMNRu+biIuJMEYPzY/CtxNBcAP5aJGcYQ84H16k98VtW9m8sOIz5IC7eBt2j6+tYOdtjoVI5208P5YncIWZcBmG4gVtW/h3TltViKS3DL8rOw2gVOtqkNySsrMw/2sgDvx60plje5DsrsoG0yEtj1wRUOTZagkQLoEFv+8VUdunJCLj2FWkgnHlvGkQKjbkN29BSgTSSs4dlQHIXAb8gauypHgMuWbOSWXkmpuWlbYoHTbhbpbhyDEqY2nnPfn/61SLHJF5kss2/eSRCFVd2euPWnTTElo0SZyo6KMfkasmHT7mSKUqpZPuj0NK4WIreN94Ai8sBNu9mJPf8qu79jsu0BiML82C3+fSkeUBQkTMgx1Bzx1qJo40QFyIgnIwOPfr9aVwJXlYDagAUkqzIckVHc3UUEA3IDJkbVIxk/Ws9dWiaR0tI2YdfOPQHPWmR2stzMZHfdGRuZ2O0AHjgfhQBeN9NJ5a24XcR1Yc//XpyRSMxmv7gsFwAiAjH+eeaYskdiBGBl2GUK9145JPQGp7WGWUb5tz5JYqx+UUXAVJXkcJBFsAORlcnp+lTeWAWMhMjZxlj8oxTZ7owqUigJwNzAcfz/wA81k3Go3MpMLQBE/ujrj60AbbSyG2fy4kL5woLBQK5rUEvYE+03DLv3HYPMAH4UmQiIm5lI5yTk9fTvSWOn/2vqC27yQRoVZi8zAKAO5zVKNyW7HLpc3k2twp5arG8oL+Wd2cds+lQ+JYpZL9mULzj5Cw3D1rWutMn0bxColu4JrPJbzIpVI5HHT+VZmsX1vKpEKpw3L+WHP4f4mt0jHch8Nu1veTpKpXzI8AEehrrd/7lST8rdFUD8D9a4nQw41IzCOR1CnLE5I9/T8K37i7kjOfss3z8fdx/I0NPoUmtmaLyMjqyuTjIIUYz9TTfMdySwJ7gH9azzdSgcWrgA92AqNtWkEpUQDcBjGf8KmzYXsbMAQAFlAXtjgCppIsuChPrWALjUpiCI2Ut0wmD+tKtpqUjbSsuT74FPlFc2CkSsN0qqOc/NzTjd2SEBpImBH8XIFZK6XNkeY8agnGDknI61ah0dWkzI27jPA4+lPlj3C7LLalZZP8AF2+UdaYdZUFVhRiQT975QKkg0y0BIaKQrnHJ6/554qxFZ2SjKwJ0zuI6U7RQveII5NQnTelxAqkcAc5/GnxxXSkbrp+OSQuBVklF3ZdADwAvUUn2vfIQWfsBsHXHb2pXGTmdljwxKqWG3eNuc8Z9TUcs5EeBMTgZ4H9KieRJ5cbFOO7c4/yajVl3BfPfK4GQowMnue3NKw7liNC4B807eoBAYn2pXDFyvnZXP3ehP19qa0R+7sZUHOM4OB2qRnDQmQQEZX+NqltDSIpMxoQ0nfkHj8KgaUq7FXYnp06c0biXXKKT2B4IpZJmUAfJ8xxtyC2aBkSgySABGV+pKcBqlklkt7bMce5wefYUOsh3HoCMfKMdqaqsvy5bB55pACX5KBvKycfeYZwfakMjyksxIBHcdPwFTIyY2FQOOc8CiSPZISQNxX7wHtTArg4JBkXrwQvX2qxHkLgH5u23nI78dqiQEuTgenA/Wp04jLHg4K7R02n1pNBdkqXUyhT5jKFGcCpBeXErEb9oI545/Oq7hhIqqQG7gDI+uKiQzM4K5U9MgY/Kp5SuY1Eu7hImHmyTMDx8vB//AF0xW86RPM3AqCTvI447+1RAyxMoMxHAYlWP+c0qearMfOZfLJZQE45p8ocyTNy1NjGscTLF5p5GE4zj8qsMoeQsrDeeSGFc/YtLb3X72UyCVtyknG0YPOPyrQW6i2kyurOflVQDuY9c/QY/Ws5RsWpJl5gSFTBOc5yOn+NOEa7c7W+oIGKqR3yMoXAAQH5Qc9O/0qwJElVSgIyMHK1BYSwM0ewFpF6DeaoSJcQP5u5/L6Nk8D8K1UZt+3I9eDk4+lQvsD/vHA54x3P49qAKqSyBRsAlZud7qFwPpUqySqSGYsxHCgjp7CgbEYybyoXodvb0HpUZuV+8hEi4xu6n9KQy0rER7pM+lMkuQHCiNgvQ4XjHrmoUeO55UBVxgktzmnFo5CyRsxC9c9qYhRPGu5ImbOMYA6A9896kZWBJJY+ny1n7pDLmMncOQMc1ciuCWIaFm29GANIdiAzMCAqh2HBGema878Qv5mp3LFukjZycmvRZ4YizzO7LlcorcgfhWXP4e07Uv9Iu7dmY8AhiueO471rSqcjbIlHmPO9F1V7G9mmVA2Yyinrt5Bz+laz6nc6jEbcsZVk/5Z7e/sK6CfwlpLMEWyaIZB+WUgH2q9p+i2+nEfZwiqeSWbLL+JpyqJu9hKLRySeGNR1OAW6look5USZwMegqUeAJDH+/u0GDgCNOPxzXaouwZ371DcFSB/8Ar71Y82MLuc/p0qfayWw+RdTik8JNEgSOYsynHzLgY9qm/wCEWuSnyTxnPIBBrq/OhYFVBZR1A4AqtJcxcxh/Toc4pe0kPkRzX/CPymVVGSmPmJwDn2FLBpk9kjE/vsnYBHJgqfeuhPzSII1LqWz14X61CjSMNs0EasGIXapIK9iT60+dsXIjmJo9QtmeSBXZf4ivJx9BWppWrBoxFPCBARt3ehx1x05rQCssy8KFJwcH1GAB6ioJtMtpblkhSdW5EigH5vcgdveq509yXDsQS6ZEZjc2waPfH9zsR6j6ViysQ0hydycFPb/GtL7HeWl1EN4eJzs3M2fLB9faqt7FHb/bPMlLs4yrp0HP8R9KmXczcCpFcbmJaT92nzBDx7daIwqQxXHmE8c+g9BVON5IZ0ibewkAfBGVPHYVdit9lsXwG3nJBGOB/wDXpWsZ2NJPLiCyGQAMvH9aKzg4kVVGcqMZU4zRS0JsdJqxb7TsVQyqMAqoGfwqjbY+2Rj/AGq6a6sbaz065u/tEksu3YqAYGTxz9OK5m0Rjdx7hgk9a9CWxMPiRrsqgKHb5c/KABgf5/SmhwFcrEQxYFRu/XHpxUxeKRh5SK7BflI5z+PQVFDulXzZ2Q4OAsRyPxPeuM7BDDI5wFDo3JBH3PXv3qx5IV8clCM7T1ApUhdpOOR+OB/9ao726+x+WqQiVifmCSYCj1oHcnjiUqHJRcHaFdsHn2pfs7kHO6QjgAHaPxNEd1HudSp+U8/LzUsbnYv7kqOoz1H5UhEYhaNOQiAnnJyc/WobqUWTDZbqygfMcEnnHb8hWkxhcbfLXAbksOCfUVRub23gl8uIK05yAo7fh2/Gl1AUXK20RlkYKcDKE5cn0FZExvdSlRJHCxs2/YB6VJBay3cxmkJLt/E38OD2rXt7WO0TlnlcAckjj+VGgEVvpESAPNjYD8oGcA5pt1ebn+zWqFVGQzkZX8AOpqs93LeBokdwqnmTGCTnqBxx2qSdYoogPtZt2PAPl9G7kZ/nQlcCzaWGMM5YoOSzfnz6mrEl9aQrtWZVVedvUn3PqaxZNWllijhjnjZRwxIxu/DtmsRvOlV42cBg3zFF9uBg9O/PvVKLYm0jcvdZt72QCIPuT+LdgKPpVRJLCVyHnuUxyxQgn6dKzhYfZoCmNikffblmx9OasxRru3KQAOm1OvrkVSpk8y2L8celrINqzSSZwu84z9TVC5mjuoGhWBCJGIaR+QPoB/X1qRS3mFCyhc8rxx7j1FIIzESAxQjrwAB74qlFIjmbM+LRNPS6jmNru2MrEKcDg5wDVvVJLPVZCq+GpIGB4ZLkEH3qRfLZXO/IPGM45qaFAX3AsARwDVXFa5mW1pdbTEkFtDGR8q7s8D1xippNK84K9zeKq9V8pdoP4nJrTDIpyFbPTB6ikYlAxVlLdcHoKHNtWBRRQj0ezUYERkPqzE4q2lvFAUxCqrztxwT9aUFypbAUjknHSq10hP7xHZ3x2J5qWyrFvzVV9iKWfnpzilzIAAANp6tjNUbcsGLFAPQA+lSm6Aw5T5QSvQ8fXihAEpZ/mkxhD03cn9KtKhUIgjAKjL4bpx1qCF1dmeTfsLYwF249MZ7UYy4BPy5HOc4P6cYqkhMnDBcqBhGIA44z35pGaFn2kk8fKDwM+/fHtUPmCGNncDBPCdTj6Cpf9VCr+XkMMYOfzp2EQyR7JAFjxheSFPf1p+xYUAVRhcHaWyfrUlszKxMiAM6gbTuYqPY+mO9PeNkk3LIwJBOev5DvQgHb4/JLGE5B2j6jnvTHTez7GRVB+4BwT9ahkkKOMZAJ53Dpn3PSiZw7EDlHOS2e3Tntmi4DpZ5A23MYycg7uQM+v6US3G8LlhuB67etQIyySMCR8pA+77dBnpRcopZIi24Agk54/LHHSpY0WTIGOMHJ4x1AqB4FW5JUbpAcc96jijQN8hkOB/dO386ek2+VVC9OfmzUspIt4McZHIf3P8qgZ3ZRg5OR1OMe9S3DHygqbfXI5+tRbbgqWCrt9x146e1CBkMjrgASqHzkBTzUW9mcyGQnnovcDpVh4HdWOwAZGD0wKgEGMhZU3AlwQ5Gcfw+9UIfGxZ+p/Hsacd6Ntxhc5Y55zVdSAeBliCSAQAfb3p8sBl2GOVkZD0AB49DSGWTMzEHHy9AVNAlYJ8pZ19CR1qBYmRMyFsg8Y71LGrktgngc+lK49CWO+k3sBGOTkngUsOopJKF+4gzkoO/frVeSKYMNo3HHQ0W9vdCIBjyvULwBnpTQmkafnMiCREYfKCd69TUzbpJFDbUYDhSQAAOcnvVFo5XKMZzvHIBPAzkDjPOKsLE6W6I7IzfxFsZx70NISbRNdS3UOFtrhQ5+Y7WC1Pa3EyWTPfXI81CCZEY8n0I78fzrKvYb+VleIRLGg2kmIlsjoCfxzxinNPLc2EUSKiyJnbDuAzySSPXGefp7VlKPY2jI1be5hMjMioCD94jB5/nVyGWGaL5Duz6jpWbaW6xxP9oXbg/O79/Ye2f880v2rzYZYrQNGVYb3dfvcdATxj+WKzRoapO9eo+X+EVGFAUMTjnOMDAqlDdJvTf5TyOMfKc5NXo3Rlzn5Tx1oERyYJQhsNjANV4YjBNlJG8wscF08z6Dnj8av+UinBHPrmpbh43UBI0VQMDkk/XNJDuZVw0kMZ3KvmEgEgZCj6elM+1Sy4jYwtu6nJyPfjpU1xGHyGDgDkFGIOelEUcUcWN5UhSFAzkClcdiNAsSKscibcYCs3U/jzUwhJiDiVGcEfLkn9Khd4oEIQygNkn5iMH2NUm1JoZJZHSQgjlx06c9BnP19aasKzNUQL5GEwWVuefzpi25D4dWIxk8DHWqVjffaYy3kNCpOQWB5Ge+ec96tG7aOAsoPbjrn6UCJmEQ+UAKByOMA1DId7bImbHoDz07VJ9ojl2L8uSNwJBzjjqM1CwI+baDJ0wrYxQNDXW6KlCpQngNjI/GmSx+WixyxEBiNjkdSOvA9alRjLF+8t2K5yBuBHWnuEb5VZuOfSgCtO8vkElEEYB+bOD9azktftdstzdSSPJjcvlSdQO3bP41ZvrSS5UkzH7uwKTxj0xWfa6bqEGzF4AEPzBkPzD69qYdBbDxB5sxWGzkie3x81wyqE/AitFNVBiLG6Z5GPMqHnk9OKiubWC4gEFzCrRGTfkPtLHGADj/AAqpa6RYWd8Zo45TvG0p5pO31x/9eqEXUguUnk+0LHJCSCpXg9ehBqnfSPYJvjtfNQ9c8suOnHfp1rSLpbodqklRwP8APSs4XjtcskluWjwSrxyEH8aVwsZ76F/asq3tvK8JBAKunTvx/nAqS2spgds7jy4ztAdTgnpx+dadlcxKu8TeZGuPlxgL+Q/ziqlxLvd3eIoGUIvJO4ZyePw602zCpFJXKF9ojzShrErsIydpzj0HH40Vas7+S3Z40TcvXaQeKKl7maN64uNUGnXEV4jsUj3AsMAYx+dYlnLuuo5TgcYye2e9dxd3umEvY3VwkeUwzHIHPXGa88YqkqRQvuwOqjOa9DdWZlHR3OiIVLeQSzZ6cjgj2HNOhHyibYY1z12kk1VimiWGR4irSIAMykcE8/QdKQXd3Haie6iCqCNzMwCrx3x1rlaOtM0ohEDkoxI4OT/QGnSRMyqWiGG5xuAPt3rNeS4lbeiwtGVDIyMQG9vbvVv7f5M4hCt5qoG2lOvfg0rASi0SDJwCTyduacrwxJud0Uvxy2SfbFZ15JfzsHiBhGDkYJzn8xn3rNSCS2G95HuJJOWSZs4PYjjt9KLINTYuNShMbpC5eRgce3rVW2smuXyVJDE7Qo9/XoOlQ2GnTTxGSdU3jCg5HI6985Oa3m2rFtcguF3EHjvjgUmkO4Qn7OT93C4+YjP5f41jz311dt9nEsscO5QWTADn3zj6/nTr66hIaCRwuePLJxgYz1Ht24rLtnktZlhtGaDcC2XQELuHTPfg9ulOMdROSRoeXHp0oZJG3bhwHPPH4du3vVfU5IZWDTSKfMGSdxRVyT19x1+mKgJdpJ+WkmXhi3UALjIB6f0qsyQSOshRA6n5st0PHPpjjFaKJm53Fm27opk/erF9wA7VPYHP4VLbxszK8jDcx/iySfXAxnFQoRJ+7TJZTlSzd/51bEYeXfLOzHBAIXAJ/mPwq7ELcchgTe0shUMSMouSf0zSQRhHXKKxAzyTg0u4CTuGbI3YznntQ3zfMuC2cYx2/wA9qEA7JViQ25cbeuce1VVjl+0ltyeVzgHJY/U9qlYFDhHdHYjoccVEgxIxYqWH94/0pAWY4VdNwYDnBGOn+NWEO1QgAOc/N0qouDt+YEEdsnBqwGCIVLcZ4wOlJlD2lCxkqwLAc45qk9wVy+089CadMwyQCwB/unr9ad5IMWW6Z4A4qRkX2x4xhMK38QYZ/WnwSvIMkLhufl/p61GtufmBYNj+A81MYSigfKGPIByvH5U0guTssgiMsqKVbjJK8gcdOtMj3O4AXaAOST+gHTFQCWaeEFSrD1B6n+n4050dwCxRYychVGc56cnJPWqSJbJWKmQHJOeuRyOcfz6VE4AQMoYsT0B4J96siMbmV8IQucHO7Oe/vjHGKaceYysm3A7HP4E9qewXK5ZtjGTKkg4JJI47ZxxSWsocAqd69u4P4d6sIIxvdmTByCob736U2JB5wZBGropONwVRj2z0PpQwJxIfLwvmMoAwWzg88ZPtTIZvLR87BgBnG0Kw9OTzj/OKjFwNpuW3EFyS/wB0/UelQmWNGKmBcq24/MCefehiLjD93Gcvnvg4A+vGKiaREUfu1c8jbgYP+etR7vMGdm1SM7d2VB9cYojjUhwg3BOWIGQPrmluUIiCWMLxkdSRyPQVXkkARmdhtXJwOefxq15otghVQwDZYsnft7jrVZ5w5KoCUXjeBt3HvxzSsMUXCAN+8JAbnj+uafHMsjASS7UPOPU+tRyxxlkODt6HDfnipIfkkdiny+uM5qRku1XkdVlHHIJBIq9AmxdpcsCOOcis3eQFYAAseParUMr56lMcY7ZoQMmkySSM7e+AMfjVG4jBCmIR+b2zn5TntirMmSxBAbb1xwD+FRSPmNUjfDr1CsDn61RJQCS8luQx+Zupz7j61dQSsu47VB+mTUJDK5BD5JyST0PepLZ3KsijDDnGKRRKkJ373kZgxycsOKsRQ/JxKoxzz69veqplkSUsq57qu7gVZivTuR2A3D7y56/TjinYRZGnM7DDfMMksOmPxoFhsjw2CCPmySP0p8U4BBXK7ueRUySHAfO4E984FSBSlmS0NvHtI3nCnHA+p/KolmnLlTHJjpvZQApyPer8kkCoZJGJRT8wbGF+tVS0Tr+5iYDGcFflz/I0x3QsDNIyxvcgFicFMY69eT3GOTWddXj2l0sbTCYYIDiDKqCe3XP0q3JKot3Aj3mPGIo8DjPUn6+vtSW3mPEZFglj2L8wkbIH48nnjjNJ9hruXbO4jETpInnZXkNJtUfQj8DirNtFG1pGNkZQjAKH5Cc8gHvVQQ3JVepO3eHxkZOOoHTPFW42uXJjmSZolYHIcqFPfaOxxxn9KwkjZMj+z7ZiocEAbR0IH5f0qxFZizgLzXDSnqwXg89++B+dTmNDGHRNm59xHVsf4iobxLYO0JkEiCQbmOR17YOMnNIpj7cvK6xdZGPQkKfryRU5jdJGQg5U9P8A69UFKrI5WRsj7xY96nhnck7JPmPJHBFAiwGCLllJIOMY5pwKSE5TB9CwGQPrSBo3BRggYc7wDu/LpUE7NH8pIbjh1HWiwDGhjOM+uc96TZbD5t5LgcE9v6Ujh4sEhgjAYLPjNVbqQBd0QZs/whsUWGEscvmHYRg9QR2zTVDEKXicnoMMc49eahW/SMD7Qdu7IwGyAfyz61PFcmddvk+Y5OBjkD/CgRAFxOsizTRSICpUjKn/AD71Z/f7gsrJID8zE9/b1psscy5KMitn5sDcfwzVdWlhbeqtlz958/KfcGk9BrU0Y7hxEBHEAvXBxj3xzUCzmcsQu1l4YZ5XnviqhuWuCGaRogDkjaPWrsPyk7XLE87Sc0XBqxH5ZZzwP8PekZzCCSWbA6Z4p10zSAiFkjYHqyA8/TIqreziSyZfkAUcl4zjd+NAx5cu26OJwzH5TuwDU6QNcOCTmMfKe38qp2xk8sbrqMHaCQqA7R+lW7aaFwJFCkHJD5HI/A0xEt1DBEu4IpAA4CA5HpVee3gnURhQivy21e5+lSNvlhctKkRBA2FjuP04H86ZBE4O7e5XGGB54FMRVtdJh0pQIpmMBILbiAfzx+FT3VnFdMjGNRsX5WjbGB6/iefrWghRwSjHnocY/p0o8wxLlGBPIxxz9Kok52WGeEMkUh8ouWVWQv8AzP8AnNFaV3DGMMEVt2CAi8jr3/KikLkizM1248zUpC2eDjmoNJghub7ZPkptORkiqt8TJdSvnILE4osrxLKXzJWUKflJPv6V2O9rHJC1zsIdKtXOY1ijjbj5Fxn05pbizjRDAsCmM5GX569+ag8+7t4GNuY8qPlBHXj9efaqa3N3GqNcIZZmBDBTjB68nP8AKudnSixH5Fs4iHmMQMgZyqAH8MUhuVALbRGufvHjjv06CqM0s7wsokIdjgknBHtxUM8yFZHkjLKpHzFQQc9QBmgC7cX0giMiRsQP4c4BHr/+qs6KN552nlaTnorPwPwAqC6vo5rcI0SHkoFVhj6HJ5NR22ofZlwIYmfqpUkYH0HX260b7D23Orj3RxKxcqFUgk5w35EVhahci62q8sjJuUcLjnOO3Uduaom5lmHmNM8QkyT6tjjHv6VXfM1usIXKb9x2qMscenJ4GP8A61Uo9zNz7EU0jXEpMm9kGcKOevrnFWoBOI8u+Mt8q5zjjqPy61F58caRrjOOg2/p9Kl8suRgbhgNuLdMcetWRuWGFxH80WQjAruZQc5789R16Z/GpUtrYsFd8KMj7hO446E/ifyqv5shCtOFkTJ+RskjsPx/wpImbYiOSzqdvBzkZ5yaYh7l49yDqR8oOMD61Mizo5XYoJIH4496iDKA7ySmKL2cH8sfSnSSBJCqI+1znnn86AH78M5kYgIuCDwOvTFPcbmDIZPnORuI4/yP8iovMRn5LHcSSFHWqc0qeZsLuoUZXC7QD68jpT2EWZl8gjy13sONpY8n2xxVUXh3bHiEYHAOTyM+tRB2uHDgg85IORxVsRIEEnON2DkioZSRZtpY3BcOpKj+Fs8+maJX8xtwB4OeuappFtLlZDjnPOc1LHtSMQ7gEGTjNK4y0EWRRh/L2jngDOP505XlaMLJOY4s9guWOeOvSokJZRyNvRVJxinuwRCMucYHShASfaFZzlRgHgNj5vp/9eqYkMsjmWL7p2oRL2+nT86lRIi3mYUEnlgp5H+c0m8LdjzmCWz/ACu2DvH0HsPeqEVSjCRTJdFI+ABHHwozkjjqf/rVo3F35+DAv3IyN0jnJ/DtVWNVUpKXYbJCVjfJ2nHBzz2+vTNPijKu7SLGmRu+U9ByRz2piHQkFmCgIpwdwORyeDj8TUiygxMnm7h94KxwOM8gAZzzTVeORW2KFG47uuT75Iyfxx0qLnkLlj06E5/z/WmFyaXzyqxIWRncNhMEgeg78/rTUULB5UixmMtuLOuCz/XA/wDrVEYDIxMr4iHOFbGSPXI6ewNOuEnRswxhmUDaiqPl/T8aAJcKD8kbyN/FyMAfXH88mmLEWTAQg9ee4ojikZPMEmV3j5kc5Y9unT60GNYYnkknCnPJdsZJ+tJ6jGiDcokVHJzgEswx74PWpJYJfMYSERoFCqgwQAO5Hemys0hV2mYEHljyMDipBcSysh86RnJ4Jx8oHTk/ypNj31GC2jKjqwBG4FgMjPpmqjRHzcLhs8fT6irU37x0STBIJIAIJ/H0qsZGWQAcFe5brSYwTyw7bgWwDww4HtgVcTFxCQWXcD0ZcZxVdSoIyoOO+BzVq2kd0JwuT2PpSAiKkMCflGfwqztihUHJOB0xgD0+lMdMbmDANjGMdqikiaTbGQxOOobGPxoAnVw7kycbQQCSOlI00DOVlAYNkYBwc/1qrBYrFKyl5ZST1ck/gOOlW3hCEFIwD37/AEoCxUMeI9iSCIt0OOntzUsYx865Y+5pj26eU0hkZZgeRtxuPqOabHckNs5IPHTGfWkBJcRtI2dwAPU+n0pqiRAN2Bj+HrzVpEVkyCwB/vH+VJFGImOCcnq3f61QDPOYtzxzgH0FSo+WOZWK5zgk5pXIwMqW98YOaiBVm8t/v4578/WlcaRP5x5aXcfXAzux2/Ska9RX3SbFRQSSz7QoA70hT5QARgnOTJgDt6VDLGY3CKwbuQR90Z7H3oEPjm+3vcfYNqrxuJkwCf5AcDpVuVrdIwPK82QE4fI2LjB749fTNQxTyxyiSMR7gDtR2Pv142nqO340LHMwYPN99y29UGNo4GB3Gf8AJokrji7M108y/tYpbuISSlSSglwG9M44z7VZH+g2rtNs2rnkLgKPT8KjiuID5PlyKY0BBeTaMkdwT+NWJHZ4MwShj0/vCudqzN07la8llW0Fxbw/aXI+X5iDg98HrVO0upLrEc9uFaM4w33CfTJHP5Yq81kHMP2iZmKYDY4U/wDAR1FIsUV5JIssm6PPyjpgduMcUihqReVGyIF8qNTId6gHHfHbn8KpXN0GnVtODCNo1LoMghh157/hitiayMTGWGU7mULh+fyOMj86pSWKwxrgAh8s+3G7P1IGKYgt5TKTxk/XGT6EdRU9uy4LIysW46BhkfUf0rLi+0oRKqyRBSdykAg5Of5fSry3aSAgkGTjIX/PBpAwuIm2EqPlP3sjg1EoKTNEMdMc9RU086wJuKl5MZUqAf0NRXd3MWUOhfcQqhiGIP4dKfqBBPZRTMVmc4X0Tv6H/IojlW22i22KEIC/Nt4/LrmpZnLMzOio7Da3HB+gqpLJPKxjVlGOAzKD+HUY/KgCS5ummld5CzyEZaRxy3FRQTzEN8m1GOFxgjJ6frT3j3KomYvgbQW4x+X9anKBFYEHPRSeh/8Ar0gIkh3x72AWTd8xIwD+FSeUybiR1P8An/IoRZG+YYBUZYkkZz/WnI7YwwIPbI4/HFDQ0xku14yQhA69O9RwxTTrlFKKeSxPf6VbeEOrEYAXBYg8VEUl5KyAjtzS1C6E+ybMgS7/AF47VTnjzIrT2q4IIDqPmx7f5FTZKhiwyQfb9KSKdpPN2sDxgDoVP1oDUsRudh8tVKgd+OnfHaoVIkVmw4IbAx0P9DUotQYT5NxIJCACeqq3bOfWq8a37CQs8DOBtG0k/jjinZi0JZJGRA25d6n5ep7d8UDiFXnkTOPmY8Z/CkVAkapO6JK7YJQ8En1FThmc7SSRj3wf880wGMA7Y3cYBwGNFI5kblSfyyaKGho8KjvriP8A1c8i/wC65FWbW7ke4UyzO5zxuYn+dY4fqas20MtxKiwgFmOME4rtempx7nsOh63Fd6RD5lyqyDlxjBIBIGPXtWgl2JCqZAbGCuQdp9zXmkMt5pjxxmMtIo+VoxkflViyuVbUZTISgYbgG52/UetYeZvY7a7nijvpIftRKyKcEt909/XI/Csu+dHEfmOZVK5TGMDHocfqRWGNTtyViuHJy20swyWH8hWgsUfmStGwJlfeyrztA4wTjOPaqUVbUhtona2L7Xh2hDypVsgeucGrBT93/rMKnHy8lm/n+AqAySvEjfaJHKtgDKqTnkHByT+NFrujV5hkluQ2c5J9/wDCr06EPzLKxIJWLlVXO1SRgKO7euB+VShImEPkSjavKlE+8ueufTjviqEoRATJMrlwd+4kEjrjHfkVJMtqigPcgFPl3KwxJjoBz29hQ3YVmSzTJaGSWRMISMbV6nsCOayhrQnijgjikMhOXUJjd75xx/8AWq5fbbtIywEYOMIpySOxx2p8EUUa7FfaiDO1R7Hj3PWoe5aslZof5gacKVdfKUN028Hvg+9I7bFYhX3EYVVHBPp+lJ5wW4zEsYLA5HQkZweO3b86VPJMjqzqCMHt0+uKpXsTLfQck/7stKn3VA+Vsc9u9QLPIzsGhyM53F8/hTyjIiysI1h6q+Dj1pgJLOy+uFXHt+lK4WFa53SeUABKRxkkhR9aSSVZ7aIRjc78lc/1z1/SkO4RBTCN+/Jct0Hpj1p8cKmUGUbkwcIg4z9aLiGxwyxbkcMoIwwYjHv0q0tqx+YSqo6bsc/SnRoV4PI7cYC/hSAO0uZjtUdD29qQx5TEUqBC/GFOcBfqB1/OiKFmC7/u/QD8qVZGkdtn3eM87vyqdcOCGOcjqeMewosAqzpCPkjHHGQOKg2zXEgfzAsXXIHH1pJB5jndHvj6cdKlXLDcCD8vEZX9KEA1wXlGJDtGMe/P9PWhPMWc7Uy2RkuAFPqB69adJPtba3XntyPw7VCXd4PMc7WQkbsA/Qfz/wAir6iJp/OjRo3SRQQCWIxj36ZHUcf/AFqE2up3syk527ucj6du9QGBp1zJczBMg7FcDdg85wOn+FLGqtGqHIYAEbl5/Dv/AJNO4h8ok8v/AEZJZAv+sbkKoz1Pr06e9MJvsbEdVlkYorMCoUc8gd/8+9DMJVUPEMdVTuB/n1pwdkZFaBWLPvUsx7dP0pXAkjhuo2UXDpgoCdpwwA5PTpzj1p72gs43ed4CpgDFRKWyD2AyPx9KaigmUmKJJGBG3gkjOew/TNPuHiunBvI0dQgHBY4Hp9KoRCr+U24g7HXJ53FvTjnt3q1PGRCWc4Zz8quoDbcZyMZA/wA8VAIo3XKx7UP8II5/TNNeMiZnJ3y4wNzE4H0OP0qLl6EGHkROV68PnGeemeOlWAGZl+YEt1wcnPfpUCNHPL5KSoGjGXbBwak+zqq5Rt2O6uBn3+lJjJ1jSRGQp8o5GTyKZJaySRbYdqLuHIHJx6k80oQvGA7AMDgbQMKP8ashNkQ2ndzuyTnmpArxxRrHskZfTjPXrTlG63OSVI/hycUpj3DO48njPApoTzYj8gJORjGex/zmgCWKQswXCnA5IwQKsiMIZDkvuGQCv8ulZkHl+YpjDoRx80ferqyFMoJT8w5JwcfhTQD92RtVsY4ww4P0qFm8tXkZljVRwfXmpWBT5WlPIAO3sfX2qrcRWly6+ZFFNxkF2yaYifeVVHJBYdzjp/Oq8rb8MI1C55xwT+AqdUjQBQu7GBgNk4/HtSPA3mBjjaR6jFICMzbYNu0sOyg4H0pjTHYCP3cpOAR1H6H9adOFYfMwVfQd6iAgVs5yP727cTSKH+YQAHduehPGfpk0juwO5EO09GT7oPpUm6FVzMTgL8qls8/0qPksSrDBHbkk/SjUCZfNAMjBnyCRhup/lUyNG/zLGI24OWOcHPXoM1nhmRyHTjPIU7SfyqWG5DjYx2g5GOtCdgaNNXLP+8GcgA7kyP58cdu1VpZN0CqF4UjawOfp/n3zSxGVEMilcL3ZveneZOyeZ5jMY1+VTzj2x+dVcmzIfOJkj80pBxlMxlgQOO/HXPPsaswXNzbSKvlRwqzbvmAOcevoageRmuI5HL79vylRu285BK/WnSRSQmO4UhZN21tsZzuPdgOOg6VL1KV0b9lJdHDXHl8KWAQE5GOO1TCPyp3kCFN2M78Z47f/AFuKxt179j/0G6jBBG/cpJYn19PwqRPtFtIks10HHlDcixkAn9enasZI3ibLSvJHu2oVXgkqFxnpVJtQSNlUo7FjhQi7setDyxuqKQpzg7DzkZ9KnkVJFCvtXdgjn5gfcVIzOvXjum8ktPEMZDcAg/l/OoYRsu4VD5CgLISMluOp7fpWuYwM7ienJI6en4VTkhkXzCh3ErgfOcfpQG4wFfMkli8zagyVPOB7+lEcyg7wo+bqWGT9DmkdFXaBbzs44l3YCNn8c4qSS38zcdmwAjcowB+nagCN/nkRgVAOeCO9QyIfMKqgJ7nvnHSnrBJs2rtUDn5SePpmpERzDlwzHscdaAKRkZJAsuWBHOegqz9owxQSISfuljgdMn8fapEiEozsdiq/PkY289/WoxbrwYyu3n04zQ7gS/PIAG4XHOD1FQsoYmMSMFzygIAY+vqalWIhchuQc4JxUoCbBhA2cAEryTQMijLogKIgTocADNSumxcKAcElgvOB+FMZSpbKgD3+XH0FUjKsYAXazZK4PT/9dLYNy6FEy5G0Z9c1CLCOPPk4UnkAZOPeqbykjaoUNjA2k8frV+GdWjO4fvQPzp6BqRorxy4PzDtk8c/SnJdxB/LLJtbgFgRjNSDa+HIDMOVPB20yRZQwaNQRkjLAZHpRcRWmvdpTEanIxkHPPt+AqWG4mZw7xKCeA23hvwqJGumkUGFEXlSy8AfgOtXEjaa2O2fYccYXnqc4PT86abYPQqSRShVEaBepLgtlueARjHHt60Voyi4KxhvLCgcybAGY+9FNgj5xhjjbKyl1yPlKjPNbEemm3lEYYDI3DzWVT/8AWrOukIkR16AY49aVrkPt8xjkcHmu2pFqVjkpyTV2btxcyxIGkuJZJVPA4AHr061WuL55LuKWL924GAx6H1qhFKiqWdiMj5WV+PxFTQW5upD5WBGOcO2P1rHlSNuZvY1bTTpZ2aW4+Q5zlW659B3roLdmtYhD5yKcYEZAUk/nWdollYRGddRhluWdMRBJvlRvw6j2rU/szybfzY4HSPaC0rYPPpz2qW7bFW7iNLfTo3+jNEq4ALgYA9RTbY3ZKWyFZc9SrDC/UVFJeLFFK7ys2TgbznP9ao2V/daffs7NsWZduHHA9MDpmp1aKSSJroC1vf8ASreOWUY6MWPNPnuRdCJFQYZsKMhdvHPzdRjj86yTZ3VtNLdTsQDnad2WP19KqkK8kEr+YFI/eDIUAeuewosmK5sW0ZtWO6bIXnbjOM9Rk1YtnuftK3a4jTAZUVhk59f8+tUv7NMlskyBjaMC6q0uWc+uew680tmojuGQWz20bYAzJuY47mmrA72N9N6w72CsgGXO/BPqR6fj71ClyxkaRI4xbk/IC+STnkjHAqESrGpjyAx4ye/4d6YpWVkEbII2PJY7QvTpVRbMpJEss8jZV3GVOBhsgcnpSQzOjsBJ8xXgA7Rz3qxFb4BaRhsB+Xj8v50pt/Lw0SowY8tnp707kj4kcqpZRvP8RbPNTrDNHhvNVVHVNo6/WokIjJIdjzxx/nrR++lkUr8qD5irD/GgViYSyO4IwFzjmnzStckRoVAH3i3Oeaq/NG+3ALnv1P41c2GOMMRyfQcj3oQbEhCDAUfQZ/lSBsMwfLgHJBNQSSFZCFbDNwARzThcLAuxHOScHjP1p7gWFum3AjI2rkZHGD04qCSQc+Zu3IvPbJ6mpJZd7+W4OScAKwJ/zmqe7adz7VZjnGclh1P4cUxE7SkAfebg4yeR75/OrQukI8nyjsKDOGznOBnGOtU1+ZpdoxgEHjkj1OfY1InmfLOyssojByGzz9O3FNCHDcwJ2qmWwee/pijyw67t8rv04GDjHJqsdzkMQQCcB8Dg89AetLbtH5hj88uAcyCNiG29cH25osMsRxw5QSyKpduO4A4+9UyFVkuGiRpwg+RkB2luP06/lUNt5M135bToX6ZIyigLk/8A6qfE8c4mCK6oRv77W9BjPTijlC4+W4UgxRliCP8AWNHgg9xnvTjazR6Z9pyxiRizyYwNo6io3imAy8Sxxknbg/eJ6nHapTFI1msTndbrjaJDkO30/HrQxILOZWjd1PygbhuO0kH/AD0qRZhPKyxyh5R8zDP3Afeo/MgjRUJj3A8FRlmx29hVS8he525TbC5yFUnLD8D+lS9Cl5k7SIzECVHHTaCfpUjS+XKFkTaCNqhiMYqpA6iNYYl2xR8YBxgnt71busxoQvCN975htOD3pDKs1xj5NqAnqV4HWrRuY/JiPKgsPl2nIzWW07rKCpGU5AUZ/KrBmYzFlcKPXPSkmBopOgYZUkbiF3Z98dKcziMjcAjHoO3/ANeqtqp3uzM7E9T2xUkkfAZFBcnr1x+NO4Di6yZjeWTbnJBfA9/ehZIxGz8spPBHrz3rPuJY0TGGD45y38hVTz5CUjBJwflGeM+wpXA25TFcW4dc7FON59fQ+tH2VNzylkDY3EgbRj6VjCVg+0s/UnBHT8KvCcttdyW5wwY4P5UwsXFx5hIdWLfNnHP4CpHgZ2HL5HTGMGqktwAjbctjGNnA5pn9oNbxbmDx9geOPfNAFp5o4CEkUiTGStVHcyHeojJHUgZFQLKjzEmVpjgBWbnNTqm84ywIOflPTFIBrGMFico/bIHX3pisrYUuVJbnPHFJ5ReTBJ47+v0NTRoqnC5JBxz0NAXIHbDcqXJPJ/8ArnrVy24K7Y/lznb3yPT8qhkZCHQjORjJbgY64pEV3wQ7DAJznH5UrFJ3LjN/rWAJJJ2lmHzfl+NR7yM8KnUsEbHNMWVdpUsxcjC8Y69c/hmleUeWwwAGIP7zPHfPtmmCJ90qN8rEqP7x/wAikYy2773zhxwd2cepNI/2UoBDMHjK5bIK456f1oSaMTAoSUyNwPOfb/69TqVdFi3uGQKEUpGVyHLbuSc9ewrQtdQS8JXcxKEDj5evTBqib4MiYGGwSQx6np+gqzZ6oIUZZLeSQgfK2VXA9/X045qH5lx8i/bkbn+fZkk4B+Zv949/wqXzIvNRmI8w8KUUkfj6VQur22njUPN9mBf7qEluewPf60+DEUUiRMrOGAYZwcdgahlF+SNZNyuWUg8AsT/LkUiRgq24kndkNgDj39/pUBniRVwDuDEYPPNP3lxlfmUnv2NIA5yMA49aWSHBByoPIwehPoaZuTAZG34J3YwRnpTiZERsjOG+U42lhTAR4xcIpEjq4/usOPXIqRo22kSK2P5VEyiJWlQZZuvfd9c9KeswGCRwT125x7UXAZiRCQyjB+6T0b/69CFXBK7kPbI6fnVh9rA+hHA9/aoWGXwAzOp5wMfnQA0p5obdtBIzkDv6VFKWiGfm24wxH8NSzSOmfkVtoyMd/wD69Q+Y7bSHwehUjOD9aAK0sJ3MEB2L0U9se9RCLKgncQRzn+I1ccM24gjODg7e/tRGjOcqpG3lhjigdyjJGShbYygcDjFNiiKk7VxyMHd1q9KGJJztXIGW6Ae9RpGBJkMpXnHFFguRgsqNwGHU1PCzyRj58gL6Z+uc0jQ+YV3ZGP7vUfSomDIcxnewzjHH59qBEk4ZXVVieX1KkfL/AFpjSPGu4qS3TcBVmIhsPgKzcn3/AB/ClZQ7Z2gdhQCZnNf3RY7A4xxkjr+VFXBBz1J/CijUq54VOyyR7VPOARiqnlk8Fc59ua0tLijmswpUMSTnJ6f5/pVmS1h8xYEjI2k5YNkn2+vNd1SrzSvY44UbLczLWJYpQzKcD1GQT710NnFbPEkrqwXPzEAAfWoptNVmjyscC7eig7iferWnwQwkCKUurceYMYz6Y9axk09TeCa0LVpHp0c6m4jl8stkkPtZV+nc1ZkkuHs2ZdyW6kjYcZyPX2qNoo45GaTIkK435y3/ANapmK28Tz3knkx4+6W5b0yKzvoWU4bO+u5zMXjQKP3YPzc44OPSsCYXdzP5GVlcyYxGuGY/jXVC7ke3jkVliD5Klm5wKyVivILxZ1WJSSSG3gsB7URfcGrlaSHVbWEK9jI6HAAkUA4qB4P7TmjD2xjAO13jIwAK6B109ruO6lkumjWMuY3cnDds+3tVa/1I/ZE/0dwSC6qoGOKd+xNu5nTWV0qPJErbY9qrDvxwBwc96WLUNRS3kT7PukbC7gR09KmEJ1V1gtI7iZgmWKPg4HPOfc0lpHHESkzP5q5+RyNyt3BFMTdiG2W+N0JjEirjkytkdPT863baYK4Qku/HHHHaqn3drKDjoOOv0pWPz5UHc579RTIbXQ2JXeTguBxkBsY/SoIjIsux/urjBVuDVRZXYhi3mMcAA9KnnuH8narAMOpAzmmQWZbyTO2LOehKjr9Ka99v+UqC5+8xPP4dqpxLI/y4ZmI3AHjn6VcttNOdxJX60wLFskiRPMUYkdG6nPpT/tUhwjR4wuACOAfc1FLJ5YWONhtU54PP0NPijQojPvySWORlfYAdSaBDVnd5AvnojspLgYztHbOOM+nepJWRIGIQ7jx9w557UwJIJC7kR7sBI0Q5we5qxcWu22WSSFiVJOWbBz3OM9qpIVyJY2Cs5dfl+YDGfp+HrSR3ERn2IBkkbiq4Dn0Gen/6qbDAshXa24AsSDJtGB7jpVm2ht7mCTHlW7KpYvICeeOPXA9e5p7LUPQjAkgWZ96+WFyzHgHJ79//AK+KV3d5sJtChvl2LxjHoen/ANalhVJRsMqyMzAfKSFwPr24o8yRYEQxwlMjBPGM8nkdT1pisyxD5cghYMdi/wAQGc8DPWqqFl37Ap3qxVcAluPX681fiT7HHI8csse+ItulTdhT0zzjGeOPWqsgwiIG+ZY/mZcZbjOcDpjOKQXJBKsAZJIVl3tyrkqQMEHgc9/1p8TAbUiiEUJXk7huPr1+nSq67hLtYr5qkAseeMd/8KjdmkdjyDkEEnqO5xQwSL7m3ikkZfKI7ZHI9OepIoV7dJY/MQSMc7jjlB2z/hVFbmQsqsV+bPG3nB/lUk4M0eDJKCx3MEOcjvikmOxIkxWVo5FRvTagbtVcSO7RlmARW3ZQHk/j6VDJdsJfs4LJIV3MGU/KD2zUlvHKSChYKejtwMUmxpE3njzHdo1YSHcCR+tRM32gyFVTaBjLg4P4U+SHy02ebvBJPH6YqCaNgF3yAueSP8fSkxofFGhfLMJD97GNvapWBZQwwFB6Kv6U21VPL3YkEz9WyDwOB+lOBczsr5APXkVIy3CTtYhkyevPQVJtQON7SHf0U/dFU0bLvGBhx0cDGB/ntTldQXdpCFUZyxJpiIrpYyduADz0GOKqS2xhK4kU5yVKtk1bmPmORuR2YAgIagEEskRKD5VOWwRxQBWQrv6jI5znNWYw8ina4243HPYfjUcYdS8RgPljjeRjOKdEo35eJ2iXJIZuTQMmlFyRFJPcM67PkUgDI7HiiJEIJLAn+JTgj6U4yvJK2wkxEA4znA7VBuWLAUD0Kgdqe7EWGUKu1VIA55GPypzSSqEdRCxfod3IHTkDpTLiWNyoQ5XaOTmmBAGLcbT/AA57etAFne8UYLLh/wCIBe/t/wDXp9xGMKQS6uOWPHPpx/Kq0ZjXEiEuwYEAkgk+ufWpwUkuGwH3MSSXHA64Y/ypiHWtt9qmEKbVYAnJxjHbI/pTb+FrOVUmMasRlMHnGcfhTZ0Vw52K56hgSSueB0qtKq+c5Y8swyWHJ+tJoaZoKscn3T8xxlc9fYfpS70aF3eKQY6LkMMds/nWesrIwkwxJ5GDj8qtLFOWUyhQp52NzmhIGyUxLw++KNjnACZyM8Z9vao5jJuAEkQGNpRR09zSNbubkM5Mq8HpgH1+lLPH++ZAxZyAUYqMDjA/rzVMXmQySDckcbgEA+bMMMM47ipkiaJGm8wSOGAwBhQvr70yVJ4LaVn3+a4wAnfPqfcVJE11u+0xJEioV2gksQPf8ayaNItm1b2FtLbI7t5kwjLyRbANnPGB3OKfaQu0bG0s3S2lG7cz/wCsYcFj3x2rmbnWrmylm2aYtuzcNOP3gxnJx71e0a7uJrQfaZZY2dfITghhH1xiskm9zd2WzNuzs4IIpVG5pJcli5JI9h7Uy3uWjjdJOSQcJEMso9T7mi0kXJUFUXPyYVjuH1PerwISBlyVUnL57+lICrFavDPG0NxIFB8zjhfp/n1rTecMuSgEoJ4J3cduO2Kr+XC8QGS7cFcHgexqvBEqzucnaVwu7khvr6UE+ZIk4cyFzsCjbz396oQXl0Lzy4NOkCF8GRm2jHc1eELmON3jBTfjOOcjtmkJnHXZblcdTuyvXP19qBkyTxn5Qee/HQ+hqVgZC2Xy23HPcVkvdsrZA3kHnGBkeuO9XkmRhhhg9ck4IoFYkeRYlAUDBPBXoKq3d3DbELLIGLfLheP0qUx5K5wSTjOKcbeLP7xVb8AQKNQ0Kjzi6IEW5iccY5+mKYkcizFjK/Jxt7D8KnKCNiEyvOVI4P50iyZjOQDvPDHqPX8aBiLkJksQOQM84/CmhVR/Mk+Qds1KqgbjtORxx0pH3HbmRSMDjqP/ANdMVxoBkRdpK89u9RTQhk8phujJOd3vUpkdVDNG5BOOKRZ0c4cMp91xSAgWKOxizEjBGPzJ2B9RVjrGGUr6g460NtdDk5XvjtUEYkQ/Ifl6kHqPpQBMS7JkB9pPGFJoqeC7ngUhJJF9cHg0VegXZ8+6T5bko86xc8BwSD+FdLZWRiMkwnTeo3KQo2nHbPf8a5nRJI0uz5kZkXaTsAzk1tRytteTCidV4t1OAT7jp+Fa1L30IpvQsmSKadXE6PI75ZWUk4B7Y6U5XWCVp5GcrGnoBlj9PrTYrafyZri7kW0DJkyEAufwHbrWYyme5BgumuOcKOn6VO5dzbhu0FqztbD7Qy/3ywAPc54FVtTvYbS2W28tJJOrueQT1qzldHt3MUj3UxXa27HlAnsuP4quxaXYT/ZvNt0NyF3SiRshm65x7dKWi1DVoyp7kX8MbSCMpFGDtjJ+QddvoB+taT38l1HGkkUVtG67zMT0A9PeqE0nkzmCWOOK2IYt5PG7nA5FLNKssHlxSb0A+US9T+PWgOhLpc9ndXMsQlmjhVgUUnJf8fc84puqnzLvyYyqoiFmYgH8Kjtzp1lfLam03lwGWX7xLY569qpNFG11J54PlBt77iFbgfd4654p9bk36D7K+m0uJ5bOBVndcFnIJYZz0H86S3szLfLNfSRrNLyEZzuB/wAiozMt1exPHGAEG1NoJ2fQDr9K3DaIzIwTZuXLE8sT/TiqXciT6DFhU4wzktgkqcHPpn0q7HBGzEuJNwGCXPAHpmpooAmW2d+fQDmm3EP2jHzhFLZbCfMx46GmQE6qDtyAOvy1nRPLNemCGLgDJkcELWxELeAAAHOMhQMc+mTTlxOwY/LgcDsP8aSAdaQm3Q7sAnnOKnmkcny1TAxkk9aQXC2wUnaSOM46/hTAZJ5WKszlD/EOnrx0zQIan8YcAqODz0pJ53YqEZgi/wB3PP196WUbgFl2jjI46emajiiES4RAQ2Dhz1/I9/rVCLSRmRuPLUqmT8x3Fe/J4zRGN7TgGQl1Kh/vbgfXtzTIm3u8SwmCPbvJC/ePpShcxTLNIH+YjYEwFGODnufrTuBK0kcE720CmMh94idQTgYzk9RmoGjUscknHq5IH19hx78U2G2igYRwRnGd2MZJ/wATUimMxJK42Nu+446HvzQANFHG4BO7cAGyc49SPyx9KrzRzicHd5kWBlUBUIc9PerZmaRVG1TtP3EUDBPb8OOnSl8oxyMgZdyYJYkjOPSjUNCBoJruPy7gynKZ8tT94AE+owOuc1ZW3tdNsYfmkeeQBSoX7o7HPp/9anYTyEEJOQxX5kbbngcZ9qhe4Dy7wFZVHBYFRnvgkYOP/r9807hYW5QqwKZjK8twMAnv7nimOixxkZYkJuXCjLHjp+tROjI4kL+XGW3YUEjOO2D0PpVhXKsodWB6qCgGevT9KSQ/Qgiu94DKk6ZBBZlxzUsCmP5AjEMQSMck/WpEidZFLoy5P8OKazYDnduPIC9AT2OKVwIZrnzDgxqSuSFbn2zTxd74lFziQDCKgXAA9c+vtVVVdp1ZmARevv8ApVho2EfmLhojyQXz/wDqpbDELYA/dKEA+YMeSfYUxyWdTEmXOOMdPao7iaR5l2gRqc7sj27DtVhWGNkkue2Bx/8ArpMET26updJPLLgAsABxx1oWEhv4cNyOeaSVkMbwW8Ks+McAHJHXp1qG0abAS5zEwJIRRuP5Uhk7oNhAmx22joPalRY4UG75g3fOQRTJViXchwCD05Jz3qI4BTzFBxklVYDPpmmhMlAZlY+TgAE5OcKPoP51EsMbSqPOVMkZcrkL7kUxJ5kLeTKY1bj5WPI9KmMcihflYMByqKOAPbqT0oAS4FlFcyZuRLJkYVFABJ7gDoPrUsarKT86BWwcu2APWq11Gy3Hm5J3d2xk1LA2F3bdzAjk9Pyp3DzJfIiyphdDKPlLKTg+/PSoyCHHlkjB5IBOD61fga4kTzFuYoXZSjfKGLf4H6VXd1tLb7P5aSY5Em7J/wD10LYCuqkrKzFcL0w+SffBFRxrGsgQTH97w/faMelKLh1PQ9ck7ealnd2t1C7UQsWReePfPei4is6suCplCAD7w5J/z2oMUsT7nDNuxkjnOalYOuCGJduM/wCFPDTL8szsZI+eccd/zpgPt7kG4xMrrjrkj+lQokk5MaKpY9MjnJ60wKsqFw/yr8zFmx2681JDIyf6vIbsw4OMdqoRNFbybZfMG1o8bi5GAMVKjFgBHI25eclagCtLIHIXsW5wB9av201u8f2edWA+8sijOcEYXIHTvUjGrHKZVYkYDY2A46dcgVJHaxpC7od0ZOwl+pGMcD0pjy5eUpFIiEhQoGOvTP51LmEoqvK6RIAzBOSx9KQEBUiNg84CSEbUyM5PGcd6knjh3xLCs+WAV9vzHPfr24qVXDSGPYGJPyvsxyeRz+P86Y8og3wyzh5UPJByoyf4ScfrQxpkvlRuxaOZ9pbcF2ADH4VrRWQt5THNIu3dvcxtkqCO56E+1Ykcp3iVbbzI2X5NrkEntz6ZrUgt5YLdvO8oyH5iqtwCfQdx+tZyNIltYFzNI00rs5Gw9BjpgDNSuI0hbzBkg5CjoffNRW7ukX7vY3G3O3ALe2emadNIqtLERF5oGPLPY4x2rI0GxyRPKBHhVfoA2ccfrxzRM0STZjB8vOd3OPbOarRxmOMiRWAY8bFwfy7VGbaJFzl3Cno5JJ9eM/hQMuR3cflFUZWIOTgcA8d/89KjlV3V2m35BI9SaNgCKIrdVGPlBB2n/PrUxuEt4ZHZlC7AAVP049SKa8xehTWJBOSwZkUceX1PB/TOefaj70TTB+DyM9f5evb2qVTI9t57Tpvj/dLGM8j2/D+dVJJPPQukxjC9cJnnrx/jQPctW9zuTa4IcdR0z7ipnccgEZxw4H3e1c7axajHcTzzSZiZT5YVzyQeM8cVsRStcIBllkAwreo/OgRIJ0mdo1bcw5+ZcA575phVRyCQBnjuPwqZURFPBGDwSQTnvT2CbUOSQeScYxRuFymsmWyIyQR94nIAp2Qm1g5yDwuBTniLD5CffjOfYVE6AAcZPop5ouFkT53MyPJjuAzYz9KikO1gp9PqKYkgHVlyDwuQT9fwqdgmBkdqAGKVcckbievTNNbHQde3rSk4Pyrweg7U35S64PU9c9PWmIlAwgGTxwRmik3MiAsSuT0FFMep896XO1tfxSKQCDjn34rr7q5jUi2QgmUhWnTBKg/1rhozhxivRbGVTY2ruVSSRR5YC7iT347/AEreqtbmVJ6WMZtNN9d7I5Lq4Axkbh06c+naujj8Miy0iaSaK0stylVkYlmIP+0f8KrT6jPp100ibow/3Udsjp1PA5/lWbdXGqa3bwS3FyrWqNhyP4azV2aW6j9GBKXVy8sXl2/CBhkF/wC9imjU1t5WczFpZQDI+3O49lAPH6VHdSx3l2tnpUUSx243bmXGT6kjnNQLp93CxvLlEmXcOUb7vvzTsnuCZFPqEsmroyRuJt2Du53Z/CpYbW0glRJnRpHb5t5dUT2GOPzqSBI1eTUGjD+V8y5Jxn6+tUbm6lvpIku1CRsSwWJeaFroiZaastSiCaeKNbxERlI+QBVFX9P0r7Km9ZXdW6/L1rQs7VZkhlcP8ibUV1AwB6j1q2ISE2F5FjPV/NK5/AYpkN3KqwusZEW1FJ/ixgc9D3960reNWUbXBP8AsDA/Wqq7ZpCqksg9F/X6VZWYElIzwvXbzilcknnaKNPQjqc81SYsqcI24dDuI4z/APWpZJxCCzKxZjkA1Ua3kvCSSSMf7ue/agCZY52my6bRjO/r+GKvEOBudmyBwoXGf8/lT1HlwIAgJwB1yc1HJK8vyqBz15GPxNMBoJ+48ZO7IJLAflipJJHRREhUcc7efzPpUMRwc7kIIOCSeccf0pInRd8gmXk7s4z34wPWqsK5MYwB+W/P+c/hTfPkhEMTSQgmTaAwPA9emCaPP2bWllTysg7WG0sf97/Co5bwyPv2OyISVLsSFz6CgC00sMahFG4bs5UnkeuKbNdPM/EjLtBwAeenoB/nFQ28ivcAzKV5zkfSrrFUkcLEzjkDapDH/ZB6fzo3AqwodoRJnlk3ZMm35gMdwT0FPBYKzJCPmJIDDJxn/wDXzzUxi8uQxxBVd8biMEse547cd6ezNLInzFnAzyehJ6Ad/wCVMW5VjIhUyuME442Hg9Sf0qSednRYnd13IGCpEVAGefmPb/Cn3AEwj2EnaoXarDr9B7g/nTWmJdmliModQEbbhQeBj3xz+Q9aSfYbRMFWa3WWQKoD7wX3MWJ4wTngcZwOuPyqzSyeUcx/Jnl1X72ew7jqCPpUt9qLzPGIFijCkfLzuyMnGBg5P1PU1CkavAZioV0kOxO4wMgH2z/+qqYeg1HvGthsACH5TIxGSB9M+tOt/wB1KPNQSZySUyCTk/lzSrIqYMkblBlUVWBJ71Gs8088iR2xiQNtUqM4wOefwqQJI41i33EuFcfdjUfdUnjv7cmmB2e4V1jYNgklxlQKe6M1wGCogDb8AnnjpwecUiuzbG4jZTjDkEU32C466ndjmWIZB27VXr9T/SoFvHVCrqqFjuw2BjHp61dYoiySJICqlVDYyW5xx7/0qhdZiBdhwD/H0NS9ATuMY+bLv86QqoO3c33vw6VagijZXyiu2Bg5xtNVoxEF5OD6qc1bhLRo2Ajbv7xPNSykSIu3LBiSuM4xtB9qbczahM0aQvb28YYElTlj+fapo5CwIMg68YA4P9aaY1kuMsVVVPcde9JAxFMlrepOrKcc4I68YqC4vfNc5ULIGJBU4J9sf0q9LIpR1YEsM7WzwKzNvmS/OzN1yyt/npxVaoQ6JWxhYi5JOec8CpBPH5Ej4UsX2BWc5X8O9VEkdWk8uZh5bFSR8uTmmmSZtizyIVRMKAuGHrk46c0wLYCyOMq+0HDEDgcdfenxRsVByOSQBTp4Ug8uOR2fdgH2z09f1qFokDl0XOe+QKGhLyJhGRIwZUyfUfd+lFwfn2qpjUAYDdD/AIUiO0b/ACjDN3J603erhZGwoJIABzk96EMPKd4Gl5LA45IzmpN7NGsReQqhyFzkDPcD60wTK0QiVFw7HfIPmYe3sKEdoPP2jLSJtJPOB65o0DUn3wAhwvzY/hY5yO9EQjMskrzg44AbJyMcYx/nio4W8i1KFSEJJJC5Yk0kcYwJMxjZ8xDg/wCfxoEAl+0RBsNsPRSoXH5daQeWY8Et5ee3J+lW2ZzbEAoBnIAzz/nmq0fnAmIqGZmyM5xgUwJYJVXcww24EMhI59Px6/iKnCwsoeNAZQfLMhGDz3x6cVm5QORIoPPO0/nV7TwwuQhnYJzjaobA9CO9DA01FsbWOHy1LxNzL5pHOe/8hUMDz5eO2OyLdiQyH73r9BRDAhd/MEhiY7MRttLA/ewOakESi7lMUhVUAKZbOAD1PHJ57D8aVwsSywTrGJOJAPmBRgQvpwOnSnrFcXcPm/ZBnq25TnJ5yat2SX00E1y8ibFZVJGVJU8cDGPw681M109oJlX7T5W0EmIMxz/dwQMVLfQtIzjYkTIrlE3L8uGztPbIFXniazBhmS1vJpWB+1Qgjyl75HU46+9JDMgRfNWOKRlGI5Gw6fX0NUdQeaMHzIyiS8F1YgD3bviocjRR8x8+ba9VLMPPbyMC0jPn9KvRz23nO4jO0/dLN/X+tZjXHkWifZUaaYuMEDseCQenerTS31narYSu0UbOSZZBhmJ6D0wOe9TYq99C7fTg5SGF5QwG9QQfzP8A+uq1y8kMKkxw5JwAX6Z4/H8KrM0GnalbW89wU+0FTuVskrnGcjPNSz28FreSn7Ut0u9iHIyUUdFPYHoOvWlZ7h5DA8+UFupkycYUj5QT94k9Ksm38pSgzuJO7J3H86jCiCSOdWBSdGKbX+YKDg5H+etPjvFkKhEZsnqRx+fekMaVKZMcI3sPvkZOP6UsO4RyNIYS7A4XBOPpzx9OafLP5sBJwG7IeSOe4/P8qgsZyLZd8iMQ2CGXYyegAJ569eMVSEVWtmV3nkkMWF+Yu2FHtjtS7N0Uc0c+xg2SoHUY9xWmDCxCkjPHHvio3QFf9UxBHQnOfXjrSsFyKKd2zkrxwWDZFTnAVyrhgR8vHWsc2xZm33cpMURYQRtx7AY7/WpbeTyYELq6uQN2M8e1MLGi24bdpUvjqG/Qd6R1j2hwu98HG3BB9vrUX2dZXW48yRGAyV3YX8u9SGNrYxMxbDgsrEgbgfYGjcRUeMNIDtAL5wCRkAfyqRCkCjJAjHAAXkU+S1iYqxR2bbgE47/icj8qgkWQAh9xb3Hb19KnYe5LyW+VwwJ4J6VFLH5khZJNrE4Iyf5U1BtwQ7YHYHg1IZDLCYmKDJyRgZH4+lO4Dg6gANkYHdSaKQxh0wG7/wARop6hY+dBwa7Xw1fQaeIL51Mk8akIFOWGc9s9wa4qtuxtrmaNERyF2ngY4BHOa6pq6OeDsbsS6hrmp3twzRQxsTuWUn5AfQd+K29QOnWummMs77I9oZOMdBkYrnYdPjitSgOcn5nHVuc9asyRWzad5GGLMclVQH9Say5bvQ15rIyYVuJpZJGnmETcAFuXxyBmpGjurqcRJdAy5yy8/L+OK2bWOb7IsbGMFPuBV4Uenv8AjUqGRCygjA5wMDNVbUm7tYrWunJHZCC6ZZCTkdsfSrMMNvah5FjVNo3Zz+ppDcRI5Z2CrkAHd1Peon1G0wd0gb1AHFOzIbNHezfMW+Q4wQeAKDG8rKq8ju5GQKyG1q2Q5VWbHAAGeamGtRNGF8huOc78UnFsV0aKo3lqqybiGwCy9T68VIN8MbsypEBnaqnJ+uay4dZhT5zBhh0OQaZLrFrKQ3mAZzkEfyocX2HdGjbhriVmEZI6BnbpWvGB5ZKhSV+VsMOtc3Hr0CSELb5UDgqeuPaon1WbyysbCGPPCoOTmqUGS5I27zUYoZnjbYQp+Uhwc/h1rHk1Jym9FXr/ALx+lZ4BLFigJI6nqaCrs2Ey+BnA7e1aKCJ5izPcTXDB533H1P8AKo45yj4DjHqF71Ja2U1wQ7gxMOdzd61To0UWGcvJgZAPp6YHNDkkNRbI7K2uruVCGfYgzlgSSPatNkgK7jIco3V1PIHYelMN81nGEsbJVcjBZjtAHv3NR27ypGommD3A5yBgAHsMCs782ppZLQnh8ra6FlLnvGxbA68+lTebcyyKh2hF6MOo+naqsir5x2lY2VhwMHPpk01p52Ul1hV8EFQMH8M9KRJemsxa2qSMyyl1yyISWX6/n+tZ0WZnLyxurryI8qSFAOCMdKd5ijcGI+boAC5A9vfjrUcki3F5I8cXlZfcffPIBx+FA7Fs3Bd5S0CxQRphHYndIeMAc8DrVz7VLK6otxIojI5ReM9fTkfSssxSXT5QkHrhyNo/Hof88VYgaK2inyyElcfK2G9OOOmcf4juJ3YmtCe5mkjui6AIckswYEg8gZPIzj3NV7eUmR9jPI5+ZiO/bt9T096tQeXYILi7EcglBWNJeQMDnHP68VFNJbwmOImJ1dVbhs9cdSOPw96YtiaN1jO6481RnfGh5Unn5TgrgfnTFQ4kaNinmHhUB24yen8qqbI2cyMSZJR8hBxtHr6fp6U51cTli/KrsDKvUdcc49/y9KLAX47m7ivWMKqZGX5cHJOenHJ/OrCQGzLzyLFcsq5DNhQHPqB/LFZwmZYXjw/AAd8cg84Oam2T3csURKbEO7ZnkYHRvf2pD3H6hNNe3L3cUgjdcK3TaAOOB1OfXNZcguZ74iRwIQvKhOp7+9WWdIT5Udx9okBOUGACcflUVtNEsxDyOgK/NtAA3e/sPWk7rQEhwjjWN9oG1f4sd/QU8B9yxi1diRyegA9800uYp8xNIY2HyyFcKfXnvUyyyq7r9rVM87Qo+nGanqWCgpEGaIIeuAc/h6VZX5WRwRsHDjGMnHHfJqNEDRIkZBjQbjIfuqPU96cQTEjq48wnsmOPbnj8aEiW7k5eXl1RQMcbjjtWYzoJBLJjcx5Gc/8A6/yq6zRxxtG5kwwyCp6HHr17mqTSqIJX8vIQExrtySR6+/SqsBALaeQjOGjUZHB5/Hgf/rqyLdIB++jO9uQVYdj05/HvSLcPLbq8km04J8pQSSWPRjnoPakN+k0sfnQbwoPAAVcgdcAc/nQBYk+zi+YLG0kCgAbmwWPHTBPSoo0SNZRFbnByAAck+nbH40ycLOfOPys3WJFwoUdz7n2qZYoZbhXlc/MOfoBxg+mKBE8bOsoeOTy327W+XJ565qusNuC+JCnORxuzz7f/AF6ktvJB2xmPYTgtJx+vrTLkh5VeMjaOCWUgN+PHFHQCe6toI4YPJeJixIZySC34HimgARoV3FWOGKt/n9KqpI7uo8lc7eQOuPUe9W99utsVVpEkB4IGePfvTSTAe24BhHGNzHDAEYqrdagkDhZYVLHk8Cq5klQlcEB+pPv61G+UkV5EYRg7m3g/MR29uKlsaL8NwrQC5ZzszjZuHPP50rI+fuMV4HPX8qrTXbXxMdvaCIB1PmNjO3B+X+Qqew80PiRmPPABJ4/zmmwLlrawuczHPPOF54q0blFUeRblCrbU83CE5OCf5VJbRwkKVjzuPGDg1aCoEMFwXWLocLyTzQIgUps8sZzjOVGMH8KlhMYuWklVWBGCMYHt/Sq5ijjDNboyseq5I3D+tNikjkfYN7EkEqcrz6+9Kwy3GY4xM4uGiQ8LHwwPfnOKia4niJ8iNWcKUiZWxjPb/JrPm+1rcosKoQV+dlY5z74HT8avWdmokNxO6nPIUggKcYxz1oC4+yXyYw1zE8z4Lb1XJLZ+6AOuKrSXUi6l5ilkTZtZXYgD6A9DVl2R5GKIvAzxnPP0p2YxbiCRMh+FVOTk1Nik7FuW6jvLBZNJiU3i/vcLOAqHp8244Jz/APrqC71K5lhii1BonfZlzkDDHrjFVXtfs8EoSIGFgD5TJgMe5JGP1otJ7dvKM0UJmQl3VuRnpg+uPypSTexcXbVmc8kqaYzWkcconnH750UvCR/CpwDjj3qSZJJbSK1Rl80tlJZD8vUZ69a07ee1P3Vto4kb5Y0UAA+uM1G17cSXJMaRgkhfmABAqHc0QmmWF5ZvFHPK7RjOGBUbjz19RWtJIxRyqsr9CpyffIP5d+1ZV+YY4VceYzxYfzSxHI9B6cVq2E7XAUQjzI5QMMg+8Od2CfTj6CgTK8ip5blo2+RSTlR8x9dx/wDrnjpzVVr8h4Y7W0JDEklJOAT7tgk/X1q/qAje2bTiVSQuBJIGBdec5Ax0x2I7dqw4rK8tLacfamkUfMu9FGPX69qARsW1zJdK7GJkRAOZAVyeeBTzIssXzRqQRkjPNUtGnmhsys4RY43YoHTIP1U9s1oSWhvM3oiWFF+VxEGWPnr375ppXJvqV5JMELGkbttBO4EYHp0qK7lS4LSIixhgerkADHv6n3qZle2BZBIEcFCwKnH+feo7KxgigdpY5AJwB9w7gB0HOcfUUrFXKcdwhSPLBiudm1sD2q2sruuSGyOcMvQUy4tfLCGO3LNI3y7W6Y9T/wDWqN1KHoVwc/OSMH1NIZZac8KCuB2wOKhfBLEAl3BHH8v/AK9OEBTLDIPXH941YXhDtAYnrntRqIowSXbSkXa57IQ4agqfNMiFVVSCR3zn8avCKPDsH5xx7+tQzIxJcjKkgHJyT7fWgYizIV+8c9z2zRVd8uo65Xj5TRTuxpHz93rt7D7PaWETHbGXjHbqetcSv3hXVz3HlWcahUcbQu0sPlxjsOa65pvRHJC2rZZfWIFzu3EDgAYANVf7XfBWJAi8DGfT1rKKqCTnb3x1oJABxnOOaFAHM1TqM5JcFU/3eMVTa5lkBLSNgnB5wKgjIkxu+7zikaTBOcYq1Gxm5XJTIu3aM9abt3/Lnj1NMBG7hG/GnibaTtGO2QMmmIlULBlVAUd+Kckm4c9M81AvdnB59ajd8txgDt70CuTNIzNhM5x1p6sQvQZB796iVTjjB7A1J5WVJIxjjr0NIC3GyBWAUDJB4FLK58tm2s3GAM8ZqKCNpCQjbiB0Vc1sweHLy5kISRURQAzsT+PHc03JLcdmZoncQKgjO8tyA3XNaNhBdQs0xl8pX5AX5j/n8aJ9Ijs7hYpbsDcpbPKknOKtlAjDndjgjPNRKemhcUTqRtUvKC+eef5U3LEqQHLHluvr3FDMFwd+V5+WomuFjR3aVY+cHJOcVkabF4XlpaIHcMm4bgW5J+gxxVC61q0nkQqixKMndGoy31IrEublLsszuAoPAI6+9Mj8qR1jRuOmQOPxraMNNTJyV9DoRqMHlr5gcxuTgZOM0JrkKRSiRd5xjIG39M1zxMKuVZ+ASuVHUVGCTwmducZIxT5UHM2dPNewwL5aLycSBc7iVPbNRf2tAu07JD0yEQHj16+vrWLFd/v8uMcYZuox71I6IsJLbmMgBUDjv34/KjkQc7LlzqKzRNEkpjwVAO0k4zz+I9Kqx5jlAjklEjNgSFQOP6VDbwGZwoXICliQQoX8akG4oxDj8OOOgH6f5zTUUhOTejL21GSC3aXcQ5xIxbJGOg9f/wBVI9yFvWWInJJBYMcAfjn0rMeTeqsjNubhs+np6VLCs8c8hiyPk5BIPtj9aGkJNm5YahJJci3do3VuGJGSe2f61rskMaEvJFKAQFkZV4OM59eme1Ymm28VvH5xCebtOVbnbjuRjitBLoeaTPCRBtO0KDj8RWct9DRLuTx38hElnbIJAepVwQ3Gc84z9BR57xuPlC7YimzPByc546HrUWLW7txLDatEWbaFOArD1z2+lSwWpaCVVkBcEMwd8Y4xwD1NQxoqrZxKkrZ2tLhl7BVHf3zSDCKDnPTIbGT6gUo8lZUMs/lkAj588fh0pGuoJ7pbaFxhRuOSccehqWyki5Y78F0xwc5fuB7VPN5jSMpjWRzyCpHOfwqtEuYdyD5m4yMjNWoBDGpYyEN67uv40rAUpXlHyHKDum/+dXIZZPJBT5c8ZHB/Ko/tAmcgQoc8A9TUzhDKuRlgB8oHTj0/KgBQAVO5yxx8wI5H4/hVRpAZPKjwBng7uverLFHYLKsiYJx8uPc1VuI2UK4GGzzz3/wpiId9orKPNLMe2cHOecD0z3pypGUj82UruOW56+oH+TUEClJMlA3OcbeM1K8atsaUCRwe4xj6elAEjIIyfLfBIwQzDlc4Iq0vlBXDEbCRtwR8v0HTNVE2pubpvXnLf1q+TGPlQljgEhPXFNbA9yTytspEsgV1UYwwGfrjrSEKqyhl3W6fO6MduT0zkUBXxvJIjQ5OVztz3ouQGJkVwVICsVyucfyzQJFCWRI9qorB1+983OD0HSonmlWJ2VmAxyueDip44cylwgfnle59qkeVBHsjiRFdud3UEe/pQMyxBqrCG5uAY953Iox/nNXLeM3TCW5kbzl+ZSed3NSbkVB5gbHLA9h+lPX7MJBtcEjG8J0UH3oVxMfFBGl2pkR0Axwx5POOB37mtGFHknym3YnzswXp3/yKw7m7AcEAo+SSMknI6f1qS3uHiVQuYmbllLD5vwoY0bOC4YM4becjA6AH1HNK6Sttllld1iAAVs4UY6ms+OJWZJld3ZQ2FDcIDitCOc/OVkaNiArR5wD0/OjUCVm852WLeseccsCcY6jikihSEr8pYDpvYkfqcUxNxBLMCfWpOIwm7aSPuipuFixJO0a/OHKsMooHCjtyeexqGQrcNG7Ywo3HLdD7j/69K7lXcZw3DYzwT7Z9anikWVnmeRUOw7VccHjHFMCKabdGxKdMbQozu/GoharOgG9g5A+VQTsPuT3+lOZACXjdWfb/ABntUZuL2zY7kRfMVT8+QT7nPY9qTTtoCaW4kLqyyJ9reYr95nwAgzyBx61my2Nys8iiNFMh7uWO3rnv+XFLAl3FdERWqrukMjqhGCemCT0q7rKyNLAY3wu0gunKgdxn1z/KrsK5HYaMI8TC6Zg4OVYbint0Gf8APNacGkMUa4bcZ4uYUkcg4xjgY4Hfn1p+laVc30KvYQxu6A7mLYXjg5J6fhVqC5urZ2jjWF0RMOsZOUH4/jjHaspRaNYSuMCWpgc3zsmRyI16DvySOaLKWK3jgkhdYJI4mSOQclgRk4A6dex96uXTLJGqywxPNg7o8hjx7f56VkzW/wDpcUqiSMxscLNjbnjBX/PaovYtK5ftbG1M43SSRiYby0rE5yMnr3OQfxp8sVuI49hk4VlDTDcu7PbIwMemevemQqxjLsPLd0+Rdv3QPXPXP4dKWKSNIRHdt+7+XaUbndk8Y7Z5ovYLXCe2kmtIh5sbOuSZX5f2BHHH+famx+WWNs9xGI+WKSNt+hAzTtT1HTWkjWMuQXVCsOQB3xnsc9+etZOt6bfR2sV1YxtL5xLeZhiV6cAkDPfmqv1QrdzoIoUjt4y7HIckYwVPcZx39qjkkeTafPCqCSR1OKo26vOysjzblQbmZgA5GORnt1xVo2U8PzyxIFlj4I6/73+RSAgYSyXBOQQRkkEDGB/noKrbpD5ilFlj+gz9Mdatyr+8jwqABNhAzn6nJ5NRfZ4ExIu8E4IUc/Sk0O40SQkLHGCATwT3NPVsscbRjGfTr6018I7TLGiL0AUbgF6d+nNIAEk4IaMrkBF/nmgCwrBGZ0UZX+EjjNRBhyyjJbnGehpWWXb8hXHQlSce45x6UiqNxIIBHBOM5oAidFhfcH3gjBGDgGil2kDduIz1AGaKRR86IMuKvL0244zVOIZlH1q8TjA613nEwBIONwJ9qkfOcE4x6CoA5XO1efSnl2I5Yg9h6UyCVTv+6uSOvOaCCuc4Uj9KiCZ5ztHep1jVVBC5HXNNMQ5ck9fzpCQeVBHPGakVd+AisSe1aEWmI6Dz2x32j+pqZSSKUWzMKs2EiOcdeK0rPQriYGSYrGMdzzWpaabZxlBJcy+awP7qFOijvnrUtuVlgDYlQbyR5h+Zh9PSsnNlqHRlOPSYJYCq+YZVI3SDGzr0AxzgVeg0uJN6+V5rOMDc2OPT+dE9zHYMkjTOwIB2E7QeeahGp2rriDzpXfICjjFF5Mdki+ENvEkYVI8KVMYXJP5Y9etRvc6gkPl2kq24kIO5lJYj29KxbjWZ3mmcxgSMSCWPI/yKrf2ldvxuIJGAR/n3p8jYKSRqeT/pLzXErzvhVVpMcdT/ADp0moW8RzneR2WsqSzvGjD3DeWG6ec+3P0FQLGIMmUMGzjGO9Uqdtxe07GnPq4P+riCLx9581RkYTy7smRz0GarHdFOpI2jGTn0qcKsoCwquWYD0zVqKIcmxHTZKqjZjcd2DluO1T/aY1YrCGyrgntx6fSoAmDJGCOGAYqAe/FIRubywpXBwOMknrVbE7jp1kMxPngyvknH8I+tM2bIv9awGcYc9aIjI0uOFz13LUhi3jhom9SeOvpSbKsOtWiErlsPHtxgHGTSJGJI5fmPBzg8k/5z+lSQRs8hit4zJg4wgyOvf0rTisbm8kEjeVHh9ixoMbm+vSldAkzNjUmUEIxUHCd92O/51ftNKurqUyGHKopy7naF781uQ2sChVWBbd4nI3KwO5gScH8cfgK0bnTt2kieSeCVZgHESy4xyM5A6g8kj3qZSfQuMV1Odt9IhaNuR5ZUEMMKM9zk81qW1tFFcq8ZjCSIVTJ3dvypAb2YB5bza28MuE44I+XB+lLNEwkikmO+R13L5e1cEevpk/oahtjSRNI1hbwkkI5QbAMfKPf8STj6UkE9g2ng3Nz5cLBnVVOWfnGCPU0XNvD9mIhtds55yZNw3Z9PzpkSGzMMnlRRuuWWRiMYxyQKgtEKt9okd4VkjhA+UP8ALgfTqTS+YYJIpQuQRhgccj2pY3jcR+TcllZ9/wApyzDpRdhVm2eWuzBXc3r/AI02JMuXN1ZtGryPE+RuB7j3rEjmjF1IbePauMb85ye9SJGCSCEIBAycDdT4xl1SOLZtb5efSotYq9yc3VxFlVgJCjO0fez/AEp9pqT3PElkw4yC/H+TT7gup+cLvc8lf503ypN/Dj5Sc5j64pkl+N4gR5kRMgHBzwtSAM7AKo+U8nP+c1RQyykyYYJ3Y96s/NtHnv8AKF5PT6UhksqygFiUChc+n+fWqDKPNQTPhWbbsjHIGOuSe9XPJgLA+Y5yQMF+D7VnyBC7HaFBywA6D2phYnysYYA/I/RtmDVY28atkl2XBJG445/xqwJ3ZFMhAUZAyMEdP8f1okuhHHtWPKnknAwMe9IZMYEkZh5WOMKmc844pyqsSk5KMo+Ubc9e3tUMTg/Ozng8qOCcVI08c2SflBHUt1/GmiWyYSyrIY1UsEzuUgfr61FJwjlQ24dj90VGQp3NHuBA45/WpI2SaJwcwvH1IO7PvjtTAhI2pkIBKuPmBOfp9ajkcBBkZYde55qPne48wyAY5x+lLjcSvAxwMcZ+tICWKVGiKzZAxwAOvpUKpLzHHKdpGCAB/k0qxgozE7Sp4weakihlVtiJGTjO4vzn196LgVXt98rPIxkkI53HnNTQw+aQk7MVXhSeqj2pTEQ4JbJIJwKkRQOC4zjhiOaQ2OVii+VEnynpk/N396YNyMNu7cThQOlSeeCMOAQoyDj7v/6qZI4IdS+WHcDGen9Kq4izBdvErA5+9jae1WYpd25owqyEZzjOP8+lZiq8qkDd19KuW6ARNJuJAPKgY5/zmiwXNNFkmtxJsycAHgZz64pFjl8jBmCyBjgMMEe2KjQlrV5Y/lQDB55J+lLbTpPIFkBlOMkkYxnilZhdDUhubhwYikkaLndjlvXpTn88zB5JNtwx2ZZ8rjHynk5ApJ7x7S6kW3bDqNu5RxjGT9apLLNcj5zh9ocAjJxnuO1VbuSS7bqZ5Sw2AME81ujDPJAz+FXbKytpLg3JHmFU27ASFU+u2ie6QMqSxRbyCABJk/l0zQ0rWMSJZlImOC+R2+p60pNlRSJdLS3mkEMUc8ckW4NNyinBwfrWxEotBKh3TxyrjMpHyn1Hp6d6xrAXt9qM0y38MSrDhRI2VLHoMDnjFXdR0829vI0uutJAUUeXFGN7ls55PbPTHaoszRW2IFZ5p1nLKsEQaJXTGQM88jtkVYdIlnhUeY7I4aSQjjbnkfy/WsvSWhigNpax7khOSJZPm55OB+n1rbd44juIUvIudyAnAx37fWoZYguZvtilIHAIIPmEEY/CpYzHDOyMQz4IxE+M8euO2RSvM8cQbPmKpJODnaT1/kPyqFJYTIQhVXYEsGXbjHJ/Gl5ASm5V547co23n/VoAB6H68n0605b2aYmB5cxopEYYfMF9Ovce1U5HklcqJCFUn2P+eac5EUodgzDbnOf88U7sVkRTvtZExIB90FBwoqW4vSxjNw42kAZUdQOBz2NSRpLIxLKg4yOnI/rVVpg5JghjUMeWUZI/+t+lADmVSgJUk5+UZ6UTI0jhV/drxkg8++DUqxFiQ4YEHPTt6GnqgIUu2PfHANLUBgDxRiJ0RxuyJFOGXjjmomkc7x5qKigKQSSfp70+VX2nYm/qFHbP+FQySuEQFwTGo3qBnknpTAhEHlXBcysR69NtWly0anJHueP8/Smu0Uy5yN2OSfb2piTJhgw3bRwSdpI9qBjmPlgKqjcM5wNxoqB7idY0Cx5yM5K4I9jRQNI+e04cGtKC0ubggJCxFUFTDA9ga6u1u47mMkAR546d67JNo41qZKabN0KhSvfOf0rTh0KByhYuT35wM/SpkE091HunYAfKsYwM9sn8KuxrBtLbkXnBIb9KzcmylFFePR4UuMlFCAd/5/Wra2Fsq5jgVlB4OOTTGv7OMkNMAo6nOarTaxbnAiR3weMDAH40e8P3S15caKYvlUnuBj8PeoZLiKFxE7gHH3etZUk80u7dJtB5wv8ASqxQRksCcnjJOapU+5PPbY1f7bSBWS3hUNnlvb3qm+o3EkpfzGVmOdq8VSQlnCk5qZ2Cth2Xg4JHJq+VEczJWzLCGZhkHLAnJNRE+WATvRz0HqP85p0kwmdjHGIgTwAeMf1pDFIWPQleMiqtYm4uxFVDu6knaOvXvUlvKLe4inaL5UOdndj2/WozHIxbaU3gZLDt9aQhZETcxLrjAAPJpDuOuJWuLgz3bM27rt5I9MVZk2fYIZFhZWfh9xJx7/WoRA93loUcAAbm5xuH+cVpyaXe3MMnnXECBGBKF+T6EAdqHJLcLN7GO+LiZFHdRwMjFT4NvHEqwK+7cnJzuPr/AIVoLo2FAe5IYk8RKfzJ7dRWlDpsOnRlsDzJEwXkcHJPYL1Ge5pOaRSgzmxHMirKUZV/hYDuO1XF0y6uHjlKFhNhVbb94n+FR3rbWGV1RI1OxRuQR8BQepwe+OBSvAyFdsarOACJs5Kr3xjocVDqdi1DqZEWlSF0/ehGxmQbCCnbb7mr1lpNokgNwJHC/MeOPxz+ArQW1RY9yhlQFVVcZPP6nipZgiQZuC20KANyD5yckc/TtUuTY+VIYtnb+QMTQjzZcyKPl69AB27/AEqSF4475VUxFUbI6+WD06Dr9e9PiVVeK7bAwysqEbixBzk9hxU11ew3F2ZltSiu/wA/OAy56ZHT+lCegNakE8Ukc8rTp5crBWVNvHQAewx+ppiTvFvEKphcYZoxtzk5OO5H5VKlxFNNNMsLeUB+7RyWwM9iarNCzFtqT7SMZyMEnt+QpXuwtoRxuipDJNPI7FmcqEKruPr+QqcxRW4EsBMkfXGSMNjknPpTzbFIIiYZSCWAJBwx/qeefpSvcxxttlTfGNwEaMRyVOP19abd0C3uOS9YwwIwysLGURqm0HIwDnv1qOe7SSKOUWkRKAK7O3LqW6KKjW1maWRQw2MpUkNkDjp+B9KgNxDZXUaPfxjKrGVEWdoHp79qh6lpfcSIVBVVQ7TyqYC4H4UrNEZyWfdsAAPODVlhHHJFLJISZgxKbeQP6VSlY/OgZnH94rgf/roemhK1IuCCODg9AvvV1JCsqSN8rLyCv0qtlWAZs5A+XBxirbzoIQFjOTwccAikMI9k1wSsmQOpP+NSlY2myWcg8YznAptq4SRQqgHGBu61IWVvlbAIIJymAfb2oQEiPNmLZ84iOAjEYA+lWJJIQyho/MLEnKnOP84qFo5Z4oz5iggYPbn+lNijMbNGiEkDJJ4HfP407CuE13C8YAQ5x8p28j0NUIbn7PJuSNSyngEd/U/Tr+FaEm5Itnl4x/H2GeOn5VmyhY5HAweNvHvz/j+dAXNCzXzIyJpzjcBuA/mB+FVMq+MEsWZjjt7fShCsLqihw/Qg8fyp3zRyMjSyxNyMRYILZ6en9KoQy3WKJ1ZizEHlVb2z1HFOjlifdvwJC2VCnKr6VYuIJtNaNWuVMhQ4aMg55/8Arnmq8cIiVJN4PzZH1z6fjSC5MsigylQ7FcDDrgmnNCJbd5WIEaj5gD+n1omcNIW+84Y727En0pDGJbXzFQAKQME85+lFwI0ChiojJAwW5xmrX2gtLtijEMBOF3Dr7k1QLYk3J1PXIqRQWMeWcqpO1Qe9CAuzPbrH5rL52flxHx+NNnl+ytHLKipuwQA2RxyaSOYlPIbOFyR8o6kVO09tBgPDu+UAORxj6dqelgKnnWkyeaJ5A5YnCjnBzn8aeWje82RrtjIHzZzznsKr2cIRjPO42KxwVHUnsBUksxmmLQRjaBkjOCcd+PpUjJSGLso+RAeQRnFVmk2ZAz74706C6cO5lQpkZBHI5479uSajjWW4URRpFvY43Ftox7UwJgUUnc+Hxltx6fl9DUwkO3YW7dORuPv61WntTbFY5eGcEjbjlRxRbxG6Z44yu5VBJkbHAoQmaECApu+1Ih4wGzhM+tSq8xZWVdxDhSyjAz3+lZIMkcjrCscr7wuEk6Vr25dbSVC7K6fcVJehPqO496pgThoRGzvGpZhuZiOPel86L70QRVZBu4+8P8KpRt5coL5crgbdny0SY8yOKbzFWTGEKEnHr6CpBE26Rbgswh2n7wKjJX6VEFmvRI0flrCg2s8mdvXoPepp4rdVaCRUcu20OwzwPp2q6Ip/sTxWtkzRAc7fujsCT2qWrGiaeg6WznwsBjtNykI0sRyBkZ4x3/rV23tYFhMckjbeCQq4IPYf/XpkRVJoo5pIYt5CHdySeowewGPrTZzO90w+1ARBAfukZP1qW+o1HoUTY3ou5JHECQE/O6ckL16+/T862orry7VSCrRQjy2YN0HPp/npWdcTCVRCEkbAHQ4zjoalmso7zZDGBBCzfMkY49h9e1TcuxLLfJcKy286/KcjHIHsfyqtM1xGsUqeXNEyEsVbHPsD+dNFoyRr9jjMUJf53A464Offirc8EFxprLBIqStwwc5BOOpH50g6ASJbVnRpPmHQEA/4d6iCSDb0bgBjKCDj1/SnWzZhjOVJCbSoHBOKkDAM5cfOOPWgB+H2SBmI9D0OKrrCXkbeU2ggswGDj2qeM7izFeW5OBkYqIb3fAGGOAoAouKxb82GK33NKqYHJByfbrUbXcJVgjBmUAEEZJ96ppKTI0JVPUb8kcf1zQTCjTEIS2wtkHnPv9KYDFvVmunhKzRRAHEjxkZI/hA6+1Qbg8ig+Zh2OTtIz7GrUcDbWcoBg4wGOR780M0qMVG5lIAbI5z1/KgYskAIwDj5eGXmq9wZPNEjqCx+RfcD+XSntO8JTKnG4kccY9B60puGxkLklifmGe/HSgNhVm8oDzTt4GDgnrRTbhZEXkhGGMkMcnr2ooGlc8cbSyAXjjDZP3z/AE9B71QuXMK7FyDnsa3JGeZGe8kCReV5iQofXpk96wkgS5uApmSABS25+nWu/mVrHA4u5Esz7MGRsH1NTwKzgnB2Z5btW5Y6dZSxpJHtkGPvP6/StPyU2hNisAc4xwKz50XyM5f7FcSx7FSQx5zjoDWla6HKQTcEovYA8n/CtuOEuMJkEfwgZ4onlcxGMSEJnl1XjpjqelTzsfKjLXSI1kCmQleeegHt7moLmwD5SAPuHOSePp71bkv7aHy1j2zy7tm1Tk+/1rRBDQh5YCFI4X7tLnZXIjl10y4Q7mRskZPoPSo5EMci5jDd8YJyP8K6eWYupjiiA7AqMqKgeCeSOLz4IBlMebJ8xA78cZp85Hs9DGBaQlhGV5+Yg5AHYVGUKjhgecYBPNdFZrZ6dpktxPKcx/LGm3vzg/WooLe1nK3EsTLI3zbN3Hrz9arnFyGUtrLdyj7JCy44YngDHXmttdHt4nAw8hVAzgMVGQM//Wq15RYiQbQxYKIicL+f4UqJKkSM8qszZUAc46Zznt/Wk5NjUUiGAqT9nGdoyWVccYOf6VbVo/MLSDJK/Iir+X0A/WoJIplt1cfLG3Ifg5OOR9O9WI42IeUspbbhYwxGRjvx+lRe5aQ26eN41RIvKc/KR1Ye5H0zWdNebUKrE7zjCgAdPXJ9KvzFVgWNt8WMs6rydx/yKggcPE0kashkPIccgjjp1NK5SQ6SGO2t7W6kmxLMhVQWJAPYbeKtWMi7cy4jjjb55JXHT296ght7aad2uC6PwECjn8c8YIqKWxgnbZKC+CThlyPwGeaAvbcntr5NQuHlifaQeG54x/8AW4/GmbwXMjqxkA+VmG49OvP3aY0UdioTKqh4UBSd3oMVIyTQEGeJlEgyPcdv/wBVDugWo+KRjHEEhZnPzbSepHqasgq6u8krZOenPOaoRoSVSNcAZ3ljz+FaKyxpkAsyMQckDJOKTfUq1ylM5Uhyp2jG0NxmrzTx3ckYtk2uiLnL8Njvz3x2FQ311GkTmCFGcKSN474rC0/UWmEj3EjF/MAVVTrmiLuJqx08t0n2eJ7i4+VQcKWGUGeoHrxVNIFN2JnV3QhXZGO0FWOeccgYqE3CltsYJRudzqPmYDtV1LgQziS4hLStgsoONwx6Y9au9iErlXVjaJbPIz3AnBMcdsgypPckjoM1VsdFNqY7qW3Xzh822R8kA+nr6VrQxyXBikuNhkZjuUKePRfr1P401pysjQsArRMOWf5l9OKGGoyeRmnLsY1TPzADhMjpzzUDp5hzklM4Py8CpWacb1jdCMks3U89e1JBK8OyVT823J3LgD/9VQ22NaEotlUKqx7gD1Y9Kq27iW6kikACxttZQeScVoGQx2oCt5pbDbuoP51VjtXiU+Ugw7+az55b6+lKz6jduhaZyDu8tQUXGVOKaP8ASN22McHOfX1qz5BneMRwCRyPmboMCo0M8TMq9N2BvHSmrCAwtkhS2zHA7H8KbGZ4nXeVzycsdxPsB/nrVoOUiklbcT1OPz4qtDLJdAsw8nZ0BXmmISeRyGTGGKk8Dk+gx+VU7UxhTFkb24yw4ByDVidJDtym/JypBAz+fSq/lzRupMe5ycnLcH8qAuLKHlnGEXDKrN82AFxkkYpJEZFSEBUzy2cnIxxj8KRpP3xVkYnIY5baecdKUTrLGWkk+cA5Gc/hmncLDAJXJk++gOA2CBnrirkEZ/1pXJxklh0GOcVHGySLErLIW3NnB4ccYPrn1qcLNGHTf8rr8wJ4HvS3Aq4AJAbnOSdvFN8xXkwU+YAAsWq5EokhCo0iQyAj5xxkd/eqk/yD5WBXzM5GOQKARG7xhx85JzjgZx+dRK43ZY4HUZPTtSyx/PuKuCwzhu47GkKbeNq7s8ZPShDLdrOILqN1UvsGNoGDnHapbib7TcrJNuCFfuKecjufyqkjuT1PPNWDuAV94dh97HQD60gCPjdhBllKqGGeT6ds9aIZCkyh3PlqMYTu3v8ArSoY/LUM24kEqi8kfWlMYRElx+7cHBxk985/I0IGS+YVVm2bTnJDr9/BOP8A9VRTh4IWluF2KvO3IH0+tNZy7r5Zw6kFXxkhR0P+fSqWpedf24tg/LNuYjlz7H/PpVKwtTWu0NmqMzMRkbcnPXmo7WJLq3NxEGXYTtbb8zH1FUna4ks/ImcbQQcqx4xT1gmtXe3iuhHgK25RngjOO/UUdQGyRJFuYRYZzu4B5z1P6VZVvLIaLa4x0HBH51XjhYKVyQCMMzHOfzqzFHCJVBO5AeU7n1oGWFmZ1BYqxYYYdvpVoeZK+9WRGCgbS+cYFNMdsYI2811lz8qbAAo/rWjb3WIXhWBNiffd42HTv70r3DYplI1tztSVyB87c4I9KZFN5EU2JpRDIArouRlewq6bVplZwgZcBuG656YqJ9rrtuGWKaMNhd2QxHI5o3YbI0rGO1ntWM6sHjHyFRkFu2fw706a6b7OIkcM6nIEeM4z7f1qjaRNdXzW/mpbugDGRnyjDAOPrzWs+j3dnbNOq4jTG9hxj1JP8qiWhcWJGvmEM9usLCNEAzyxHBZv881FeXPlOirtjI/ikb5Tgcfjnkmqs2qraR+dIwYMQAPUnpimXjT3NpuYRKX5Bxwvuc1lc0tYuGC5u7U3SkxxE8OM8++Onr+dQSWp8yOUT7CFw2MDORznPeqmjahLdXH2drqaazgkGSgGzOecD+ntW3fmwlvGSw/dt5ZEpB5I6c54z06VSjpcXNrYrqEKBEJ8lDwS2SeOTkd6lLhONjEtyM9faiMIzBi0SBiAF/A85A7VG+POQCQBmySBzkDpyaQyYxukPmfPtZhkNwR26UhcMCApB7n2qJZBwygKDzgd/epeo3bsDH0/yKQEaRbmLbiAfbP/AOunC3EjLucIBwuFxT5I3ePCMVKjkHjj2pfNZ40RIoxGrYeYklnP9B+FNIRXjWdLqX7WxSGMYAQ53n8OlL9oAOAG3HkFhk+n5U+dxJshOOvUnGarB4wzRoBhOw/x70D8wkEcpVshcAEqOx9ahKNbh5DIBuzjYcdvf3qbapO4oTk9WPXHt6U2RlZCuwZzjB4GaYEUMj+WSjKxLZzg8UU9YYVGZArc44Ygj8qKBniV3qRmZCSC6JsBAxx7VZ03Szct9pu/lReVTHLVoW2l2tioMke5iR94ZP1qW4uRFMqDjPTaOR+NdTlpZHKo3d2TeYsUZjUPkdBjFTRIxwRuAz931+uKqRJJMVOWAOcBvl3f41eiIZvmBQE+vas7FXIZbmR5HjSI+Zt+U9Avuf8ACnF/PhEEqCVQPmO35c+lXJSlspxnPTBOOtZ7I00p7lOfSmJEojt7ZlCQoP7xjTH0rSshbsjzzv8Au/Q4VfxqpIge3QHYoAG8nv2zipkuI442C7WTptAJGPb/AB4od2hqyM7UdViu5fs2n20kqJ1MYwpA+tPsYpZJmlmULKnAUDO0Y74471fYutrNHbRxRuePM3f5zUNoPsZxB5zSkfMzfNvJ9PQUJWByuWYYI5FaM2oYFt24HPPoB680x4CN237qkA85IP1/OhJMWsm4sGbksTjao6nj/GobQwrudnZdjErlt3HqffpQKwryyQvtIkCA53Z6+pA7+lMnDTcxu6RkkJtXqoOM5PU8ninvcyFk8zEyOehyM+2fT/E+9Q3NzM0SqRIzrkJGOgXrwe3/ANehBYswBrW1kji3ZcBtzHPvjPbkdqZHGjtI5whOFLLlyAO4B/zzUqQLdRxpF5Ky4JYscgL6HtnnFVbmSEs8wmQXDlY0hiOdo6cY68dTSRRqG6i0q5trgiK4llTeiuSAmM/nVcut5PJf3L+Y8zEpCikBB0+vXt71SeHNwkrF3CFSTjoD78/nUjW8k23y3Ea7sBV5J/Gk0k7oabasy9K8JjKASCYjDOOuQOgyaru0DSpIr48rqzHILegH9eKstbvYq6FJIiwwcnBx3yD/AJFRl0h8pLeJmDkkvgMSeMt14x+tNCIPsn2iIXMoY7WUorDpjnI9P5mrrSS3St5isTGQwOcZ9z6AVC0EoWVri5ZsvnbjAHsKfMxZIow0sfmk5dWztHc+3QUXTFYfF5ZaIxsBnLKuMlj269MVD5HkXvlmTMjAHZGw455yDTGWLMSxyPLsJVuOM4OOOn86VXEkQA2o6tklmO7kcjP4frRbS7KvZ2RLFFG0rySp5kYYiOI8hueN+O2M8d6ijs7OK6lNvYOhaNdqmTCh/X6YzxUkIjW2BiBjIJZkOBk5Pf8Ayfbmo0thCDI5BLDG5mOBwccH6E/lVaJWM3du7JWWDDqjooHzbhjA6f4VFcXcCEB5jJIFBO1N+CRxUyPGFdzHGxbCqNpVckevQcD+dVHRoXMRCO6jOIzgfWhsLFszPdpFJFAYZSQQd+CvqfpxV54Yorxw4Zyw+Zsg4btkn+VQqAlkzm4wykkQgFgQcZJJ6/THrUa3Cvkb84PPc9qm7HYMlZiCcjpt6Z9+uaSMJHEjs6xyBuRK+MDPQZ74ocyoS+SN2MjhffvVFI4pLxpJZHy7b8EjHAx90fWmgNG4mtblhHApCKwDI7bwO4xxUwjaVh5lw6JjqqjH4ZqGB15lQfMMcc4+uO5pszzySssbKrL947ScD0pCB3ujDIg3eWThGX72e9O0+2nRWMkrSsxDZc5PTHfvTljzAikOZAcAk4J+uKtWsUjnaXC7mwsYPT8fU0DuTxK0kTfOq7eQMZ/Cqg3kCVZgWbqpXGDUt1JJAPLiBLgndngfnTYkmVVkuHRWYbkUDgfX/PekAx4JhCJVjQqOCxbANRO0rLG+9lERLFVb5Qx9KSQzzr5e1WTOM7upHTge/NJ50juIwQvYhVztx6VSEPvIbiNUdpIyCgBY8EjPb8/1qpb2TPD9qiiaS3TDOxIAUHjOe/NTNEMx+bGXAJXJQc9eO+abLJtBgkRQJPl3EY754H9OtFgJbndb3ET27RzAqOVBBU9Pf0NFxdRzRgQjYV6HH3/qP0qkpgLYzISVG0YwPX1q1HFDJGWKyb1HCnqSDxj0pbDsMNw/mBR8iFRv+UDkdsUws9xvjZwscYwC4wfcVZjBkn2rE0YAzvkGec9R61ThWY3LPGiOgdhtb+fpQMazHaiKuWBxxkmmiRjCP3ZQoQQc53f4VbKStcqViJUAE4649aLryYxlVY4PIbB/KgCAhZdpRfLYrk5bOTn60gRY44gjlQMhgOgGe3rUggg8slJgMcgEnkY7cfWliRQChkYqcdO30pAPjaONwBgYblgeMfzqaF1kuYoJWWCM/wASpnJxkdPX2qvcMjNGsbSbVyoBxzTgjIAFzuI4+TOcj/IpsEPuQFlbEbqoO3AyOMdMnqM5oJHDSJjDBhjnBxyOlMLTGTdIzfLk7hk/SlNziQs0pGWG4gZ+pNAhUuDbq6eSnzZx2bGev05qW9lt/satag5dgCvQY6VnvcIICHZiV68+vT69KFaOSPjI2gtlmJyPwoCxMrOsbbHAHGcHn1xipyEZ9zOWK8YzwfpVIKwb5VHOOV7Z/rVqC0jEyNMX278OoIyffJ4osO5rW1vbyqCBhsgHnjNXd7pD5LuXjKkkgjP0z2Pas+Kyid5PmQrGoYfvcE5PHHr7VZR3nmjXywnGGSM5PHcn1/GlqtQsjZSaIKsSIAdowowSPbj2rIuLkbZfIjxCzCOTKnHByDn6/wAqZIPJkV55TEuflTd1+hpJJtPlmCW4ZmyMhnOF96I9xvUv6RbpcXBmmZCqMFQnpvPUnvx14rpLKwnkv2hkkXYp/fGJ96qPf64rGit44lVkaMMyscq5BHH8+KgXXbuymkmtopQM7GIYKAvuO9Q2r3KinYpTWyNdlzv2o5wjKCfTI9OhqZtOhmhK3CeZG2SS/OAQMDnpjH6mkmuMlppsGR8orIp6+nvVmRX+yLE8obeN28Ar5Z/u+uMfzqHrqjRaaDbIW1gPLFqq2+QSIgASPT+VJI0iSGRYW2AnLOegHoPXt/KnfZQiAKxfjkoDyaS3UTXIhSRVJOMF/wDOKA0G2Mw1BZGyV8tSAHB5HoM96meEyRsAobA4Gf8A61OuYoLK8NvBeNLI2SSFI8vHBH8vzp/mIHZNzv8ALjJ5p2tuK99UQMWBDYZi3AqUFifMZiNozkJUSXCTq0sQDx5wMMPxHSn5Jj2uSBwfXFSMXzSPmBYDpwM0v2ghwMFwV4Hbmqc8EYjVpIN6oeSD93PTp/SnWxjMJeMkAn7h7+9MCeSRzFk7kQYBx6fzNQXMhQBtjkAZL4zn+v8AOnSs0UyhGIctlTt3D9aY0kjryxZ87g3GTn+Q9qBgmxnVJdr71yqBuWHvS7FYkPEygDoDke34UgICZlJDp8qgDt3+v51WlnxmNyrADBOcf/XoAtAt2bZ+uaKgtI2tlkjjjimyQcyZO0Y6A0UWQjz9nJdmIHHbOc1AmZZTvGQPQUUVuzEsB9qs/mKxH8I659KcuIgpcEgr2zwfTPrRRTuDGbmmjZiQqKOhHNWISig7FJI+8f71FFJMOowuJYXZYWRRxuP9B3/Cnq0awAur5ByFPGB9KKKGJCXF2salEhchmBwV61NZAmJuGGWwwLdD2zz060UU+gWAxxws7bgpABPH88/SiKRZJAZQWjPOAwBf8ew70UUrFFm8t3W6CyR+V5jbhGBlgnQ/T2zjv6VIlythC++LzEkbC5APb/IoooaTdiVJlQWe1v3SsEI7uPlOeeB0AJI5qEtbl3MuZc/KQCOD07EZ6dKKKHoNa6Mcx8yFI3Zika/MoYnn3PTv61fVre0tHndlXaN0ecKPXqP5Ciile7Ka925Um3XkaTmRobcn51GUGR/CM881esEihHkooBAG7AJZT6HP86KKzk3ZlW2JhJEL+OIGKHzeVaRuB6nio9QNr5sKyHfFnchCY3gcZ9SM0UUQimrhLQomdIWMMcKxof4UTBJPH+TSQSlY32iXYzbcswJL9j+AHX/GiitbamfQsC4VsBXCkkMxKZAGOT/n0qMHlri2RxGMhZHAPGeuOlFFHWwWsrgZftcoEr7UXOFwNxIzj8/X/HFPubc2bxQrLEpkUOQG+8p46jnv2oop20bE9GhZWW2DSyvuI4G5uueBgE+nHQVCIvKTcxKuWOApJz/niiipYDyZ5N3mMAhwGIbJwD7+tPjht4oSQUYOcBmPJNFFC1Ar3N4IZUiifzsAjYh6H3q7DeMIiSAVU4JyMj60UUS0GkTrqafNJnYFI4Y46n9algnlAUtxk5X+nfP5UUUXE0ErO0jytvLOMYY8DFVmt5FM08i7hgHBblj6j1GP88UUU1qiRl+jW6rKu5gc7ic45zj+lNiu2SLZGFzkDIXoD3z/AI0UU1uN7EaSBgZJVMbNwNv3iPXPT/8AXVtI7VraVnlkREJGWjXGRwcGiihCexQR0typaAkN9zLEVKHmRM+URzg7uCPwPNFFIdy7PNIqsoUKroI8oB9cnrg0ltZQ7SsVz8jAjAHPtnPvzRRRcEiHzdt81sQzFcpu3FSQRzVd5IoBKXyZAfkQjIP14ooo3BBZXZli8ny05/iK8j8ae7FYdw7EoSVyPpmiigZLAXAiLO6oDw/6HGahSRYvOMKOUzhWlb5hnkZxxng8UUUtkCJBOrFt0SiNlwwEh5P4enpUbiNsNu3Fm4AX9fXFFFNAyPdbscP0xw2Mkntmq4IDcAn69KKKALMLkSF0VAo75xg9jj0rZ0m/tbMSpduJHxyVG4kHoAO/Siina4MpvICZZIsrE77drN8ygdOKtxToyYhQhhwZFABI/wAaKKhrWxXS5NGjS7yJ2EqjaoIJJqWyiD3o+1XkdvChyzFSTj86KKASuyzI/wBnnMYkWXYN6SLt446e/P5URykFFjAx5W92Zcck56fjiiiq5VsF3YU3SrOgbYXkJHycEDGf8/T3pn9o8ZknTzFXAWXhcjOe+CSTngUUUuVWYlJt2I5LZ7p0kmun2yDiOMgAgjueo/SrMNukBDIi+Zjl+4oorJ9jYrXUs0FxHKhQFztIcAgntVl/MjeO3LRNcuu4qhwFHfkn/wDXRRS3YNW1LS/JDD5jkBBjZkDg88gUwM4LEFs54+lFFDBbEUKXAdzIylG6YJ/Dipm35DxuQM/xevvRRSGRHLKoKLuY5LDsaWSUCU+UCF9CM/0oopDK4fLuwO4dGA5JJpZoUZTJLz82xsLyR25/DpRRTQhvkpExQK0R7ruIbPvRRRQyls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72" name="AutoShape 12" descr="data:image/jpeg;base64,/9j/4AAQSkZJRgABAgAAAQABAAD/2wBDAAgGBgcGBQgHBwcJCQgKDBQNDAsLDBkSEw8UHRofHh0aHBwgJC4nICIsIxwcKDcpLDAxNDQ0Hyc5PTgyPC4zNDL/2wBDAQkJCQwLDBgNDRgyIRwhMjIyMjIyMjIyMjIyMjIyMjIyMjIyMjIyMjIyMjIyMjIyMjIyMjIyMjIyMjIyMjIyMjL/wAARCAGIAnY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rhS00U6vVPOFzR2pueaB1pgOzRkUlHakA+lzTOaUGkA7tS5pBQKAHA5pc02igB1Lmm54paQC570Z9aSlp3AUH3pM80nSl70hi0v0FNzxS0AkO+tFJRSHYWjNNyfWjPrQFh4NH40zNLn3oHYfmkyKbnmgn1oCw7NLupg60ZoCxIDRUYNOzQKw7NBPamZ460UBYfmjNNzSZoHYdnFGabmjOaBWHGkpKM5oCwZpfxpucUlFx2HcHmjNJmjNFwsLRmjNJmgVhSaQ0duKSgLB+FJxS0maYWEoo9hRmgBDRRzmkoAD1pD9KRnUckgVXe6xkRjPuaQWLB6elQS3UaHA5b0FVXkkf7x47ioz3449aYWHvcyNn5sd+KaZnAbDdetN6A+lM74/nQOyF818j5j+BoFxKMDeaYeeBTcHFMmxYF3KB1z9R1p4vD/EBgelVcEdKMZ/rQFi+t1G3U4+tSZDcgg1m4NG5lOQSPpSHY0qSqYuZAOufqKcLvn5l49jQIs0lRC5jI5JH1p3mxkcOPzpXAWikMiAcsv50wzxdfNT8xRcB/SkqP7TB/wA9k/76ppu7cdZk/A0cyAloxzUBvrYf8tV/OmnULYf8tP0o513CxYpOlVTqdqG/1n6GmHVLb+8f++aXtI9wsy4R6miqJ1W2Pdvyoo9pHuOzNtTxkU7NMHHFOrQkd3ozTc5ooAUHn0pc8U3rS8+lIY78eKdnimDkUvvQ2IXPFO7U33paVwHc9KO9IKAc0XGOpabS0rhYUHmlzSf40v40BYWj9KT8aBQOwoHHFBYKpJIAAySe1HvWT4mumtPDt7KOvl4/PihuyHYzL7x7pdpIyxxzXG3gsgAGfxNWNJ8aaVq1yLZWkt5m+6swADH0BHevJJTLMGZVzk4C96RbWZZ1V5FRmxtGcHPbn+tYe11NlSdj36kNVrBJo9OtkuZBJOsSiRweGOOTU4ZWztIOK2uZDqUVG0iL1YDFLvXIG4ZIzRcB9FRSzrEuSc/SmG7iVVJb73alcLFiioPtUOB+8Xn3pkl5CFYLMoOOCO1LmQ7MtUmapR3sSxKHl3MByQKU6hDzyaXOgsXO/FLnnrVBtSiA4DE/SkOpLyFU59e1L2iHymgCaKzTqZydsXGe5ppv5Cwb7v8As0vaoOU1M0ZFZX26RvamNdSno1L2sR8jNfcO9IZVHU1j/apD34oFy56Gl7aI+RmqZgOgpnnN6Cs3znbqxpfPAPzt+tT7aI+RmkJjnoKX7QemKzxcpx81O+0RH+Lmj2yDkLzTsF4UVWh1GO5cpBcQyMvBVGBIqJ71LSGW4KecUQlIifvn0rjTr07ajEItKtbUyuEWSFF8xT9cUvb2GqV1c7wyygHJqub8YJLgY/vDFR/bEWPaEL4GCTxms+a4R2w0fyd+/NV7eyuHsr7GqupJjLOhHrmgavaliMkEe3BrHe1MoBiAbI6E4qrLDcxEgxY9xzUfWiXSa3Ogk1eBJAp7jIOetK2qR7MqPmz0Ncq0zZwzHPHanBs8bzUvFMPZnSPqqjBGPpULapGFwdxYHOc1g5+bgknPWm7hk8nA9TS+tSD2ZtHUUOPl/OkOop/d/WsfktjGc9MmhV/hIGT0JNL6zIOQ1n1JccKPxNQvqR/h2Ae5rPJAGMKT0z3NICehIH4YFL6xMfIi+dSGMArk+lRrfuu7dIG/4BxVEk4ALgAnApSTwN3J6ZpfWJhyIvfb2GTkknp8tNN6Sw+Zjg54GKoZ3ANu49aV8D0LdCKXtp9w5UXPtzAnlvxNAvmK55x/vCqPyhcnOe2KTjdz0AJP9KXtZ9wsjUt5vNLmSRlRR13d/TpUbSy20gkTLxSEhVbnP4ms0X7wLsWIESZ4bocf5NVr7WYxDtlk2hSSMd63hJuO47eRfN9uuZY1JUryQxPFIbtyCAw+nNYek332qa5YsCGxtZzz3OPyrVDfutxAJHGNpH41lUk1LQnlJ1u2HHyk+4NIblxkAZJ9ulV1cFtwBAxwT3pCctgEg+nr9az52HKTm4fGM/8AjtNeV/U/pTVdd20Eg9Tx0qMTZkIP3uTgc/rRzsVh7TP6k9+ab50g+p96YGUIXJOSMnvilUuU4G498jmjmYWHeY68knP14pBLI3Izj3qJN75LYz2Oc89qUMXyQ/IHAPT/AD1pcwWHu8hHQjtSFnGOQefxqNC+Qu77vQ+vvTjwUy+GzkcdTRzDsBLZ6mimJIShO4DDY3MTRT5g5UehjtS96xG12NlIjibOOCTVaDV2t84G7PYmvU9pHuZcrOlHApetc9/wkDk8Ig9s006/Nk48senFJ1Yhys6PvS55rln1+YjCuoPstRNrNw3/AC0PBzSdaI+RnXAjuaYtxE0hjDfMvUVyLarcsdxLkimG9nZtw3ZPOah14h7Nnal1H8QqA38HIV8tgnFcj9puSfvE/U0CSfOc9fepeIiUqcjrre9jmgEpITPZj71Ib23X70yAD3rjCZs8Nz9aXbJ/fAqfrKH7JnWjVbQqW80YH60h1azA/wBbn6CuT2ORy/el25/5aGl9aQ/Ys6RtbhDjbyveiTXoARsBPPOfSubUIAcmlJSpeKH7E3ZNdUyKU3Ko6j1p3/CQJk4jOMdM1gZQAHpS7lGMCpeKY/ZI228QMT8sYA96cY5PE9nc2DNFDEy5aV/4eePxrP02CG6voYZt6RyPtyi5Yn0H+eK6HTkjsvFTQwo32eRWi2FgAMAE5PfBxzW9JzqK72JklFnA3+gf2GjTQvFciNiHZGyVJ9RXNJJJeXcKRIHkLcH0969Q1u5DeJzKqCRBj7TEse4f7XPoaztR0bRtM1FV0uOMOud7Fs7cnj9CMilVpcq5omsK11ysdFf3USRqG5VduQKet/crnDMM9SKhlhlixl1PPUGomZtoYNwenvXH7eTDkiWftc7MSS3NH2i4J5ZvY7qpmQ5AD9TjpTw6beZTnNL2sw5YlnfMer/rSEsRksBVeSRFXIy3XmmGdNpOT06UvaTYWiXA2OrilDDu+apGVWUFQQB1JNNMnUKRxzzT5pB7pf8AMX+8acJkA6k1n+b8m7Hf0pplLSbA20jPB9KXNLuF12NP7Qg6A/nSfa0PtistZGywUsOev4dKQlwuABnHHen73cLmobwDoKZ/aC8kEccZrPOQnJAx61G0gVRkdTjNLUdzUe/+g4z9aadQ4B9az9mU5GcjGPQVJDZm4UbGLE/MW7CpugV+heW6L4w34UfaGwDnr71Emmt5olD7gcYUcA8+tXRAqIQI4lPcZP8AOkbKEuoyOSSUARZLnt6VYeJgCSQXA6DvTIpHjH7tgvGdnapBMWUbgQ2ecc0F8vcYwZWAHIphJf7oIPo1I88caE+aruTjaBzUaTtIVTaq5OBjtk96pRJaiuh1el6NYS2yG63POy79nUAegHcmuJ1/wxqOls+sR+XHbLJuWIthh7AHrjufevRtIWOXVL6X7n2aGO29vUn9Kq+JbT+0tPkS2hErJlo5Cw+6frXTFIx5mc1ZxyS2MF7IyNHcLuTZyB7H3p7tGBlUPPGQPSuVtxfaBqtuks4FpOgmdF5GMHgj+9xV7S/Eseqau9q0LxlULR5PUDqMfjWFW7dzenZI02KuxSMOCePxp6b3HLhiOCD1qa4mEcIMh2oMcEcfSqL3UEI8xyynPGBg/lWadipw5ht1ZL/rViJ7cn9RVOWxk4Ik2hhn39OK0TPtxtXOSAVB55pj3Cxy7C2C3PIJx/nFO6exzyg47opyw7EXyl59zmojhSAeD3q5FKvkgTYeRjng/Q/41GY2MhyFbjIYHmpvbcSsVslTgc46e9AJCFmySDTmhcEtjg9wac1tIeV49abdtxkJkYv8qj0AHekJffjGVHpU7Wh53sqhQAC1VrgLEygnpyRS50Jik52gY3Zycg8UAn7/AG5x7VHHOzOF2ZU9wc0pIOHXnOcAnNO4WHNjlSeT0z0JpSnIckbMDlfpTECo53BdxHI6gUHBVS52liRjGOnWncLAVGzLngjPHU/40iEyMVCHbnOGpVCtIVPXb8oJ4+tWEeOCPCnLdz3rpw+HdbyRhVqKnp1IzZlpPMlHCnKAnvjFNuNPWdCDgqRyp6Urzbh1I/GmCUhRyefevWp0YwXKkcUqspO9ytbWCWFq6RRAtuyO/wCP4dKkHmCJiylS2CSx5zUslwkZTjJzkVQjvS7oXy37vcSegY4P9a48RhFZygb0qzbSkTvGCu3ksoypHQ0jO8bbduGY9qek6AM7EggBQTngeoFDkFGfy1+Y7l4x37+lebc6uUcscixt2yeGOf0oMax7NoBPvzk1IW/cxky/KTtKg5H0FROxJHlDPJGW9f8AGkPlGvzISyEY9sHJqKaQgnc2CxPtkVOuDJ8xYsOAxXgf/WoKRSQ7xOrbT8yp1b2+lAWIlgkACuV39Tk9M+9NmTP7rJO7jj/GpCPMMkY4YDoP5fXFQNGnlKqoCUAxuOD1oFYeA0nyuBgdQD0GOKaXfazAjIzg9OKJGiC+ZlC4bCoD29/1qAXJuFwqdWzk84/D86YWsTMjyKFcs+38MUU4yyoBGIw5OWJbgUUncLEyqud248e9L+7JO4nn3qisoZyinPp70SuqgOSSCccdq05pBdF4GIdPT1pd0IGdoqkJVCjaMj+8BmpPNLL8qkr1JxQ3JhdFvzVAGEH5Uom7heO/FUmuNyqFIJI5yOB/9enJPsJYgHA6A9fxqdQ5i55xPQUoMpOAvJ6VntcNv5yAe3rU6zOMld3YYUcH2+tFh8xcdJkQMduDjHPNMPmAAk4H86z5JGdsMRkDOBx07VMzBjy4xgZOMYPpilyi5mWwxYA78EmmqzMWAbJ6VR3EDqrEZB/xpVlJyQo3Nz8v1pcoXZdDryGJJ7AU9WQ8lmx6+tUYrnazowXheR3oa42EgOCBjgfhT5UK5ekkjBIUHb79aBLHgg9QcEH+dUUk8yNXCdycE9cd6HQzGTsCFO4Hp6/hRyobbLck2HIbdggEYHQUCT5txwAeABVQOflVVJbrk9OKYbtEZdzgZ56Yx/hTSQtTrdLneC/0nyowzIkspyuT1H+FR6bealc66jn92WjkwdoAyGpTK9lHpU3lq0UkRSMFsn7rZql9pe1n0y4MIRJ2lAbYcfMcj+Yr1qekUjJ73J9Ov1i8R373hVJN7yFycFgFxgY698D1rDjlTRfEYjnP7uRtwLEMSD93P4HB+tYWqTaguuODEVu4n3khcbsc4+hxWpd2aavojajESzRFpCF7IeoJ9Qf0q7hY6JNOurudjaW7Srk7UU5YD0PpUV9pmoadt+12ckIPIZl4+ma09K8YfZdDF7CiPJ5QWZMbV80cA+p3D+RrndV+I+p3KukqWoif70YjyPwJ5rz6lG0mjZLmV0O5CgqSTnLDvSCWPAYqx5/Kq1pcG7tVuAzb3UZAXOOemakVwwUrneSM5x7df5VzO6dgJjOSoKnk8cnp/nNMMgVvlwfl6dh/jSDa5JGSAASVU8n/AD/KklWSKJMEKxxgAZBOcUtwJFkyrlgMbs5PWleU+STjd04NNkKuqRSMynZ82w8H/wCv09qrRvKgImVShbPDZ+nHagC3vUcs2NpPvVLStas7vVlspsQeZkJNI3y556geuKfbzPIJMYdVYgEHgEVyd7YTQsLuRkUyDfhRwMnoPw5rWm0ndj5OZHaxszbngkWdQTyqlSv+8p6fWtzw26WRmvZ+TGCkXGfmPp74ryyLWbm1DwxnBkUJu77a9JSWOLw4mpSqczJ8hXkAkY/xroo01Ope2hnX9yOjJrm+s9X1mNI41Q7cswH3j9KstZxRlRFCQR13D9a4rSruSPVEmjRpGH3VAz/niu6hnkvPI2I0hkzjy+R1rlx8oUXzvRHRhIc0bdSAh0DBogV5JyBzTY5EMZiA2gYGBjHSrt/CLS48iR03ld5XdyByOnbv1rLMkJ3nzApx8xHP5e9c8JxqRUo6pnTaxdRWPAAwRgYprxqgw8qZB6FqotKeUjdijds8EVEoMvPHBxwvStVT01Icy1IAR96Lg5zvxzUbBmIYKAy9SHPNIqbR939eaQR56jbVKNiXMeGwOwpJSBC5B+Yqfwq9JpNtDaJLeStl13LCj7Mk9OepPf0Hep9L0nTdS1CGxNx5PmAr+7GR0zwT1/rVpoh9zW+GMLr4avL2eVi0s+FLt0CjHH51b1+01SMyrY2ry/aI9uY+qgnoM1vQaZDoWliwsAY4Y8kM53FieprLfUrBzk3RkG1nOG2jjt+NWr9EYuWp5dqvh66jkYahBcwzKCIMr8rH0zms3RL9dJszLPZR7JmKPdL8zr/skdvwr2dbizKtLNiKG2cea7vyPlyR7nmvD724gk1OWWE7B5mVLDcpGeMjvR7KU02aRrctkzXl1BrgBvtIeNugUk8U4wfabtZZSXVBhVHGfrWFG8l1es8SRQooAdI1ABPY4rageaS1xuU9sjmuKa5Xod0dUW3XdITG/wA6jDZzT1uSpAmTcinAkPOD7/57U6ORQvQg46dzU9rZwyF2ufLwN3BPGPpUqQ5RCNlDsxRecgHqcdf8a7zRI9NhNtDcJHPeSRCVm25VF9B/KvOZzFZ7DbsRuPCHlcf061fh8byaf5emiz86WTCq+8DYvUj6dTXRScb6nLUpdYnceJv7GktXQokc4XMbxqAQa4BJGfOMMccmqviDxNdX0dzNBZQRRWmEYMWy4xnP4ZptnLLLapLkHcqkenIzxVV3FpOJioyW5dcyFhxu65AqvcWZkKhly3PIHrWe+oyxuoUkeuT0qzb6mZGJPTvkdK5bW1FcSZDGxPzA5xgelVzHKkhKqY+MDd3rY3JNFkqduc7vwqF7fzlVGYAHnn+dCepSM1kDEBWHPPvn3oCEFhktnuea0WsSzeXnbUP2Noz1Zz6qPSrUkUUWYQIzMxLAZGR2ppkJwwOQehqPUl8mzYDqRk1U0yf7RYoWyGX5T9RXuYaPJBJ9TzK755Nl/fx1pHkCKCSaZnGRVW5mCA84rquc9irq2pNBa7xhmYlevIyP/wBVSRki0QKTjAB9zWDq0vmoQOlb9mQ+mJKAuNgPB4Uf5/WsZTSfvM3UG0uVamsCHR2WMkkjj/CllVzE2+VRyAQW5/CqFhfxzRytt5UiMfjxVlNzK4BaToFUD5foa8WokptR2PQje3vbljcBkxb2C4z05Pbk1WErLFjy5gFJ+YgY5609AxhcHMWQSIw3AGe2ae25WdxJJsKAhQQSPoKj1GGzagdcgbgQAecHj8aqzAqojRZCVyWc9vyq0ZJBCHQkNnOXI/Piq5WZiWVyct06Z9qQXJFmTAQMCcdx1/H+lRRq5uJXBKjplj1HHGKSaXfgSKIgOjZ5Pbp9aVA8NvtabcgOdoGDjofypgNmcptib7oGSqnk8npUccJLDy4JPn/ixgDPQe341LCk2wSkMY3AEeecn/Dg00y7ImH7zazAY3DnHPGOtV6iaHtGVmMced6j5svtoqfUJIRIgaNslcn5evYfTiipuOxns6rneCW7Y4/z3phd5YizHbhuFJGKdcQ+TLguSB91h3FMAiMTbWJAI5OM1o7rczS6kkUqKWRmDHPBB6euKfmNlJDEDOF29BVWKVSCu3IPdhg0KvloyHgMMgUBYnLKy4VhwOCB1NKm5SOBhu2arqi8qS4bIwFNS7MyeVzj1WkOxNGjtGzgZVQSWJ6UkYOd2WORk89f8KkjVERZC4DjPQ4poWRfNZsMMdD0HvQFhjuGm2DIXnjFEiFXffuyeWPTHtzTfLlKblwWHQk9asz7Ytq4DcjcygYb/PvSC1hjF/IYA45yeBnHp/n1pnmnaiKo55LY7YpGASWQfK4BIVQuc1JFbuGbYGB6kAdBjIxmgdgK70Jx8/dR3ohw672O0r8u7jj8KdtMcZIXPBYFiBz/AEpQAOdrnLBiRkAeox+FAWsMDKhXCfNyMfwjj/6/8qtNG6pHEEXPAwp75/rUUUYhl2blKt2LYz68f56UkjB5N0chXC8jdgkDnj9KVxWJR5ULbsnccHB4A9QP89qrhfM81tgVVbB2jJLY4qNZVaMtIWO0/KecD1OatwfvkJ3DBGc+opgT+KNZEVjpUdttcQDJG3DdB1P1zSatq7yaVaSGLOzaR87cZB/LmsLXUCPACG/eOOO+M9Kt3uuPNDe28lrMkLP5cOMAKRjCnueRXoUavMtQqU7bFnxZPBcXFlfWaAMYxHJtz0I4JP51QL3Xh/dbSNFcJOvmKgkBTkd8eo7dciljv7K+0KTT2glt7yKM7i6khiGyvf3x0rFi8yaxktzNEjW7EhXYJknnofxFayd1oRHfUS31N4Um3r/uBf4foKzpLhp5S7Hr61IjIw3J09KJ7RY4zLG2QcbVYjJBHJ4964ue71OvlstDsdOU/wBiQIoIO0OxA+v+NOaZWkLFyqgZI7rjHH8qgtC8ccaJkxeX8rFfbOP8+9TQxx/fZDHITn5jw2f/AK1c0tWYvckluWRlcDgkgKBnoKqT3EpljDgCGFAzMemTjAOO3+NW4NPvpZGjWHz16F84x7c1qroMqKEeZAGJLDdkt2OfXrRdIqMG1scsl1dXRZlLqpGEByVIGAce3T6VqRQXYtjdTQlEDABj3Oe1bVlptmk7YQO8b4zt4Oec/rWpdTW88LRTJiMY4IPUehpOor6GsaLOMxdy2zBJo47R3Ec7sOV56/Q4rFup2v79wm1bCF8eY3OB6c9TXdXUtpHaSwW1v8kq43n+dYOnJaadMHumllySEZ1GEH+PvTVRXuaqm0jmG0S+eaW5WBTGAXALhm2/QV18D3ereF9N0+LbFHApBfk7gT1x3P5V0Qs4pYioPDLhePUdc/jWd4bjht9HxMAxjmkXB7YNXGvJJ8pMqMW1zGLFpeo2FwjW8bylSRvVABjGM9eetXI7PWHkDyxlQuBg4QY/Cule6QxDyjjP8S1TkuDI+C/A7dqiTdRe+C5YfCV7aG3tnafy/wB83BLHdmpyoZt4j2j1pN8QHLMW65I4pVnGQAh57k8mhJLYltvccq7zhUIA7nipSQOEwffvUP2nIIH4Ank02SQkKDnA9BxVpEMeAOfuZHXHNKshA3KpwTzx05qAuSCExlvbr704ysinP/16bBEWotJcbZAu+RExj+9isq3fWU1WK/mjlCQHgKQTgjtWmJA7MR37EYqZWUL8r49akrdWN+LxpfXgt7WUhCi7Wx1Yep/DHFYeoxvpN2sgctG5JjJHRvT/AArlNf1IG8hFrcOk8bBcr0Jz1z7VF4t1W+mmhtXuMxQR4XYMZYj5jWkZq1mQ6TvodE+r/arOS33NLvc5OcgZ+8fcnp7CuaaH7Vq8cEXz/NkgDjA/pWjp2mnTdMjaScOZBn5V5HHTk1FolpI+oz3LgfJ8i/U1v7SKg4p6mSpS5lJ7GzFZhE81gB1JUfzrobG20DzQLm5iihIGd2SQfTI5rFKOWQ7wR79qheC2upmEohcgYyFII71wJ8j11O+3Ps7G1r8OiRxouj6iZ2Y4eNQTtHruIFU7K1XyGaQbkzhj1HuM1mpptgswaFSCpwVDEZq+T5ajCFWDYwCcAflWcrN3RaulZlHVdIna4jEc6xxHBYbTkDNULy0kbWykMyhkjyr43HOcEEfTPFdHl5ItyTASFNuGB/L+f51SvrWWV1uIJQtzEPkXoB/gK0pON/edkZzTtoijNHDaudNP72GeIvuc42k5yDSeH13aVah8hh8p/M//AFqv2WmTXyGa/mTYTwsZ3Fvx7Vqpb2llbrDBEEQ/wovc9zV1nTT9x3M4wlJe8rHK6xZSrdsqxuGJIC4J/lUUUstqU89WjLLnay4/SrOr6hLZXUzJcsoGCiA8/h+VR2rvfBby8jkS5UYjZwVBH5VlfQmdJJaG3Dd7olG5SoGcg9adJcCRMkqfoKypHkJZlUqSQDxwferwRI4XQsDIUPXoD2rJrUxs+g+KUNJgcE981fREVSeWXbzxismGN2lVwdqDG7I6e4rWhljIfOD+7LYHGOn600U2cZ4unnhn8uIYjKAknrzVTRIvK0uO5VmZpHfzM9Ac4H8ql8XM2+OTqjrtDYxnH/1sVPpNp5egW7JN5buCxyNwIJJ6V6mCcpPfYxxSioJpbkrMMdRmsu8JJPWrp82CPZJKZQejcDP5VSlbBJYdK9Ns85LUwbxJSpJRgvqRiq1vf3dtb7Fc+WSVGelalzB56s7uVH8MajGf1qgbO+kH2S2t2k3NuYoucYHTPYd/wrixMbxud1Cdmbfg9Jrm7uFQuQIwzBRk9cf1rrmjuJLfYHA+bcOMcVmeC7NLSCR/O2TuQJGJAx6AH9a3ZVESF5pd5Lkbcckg9c15ko32N5NN6FIRIFV7jcXHytt7Y5HNVtsskzurjaOAvAyPTmr881u8O0b0PYfeB/DtWKbwh/LdiCV6EdPasnciRKAg4KluzEcfnTiyx4OSuVHRcjrVcyukiBAXaX7qjqQavNbNLBu3+WwQ4VlPGOn4e9NXYyvIiTRMFUqA2GcHAz+PekgIdyrFSz5VQSR+P6VWhEs7u0hOegUDseCMfrxUjqu9FhTeQ4UeWv3h06VpsUiS2cK8luY92w4O05wv9R1rReOKLT5JxJLOG4dcYJ5zxjHH+FQW9jJJv+0yhGIAAIBP1HP86iOpXKQgJAqoHKtJJ3B7/kKLgxs1y1yVy0znG4EY34PY46j3opCiLGhZ2jDLkbGXJ5PWihj5ZdCe7gEkSkjkcA4qiRtYnKlsj3rZKhrcqe4rIdBvyUY7eDgdq6ays7mKISArFSq/OPvDn86lwdy7BhAMHd0IP+c1HnbKWjQMkY+Yq+CM8Z5PNOaJiSYyADgDHOP8M/WsWmVYmk+WMMEQ4GACOfp2qOLy2nVjtBbnAXOf8akVgBtysm9NvzHOCe/FQSOqorh/mGV+Xj9KQx7FhLk7ixG0At0p4+ZiGYAbeck5Bp0aTHAHO8cc53d/wpHYpCyCNN5YFjj5lAoAkRWmlUqSM5wu08Afhz61HLCJ3XcwduCX7n2+g5p8HzRkPt27uCM8e2On4VDKreW7lI8k4xt+bHTgHt70gHRDF6UaMGNeFkPP6/nU0cbyTp5Y+Q+pycZ64z+ntVBIwjnzf3igEbQQNuOhH9aRLtvMbcRweC2SRnvj8qYtjTKL5jIpUPtIfeFIBGen4Afj09KZKWjdnds4wSQvB/Cmm+URRoSucKSC+APXGO3X8aZGRNnC8cEDsvv60mMepaA+bHFIXHCjdjJ7VFPa+aZYW2oR7gFcfh0q0E++EcMRhtrk/px9RWfePLFLn5Su074y2en14P8A+qkHoRSzNHm2dcDbkncRuHpx61PHPbxoMyGIsANpPA+g7mq13frMpKyR4XaQucE/j6VSmvlmVNijgcADpj+tUBY15wzW23JAI6Hvmtyy+0S3ZmiISIEbXwrNvU4wTg8c1z9xBdahpBuYrd5Vt5MSOikhc88+nStHTr7yIhEpXb5pb73IBGf51cG46m0rSSL+r2kcs0lzPK0tw4+dzJsB/AcVxl5ZQSvIYfmKjLHnH610r3aXqsQ4XnnPWsu8+zwpJ5RcSyDaxJ6j6VfNJ9SeVIx7G1klDRRICQN2e/0qyLZyWt3VkmLAAHtz/wDXq74XG/WGUswHlHARckkHp/OrGtSMmtG42zFflJMkYHIHSpcXe5Uaqv7M6S1t0ZI449z8DdsUkEY//VWhDZWwKvKzLIcnZj271hw61e3IjaPdDDtBU4BBx17fWpzd6tcyoIvJwoxkZG73IzXO9GaxprdnTl2VQsQEcQ6YIw1QT3JZgqlQM/ffofasRort1ZpJ2LKMhvu/oOPalSGUht4GR2I5NQbpFpLpYr2bdcH51UgoD83OOP0p1xMblQuMIcMwJzn2rPmhlaRCmxCh3bge3Qjpj0pyyOWwXTBOAN3PT6Umuw0SSP8AumKIWI4GaoXEBuAPMXEf93GTnPFWHlC8s6luiqDj+tP2GZgg3ZIzu7CnFMJMLJ54o3jDv5ROAHAPt1+lSRApNIsDDackoOnHJPNT/YykQDTYJPb/AAqM6bGCd8pJP6j047VpZmfNErG/L+Ym9+BlVjCkg/j2qS3uJJEVEjVpc4Yk9Prx/hV2K2jQbQFYZ6kD+VTCJQoVAAarUi6exUK3AIV8I+f7wIx+BqVIHRwHlLDqcVOwWJcEn6kd6ZuDuo+ftyO/timiWAiOThstjgsRxR5Srlt2Qex6CpSI953ZHqeapXd5CroDxt6A8E9+Kq5PLcsAfKTkkdcZ5pjltoXkeoyKhiuxvUpvGP8AZqeMtMwdgw39Plxmk5FKLGbREqnYzlmAwD6+tR3xWV3s7WTySUJDzqyk+oG0MOnvV/7IzDZ90/eHOSKfColjzKGQrlWwOh+v61DdwSORu9HhFzp623zgOPPcnnPXJ9qr6pYy6jrCQoOZpgvPGSf5V2VxPpkIQzpGQDhWkOSD69hWRBp9tPrzTSRt5DpujXcdrMO4Aoc7aFxj1Jr+2KwRqRhYztyec4HtVTTW2WJfeoUO+WbjPPNWdfuFj0+VVKBl5bb1rMstXtbOwt4nhdnQbid2Pm659qE29RuKSsbFvZalKd0rxRW7LwZBux7Y7fnWjaWFsWkW7ZrlsErHERGGOOMkd+nrWZB4ps5Z9jI0YJ++w3D+VWH1uGSUJbW7vGyg+Zv6fUVLv1BW6FxIlmlBnsjCoIVUNzu49M4/SpWWx4CW7MRwyg9B6j16fzqimplkGVAC5GFbI6/jULX8hkwiqyuSoBbGPwHbFQXY2GisZJY0CTeWB/DgqM//AKqcILO34jldQxyQwBrEgluIppJBGkiqD8mzaeh6Hd/OtCC6leSNDHHk5LHOCoGPz7/lRcC9JFEq72kbAxwFqpLAWB8m6AYjGWQ8n3Pp7VdkJineCeWJXTgoTyvTr+YqA3CKh2bdqnruHHv60r2DVnO332m2BZ7T7Vdg5WRIh8o/DJNTW/8AaN26pc2bSR4yfNwCtb6NNOo2YGRkkjFUbzU4dPvt9xA5VsANFJxx2we/4j6VrTipuzdjOo2lorlT+z5ll3eWP95icL+NUZlnEjgjJ7BQST+VdTbeJ/DcyAXXnrk5yY/8CaWfU/DszZsdQLSEY8pomGR9cVpPDcquncxjNN2ascoXmjmgVFO+UMdhOMgHtnrxWkYFjCmYOheJSVcdz1GOvFbMa286LP5cbKudpB6Hp+FZ9/ZXSIptpUmOCwRxgfl0B9xisoxhJauzHOD6GB4is0vLCKMuqOWLAkdOcYxSu6WsSxR52IgVfwFQXN4ssqw3kZt5kIKhvusc9j6f5zUFxcKzZEqN/wACr0sFFwTODE3aSK10Z5CTDCoz/E8xI/ICqZhljGZHVz6AVceeEDkE/Sq0kqufkRsepNdt0c6uVZHVcnbk1c8OzCbWVt+AsqlT9RyP5YrKuvNwQCefajRHb+2rVR97zBwTjjvWFZpwaZrCLvc6LUrf7DqexEbyk5IjbcOBywrWWS5e1+1gA27gbm2j5V/yTRNYrPCzygxIDmWTqT+eOP8A61RadFv06WSXUBHasrQmLB+bn079jXl30ujoV0yS8hjupgYWaFdueu7eexqlfadJJAs8LA55YjjP4+tThVkjd1uXLsFVYz0RB3POcH1x7VpW90stokcmwlSVAiGduPp396yutykzEtontWt3V8NIpLMVIIA7g/1qa8guZGhZGIGzAAbcG9x3PH5VJd2RuLYCByMOVB3gN/uj/PNWLR3tj5WyBEkO51UZYAdBnoPpTv0YO4Wtj5R3FPncEY4HOOf8akhtrSKL5jFIwX5lBP8A+vrViYwsgkDmM7doaIE5A7Z57/hx1FVhMolVykTZXYCFIBJ5/p15qktNQe5AX3xKXzG/A2/3eelNlQCDaT0zkn3pZ/nd24UBwR7CiYSAcy5LHPI6+v8An/Ji2pXQzrqKVpS24gdMBR2oqTFwx3DhW5Bwf6iih7jS0NQ4EdZV2qOXUrkbc4zgZ/rWncErFj16Vi3IMkqL8xwCTgZxXdWeljKKI1giklVQG3dFC9z/AFqxIkipkxqq5JPyjOPwpiGEOd204JwFyTjt3oeCRy0qMVVCd2GAYA/561zM0sNhdp8HBwvdcjd/9engfaJI0jdRsIBIHp/n0qur+WuDuIxneyDOKQy58wl+xJ+fpn+v5U0DNPy5REXZwIg20MiHn8exIqnNMkx2Rop2HCDB+UfTOfrSwSEIXJUMmNzM3J7+2aikMZnZvNRJOGyDxk8/hS6kk6yEsV3k8Y2KDlfX8PpzTLhf9IUNPvfOChX7pxk8VGHe2gdnLxhyQCpxj3/zmlin8iCCSBI1GRg4BLjOSTx0/DvSYECyyw3DS+coUvtU4wx9AMcDntUS3HmzXSxkyKxJ3EdRn9OvU4qvdxyZme4GQrffQYBJPGc/jSJFNLJut5C4ZsZHHPrx0oHbQ0Lkb7HCEIyqpK4AAOMYyaqRau0dqYgiswBDNjJH0/z3pkjtFkNkuvdTwepJpFbeVOWbqRhyNvoMZxjpn6dqEBsWc7T2sczAxZP3AOGx3+vBqSa1Eu9y7OwQ8bsA54qlZLM88kxwgEYUl2AB6YxwOen15rZtoilwAczscBQFJA7gn/Ck0NJvY58aRPI7SAsdqnhzkN6D2+hqKDTrhfvfu/m2thhkfjmuwOmXMw8oR3UZTjdHwDn39v61PaeHWjZyGBIwMKo4z74/rT50jVUm1qYCgaf4fuI7d98U13GzKzZzhTkHt1qaK1+0W008kca7zmNUXJRTzjiul/sNWtTDPP5rMNzALgEg5AxyTVS0msdPWSC4sSZi+Mxv8oHbof6Uc9zdRio2PNba4ktdReCQcMWUg8VHPdr5xwMgHjmtS+VI/GsBzhTIpPPTINWdW0wGQm2tlTk5KsWz+daJ21MLGZpLBtWgGDiRtpAJ5z9PfFdXq9hGbOyt4wxbcYwGYnGWDHGe53fpXJ2Ebxavaqxw/wBoj7cj5h2r0eS0e/8AE8KRZ2RyGUswzgKccjjuBxWkXZN+QuXb1EtdDnSMNJBlyMKm7GMe1Bt72R9v2MggkMGUZA7YrrzBKshJIII5IQfn1/zmoDFNFKxEiAEd0wc/nXEdPMYNvouoSOol8uFM5wWyw/D0/Gifw5cxsmJtwLksdx6fTJrbO52UwuhKnIBjyPrkn0qW3MyW2yeVJCM4YDH0yKLBzMxrHQ/MC/aLj52UklF/r2qle6LJGywwNI0W3krHkn9QP0rp7VCu8OrNuP3s4z+vNSM2VBAVfdj0NVYXMzjo/DmNxjinO4BWdsrgegqT7DcW6nyYGOB3BOBXVecg4eROOgFPSRCu/aABxyQP5VSdiHqcYIrlyQVcH2U5H6UrNJFIV8sntkriumm1NY2fAIYdgODWRc+bdMJJGQE9FAxj+tMVij5r5J2gepxzTre4klcjaAgPBUc1I8DBME8k4B3D+WP606EfZ1UgBjnBx0NOzDQkKBiBs7csW5qCXeFbyiCeqkjjj1xT2k5yF+QZJPOT/jTt3PyhduevWiwXRnzS3EwEMkjFTwTswD69+n+NSpp9jJOAkwcEZI3fNn3GOKGBdjyQOnB6CoYrdFvQiMS455UED25qLMu5oNpq5DQyqoQcJtyT9T+XapgJGXOVjJPJdeg9qijYCc4U7+pPp+FTNer5bRyqc/7JwTSsO5CTPbzeYJgVJwR/Co9eB+tNvo7lot1qwDKcttxkr+NTCWzaIAxMcc/dGc1MDZ7QMyKFGBn0/AUBdGBJY+c6SSiMs4JXdwSQfY8cVWutGuklE6gc/d2tjA/Gugl+yxhRCGYHIKjqPp6U25skv1Mj+Yu1ecy8e2acZWYNXWhy19Ypa2TwsxaV2G4DnHt/WpP7FYMgkli2H5js5O32H+Faq+HbAxCYQFyRnc8/38DkjkcVetrSNFHkjy48A7kKnr05z0puT6Al3MmLSoUkeSRDHCMBASP5f41NL5TMixIWVOo83A9Onr7VrjTEjZvJWaZ5DucB9wbHqTkD61PBpdtHCEeMguMuu8fL7EdD+VQ2y9DDfy7uZ32GBMbQuOBxjPPXNDSSMNsUisFClAOmDz07VvxadYvKEMe8K4kG9jzjgH1PbnpV4aXYSj5VjGR0yRj6ipA5ASzM7yN+7GSdjL8vpx7Z/wD11KS7Qq81mk4OdmwfMcng/jxXXiwtoYUVVjYJ90kZxjtUchifBRgxHPyryfx/OkO5yEl5cBpJBaJDG46SfKzHIznn29ea2LOzkjSV2EULsdqMqHBH5/pWssclunmgs6ZJ+YnjP4UwZZQrRKR0C9fy4ouIyktJlkC7GVn6scKBj6U9tHM8atPGkvHSTPX9R+QH1rVFwu4ZzG445p5MR6uCSeQuSfqaaYjm/wDhEbIjc0OEODxK5H55ph8I6ZHKr+ZIm7gKr5Ht1ya6GWeJImG9uTuJGc/TBqp9qtJI/MSVJAxwc859sAcU+Z9wsLbWn2VPJRhsC4+Y5J96miQyyso3F8ZO0HoOwpysFjaNc7VH5VGGcDJBHOBknBqbhYiuraCZAHi80YwVwDs9SO4ryK5sIklkUg8McHg/0r2Ix5dmaUKy9sDNeVak4+0OyHczk/KPWuzDO9zGqjnLu12ZaNsfU4qnFNJjiRww9Ca1blmYusSjcv3nJzj2FVm05otFj1A8F7louh5AUH6dc1vJ2MGio1xI7Zd3Y+pYmrFhOYL2GVRlkcH681UwCeOK2fDdkbvV4gFysYMh4yBj1/HFTJ6O4rHpz7ZwV8tmUgZiPU4GST2z7Vj3MCR3YkdfKIXCqx5OeMj/AD0q6msPpqoFiKeaf9WFOB75xz+dRXkdrPdRvfTu8JJ6dV+XII/H2rjTXYRlXtyLULGFMlmceYWY/MfQHt+FS22q25P7qBoE27sNJu3Ae5walNhBfRBY4yIVkztlb5pP9njjH6msbyYItVmM6LFCCQqbOnPHB7UrJPQSOv0+6W7sonhWSFWJRd/YdyMcc9M097bMggU448zzEiDHg/d5Pp6+lWbK2E2kWsqOrAREqGGBznGfyrFvb77JqEMsRkZBhdysNgYjnPB/z3pKV3dlSWhYt7e52OspCqMnoCSPf8agjwziRGDozYIjUE7vX2q2bxDbrEGEu4fPtGF5780hnhji8lfLQKCcBcBR/nvRzXIUL6kcjx8I3y5O3kVFKTJK44Uk4DEDpVkW8J2E7EQHcoQY4PXnGM89far4dECL9nHHzLgnPXr9atLUooyIkA2mRfwHI9uBRU11Iisv3Qf9qik5MqxVvjuO0HoMVhTTTi5WOJiX6bAev4VuXA/eGse/lMbL91RnORnNdNRdTNArKxbJ2FiAeBuJ/CpN9rFHLuDuQpRdpClGP97g8frVf7Qfsu1TtyPmdh1/GqnmlOAhUA7gQeprJaF7lueVXUKhIUADbk4wOMe/1/nSRK8a8KvlnrvGQPaoiissbyLgEZAK8k+9TPKWAVWDLjOFH+eaTG2rAkkWNzQpkNksAefpmmWcha8LsQ7N93HQY6/57UyZ18oOqqp2/wAOcVVF0R97CqmACvb6e1Ik2vKUxmPKmHrgjkfjUBhQyFtgPbPXiq1vLJMjeUJGUnHtn8asBp412OrA5BAzz1qHzdBWZL5Rmlj8xFkJ5Ix1+tPt7OXzhEEVFZgQEyTg9M8/XjPFPsYZ7uf/AEaPe2ckj7q56ZNdhpukCwjDPIJJyclivHP9KV2tzWFNtmRb+G7drVhcFY0IwEUj5R7++au2vhTT4W3kPID0Vjx+g962pFXOflxjOeOOajRTK5aOXyyB8x28n+VK7NuWKETTbRFUi3gXy+h8tcj86trCuQ0Q27ugUY/yKhllaJ448FpDwXPQc9KkWR2uPLdgoUAhuoPtSKJVCqQryKBxjPGT7U8qsgKkjA4+bjBqK5vBbxKRjk8HIyRTkl80o3CqOR7mmAl0VtrOR/lG1OoFcza2qvmRMu8hBbBJyfr2rX1h5JEFvt+8eST1AqHToHSO6l5JQHYN3GccUIa7nlWsTR3XjAtkhPPVc9+Dj+ddBqVyLKSUyyRJj7qn7zfgKwrnTJUukuXYNKziRh02jOe/U1seIbOEAyOUIbkMa6ElZGDMLT3a51u1kc/M1xGfp8wr12K6stKMiWcJuZ3OGYvnnnqT05J4rynRLSOXXLOEOGV5VBI9M17BHb2loNqRgqpwN3f8Kmo2tC4FeBtSuXyWRMHJ8tev4mrscagMklyZQDhlDbsH0qnc3zNGyFliBGF/vN+nFZhuWVtscSx7uGI6n8+9ZpNlNpHRS3MNvCxKn5QchjtB/HvWJeavIYttsYwhznYMVmzu8g/1jPx95j+v6VVwQerNjj5un4Vaj3J5jUi1qdBtZvNA6gnIB/Skk1u4bhUjRj3C/wCNZagg4UrzwT2qxDAu4GQjGOMHiiyC5JmW5BLFzg/3sc/hU6ll+UkkDpjoKC6KflKg46moldjk7iq4zz3osIkyzkvt+UHIJPWnbnZtz/eHXA4H41XLvmMs5B9BUq4DAAE8YOAcE+tNIQ6VpCg2k5/lTdwYchsgcA8U/mIkgkk9fQ0whGOfLbd1xmqAeqtjdsxjjqe3oKikkEWQi5YjHXHFSlgEO5DjGPeo94+Zmj4PVVFIZW8suQc5+nSrO51DE5UAHkjANLCpdd2wDPqOtLIrCQ7g2OntSGJHuwXUHcep6VIyM+TIufw/rTCWVRtK7QOg4Jp0DuuA5zn15pARMmwDAA56CoWeNSFKAfzBq+6K/JOGA5z0qtMrI28KCAOucUCuQ7TuBCHn3FOM7tjB6ep5xUjFRgjHHoe1MWLe52biPZePxp6D1GtIzKQQBnj7vWprMRkAEDavzbAdoP1xVaSGUo2cqpONyjpQgyAi7n7Z20nYpXNdtQeSSJbV4kXkuHUkkDjAx0omvLx7gRW5iixy0hXt1OPSsw2zq6qABJxjA5HH0q1Ha3Qh3uyHPylclhjioaRabLcES3CieWYy8lkYfLhTjjOasJjymZWRVB+Yk5we9OjVIAuxvNI7nAyfpimSGNIzvULGcl88A5+uaixQ06kDHmJZZoyuV8uLII+tNchnO6J3HThxnH9P/wBdJGrSKW8to1AxuLgKR6D8O1AkR3kfzwUVscPjDdce9IYR/aFtxCIxHAq4C5yfpTJZFQlSZM4xuAJBPbn8O1PaSeRcyFdpJII5yMcUsR3SxNmX5T821Rtx75/lQBAVnWOOJYVZu+52wD69M1JaQzIhFyqqx/55MfX3qS9mt0uZUt2kmORw6BD+HbFOtpLl4RHIhRsYCsw/p3oYrinG8xhZQq/xbQf06/jUb2aeWfJkMTY4PTB9cHg1O0z2gXO1QfU8txj/ADmk8tw6/ImD1UnjHtQGpnmK4iu1lWSeZUPI37FPHQjrVqzkneYrOp3E8fNhV9h36VPcOhRsmRcHjHAFCSrjOAWzkEA5oBjrlhFDKFfIweQPb+VeV3UUlwTgiOPncw6kfWvSbqSN4HZYWJCM24OARgZ/pXnU2AjcDmu3CdTGr0MK5VEhaO2hOwfekbgfhW1d2yS/D5VAO622Skbf7zHnP0cfl7ViahI08ixKfkHYdzXp2sadv8ItZq+PLtguFH3iq8A/iAadaVmkTTjc8c+zhgNrD8a3fCNw1nrqqBu3oyEA47cH88ViKZMADscYrS8P7hr9mRjcZQOelOT91mbR6c0VtIyNLCGwNy/u859Rjp/SqN7DLHdl4kiMW9V2qQzAY57/AOcVfMUsvyogd1wWUYOB0qtKT5TfMQ27gMoGAD0A/wAa4kwcDFuzqpkj8uZRCqmTajqWyPY9/eq/2FtV1B90wggXAJkGSwA6j3z1qPWA7XcWUYqoGUVsZ5psV7eu5laNIlA2Kx+Zuf8A9VVYix1drewfbI7GPY0dvCGk5wqY4xjHfrzVqdEaV3hhR34GQ5VunXpz9KxrCCVtKvPLaCGWUfPI7HMmOm3Hp3zmrC3aW5AEvylANxY5c46gdP5U7JLQHpoSCNzcgzhBvOGaPGT7j0Ht1qZ7ALGwZ1ldjlmHQY6YBqlK4ZcBmDE4IP8AOoopbjzjsZTweTUc1tB2LMNskNuWeQyZYEFAcgde/WlllKR7l44GWAzg/wCTUZU+WHU5XIbj19amfYY1QyDnG4H5vrRcLFSSQz43xSNgDkUVMXRpGSI429RtyP8APFFJsoZLzIe9ZmoFt6bYlY8AHv1rRY4k5rK1YlESRVLHdt4/Ou+fwmBBB5I86OckkgnaDlf06U5pLdUAgQ5DDlzn9Koy3EiTsUZnJBCnPIY57fWpIrS6ltQLgm3h+9ukGM/h1rHfY0CW4+ZRICCRtOCTj0qWGJXEaJktuzwOarpPZxv80oYL0BBGTUrzyOySWkqpxnKpjJqXBvcXK2bNvp0JtsysY5cYKFcg/QVSl0cqdoDoucjzFwD9Kgt5ZJXHmybZ1PVT39j6VpwpNdcEu244AHPTrRZx1LSRXjN55RjaVNoyAEXG0Vu6NpSTMzzxOkQGQ+doOeee9QvBBpYhkuTNKSwYJkEjHt6Yrpre6gktl8vaqn5tn3SPY+9S5to1jC25Zijjhj8q2jCrnJx39TT8qiEjD5BAx0FVH1GKM7V59MDr+NEzvOwMY2gA4yM56Y/CsrGhJN/qwF5/2R3x/kVIP9GhDgHLdfrWe8twz+XiaHtkYb+f8+1WBmJFDSAMx5LN0/z6VVhDhuGWON4PA/rU8CCNQcFmzz75qAsy55BLHrz+FREzRuZDLIoXIymOfoKQye6EYIaU7VjORg/e/D+lPmljhiQxyjAzgjkr6fSqjyRxSxsVDNszsLkkew7VX8uaSWRhB5CMpw7ED9KSXcZJLcCd1OXbIwc9vcmtNPLht4oIssV+ZuM8n3rNs9NgSVZJZWuJM5+boPx9K0ZbmG0gzO4SP+EZOD+PeqEeZ6urzXrjKKpfLerc9zS+IG3RgKoGB1NLexz3OsMkO0L5mfwzUHiR9rsmfwrdbGBN4FsVvPEG9nKiCNnB689P6mvQL25jtE8iFSzgZDrz+APOa828JeYby4CSFMxjJB9668S+VbtGrBmbBJJyf/rUSjrcq+mhKJshnKsCc5DN09ecVCxZ5G5ZsnOSM/yqv9odiFRhkY+bPUd8UpleNmC7hn+6e3Xr3o2ESEBR/rCR02dMVFKwbbvkwOgwvWmqVHyqMLz05p7uB8zNgD2qWMEhB6xgr1wecVMYtzLwM4zg/wA6rfam3phtysPuDpinm5kUOSyRjPfAoGSrGrjaBlevHGamTD49vfg1QSaU5CsWHueTVuB2LHcuABjnmnYC15eF3Mcg9h2PtTg5CKoIYjk8YqNDsUbcFuck+lPQImWBJJ/SgQ2WWOFS8gC98jmgbACxXrz0zz9akUqA4I5Pc/0pPl25UErnjd3oAgmldlVQMN3+X7tRrlVO/eCR1I5qfaisGPB7ZpwjTaMD5jxycUWC5GlyYlOVcjryOKa900oyM4z0FOeMySDepRlyOGBH40oiO4cYUcnC8DtmkykVi0mzc43AdMVYE5YbQdpPTLc04ELGCVwG5HzA5FKkNu7bzGmc9emPeo1K0IiZS7EEMR3HTNSRxJKhEquefwFTStFDEMFAFbv1NSR3dttdnHO3ON3GaeoaF200mNokOzaD93HP51MbBkBijlHmHnKj7tUU1OPgozFDxyTWlDqFq6DbMVbH3eTUlE0NoyJuZTuBwp3Ubcbh5mxexyetM+3GNtjKxP3gR+vHanG8S4GyNSSwzwv3fwoAjmhL45Zj6g1VmjmjdGiQeRjB3HnNWvKkQ/upmI6kEdffNJJK6RnzZowTwBjGf/1UWC5nGa4aICKF2PJCOu0kCmlZ5Q2WVc/wgZ/D3q8txFJERBMW3MQxXoP8+lEVuqA748SnrxgH6Z+tS9CkymYp5N6TNGecMpGcDGO/GcinizHkqG/eHG4grkg88D0HTpStARuY5Xk9WyfrQDmLIJByOvBHFTcdh4EqYRVCjOV3Y4ppDP5e6dWVzyvl8+uc/l0pyp54aQoSvYtwG/Pp+NWEPyAKo9SGyePb0oBjPsytxHcuH/uoe/8AntUcZdGZRCSo6EH731NTy7ZiSUjU5zwSOaAjy7dw69xQwIXMT5RhGRwfmAP4A07ylCEiUKBjPymleCNdqkbgWxxxTj8kbLl9uR8rcg0mMjaRXl2uwIABxjPNSeTHtPlqQW67e9CBCSF6tngL+YzSqHRJSSRgZVQM5PpQBTv7dRp87E7XWJyMcY4Nea3gPlYHB4FeoyZurdldeGXaxA4Ga801OEwSPC/3kfB/CuzCvRowqrYzbG2V9TtYidxlnRW/3cjNexKVXJLAkjnIzXlfh63Fz4itifuR5b9D/UivQ5bm1hQ+ZIiBFyS54HGMkj61GJfvJFU1oeQa1ZDStcvLbOFWQlOMfKeR+hqvYXrWmqW91G2HhkVgfQg11Pj+2SW6tNTiAe3mjCeYp4YjkH8v5Vw5TLZTgVrGV4oia1PZHvbVLuBraMyTSMF3oMYHUZ/Sr0rRuR9oRJOw3HGPoa5Tw7rUT6XDHdTsskY2sRxuA6flWpL4gtjKmQWQA/MY+nuPeuRxknY1vFo1H0nTLtCTAcng5cg/Ss1fDgtb8uu1rUYZQ65Yfl17YqSHXtPmwBKwIwMtxn/PrWrPqE+oW7zRyKXIGCgC/KP7vtTV0Q4RZlq8Ef2gLbYGMB9vLZ68Vj3EEd7MizkxxRKFjMY/1nfLelbqSSTI8mW81u05yYfy7VRNheLMZjOnlDOCWVd2fQUGMoWIiCAVVkKHJPPOfala3VWDxMsrHnaSACO9NBQyHeseemFH3R7VALhWjOY/uE84+8e2aUiCc3KDLPGwVjwrDBWqdxLE5VS6oc8kcH/PFOu5Bw6ktnJyO3TNVDbrOQ28tnk7cdPTn61FtSi28eY1YK/Pdec0UyW2mESCJo2QcY7UVVkQXZ9jTt5fCZ4FZmq4FkxLbdpB3Cug1aG3gmWG3IbA+Z1Ocmsme1ju42gl3lWGTt6nHNeg7WISu7HJxan9nkLQRqX/ALy8n8M1oMNRu+biIuJMEYPzY/CtxNBcAP5aJGcYQ84H16k98VtW9m8sOIz5IC7eBt2j6+tYOdtjoVI5208P5YncIWZcBmG4gVtW/h3TltViKS3DL8rOw2gVOtqkNySsrMw/2sgDvx60plje5DsrsoG0yEtj1wRUOTZagkQLoEFv+8VUdunJCLj2FWkgnHlvGkQKjbkN29BSgTSSs4dlQHIXAb8gauypHgMuWbOSWXkmpuWlbYoHTbhbpbhyDEqY2nnPfn/61SLHJF5kss2/eSRCFVd2euPWnTTElo0SZyo6KMfkasmHT7mSKUqpZPuj0NK4WIreN94Ai8sBNu9mJPf8qu79jsu0BiML82C3+fSkeUBQkTMgx1Bzx1qJo40QFyIgnIwOPfr9aVwJXlYDagAUkqzIckVHc3UUEA3IDJkbVIxk/Ws9dWiaR0tI2YdfOPQHPWmR2stzMZHfdGRuZ2O0AHjgfhQBeN9NJ5a24XcR1Yc//XpyRSMxmv7gsFwAiAjH+eeaYskdiBGBl2GUK9145JPQGp7WGWUb5tz5JYqx+UUXAVJXkcJBFsAORlcnp+lTeWAWMhMjZxlj8oxTZ7owqUigJwNzAcfz/wA81k3Go3MpMLQBE/ujrj60AbbSyG2fy4kL5woLBQK5rUEvYE+03DLv3HYPMAH4UmQiIm5lI5yTk9fTvSWOn/2vqC27yQRoVZi8zAKAO5zVKNyW7HLpc3k2twp5arG8oL+Wd2cds+lQ+JYpZL9mULzj5Cw3D1rWutMn0bxColu4JrPJbzIpVI5HHT+VZmsX1vKpEKpw3L+WHP4f4mt0jHch8Nu1veTpKpXzI8AEehrrd/7lST8rdFUD8D9a4nQw41IzCOR1CnLE5I9/T8K37i7kjOfss3z8fdx/I0NPoUmtmaLyMjqyuTjIIUYz9TTfMdySwJ7gH9azzdSgcWrgA92AqNtWkEpUQDcBjGf8KmzYXsbMAQAFlAXtjgCppIsuChPrWALjUpiCI2Ut0wmD+tKtpqUjbSsuT74FPlFc2CkSsN0qqOc/NzTjd2SEBpImBH8XIFZK6XNkeY8agnGDknI61ah0dWkzI27jPA4+lPlj3C7LLalZZP8AF2+UdaYdZUFVhRiQT975QKkg0y0BIaKQrnHJ6/554qxFZ2SjKwJ0zuI6U7RQveII5NQnTelxAqkcAc5/GnxxXSkbrp+OSQuBVklF3ZdADwAvUUn2vfIQWfsBsHXHb2pXGTmdljwxKqWG3eNuc8Z9TUcs5EeBMTgZ4H9KieRJ5cbFOO7c4/yajVl3BfPfK4GQowMnue3NKw7liNC4B807eoBAYn2pXDFyvnZXP3ehP19qa0R+7sZUHOM4OB2qRnDQmQQEZX+NqltDSIpMxoQ0nfkHj8KgaUq7FXYnp06c0biXXKKT2B4IpZJmUAfJ8xxtyC2aBkSgySABGV+pKcBqlklkt7bMce5wefYUOsh3HoCMfKMdqaqsvy5bB55pACX5KBvKycfeYZwfakMjyksxIBHcdPwFTIyY2FQOOc8CiSPZISQNxX7wHtTArg4JBkXrwQvX2qxHkLgH5u23nI78dqiQEuTgenA/Wp04jLHg4K7R02n1pNBdkqXUyhT5jKFGcCpBeXErEb9oI545/Oq7hhIqqQG7gDI+uKiQzM4K5U9MgY/Kp5SuY1Eu7hImHmyTMDx8vB//AF0xW86RPM3AqCTvI447+1RAyxMoMxHAYlWP+c0qearMfOZfLJZQE45p8ocyTNy1NjGscTLF5p5GE4zj8qsMoeQsrDeeSGFc/YtLb3X72UyCVtyknG0YPOPyrQW6i2kyurOflVQDuY9c/QY/Ws5RsWpJl5gSFTBOc5yOn+NOEa7c7W+oIGKqR3yMoXAAQH5Qc9O/0qwJElVSgIyMHK1BYSwM0ewFpF6DeaoSJcQP5u5/L6Nk8D8K1UZt+3I9eDk4+lQvsD/vHA54x3P49qAKqSyBRsAlZud7qFwPpUqySqSGYsxHCgjp7CgbEYybyoXodvb0HpUZuV+8hEi4xu6n9KQy0rER7pM+lMkuQHCiNgvQ4XjHrmoUeO55UBVxgktzmnFo5CyRsxC9c9qYhRPGu5ImbOMYA6A9896kZWBJJY+ny1n7pDLmMncOQMc1ciuCWIaFm29GANIdiAzMCAqh2HBGema878Qv5mp3LFukjZycmvRZ4YizzO7LlcorcgfhWXP4e07Uv9Iu7dmY8AhiueO471rSqcjbIlHmPO9F1V7G9mmVA2Yyinrt5Bz+laz6nc6jEbcsZVk/5Z7e/sK6CfwlpLMEWyaIZB+WUgH2q9p+i2+nEfZwiqeSWbLL+JpyqJu9hKLRySeGNR1OAW6look5USZwMegqUeAJDH+/u0GDgCNOPxzXaouwZ371DcFSB/8Ar71Y82MLuc/p0qfayWw+RdTik8JNEgSOYsynHzLgY9qm/wCEWuSnyTxnPIBBrq/OhYFVBZR1A4AqtJcxcxh/Toc4pe0kPkRzX/CPymVVGSmPmJwDn2FLBpk9kjE/vsnYBHJgqfeuhPzSII1LqWz14X61CjSMNs0EasGIXapIK9iT60+dsXIjmJo9QtmeSBXZf4ivJx9BWppWrBoxFPCBARt3ehx1x05rQCssy8KFJwcH1GAB6ioJtMtpblkhSdW5EigH5vcgdveq509yXDsQS6ZEZjc2waPfH9zsR6j6ViysQ0hydycFPb/GtL7HeWl1EN4eJzs3M2fLB9faqt7FHb/bPMlLs4yrp0HP8R9KmXczcCpFcbmJaT92nzBDx7daIwqQxXHmE8c+g9BVON5IZ0ibewkAfBGVPHYVdit9lsXwG3nJBGOB/wDXpWsZ2NJPLiCyGQAMvH9aKzg4kVVGcqMZU4zRS0JsdJqxb7TsVQyqMAqoGfwqjbY+2Rj/AGq6a6sbaz065u/tEksu3YqAYGTxz9OK5m0Rjdx7hgk9a9CWxMPiRrsqgKHb5c/KABgf5/SmhwFcrEQxYFRu/XHpxUxeKRh5SK7BflI5z+PQVFDulXzZ2Q4OAsRyPxPeuM7BDDI5wFDo3JBH3PXv3qx5IV8clCM7T1ApUhdpOOR+OB/9ao726+x+WqQiVifmCSYCj1oHcnjiUqHJRcHaFdsHn2pfs7kHO6QjgAHaPxNEd1HudSp+U8/LzUsbnYv7kqOoz1H5UhEYhaNOQiAnnJyc/WobqUWTDZbqygfMcEnnHb8hWkxhcbfLXAbksOCfUVRub23gl8uIK05yAo7fh2/Gl1AUXK20RlkYKcDKE5cn0FZExvdSlRJHCxs2/YB6VJBay3cxmkJLt/E38OD2rXt7WO0TlnlcAckjj+VGgEVvpESAPNjYD8oGcA5pt1ebn+zWqFVGQzkZX8AOpqs93LeBokdwqnmTGCTnqBxx2qSdYoogPtZt2PAPl9G7kZ/nQlcCzaWGMM5YoOSzfnz6mrEl9aQrtWZVVedvUn3PqaxZNWllijhjnjZRwxIxu/DtmsRvOlV42cBg3zFF9uBg9O/PvVKLYm0jcvdZt72QCIPuT+LdgKPpVRJLCVyHnuUxyxQgn6dKzhYfZoCmNikffblmx9OasxRru3KQAOm1OvrkVSpk8y2L8celrINqzSSZwu84z9TVC5mjuoGhWBCJGIaR+QPoB/X1qRS3mFCyhc8rxx7j1FIIzESAxQjrwAB74qlFIjmbM+LRNPS6jmNru2MrEKcDg5wDVvVJLPVZCq+GpIGB4ZLkEH3qRfLZXO/IPGM45qaFAX3AsARwDVXFa5mW1pdbTEkFtDGR8q7s8D1xippNK84K9zeKq9V8pdoP4nJrTDIpyFbPTB6ikYlAxVlLdcHoKHNtWBRRQj0ezUYERkPqzE4q2lvFAUxCqrztxwT9aUFypbAUjknHSq10hP7xHZ3x2J5qWyrFvzVV9iKWfnpzilzIAAANp6tjNUbcsGLFAPQA+lSm6Aw5T5QSvQ8fXihAEpZ/mkxhD03cn9KtKhUIgjAKjL4bpx1qCF1dmeTfsLYwF249MZ7UYy4BPy5HOc4P6cYqkhMnDBcqBhGIA44z35pGaFn2kk8fKDwM+/fHtUPmCGNncDBPCdTj6Cpf9VCr+XkMMYOfzp2EQyR7JAFjxheSFPf1p+xYUAVRhcHaWyfrUlszKxMiAM6gbTuYqPY+mO9PeNkk3LIwJBOev5DvQgHb4/JLGE5B2j6jnvTHTez7GRVB+4BwT9ahkkKOMZAJ53Dpn3PSiZw7EDlHOS2e3Tntmi4DpZ5A23MYycg7uQM+v6US3G8LlhuB67etQIyySMCR8pA+77dBnpRcopZIi24Agk54/LHHSpY0WTIGOMHJ4x1AqB4FW5JUbpAcc96jijQN8hkOB/dO386ek2+VVC9OfmzUspIt4McZHIf3P8qgZ3ZRg5OR1OMe9S3DHygqbfXI5+tRbbgqWCrt9x146e1CBkMjrgASqHzkBTzUW9mcyGQnnovcDpVh4HdWOwAZGD0wKgEGMhZU3AlwQ5Gcfw+9UIfGxZ+p/Hsacd6Ntxhc5Y55zVdSAeBliCSAQAfb3p8sBl2GOVkZD0AB49DSGWTMzEHHy9AVNAlYJ8pZ19CR1qBYmRMyFsg8Y71LGrktgngc+lK49CWO+k3sBGOTkngUsOopJKF+4gzkoO/frVeSKYMNo3HHQ0W9vdCIBjyvULwBnpTQmkafnMiCREYfKCd69TUzbpJFDbUYDhSQAAOcnvVFo5XKMZzvHIBPAzkDjPOKsLE6W6I7IzfxFsZx70NISbRNdS3UOFtrhQ5+Y7WC1Pa3EyWTPfXI81CCZEY8n0I78fzrKvYb+VleIRLGg2kmIlsjoCfxzxinNPLc2EUSKiyJnbDuAzySSPXGefp7VlKPY2jI1be5hMjMioCD94jB5/nVyGWGaL5Duz6jpWbaW6xxP9oXbg/O79/Ye2f880v2rzYZYrQNGVYb3dfvcdATxj+WKzRoapO9eo+X+EVGFAUMTjnOMDAqlDdJvTf5TyOMfKc5NXo3Rlzn5Tx1oERyYJQhsNjANV4YjBNlJG8wscF08z6Dnj8av+UinBHPrmpbh43UBI0VQMDkk/XNJDuZVw0kMZ3KvmEgEgZCj6elM+1Sy4jYwtu6nJyPfjpU1xGHyGDgDkFGIOelEUcUcWN5UhSFAzkClcdiNAsSKscibcYCs3U/jzUwhJiDiVGcEfLkn9Khd4oEIQygNkn5iMH2NUm1JoZJZHSQgjlx06c9BnP19aasKzNUQL5GEwWVuefzpi25D4dWIxk8DHWqVjffaYy3kNCpOQWB5Ge+ec96tG7aOAsoPbjrn6UCJmEQ+UAKByOMA1DId7bImbHoDz07VJ9ojl2L8uSNwJBzjjqM1CwI+baDJ0wrYxQNDXW6KlCpQngNjI/GmSx+WixyxEBiNjkdSOvA9alRjLF+8t2K5yBuBHWnuEb5VZuOfSgCtO8vkElEEYB+bOD9azktftdstzdSSPJjcvlSdQO3bP41ZvrSS5UkzH7uwKTxj0xWfa6bqEGzF4AEPzBkPzD69qYdBbDxB5sxWGzkie3x81wyqE/AitFNVBiLG6Z5GPMqHnk9OKiubWC4gEFzCrRGTfkPtLHGADj/AAqpa6RYWd8Zo45TvG0p5pO31x/9eqEXUguUnk+0LHJCSCpXg9ehBqnfSPYJvjtfNQ9c8suOnHfp1rSLpbodqklRwP8APSs4XjtcskluWjwSrxyEH8aVwsZ76F/asq3tvK8JBAKunTvx/nAqS2spgds7jy4ztAdTgnpx+dadlcxKu8TeZGuPlxgL+Q/ziqlxLvd3eIoGUIvJO4ZyePw602zCpFJXKF9ojzShrErsIydpzj0HH40Vas7+S3Z40TcvXaQeKKl7maN64uNUGnXEV4jsUj3AsMAYx+dYlnLuuo5TgcYye2e9dxd3umEvY3VwkeUwzHIHPXGa88YqkqRQvuwOqjOa9DdWZlHR3OiIVLeQSzZ6cjgj2HNOhHyibYY1z12kk1VimiWGR4irSIAMykcE8/QdKQXd3Haie6iCqCNzMwCrx3x1rlaOtM0ohEDkoxI4OT/QGnSRMyqWiGG5xuAPt3rNeS4lbeiwtGVDIyMQG9vbvVv7f5M4hCt5qoG2lOvfg0rASi0SDJwCTyduacrwxJud0Uvxy2SfbFZ15JfzsHiBhGDkYJzn8xn3rNSCS2G95HuJJOWSZs4PYjjt9KLINTYuNShMbpC5eRgce3rVW2smuXyVJDE7Qo9/XoOlQ2GnTTxGSdU3jCg5HI6985Oa3m2rFtcguF3EHjvjgUmkO4Qn7OT93C4+YjP5f41jz311dt9nEsscO5QWTADn3zj6/nTr66hIaCRwuePLJxgYz1Ht24rLtnktZlhtGaDcC2XQELuHTPfg9ulOMdROSRoeXHp0oZJG3bhwHPPH4du3vVfU5IZWDTSKfMGSdxRVyT19x1+mKgJdpJ+WkmXhi3UALjIB6f0qsyQSOshRA6n5st0PHPpjjFaKJm53Fm27opk/erF9wA7VPYHP4VLbxszK8jDcx/iySfXAxnFQoRJ+7TJZTlSzd/51bEYeXfLOzHBAIXAJ/mPwq7ELcchgTe0shUMSMouSf0zSQRhHXKKxAzyTg0u4CTuGbI3YznntQ3zfMuC2cYx2/wA9qEA7JViQ25cbeuce1VVjl+0ltyeVzgHJY/U9qlYFDhHdHYjoccVEgxIxYqWH94/0pAWY4VdNwYDnBGOn+NWEO1QgAOc/N0qouDt+YEEdsnBqwGCIVLcZ4wOlJlD2lCxkqwLAc45qk9wVy+089CadMwyQCwB/unr9ad5IMWW6Z4A4qRkX2x4xhMK38QYZ/WnwSvIMkLhufl/p61GtufmBYNj+A81MYSigfKGPIByvH5U0guTssgiMsqKVbjJK8gcdOtMj3O4AXaAOST+gHTFQCWaeEFSrD1B6n+n4050dwCxRYychVGc56cnJPWqSJbJWKmQHJOeuRyOcfz6VE4AQMoYsT0B4J96siMbmV8IQucHO7Oe/vjHGKaceYysm3A7HP4E9qewXK5ZtjGTKkg4JJI47ZxxSWsocAqd69u4P4d6sIIxvdmTByCob736U2JB5wZBGropONwVRj2z0PpQwJxIfLwvmMoAwWzg88ZPtTIZvLR87BgBnG0Kw9OTzj/OKjFwNpuW3EFyS/wB0/UelQmWNGKmBcq24/MCefehiLjD93Gcvnvg4A+vGKiaREUfu1c8jbgYP+etR7vMGdm1SM7d2VB9cYojjUhwg3BOWIGQPrmluUIiCWMLxkdSRyPQVXkkARmdhtXJwOefxq15otghVQwDZYsnft7jrVZ5w5KoCUXjeBt3HvxzSsMUXCAN+8JAbnj+uafHMsjASS7UPOPU+tRyxxlkODt6HDfnipIfkkdiny+uM5qRku1XkdVlHHIJBIq9AmxdpcsCOOcis3eQFYAAseParUMr56lMcY7ZoQMmkySSM7e+AMfjVG4jBCmIR+b2zn5TntirMmSxBAbb1xwD+FRSPmNUjfDr1CsDn61RJQCS8luQx+Zupz7j61dQSsu47VB+mTUJDK5BD5JyST0PepLZ3KsijDDnGKRRKkJ373kZgxycsOKsRQ/JxKoxzz69veqplkSUsq57qu7gVZivTuR2A3D7y56/TjinYRZGnM7DDfMMksOmPxoFhsjw2CCPmySP0p8U4BBXK7ueRUySHAfO4E984FSBSlmS0NvHtI3nCnHA+p/KolmnLlTHJjpvZQApyPer8kkCoZJGJRT8wbGF+tVS0Tr+5iYDGcFflz/I0x3QsDNIyxvcgFicFMY69eT3GOTWddXj2l0sbTCYYIDiDKqCe3XP0q3JKot3Aj3mPGIo8DjPUn6+vtSW3mPEZFglj2L8wkbIH48nnjjNJ9hruXbO4jETpInnZXkNJtUfQj8DirNtFG1pGNkZQjAKH5Cc8gHvVQQ3JVepO3eHxkZOOoHTPFW42uXJjmSZolYHIcqFPfaOxxxn9KwkjZMj+z7ZiocEAbR0IH5f0qxFZizgLzXDSnqwXg89++B+dTmNDGHRNm59xHVsf4iobxLYO0JkEiCQbmOR17YOMnNIpj7cvK6xdZGPQkKfryRU5jdJGQg5U9P8A69UFKrI5WRsj7xY96nhnck7JPmPJHBFAiwGCLllJIOMY5pwKSE5TB9CwGQPrSBo3BRggYc7wDu/LpUE7NH8pIbjh1HWiwDGhjOM+uc96TZbD5t5LgcE9v6Ujh4sEhgjAYLPjNVbqQBd0QZs/whsUWGEscvmHYRg9QR2zTVDEKXicnoMMc49eahW/SMD7Qdu7IwGyAfyz61PFcmddvk+Y5OBjkD/CgRAFxOsizTRSICpUjKn/AD71Z/f7gsrJID8zE9/b1psscy5KMitn5sDcfwzVdWlhbeqtlz958/KfcGk9BrU0Y7hxEBHEAvXBxj3xzUCzmcsQu1l4YZ5XnviqhuWuCGaRogDkjaPWrsPyk7XLE87Sc0XBqxH5ZZzwP8PekZzCCSWbA6Z4p10zSAiFkjYHqyA8/TIqreziSyZfkAUcl4zjd+NAx5cu26OJwzH5TuwDU6QNcOCTmMfKe38qp2xk8sbrqMHaCQqA7R+lW7aaFwJFCkHJD5HI/A0xEt1DBEu4IpAA4CA5HpVee3gnURhQivy21e5+lSNvlhctKkRBA2FjuP04H86ZBE4O7e5XGGB54FMRVtdJh0pQIpmMBILbiAfzx+FT3VnFdMjGNRsX5WjbGB6/iefrWghRwSjHnocY/p0o8wxLlGBPIxxz9Kok52WGeEMkUh8ouWVWQv8AzP8AnNFaV3DGMMEVt2CAi8jr3/KikLkizM1248zUpC2eDjmoNJghub7ZPkptORkiqt8TJdSvnILE4osrxLKXzJWUKflJPv6V2O9rHJC1zsIdKtXOY1ijjbj5Fxn05pbizjRDAsCmM5GX569+ag8+7t4GNuY8qPlBHXj9efaqa3N3GqNcIZZmBDBTjB68nP8AKudnSixH5Fs4iHmMQMgZyqAH8MUhuVALbRGufvHjjv06CqM0s7wsokIdjgknBHtxUM8yFZHkjLKpHzFQQc9QBmgC7cX0giMiRsQP4c4BHr/+qs6KN552nlaTnorPwPwAqC6vo5rcI0SHkoFVhj6HJ5NR22ofZlwIYmfqpUkYH0HX260b7D23Orj3RxKxcqFUgk5w35EVhahci62q8sjJuUcLjnOO3Uduaom5lmHmNM8QkyT6tjjHv6VXfM1usIXKb9x2qMscenJ4GP8A61Uo9zNz7EU0jXEpMm9kGcKOevrnFWoBOI8u+Mt8q5zjjqPy61F58caRrjOOg2/p9Kl8suRgbhgNuLdMcetWRuWGFxH80WQjAruZQc5789R16Z/GpUtrYsFd8KMj7hO446E/ifyqv5shCtOFkTJ+RskjsPx/wpImbYiOSzqdvBzkZ5yaYh7l49yDqR8oOMD61Mizo5XYoJIH4496iDKA7ySmKL2cH8sfSnSSBJCqI+1znnn86AH78M5kYgIuCDwOvTFPcbmDIZPnORuI4/yP8iovMRn5LHcSSFHWqc0qeZsLuoUZXC7QD68jpT2EWZl8gjy13sONpY8n2xxVUXh3bHiEYHAOTyM+tRB2uHDgg85IORxVsRIEEnON2DkioZSRZtpY3BcOpKj+Fs8+maJX8xtwB4OeuappFtLlZDjnPOc1LHtSMQ7gEGTjNK4y0EWRRh/L2jngDOP505XlaMLJOY4s9guWOeOvSokJZRyNvRVJxinuwRCMucYHShASfaFZzlRgHgNj5vp/9eqYkMsjmWL7p2oRL2+nT86lRIi3mYUEnlgp5H+c0m8LdjzmCWz/ACu2DvH0HsPeqEVSjCRTJdFI+ABHHwozkjjqf/rVo3F35+DAv3IyN0jnJ/DtVWNVUpKXYbJCVjfJ2nHBzz2+vTNPijKu7SLGmRu+U9ByRz2piHQkFmCgIpwdwORyeDj8TUiygxMnm7h94KxwOM8gAZzzTVeORW2KFG47uuT75Iyfxx0qLnkLlj06E5/z/WmFyaXzyqxIWRncNhMEgeg78/rTUULB5UixmMtuLOuCz/XA/wDrVEYDIxMr4iHOFbGSPXI6ewNOuEnRswxhmUDaiqPl/T8aAJcKD8kbyN/FyMAfXH88mmLEWTAQg9ee4ojikZPMEmV3j5kc5Y9unT60GNYYnkknCnPJdsZJ+tJ6jGiDcokVHJzgEswx74PWpJYJfMYSERoFCqgwQAO5Hemys0hV2mYEHljyMDipBcSysh86RnJ4Jx8oHTk/ypNj31GC2jKjqwBG4FgMjPpmqjRHzcLhs8fT6irU37x0STBIJIAIJ/H0qsZGWQAcFe5brSYwTyw7bgWwDww4HtgVcTFxCQWXcD0ZcZxVdSoIyoOO+BzVq2kd0JwuT2PpSAiKkMCflGfwqztihUHJOB0xgD0+lMdMbmDANjGMdqikiaTbGQxOOobGPxoAnVw7kycbQQCSOlI00DOVlAYNkYBwc/1qrBYrFKyl5ZST1ck/gOOlW3hCEFIwD37/AEoCxUMeI9iSCIt0OOntzUsYx865Y+5pj26eU0hkZZgeRtxuPqOabHckNs5IPHTGfWkBJcRtI2dwAPU+n0pqiRAN2Bj+HrzVpEVkyCwB/vH+VJFGImOCcnq3f61QDPOYtzxzgH0FSo+WOZWK5zgk5pXIwMqW98YOaiBVm8t/v4578/WlcaRP5x5aXcfXAzux2/Ska9RX3SbFRQSSz7QoA70hT5QARgnOTJgDt6VDLGY3CKwbuQR90Z7H3oEPjm+3vcfYNqrxuJkwCf5AcDpVuVrdIwPK82QE4fI2LjB749fTNQxTyxyiSMR7gDtR2Pv142nqO340LHMwYPN99y29UGNo4GB3Gf8AJokrji7M108y/tYpbuISSlSSglwG9M44z7VZH+g2rtNs2rnkLgKPT8KjiuID5PlyKY0BBeTaMkdwT+NWJHZ4MwShj0/vCudqzN07la8llW0Fxbw/aXI+X5iDg98HrVO0upLrEc9uFaM4w33CfTJHP5Yq81kHMP2iZmKYDY4U/wDAR1FIsUV5JIssm6PPyjpgduMcUihqReVGyIF8qNTId6gHHfHbn8KpXN0GnVtODCNo1LoMghh157/hitiayMTGWGU7mULh+fyOMj86pSWKwxrgAh8s+3G7P1IGKYgt5TKTxk/XGT6EdRU9uy4LIysW46BhkfUf0rLi+0oRKqyRBSdykAg5Of5fSry3aSAgkGTjIX/PBpAwuIm2EqPlP3sjg1EoKTNEMdMc9RU086wJuKl5MZUqAf0NRXd3MWUOhfcQqhiGIP4dKfqBBPZRTMVmc4X0Tv6H/IojlW22i22KEIC/Nt4/LrmpZnLMzOio7Da3HB+gqpLJPKxjVlGOAzKD+HUY/KgCS5ummld5CzyEZaRxy3FRQTzEN8m1GOFxgjJ6frT3j3KomYvgbQW4x+X9anKBFYEHPRSeh/8Ar0gIkh3x72AWTd8xIwD+FSeUybiR1P8An/IoRZG+YYBUZYkkZz/WnI7YwwIPbI4/HFDQ0xku14yQhA69O9RwxTTrlFKKeSxPf6VbeEOrEYAXBYg8VEUl5KyAjtzS1C6E+ybMgS7/AF47VTnjzIrT2q4IIDqPmx7f5FTZKhiwyQfb9KSKdpPN2sDxgDoVP1oDUsRudh8tVKgd+OnfHaoVIkVmw4IbAx0P9DUotQYT5NxIJCACeqq3bOfWq8a37CQs8DOBtG0k/jjinZi0JZJGRA25d6n5ep7d8UDiFXnkTOPmY8Z/CkVAkapO6JK7YJQ8En1FThmc7SSRj3wf880wGMA7Y3cYBwGNFI5kblSfyyaKGho8KjvriP8A1c8i/wC65FWbW7ke4UyzO5zxuYn+dY4fqas20MtxKiwgFmOME4rtempx7nsOh63Fd6RD5lyqyDlxjBIBIGPXtWgl2JCqZAbGCuQdp9zXmkMt5pjxxmMtIo+VoxkflViyuVbUZTISgYbgG52/UetYeZvY7a7nijvpIftRKyKcEt909/XI/Csu+dHEfmOZVK5TGMDHocfqRWGNTtyViuHJy20swyWH8hWgsUfmStGwJlfeyrztA4wTjOPaqUVbUhtona2L7Xh2hDypVsgeucGrBT93/rMKnHy8lm/n+AqAySvEjfaJHKtgDKqTnkHByT+NFrujV5hkluQ2c5J9/wDCr06EPzLKxIJWLlVXO1SRgKO7euB+VShImEPkSjavKlE+8ueufTjviqEoRATJMrlwd+4kEjrjHfkVJMtqigPcgFPl3KwxJjoBz29hQ3YVmSzTJaGSWRMISMbV6nsCOayhrQnijgjikMhOXUJjd75xx/8AWq5fbbtIywEYOMIpySOxx2p8EUUa7FfaiDO1R7Hj3PWoe5aslZof5gacKVdfKUN028Hvg+9I7bFYhX3EYVVHBPp+lJ5wW4zEsYLA5HQkZweO3b86VPJMjqzqCMHt0+uKpXsTLfQck/7stKn3VA+Vsc9u9QLPIzsGhyM53F8/hTyjIiysI1h6q+Dj1pgJLOy+uFXHt+lK4WFa53SeUABKRxkkhR9aSSVZ7aIRjc78lc/1z1/SkO4RBTCN+/Jct0Hpj1p8cKmUGUbkwcIg4z9aLiGxwyxbkcMoIwwYjHv0q0tqx+YSqo6bsc/SnRoV4PI7cYC/hSAO0uZjtUdD29qQx5TEUqBC/GFOcBfqB1/OiKFmC7/u/QD8qVZGkdtn3eM87vyqdcOCGOcjqeMewosAqzpCPkjHHGQOKg2zXEgfzAsXXIHH1pJB5jndHvj6cdKlXLDcCD8vEZX9KEA1wXlGJDtGMe/P9PWhPMWc7Uy2RkuAFPqB69adJPtba3XntyPw7VCXd4PMc7WQkbsA/Qfz/wAir6iJp/OjRo3SRQQCWIxj36ZHUcf/AFqE2up3syk527ucj6du9QGBp1zJczBMg7FcDdg85wOn+FLGqtGqHIYAEbl5/Dv/AJNO4h8ok8v/AEZJZAv+sbkKoz1Pr06e9MJvsbEdVlkYorMCoUc8gd/8+9DMJVUPEMdVTuB/n1pwdkZFaBWLPvUsx7dP0pXAkjhuo2UXDpgoCdpwwA5PTpzj1p72gs43ed4CpgDFRKWyD2AyPx9KaigmUmKJJGBG3gkjOew/TNPuHiunBvI0dQgHBY4Hp9KoRCr+U24g7HXJ53FvTjnt3q1PGRCWc4Zz8quoDbcZyMZA/wA8VAIo3XKx7UP8II5/TNNeMiZnJ3y4wNzE4H0OP0qLl6EGHkROV68PnGeemeOlWAGZl+YEt1wcnPfpUCNHPL5KSoGjGXbBwak+zqq5Rt2O6uBn3+lJjJ1jSRGQp8o5GTyKZJaySRbYdqLuHIHJx6k80oQvGA7AMDgbQMKP8ashNkQ2ndzuyTnmpArxxRrHskZfTjPXrTlG63OSVI/hycUpj3DO48njPApoTzYj8gJORjGex/zmgCWKQswXCnA5IwQKsiMIZDkvuGQCv8ulZkHl+YpjDoRx80ferqyFMoJT8w5JwcfhTQD92RtVsY4ww4P0qFm8tXkZljVRwfXmpWBT5WlPIAO3sfX2qrcRWly6+ZFFNxkF2yaYifeVVHJBYdzjp/Oq8rb8MI1C55xwT+AqdUjQBQu7GBgNk4/HtSPA3mBjjaR6jFICMzbYNu0sOyg4H0pjTHYCP3cpOAR1H6H9adOFYfMwVfQd6iAgVs5yP727cTSKH+YQAHduehPGfpk0juwO5EO09GT7oPpUm6FVzMTgL8qls8/0qPksSrDBHbkk/SjUCZfNAMjBnyCRhup/lUyNG/zLGI24OWOcHPXoM1nhmRyHTjPIU7SfyqWG5DjYx2g5GOtCdgaNNXLP+8GcgA7kyP58cdu1VpZN0CqF4UjawOfp/n3zSxGVEMilcL3ZveneZOyeZ5jMY1+VTzj2x+dVcmzIfOJkj80pBxlMxlgQOO/HXPPsaswXNzbSKvlRwqzbvmAOcevoageRmuI5HL79vylRu285BK/WnSRSQmO4UhZN21tsZzuPdgOOg6VL1KV0b9lJdHDXHl8KWAQE5GOO1TCPyp3kCFN2M78Z47f/AFuKxt179j/0G6jBBG/cpJYn19PwqRPtFtIks10HHlDcixkAn9enasZI3ibLSvJHu2oVXgkqFxnpVJtQSNlUo7FjhQi7setDyxuqKQpzg7DzkZ9KnkVJFCvtXdgjn5gfcVIzOvXjum8ktPEMZDcAg/l/OoYRsu4VD5CgLISMluOp7fpWuYwM7ienJI6en4VTkhkXzCh3ErgfOcfpQG4wFfMkli8zagyVPOB7+lEcyg7wo+bqWGT9DmkdFXaBbzs44l3YCNn8c4qSS38zcdmwAjcowB+nagCN/nkRgVAOeCO9QyIfMKqgJ7nvnHSnrBJs2rtUDn5SePpmpERzDlwzHscdaAKRkZJAsuWBHOegqz9owxQSISfuljgdMn8fapEiEozsdiq/PkY289/WoxbrwYyu3n04zQ7gS/PIAG4XHOD1FQsoYmMSMFzygIAY+vqalWIhchuQc4JxUoCbBhA2cAEryTQMijLogKIgTocADNSumxcKAcElgvOB+FMZSpbKgD3+XH0FUjKsYAXazZK4PT/9dLYNy6FEy5G0Z9c1CLCOPPk4UnkAZOPeqbykjaoUNjA2k8frV+GdWjO4fvQPzp6BqRorxy4PzDtk8c/SnJdxB/LLJtbgFgRjNSDa+HIDMOVPB20yRZQwaNQRkjLAZHpRcRWmvdpTEanIxkHPPt+AqWG4mZw7xKCeA23hvwqJGumkUGFEXlSy8AfgOtXEjaa2O2fYccYXnqc4PT86abYPQqSRShVEaBepLgtlueARjHHt60Voyi4KxhvLCgcybAGY+9FNgj5xhjjbKyl1yPlKjPNbEemm3lEYYDI3DzWVT/8AWrOukIkR16AY49aVrkPt8xjkcHmu2pFqVjkpyTV2btxcyxIGkuJZJVPA4AHr061WuL55LuKWL924GAx6H1qhFKiqWdiMj5WV+PxFTQW5upD5WBGOcO2P1rHlSNuZvY1bTTpZ2aW4+Q5zlW659B3roLdmtYhD5yKcYEZAUk/nWdollYRGddRhluWdMRBJvlRvw6j2rU/szybfzY4HSPaC0rYPPpz2qW7bFW7iNLfTo3+jNEq4ALgYA9RTbY3ZKWyFZc9SrDC/UVFJeLFFK7ys2TgbznP9ao2V/daffs7NsWZduHHA9MDpmp1aKSSJroC1vf8ASreOWUY6MWPNPnuRdCJFQYZsKMhdvHPzdRjj86yTZ3VtNLdTsQDnad2WP19KqkK8kEr+YFI/eDIUAeuewosmK5sW0ZtWO6bIXnbjOM9Rk1YtnuftK3a4jTAZUVhk59f8+tUv7NMlskyBjaMC6q0uWc+uew680tmojuGQWz20bYAzJuY47mmrA72N9N6w72CsgGXO/BPqR6fj71ClyxkaRI4xbk/IC+STnkjHAqESrGpjyAx4ye/4d6YpWVkEbII2PJY7QvTpVRbMpJEss8jZV3GVOBhsgcnpSQzOjsBJ8xXgA7Rz3qxFb4BaRhsB+Xj8v50pt/Lw0SowY8tnp707kj4kcqpZRvP8RbPNTrDNHhvNVVHVNo6/WokIjJIdjzxx/nrR++lkUr8qD5irD/GgViYSyO4IwFzjmnzStckRoVAH3i3Oeaq/NG+3ALnv1P41c2GOMMRyfQcj3oQbEhCDAUfQZ/lSBsMwfLgHJBNQSSFZCFbDNwARzThcLAuxHOScHjP1p7gWFum3AjI2rkZHGD04qCSQc+Zu3IvPbJ6mpJZd7+W4OScAKwJ/zmqe7adz7VZjnGclh1P4cUxE7SkAfebg4yeR75/OrQukI8nyjsKDOGznOBnGOtU1+ZpdoxgEHjkj1OfY1InmfLOyssojByGzz9O3FNCHDcwJ2qmWwee/pijyw67t8rv04GDjHJqsdzkMQQCcB8Dg89AetLbtH5hj88uAcyCNiG29cH25osMsRxw5QSyKpduO4A4+9UyFVkuGiRpwg+RkB2luP06/lUNt5M135bToX6ZIyigLk/8A6qfE8c4mCK6oRv77W9BjPTijlC4+W4UgxRliCP8AWNHgg9xnvTjazR6Z9pyxiRizyYwNo6io3imAy8Sxxknbg/eJ6nHapTFI1msTndbrjaJDkO30/HrQxILOZWjd1PygbhuO0kH/AD0qRZhPKyxyh5R8zDP3Afeo/MgjRUJj3A8FRlmx29hVS8he525TbC5yFUnLD8D+lS9Cl5k7SIzECVHHTaCfpUjS+XKFkTaCNqhiMYqpA6iNYYl2xR8YBxgnt71busxoQvCN975htOD3pDKs1xj5NqAnqV4HWrRuY/JiPKgsPl2nIzWW07rKCpGU5AUZ/KrBmYzFlcKPXPSkmBopOgYZUkbiF3Z98dKcziMjcAjHoO3/ANeqtqp3uzM7E9T2xUkkfAZFBcnr1x+NO4Di6yZjeWTbnJBfA9/ehZIxGz8spPBHrz3rPuJY0TGGD45y38hVTz5CUjBJwflGeM+wpXA25TFcW4dc7FON59fQ+tH2VNzylkDY3EgbRj6VjCVg+0s/UnBHT8KvCcttdyW5wwY4P5UwsXFx5hIdWLfNnHP4CpHgZ2HL5HTGMGqktwAjbctjGNnA5pn9oNbxbmDx9geOPfNAFp5o4CEkUiTGStVHcyHeojJHUgZFQLKjzEmVpjgBWbnNTqm84ywIOflPTFIBrGMFico/bIHX3pisrYUuVJbnPHFJ5ReTBJ47+v0NTRoqnC5JBxz0NAXIHbDcqXJPJ/8ArnrVy24K7Y/lznb3yPT8qhkZCHQjORjJbgY64pEV3wQ7DAJznH5UrFJ3LjN/rWAJJJ2lmHzfl+NR7yM8KnUsEbHNMWVdpUsxcjC8Y69c/hmleUeWwwAGIP7zPHfPtmmCJ90qN8rEqP7x/wAikYy2773zhxwd2cepNI/2UoBDMHjK5bIK456f1oSaMTAoSUyNwPOfb/69TqVdFi3uGQKEUpGVyHLbuSc9ewrQtdQS8JXcxKEDj5evTBqib4MiYGGwSQx6np+gqzZ6oIUZZLeSQgfK2VXA9/X045qH5lx8i/bkbn+fZkk4B+Zv949/wqXzIvNRmI8w8KUUkfj6VQur22njUPN9mBf7qEluewPf60+DEUUiRMrOGAYZwcdgahlF+SNZNyuWUg8AsT/LkUiRgq24kndkNgDj39/pUBniRVwDuDEYPPNP3lxlfmUnv2NIA5yMA49aWSHBByoPIwehPoaZuTAZG34J3YwRnpTiZERsjOG+U42lhTAR4xcIpEjq4/usOPXIqRo22kSK2P5VEyiJWlQZZuvfd9c9KeswGCRwT125x7UXAZiRCQyjB+6T0b/69CFXBK7kPbI6fnVh9rA+hHA9/aoWGXwAzOp5wMfnQA0p5obdtBIzkDv6VFKWiGfm24wxH8NSzSOmfkVtoyMd/wD69Q+Y7bSHwehUjOD9aAK0sJ3MEB2L0U9se9RCLKgncQRzn+I1ccM24gjODg7e/tRGjOcqpG3lhjigdyjJGShbYygcDjFNiiKk7VxyMHd1q9KGJJztXIGW6Ae9RpGBJkMpXnHFFguRgsqNwGHU1PCzyRj58gL6Z+uc0jQ+YV3ZGP7vUfSomDIcxnewzjHH59qBEk4ZXVVieX1KkfL/AFpjSPGu4qS3TcBVmIhsPgKzcn3/AB/ClZQ7Z2gdhQCZnNf3RY7A4xxkjr+VFXBBz1J/CijUq54VOyyR7VPOARiqnlk8Fc59ua0tLijmswpUMSTnJ6f5/pVmS1h8xYEjI2k5YNkn2+vNd1SrzSvY44UbLczLWJYpQzKcD1GQT710NnFbPEkrqwXPzEAAfWoptNVmjyscC7eig7iferWnwQwkCKUurceYMYz6Y9axk09TeCa0LVpHp0c6m4jl8stkkPtZV+nc1ZkkuHs2ZdyW6kjYcZyPX2qNoo45GaTIkK435y3/ANapmK28Tz3knkx4+6W5b0yKzvoWU4bO+u5zMXjQKP3YPzc44OPSsCYXdzP5GVlcyYxGuGY/jXVC7ke3jkVliD5Klm5wKyVivILxZ1WJSSSG3gsB7URfcGrlaSHVbWEK9jI6HAAkUA4qB4P7TmjD2xjAO13jIwAK6B109ruO6lkumjWMuY3cnDds+3tVa/1I/ZE/0dwSC6qoGOKd+xNu5nTWV0qPJErbY9qrDvxwBwc96WLUNRS3kT7PukbC7gR09KmEJ1V1gtI7iZgmWKPg4HPOfc0lpHHESkzP5q5+RyNyt3BFMTdiG2W+N0JjEirjkytkdPT863baYK4Qku/HHHHaqn3drKDjoOOv0pWPz5UHc579RTIbXQ2JXeTguBxkBsY/SoIjIsux/urjBVuDVRZXYhi3mMcAA9KnnuH8narAMOpAzmmQWZbyTO2LOehKjr9Ka99v+UqC5+8xPP4dqpxLI/y4ZmI3AHjn6VcttNOdxJX60wLFskiRPMUYkdG6nPpT/tUhwjR4wuACOAfc1FLJ5YWONhtU54PP0NPijQojPvySWORlfYAdSaBDVnd5AvnojspLgYztHbOOM+nepJWRIGIQ7jx9w557UwJIJC7kR7sBI0Q5we5qxcWu22WSSFiVJOWbBz3OM9qpIVyJY2Cs5dfl+YDGfp+HrSR3ERn2IBkkbiq4Dn0Gen/6qbDAshXa24AsSDJtGB7jpVm2ht7mCTHlW7KpYvICeeOPXA9e5p7LUPQjAkgWZ96+WFyzHgHJ79//AK+KV3d5sJtChvl2LxjHoen/ANalhVJRsMqyMzAfKSFwPr24o8yRYEQxwlMjBPGM8nkdT1pisyxD5cghYMdi/wAQGc8DPWqqFl37Ap3qxVcAluPX681fiT7HHI8csse+ItulTdhT0zzjGeOPWqsgwiIG+ZY/mZcZbjOcDpjOKQXJBKsAZJIVl3tyrkqQMEHgc9/1p8TAbUiiEUJXk7huPr1+nSq67hLtYr5qkAseeMd/8KjdmkdjyDkEEnqO5xQwSL7m3ikkZfKI7ZHI9OepIoV7dJY/MQSMc7jjlB2z/hVFbmQsqsV+bPG3nB/lUk4M0eDJKCx3MEOcjvikmOxIkxWVo5FRvTagbtVcSO7RlmARW3ZQHk/j6VDJdsJfs4LJIV3MGU/KD2zUlvHKSChYKejtwMUmxpE3njzHdo1YSHcCR+tRM32gyFVTaBjLg4P4U+SHy02ebvBJPH6YqCaNgF3yAueSP8fSkxofFGhfLMJD97GNvapWBZQwwFB6Kv6U21VPL3YkEz9WyDwOB+lOBczsr5APXkVIy3CTtYhkyevPQVJtQON7SHf0U/dFU0bLvGBhx0cDGB/ntTldQXdpCFUZyxJpiIrpYyduADz0GOKqS2xhK4kU5yVKtk1bmPmORuR2YAgIagEEskRKD5VOWwRxQBWQrv6jI5znNWYw8ina4243HPYfjUcYdS8RgPljjeRjOKdEo35eJ2iXJIZuTQMmlFyRFJPcM67PkUgDI7HiiJEIJLAn+JTgj6U4yvJK2wkxEA4znA7VBuWLAUD0Kgdqe7EWGUKu1VIA55GPypzSSqEdRCxfod3IHTkDpTLiWNyoQ5XaOTmmBAGLcbT/AA57etAFne8UYLLh/wCIBe/t/wDXp9xGMKQS6uOWPHPpx/Kq0ZjXEiEuwYEAkgk+ufWpwUkuGwH3MSSXHA64Y/ypiHWtt9qmEKbVYAnJxjHbI/pTb+FrOVUmMasRlMHnGcfhTZ0Vw52K56hgSSueB0qtKq+c5Y8swyWHJ+tJoaZoKscn3T8xxlc9fYfpS70aF3eKQY6LkMMds/nWesrIwkwxJ5GDj8qtLFOWUyhQp52NzmhIGyUxLw++KNjnACZyM8Z9vao5jJuAEkQGNpRR09zSNbubkM5Mq8HpgH1+lLPH++ZAxZyAUYqMDjA/rzVMXmQySDckcbgEA+bMMMM47ipkiaJGm8wSOGAwBhQvr70yVJ4LaVn3+a4wAnfPqfcVJE11u+0xJEioV2gksQPf8ayaNItm1b2FtLbI7t5kwjLyRbANnPGB3OKfaQu0bG0s3S2lG7cz/wCsYcFj3x2rmbnWrmylm2aYtuzcNOP3gxnJx71e0a7uJrQfaZZY2dfITghhH1xiskm9zd2WzNuzs4IIpVG5pJcli5JI9h7Uy3uWjjdJOSQcJEMso9T7mi0kXJUFUXPyYVjuH1PerwISBlyVUnL57+lICrFavDPG0NxIFB8zjhfp/n1rTecMuSgEoJ4J3cduO2Kr+XC8QGS7cFcHgexqvBEqzucnaVwu7khvr6UE+ZIk4cyFzsCjbz396oQXl0Lzy4NOkCF8GRm2jHc1eELmON3jBTfjOOcjtmkJnHXZblcdTuyvXP19qBkyTxn5Qee/HQ+hqVgZC2Xy23HPcVkvdsrZA3kHnGBkeuO9XkmRhhhg9ck4IoFYkeRYlAUDBPBXoKq3d3DbELLIGLfLheP0qUx5K5wSTjOKcbeLP7xVb8AQKNQ0Kjzi6IEW5iccY5+mKYkcizFjK/Jxt7D8KnKCNiEyvOVI4P50iyZjOQDvPDHqPX8aBiLkJksQOQM84/CmhVR/Mk+Qds1KqgbjtORxx0pH3HbmRSMDjqP/ANdMVxoBkRdpK89u9RTQhk8phujJOd3vUpkdVDNG5BOOKRZ0c4cMp91xSAgWKOxizEjBGPzJ2B9RVjrGGUr6g460NtdDk5XvjtUEYkQ/Ifl6kHqPpQBMS7JkB9pPGFJoqeC7ngUhJJF9cHg0VegXZ8+6T5bko86xc8BwSD+FdLZWRiMkwnTeo3KQo2nHbPf8a5nRJI0uz5kZkXaTsAzk1tRytteTCidV4t1OAT7jp+Fa1L30IpvQsmSKadXE6PI75ZWUk4B7Y6U5XWCVp5GcrGnoBlj9PrTYrafyZri7kW0DJkyEAufwHbrWYyme5BgumuOcKOn6VO5dzbhu0FqztbD7Qy/3ywAPc54FVtTvYbS2W28tJJOrueQT1qzldHt3MUj3UxXa27HlAnsuP4quxaXYT/ZvNt0NyF3SiRshm65x7dKWi1DVoyp7kX8MbSCMpFGDtjJ+QddvoB+taT38l1HGkkUVtG67zMT0A9PeqE0nkzmCWOOK2IYt5PG7nA5FLNKssHlxSb0A+US9T+PWgOhLpc9ndXMsQlmjhVgUUnJf8fc84puqnzLvyYyqoiFmYgH8Kjtzp1lfLam03lwGWX7xLY569qpNFG11J54PlBt77iFbgfd4654p9bk36D7K+m0uJ5bOBVndcFnIJYZz0H86S3szLfLNfSRrNLyEZzuB/wAiozMt1exPHGAEG1NoJ2fQDr9K3DaIzIwTZuXLE8sT/TiqXciT6DFhU4wzktgkqcHPpn0q7HBGzEuJNwGCXPAHpmpooAmW2d+fQDmm3EP2jHzhFLZbCfMx46GmQE6qDtyAOvy1nRPLNemCGLgDJkcELWxELeAAAHOMhQMc+mTTlxOwY/LgcDsP8aSAdaQm3Q7sAnnOKnmkcny1TAxkk9aQXC2wUnaSOM46/hTAZJ5WKszlD/EOnrx0zQIan8YcAqODz0pJ53YqEZgi/wB3PP196WUbgFl2jjI46emajiiES4RAQ2Dhz1/I9/rVCLSRmRuPLUqmT8x3Fe/J4zRGN7TgGQl1Kh/vbgfXtzTIm3u8SwmCPbvJC/ePpShcxTLNIH+YjYEwFGODnufrTuBK0kcE720CmMh94idQTgYzk9RmoGjUscknHq5IH19hx78U2G2igYRwRnGd2MZJ/wATUimMxJK42Nu+446HvzQANFHG4BO7cAGyc49SPyx9KrzRzicHd5kWBlUBUIc9PerZmaRVG1TtP3EUDBPb8OOnSl8oxyMgZdyYJYkjOPSjUNCBoJruPy7gynKZ8tT94AE+owOuc1ZW3tdNsYfmkeeQBSoX7o7HPp/9anYTyEEJOQxX5kbbngcZ9qhe4Dy7wFZVHBYFRnvgkYOP/r9807hYW5QqwKZjK8twMAnv7nimOixxkZYkJuXCjLHjp+tROjI4kL+XGW3YUEjOO2D0PpVhXKsodWB6qCgGevT9KSQ/Qgiu94DKk6ZBBZlxzUsCmP5AjEMQSMck/WpEidZFLoy5P8OKazYDnduPIC9AT2OKVwIZrnzDgxqSuSFbn2zTxd74lFziQDCKgXAA9c+vtVVVdp1ZmARevv8ApVho2EfmLhojyQXz/wDqpbDELYA/dKEA+YMeSfYUxyWdTEmXOOMdPao7iaR5l2gRqc7sj27DtVhWGNkkue2Bx/8ArpMET26updJPLLgAsABxx1oWEhv4cNyOeaSVkMbwW8Ks+McAHJHXp1qG0abAS5zEwJIRRuP5Uhk7oNhAmx22joPalRY4UG75g3fOQRTJViXchwCD05Jz3qI4BTzFBxklVYDPpmmhMlAZlY+TgAE5OcKPoP51EsMbSqPOVMkZcrkL7kUxJ5kLeTKY1bj5WPI9KmMcihflYMByqKOAPbqT0oAS4FlFcyZuRLJkYVFABJ7gDoPrUsarKT86BWwcu2APWq11Gy3Hm5J3d2xk1LA2F3bdzAjk9Pyp3DzJfIiyphdDKPlLKTg+/PSoyCHHlkjB5IBOD61fga4kTzFuYoXZSjfKGLf4H6VXd1tLb7P5aSY5Em7J/wD10LYCuqkrKzFcL0w+SffBFRxrGsgQTH97w/faMelKLh1PQ9ck7ealnd2t1C7UQsWReePfPei4is6suCplCAD7w5J/z2oMUsT7nDNuxkjnOalYOuCGJduM/wCFPDTL8szsZI+eccd/zpgPt7kG4xMrrjrkj+lQokk5MaKpY9MjnJ60wKsqFw/yr8zFmx2681JDIyf6vIbsw4OMdqoRNFbybZfMG1o8bi5GAMVKjFgBHI25eclagCtLIHIXsW5wB9av201u8f2edWA+8sijOcEYXIHTvUjGrHKZVYkYDY2A46dcgVJHaxpC7od0ZOwl+pGMcD0pjy5eUpFIiEhQoGOvTP51LmEoqvK6RIAzBOSx9KQEBUiNg84CSEbUyM5PGcd6knjh3xLCs+WAV9vzHPfr24qVXDSGPYGJPyvsxyeRz+P86Y8og3wyzh5UPJByoyf4ScfrQxpkvlRuxaOZ9pbcF2ADH4VrRWQt5THNIu3dvcxtkqCO56E+1Ykcp3iVbbzI2X5NrkEntz6ZrUgt5YLdvO8oyH5iqtwCfQdx+tZyNIltYFzNI00rs5Gw9BjpgDNSuI0hbzBkg5CjoffNRW7ukX7vY3G3O3ALe2emadNIqtLERF5oGPLPY4x2rI0GxyRPKBHhVfoA2ccfrxzRM0STZjB8vOd3OPbOarRxmOMiRWAY8bFwfy7VGbaJFzl3Cno5JJ9eM/hQMuR3cflFUZWIOTgcA8d/89KjlV3V2m35BI9SaNgCKIrdVGPlBB2n/PrUxuEt4ZHZlC7AAVP049SKa8xehTWJBOSwZkUceX1PB/TOefaj70TTB+DyM9f5evb2qVTI9t57Tpvj/dLGM8j2/D+dVJJPPQukxjC9cJnnrx/jQPctW9zuTa4IcdR0z7ipnccgEZxw4H3e1c7axajHcTzzSZiZT5YVzyQeM8cVsRStcIBllkAwreo/OgRIJ0mdo1bcw5+ZcA575phVRyCQBnjuPwqZURFPBGDwSQTnvT2CbUOSQeScYxRuFymsmWyIyQR94nIAp2Qm1g5yDwuBTniLD5CffjOfYVE6AAcZPop5ouFkT53MyPJjuAzYz9KikO1gp9PqKYkgHVlyDwuQT9fwqdgmBkdqAGKVcckbievTNNbHQde3rSk4Pyrweg7U35S64PU9c9PWmIlAwgGTxwRmik3MiAsSuT0FFMep896XO1tfxSKQCDjn34rr7q5jUi2QgmUhWnTBKg/1rhozhxivRbGVTY2ruVSSRR5YC7iT347/AEreqtbmVJ6WMZtNN9d7I5Lq4Axkbh06c+naujj8Miy0iaSaK0stylVkYlmIP+0f8KrT6jPp100ibow/3Udsjp1PA5/lWbdXGqa3bwS3FyrWqNhyP4azV2aW6j9GBKXVy8sXl2/CBhkF/wC9imjU1t5WczFpZQDI+3O49lAPH6VHdSx3l2tnpUUSx243bmXGT6kjnNQLp93CxvLlEmXcOUb7vvzTsnuCZFPqEsmroyRuJt2Du53Z/CpYbW0glRJnRpHb5t5dUT2GOPzqSBI1eTUGjD+V8y5Jxn6+tUbm6lvpIku1CRsSwWJeaFroiZaastSiCaeKNbxERlI+QBVFX9P0r7Km9ZXdW6/L1rQs7VZkhlcP8ibUV1AwB6j1q2ISE2F5FjPV/NK5/AYpkN3KqwusZEW1FJ/ixgc9D3960reNWUbXBP8AsDA/Wqq7ZpCqksg9F/X6VZWYElIzwvXbzilcknnaKNPQjqc81SYsqcI24dDuI4z/APWpZJxCCzKxZjkA1Ua3kvCSSSMf7ue/agCZY52my6bRjO/r+GKvEOBudmyBwoXGf8/lT1HlwIAgJwB1yc1HJK8vyqBz15GPxNMBoJ+48ZO7IJLAflipJJHRREhUcc7efzPpUMRwc7kIIOCSeccf0pInRd8gmXk7s4z34wPWqsK5MYwB+W/P+c/hTfPkhEMTSQgmTaAwPA9emCaPP2bWllTysg7WG0sf97/Co5bwyPv2OyISVLsSFz6CgC00sMahFG4bs5UnkeuKbNdPM/EjLtBwAeenoB/nFQ28ivcAzKV5zkfSrrFUkcLEzjkDapDH/ZB6fzo3AqwodoRJnlk3ZMm35gMdwT0FPBYKzJCPmJIDDJxn/wDXzzUxi8uQxxBVd8biMEse547cd6ezNLInzFnAzyehJ6Ad/wCVMW5VjIhUyuME442Hg9Sf0qSednRYnd13IGCpEVAGefmPb/Cn3AEwj2EnaoXarDr9B7g/nTWmJdmliModQEbbhQeBj3xz+Q9aSfYbRMFWa3WWQKoD7wX3MWJ4wTngcZwOuPyqzSyeUcx/Jnl1X72ew7jqCPpUt9qLzPGIFijCkfLzuyMnGBg5P1PU1CkavAZioV0kOxO4wMgH2z/+qqYeg1HvGthsACH5TIxGSB9M+tOt/wB1KPNQSZySUyCTk/lzSrIqYMkblBlUVWBJ71Gs8088iR2xiQNtUqM4wOefwqQJI41i33EuFcfdjUfdUnjv7cmmB2e4V1jYNgklxlQKe6M1wGCogDb8AnnjpwecUiuzbG4jZTjDkEU32C466ndjmWIZB27VXr9T/SoFvHVCrqqFjuw2BjHp61dYoiySJICqlVDYyW5xx7/0qhdZiBdhwD/H0NS9ATuMY+bLv86QqoO3c33vw6VagijZXyiu2Bg5xtNVoxEF5OD6qc1bhLRo2Ajbv7xPNSykSIu3LBiSuM4xtB9qbczahM0aQvb28YYElTlj+fapo5CwIMg68YA4P9aaY1kuMsVVVPcde9JAxFMlrepOrKcc4I68YqC4vfNc5ULIGJBU4J9sf0q9LIpR1YEsM7WzwKzNvmS/OzN1yyt/npxVaoQ6JWxhYi5JOec8CpBPH5Ej4UsX2BWc5X8O9VEkdWk8uZh5bFSR8uTmmmSZtizyIVRMKAuGHrk46c0wLYCyOMq+0HDEDgcdfenxRsVByOSQBTp4Ug8uOR2fdgH2z09f1qFokDl0XOe+QKGhLyJhGRIwZUyfUfd+lFwfn2qpjUAYDdD/AIUiO0b/ACjDN3J603erhZGwoJIABzk96EMPKd4Gl5LA45IzmpN7NGsReQqhyFzkDPcD60wTK0QiVFw7HfIPmYe3sKEdoPP2jLSJtJPOB65o0DUn3wAhwvzY/hY5yO9EQjMskrzg44AbJyMcYx/nio4W8i1KFSEJJJC5Yk0kcYwJMxjZ8xDg/wCfxoEAl+0RBsNsPRSoXH5daQeWY8Et5ee3J+lW2ZzbEAoBnIAzz/nmq0fnAmIqGZmyM5xgUwJYJVXcww24EMhI59Px6/iKnCwsoeNAZQfLMhGDz3x6cVm5QORIoPPO0/nV7TwwuQhnYJzjaobA9CO9DA01FsbWOHy1LxNzL5pHOe/8hUMDz5eO2OyLdiQyH73r9BRDAhd/MEhiY7MRttLA/ewOakESi7lMUhVUAKZbOAD1PHJ57D8aVwsSywTrGJOJAPmBRgQvpwOnSnrFcXcPm/ZBnq25TnJ5yat2SX00E1y8ibFZVJGVJU8cDGPw681M109oJlX7T5W0EmIMxz/dwQMVLfQtIzjYkTIrlE3L8uGztPbIFXniazBhmS1vJpWB+1Qgjyl75HU46+9JDMgRfNWOKRlGI5Gw6fX0NUdQeaMHzIyiS8F1YgD3bviocjRR8x8+ba9VLMPPbyMC0jPn9KvRz23nO4jO0/dLN/X+tZjXHkWifZUaaYuMEDseCQenerTS31narYSu0UbOSZZBhmJ6D0wOe9TYq99C7fTg5SGF5QwG9QQfzP8A+uq1y8kMKkxw5JwAX6Z4/H8KrM0GnalbW89wU+0FTuVskrnGcjPNSz28FreSn7Ut0u9iHIyUUdFPYHoOvWlZ7h5DA8+UFupkycYUj5QT94k9Ksm38pSgzuJO7J3H86jCiCSOdWBSdGKbX+YKDg5H+etPjvFkKhEZsnqRx+fekMaVKZMcI3sPvkZOP6UsO4RyNIYS7A4XBOPpzx9OafLP5sBJwG7IeSOe4/P8qgsZyLZd8iMQ2CGXYyegAJ569eMVSEVWtmV3nkkMWF+Yu2FHtjtS7N0Uc0c+xg2SoHUY9xWmDCxCkjPHHvio3QFf9UxBHQnOfXjrSsFyKKd2zkrxwWDZFTnAVyrhgR8vHWsc2xZm33cpMURYQRtx7AY7/WpbeTyYELq6uQN2M8e1MLGi24bdpUvjqG/Qd6R1j2hwu98HG3BB9vrUX2dZXW48yRGAyV3YX8u9SGNrYxMxbDgsrEgbgfYGjcRUeMNIDtAL5wCRkAfyqRCkCjJAjHAAXkU+S1iYqxR2bbgE47/icj8qgkWQAh9xb3Hb19KnYe5LyW+VwwJ4J6VFLH5khZJNrE4Iyf5U1BtwQ7YHYHg1IZDLCYmKDJyRgZH4+lO4Dg6gANkYHdSaKQxh0wG7/wARop6hY+dBwa7Xw1fQaeIL51Mk8akIFOWGc9s9wa4qtuxtrmaNERyF2ngY4BHOa6pq6OeDsbsS6hrmp3twzRQxsTuWUn5AfQd+K29QOnWummMs77I9oZOMdBkYrnYdPjitSgOcn5nHVuc9asyRWzad5GGLMclVQH9Say5bvQ15rIyYVuJpZJGnmETcAFuXxyBmpGjurqcRJdAy5yy8/L+OK2bWOb7IsbGMFPuBV4Uenv8AjUqGRCygjA5wMDNVbUm7tYrWunJHZCC6ZZCTkdsfSrMMNvah5FjVNo3Zz+ppDcRI5Z2CrkAHd1Peon1G0wd0gb1AHFOzIbNHezfMW+Q4wQeAKDG8rKq8ju5GQKyG1q2Q5VWbHAAGeamGtRNGF8huOc78UnFsV0aKo3lqqybiGwCy9T68VIN8MbsypEBnaqnJ+uay4dZhT5zBhh0OQaZLrFrKQ3mAZzkEfyocX2HdGjbhriVmEZI6BnbpWvGB5ZKhSV+VsMOtc3Hr0CSELb5UDgqeuPaon1WbyysbCGPPCoOTmqUGS5I27zUYoZnjbYQp+Uhwc/h1rHk1Jym9FXr/ALx+lZ4BLFigJI6nqaCrs2Ey+BnA7e1aKCJ5izPcTXDB533H1P8AKo45yj4DjHqF71Ja2U1wQ7gxMOdzd61To0UWGcvJgZAPp6YHNDkkNRbI7K2uruVCGfYgzlgSSPatNkgK7jIco3V1PIHYelMN81nGEsbJVcjBZjtAHv3NR27ypGommD3A5yBgAHsMCs782ppZLQnh8ra6FlLnvGxbA68+lTebcyyKh2hF6MOo+naqsir5x2lY2VhwMHPpk01p52Ul1hV8EFQMH8M9KRJemsxa2qSMyyl1yyISWX6/n+tZ0WZnLyxurryI8qSFAOCMdKd5ijcGI+boAC5A9vfjrUcki3F5I8cXlZfcffPIBx+FA7Fs3Bd5S0CxQRphHYndIeMAc8DrVz7VLK6otxIojI5ReM9fTkfSssxSXT5QkHrhyNo/Hof88VYgaK2inyyElcfK2G9OOOmcf4juJ3YmtCe5mkjui6AIckswYEg8gZPIzj3NV7eUmR9jPI5+ZiO/bt9T096tQeXYILi7EcglBWNJeQMDnHP68VFNJbwmOImJ1dVbhs9cdSOPw96YtiaN1jO6481RnfGh5Unn5TgrgfnTFQ4kaNinmHhUB24yen8qqbI2cyMSZJR8hBxtHr6fp6U51cTli/KrsDKvUdcc49/y9KLAX47m7ivWMKqZGX5cHJOenHJ/OrCQGzLzyLFcsq5DNhQHPqB/LFZwmZYXjw/AAd8cg84Oam2T3csURKbEO7ZnkYHRvf2pD3H6hNNe3L3cUgjdcK3TaAOOB1OfXNZcguZ74iRwIQvKhOp7+9WWdIT5Udx9okBOUGACcflUVtNEsxDyOgK/NtAA3e/sPWk7rQEhwjjWN9oG1f4sd/QU8B9yxi1diRyegA9800uYp8xNIY2HyyFcKfXnvUyyyq7r9rVM87Qo+nGanqWCgpEGaIIeuAc/h6VZX5WRwRsHDjGMnHHfJqNEDRIkZBjQbjIfuqPU96cQTEjq48wnsmOPbnj8aEiW7k5eXl1RQMcbjjtWYzoJBLJjcx5Gc/8A6/yq6zRxxtG5kwwyCp6HHr17mqTSqIJX8vIQExrtySR6+/SqsBALaeQjOGjUZHB5/Hgf/rqyLdIB++jO9uQVYdj05/HvSLcPLbq8km04J8pQSSWPRjnoPakN+k0sfnQbwoPAAVcgdcAc/nQBYk+zi+YLG0kCgAbmwWPHTBPSoo0SNZRFbnByAAck+nbH40ycLOfOPys3WJFwoUdz7n2qZYoZbhXlc/MOfoBxg+mKBE8bOsoeOTy327W+XJ565qusNuC+JCnORxuzz7f/AF6ktvJB2xmPYTgtJx+vrTLkh5VeMjaOCWUgN+PHFHQCe6toI4YPJeJixIZySC34HimgARoV3FWOGKt/n9KqpI7uo8lc7eQOuPUe9W99utsVVpEkB4IGePfvTSTAe24BhHGNzHDAEYqrdagkDhZYVLHk8Cq5klQlcEB+pPv61G+UkV5EYRg7m3g/MR29uKlsaL8NwrQC5ZzszjZuHPP50rI+fuMV4HPX8qrTXbXxMdvaCIB1PmNjO3B+X+Qqew80PiRmPPABJ4/zmmwLlrawuczHPPOF54q0blFUeRblCrbU83CE5OCf5VJbRwkKVjzuPGDg1aCoEMFwXWLocLyTzQIgUps8sZzjOVGMH8KlhMYuWklVWBGCMYHt/Sq5ijjDNboyseq5I3D+tNikjkfYN7EkEqcrz6+9Kwy3GY4xM4uGiQ8LHwwPfnOKia4niJ8iNWcKUiZWxjPb/JrPm+1rcosKoQV+dlY5z74HT8avWdmokNxO6nPIUggKcYxz1oC4+yXyYw1zE8z4Lb1XJLZ+6AOuKrSXUi6l5ilkTZtZXYgD6A9DVl2R5GKIvAzxnPP0p2YxbiCRMh+FVOTk1Nik7FuW6jvLBZNJiU3i/vcLOAqHp8244Jz/APrqC71K5lhii1BonfZlzkDDHrjFVXtfs8EoSIGFgD5TJgMe5JGP1otJ7dvKM0UJmQl3VuRnpg+uPypSTexcXbVmc8kqaYzWkcconnH750UvCR/CpwDjj3qSZJJbSK1Rl80tlJZD8vUZ69a07ee1P3Vto4kb5Y0UAA+uM1G17cSXJMaRgkhfmABAqHc0QmmWF5ZvFHPK7RjOGBUbjz19RWtJIxRyqsr9CpyffIP5d+1ZV+YY4VceYzxYfzSxHI9B6cVq2E7XAUQjzI5QMMg+8Od2CfTj6CgTK8ip5blo2+RSTlR8x9dx/wDrnjpzVVr8h4Y7W0JDEklJOAT7tgk/X1q/qAje2bTiVSQuBJIGBdec5Ax0x2I7dqw4rK8tLacfamkUfMu9FGPX69qARsW1zJdK7GJkRAOZAVyeeBTzIssXzRqQRkjPNUtGnmhsys4RY43YoHTIP1U9s1oSWhvM3oiWFF+VxEGWPnr375ppXJvqV5JMELGkbttBO4EYHp0qK7lS4LSIixhgerkADHv6n3qZle2BZBIEcFCwKnH+feo7KxgigdpY5AJwB9w7gB0HOcfUUrFXKcdwhSPLBiudm1sD2q2sruuSGyOcMvQUy4tfLCGO3LNI3y7W6Y9T/wDWqN1KHoVwc/OSMH1NIZZac8KCuB2wOKhfBLEAl3BHH8v/AK9OEBTLDIPXH941YXhDtAYnrntRqIowSXbSkXa57IQ4agqfNMiFVVSCR3zn8avCKPDsH5xx7+tQzIxJcjKkgHJyT7fWgYizIV+8c9z2zRVd8uo65Xj5TRTuxpHz93rt7D7PaWETHbGXjHbqetcSv3hXVz3HlWcahUcbQu0sPlxjsOa65pvRHJC2rZZfWIFzu3EDgAYANVf7XfBWJAi8DGfT1rKKqCTnb3x1oJABxnOOaFAHM1TqM5JcFU/3eMVTa5lkBLSNgnB5wKgjIkxu+7zikaTBOcYq1Gxm5XJTIu3aM9abt3/Lnj1NMBG7hG/GnibaTtGO2QMmmIlULBlVAUd+Kckm4c9M81AvdnB59ajd8txgDt70CuTNIzNhM5x1p6sQvQZB796iVTjjB7A1J5WVJIxjjr0NIC3GyBWAUDJB4FLK58tm2s3GAM8ZqKCNpCQjbiB0Vc1sweHLy5kISRURQAzsT+PHc03JLcdmZoncQKgjO8tyA3XNaNhBdQs0xl8pX5AX5j/n8aJ9Ijs7hYpbsDcpbPKknOKtlAjDndjgjPNRKemhcUTqRtUvKC+eef5U3LEqQHLHluvr3FDMFwd+V5+WomuFjR3aVY+cHJOcVkabF4XlpaIHcMm4bgW5J+gxxVC61q0nkQqixKMndGoy31IrEublLsszuAoPAI6+9Mj8qR1jRuOmQOPxraMNNTJyV9DoRqMHlr5gcxuTgZOM0JrkKRSiRd5xjIG39M1zxMKuVZ+ASuVHUVGCTwmducZIxT5UHM2dPNewwL5aLycSBc7iVPbNRf2tAu07JD0yEQHj16+vrWLFd/v8uMcYZuox71I6IsJLbmMgBUDjv34/KjkQc7LlzqKzRNEkpjwVAO0k4zz+I9Kqx5jlAjklEjNgSFQOP6VDbwGZwoXICliQQoX8akG4oxDj8OOOgH6f5zTUUhOTejL21GSC3aXcQ5xIxbJGOg9f/wBVI9yFvWWInJJBYMcAfjn0rMeTeqsjNubhs+np6VLCs8c8hiyPk5BIPtj9aGkJNm5YahJJci3do3VuGJGSe2f61rskMaEvJFKAQFkZV4OM59eme1Ymm28VvH5xCebtOVbnbjuRjitBLoeaTPCRBtO0KDj8RWct9DRLuTx38hElnbIJAepVwQ3Gc84z9BR57xuPlC7YimzPByc546HrUWLW7txLDatEWbaFOArD1z2+lSwWpaCVVkBcEMwd8Y4xwD1NQxoqrZxKkrZ2tLhl7BVHf3zSDCKDnPTIbGT6gUo8lZUMs/lkAj588fh0pGuoJ7pbaFxhRuOSccehqWyki5Y78F0xwc5fuB7VPN5jSMpjWRzyCpHOfwqtEuYdyD5m4yMjNWoBDGpYyEN67uv40rAUpXlHyHKDum/+dXIZZPJBT5c8ZHB/Ko/tAmcgQoc8A9TUzhDKuRlgB8oHTj0/KgBQAVO5yxx8wI5H4/hVRpAZPKjwBng7uverLFHYLKsiYJx8uPc1VuI2UK4GGzzz3/wpiId9orKPNLMe2cHOecD0z3pypGUj82UruOW56+oH+TUEClJMlA3OcbeM1K8atsaUCRwe4xj6elAEjIIyfLfBIwQzDlc4Iq0vlBXDEbCRtwR8v0HTNVE2pubpvXnLf1q+TGPlQljgEhPXFNbA9yTytspEsgV1UYwwGfrjrSEKqyhl3W6fO6MduT0zkUBXxvJIjQ5OVztz3ouQGJkVwVICsVyucfyzQJFCWRI9qorB1+983OD0HSonmlWJ2VmAxyueDip44cylwgfnle59qkeVBHsjiRFdud3UEe/pQMyxBqrCG5uAY953Iox/nNXLeM3TCW5kbzl+ZSed3NSbkVB5gbHLA9h+lPX7MJBtcEjG8J0UH3oVxMfFBGl2pkR0Axwx5POOB37mtGFHknym3YnzswXp3/yKw7m7AcEAo+SSMknI6f1qS3uHiVQuYmbllLD5vwoY0bOC4YM4becjA6AH1HNK6Sttllld1iAAVs4UY6ms+OJWZJld3ZQ2FDcIDitCOc/OVkaNiArR5wD0/OjUCVm852WLeseccsCcY6jikihSEr8pYDpvYkfqcUxNxBLMCfWpOIwm7aSPuipuFixJO0a/OHKsMooHCjtyeexqGQrcNG7Ywo3HLdD7j/69K7lXcZw3DYzwT7Z9anikWVnmeRUOw7VccHjHFMCKabdGxKdMbQozu/GoharOgG9g5A+VQTsPuT3+lOZACXjdWfb/ABntUZuL2zY7kRfMVT8+QT7nPY9qTTtoCaW4kLqyyJ9reYr95nwAgzyBx61my2Nys8iiNFMh7uWO3rnv+XFLAl3FdERWqrukMjqhGCemCT0q7rKyNLAY3wu0gunKgdxn1z/KrsK5HYaMI8TC6Zg4OVYbint0Gf8APNacGkMUa4bcZ4uYUkcg4xjgY4Hfn1p+laVc30KvYQxu6A7mLYXjg5J6fhVqC5urZ2jjWF0RMOsZOUH4/jjHaspRaNYSuMCWpgc3zsmRyI16DvySOaLKWK3jgkhdYJI4mSOQclgRk4A6dex96uXTLJGqywxPNg7o8hjx7f56VkzW/wDpcUqiSMxscLNjbnjBX/PaovYtK5ftbG1M43SSRiYby0rE5yMnr3OQfxp8sVuI49hk4VlDTDcu7PbIwMemevemQqxjLsPLd0+Rdv3QPXPXP4dKWKSNIRHdt+7+XaUbndk8Y7Z5ovYLXCe2kmtIh5sbOuSZX5f2BHHH+famx+WWNs9xGI+WKSNt+hAzTtT1HTWkjWMuQXVCsOQB3xnsc9+etZOt6bfR2sV1YxtL5xLeZhiV6cAkDPfmqv1QrdzoIoUjt4y7HIckYwVPcZx39qjkkeTafPCqCSR1OKo26vOysjzblQbmZgA5GORnt1xVo2U8PzyxIFlj4I6/73+RSAgYSyXBOQQRkkEDGB/noKrbpD5ilFlj+gz9Mdatyr+8jwqABNhAzn6nJ5NRfZ4ExIu8E4IUc/Sk0O40SQkLHGCATwT3NPVsscbRjGfTr6018I7TLGiL0AUbgF6d+nNIAEk4IaMrkBF/nmgCwrBGZ0UZX+EjjNRBhyyjJbnGehpWWXb8hXHQlSce45x6UiqNxIIBHBOM5oAidFhfcH3gjBGDgGil2kDduIz1AGaKRR86IMuKvL0244zVOIZlH1q8TjA613nEwBIONwJ9qkfOcE4x6CoA5XO1efSnl2I5Yg9h6UyCVTv+6uSOvOaCCuc4Uj9KiCZ5ztHep1jVVBC5HXNNMQ5ck9fzpCQeVBHPGakVd+AisSe1aEWmI6Dz2x32j+pqZSSKUWzMKs2EiOcdeK0rPQriYGSYrGMdzzWpaabZxlBJcy+awP7qFOijvnrUtuVlgDYlQbyR5h+Zh9PSsnNlqHRlOPSYJYCq+YZVI3SDGzr0AxzgVeg0uJN6+V5rOMDc2OPT+dE9zHYMkjTOwIB2E7QeeahGp2rriDzpXfICjjFF5Mdki+ENvEkYVI8KVMYXJP5Y9etRvc6gkPl2kq24kIO5lJYj29KxbjWZ3mmcxgSMSCWPI/yKrf2ldvxuIJGAR/n3p8jYKSRqeT/pLzXErzvhVVpMcdT/ADp0moW8RzneR2WsqSzvGjD3DeWG6ec+3P0FQLGIMmUMGzjGO9Uqdtxe07GnPq4P+riCLx9581RkYTy7smRz0GarHdFOpI2jGTn0qcKsoCwquWYD0zVqKIcmxHTZKqjZjcd2DluO1T/aY1YrCGyrgntx6fSoAmDJGCOGAYqAe/FIRubywpXBwOMknrVbE7jp1kMxPngyvknH8I+tM2bIv9awGcYc9aIjI0uOFz13LUhi3jhom9SeOvpSbKsOtWiErlsPHtxgHGTSJGJI5fmPBzg8k/5z+lSQRs8hit4zJg4wgyOvf0rTisbm8kEjeVHh9ixoMbm+vSldAkzNjUmUEIxUHCd92O/51ftNKurqUyGHKopy7naF781uQ2sChVWBbd4nI3KwO5gScH8cfgK0bnTt2kieSeCVZgHESy4xyM5A6g8kj3qZSfQuMV1Odt9IhaNuR5ZUEMMKM9zk81qW1tFFcq8ZjCSIVTJ3dvypAb2YB5bza28MuE44I+XB+lLNEwkikmO+R13L5e1cEevpk/oahtjSRNI1hbwkkI5QbAMfKPf8STj6UkE9g2ng3Nz5cLBnVVOWfnGCPU0XNvD9mIhtds55yZNw3Z9PzpkSGzMMnlRRuuWWRiMYxyQKgtEKt9okd4VkjhA+UP8ALgfTqTS+YYJIpQuQRhgccj2pY3jcR+TcllZ9/wApyzDpRdhVm2eWuzBXc3r/AI02JMuXN1ZtGryPE+RuB7j3rEjmjF1IbePauMb85ye9SJGCSCEIBAycDdT4xl1SOLZtb5efSotYq9yc3VxFlVgJCjO0fez/AEp9pqT3PElkw4yC/H+TT7gup+cLvc8lf503ypN/Dj5Sc5j64pkl+N4gR5kRMgHBzwtSAM7AKo+U8nP+c1RQyykyYYJ3Y96s/NtHnv8AKF5PT6UhksqygFiUChc+n+fWqDKPNQTPhWbbsjHIGOuSe9XPJgLA+Y5yQMF+D7VnyBC7HaFBywA6D2phYnysYYA/I/RtmDVY28atkl2XBJG445/xqwJ3ZFMhAUZAyMEdP8f1okuhHHtWPKnknAwMe9IZMYEkZh5WOMKmc844pyqsSk5KMo+Ubc9e3tUMTg/Ozng8qOCcVI08c2SflBHUt1/GmiWyYSyrIY1UsEzuUgfr61FJwjlQ24dj90VGQp3NHuBA45/WpI2SaJwcwvH1IO7PvjtTAhI2pkIBKuPmBOfp9ajkcBBkZYde55qPne48wyAY5x+lLjcSvAxwMcZ+tICWKVGiKzZAxwAOvpUKpLzHHKdpGCAB/k0qxgozE7Sp4weakihlVtiJGTjO4vzn196LgVXt98rPIxkkI53HnNTQw+aQk7MVXhSeqj2pTEQ4JbJIJwKkRQOC4zjhiOaQ2OVii+VEnynpk/N396YNyMNu7cThQOlSeeCMOAQoyDj7v/6qZI4IdS+WHcDGen9Kq4izBdvErA5+9jae1WYpd25owqyEZzjOP8+lZiq8qkDd19KuW6ARNJuJAPKgY5/zmiwXNNFkmtxJsycAHgZz64pFjl8jBmCyBjgMMEe2KjQlrV5Y/lQDB55J+lLbTpPIFkBlOMkkYxnilZhdDUhubhwYikkaLndjlvXpTn88zB5JNtwx2ZZ8rjHynk5ApJ7x7S6kW3bDqNu5RxjGT9apLLNcj5zh9ocAjJxnuO1VbuSS7bqZ5Sw2AME81ujDPJAz+FXbKytpLg3JHmFU27ASFU+u2ie6QMqSxRbyCABJk/l0zQ0rWMSJZlImOC+R2+p60pNlRSJdLS3mkEMUc8ckW4NNyinBwfrWxEotBKh3TxyrjMpHyn1Hp6d6xrAXt9qM0y38MSrDhRI2VLHoMDnjFXdR0829vI0uutJAUUeXFGN7ls55PbPTHaoszRW2IFZ5p1nLKsEQaJXTGQM88jtkVYdIlnhUeY7I4aSQjjbnkfy/WsvSWhigNpax7khOSJZPm55OB+n1rbd44juIUvIudyAnAx37fWoZYguZvtilIHAIIPmEEY/CpYzHDOyMQz4IxE+M8euO2RSvM8cQbPmKpJODnaT1/kPyqFJYTIQhVXYEsGXbjHJ/Gl5ASm5V547co23n/VoAB6H68n0605b2aYmB5cxopEYYfMF9Ovce1U5HklcqJCFUn2P+eac5EUodgzDbnOf88U7sVkRTvtZExIB90FBwoqW4vSxjNw42kAZUdQOBz2NSRpLIxLKg4yOnI/rVVpg5JghjUMeWUZI/+t+lADmVSgJUk5+UZ6UTI0jhV/drxkg8++DUqxFiQ4YEHPTt6GnqgIUu2PfHANLUBgDxRiJ0RxuyJFOGXjjmomkc7x5qKigKQSSfp70+VX2nYm/qFHbP+FQySuEQFwTGo3qBnknpTAhEHlXBcysR69NtWly0anJHueP8/Smu0Uy5yN2OSfb2piTJhgw3bRwSdpI9qBjmPlgKqjcM5wNxoqB7idY0Cx5yM5K4I9jRQNI+e04cGtKC0ubggJCxFUFTDA9ga6u1u47mMkAR546d67JNo41qZKabN0KhSvfOf0rTh0KByhYuT35wM/SpkE091HunYAfKsYwM9sn8KuxrBtLbkXnBIb9KzcmylFFePR4UuMlFCAd/5/Wra2Fsq5jgVlB4OOTTGv7OMkNMAo6nOarTaxbnAiR3weMDAH40e8P3S15caKYvlUnuBj8PeoZLiKFxE7gHH3etZUk80u7dJtB5wv8ASqxQRksCcnjJOapU+5PPbY1f7bSBWS3hUNnlvb3qm+o3EkpfzGVmOdq8VSQlnCk5qZ2Cth2Xg4JHJq+VEczJWzLCGZhkHLAnJNRE+WATvRz0HqP85p0kwmdjHGIgTwAeMf1pDFIWPQleMiqtYm4uxFVDu6knaOvXvUlvKLe4inaL5UOdndj2/WozHIxbaU3gZLDt9aQhZETcxLrjAAPJpDuOuJWuLgz3bM27rt5I9MVZk2fYIZFhZWfh9xJx7/WoRA93loUcAAbm5xuH+cVpyaXe3MMnnXECBGBKF+T6EAdqHJLcLN7GO+LiZFHdRwMjFT4NvHEqwK+7cnJzuPr/AIVoLo2FAe5IYk8RKfzJ7dRWlDpsOnRlsDzJEwXkcHJPYL1Ge5pOaRSgzmxHMirKUZV/hYDuO1XF0y6uHjlKFhNhVbb94n+FR3rbWGV1RI1OxRuQR8BQepwe+OBSvAyFdsarOACJs5Kr3xjocVDqdi1DqZEWlSF0/ehGxmQbCCnbb7mr1lpNokgNwJHC/MeOPxz+ArQW1RY9yhlQFVVcZPP6nipZgiQZuC20KANyD5yckc/TtUuTY+VIYtnb+QMTQjzZcyKPl69AB27/AEqSF4475VUxFUbI6+WD06Dr9e9PiVVeK7bAwysqEbixBzk9hxU11ew3F2ZltSiu/wA/OAy56ZHT+lCegNakE8Ukc8rTp5crBWVNvHQAewx+ppiTvFvEKphcYZoxtzk5OO5H5VKlxFNNNMsLeUB+7RyWwM9iarNCzFtqT7SMZyMEnt+QpXuwtoRxuipDJNPI7FmcqEKruPr+QqcxRW4EsBMkfXGSMNjknPpTzbFIIiYZSCWAJBwx/qeefpSvcxxttlTfGNwEaMRyVOP19abd0C3uOS9YwwIwysLGURqm0HIwDnv1qOe7SSKOUWkRKAK7O3LqW6KKjW1maWRQw2MpUkNkDjp+B9KgNxDZXUaPfxjKrGVEWdoHp79qh6lpfcSIVBVVQ7TyqYC4H4UrNEZyWfdsAAPODVlhHHJFLJISZgxKbeQP6VSlY/OgZnH94rgf/roemhK1IuCCODg9AvvV1JCsqSN8rLyCv0qtlWAZs5A+XBxirbzoIQFjOTwccAikMI9k1wSsmQOpP+NSlY2myWcg8YznAptq4SRQqgHGBu61IWVvlbAIIJymAfb2oQEiPNmLZ84iOAjEYA+lWJJIQyho/MLEnKnOP84qFo5Z4oz5iggYPbn+lNijMbNGiEkDJJ4HfP407CuE13C8YAQ5x8p28j0NUIbn7PJuSNSyngEd/U/Tr+FaEm5Itnl4x/H2GeOn5VmyhY5HAweNvHvz/j+dAXNCzXzIyJpzjcBuA/mB+FVMq+MEsWZjjt7fShCsLqihw/Qg8fyp3zRyMjSyxNyMRYILZ6en9KoQy3WKJ1ZizEHlVb2z1HFOjlifdvwJC2VCnKr6VYuIJtNaNWuVMhQ4aMg55/8Arnmq8cIiVJN4PzZH1z6fjSC5MsigylQ7FcDDrgmnNCJbd5WIEaj5gD+n1omcNIW+84Y727En0pDGJbXzFQAKQME85+lFwI0ChiojJAwW5xmrX2gtLtijEMBOF3Dr7k1QLYk3J1PXIqRQWMeWcqpO1Qe9CAuzPbrH5rL52flxHx+NNnl+ytHLKipuwQA2RxyaSOYlPIbOFyR8o6kVO09tBgPDu+UAORxj6dqelgKnnWkyeaJ5A5YnCjnBzn8aeWje82RrtjIHzZzznsKr2cIRjPO42KxwVHUnsBUksxmmLQRjaBkjOCcd+PpUjJSGLso+RAeQRnFVmk2ZAz74706C6cO5lQpkZBHI5479uSajjWW4URRpFvY43Ftox7UwJgUUnc+Hxltx6fl9DUwkO3YW7dORuPv61WntTbFY5eGcEjbjlRxRbxG6Z44yu5VBJkbHAoQmaECApu+1Ih4wGzhM+tSq8xZWVdxDhSyjAz3+lZIMkcjrCscr7wuEk6Vr25dbSVC7K6fcVJehPqO496pgThoRGzvGpZhuZiOPel86L70QRVZBu4+8P8KpRt5coL5crgbdny0SY8yOKbzFWTGEKEnHr6CpBE26Rbgswh2n7wKjJX6VEFmvRI0flrCg2s8mdvXoPepp4rdVaCRUcu20OwzwPp2q6Ip/sTxWtkzRAc7fujsCT2qWrGiaeg6WznwsBjtNykI0sRyBkZ4x3/rV23tYFhMckjbeCQq4IPYf/XpkRVJoo5pIYt5CHdySeowewGPrTZzO90w+1ARBAfukZP1qW+o1HoUTY3ou5JHECQE/O6ckL16+/T862orry7VSCrRQjy2YN0HPp/npWdcTCVRCEkbAHQ4zjoalmso7zZDGBBCzfMkY49h9e1TcuxLLfJcKy286/KcjHIHsfyqtM1xGsUqeXNEyEsVbHPsD+dNFoyRr9jjMUJf53A464Offirc8EFxprLBIqStwwc5BOOpH50g6ASJbVnRpPmHQEA/4d6iCSDb0bgBjKCDj1/SnWzZhjOVJCbSoHBOKkDAM5cfOOPWgB+H2SBmI9D0OKrrCXkbeU2ggswGDj2qeM7izFeW5OBkYqIb3fAGGOAoAouKxb82GK33NKqYHJByfbrUbXcJVgjBmUAEEZJ96ppKTI0JVPUb8kcf1zQTCjTEIS2wtkHnPv9KYDFvVmunhKzRRAHEjxkZI/hA6+1Qbg8ig+Zh2OTtIz7GrUcDbWcoBg4wGOR780M0qMVG5lIAbI5z1/KgYskAIwDj5eGXmq9wZPNEjqCx+RfcD+XSntO8JTKnG4kccY9B60puGxkLklifmGe/HSgNhVm8oDzTt4GDgnrRTbhZEXkhGGMkMcnr2ooGlc8cbSyAXjjDZP3z/AE9B71QuXMK7FyDnsa3JGeZGe8kCReV5iQofXpk96wkgS5uApmSABS25+nWu/mVrHA4u5Esz7MGRsH1NTwKzgnB2Z5btW5Y6dZSxpJHtkGPvP6/StPyU2hNisAc4xwKz50XyM5f7FcSx7FSQx5zjoDWla6HKQTcEovYA8n/CtuOEuMJkEfwgZ4onlcxGMSEJnl1XjpjqelTzsfKjLXSI1kCmQleeegHt7moLmwD5SAPuHOSePp71bkv7aHy1j2zy7tm1Tk+/1rRBDQh5YCFI4X7tLnZXIjl10y4Q7mRskZPoPSo5EMci5jDd8YJyP8K6eWYupjiiA7AqMqKgeCeSOLz4IBlMebJ8xA78cZp85Hs9DGBaQlhGV5+Yg5AHYVGUKjhgecYBPNdFZrZ6dpktxPKcx/LGm3vzg/WooLe1nK3EsTLI3zbN3Hrz9arnFyGUtrLdyj7JCy44YngDHXmttdHt4nAw8hVAzgMVGQM//Wq15RYiQbQxYKIicL+f4UqJKkSM8qszZUAc46Zznt/Wk5NjUUiGAqT9nGdoyWVccYOf6VbVo/MLSDJK/Iir+X0A/WoJIplt1cfLG3Ifg5OOR9O9WI42IeUspbbhYwxGRjvx+lRe5aQ26eN41RIvKc/KR1Ye5H0zWdNebUKrE7zjCgAdPXJ9KvzFVgWNt8WMs6rydx/yKggcPE0kashkPIccgjjp1NK5SQ6SGO2t7W6kmxLMhVQWJAPYbeKtWMi7cy4jjjb55JXHT296ght7aad2uC6PwECjn8c8YIqKWxgnbZKC+CThlyPwGeaAvbcntr5NQuHlifaQeG54x/8AW4/GmbwXMjqxkA+VmG49OvP3aY0UdioTKqh4UBSd3oMVIyTQEGeJlEgyPcdv/wBVDugWo+KRjHEEhZnPzbSepHqasgq6u8krZOenPOaoRoSVSNcAZ3ljz+FaKyxpkAsyMQckDJOKTfUq1ylM5Uhyp2jG0NxmrzTx3ckYtk2uiLnL8Njvz3x2FQ311GkTmCFGcKSN474rC0/UWmEj3EjF/MAVVTrmiLuJqx08t0n2eJ7i4+VQcKWGUGeoHrxVNIFN2JnV3QhXZGO0FWOeccgYqE3CltsYJRudzqPmYDtV1LgQziS4hLStgsoONwx6Y9au9iErlXVjaJbPIz3AnBMcdsgypPckjoM1VsdFNqY7qW3Xzh822R8kA+nr6VrQxyXBikuNhkZjuUKePRfr1P401pysjQsArRMOWf5l9OKGGoyeRmnLsY1TPzADhMjpzzUDp5hzklM4Py8CpWacb1jdCMks3U89e1JBK8OyVT823J3LgD/9VQ22NaEotlUKqx7gD1Y9Kq27iW6kikACxttZQeScVoGQx2oCt5pbDbuoP51VjtXiU+Ugw7+az55b6+lKz6jduhaZyDu8tQUXGVOKaP8ASN22McHOfX1qz5BneMRwCRyPmboMCo0M8TMq9N2BvHSmrCAwtkhS2zHA7H8KbGZ4nXeVzycsdxPsB/nrVoOUiklbcT1OPz4qtDLJdAsw8nZ0BXmmISeRyGTGGKk8Dk+gx+VU7UxhTFkb24yw4ByDVidJDtym/JypBAz+fSq/lzRupMe5ycnLcH8qAuLKHlnGEXDKrN82AFxkkYpJEZFSEBUzy2cnIxxj8KRpP3xVkYnIY5baecdKUTrLGWkk+cA5Gc/hmncLDAJXJk++gOA2CBnrirkEZ/1pXJxklh0GOcVHGySLErLIW3NnB4ccYPrn1qcLNGHTf8rr8wJ4HvS3Aq4AJAbnOSdvFN8xXkwU+YAAsWq5EokhCo0iQyAj5xxkd/eqk/yD5WBXzM5GOQKARG7xhx85JzjgZx+dRK43ZY4HUZPTtSyx/PuKuCwzhu47GkKbeNq7s8ZPShDLdrOILqN1UvsGNoGDnHapbib7TcrJNuCFfuKecjufyqkjuT1PPNWDuAV94dh97HQD60gCPjdhBllKqGGeT6ds9aIZCkyh3PlqMYTu3v8ArSoY/LUM24kEqi8kfWlMYRElx+7cHBxk985/I0IGS+YVVm2bTnJDr9/BOP8A9VRTh4IWluF2KvO3IH0+tNZy7r5Zw6kFXxkhR0P+fSqWpedf24tg/LNuYjlz7H/PpVKwtTWu0NmqMzMRkbcnPXmo7WJLq3NxEGXYTtbb8zH1FUna4ks/ImcbQQcqx4xT1gmtXe3iuhHgK25RngjOO/UUdQGyRJFuYRYZzu4B5z1P6VZVvLIaLa4x0HBH51XjhYKVyQCMMzHOfzqzFHCJVBO5AeU7n1oGWFmZ1BYqxYYYdvpVoeZK+9WRGCgbS+cYFNMdsYI2811lz8qbAAo/rWjb3WIXhWBNiffd42HTv70r3DYplI1tztSVyB87c4I9KZFN5EU2JpRDIArouRlewq6bVplZwgZcBuG656YqJ9rrtuGWKaMNhd2QxHI5o3YbI0rGO1ntWM6sHjHyFRkFu2fw706a6b7OIkcM6nIEeM4z7f1qjaRNdXzW/mpbugDGRnyjDAOPrzWs+j3dnbNOq4jTG9hxj1JP8qiWhcWJGvmEM9usLCNEAzyxHBZv881FeXPlOirtjI/ikb5Tgcfjnkmqs2qraR+dIwYMQAPUnpimXjT3NpuYRKX5Bxwvuc1lc0tYuGC5u7U3SkxxE8OM8++Onr+dQSWp8yOUT7CFw2MDORznPeqmjahLdXH2drqaazgkGSgGzOecD+ntW3fmwlvGSw/dt5ZEpB5I6c54z06VSjpcXNrYrqEKBEJ8lDwS2SeOTkd6lLhONjEtyM9faiMIzBi0SBiAF/A85A7VG+POQCQBmySBzkDpyaQyYxukPmfPtZhkNwR26UhcMCApB7n2qJZBwygKDzgd/epeo3bsDH0/yKQEaRbmLbiAfbP/AOunC3EjLucIBwuFxT5I3ePCMVKjkHjj2pfNZ40RIoxGrYeYklnP9B+FNIRXjWdLqX7WxSGMYAQ53n8OlL9oAOAG3HkFhk+n5U+dxJshOOvUnGarB4wzRoBhOw/x70D8wkEcpVshcAEqOx9ahKNbh5DIBuzjYcdvf3qbapO4oTk9WPXHt6U2RlZCuwZzjB4GaYEUMj+WSjKxLZzg8UU9YYVGZArc44Ygj8qKBniV3qRmZCSC6JsBAxx7VZ03Szct9pu/lReVTHLVoW2l2tioMke5iR94ZP1qW4uRFMqDjPTaOR+NdTlpZHKo3d2TeYsUZjUPkdBjFTRIxwRuAz931+uKqRJJMVOWAOcBvl3f41eiIZvmBQE+vas7FXIZbmR5HjSI+Zt+U9Avuf8ACnF/PhEEqCVQPmO35c+lXJSlspxnPTBOOtZ7I00p7lOfSmJEojt7ZlCQoP7xjTH0rSshbsjzzv8Au/Q4VfxqpIge3QHYoAG8nv2zipkuI442C7WTptAJGPb/AB4od2hqyM7UdViu5fs2n20kqJ1MYwpA+tPsYpZJmlmULKnAUDO0Y74471fYutrNHbRxRuePM3f5zUNoPsZxB5zSkfMzfNvJ9PQUJWByuWYYI5FaM2oYFt24HPPoB680x4CN237qkA85IP1/OhJMWsm4sGbksTjao6nj/GobQwrudnZdjErlt3HqffpQKwryyQvtIkCA53Z6+pA7+lMnDTcxu6RkkJtXqoOM5PU8ninvcyFk8zEyOehyM+2fT/E+9Q3NzM0SqRIzrkJGOgXrwe3/ANehBYswBrW1kji3ZcBtzHPvjPbkdqZHGjtI5whOFLLlyAO4B/zzUqQLdRxpF5Ky4JYscgL6HtnnFVbmSEs8wmQXDlY0hiOdo6cY68dTSRRqG6i0q5trgiK4llTeiuSAmM/nVcut5PJf3L+Y8zEpCikBB0+vXt71SeHNwkrF3CFSTjoD78/nUjW8k23y3Ea7sBV5J/Gk0k7oabasy9K8JjKASCYjDOOuQOgyaru0DSpIr48rqzHILegH9eKstbvYq6FJIiwwcnBx3yD/AJFRl0h8pLeJmDkkvgMSeMt14x+tNCIPsn2iIXMoY7WUorDpjnI9P5mrrSS3St5isTGQwOcZ9z6AVC0EoWVri5ZsvnbjAHsKfMxZIow0sfmk5dWztHc+3QUXTFYfF5ZaIxsBnLKuMlj269MVD5HkXvlmTMjAHZGw455yDTGWLMSxyPLsJVuOM4OOOn86VXEkQA2o6tklmO7kcjP4frRbS7KvZ2RLFFG0rySp5kYYiOI8hueN+O2M8d6ijs7OK6lNvYOhaNdqmTCh/X6YzxUkIjW2BiBjIJZkOBk5Pf8Ayfbmo0thCDI5BLDG5mOBwccH6E/lVaJWM3du7JWWDDqjooHzbhjA6f4VFcXcCEB5jJIFBO1N+CRxUyPGFdzHGxbCqNpVckevQcD+dVHRoXMRCO6jOIzgfWhsLFszPdpFJFAYZSQQd+CvqfpxV54Yorxw4Zyw+Zsg4btkn+VQqAlkzm4wykkQgFgQcZJJ6/THrUa3Cvkb84PPc9qm7HYMlZiCcjpt6Z9+uaSMJHEjs6xyBuRK+MDPQZ74ocyoS+SN2MjhffvVFI4pLxpJZHy7b8EjHAx90fWmgNG4mtblhHApCKwDI7bwO4xxUwjaVh5lw6JjqqjH4ZqGB15lQfMMcc4+uO5pszzySssbKrL947ScD0pCB3ujDIg3eWThGX72e9O0+2nRWMkrSsxDZc5PTHfvTljzAikOZAcAk4J+uKtWsUjnaXC7mwsYPT8fU0DuTxK0kTfOq7eQMZ/Cqg3kCVZgWbqpXGDUt1JJAPLiBLgndngfnTYkmVVkuHRWYbkUDgfX/PekAx4JhCJVjQqOCxbANRO0rLG+9lERLFVb5Qx9KSQzzr5e1WTOM7upHTge/NJ50juIwQvYhVztx6VSEPvIbiNUdpIyCgBY8EjPb8/1qpb2TPD9qiiaS3TDOxIAUHjOe/NTNEMx+bGXAJXJQc9eO+abLJtBgkRQJPl3EY754H9OtFgJbndb3ET27RzAqOVBBU9Pf0NFxdRzRgQjYV6HH3/qP0qkpgLYzISVG0YwPX1q1HFDJGWKyb1HCnqSDxj0pbDsMNw/mBR8iFRv+UDkdsUws9xvjZwscYwC4wfcVZjBkn2rE0YAzvkGec9R61ThWY3LPGiOgdhtb+fpQMazHaiKuWBxxkmmiRjCP3ZQoQQc53f4VbKStcqViJUAE4649aLryYxlVY4PIbB/KgCAhZdpRfLYrk5bOTn60gRY44gjlQMhgOgGe3rUggg8slJgMcgEnkY7cfWliRQChkYqcdO30pAPjaONwBgYblgeMfzqaF1kuYoJWWCM/wASpnJxkdPX2qvcMjNGsbSbVyoBxzTgjIAFzuI4+TOcj/IpsEPuQFlbEbqoO3AyOMdMnqM5oJHDSJjDBhjnBxyOlMLTGTdIzfLk7hk/SlNziQs0pGWG4gZ+pNAhUuDbq6eSnzZx2bGev05qW9lt/satag5dgCvQY6VnvcIICHZiV68+vT69KFaOSPjI2gtlmJyPwoCxMrOsbbHAHGcHn1xipyEZ9zOWK8YzwfpVIKwb5VHOOV7Z/rVqC0jEyNMX278OoIyffJ4osO5rW1vbyqCBhsgHnjNXd7pD5LuXjKkkgjP0z2Pas+Kyid5PmQrGoYfvcE5PHHr7VZR3nmjXywnGGSM5PHcn1/GlqtQsjZSaIKsSIAdowowSPbj2rIuLkbZfIjxCzCOTKnHByDn6/wAqZIPJkV55TEuflTd1+hpJJtPlmCW4ZmyMhnOF96I9xvUv6RbpcXBmmZCqMFQnpvPUnvx14rpLKwnkv2hkkXYp/fGJ96qPf64rGit44lVkaMMyscq5BHH8+KgXXbuymkmtopQM7GIYKAvuO9Q2r3KinYpTWyNdlzv2o5wjKCfTI9OhqZtOhmhK3CeZG2SS/OAQMDnpjH6mkmuMlppsGR8orIp6+nvVmRX+yLE8obeN28Ar5Z/u+uMfzqHrqjRaaDbIW1gPLFqq2+QSIgASPT+VJI0iSGRYW2AnLOegHoPXt/KnfZQiAKxfjkoDyaS3UTXIhSRVJOMF/wDOKA0G2Mw1BZGyV8tSAHB5HoM96meEyRsAobA4Gf8A61OuYoLK8NvBeNLI2SSFI8vHBH8vzp/mIHZNzv8ALjJ5p2tuK99UQMWBDYZi3AqUFifMZiNozkJUSXCTq0sQDx5wMMPxHSn5Jj2uSBwfXFSMXzSPmBYDpwM0v2ghwMFwV4Hbmqc8EYjVpIN6oeSD93PTp/SnWxjMJeMkAn7h7+9MCeSRzFk7kQYBx6fzNQXMhQBtjkAZL4zn+v8AOnSs0UyhGIctlTt3D9aY0kjryxZ87g3GTn+Q9qBgmxnVJdr71yqBuWHvS7FYkPEygDoDke34UgICZlJDp8qgDt3+v51WlnxmNyrADBOcf/XoAtAt2bZ+uaKgtI2tlkjjjimyQcyZO0Y6A0UWQjz9nJdmIHHbOc1AmZZTvGQPQUUVuzEsB9qs/mKxH8I659KcuIgpcEgr2zwfTPrRRTuDGbmmjZiQqKOhHNWISig7FJI+8f71FFJMOowuJYXZYWRRxuP9B3/Cnq0awAur5ByFPGB9KKKGJCXF2salEhchmBwV61NZAmJuGGWwwLdD2zz060UU+gWAxxws7bgpABPH88/SiKRZJAZQWjPOAwBf8ew70UUrFFm8t3W6CyR+V5jbhGBlgnQ/T2zjv6VIlythC++LzEkbC5APb/IoooaTdiVJlQWe1v3SsEI7uPlOeeB0AJI5qEtbl3MuZc/KQCOD07EZ6dKKKHoNa6Mcx8yFI3Zika/MoYnn3PTv61fVre0tHndlXaN0ecKPXqP5Ciile7Ka925Um3XkaTmRobcn51GUGR/CM881esEihHkooBAG7AJZT6HP86KKzk3ZlW2JhJEL+OIGKHzeVaRuB6nio9QNr5sKyHfFnchCY3gcZ9SM0UUQimrhLQomdIWMMcKxof4UTBJPH+TSQSlY32iXYzbcswJL9j+AHX/GiitbamfQsC4VsBXCkkMxKZAGOT/n0qMHlri2RxGMhZHAPGeuOlFFHWwWsrgZftcoEr7UXOFwNxIzj8/X/HFPubc2bxQrLEpkUOQG+8p46jnv2oop20bE9GhZWW2DSyvuI4G5uueBgE+nHQVCIvKTcxKuWOApJz/niiipYDyZ5N3mMAhwGIbJwD7+tPjht4oSQUYOcBmPJNFFC1Ar3N4IZUiifzsAjYh6H3q7DeMIiSAVU4JyMj60UUS0GkTrqafNJnYFI4Y46n9algnlAUtxk5X+nfP5UUUXE0ErO0jytvLOMYY8DFVmt5FM08i7hgHBblj6j1GP88UUU1qiRl+jW6rKu5gc7ic45zj+lNiu2SLZGFzkDIXoD3z/AI0UU1uN7EaSBgZJVMbNwNv3iPXPT/8AXVtI7VraVnlkREJGWjXGRwcGiihCexQR0typaAkN9zLEVKHmRM+URzg7uCPwPNFFIdy7PNIqsoUKroI8oB9cnrg0ltZQ7SsVz8jAjAHPtnPvzRRRcEiHzdt81sQzFcpu3FSQRzVd5IoBKXyZAfkQjIP14ooo3BBZXZli8ny05/iK8j8ae7FYdw7EoSVyPpmiigZLAXAiLO6oDw/6HGahSRYvOMKOUzhWlb5hnkZxxng8UUUtkCJBOrFt0SiNlwwEh5P4enpUbiNsNu3Fm4AX9fXFFFNAyPdbscP0xw2Mkntmq4IDcAn69KKKALMLkSF0VAo75xg9jj0rZ0m/tbMSpduJHxyVG4kHoAO/Siina4MpvICZZIsrE77drN8ygdOKtxToyYhQhhwZFABI/wAaKKhrWxXS5NGjS7yJ2EqjaoIJJqWyiD3o+1XkdvChyzFSTj86KKASuyzI/wBnnMYkWXYN6SLt446e/P5URykFFjAx5W92Zcck56fjiiiq5VsF3YU3SrOgbYXkJHycEDGf8/T3pn9o8ZknTzFXAWXhcjOe+CSTngUUUuVWYlJt2I5LZ7p0kmun2yDiOMgAgjueo/SrMNukBDIi+Zjl+4oorJ9jYrXUs0FxHKhQFztIcAgntVl/MjeO3LRNcuu4qhwFHfkn/wDXRRS3YNW1LS/JDD5jkBBjZkDg88gUwM4LEFs54+lFFDBbEUKXAdzIylG6YJ/Dipm35DxuQM/xevvRRSGRHLKoKLuY5LDsaWSUCU+UCF9CM/0oopDK4fLuwO4dGA5JJpZoUZTJLz82xsLyR25/DpRRTQhvkpExQK0R7ruIbPvRRRQyls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74" name="AutoShape 14" descr="data:image/jpeg;base64,/9j/4AAQSkZJRgABAgAAAQABAAD/2wBDAAgGBgcGBQgHBwcJCQgKDBQNDAsLDBkSEw8UHRofHh0aHBwgJC4nICIsIxwcKDcpLDAxNDQ0Hyc5PTgyPC4zNDL/2wBDAQkJCQwLDBgNDRgyIRwhMjIyMjIyMjIyMjIyMjIyMjIyMjIyMjIyMjIyMjIyMjIyMjIyMjIyMjIyMjIyMjIyMjL/wAARCAGIAnY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rhS00U6vVPOFzR2pueaB1pgOzRkUlHakA+lzTOaUGkA7tS5pBQKAHA5pc02igB1Lmm54paQC570Z9aSlp3AUH3pM80nSl70hi0v0FNzxS0AkO+tFJRSHYWjNNyfWjPrQFh4NH40zNLn3oHYfmkyKbnmgn1oCw7NLupg60ZoCxIDRUYNOzQKw7NBPamZ460UBYfmjNNzSZoHYdnFGabmjOaBWHGkpKM5oCwZpfxpucUlFx2HcHmjNJmjNFwsLRmjNJmgVhSaQ0duKSgLB+FJxS0maYWEoo9hRmgBDRRzmkoAD1pD9KRnUckgVXe6xkRjPuaQWLB6elQS3UaHA5b0FVXkkf7x47ioz3449aYWHvcyNn5sd+KaZnAbDdetN6A+lM74/nQOyF818j5j+BoFxKMDeaYeeBTcHFMmxYF3KB1z9R1p4vD/EBgelVcEdKMZ/rQFi+t1G3U4+tSZDcgg1m4NG5lOQSPpSHY0qSqYuZAOufqKcLvn5l49jQIs0lRC5jI5JH1p3mxkcOPzpXAWikMiAcsv50wzxdfNT8xRcB/SkqP7TB/wA9k/76ppu7cdZk/A0cyAloxzUBvrYf8tV/OmnULYf8tP0o513CxYpOlVTqdqG/1n6GmHVLb+8f++aXtI9wsy4R6miqJ1W2Pdvyoo9pHuOzNtTxkU7NMHHFOrQkd3ozTc5ooAUHn0pc8U3rS8+lIY78eKdnimDkUvvQ2IXPFO7U33paVwHc9KO9IKAc0XGOpabS0rhYUHmlzSf40v40BYWj9KT8aBQOwoHHFBYKpJIAAySe1HvWT4mumtPDt7KOvl4/PihuyHYzL7x7pdpIyxxzXG3gsgAGfxNWNJ8aaVq1yLZWkt5m+6swADH0BHevJJTLMGZVzk4C96RbWZZ1V5FRmxtGcHPbn+tYe11NlSdj36kNVrBJo9OtkuZBJOsSiRweGOOTU4ZWztIOK2uZDqUVG0iL1YDFLvXIG4ZIzRcB9FRSzrEuSc/SmG7iVVJb73alcLFiioPtUOB+8Xn3pkl5CFYLMoOOCO1LmQ7MtUmapR3sSxKHl3MByQKU6hDzyaXOgsXO/FLnnrVBtSiA4DE/SkOpLyFU59e1L2iHymgCaKzTqZydsXGe5ppv5Cwb7v8As0vaoOU1M0ZFZX26RvamNdSno1L2sR8jNfcO9IZVHU1j/apD34oFy56Gl7aI+RmqZgOgpnnN6Cs3znbqxpfPAPzt+tT7aI+RmkJjnoKX7QemKzxcpx81O+0RH+Lmj2yDkLzTsF4UVWh1GO5cpBcQyMvBVGBIqJ71LSGW4KecUQlIifvn0rjTr07ajEItKtbUyuEWSFF8xT9cUvb2GqV1c7wyygHJqub8YJLgY/vDFR/bEWPaEL4GCTxms+a4R2w0fyd+/NV7eyuHsr7GqupJjLOhHrmgavaliMkEe3BrHe1MoBiAbI6E4qrLDcxEgxY9xzUfWiXSa3Ogk1eBJAp7jIOetK2qR7MqPmz0Ncq0zZwzHPHanBs8bzUvFMPZnSPqqjBGPpULapGFwdxYHOc1g5+bgknPWm7hk8nA9TS+tSD2ZtHUUOPl/OkOop/d/WsfktjGc9MmhV/hIGT0JNL6zIOQ1n1JccKPxNQvqR/h2Ae5rPJAGMKT0z3NICehIH4YFL6xMfIi+dSGMArk+lRrfuu7dIG/4BxVEk4ALgAnApSTwN3J6ZpfWJhyIvfb2GTkknp8tNN6Sw+Zjg54GKoZ3ANu49aV8D0LdCKXtp9w5UXPtzAnlvxNAvmK55x/vCqPyhcnOe2KTjdz0AJP9KXtZ9wsjUt5vNLmSRlRR13d/TpUbSy20gkTLxSEhVbnP4ms0X7wLsWIESZ4bocf5NVr7WYxDtlk2hSSMd63hJuO47eRfN9uuZY1JUryQxPFIbtyCAw+nNYek332qa5YsCGxtZzz3OPyrVDfutxAJHGNpH41lUk1LQnlJ1u2HHyk+4NIblxkAZJ9ulV1cFtwBAxwT3pCctgEg+nr9az52HKTm4fGM/8AjtNeV/U/pTVdd20Eg9Tx0qMTZkIP3uTgc/rRzsVh7TP6k9+ab50g+p96YGUIXJOSMnvilUuU4G498jmjmYWHeY68knP14pBLI3Izj3qJN75LYz2Oc89qUMXyQ/IHAPT/AD1pcwWHu8hHQjtSFnGOQefxqNC+Qu77vQ+vvTjwUy+GzkcdTRzDsBLZ6mimJIShO4DDY3MTRT5g5UehjtS96xG12NlIjibOOCTVaDV2t84G7PYmvU9pHuZcrOlHApetc9/wkDk8Ig9s006/Nk48senFJ1Yhys6PvS55rln1+YjCuoPstRNrNw3/AC0PBzSdaI+RnXAjuaYtxE0hjDfMvUVyLarcsdxLkimG9nZtw3ZPOah14h7Nnal1H8QqA38HIV8tgnFcj9puSfvE/U0CSfOc9fepeIiUqcjrre9jmgEpITPZj71Ib23X70yAD3rjCZs8Nz9aXbJ/fAqfrKH7JnWjVbQqW80YH60h1azA/wBbn6CuT2ORy/el25/5aGl9aQ/Ys6RtbhDjbyveiTXoARsBPPOfSubUIAcmlJSpeKH7E3ZNdUyKU3Ko6j1p3/CQJk4jOMdM1gZQAHpS7lGMCpeKY/ZI228QMT8sYA96cY5PE9nc2DNFDEy5aV/4eePxrP02CG6voYZt6RyPtyi5Yn0H+eK6HTkjsvFTQwo32eRWi2FgAMAE5PfBxzW9JzqK72JklFnA3+gf2GjTQvFciNiHZGyVJ9RXNJJJeXcKRIHkLcH0969Q1u5DeJzKqCRBj7TEse4f7XPoaztR0bRtM1FV0uOMOud7Fs7cnj9CMilVpcq5omsK11ysdFf3USRqG5VduQKet/crnDMM9SKhlhlixl1PPUGomZtoYNwenvXH7eTDkiWftc7MSS3NH2i4J5ZvY7qpmQ5AD9TjpTw6beZTnNL2sw5YlnfMer/rSEsRksBVeSRFXIy3XmmGdNpOT06UvaTYWiXA2OrilDDu+apGVWUFQQB1JNNMnUKRxzzT5pB7pf8AMX+8acJkA6k1n+b8m7Hf0pplLSbA20jPB9KXNLuF12NP7Qg6A/nSfa0PtistZGywUsOev4dKQlwuABnHHen73cLmobwDoKZ/aC8kEccZrPOQnJAx61G0gVRkdTjNLUdzUe/+g4z9aadQ4B9az9mU5GcjGPQVJDZm4UbGLE/MW7CpugV+heW6L4w34UfaGwDnr71Emmt5olD7gcYUcA8+tXRAqIQI4lPcZP8AOkbKEuoyOSSUARZLnt6VYeJgCSQXA6DvTIpHjH7tgvGdnapBMWUbgQ2ecc0F8vcYwZWAHIphJf7oIPo1I88caE+aruTjaBzUaTtIVTaq5OBjtk96pRJaiuh1el6NYS2yG63POy79nUAegHcmuJ1/wxqOls+sR+XHbLJuWIthh7AHrjufevRtIWOXVL6X7n2aGO29vUn9Kq+JbT+0tPkS2hErJlo5Cw+6frXTFIx5mc1ZxyS2MF7IyNHcLuTZyB7H3p7tGBlUPPGQPSuVtxfaBqtuks4FpOgmdF5GMHgj+9xV7S/Eseqau9q0LxlULR5PUDqMfjWFW7dzenZI02KuxSMOCePxp6b3HLhiOCD1qa4mEcIMh2oMcEcfSqL3UEI8xyynPGBg/lWadipw5ht1ZL/rViJ7cn9RVOWxk4Ik2hhn39OK0TPtxtXOSAVB55pj3Cxy7C2C3PIJx/nFO6exzyg47opyw7EXyl59zmojhSAeD3q5FKvkgTYeRjng/Q/41GY2MhyFbjIYHmpvbcSsVslTgc46e9AJCFmySDTmhcEtjg9wac1tIeV49abdtxkJkYv8qj0AHekJffjGVHpU7Wh53sqhQAC1VrgLEygnpyRS50Jik52gY3Zycg8UAn7/AG5x7VHHOzOF2ZU9wc0pIOHXnOcAnNO4WHNjlSeT0z0JpSnIckbMDlfpTECo53BdxHI6gUHBVS52liRjGOnWncLAVGzLngjPHU/40iEyMVCHbnOGpVCtIVPXb8oJ4+tWEeOCPCnLdz3rpw+HdbyRhVqKnp1IzZlpPMlHCnKAnvjFNuNPWdCDgqRyp6Urzbh1I/GmCUhRyefevWp0YwXKkcUqspO9ytbWCWFq6RRAtuyO/wCP4dKkHmCJiylS2CSx5zUslwkZTjJzkVQjvS7oXy37vcSegY4P9a48RhFZygb0qzbSkTvGCu3ksoypHQ0jO8bbduGY9qek6AM7EggBQTngeoFDkFGfy1+Y7l4x37+lebc6uUcscixt2yeGOf0oMax7NoBPvzk1IW/cxky/KTtKg5H0FROxJHlDPJGW9f8AGkPlGvzISyEY9sHJqKaQgnc2CxPtkVOuDJ8xYsOAxXgf/WoKRSQ7xOrbT8yp1b2+lAWIlgkACuV39Tk9M+9NmTP7rJO7jj/GpCPMMkY4YDoP5fXFQNGnlKqoCUAxuOD1oFYeA0nyuBgdQD0GOKaXfazAjIzg9OKJGiC+ZlC4bCoD29/1qAXJuFwqdWzk84/D86YWsTMjyKFcs+38MUU4yyoBGIw5OWJbgUUncLEyqud248e9L+7JO4nn3qisoZyinPp70SuqgOSSCccdq05pBdF4GIdPT1pd0IGdoqkJVCjaMj+8BmpPNLL8qkr1JxQ3JhdFvzVAGEH5Uom7heO/FUmuNyqFIJI5yOB/9enJPsJYgHA6A9fxqdQ5i55xPQUoMpOAvJ6VntcNv5yAe3rU6zOMld3YYUcH2+tFh8xcdJkQMduDjHPNMPmAAk4H86z5JGdsMRkDOBx07VMzBjy4xgZOMYPpilyi5mWwxYA78EmmqzMWAbJ6VR3EDqrEZB/xpVlJyQo3Nz8v1pcoXZdDryGJJ7AU9WQ8lmx6+tUYrnazowXheR3oa42EgOCBjgfhT5UK5ekkjBIUHb79aBLHgg9QcEH+dUUk8yNXCdycE9cd6HQzGTsCFO4Hp6/hRyobbLck2HIbdggEYHQUCT5txwAeABVQOflVVJbrk9OKYbtEZdzgZ56Yx/hTSQtTrdLneC/0nyowzIkspyuT1H+FR6bealc66jn92WjkwdoAyGpTK9lHpU3lq0UkRSMFsn7rZql9pe1n0y4MIRJ2lAbYcfMcj+Yr1qekUjJ73J9Ov1i8R373hVJN7yFycFgFxgY698D1rDjlTRfEYjnP7uRtwLEMSD93P4HB+tYWqTaguuODEVu4n3khcbsc4+hxWpd2aavojajESzRFpCF7IeoJ9Qf0q7hY6JNOurudjaW7Srk7UU5YD0PpUV9pmoadt+12ckIPIZl4+ma09K8YfZdDF7CiPJ5QWZMbV80cA+p3D+RrndV+I+p3KukqWoif70YjyPwJ5rz6lG0mjZLmV0O5CgqSTnLDvSCWPAYqx5/Kq1pcG7tVuAzb3UZAXOOemakVwwUrneSM5x7df5VzO6dgJjOSoKnk8cnp/nNMMgVvlwfl6dh/jSDa5JGSAASVU8n/AD/KklWSKJMEKxxgAZBOcUtwJFkyrlgMbs5PWleU+STjd04NNkKuqRSMynZ82w8H/wCv09qrRvKgImVShbPDZ+nHagC3vUcs2NpPvVLStas7vVlspsQeZkJNI3y556geuKfbzPIJMYdVYgEHgEVyd7YTQsLuRkUyDfhRwMnoPw5rWm0ndj5OZHaxszbngkWdQTyqlSv+8p6fWtzw26WRmvZ+TGCkXGfmPp74ryyLWbm1DwxnBkUJu77a9JSWOLw4mpSqczJ8hXkAkY/xroo01Ope2hnX9yOjJrm+s9X1mNI41Q7cswH3j9KstZxRlRFCQR13D9a4rSruSPVEmjRpGH3VAz/niu6hnkvPI2I0hkzjy+R1rlx8oUXzvRHRhIc0bdSAh0DBogV5JyBzTY5EMZiA2gYGBjHSrt/CLS48iR03ld5XdyByOnbv1rLMkJ3nzApx8xHP5e9c8JxqRUo6pnTaxdRWPAAwRgYprxqgw8qZB6FqotKeUjdijds8EVEoMvPHBxwvStVT01Icy1IAR96Lg5zvxzUbBmIYKAy9SHPNIqbR939eaQR56jbVKNiXMeGwOwpJSBC5B+Yqfwq9JpNtDaJLeStl13LCj7Mk9OepPf0Hep9L0nTdS1CGxNx5PmAr+7GR0zwT1/rVpoh9zW+GMLr4avL2eVi0s+FLt0CjHH51b1+01SMyrY2ry/aI9uY+qgnoM1vQaZDoWliwsAY4Y8kM53FieprLfUrBzk3RkG1nOG2jjt+NWr9EYuWp5dqvh66jkYahBcwzKCIMr8rH0zms3RL9dJszLPZR7JmKPdL8zr/skdvwr2dbizKtLNiKG2cea7vyPlyR7nmvD724gk1OWWE7B5mVLDcpGeMjvR7KU02aRrctkzXl1BrgBvtIeNugUk8U4wfabtZZSXVBhVHGfrWFG8l1es8SRQooAdI1ABPY4rageaS1xuU9sjmuKa5Xod0dUW3XdITG/wA6jDZzT1uSpAmTcinAkPOD7/57U6ORQvQg46dzU9rZwyF2ufLwN3BPGPpUqQ5RCNlDsxRecgHqcdf8a7zRI9NhNtDcJHPeSRCVm25VF9B/KvOZzFZ7DbsRuPCHlcf061fh8byaf5emiz86WTCq+8DYvUj6dTXRScb6nLUpdYnceJv7GktXQokc4XMbxqAQa4BJGfOMMccmqviDxNdX0dzNBZQRRWmEYMWy4xnP4ZptnLLLapLkHcqkenIzxVV3FpOJioyW5dcyFhxu65AqvcWZkKhly3PIHrWe+oyxuoUkeuT0qzb6mZGJPTvkdK5bW1FcSZDGxPzA5xgelVzHKkhKqY+MDd3rY3JNFkqduc7vwqF7fzlVGYAHnn+dCepSM1kDEBWHPPvn3oCEFhktnuea0WsSzeXnbUP2Noz1Zz6qPSrUkUUWYQIzMxLAZGR2ppkJwwOQehqPUl8mzYDqRk1U0yf7RYoWyGX5T9RXuYaPJBJ9TzK755Nl/fx1pHkCKCSaZnGRVW5mCA84rquc9irq2pNBa7xhmYlevIyP/wBVSRki0QKTjAB9zWDq0vmoQOlb9mQ+mJKAuNgPB4Uf5/WsZTSfvM3UG0uVamsCHR2WMkkjj/CllVzE2+VRyAQW5/CqFhfxzRytt5UiMfjxVlNzK4BaToFUD5foa8WokptR2PQje3vbljcBkxb2C4z05Pbk1WErLFjy5gFJ+YgY5609AxhcHMWQSIw3AGe2ae25WdxJJsKAhQQSPoKj1GGzagdcgbgQAecHj8aqzAqojRZCVyWc9vyq0ZJBCHQkNnOXI/Piq5WZiWVyct06Z9qQXJFmTAQMCcdx1/H+lRRq5uJXBKjplj1HHGKSaXfgSKIgOjZ5Pbp9aVA8NvtabcgOdoGDjofypgNmcptib7oGSqnk8npUccJLDy4JPn/ixgDPQe341LCk2wSkMY3AEeecn/Dg00y7ImH7zazAY3DnHPGOtV6iaHtGVmMced6j5svtoqfUJIRIgaNslcn5evYfTiipuOxns6rneCW7Y4/z3phd5YizHbhuFJGKdcQ+TLguSB91h3FMAiMTbWJAI5OM1o7rczS6kkUqKWRmDHPBB6euKfmNlJDEDOF29BVWKVSCu3IPdhg0KvloyHgMMgUBYnLKy4VhwOCB1NKm5SOBhu2arqi8qS4bIwFNS7MyeVzj1WkOxNGjtGzgZVQSWJ6UkYOd2WORk89f8KkjVERZC4DjPQ4poWRfNZsMMdD0HvQFhjuGm2DIXnjFEiFXffuyeWPTHtzTfLlKblwWHQk9asz7Ytq4DcjcygYb/PvSC1hjF/IYA45yeBnHp/n1pnmnaiKo55LY7YpGASWQfK4BIVQuc1JFbuGbYGB6kAdBjIxmgdgK70Jx8/dR3ohw672O0r8u7jj8KdtMcZIXPBYFiBz/AEpQAOdrnLBiRkAeox+FAWsMDKhXCfNyMfwjj/6/8qtNG6pHEEXPAwp75/rUUUYhl2blKt2LYz68f56UkjB5N0chXC8jdgkDnj9KVxWJR5ULbsnccHB4A9QP89qrhfM81tgVVbB2jJLY4qNZVaMtIWO0/KecD1OatwfvkJ3DBGc+opgT+KNZEVjpUdttcQDJG3DdB1P1zSatq7yaVaSGLOzaR87cZB/LmsLXUCPACG/eOOO+M9Kt3uuPNDe28lrMkLP5cOMAKRjCnueRXoUavMtQqU7bFnxZPBcXFlfWaAMYxHJtz0I4JP51QL3Xh/dbSNFcJOvmKgkBTkd8eo7dciljv7K+0KTT2glt7yKM7i6khiGyvf3x0rFi8yaxktzNEjW7EhXYJknnofxFayd1oRHfUS31N4Um3r/uBf4foKzpLhp5S7Hr61IjIw3J09KJ7RY4zLG2QcbVYjJBHJ4964ue71OvlstDsdOU/wBiQIoIO0OxA+v+NOaZWkLFyqgZI7rjHH8qgtC8ccaJkxeX8rFfbOP8+9TQxx/fZDHITn5jw2f/AK1c0tWYvckluWRlcDgkgKBnoKqT3EpljDgCGFAzMemTjAOO3+NW4NPvpZGjWHz16F84x7c1qroMqKEeZAGJLDdkt2OfXrRdIqMG1scsl1dXRZlLqpGEByVIGAce3T6VqRQXYtjdTQlEDABj3Oe1bVlptmk7YQO8b4zt4Oec/rWpdTW88LRTJiMY4IPUehpOor6GsaLOMxdy2zBJo47R3Ec7sOV56/Q4rFup2v79wm1bCF8eY3OB6c9TXdXUtpHaSwW1v8kq43n+dYOnJaadMHumllySEZ1GEH+PvTVRXuaqm0jmG0S+eaW5WBTGAXALhm2/QV18D3ereF9N0+LbFHApBfk7gT1x3P5V0Qs4pYioPDLhePUdc/jWd4bjht9HxMAxjmkXB7YNXGvJJ8pMqMW1zGLFpeo2FwjW8bylSRvVABjGM9eetXI7PWHkDyxlQuBg4QY/Cule6QxDyjjP8S1TkuDI+C/A7dqiTdRe+C5YfCV7aG3tnafy/wB83BLHdmpyoZt4j2j1pN8QHLMW65I4pVnGQAh57k8mhJLYltvccq7zhUIA7nipSQOEwffvUP2nIIH4Ank02SQkKDnA9BxVpEMeAOfuZHXHNKshA3KpwTzx05qAuSCExlvbr704ysinP/16bBEWotJcbZAu+RExj+9isq3fWU1WK/mjlCQHgKQTgjtWmJA7MR37EYqZWUL8r49akrdWN+LxpfXgt7WUhCi7Wx1Yep/DHFYeoxvpN2sgctG5JjJHRvT/AArlNf1IG8hFrcOk8bBcr0Jz1z7VF4t1W+mmhtXuMxQR4XYMZYj5jWkZq1mQ6TvodE+r/arOS33NLvc5OcgZ+8fcnp7CuaaH7Vq8cEXz/NkgDjA/pWjp2mnTdMjaScOZBn5V5HHTk1FolpI+oz3LgfJ8i/U1v7SKg4p6mSpS5lJ7GzFZhE81gB1JUfzrobG20DzQLm5iihIGd2SQfTI5rFKOWQ7wR79qheC2upmEohcgYyFII71wJ8j11O+3Ps7G1r8OiRxouj6iZ2Y4eNQTtHruIFU7K1XyGaQbkzhj1HuM1mpptgswaFSCpwVDEZq+T5ajCFWDYwCcAflWcrN3RaulZlHVdIna4jEc6xxHBYbTkDNULy0kbWykMyhkjyr43HOcEEfTPFdHl5ItyTASFNuGB/L+f51SvrWWV1uIJQtzEPkXoB/gK0pON/edkZzTtoijNHDaudNP72GeIvuc42k5yDSeH13aVah8hh8p/M//AFqv2WmTXyGa/mTYTwsZ3Fvx7Vqpb2llbrDBEEQ/wovc9zV1nTT9x3M4wlJe8rHK6xZSrdsqxuGJIC4J/lUUUstqU89WjLLnay4/SrOr6hLZXUzJcsoGCiA8/h+VR2rvfBby8jkS5UYjZwVBH5VlfQmdJJaG3Dd7olG5SoGcg9adJcCRMkqfoKypHkJZlUqSQDxwferwRI4XQsDIUPXoD2rJrUxs+g+KUNJgcE981fREVSeWXbzxismGN2lVwdqDG7I6e4rWhljIfOD+7LYHGOn600U2cZ4unnhn8uIYjKAknrzVTRIvK0uO5VmZpHfzM9Ac4H8ql8XM2+OTqjrtDYxnH/1sVPpNp5egW7JN5buCxyNwIJJ6V6mCcpPfYxxSioJpbkrMMdRmsu8JJPWrp82CPZJKZQejcDP5VSlbBJYdK9Ns85LUwbxJSpJRgvqRiq1vf3dtb7Fc+WSVGelalzB56s7uVH8MajGf1qgbO+kH2S2t2k3NuYoucYHTPYd/wrixMbxud1Cdmbfg9Jrm7uFQuQIwzBRk9cf1rrmjuJLfYHA+bcOMcVmeC7NLSCR/O2TuQJGJAx6AH9a3ZVESF5pd5Lkbcckg9c15ko32N5NN6FIRIFV7jcXHytt7Y5HNVtsskzurjaOAvAyPTmr881u8O0b0PYfeB/DtWKbwh/LdiCV6EdPasnciRKAg4KluzEcfnTiyx4OSuVHRcjrVcyukiBAXaX7qjqQavNbNLBu3+WwQ4VlPGOn4e9NXYyvIiTRMFUqA2GcHAz+PekgIdyrFSz5VQSR+P6VWhEs7u0hOegUDseCMfrxUjqu9FhTeQ4UeWv3h06VpsUiS2cK8luY92w4O05wv9R1rReOKLT5JxJLOG4dcYJ5zxjHH+FQW9jJJv+0yhGIAAIBP1HP86iOpXKQgJAqoHKtJJ3B7/kKLgxs1y1yVy0znG4EY34PY46j3opCiLGhZ2jDLkbGXJ5PWihj5ZdCe7gEkSkjkcA4qiRtYnKlsj3rZKhrcqe4rIdBvyUY7eDgdq6ays7mKISArFSq/OPvDn86lwdy7BhAMHd0IP+c1HnbKWjQMkY+Yq+CM8Z5PNOaJiSYyADgDHOP8M/WsWmVYmk+WMMEQ4GACOfp2qOLy2nVjtBbnAXOf8akVgBtysm9NvzHOCe/FQSOqorh/mGV+Xj9KQx7FhLk7ixG0At0p4+ZiGYAbeck5Bp0aTHAHO8cc53d/wpHYpCyCNN5YFjj5lAoAkRWmlUqSM5wu08Afhz61HLCJ3XcwduCX7n2+g5p8HzRkPt27uCM8e2On4VDKreW7lI8k4xt+bHTgHt70gHRDF6UaMGNeFkPP6/nU0cbyTp5Y+Q+pycZ64z+ntVBIwjnzf3igEbQQNuOhH9aRLtvMbcRweC2SRnvj8qYtjTKL5jIpUPtIfeFIBGen4Afj09KZKWjdnds4wSQvB/Cmm+URRoSucKSC+APXGO3X8aZGRNnC8cEDsvv60mMepaA+bHFIXHCjdjJ7VFPa+aZYW2oR7gFcfh0q0E++EcMRhtrk/px9RWfePLFLn5Su074y2en14P8A+qkHoRSzNHm2dcDbkncRuHpx61PHPbxoMyGIsANpPA+g7mq13frMpKyR4XaQucE/j6VSmvlmVNijgcADpj+tUBY15wzW23JAI6Hvmtyy+0S3ZmiISIEbXwrNvU4wTg8c1z9xBdahpBuYrd5Vt5MSOikhc88+nStHTr7yIhEpXb5pb73IBGf51cG46m0rSSL+r2kcs0lzPK0tw4+dzJsB/AcVxl5ZQSvIYfmKjLHnH610r3aXqsQ4XnnPWsu8+zwpJ5RcSyDaxJ6j6VfNJ9SeVIx7G1klDRRICQN2e/0qyLZyWt3VkmLAAHtz/wDXq74XG/WGUswHlHARckkHp/OrGtSMmtG42zFflJMkYHIHSpcXe5Uaqv7M6S1t0ZI449z8DdsUkEY//VWhDZWwKvKzLIcnZj271hw61e3IjaPdDDtBU4BBx17fWpzd6tcyoIvJwoxkZG73IzXO9GaxprdnTl2VQsQEcQ6YIw1QT3JZgqlQM/ffofasRort1ZpJ2LKMhvu/oOPalSGUht4GR2I5NQbpFpLpYr2bdcH51UgoD83OOP0p1xMblQuMIcMwJzn2rPmhlaRCmxCh3bge3Qjpj0pyyOWwXTBOAN3PT6Umuw0SSP8AumKIWI4GaoXEBuAPMXEf93GTnPFWHlC8s6luiqDj+tP2GZgg3ZIzu7CnFMJMLJ54o3jDv5ROAHAPt1+lSRApNIsDDackoOnHJPNT/YykQDTYJPb/AAqM6bGCd8pJP6j047VpZmfNErG/L+Ym9+BlVjCkg/j2qS3uJJEVEjVpc4Yk9Prx/hV2K2jQbQFYZ6kD+VTCJQoVAAarUi6exUK3AIV8I+f7wIx+BqVIHRwHlLDqcVOwWJcEn6kd6ZuDuo+ftyO/timiWAiOThstjgsRxR5Srlt2Qex6CpSI953ZHqeapXd5CroDxt6A8E9+Kq5PLcsAfKTkkdcZ5pjltoXkeoyKhiuxvUpvGP8AZqeMtMwdgw39Plxmk5FKLGbREqnYzlmAwD6+tR3xWV3s7WTySUJDzqyk+oG0MOnvV/7IzDZ90/eHOSKfColjzKGQrlWwOh+v61DdwSORu9HhFzp623zgOPPcnnPXJ9qr6pYy6jrCQoOZpgvPGSf5V2VxPpkIQzpGQDhWkOSD69hWRBp9tPrzTSRt5DpujXcdrMO4Aoc7aFxj1Jr+2KwRqRhYztyec4HtVTTW2WJfeoUO+WbjPPNWdfuFj0+VVKBl5bb1rMstXtbOwt4nhdnQbid2Pm659qE29RuKSsbFvZalKd0rxRW7LwZBux7Y7fnWjaWFsWkW7ZrlsErHERGGOOMkd+nrWZB4ps5Z9jI0YJ++w3D+VWH1uGSUJbW7vGyg+Zv6fUVLv1BW6FxIlmlBnsjCoIVUNzu49M4/SpWWx4CW7MRwyg9B6j16fzqimplkGVAC5GFbI6/jULX8hkwiqyuSoBbGPwHbFQXY2GisZJY0CTeWB/DgqM//AKqcILO34jldQxyQwBrEgluIppJBGkiqD8mzaeh6Hd/OtCC6leSNDHHk5LHOCoGPz7/lRcC9JFEq72kbAxwFqpLAWB8m6AYjGWQ8n3Pp7VdkJineCeWJXTgoTyvTr+YqA3CKh2bdqnruHHv60r2DVnO332m2BZ7T7Vdg5WRIh8o/DJNTW/8AaN26pc2bSR4yfNwCtb6NNOo2YGRkkjFUbzU4dPvt9xA5VsANFJxx2we/4j6VrTipuzdjOo2lorlT+z5ll3eWP95icL+NUZlnEjgjJ7BQST+VdTbeJ/DcyAXXnrk5yY/8CaWfU/DszZsdQLSEY8pomGR9cVpPDcquncxjNN2ascoXmjmgVFO+UMdhOMgHtnrxWkYFjCmYOheJSVcdz1GOvFbMa286LP5cbKudpB6Hp+FZ9/ZXSIptpUmOCwRxgfl0B9xisoxhJauzHOD6GB4is0vLCKMuqOWLAkdOcYxSu6WsSxR52IgVfwFQXN4ssqw3kZt5kIKhvusc9j6f5zUFxcKzZEqN/wACr0sFFwTODE3aSK10Z5CTDCoz/E8xI/ICqZhljGZHVz6AVceeEDkE/Sq0kqufkRsepNdt0c6uVZHVcnbk1c8OzCbWVt+AsqlT9RyP5YrKuvNwQCefajRHb+2rVR97zBwTjjvWFZpwaZrCLvc6LUrf7DqexEbyk5IjbcOBywrWWS5e1+1gA27gbm2j5V/yTRNYrPCzygxIDmWTqT+eOP8A61RadFv06WSXUBHasrQmLB+bn079jXl30ujoV0yS8hjupgYWaFdueu7eexqlfadJJAs8LA55YjjP4+tThVkjd1uXLsFVYz0RB3POcH1x7VpW90stokcmwlSVAiGduPp396yutykzEtontWt3V8NIpLMVIIA7g/1qa8guZGhZGIGzAAbcG9x3PH5VJd2RuLYCByMOVB3gN/uj/PNWLR3tj5WyBEkO51UZYAdBnoPpTv0YO4Wtj5R3FPncEY4HOOf8akhtrSKL5jFIwX5lBP8A+vrViYwsgkDmM7doaIE5A7Z57/hx1FVhMolVykTZXYCFIBJ5/p15qktNQe5AX3xKXzG/A2/3eelNlQCDaT0zkn3pZ/nd24UBwR7CiYSAcy5LHPI6+v8An/Ji2pXQzrqKVpS24gdMBR2oqTFwx3DhW5Bwf6iih7jS0NQ4EdZV2qOXUrkbc4zgZ/rWncErFj16Vi3IMkqL8xwCTgZxXdWeljKKI1giklVQG3dFC9z/AFqxIkipkxqq5JPyjOPwpiGEOd204JwFyTjt3oeCRy0qMVVCd2GAYA/561zM0sNhdp8HBwvdcjd/9engfaJI0jdRsIBIHp/n0qur+WuDuIxneyDOKQy58wl+xJ+fpn+v5U0DNPy5REXZwIg20MiHn8exIqnNMkx2Rop2HCDB+UfTOfrSwSEIXJUMmNzM3J7+2aikMZnZvNRJOGyDxk8/hS6kk6yEsV3k8Y2KDlfX8PpzTLhf9IUNPvfOChX7pxk8VGHe2gdnLxhyQCpxj3/zmlin8iCCSBI1GRg4BLjOSTx0/DvSYECyyw3DS+coUvtU4wx9AMcDntUS3HmzXSxkyKxJ3EdRn9OvU4qvdxyZme4GQrffQYBJPGc/jSJFNLJut5C4ZsZHHPrx0oHbQ0Lkb7HCEIyqpK4AAOMYyaqRau0dqYgiswBDNjJH0/z3pkjtFkNkuvdTwepJpFbeVOWbqRhyNvoMZxjpn6dqEBsWc7T2sczAxZP3AOGx3+vBqSa1Eu9y7OwQ8bsA54qlZLM88kxwgEYUl2AB6YxwOen15rZtoilwAczscBQFJA7gn/Ck0NJvY58aRPI7SAsdqnhzkN6D2+hqKDTrhfvfu/m2thhkfjmuwOmXMw8oR3UZTjdHwDn39v61PaeHWjZyGBIwMKo4z74/rT50jVUm1qYCgaf4fuI7d98U13GzKzZzhTkHt1qaK1+0W008kca7zmNUXJRTzjiul/sNWtTDPP5rMNzALgEg5AxyTVS0msdPWSC4sSZi+Mxv8oHbof6Uc9zdRio2PNba4ktdReCQcMWUg8VHPdr5xwMgHjmtS+VI/GsBzhTIpPPTINWdW0wGQm2tlTk5KsWz+daJ21MLGZpLBtWgGDiRtpAJ5z9PfFdXq9hGbOyt4wxbcYwGYnGWDHGe53fpXJ2Ebxavaqxw/wBoj7cj5h2r0eS0e/8AE8KRZ2RyGUswzgKccjjuBxWkXZN+QuXb1EtdDnSMNJBlyMKm7GMe1Bt72R9v2MggkMGUZA7YrrzBKshJIII5IQfn1/zmoDFNFKxEiAEd0wc/nXEdPMYNvouoSOol8uFM5wWyw/D0/Gifw5cxsmJtwLksdx6fTJrbO52UwuhKnIBjyPrkn0qW3MyW2yeVJCM4YDH0yKLBzMxrHQ/MC/aLj52UklF/r2qle6LJGywwNI0W3krHkn9QP0rp7VCu8OrNuP3s4z+vNSM2VBAVfdj0NVYXMzjo/DmNxjinO4BWdsrgegqT7DcW6nyYGOB3BOBXVecg4eROOgFPSRCu/aABxyQP5VSdiHqcYIrlyQVcH2U5H6UrNJFIV8sntkriumm1NY2fAIYdgODWRc+bdMJJGQE9FAxj+tMVij5r5J2gepxzTre4klcjaAgPBUc1I8DBME8k4B3D+WP606EfZ1UgBjnBx0NOzDQkKBiBs7csW5qCXeFbyiCeqkjjj1xT2k5yF+QZJPOT/jTt3PyhduevWiwXRnzS3EwEMkjFTwTswD69+n+NSpp9jJOAkwcEZI3fNn3GOKGBdjyQOnB6CoYrdFvQiMS455UED25qLMu5oNpq5DQyqoQcJtyT9T+XapgJGXOVjJPJdeg9qijYCc4U7+pPp+FTNer5bRyqc/7JwTSsO5CTPbzeYJgVJwR/Co9eB+tNvo7lot1qwDKcttxkr+NTCWzaIAxMcc/dGc1MDZ7QMyKFGBn0/AUBdGBJY+c6SSiMs4JXdwSQfY8cVWutGuklE6gc/d2tjA/Gugl+yxhRCGYHIKjqPp6U25skv1Mj+Yu1ecy8e2acZWYNXWhy19Ypa2TwsxaV2G4DnHt/WpP7FYMgkli2H5js5O32H+Faq+HbAxCYQFyRnc8/38DkjkcVetrSNFHkjy48A7kKnr05z0puT6Al3MmLSoUkeSRDHCMBASP5f41NL5TMixIWVOo83A9Onr7VrjTEjZvJWaZ5DucB9wbHqTkD61PBpdtHCEeMguMuu8fL7EdD+VQ2y9DDfy7uZ32GBMbQuOBxjPPXNDSSMNsUisFClAOmDz07VvxadYvKEMe8K4kG9jzjgH1PbnpV4aXYSj5VjGR0yRj6ipA5ASzM7yN+7GSdjL8vpx7Z/wD11KS7Qq81mk4OdmwfMcng/jxXXiwtoYUVVjYJ90kZxjtUchifBRgxHPyryfx/OkO5yEl5cBpJBaJDG46SfKzHIznn29ea2LOzkjSV2EULsdqMqHBH5/pWssclunmgs6ZJ+YnjP4UwZZQrRKR0C9fy4ouIyktJlkC7GVn6scKBj6U9tHM8atPGkvHSTPX9R+QH1rVFwu4ZzG445p5MR6uCSeQuSfqaaYjm/wDhEbIjc0OEODxK5H55ph8I6ZHKr+ZIm7gKr5Ht1ya6GWeJImG9uTuJGc/TBqp9qtJI/MSVJAxwc859sAcU+Z9wsLbWn2VPJRhsC4+Y5J96miQyyso3F8ZO0HoOwpysFjaNc7VH5VGGcDJBHOBknBqbhYiuraCZAHi80YwVwDs9SO4ryK5sIklkUg8McHg/0r2Ix5dmaUKy9sDNeVak4+0OyHczk/KPWuzDO9zGqjnLu12ZaNsfU4qnFNJjiRww9Ca1blmYusSjcv3nJzj2FVm05otFj1A8F7louh5AUH6dc1vJ2MGio1xI7Zd3Y+pYmrFhOYL2GVRlkcH681UwCeOK2fDdkbvV4gFysYMh4yBj1/HFTJ6O4rHpz7ZwV8tmUgZiPU4GST2z7Vj3MCR3YkdfKIXCqx5OeMj/AD0q6msPpqoFiKeaf9WFOB75xz+dRXkdrPdRvfTu8JJ6dV+XII/H2rjTXYRlXtyLULGFMlmceYWY/MfQHt+FS22q25P7qBoE27sNJu3Ae5walNhBfRBY4yIVkztlb5pP9njjH6msbyYItVmM6LFCCQqbOnPHB7UrJPQSOv0+6W7sonhWSFWJRd/YdyMcc9M097bMggU448zzEiDHg/d5Pp6+lWbK2E2kWsqOrAREqGGBznGfyrFvb77JqEMsRkZBhdysNgYjnPB/z3pKV3dlSWhYt7e52OspCqMnoCSPf8agjwziRGDozYIjUE7vX2q2bxDbrEGEu4fPtGF5780hnhji8lfLQKCcBcBR/nvRzXIUL6kcjx8I3y5O3kVFKTJK44Uk4DEDpVkW8J2E7EQHcoQY4PXnGM89far4dECL9nHHzLgnPXr9atLUooyIkA2mRfwHI9uBRU11Iisv3Qf9qik5MqxVvjuO0HoMVhTTTi5WOJiX6bAev4VuXA/eGse/lMbL91RnORnNdNRdTNArKxbJ2FiAeBuJ/CpN9rFHLuDuQpRdpClGP97g8frVf7Qfsu1TtyPmdh1/GqnmlOAhUA7gQeprJaF7lueVXUKhIUADbk4wOMe/1/nSRK8a8KvlnrvGQPaoiissbyLgEZAK8k+9TPKWAVWDLjOFH+eaTG2rAkkWNzQpkNksAefpmmWcha8LsQ7N93HQY6/57UyZ18oOqqp2/wAOcVVF0R97CqmACvb6e1Ik2vKUxmPKmHrgjkfjUBhQyFtgPbPXiq1vLJMjeUJGUnHtn8asBp412OrA5BAzz1qHzdBWZL5Rmlj8xFkJ5Ix1+tPt7OXzhEEVFZgQEyTg9M8/XjPFPsYZ7uf/AEaPe2ckj7q56ZNdhpukCwjDPIJJyclivHP9KV2tzWFNtmRb+G7drVhcFY0IwEUj5R7++au2vhTT4W3kPID0Vjx+g962pFXOflxjOeOOajRTK5aOXyyB8x28n+VK7NuWKETTbRFUi3gXy+h8tcj86trCuQ0Q27ugUY/yKhllaJ448FpDwXPQc9KkWR2uPLdgoUAhuoPtSKJVCqQryKBxjPGT7U8qsgKkjA4+bjBqK5vBbxKRjk8HIyRTkl80o3CqOR7mmAl0VtrOR/lG1OoFcza2qvmRMu8hBbBJyfr2rX1h5JEFvt+8eST1AqHToHSO6l5JQHYN3GccUIa7nlWsTR3XjAtkhPPVc9+Dj+ddBqVyLKSUyyRJj7qn7zfgKwrnTJUukuXYNKziRh02jOe/U1seIbOEAyOUIbkMa6ElZGDMLT3a51u1kc/M1xGfp8wr12K6stKMiWcJuZ3OGYvnnnqT05J4rynRLSOXXLOEOGV5VBI9M17BHb2loNqRgqpwN3f8Kmo2tC4FeBtSuXyWRMHJ8tev4mrscagMklyZQDhlDbsH0qnc3zNGyFliBGF/vN+nFZhuWVtscSx7uGI6n8+9ZpNlNpHRS3MNvCxKn5QchjtB/HvWJeavIYttsYwhznYMVmzu8g/1jPx95j+v6VVwQerNjj5un4Vaj3J5jUi1qdBtZvNA6gnIB/Skk1u4bhUjRj3C/wCNZagg4UrzwT2qxDAu4GQjGOMHiiyC5JmW5BLFzg/3sc/hU6ll+UkkDpjoKC6KflKg46moldjk7iq4zz3osIkyzkvt+UHIJPWnbnZtz/eHXA4H41XLvmMs5B9BUq4DAAE8YOAcE+tNIQ6VpCg2k5/lTdwYchsgcA8U/mIkgkk9fQ0whGOfLbd1xmqAeqtjdsxjjqe3oKikkEWQi5YjHXHFSlgEO5DjGPeo94+Zmj4PVVFIZW8suQc5+nSrO51DE5UAHkjANLCpdd2wDPqOtLIrCQ7g2OntSGJHuwXUHcep6VIyM+TIufw/rTCWVRtK7QOg4Jp0DuuA5zn15pARMmwDAA56CoWeNSFKAfzBq+6K/JOGA5z0qtMrI28KCAOucUCuQ7TuBCHn3FOM7tjB6ep5xUjFRgjHHoe1MWLe52biPZePxp6D1GtIzKQQBnj7vWprMRkAEDavzbAdoP1xVaSGUo2cqpONyjpQgyAi7n7Z20nYpXNdtQeSSJbV4kXkuHUkkDjAx0omvLx7gRW5iixy0hXt1OPSsw2zq6qABJxjA5HH0q1Ha3Qh3uyHPylclhjioaRabLcES3CieWYy8lkYfLhTjjOasJjymZWRVB+Yk5we9OjVIAuxvNI7nAyfpimSGNIzvULGcl88A5+uaixQ06kDHmJZZoyuV8uLII+tNchnO6J3HThxnH9P/wBdJGrSKW8to1AxuLgKR6D8O1AkR3kfzwUVscPjDdce9IYR/aFtxCIxHAq4C5yfpTJZFQlSZM4xuAJBPbn8O1PaSeRcyFdpJII5yMcUsR3SxNmX5T821Rtx75/lQBAVnWOOJYVZu+52wD69M1JaQzIhFyqqx/55MfX3qS9mt0uZUt2kmORw6BD+HbFOtpLl4RHIhRsYCsw/p3oYrinG8xhZQq/xbQf06/jUb2aeWfJkMTY4PTB9cHg1O0z2gXO1QfU8txj/ADmk8tw6/ImD1UnjHtQGpnmK4iu1lWSeZUPI37FPHQjrVqzkneYrOp3E8fNhV9h36VPcOhRsmRcHjHAFCSrjOAWzkEA5oBjrlhFDKFfIweQPb+VeV3UUlwTgiOPncw6kfWvSbqSN4HZYWJCM24OARgZ/pXnU2AjcDmu3CdTGr0MK5VEhaO2hOwfekbgfhW1d2yS/D5VAO622Skbf7zHnP0cfl7ViahI08ixKfkHYdzXp2sadv8ItZq+PLtguFH3iq8A/iAadaVmkTTjc8c+zhgNrD8a3fCNw1nrqqBu3oyEA47cH88ViKZMADscYrS8P7hr9mRjcZQOelOT91mbR6c0VtIyNLCGwNy/u859Rjp/SqN7DLHdl4kiMW9V2qQzAY57/AOcVfMUsvyogd1wWUYOB0qtKT5TfMQ27gMoGAD0A/wAa4kwcDFuzqpkj8uZRCqmTajqWyPY9/eq/2FtV1B90wggXAJkGSwA6j3z1qPWA7XcWUYqoGUVsZ5psV7eu5laNIlA2Kx+Zuf8A9VVYix1drewfbI7GPY0dvCGk5wqY4xjHfrzVqdEaV3hhR34GQ5VunXpz9KxrCCVtKvPLaCGWUfPI7HMmOm3Hp3zmrC3aW5AEvylANxY5c46gdP5U7JLQHpoSCNzcgzhBvOGaPGT7j0Ht1qZ7ALGwZ1ldjlmHQY6YBqlK4ZcBmDE4IP8AOoopbjzjsZTweTUc1tB2LMNskNuWeQyZYEFAcgde/WlllKR7l44GWAzg/wCTUZU+WHU5XIbj19amfYY1QyDnG4H5vrRcLFSSQz43xSNgDkUVMXRpGSI429RtyP8APFFJsoZLzIe9ZmoFt6bYlY8AHv1rRY4k5rK1YlESRVLHdt4/Ou+fwmBBB5I86OckkgnaDlf06U5pLdUAgQ5DDlzn9Koy3EiTsUZnJBCnPIY57fWpIrS6ltQLgm3h+9ukGM/h1rHfY0CW4+ZRICCRtOCTj0qWGJXEaJktuzwOarpPZxv80oYL0BBGTUrzyOySWkqpxnKpjJqXBvcXK2bNvp0JtsysY5cYKFcg/QVSl0cqdoDoucjzFwD9Kgt5ZJXHmybZ1PVT39j6VpwpNdcEu244AHPTrRZx1LSRXjN55RjaVNoyAEXG0Vu6NpSTMzzxOkQGQ+doOeee9QvBBpYhkuTNKSwYJkEjHt6Yrpre6gktl8vaqn5tn3SPY+9S5to1jC25Zijjhj8q2jCrnJx39TT8qiEjD5BAx0FVH1GKM7V59MDr+NEzvOwMY2gA4yM56Y/CsrGhJN/qwF5/2R3x/kVIP9GhDgHLdfrWe8twz+XiaHtkYb+f8+1WBmJFDSAMx5LN0/z6VVhDhuGWON4PA/rU8CCNQcFmzz75qAsy55BLHrz+FREzRuZDLIoXIymOfoKQye6EYIaU7VjORg/e/D+lPmljhiQxyjAzgjkr6fSqjyRxSxsVDNszsLkkew7VX8uaSWRhB5CMpw7ED9KSXcZJLcCd1OXbIwc9vcmtNPLht4oIssV+ZuM8n3rNs9NgSVZJZWuJM5+boPx9K0ZbmG0gzO4SP+EZOD+PeqEeZ6urzXrjKKpfLerc9zS+IG3RgKoGB1NLexz3OsMkO0L5mfwzUHiR9rsmfwrdbGBN4FsVvPEG9nKiCNnB689P6mvQL25jtE8iFSzgZDrz+APOa828JeYby4CSFMxjJB9668S+VbtGrBmbBJJyf/rUSjrcq+mhKJshnKsCc5DN09ecVCxZ5G5ZsnOSM/yqv9odiFRhkY+bPUd8UpleNmC7hn+6e3Xr3o2ESEBR/rCR02dMVFKwbbvkwOgwvWmqVHyqMLz05p7uB8zNgD2qWMEhB6xgr1wecVMYtzLwM4zg/wA6rfam3phtysPuDpinm5kUOSyRjPfAoGSrGrjaBlevHGamTD49vfg1QSaU5CsWHueTVuB2LHcuABjnmnYC15eF3Mcg9h2PtTg5CKoIYjk8YqNDsUbcFuck+lPQImWBJJ/SgQ2WWOFS8gC98jmgbACxXrz0zz9akUqA4I5Pc/0pPl25UErnjd3oAgmldlVQMN3+X7tRrlVO/eCR1I5qfaisGPB7ZpwjTaMD5jxycUWC5GlyYlOVcjryOKa900oyM4z0FOeMySDepRlyOGBH40oiO4cYUcnC8DtmkykVi0mzc43AdMVYE5YbQdpPTLc04ELGCVwG5HzA5FKkNu7bzGmc9emPeo1K0IiZS7EEMR3HTNSRxJKhEquefwFTStFDEMFAFbv1NSR3dttdnHO3ON3GaeoaF200mNokOzaD93HP51MbBkBijlHmHnKj7tUU1OPgozFDxyTWlDqFq6DbMVbH3eTUlE0NoyJuZTuBwp3Ubcbh5mxexyetM+3GNtjKxP3gR+vHanG8S4GyNSSwzwv3fwoAjmhL45Zj6g1VmjmjdGiQeRjB3HnNWvKkQ/upmI6kEdffNJJK6RnzZowTwBjGf/1UWC5nGa4aICKF2PJCOu0kCmlZ5Q2WVc/wgZ/D3q8txFJERBMW3MQxXoP8+lEVuqA748SnrxgH6Z+tS9CkymYp5N6TNGecMpGcDGO/GcinizHkqG/eHG4grkg88D0HTpStARuY5Xk9WyfrQDmLIJByOvBHFTcdh4EqYRVCjOV3Y4ppDP5e6dWVzyvl8+uc/l0pyp54aQoSvYtwG/Pp+NWEPyAKo9SGyePb0oBjPsytxHcuH/uoe/8AntUcZdGZRCSo6EH731NTy7ZiSUjU5zwSOaAjy7dw69xQwIXMT5RhGRwfmAP4A07ylCEiUKBjPymleCNdqkbgWxxxTj8kbLl9uR8rcg0mMjaRXl2uwIABxjPNSeTHtPlqQW67e9CBCSF6tngL+YzSqHRJSSRgZVQM5PpQBTv7dRp87E7XWJyMcY4Nea3gPlYHB4FeoyZurdldeGXaxA4Ga801OEwSPC/3kfB/CuzCvRowqrYzbG2V9TtYidxlnRW/3cjNexKVXJLAkjnIzXlfh63Fz4itifuR5b9D/UivQ5bm1hQ+ZIiBFyS54HGMkj61GJfvJFU1oeQa1ZDStcvLbOFWQlOMfKeR+hqvYXrWmqW91G2HhkVgfQg11Pj+2SW6tNTiAe3mjCeYp4YjkH8v5Vw5TLZTgVrGV4oia1PZHvbVLuBraMyTSMF3oMYHUZ/Sr0rRuR9oRJOw3HGPoa5Tw7rUT6XDHdTsskY2sRxuA6flWpL4gtjKmQWQA/MY+nuPeuRxknY1vFo1H0nTLtCTAcng5cg/Ss1fDgtb8uu1rUYZQ65Yfl17YqSHXtPmwBKwIwMtxn/PrWrPqE+oW7zRyKXIGCgC/KP7vtTV0Q4RZlq8Ef2gLbYGMB9vLZ68Vj3EEd7MizkxxRKFjMY/1nfLelbqSSTI8mW81u05yYfy7VRNheLMZjOnlDOCWVd2fQUGMoWIiCAVVkKHJPPOfala3VWDxMsrHnaSACO9NBQyHeseemFH3R7VALhWjOY/uE84+8e2aUiCc3KDLPGwVjwrDBWqdxLE5VS6oc8kcH/PFOu5Bw6ktnJyO3TNVDbrOQ28tnk7cdPTn61FtSi28eY1YK/Pdec0UyW2mESCJo2QcY7UVVkQXZ9jTt5fCZ4FZmq4FkxLbdpB3Cug1aG3gmWG3IbA+Z1Ocmsme1ju42gl3lWGTt6nHNeg7WISu7HJxan9nkLQRqX/ALy8n8M1oMNRu+biIuJMEYPzY/CtxNBcAP5aJGcYQ84H16k98VtW9m8sOIz5IC7eBt2j6+tYOdtjoVI5208P5YncIWZcBmG4gVtW/h3TltViKS3DL8rOw2gVOtqkNySsrMw/2sgDvx60plje5DsrsoG0yEtj1wRUOTZagkQLoEFv+8VUdunJCLj2FWkgnHlvGkQKjbkN29BSgTSSs4dlQHIXAb8gauypHgMuWbOSWXkmpuWlbYoHTbhbpbhyDEqY2nnPfn/61SLHJF5kss2/eSRCFVd2euPWnTTElo0SZyo6KMfkasmHT7mSKUqpZPuj0NK4WIreN94Ai8sBNu9mJPf8qu79jsu0BiML82C3+fSkeUBQkTMgx1Bzx1qJo40QFyIgnIwOPfr9aVwJXlYDagAUkqzIckVHc3UUEA3IDJkbVIxk/Ws9dWiaR0tI2YdfOPQHPWmR2stzMZHfdGRuZ2O0AHjgfhQBeN9NJ5a24XcR1Yc//XpyRSMxmv7gsFwAiAjH+eeaYskdiBGBl2GUK9145JPQGp7WGWUb5tz5JYqx+UUXAVJXkcJBFsAORlcnp+lTeWAWMhMjZxlj8oxTZ7owqUigJwNzAcfz/wA81k3Go3MpMLQBE/ujrj60AbbSyG2fy4kL5woLBQK5rUEvYE+03DLv3HYPMAH4UmQiIm5lI5yTk9fTvSWOn/2vqC27yQRoVZi8zAKAO5zVKNyW7HLpc3k2twp5arG8oL+Wd2cds+lQ+JYpZL9mULzj5Cw3D1rWutMn0bxColu4JrPJbzIpVI5HHT+VZmsX1vKpEKpw3L+WHP4f4mt0jHch8Nu1veTpKpXzI8AEehrrd/7lST8rdFUD8D9a4nQw41IzCOR1CnLE5I9/T8K37i7kjOfss3z8fdx/I0NPoUmtmaLyMjqyuTjIIUYz9TTfMdySwJ7gH9azzdSgcWrgA92AqNtWkEpUQDcBjGf8KmzYXsbMAQAFlAXtjgCppIsuChPrWALjUpiCI2Ut0wmD+tKtpqUjbSsuT74FPlFc2CkSsN0qqOc/NzTjd2SEBpImBH8XIFZK6XNkeY8agnGDknI61ah0dWkzI27jPA4+lPlj3C7LLalZZP8AF2+UdaYdZUFVhRiQT975QKkg0y0BIaKQrnHJ6/554qxFZ2SjKwJ0zuI6U7RQveII5NQnTelxAqkcAc5/GnxxXSkbrp+OSQuBVklF3ZdADwAvUUn2vfIQWfsBsHXHb2pXGTmdljwxKqWG3eNuc8Z9TUcs5EeBMTgZ4H9KieRJ5cbFOO7c4/yajVl3BfPfK4GQowMnue3NKw7liNC4B807eoBAYn2pXDFyvnZXP3ehP19qa0R+7sZUHOM4OB2qRnDQmQQEZX+NqltDSIpMxoQ0nfkHj8KgaUq7FXYnp06c0biXXKKT2B4IpZJmUAfJ8xxtyC2aBkSgySABGV+pKcBqlklkt7bMce5wefYUOsh3HoCMfKMdqaqsvy5bB55pACX5KBvKycfeYZwfakMjyksxIBHcdPwFTIyY2FQOOc8CiSPZISQNxX7wHtTArg4JBkXrwQvX2qxHkLgH5u23nI78dqiQEuTgenA/Wp04jLHg4K7R02n1pNBdkqXUyhT5jKFGcCpBeXErEb9oI545/Oq7hhIqqQG7gDI+uKiQzM4K5U9MgY/Kp5SuY1Eu7hImHmyTMDx8vB//AF0xW86RPM3AqCTvI447+1RAyxMoMxHAYlWP+c0qearMfOZfLJZQE45p8ocyTNy1NjGscTLF5p5GE4zj8qsMoeQsrDeeSGFc/YtLb3X72UyCVtyknG0YPOPyrQW6i2kyurOflVQDuY9c/QY/Ws5RsWpJl5gSFTBOc5yOn+NOEa7c7W+oIGKqR3yMoXAAQH5Qc9O/0qwJElVSgIyMHK1BYSwM0ewFpF6DeaoSJcQP5u5/L6Nk8D8K1UZt+3I9eDk4+lQvsD/vHA54x3P49qAKqSyBRsAlZud7qFwPpUqySqSGYsxHCgjp7CgbEYybyoXodvb0HpUZuV+8hEi4xu6n9KQy0rER7pM+lMkuQHCiNgvQ4XjHrmoUeO55UBVxgktzmnFo5CyRsxC9c9qYhRPGu5ImbOMYA6A9896kZWBJJY+ny1n7pDLmMncOQMc1ciuCWIaFm29GANIdiAzMCAqh2HBGema878Qv5mp3LFukjZycmvRZ4YizzO7LlcorcgfhWXP4e07Uv9Iu7dmY8AhiueO471rSqcjbIlHmPO9F1V7G9mmVA2Yyinrt5Bz+laz6nc6jEbcsZVk/5Z7e/sK6CfwlpLMEWyaIZB+WUgH2q9p+i2+nEfZwiqeSWbLL+JpyqJu9hKLRySeGNR1OAW6look5USZwMegqUeAJDH+/u0GDgCNOPxzXaouwZ371DcFSB/8Ar71Y82MLuc/p0qfayWw+RdTik8JNEgSOYsynHzLgY9qm/wCEWuSnyTxnPIBBrq/OhYFVBZR1A4AqtJcxcxh/Toc4pe0kPkRzX/CPymVVGSmPmJwDn2FLBpk9kjE/vsnYBHJgqfeuhPzSII1LqWz14X61CjSMNs0EasGIXapIK9iT60+dsXIjmJo9QtmeSBXZf4ivJx9BWppWrBoxFPCBARt3ehx1x05rQCssy8KFJwcH1GAB6ioJtMtpblkhSdW5EigH5vcgdveq509yXDsQS6ZEZjc2waPfH9zsR6j6ViysQ0hydycFPb/GtL7HeWl1EN4eJzs3M2fLB9faqt7FHb/bPMlLs4yrp0HP8R9KmXczcCpFcbmJaT92nzBDx7daIwqQxXHmE8c+g9BVON5IZ0ibewkAfBGVPHYVdit9lsXwG3nJBGOB/wDXpWsZ2NJPLiCyGQAMvH9aKzg4kVVGcqMZU4zRS0JsdJqxb7TsVQyqMAqoGfwqjbY+2Rj/AGq6a6sbaz065u/tEksu3YqAYGTxz9OK5m0Rjdx7hgk9a9CWxMPiRrsqgKHb5c/KABgf5/SmhwFcrEQxYFRu/XHpxUxeKRh5SK7BflI5z+PQVFDulXzZ2Q4OAsRyPxPeuM7BDDI5wFDo3JBH3PXv3qx5IV8clCM7T1ApUhdpOOR+OB/9ao726+x+WqQiVifmCSYCj1oHcnjiUqHJRcHaFdsHn2pfs7kHO6QjgAHaPxNEd1HudSp+U8/LzUsbnYv7kqOoz1H5UhEYhaNOQiAnnJyc/WobqUWTDZbqygfMcEnnHb8hWkxhcbfLXAbksOCfUVRub23gl8uIK05yAo7fh2/Gl1AUXK20RlkYKcDKE5cn0FZExvdSlRJHCxs2/YB6VJBay3cxmkJLt/E38OD2rXt7WO0TlnlcAckjj+VGgEVvpESAPNjYD8oGcA5pt1ebn+zWqFVGQzkZX8AOpqs93LeBokdwqnmTGCTnqBxx2qSdYoogPtZt2PAPl9G7kZ/nQlcCzaWGMM5YoOSzfnz6mrEl9aQrtWZVVedvUn3PqaxZNWllijhjnjZRwxIxu/DtmsRvOlV42cBg3zFF9uBg9O/PvVKLYm0jcvdZt72QCIPuT+LdgKPpVRJLCVyHnuUxyxQgn6dKzhYfZoCmNikffblmx9OasxRru3KQAOm1OvrkVSpk8y2L8celrINqzSSZwu84z9TVC5mjuoGhWBCJGIaR+QPoB/X1qRS3mFCyhc8rxx7j1FIIzESAxQjrwAB74qlFIjmbM+LRNPS6jmNru2MrEKcDg5wDVvVJLPVZCq+GpIGB4ZLkEH3qRfLZXO/IPGM45qaFAX3AsARwDVXFa5mW1pdbTEkFtDGR8q7s8D1xippNK84K9zeKq9V8pdoP4nJrTDIpyFbPTB6ikYlAxVlLdcHoKHNtWBRRQj0ezUYERkPqzE4q2lvFAUxCqrztxwT9aUFypbAUjknHSq10hP7xHZ3x2J5qWyrFvzVV9iKWfnpzilzIAAANp6tjNUbcsGLFAPQA+lSm6Aw5T5QSvQ8fXihAEpZ/mkxhD03cn9KtKhUIgjAKjL4bpx1qCF1dmeTfsLYwF249MZ7UYy4BPy5HOc4P6cYqkhMnDBcqBhGIA44z35pGaFn2kk8fKDwM+/fHtUPmCGNncDBPCdTj6Cpf9VCr+XkMMYOfzp2EQyR7JAFjxheSFPf1p+xYUAVRhcHaWyfrUlszKxMiAM6gbTuYqPY+mO9PeNkk3LIwJBOev5DvQgHb4/JLGE5B2j6jnvTHTez7GRVB+4BwT9ahkkKOMZAJ53Dpn3PSiZw7EDlHOS2e3Tntmi4DpZ5A23MYycg7uQM+v6US3G8LlhuB67etQIyySMCR8pA+77dBnpRcopZIi24Agk54/LHHSpY0WTIGOMHJ4x1AqB4FW5JUbpAcc96jijQN8hkOB/dO386ek2+VVC9OfmzUspIt4McZHIf3P8qgZ3ZRg5OR1OMe9S3DHygqbfXI5+tRbbgqWCrt9x146e1CBkMjrgASqHzkBTzUW9mcyGQnnovcDpVh4HdWOwAZGD0wKgEGMhZU3AlwQ5Gcfw+9UIfGxZ+p/Hsacd6Ntxhc5Y55zVdSAeBliCSAQAfb3p8sBl2GOVkZD0AB49DSGWTMzEHHy9AVNAlYJ8pZ19CR1qBYmRMyFsg8Y71LGrktgngc+lK49CWO+k3sBGOTkngUsOopJKF+4gzkoO/frVeSKYMNo3HHQ0W9vdCIBjyvULwBnpTQmkafnMiCREYfKCd69TUzbpJFDbUYDhSQAAOcnvVFo5XKMZzvHIBPAzkDjPOKsLE6W6I7IzfxFsZx70NISbRNdS3UOFtrhQ5+Y7WC1Pa3EyWTPfXI81CCZEY8n0I78fzrKvYb+VleIRLGg2kmIlsjoCfxzxinNPLc2EUSKiyJnbDuAzySSPXGefp7VlKPY2jI1be5hMjMioCD94jB5/nVyGWGaL5Duz6jpWbaW6xxP9oXbg/O79/Ye2f880v2rzYZYrQNGVYb3dfvcdATxj+WKzRoapO9eo+X+EVGFAUMTjnOMDAqlDdJvTf5TyOMfKc5NXo3Rlzn5Tx1oERyYJQhsNjANV4YjBNlJG8wscF08z6Dnj8av+UinBHPrmpbh43UBI0VQMDkk/XNJDuZVw0kMZ3KvmEgEgZCj6elM+1Sy4jYwtu6nJyPfjpU1xGHyGDgDkFGIOelEUcUcWN5UhSFAzkClcdiNAsSKscibcYCs3U/jzUwhJiDiVGcEfLkn9Khd4oEIQygNkn5iMH2NUm1JoZJZHSQgjlx06c9BnP19aasKzNUQL5GEwWVuefzpi25D4dWIxk8DHWqVjffaYy3kNCpOQWB5Ge+ec96tG7aOAsoPbjrn6UCJmEQ+UAKByOMA1DId7bImbHoDz07VJ9ojl2L8uSNwJBzjjqM1CwI+baDJ0wrYxQNDXW6KlCpQngNjI/GmSx+WixyxEBiNjkdSOvA9alRjLF+8t2K5yBuBHWnuEb5VZuOfSgCtO8vkElEEYB+bOD9azktftdstzdSSPJjcvlSdQO3bP41ZvrSS5UkzH7uwKTxj0xWfa6bqEGzF4AEPzBkPzD69qYdBbDxB5sxWGzkie3x81wyqE/AitFNVBiLG6Z5GPMqHnk9OKiubWC4gEFzCrRGTfkPtLHGADj/AAqpa6RYWd8Zo45TvG0p5pO31x/9eqEXUguUnk+0LHJCSCpXg9ehBqnfSPYJvjtfNQ9c8suOnHfp1rSLpbodqklRwP8APSs4XjtcskluWjwSrxyEH8aVwsZ76F/asq3tvK8JBAKunTvx/nAqS2spgds7jy4ztAdTgnpx+dadlcxKu8TeZGuPlxgL+Q/ziqlxLvd3eIoGUIvJO4ZyePw602zCpFJXKF9ojzShrErsIydpzj0HH40Vas7+S3Z40TcvXaQeKKl7maN64uNUGnXEV4jsUj3AsMAYx+dYlnLuuo5TgcYye2e9dxd3umEvY3VwkeUwzHIHPXGa88YqkqRQvuwOqjOa9DdWZlHR3OiIVLeQSzZ6cjgj2HNOhHyibYY1z12kk1VimiWGR4irSIAMykcE8/QdKQXd3Haie6iCqCNzMwCrx3x1rlaOtM0ohEDkoxI4OT/QGnSRMyqWiGG5xuAPt3rNeS4lbeiwtGVDIyMQG9vbvVv7f5M4hCt5qoG2lOvfg0rASi0SDJwCTyduacrwxJud0Uvxy2SfbFZ15JfzsHiBhGDkYJzn8xn3rNSCS2G95HuJJOWSZs4PYjjt9KLINTYuNShMbpC5eRgce3rVW2smuXyVJDE7Qo9/XoOlQ2GnTTxGSdU3jCg5HI6985Oa3m2rFtcguF3EHjvjgUmkO4Qn7OT93C4+YjP5f41jz311dt9nEsscO5QWTADn3zj6/nTr66hIaCRwuePLJxgYz1Ht24rLtnktZlhtGaDcC2XQELuHTPfg9ulOMdROSRoeXHp0oZJG3bhwHPPH4du3vVfU5IZWDTSKfMGSdxRVyT19x1+mKgJdpJ+WkmXhi3UALjIB6f0qsyQSOshRA6n5st0PHPpjjFaKJm53Fm27opk/erF9wA7VPYHP4VLbxszK8jDcx/iySfXAxnFQoRJ+7TJZTlSzd/51bEYeXfLOzHBAIXAJ/mPwq7ELcchgTe0shUMSMouSf0zSQRhHXKKxAzyTg0u4CTuGbI3YznntQ3zfMuC2cYx2/wA9qEA7JViQ25cbeuce1VVjl+0ltyeVzgHJY/U9qlYFDhHdHYjoccVEgxIxYqWH94/0pAWY4VdNwYDnBGOn+NWEO1QgAOc/N0qouDt+YEEdsnBqwGCIVLcZ4wOlJlD2lCxkqwLAc45qk9wVy+089CadMwyQCwB/unr9ad5IMWW6Z4A4qRkX2x4xhMK38QYZ/WnwSvIMkLhufl/p61GtufmBYNj+A81MYSigfKGPIByvH5U0guTssgiMsqKVbjJK8gcdOtMj3O4AXaAOST+gHTFQCWaeEFSrD1B6n+n4050dwCxRYychVGc56cnJPWqSJbJWKmQHJOeuRyOcfz6VE4AQMoYsT0B4J96siMbmV8IQucHO7Oe/vjHGKaceYysm3A7HP4E9qewXK5ZtjGTKkg4JJI47ZxxSWsocAqd69u4P4d6sIIxvdmTByCob736U2JB5wZBGropONwVRj2z0PpQwJxIfLwvmMoAwWzg88ZPtTIZvLR87BgBnG0Kw9OTzj/OKjFwNpuW3EFyS/wB0/UelQmWNGKmBcq24/MCefehiLjD93Gcvnvg4A+vGKiaREUfu1c8jbgYP+etR7vMGdm1SM7d2VB9cYojjUhwg3BOWIGQPrmluUIiCWMLxkdSRyPQVXkkARmdhtXJwOefxq15otghVQwDZYsnft7jrVZ5w5KoCUXjeBt3HvxzSsMUXCAN+8JAbnj+uafHMsjASS7UPOPU+tRyxxlkODt6HDfnipIfkkdiny+uM5qRku1XkdVlHHIJBIq9AmxdpcsCOOcis3eQFYAAseParUMr56lMcY7ZoQMmkySSM7e+AMfjVG4jBCmIR+b2zn5TntirMmSxBAbb1xwD+FRSPmNUjfDr1CsDn61RJQCS8luQx+Zupz7j61dQSsu47VB+mTUJDK5BD5JyST0PepLZ3KsijDDnGKRRKkJ373kZgxycsOKsRQ/JxKoxzz69veqplkSUsq57qu7gVZivTuR2A3D7y56/TjinYRZGnM7DDfMMksOmPxoFhsjw2CCPmySP0p8U4BBXK7ueRUySHAfO4E984FSBSlmS0NvHtI3nCnHA+p/KolmnLlTHJjpvZQApyPer8kkCoZJGJRT8wbGF+tVS0Tr+5iYDGcFflz/I0x3QsDNIyxvcgFicFMY69eT3GOTWddXj2l0sbTCYYIDiDKqCe3XP0q3JKot3Aj3mPGIo8DjPUn6+vtSW3mPEZFglj2L8wkbIH48nnjjNJ9hruXbO4jETpInnZXkNJtUfQj8DirNtFG1pGNkZQjAKH5Cc8gHvVQQ3JVepO3eHxkZOOoHTPFW42uXJjmSZolYHIcqFPfaOxxxn9KwkjZMj+z7ZiocEAbR0IH5f0qxFZizgLzXDSnqwXg89++B+dTmNDGHRNm59xHVsf4iobxLYO0JkEiCQbmOR17YOMnNIpj7cvK6xdZGPQkKfryRU5jdJGQg5U9P8A69UFKrI5WRsj7xY96nhnck7JPmPJHBFAiwGCLllJIOMY5pwKSE5TB9CwGQPrSBo3BRggYc7wDu/LpUE7NH8pIbjh1HWiwDGhjOM+uc96TZbD5t5LgcE9v6Ujh4sEhgjAYLPjNVbqQBd0QZs/whsUWGEscvmHYRg9QR2zTVDEKXicnoMMc49eahW/SMD7Qdu7IwGyAfyz61PFcmddvk+Y5OBjkD/CgRAFxOsizTRSICpUjKn/AD71Z/f7gsrJID8zE9/b1psscy5KMitn5sDcfwzVdWlhbeqtlz958/KfcGk9BrU0Y7hxEBHEAvXBxj3xzUCzmcsQu1l4YZ5XnviqhuWuCGaRogDkjaPWrsPyk7XLE87Sc0XBqxH5ZZzwP8PekZzCCSWbA6Z4p10zSAiFkjYHqyA8/TIqreziSyZfkAUcl4zjd+NAx5cu26OJwzH5TuwDU6QNcOCTmMfKe38qp2xk8sbrqMHaCQqA7R+lW7aaFwJFCkHJD5HI/A0xEt1DBEu4IpAA4CA5HpVee3gnURhQivy21e5+lSNvlhctKkRBA2FjuP04H86ZBE4O7e5XGGB54FMRVtdJh0pQIpmMBILbiAfzx+FT3VnFdMjGNRsX5WjbGB6/iefrWghRwSjHnocY/p0o8wxLlGBPIxxz9Kok52WGeEMkUh8ouWVWQv8AzP8AnNFaV3DGMMEVt2CAi8jr3/KikLkizM1248zUpC2eDjmoNJghub7ZPkptORkiqt8TJdSvnILE4osrxLKXzJWUKflJPv6V2O9rHJC1zsIdKtXOY1ijjbj5Fxn05pbizjRDAsCmM5GX569+ag8+7t4GNuY8qPlBHXj9efaqa3N3GqNcIZZmBDBTjB68nP8AKudnSixH5Fs4iHmMQMgZyqAH8MUhuVALbRGufvHjjv06CqM0s7wsokIdjgknBHtxUM8yFZHkjLKpHzFQQc9QBmgC7cX0giMiRsQP4c4BHr/+qs6KN552nlaTnorPwPwAqC6vo5rcI0SHkoFVhj6HJ5NR22ofZlwIYmfqpUkYH0HX260b7D23Orj3RxKxcqFUgk5w35EVhahci62q8sjJuUcLjnOO3Uduaom5lmHmNM8QkyT6tjjHv6VXfM1usIXKb9x2qMscenJ4GP8A61Uo9zNz7EU0jXEpMm9kGcKOevrnFWoBOI8u+Mt8q5zjjqPy61F58caRrjOOg2/p9Kl8suRgbhgNuLdMcetWRuWGFxH80WQjAruZQc5789R16Z/GpUtrYsFd8KMj7hO446E/ifyqv5shCtOFkTJ+RskjsPx/wpImbYiOSzqdvBzkZ5yaYh7l49yDqR8oOMD61Mizo5XYoJIH4496iDKA7ySmKL2cH8sfSnSSBJCqI+1znnn86AH78M5kYgIuCDwOvTFPcbmDIZPnORuI4/yP8iovMRn5LHcSSFHWqc0qeZsLuoUZXC7QD68jpT2EWZl8gjy13sONpY8n2xxVUXh3bHiEYHAOTyM+tRB2uHDgg85IORxVsRIEEnON2DkioZSRZtpY3BcOpKj+Fs8+maJX8xtwB4OeuappFtLlZDjnPOc1LHtSMQ7gEGTjNK4y0EWRRh/L2jngDOP505XlaMLJOY4s9guWOeOvSokJZRyNvRVJxinuwRCMucYHShASfaFZzlRgHgNj5vp/9eqYkMsjmWL7p2oRL2+nT86lRIi3mYUEnlgp5H+c0m8LdjzmCWz/ACu2DvH0HsPeqEVSjCRTJdFI+ABHHwozkjjqf/rVo3F35+DAv3IyN0jnJ/DtVWNVUpKXYbJCVjfJ2nHBzz2+vTNPijKu7SLGmRu+U9ByRz2piHQkFmCgIpwdwORyeDj8TUiygxMnm7h94KxwOM8gAZzzTVeORW2KFG47uuT75Iyfxx0qLnkLlj06E5/z/WmFyaXzyqxIWRncNhMEgeg78/rTUULB5UixmMtuLOuCz/XA/wDrVEYDIxMr4iHOFbGSPXI6ewNOuEnRswxhmUDaiqPl/T8aAJcKD8kbyN/FyMAfXH88mmLEWTAQg9ee4ojikZPMEmV3j5kc5Y9unT60GNYYnkknCnPJdsZJ+tJ6jGiDcokVHJzgEswx74PWpJYJfMYSERoFCqgwQAO5Hemys0hV2mYEHljyMDipBcSysh86RnJ4Jx8oHTk/ypNj31GC2jKjqwBG4FgMjPpmqjRHzcLhs8fT6irU37x0STBIJIAIJ/H0qsZGWQAcFe5brSYwTyw7bgWwDww4HtgVcTFxCQWXcD0ZcZxVdSoIyoOO+BzVq2kd0JwuT2PpSAiKkMCflGfwqztihUHJOB0xgD0+lMdMbmDANjGMdqikiaTbGQxOOobGPxoAnVw7kycbQQCSOlI00DOVlAYNkYBwc/1qrBYrFKyl5ZST1ck/gOOlW3hCEFIwD37/AEoCxUMeI9iSCIt0OOntzUsYx865Y+5pj26eU0hkZZgeRtxuPqOabHckNs5IPHTGfWkBJcRtI2dwAPU+n0pqiRAN2Bj+HrzVpEVkyCwB/vH+VJFGImOCcnq3f61QDPOYtzxzgH0FSo+WOZWK5zgk5pXIwMqW98YOaiBVm8t/v4578/WlcaRP5x5aXcfXAzux2/Ska9RX3SbFRQSSz7QoA70hT5QARgnOTJgDt6VDLGY3CKwbuQR90Z7H3oEPjm+3vcfYNqrxuJkwCf5AcDpVuVrdIwPK82QE4fI2LjB749fTNQxTyxyiSMR7gDtR2Pv142nqO340LHMwYPN99y29UGNo4GB3Gf8AJokrji7M108y/tYpbuISSlSSglwG9M44z7VZH+g2rtNs2rnkLgKPT8KjiuID5PlyKY0BBeTaMkdwT+NWJHZ4MwShj0/vCudqzN07la8llW0Fxbw/aXI+X5iDg98HrVO0upLrEc9uFaM4w33CfTJHP5Yq81kHMP2iZmKYDY4U/wDAR1FIsUV5JIssm6PPyjpgduMcUihqReVGyIF8qNTId6gHHfHbn8KpXN0GnVtODCNo1LoMghh157/hitiayMTGWGU7mULh+fyOMj86pSWKwxrgAh8s+3G7P1IGKYgt5TKTxk/XGT6EdRU9uy4LIysW46BhkfUf0rLi+0oRKqyRBSdykAg5Of5fSry3aSAgkGTjIX/PBpAwuIm2EqPlP3sjg1EoKTNEMdMc9RU086wJuKl5MZUqAf0NRXd3MWUOhfcQqhiGIP4dKfqBBPZRTMVmc4X0Tv6H/IojlW22i22KEIC/Nt4/LrmpZnLMzOio7Da3HB+gqpLJPKxjVlGOAzKD+HUY/KgCS5ummld5CzyEZaRxy3FRQTzEN8m1GOFxgjJ6frT3j3KomYvgbQW4x+X9anKBFYEHPRSeh/8Ar0gIkh3x72AWTd8xIwD+FSeUybiR1P8An/IoRZG+YYBUZYkkZz/WnI7YwwIPbI4/HFDQ0xku14yQhA69O9RwxTTrlFKKeSxPf6VbeEOrEYAXBYg8VEUl5KyAjtzS1C6E+ybMgS7/AF47VTnjzIrT2q4IIDqPmx7f5FTZKhiwyQfb9KSKdpPN2sDxgDoVP1oDUsRudh8tVKgd+OnfHaoVIkVmw4IbAx0P9DUotQYT5NxIJCACeqq3bOfWq8a37CQs8DOBtG0k/jjinZi0JZJGRA25d6n5ep7d8UDiFXnkTOPmY8Z/CkVAkapO6JK7YJQ8En1FThmc7SSRj3wf880wGMA7Y3cYBwGNFI5kblSfyyaKGho8KjvriP8A1c8i/wC65FWbW7ke4UyzO5zxuYn+dY4fqas20MtxKiwgFmOME4rtempx7nsOh63Fd6RD5lyqyDlxjBIBIGPXtWgl2JCqZAbGCuQdp9zXmkMt5pjxxmMtIo+VoxkflViyuVbUZTISgYbgG52/UetYeZvY7a7nijvpIftRKyKcEt909/XI/Csu+dHEfmOZVK5TGMDHocfqRWGNTtyViuHJy20swyWH8hWgsUfmStGwJlfeyrztA4wTjOPaqUVbUhtona2L7Xh2hDypVsgeucGrBT93/rMKnHy8lm/n+AqAySvEjfaJHKtgDKqTnkHByT+NFrujV5hkluQ2c5J9/wDCr06EPzLKxIJWLlVXO1SRgKO7euB+VShImEPkSjavKlE+8ueufTjviqEoRATJMrlwd+4kEjrjHfkVJMtqigPcgFPl3KwxJjoBz29hQ3YVmSzTJaGSWRMISMbV6nsCOayhrQnijgjikMhOXUJjd75xx/8AWq5fbbtIywEYOMIpySOxx2p8EUUa7FfaiDO1R7Hj3PWoe5aslZof5gacKVdfKUN028Hvg+9I7bFYhX3EYVVHBPp+lJ5wW4zEsYLA5HQkZweO3b86VPJMjqzqCMHt0+uKpXsTLfQck/7stKn3VA+Vsc9u9QLPIzsGhyM53F8/hTyjIiysI1h6q+Dj1pgJLOy+uFXHt+lK4WFa53SeUABKRxkkhR9aSSVZ7aIRjc78lc/1z1/SkO4RBTCN+/Jct0Hpj1p8cKmUGUbkwcIg4z9aLiGxwyxbkcMoIwwYjHv0q0tqx+YSqo6bsc/SnRoV4PI7cYC/hSAO0uZjtUdD29qQx5TEUqBC/GFOcBfqB1/OiKFmC7/u/QD8qVZGkdtn3eM87vyqdcOCGOcjqeMewosAqzpCPkjHHGQOKg2zXEgfzAsXXIHH1pJB5jndHvj6cdKlXLDcCD8vEZX9KEA1wXlGJDtGMe/P9PWhPMWc7Uy2RkuAFPqB69adJPtba3XntyPw7VCXd4PMc7WQkbsA/Qfz/wAir6iJp/OjRo3SRQQCWIxj36ZHUcf/AFqE2up3syk527ucj6du9QGBp1zJczBMg7FcDdg85wOn+FLGqtGqHIYAEbl5/Dv/AJNO4h8ok8v/AEZJZAv+sbkKoz1Pr06e9MJvsbEdVlkYorMCoUc8gd/8+9DMJVUPEMdVTuB/n1pwdkZFaBWLPvUsx7dP0pXAkjhuo2UXDpgoCdpwwA5PTpzj1p72gs43ed4CpgDFRKWyD2AyPx9KaigmUmKJJGBG3gkjOew/TNPuHiunBvI0dQgHBY4Hp9KoRCr+U24g7HXJ53FvTjnt3q1PGRCWc4Zz8quoDbcZyMZA/wA8VAIo3XKx7UP8II5/TNNeMiZnJ3y4wNzE4H0OP0qLl6EGHkROV68PnGeemeOlWAGZl+YEt1wcnPfpUCNHPL5KSoGjGXbBwak+zqq5Rt2O6uBn3+lJjJ1jSRGQp8o5GTyKZJaySRbYdqLuHIHJx6k80oQvGA7AMDgbQMKP8ashNkQ2ndzuyTnmpArxxRrHskZfTjPXrTlG63OSVI/hycUpj3DO48njPApoTzYj8gJORjGex/zmgCWKQswXCnA5IwQKsiMIZDkvuGQCv8ulZkHl+YpjDoRx80ferqyFMoJT8w5JwcfhTQD92RtVsY4ww4P0qFm8tXkZljVRwfXmpWBT5WlPIAO3sfX2qrcRWly6+ZFFNxkF2yaYifeVVHJBYdzjp/Oq8rb8MI1C55xwT+AqdUjQBQu7GBgNk4/HtSPA3mBjjaR6jFICMzbYNu0sOyg4H0pjTHYCP3cpOAR1H6H9adOFYfMwVfQd6iAgVs5yP727cTSKH+YQAHduehPGfpk0juwO5EO09GT7oPpUm6FVzMTgL8qls8/0qPksSrDBHbkk/SjUCZfNAMjBnyCRhup/lUyNG/zLGI24OWOcHPXoM1nhmRyHTjPIU7SfyqWG5DjYx2g5GOtCdgaNNXLP+8GcgA7kyP58cdu1VpZN0CqF4UjawOfp/n3zSxGVEMilcL3ZveneZOyeZ5jMY1+VTzj2x+dVcmzIfOJkj80pBxlMxlgQOO/HXPPsaswXNzbSKvlRwqzbvmAOcevoageRmuI5HL79vylRu285BK/WnSRSQmO4UhZN21tsZzuPdgOOg6VL1KV0b9lJdHDXHl8KWAQE5GOO1TCPyp3kCFN2M78Z47f/AFuKxt179j/0G6jBBG/cpJYn19PwqRPtFtIks10HHlDcixkAn9enasZI3ibLSvJHu2oVXgkqFxnpVJtQSNlUo7FjhQi7setDyxuqKQpzg7DzkZ9KnkVJFCvtXdgjn5gfcVIzOvXjum8ktPEMZDcAg/l/OoYRsu4VD5CgLISMluOp7fpWuYwM7ienJI6en4VTkhkXzCh3ErgfOcfpQG4wFfMkli8zagyVPOB7+lEcyg7wo+bqWGT9DmkdFXaBbzs44l3YCNn8c4qSS38zcdmwAjcowB+nagCN/nkRgVAOeCO9QyIfMKqgJ7nvnHSnrBJs2rtUDn5SePpmpERzDlwzHscdaAKRkZJAsuWBHOegqz9owxQSISfuljgdMn8fapEiEozsdiq/PkY289/WoxbrwYyu3n04zQ7gS/PIAG4XHOD1FQsoYmMSMFzygIAY+vqalWIhchuQc4JxUoCbBhA2cAEryTQMijLogKIgTocADNSumxcKAcElgvOB+FMZSpbKgD3+XH0FUjKsYAXazZK4PT/9dLYNy6FEy5G0Z9c1CLCOPPk4UnkAZOPeqbykjaoUNjA2k8frV+GdWjO4fvQPzp6BqRorxy4PzDtk8c/SnJdxB/LLJtbgFgRjNSDa+HIDMOVPB20yRZQwaNQRkjLAZHpRcRWmvdpTEanIxkHPPt+AqWG4mZw7xKCeA23hvwqJGumkUGFEXlSy8AfgOtXEjaa2O2fYccYXnqc4PT86abYPQqSRShVEaBepLgtlueARjHHt60Voyi4KxhvLCgcybAGY+9FNgj5xhjjbKyl1yPlKjPNbEemm3lEYYDI3DzWVT/8AWrOukIkR16AY49aVrkPt8xjkcHmu2pFqVjkpyTV2btxcyxIGkuJZJVPA4AHr061WuL55LuKWL924GAx6H1qhFKiqWdiMj5WV+PxFTQW5upD5WBGOcO2P1rHlSNuZvY1bTTpZ2aW4+Q5zlW659B3roLdmtYhD5yKcYEZAUk/nWdollYRGddRhluWdMRBJvlRvw6j2rU/szybfzY4HSPaC0rYPPpz2qW7bFW7iNLfTo3+jNEq4ALgYA9RTbY3ZKWyFZc9SrDC/UVFJeLFFK7ys2TgbznP9ao2V/daffs7NsWZduHHA9MDpmp1aKSSJroC1vf8ASreOWUY6MWPNPnuRdCJFQYZsKMhdvHPzdRjj86yTZ3VtNLdTsQDnad2WP19KqkK8kEr+YFI/eDIUAeuewosmK5sW0ZtWO6bIXnbjOM9Rk1YtnuftK3a4jTAZUVhk59f8+tUv7NMlskyBjaMC6q0uWc+uew680tmojuGQWz20bYAzJuY47mmrA72N9N6w72CsgGXO/BPqR6fj71ClyxkaRI4xbk/IC+STnkjHAqESrGpjyAx4ye/4d6YpWVkEbII2PJY7QvTpVRbMpJEss8jZV3GVOBhsgcnpSQzOjsBJ8xXgA7Rz3qxFb4BaRhsB+Xj8v50pt/Lw0SowY8tnp707kj4kcqpZRvP8RbPNTrDNHhvNVVHVNo6/WokIjJIdjzxx/nrR++lkUr8qD5irD/GgViYSyO4IwFzjmnzStckRoVAH3i3Oeaq/NG+3ALnv1P41c2GOMMRyfQcj3oQbEhCDAUfQZ/lSBsMwfLgHJBNQSSFZCFbDNwARzThcLAuxHOScHjP1p7gWFum3AjI2rkZHGD04qCSQc+Zu3IvPbJ6mpJZd7+W4OScAKwJ/zmqe7adz7VZjnGclh1P4cUxE7SkAfebg4yeR75/OrQukI8nyjsKDOGznOBnGOtU1+ZpdoxgEHjkj1OfY1InmfLOyssojByGzz9O3FNCHDcwJ2qmWwee/pijyw67t8rv04GDjHJqsdzkMQQCcB8Dg89AetLbtH5hj88uAcyCNiG29cH25osMsRxw5QSyKpduO4A4+9UyFVkuGiRpwg+RkB2luP06/lUNt5M135bToX6ZIyigLk/8A6qfE8c4mCK6oRv77W9BjPTijlC4+W4UgxRliCP8AWNHgg9xnvTjazR6Z9pyxiRizyYwNo6io3imAy8Sxxknbg/eJ6nHapTFI1msTndbrjaJDkO30/HrQxILOZWjd1PygbhuO0kH/AD0qRZhPKyxyh5R8zDP3Afeo/MgjRUJj3A8FRlmx29hVS8he525TbC5yFUnLD8D+lS9Cl5k7SIzECVHHTaCfpUjS+XKFkTaCNqhiMYqpA6iNYYl2xR8YBxgnt71busxoQvCN975htOD3pDKs1xj5NqAnqV4HWrRuY/JiPKgsPl2nIzWW07rKCpGU5AUZ/KrBmYzFlcKPXPSkmBopOgYZUkbiF3Z98dKcziMjcAjHoO3/ANeqtqp3uzM7E9T2xUkkfAZFBcnr1x+NO4Di6yZjeWTbnJBfA9/ehZIxGz8spPBHrz3rPuJY0TGGD45y38hVTz5CUjBJwflGeM+wpXA25TFcW4dc7FON59fQ+tH2VNzylkDY3EgbRj6VjCVg+0s/UnBHT8KvCcttdyW5wwY4P5UwsXFx5hIdWLfNnHP4CpHgZ2HL5HTGMGqktwAjbctjGNnA5pn9oNbxbmDx9geOPfNAFp5o4CEkUiTGStVHcyHeojJHUgZFQLKjzEmVpjgBWbnNTqm84ywIOflPTFIBrGMFico/bIHX3pisrYUuVJbnPHFJ5ReTBJ47+v0NTRoqnC5JBxz0NAXIHbDcqXJPJ/8ArnrVy24K7Y/lznb3yPT8qhkZCHQjORjJbgY64pEV3wQ7DAJznH5UrFJ3LjN/rWAJJJ2lmHzfl+NR7yM8KnUsEbHNMWVdpUsxcjC8Y69c/hmleUeWwwAGIP7zPHfPtmmCJ90qN8rEqP7x/wAikYy2773zhxwd2cepNI/2UoBDMHjK5bIK456f1oSaMTAoSUyNwPOfb/69TqVdFi3uGQKEUpGVyHLbuSc9ewrQtdQS8JXcxKEDj5evTBqib4MiYGGwSQx6np+gqzZ6oIUZZLeSQgfK2VXA9/X045qH5lx8i/bkbn+fZkk4B+Zv949/wqXzIvNRmI8w8KUUkfj6VQur22njUPN9mBf7qEluewPf60+DEUUiRMrOGAYZwcdgahlF+SNZNyuWUg8AsT/LkUiRgq24kndkNgDj39/pUBniRVwDuDEYPPNP3lxlfmUnv2NIA5yMA49aWSHBByoPIwehPoaZuTAZG34J3YwRnpTiZERsjOG+U42lhTAR4xcIpEjq4/usOPXIqRo22kSK2P5VEyiJWlQZZuvfd9c9KeswGCRwT125x7UXAZiRCQyjB+6T0b/69CFXBK7kPbI6fnVh9rA+hHA9/aoWGXwAzOp5wMfnQA0p5obdtBIzkDv6VFKWiGfm24wxH8NSzSOmfkVtoyMd/wD69Q+Y7bSHwehUjOD9aAK0sJ3MEB2L0U9se9RCLKgncQRzn+I1ccM24gjODg7e/tRGjOcqpG3lhjigdyjJGShbYygcDjFNiiKk7VxyMHd1q9KGJJztXIGW6Ae9RpGBJkMpXnHFFguRgsqNwGHU1PCzyRj58gL6Z+uc0jQ+YV3ZGP7vUfSomDIcxnewzjHH59qBEk4ZXVVieX1KkfL/AFpjSPGu4qS3TcBVmIhsPgKzcn3/AB/ClZQ7Z2gdhQCZnNf3RY7A4xxkjr+VFXBBz1J/CijUq54VOyyR7VPOARiqnlk8Fc59ua0tLijmswpUMSTnJ6f5/pVmS1h8xYEjI2k5YNkn2+vNd1SrzSvY44UbLczLWJYpQzKcD1GQT710NnFbPEkrqwXPzEAAfWoptNVmjyscC7eig7iferWnwQwkCKUurceYMYz6Y9axk09TeCa0LVpHp0c6m4jl8stkkPtZV+nc1ZkkuHs2ZdyW6kjYcZyPX2qNoo45GaTIkK435y3/ANapmK28Tz3knkx4+6W5b0yKzvoWU4bO+u5zMXjQKP3YPzc44OPSsCYXdzP5GVlcyYxGuGY/jXVC7ke3jkVliD5Klm5wKyVivILxZ1WJSSSG3gsB7URfcGrlaSHVbWEK9jI6HAAkUA4qB4P7TmjD2xjAO13jIwAK6B109ruO6lkumjWMuY3cnDds+3tVa/1I/ZE/0dwSC6qoGOKd+xNu5nTWV0qPJErbY9qrDvxwBwc96WLUNRS3kT7PukbC7gR09KmEJ1V1gtI7iZgmWKPg4HPOfc0lpHHESkzP5q5+RyNyt3BFMTdiG2W+N0JjEirjkytkdPT863baYK4Qku/HHHHaqn3drKDjoOOv0pWPz5UHc579RTIbXQ2JXeTguBxkBsY/SoIjIsux/urjBVuDVRZXYhi3mMcAA9KnnuH8narAMOpAzmmQWZbyTO2LOehKjr9Ka99v+UqC5+8xPP4dqpxLI/y4ZmI3AHjn6VcttNOdxJX60wLFskiRPMUYkdG6nPpT/tUhwjR4wuACOAfc1FLJ5YWONhtU54PP0NPijQojPvySWORlfYAdSaBDVnd5AvnojspLgYztHbOOM+nepJWRIGIQ7jx9w557UwJIJC7kR7sBI0Q5we5qxcWu22WSSFiVJOWbBz3OM9qpIVyJY2Cs5dfl+YDGfp+HrSR3ERn2IBkkbiq4Dn0Gen/6qbDAshXa24AsSDJtGB7jpVm2ht7mCTHlW7KpYvICeeOPXA9e5p7LUPQjAkgWZ96+WFyzHgHJ79//AK+KV3d5sJtChvl2LxjHoen/ANalhVJRsMqyMzAfKSFwPr24o8yRYEQxwlMjBPGM8nkdT1pisyxD5cghYMdi/wAQGc8DPWqqFl37Ap3qxVcAluPX681fiT7HHI8csse+ItulTdhT0zzjGeOPWqsgwiIG+ZY/mZcZbjOcDpjOKQXJBKsAZJIVl3tyrkqQMEHgc9/1p8TAbUiiEUJXk7huPr1+nSq67hLtYr5qkAseeMd/8KjdmkdjyDkEEnqO5xQwSL7m3ikkZfKI7ZHI9OepIoV7dJY/MQSMc7jjlB2z/hVFbmQsqsV+bPG3nB/lUk4M0eDJKCx3MEOcjvikmOxIkxWVo5FRvTagbtVcSO7RlmARW3ZQHk/j6VDJdsJfs4LJIV3MGU/KD2zUlvHKSChYKejtwMUmxpE3njzHdo1YSHcCR+tRM32gyFVTaBjLg4P4U+SHy02ebvBJPH6YqCaNgF3yAueSP8fSkxofFGhfLMJD97GNvapWBZQwwFB6Kv6U21VPL3YkEz9WyDwOB+lOBczsr5APXkVIy3CTtYhkyevPQVJtQON7SHf0U/dFU0bLvGBhx0cDGB/ntTldQXdpCFUZyxJpiIrpYyduADz0GOKqS2xhK4kU5yVKtk1bmPmORuR2YAgIagEEskRKD5VOWwRxQBWQrv6jI5znNWYw8ina4243HPYfjUcYdS8RgPljjeRjOKdEo35eJ2iXJIZuTQMmlFyRFJPcM67PkUgDI7HiiJEIJLAn+JTgj6U4yvJK2wkxEA4znA7VBuWLAUD0Kgdqe7EWGUKu1VIA55GPypzSSqEdRCxfod3IHTkDpTLiWNyoQ5XaOTmmBAGLcbT/AA57etAFne8UYLLh/wCIBe/t/wDXp9xGMKQS6uOWPHPpx/Kq0ZjXEiEuwYEAkgk+ufWpwUkuGwH3MSSXHA64Y/ypiHWtt9qmEKbVYAnJxjHbI/pTb+FrOVUmMasRlMHnGcfhTZ0Vw52K56hgSSueB0qtKq+c5Y8swyWHJ+tJoaZoKscn3T8xxlc9fYfpS70aF3eKQY6LkMMds/nWesrIwkwxJ5GDj8qtLFOWUyhQp52NzmhIGyUxLw++KNjnACZyM8Z9vao5jJuAEkQGNpRR09zSNbubkM5Mq8HpgH1+lLPH++ZAxZyAUYqMDjA/rzVMXmQySDckcbgEA+bMMMM47ipkiaJGm8wSOGAwBhQvr70yVJ4LaVn3+a4wAnfPqfcVJE11u+0xJEioV2gksQPf8ayaNItm1b2FtLbI7t5kwjLyRbANnPGB3OKfaQu0bG0s3S2lG7cz/wCsYcFj3x2rmbnWrmylm2aYtuzcNOP3gxnJx71e0a7uJrQfaZZY2dfITghhH1xiskm9zd2WzNuzs4IIpVG5pJcli5JI9h7Uy3uWjjdJOSQcJEMso9T7mi0kXJUFUXPyYVjuH1PerwISBlyVUnL57+lICrFavDPG0NxIFB8zjhfp/n1rTecMuSgEoJ4J3cduO2Kr+XC8QGS7cFcHgexqvBEqzucnaVwu7khvr6UE+ZIk4cyFzsCjbz396oQXl0Lzy4NOkCF8GRm2jHc1eELmON3jBTfjOOcjtmkJnHXZblcdTuyvXP19qBkyTxn5Qee/HQ+hqVgZC2Xy23HPcVkvdsrZA3kHnGBkeuO9XkmRhhhg9ck4IoFYkeRYlAUDBPBXoKq3d3DbELLIGLfLheP0qUx5K5wSTjOKcbeLP7xVb8AQKNQ0Kjzi6IEW5iccY5+mKYkcizFjK/Jxt7D8KnKCNiEyvOVI4P50iyZjOQDvPDHqPX8aBiLkJksQOQM84/CmhVR/Mk+Qds1KqgbjtORxx0pH3HbmRSMDjqP/ANdMVxoBkRdpK89u9RTQhk8phujJOd3vUpkdVDNG5BOOKRZ0c4cMp91xSAgWKOxizEjBGPzJ2B9RVjrGGUr6g460NtdDk5XvjtUEYkQ/Ifl6kHqPpQBMS7JkB9pPGFJoqeC7ngUhJJF9cHg0VegXZ8+6T5bko86xc8BwSD+FdLZWRiMkwnTeo3KQo2nHbPf8a5nRJI0uz5kZkXaTsAzk1tRytteTCidV4t1OAT7jp+Fa1L30IpvQsmSKadXE6PI75ZWUk4B7Y6U5XWCVp5GcrGnoBlj9PrTYrafyZri7kW0DJkyEAufwHbrWYyme5BgumuOcKOn6VO5dzbhu0FqztbD7Qy/3ywAPc54FVtTvYbS2W28tJJOrueQT1qzldHt3MUj3UxXa27HlAnsuP4quxaXYT/ZvNt0NyF3SiRshm65x7dKWi1DVoyp7kX8MbSCMpFGDtjJ+QddvoB+taT38l1HGkkUVtG67zMT0A9PeqE0nkzmCWOOK2IYt5PG7nA5FLNKssHlxSb0A+US9T+PWgOhLpc9ndXMsQlmjhVgUUnJf8fc84puqnzLvyYyqoiFmYgH8Kjtzp1lfLam03lwGWX7xLY569qpNFG11J54PlBt77iFbgfd4654p9bk36D7K+m0uJ5bOBVndcFnIJYZz0H86S3szLfLNfSRrNLyEZzuB/wAiozMt1exPHGAEG1NoJ2fQDr9K3DaIzIwTZuXLE8sT/TiqXciT6DFhU4wzktgkqcHPpn0q7HBGzEuJNwGCXPAHpmpooAmW2d+fQDmm3EP2jHzhFLZbCfMx46GmQE6qDtyAOvy1nRPLNemCGLgDJkcELWxELeAAAHOMhQMc+mTTlxOwY/LgcDsP8aSAdaQm3Q7sAnnOKnmkcny1TAxkk9aQXC2wUnaSOM46/hTAZJ5WKszlD/EOnrx0zQIan8YcAqODz0pJ53YqEZgi/wB3PP196WUbgFl2jjI46emajiiES4RAQ2Dhz1/I9/rVCLSRmRuPLUqmT8x3Fe/J4zRGN7TgGQl1Kh/vbgfXtzTIm3u8SwmCPbvJC/ePpShcxTLNIH+YjYEwFGODnufrTuBK0kcE720CmMh94idQTgYzk9RmoGjUscknHq5IH19hx78U2G2igYRwRnGd2MZJ/wATUimMxJK42Nu+446HvzQANFHG4BO7cAGyc49SPyx9KrzRzicHd5kWBlUBUIc9PerZmaRVG1TtP3EUDBPb8OOnSl8oxyMgZdyYJYkjOPSjUNCBoJruPy7gynKZ8tT94AE+owOuc1ZW3tdNsYfmkeeQBSoX7o7HPp/9anYTyEEJOQxX5kbbngcZ9qhe4Dy7wFZVHBYFRnvgkYOP/r9807hYW5QqwKZjK8twMAnv7nimOixxkZYkJuXCjLHjp+tROjI4kL+XGW3YUEjOO2D0PpVhXKsodWB6qCgGevT9KSQ/Qgiu94DKk6ZBBZlxzUsCmP5AjEMQSMck/WpEidZFLoy5P8OKazYDnduPIC9AT2OKVwIZrnzDgxqSuSFbn2zTxd74lFziQDCKgXAA9c+vtVVVdp1ZmARevv8ApVho2EfmLhojyQXz/wDqpbDELYA/dKEA+YMeSfYUxyWdTEmXOOMdPao7iaR5l2gRqc7sj27DtVhWGNkkue2Bx/8ArpMET26updJPLLgAsABxx1oWEhv4cNyOeaSVkMbwW8Ks+McAHJHXp1qG0abAS5zEwJIRRuP5Uhk7oNhAmx22joPalRY4UG75g3fOQRTJViXchwCD05Jz3qI4BTzFBxklVYDPpmmhMlAZlY+TgAE5OcKPoP51EsMbSqPOVMkZcrkL7kUxJ5kLeTKY1bj5WPI9KmMcihflYMByqKOAPbqT0oAS4FlFcyZuRLJkYVFABJ7gDoPrUsarKT86BWwcu2APWq11Gy3Hm5J3d2xk1LA2F3bdzAjk9Pyp3DzJfIiyphdDKPlLKTg+/PSoyCHHlkjB5IBOD61fga4kTzFuYoXZSjfKGLf4H6VXd1tLb7P5aSY5Em7J/wD10LYCuqkrKzFcL0w+SffBFRxrGsgQTH97w/faMelKLh1PQ9ck7ealnd2t1C7UQsWReePfPei4is6suCplCAD7w5J/z2oMUsT7nDNuxkjnOalYOuCGJduM/wCFPDTL8szsZI+eccd/zpgPt7kG4xMrrjrkj+lQokk5MaKpY9MjnJ60wKsqFw/yr8zFmx2681JDIyf6vIbsw4OMdqoRNFbybZfMG1o8bi5GAMVKjFgBHI25eclagCtLIHIXsW5wB9av201u8f2edWA+8sijOcEYXIHTvUjGrHKZVYkYDY2A46dcgVJHaxpC7od0ZOwl+pGMcD0pjy5eUpFIiEhQoGOvTP51LmEoqvK6RIAzBOSx9KQEBUiNg84CSEbUyM5PGcd6knjh3xLCs+WAV9vzHPfr24qVXDSGPYGJPyvsxyeRz+P86Y8og3wyzh5UPJByoyf4ScfrQxpkvlRuxaOZ9pbcF2ADH4VrRWQt5THNIu3dvcxtkqCO56E+1Ykcp3iVbbzI2X5NrkEntz6ZrUgt5YLdvO8oyH5iqtwCfQdx+tZyNIltYFzNI00rs5Gw9BjpgDNSuI0hbzBkg5CjoffNRW7ukX7vY3G3O3ALe2emadNIqtLERF5oGPLPY4x2rI0GxyRPKBHhVfoA2ccfrxzRM0STZjB8vOd3OPbOarRxmOMiRWAY8bFwfy7VGbaJFzl3Cno5JJ9eM/hQMuR3cflFUZWIOTgcA8d/89KjlV3V2m35BI9SaNgCKIrdVGPlBB2n/PrUxuEt4ZHZlC7AAVP049SKa8xehTWJBOSwZkUceX1PB/TOefaj70TTB+DyM9f5evb2qVTI9t57Tpvj/dLGM8j2/D+dVJJPPQukxjC9cJnnrx/jQPctW9zuTa4IcdR0z7ipnccgEZxw4H3e1c7axajHcTzzSZiZT5YVzyQeM8cVsRStcIBllkAwreo/OgRIJ0mdo1bcw5+ZcA575phVRyCQBnjuPwqZURFPBGDwSQTnvT2CbUOSQeScYxRuFymsmWyIyQR94nIAp2Qm1g5yDwuBTniLD5CffjOfYVE6AAcZPop5ouFkT53MyPJjuAzYz9KikO1gp9PqKYkgHVlyDwuQT9fwqdgmBkdqAGKVcckbievTNNbHQde3rSk4Pyrweg7U35S64PU9c9PWmIlAwgGTxwRmik3MiAsSuT0FFMep896XO1tfxSKQCDjn34rr7q5jUi2QgmUhWnTBKg/1rhozhxivRbGVTY2ruVSSRR5YC7iT347/AEreqtbmVJ6WMZtNN9d7I5Lq4Axkbh06c+naujj8Miy0iaSaK0stylVkYlmIP+0f8KrT6jPp100ibow/3Udsjp1PA5/lWbdXGqa3bwS3FyrWqNhyP4azV2aW6j9GBKXVy8sXl2/CBhkF/wC9imjU1t5WczFpZQDI+3O49lAPH6VHdSx3l2tnpUUSx243bmXGT6kjnNQLp93CxvLlEmXcOUb7vvzTsnuCZFPqEsmroyRuJt2Du53Z/CpYbW0glRJnRpHb5t5dUT2GOPzqSBI1eTUGjD+V8y5Jxn6+tUbm6lvpIku1CRsSwWJeaFroiZaastSiCaeKNbxERlI+QBVFX9P0r7Km9ZXdW6/L1rQs7VZkhlcP8ibUV1AwB6j1q2ISE2F5FjPV/NK5/AYpkN3KqwusZEW1FJ/ixgc9D3960reNWUbXBP8AsDA/Wqq7ZpCqksg9F/X6VZWYElIzwvXbzilcknnaKNPQjqc81SYsqcI24dDuI4z/APWpZJxCCzKxZjkA1Ua3kvCSSSMf7ue/agCZY52my6bRjO/r+GKvEOBudmyBwoXGf8/lT1HlwIAgJwB1yc1HJK8vyqBz15GPxNMBoJ+48ZO7IJLAflipJJHRREhUcc7efzPpUMRwc7kIIOCSeccf0pInRd8gmXk7s4z34wPWqsK5MYwB+W/P+c/hTfPkhEMTSQgmTaAwPA9emCaPP2bWllTysg7WG0sf97/Co5bwyPv2OyISVLsSFz6CgC00sMahFG4bs5UnkeuKbNdPM/EjLtBwAeenoB/nFQ28ivcAzKV5zkfSrrFUkcLEzjkDapDH/ZB6fzo3AqwodoRJnlk3ZMm35gMdwT0FPBYKzJCPmJIDDJxn/wDXzzUxi8uQxxBVd8biMEse547cd6ezNLInzFnAzyehJ6Ad/wCVMW5VjIhUyuME442Hg9Sf0qSednRYnd13IGCpEVAGefmPb/Cn3AEwj2EnaoXarDr9B7g/nTWmJdmliModQEbbhQeBj3xz+Q9aSfYbRMFWa3WWQKoD7wX3MWJ4wTngcZwOuPyqzSyeUcx/Jnl1X72ew7jqCPpUt9qLzPGIFijCkfLzuyMnGBg5P1PU1CkavAZioV0kOxO4wMgH2z/+qqYeg1HvGthsACH5TIxGSB9M+tOt/wB1KPNQSZySUyCTk/lzSrIqYMkblBlUVWBJ71Gs8088iR2xiQNtUqM4wOefwqQJI41i33EuFcfdjUfdUnjv7cmmB2e4V1jYNgklxlQKe6M1wGCogDb8AnnjpwecUiuzbG4jZTjDkEU32C466ndjmWIZB27VXr9T/SoFvHVCrqqFjuw2BjHp61dYoiySJICqlVDYyW5xx7/0qhdZiBdhwD/H0NS9ATuMY+bLv86QqoO3c33vw6VagijZXyiu2Bg5xtNVoxEF5OD6qc1bhLRo2Ajbv7xPNSykSIu3LBiSuM4xtB9qbczahM0aQvb28YYElTlj+fapo5CwIMg68YA4P9aaY1kuMsVVVPcde9JAxFMlrepOrKcc4I68YqC4vfNc5ULIGJBU4J9sf0q9LIpR1YEsM7WzwKzNvmS/OzN1yyt/npxVaoQ6JWxhYi5JOec8CpBPH5Ej4UsX2BWc5X8O9VEkdWk8uZh5bFSR8uTmmmSZtizyIVRMKAuGHrk46c0wLYCyOMq+0HDEDgcdfenxRsVByOSQBTp4Ug8uOR2fdgH2z09f1qFokDl0XOe+QKGhLyJhGRIwZUyfUfd+lFwfn2qpjUAYDdD/AIUiO0b/ACjDN3J603erhZGwoJIABzk96EMPKd4Gl5LA45IzmpN7NGsReQqhyFzkDPcD60wTK0QiVFw7HfIPmYe3sKEdoPP2jLSJtJPOB65o0DUn3wAhwvzY/hY5yO9EQjMskrzg44AbJyMcYx/nio4W8i1KFSEJJJC5Yk0kcYwJMxjZ8xDg/wCfxoEAl+0RBsNsPRSoXH5daQeWY8Et5ee3J+lW2ZzbEAoBnIAzz/nmq0fnAmIqGZmyM5xgUwJYJVXcww24EMhI59Px6/iKnCwsoeNAZQfLMhGDz3x6cVm5QORIoPPO0/nV7TwwuQhnYJzjaobA9CO9DA01FsbWOHy1LxNzL5pHOe/8hUMDz5eO2OyLdiQyH73r9BRDAhd/MEhiY7MRttLA/ewOakESi7lMUhVUAKZbOAD1PHJ57D8aVwsSywTrGJOJAPmBRgQvpwOnSnrFcXcPm/ZBnq25TnJ5yat2SX00E1y8ibFZVJGVJU8cDGPw681M109oJlX7T5W0EmIMxz/dwQMVLfQtIzjYkTIrlE3L8uGztPbIFXniazBhmS1vJpWB+1Qgjyl75HU46+9JDMgRfNWOKRlGI5Gw6fX0NUdQeaMHzIyiS8F1YgD3bviocjRR8x8+ba9VLMPPbyMC0jPn9KvRz23nO4jO0/dLN/X+tZjXHkWifZUaaYuMEDseCQenerTS31narYSu0UbOSZZBhmJ6D0wOe9TYq99C7fTg5SGF5QwG9QQfzP8A+uq1y8kMKkxw5JwAX6Z4/H8KrM0GnalbW89wU+0FTuVskrnGcjPNSz28FreSn7Ut0u9iHIyUUdFPYHoOvWlZ7h5DA8+UFupkycYUj5QT94k9Ksm38pSgzuJO7J3H86jCiCSOdWBSdGKbX+YKDg5H+etPjvFkKhEZsnqRx+fekMaVKZMcI3sPvkZOP6UsO4RyNIYS7A4XBOPpzx9OafLP5sBJwG7IeSOe4/P8qgsZyLZd8iMQ2CGXYyegAJ569eMVSEVWtmV3nkkMWF+Yu2FHtjtS7N0Uc0c+xg2SoHUY9xWmDCxCkjPHHvio3QFf9UxBHQnOfXjrSsFyKKd2zkrxwWDZFTnAVyrhgR8vHWsc2xZm33cpMURYQRtx7AY7/WpbeTyYELq6uQN2M8e1MLGi24bdpUvjqG/Qd6R1j2hwu98HG3BB9vrUX2dZXW48yRGAyV3YX8u9SGNrYxMxbDgsrEgbgfYGjcRUeMNIDtAL5wCRkAfyqRCkCjJAjHAAXkU+S1iYqxR2bbgE47/icj8qgkWQAh9xb3Hb19KnYe5LyW+VwwJ4J6VFLH5khZJNrE4Iyf5U1BtwQ7YHYHg1IZDLCYmKDJyRgZH4+lO4Dg6gANkYHdSaKQxh0wG7/wARop6hY+dBwa7Xw1fQaeIL51Mk8akIFOWGc9s9wa4qtuxtrmaNERyF2ngY4BHOa6pq6OeDsbsS6hrmp3twzRQxsTuWUn5AfQd+K29QOnWummMs77I9oZOMdBkYrnYdPjitSgOcn5nHVuc9asyRWzad5GGLMclVQH9Say5bvQ15rIyYVuJpZJGnmETcAFuXxyBmpGjurqcRJdAy5yy8/L+OK2bWOb7IsbGMFPuBV4Uenv8AjUqGRCygjA5wMDNVbUm7tYrWunJHZCC6ZZCTkdsfSrMMNvah5FjVNo3Zz+ppDcRI5Z2CrkAHd1Peon1G0wd0gb1AHFOzIbNHezfMW+Q4wQeAKDG8rKq8ju5GQKyG1q2Q5VWbHAAGeamGtRNGF8huOc78UnFsV0aKo3lqqybiGwCy9T68VIN8MbsypEBnaqnJ+uay4dZhT5zBhh0OQaZLrFrKQ3mAZzkEfyocX2HdGjbhriVmEZI6BnbpWvGB5ZKhSV+VsMOtc3Hr0CSELb5UDgqeuPaon1WbyysbCGPPCoOTmqUGS5I27zUYoZnjbYQp+Uhwc/h1rHk1Jym9FXr/ALx+lZ4BLFigJI6nqaCrs2Ey+BnA7e1aKCJ5izPcTXDB533H1P8AKo45yj4DjHqF71Ja2U1wQ7gxMOdzd61To0UWGcvJgZAPp6YHNDkkNRbI7K2uruVCGfYgzlgSSPatNkgK7jIco3V1PIHYelMN81nGEsbJVcjBZjtAHv3NR27ypGommD3A5yBgAHsMCs782ppZLQnh8ra6FlLnvGxbA68+lTebcyyKh2hF6MOo+naqsir5x2lY2VhwMHPpk01p52Ul1hV8EFQMH8M9KRJemsxa2qSMyyl1yyISWX6/n+tZ0WZnLyxurryI8qSFAOCMdKd5ijcGI+boAC5A9vfjrUcki3F5I8cXlZfcffPIBx+FA7Fs3Bd5S0CxQRphHYndIeMAc8DrVz7VLK6otxIojI5ReM9fTkfSssxSXT5QkHrhyNo/Hof88VYgaK2inyyElcfK2G9OOOmcf4juJ3YmtCe5mkjui6AIckswYEg8gZPIzj3NV7eUmR9jPI5+ZiO/bt9T096tQeXYILi7EcglBWNJeQMDnHP68VFNJbwmOImJ1dVbhs9cdSOPw96YtiaN1jO6481RnfGh5Unn5TgrgfnTFQ4kaNinmHhUB24yen8qqbI2cyMSZJR8hBxtHr6fp6U51cTli/KrsDKvUdcc49/y9KLAX47m7ivWMKqZGX5cHJOenHJ/OrCQGzLzyLFcsq5DNhQHPqB/LFZwmZYXjw/AAd8cg84Oam2T3csURKbEO7ZnkYHRvf2pD3H6hNNe3L3cUgjdcK3TaAOOB1OfXNZcguZ74iRwIQvKhOp7+9WWdIT5Udx9okBOUGACcflUVtNEsxDyOgK/NtAA3e/sPWk7rQEhwjjWN9oG1f4sd/QU8B9yxi1diRyegA9800uYp8xNIY2HyyFcKfXnvUyyyq7r9rVM87Qo+nGanqWCgpEGaIIeuAc/h6VZX5WRwRsHDjGMnHHfJqNEDRIkZBjQbjIfuqPU96cQTEjq48wnsmOPbnj8aEiW7k5eXl1RQMcbjjtWYzoJBLJjcx5Gc/8A6/yq6zRxxtG5kwwyCp6HHr17mqTSqIJX8vIQExrtySR6+/SqsBALaeQjOGjUZHB5/Hgf/rqyLdIB++jO9uQVYdj05/HvSLcPLbq8km04J8pQSSWPRjnoPakN+k0sfnQbwoPAAVcgdcAc/nQBYk+zi+YLG0kCgAbmwWPHTBPSoo0SNZRFbnByAAck+nbH40ycLOfOPys3WJFwoUdz7n2qZYoZbhXlc/MOfoBxg+mKBE8bOsoeOTy327W+XJ565qusNuC+JCnORxuzz7f/AF6ktvJB2xmPYTgtJx+vrTLkh5VeMjaOCWUgN+PHFHQCe6toI4YPJeJixIZySC34HimgARoV3FWOGKt/n9KqpI7uo8lc7eQOuPUe9W99utsVVpEkB4IGePfvTSTAe24BhHGNzHDAEYqrdagkDhZYVLHk8Cq5klQlcEB+pPv61G+UkV5EYRg7m3g/MR29uKlsaL8NwrQC5ZzszjZuHPP50rI+fuMV4HPX8qrTXbXxMdvaCIB1PmNjO3B+X+Qqew80PiRmPPABJ4/zmmwLlrawuczHPPOF54q0blFUeRblCrbU83CE5OCf5VJbRwkKVjzuPGDg1aCoEMFwXWLocLyTzQIgUps8sZzjOVGMH8KlhMYuWklVWBGCMYHt/Sq5ijjDNboyseq5I3D+tNikjkfYN7EkEqcrz6+9Kwy3GY4xM4uGiQ8LHwwPfnOKia4niJ8iNWcKUiZWxjPb/JrPm+1rcosKoQV+dlY5z74HT8avWdmokNxO6nPIUggKcYxz1oC4+yXyYw1zE8z4Lb1XJLZ+6AOuKrSXUi6l5ilkTZtZXYgD6A9DVl2R5GKIvAzxnPP0p2YxbiCRMh+FVOTk1Nik7FuW6jvLBZNJiU3i/vcLOAqHp8244Jz/APrqC71K5lhii1BonfZlzkDDHrjFVXtfs8EoSIGFgD5TJgMe5JGP1otJ7dvKM0UJmQl3VuRnpg+uPypSTexcXbVmc8kqaYzWkcconnH750UvCR/CpwDjj3qSZJJbSK1Rl80tlJZD8vUZ69a07ee1P3Vto4kb5Y0UAA+uM1G17cSXJMaRgkhfmABAqHc0QmmWF5ZvFHPK7RjOGBUbjz19RWtJIxRyqsr9CpyffIP5d+1ZV+YY4VceYzxYfzSxHI9B6cVq2E7XAUQjzI5QMMg+8Od2CfTj6CgTK8ip5blo2+RSTlR8x9dx/wDrnjpzVVr8h4Y7W0JDEklJOAT7tgk/X1q/qAje2bTiVSQuBJIGBdec5Ax0x2I7dqw4rK8tLacfamkUfMu9FGPX69qARsW1zJdK7GJkRAOZAVyeeBTzIssXzRqQRkjPNUtGnmhsys4RY43YoHTIP1U9s1oSWhvM3oiWFF+VxEGWPnr375ppXJvqV5JMELGkbttBO4EYHp0qK7lS4LSIixhgerkADHv6n3qZle2BZBIEcFCwKnH+feo7KxgigdpY5AJwB9w7gB0HOcfUUrFXKcdwhSPLBiudm1sD2q2sruuSGyOcMvQUy4tfLCGO3LNI3y7W6Y9T/wDWqN1KHoVwc/OSMH1NIZZac8KCuB2wOKhfBLEAl3BHH8v/AK9OEBTLDIPXH941YXhDtAYnrntRqIowSXbSkXa57IQ4agqfNMiFVVSCR3zn8avCKPDsH5xx7+tQzIxJcjKkgHJyT7fWgYizIV+8c9z2zRVd8uo65Xj5TRTuxpHz93rt7D7PaWETHbGXjHbqetcSv3hXVz3HlWcahUcbQu0sPlxjsOa65pvRHJC2rZZfWIFzu3EDgAYANVf7XfBWJAi8DGfT1rKKqCTnb3x1oJABxnOOaFAHM1TqM5JcFU/3eMVTa5lkBLSNgnB5wKgjIkxu+7zikaTBOcYq1Gxm5XJTIu3aM9abt3/Lnj1NMBG7hG/GnibaTtGO2QMmmIlULBlVAUd+Kckm4c9M81AvdnB59ajd8txgDt70CuTNIzNhM5x1p6sQvQZB796iVTjjB7A1J5WVJIxjjr0NIC3GyBWAUDJB4FLK58tm2s3GAM8ZqKCNpCQjbiB0Vc1sweHLy5kISRURQAzsT+PHc03JLcdmZoncQKgjO8tyA3XNaNhBdQs0xl8pX5AX5j/n8aJ9Ijs7hYpbsDcpbPKknOKtlAjDndjgjPNRKemhcUTqRtUvKC+eef5U3LEqQHLHluvr3FDMFwd+V5+WomuFjR3aVY+cHJOcVkabF4XlpaIHcMm4bgW5J+gxxVC61q0nkQqixKMndGoy31IrEublLsszuAoPAI6+9Mj8qR1jRuOmQOPxraMNNTJyV9DoRqMHlr5gcxuTgZOM0JrkKRSiRd5xjIG39M1zxMKuVZ+ASuVHUVGCTwmducZIxT5UHM2dPNewwL5aLycSBc7iVPbNRf2tAu07JD0yEQHj16+vrWLFd/v8uMcYZuox71I6IsJLbmMgBUDjv34/KjkQc7LlzqKzRNEkpjwVAO0k4zz+I9Kqx5jlAjklEjNgSFQOP6VDbwGZwoXICliQQoX8akG4oxDj8OOOgH6f5zTUUhOTejL21GSC3aXcQ5xIxbJGOg9f/wBVI9yFvWWInJJBYMcAfjn0rMeTeqsjNubhs+np6VLCs8c8hiyPk5BIPtj9aGkJNm5YahJJci3do3VuGJGSe2f61rskMaEvJFKAQFkZV4OM59eme1Ymm28VvH5xCebtOVbnbjuRjitBLoeaTPCRBtO0KDj8RWct9DRLuTx38hElnbIJAepVwQ3Gc84z9BR57xuPlC7YimzPByc546HrUWLW7txLDatEWbaFOArD1z2+lSwWpaCVVkBcEMwd8Y4xwD1NQxoqrZxKkrZ2tLhl7BVHf3zSDCKDnPTIbGT6gUo8lZUMs/lkAj588fh0pGuoJ7pbaFxhRuOSccehqWyki5Y78F0xwc5fuB7VPN5jSMpjWRzyCpHOfwqtEuYdyD5m4yMjNWoBDGpYyEN67uv40rAUpXlHyHKDum/+dXIZZPJBT5c8ZHB/Ko/tAmcgQoc8A9TUzhDKuRlgB8oHTj0/KgBQAVO5yxx8wI5H4/hVRpAZPKjwBng7uverLFHYLKsiYJx8uPc1VuI2UK4GGzzz3/wpiId9orKPNLMe2cHOecD0z3pypGUj82UruOW56+oH+TUEClJMlA3OcbeM1K8atsaUCRwe4xj6elAEjIIyfLfBIwQzDlc4Iq0vlBXDEbCRtwR8v0HTNVE2pubpvXnLf1q+TGPlQljgEhPXFNbA9yTytspEsgV1UYwwGfrjrSEKqyhl3W6fO6MduT0zkUBXxvJIjQ5OVztz3ouQGJkVwVICsVyucfyzQJFCWRI9qorB1+983OD0HSonmlWJ2VmAxyueDip44cylwgfnle59qkeVBHsjiRFdud3UEe/pQMyxBqrCG5uAY953Iox/nNXLeM3TCW5kbzl+ZSed3NSbkVB5gbHLA9h+lPX7MJBtcEjG8J0UH3oVxMfFBGl2pkR0Axwx5POOB37mtGFHknym3YnzswXp3/yKw7m7AcEAo+SSMknI6f1qS3uHiVQuYmbllLD5vwoY0bOC4YM4becjA6AH1HNK6Sttllld1iAAVs4UY6ms+OJWZJld3ZQ2FDcIDitCOc/OVkaNiArR5wD0/OjUCVm852WLeseccsCcY6jikihSEr8pYDpvYkfqcUxNxBLMCfWpOIwm7aSPuipuFixJO0a/OHKsMooHCjtyeexqGQrcNG7Ywo3HLdD7j/69K7lXcZw3DYzwT7Z9anikWVnmeRUOw7VccHjHFMCKabdGxKdMbQozu/GoharOgG9g5A+VQTsPuT3+lOZACXjdWfb/ABntUZuL2zY7kRfMVT8+QT7nPY9qTTtoCaW4kLqyyJ9reYr95nwAgzyBx61my2Nys8iiNFMh7uWO3rnv+XFLAl3FdERWqrukMjqhGCemCT0q7rKyNLAY3wu0gunKgdxn1z/KrsK5HYaMI8TC6Zg4OVYbint0Gf8APNacGkMUa4bcZ4uYUkcg4xjgY4Hfn1p+laVc30KvYQxu6A7mLYXjg5J6fhVqC5urZ2jjWF0RMOsZOUH4/jjHaspRaNYSuMCWpgc3zsmRyI16DvySOaLKWK3jgkhdYJI4mSOQclgRk4A6dex96uXTLJGqywxPNg7o8hjx7f56VkzW/wDpcUqiSMxscLNjbnjBX/PaovYtK5ftbG1M43SSRiYby0rE5yMnr3OQfxp8sVuI49hk4VlDTDcu7PbIwMemevemQqxjLsPLd0+Rdv3QPXPXP4dKWKSNIRHdt+7+XaUbndk8Y7Z5ovYLXCe2kmtIh5sbOuSZX5f2BHHH+famx+WWNs9xGI+WKSNt+hAzTtT1HTWkjWMuQXVCsOQB3xnsc9+etZOt6bfR2sV1YxtL5xLeZhiV6cAkDPfmqv1QrdzoIoUjt4y7HIckYwVPcZx39qjkkeTafPCqCSR1OKo26vOysjzblQbmZgA5GORnt1xVo2U8PzyxIFlj4I6/73+RSAgYSyXBOQQRkkEDGB/noKrbpD5ilFlj+gz9Mdatyr+8jwqABNhAzn6nJ5NRfZ4ExIu8E4IUc/Sk0O40SQkLHGCATwT3NPVsscbRjGfTr6018I7TLGiL0AUbgF6d+nNIAEk4IaMrkBF/nmgCwrBGZ0UZX+EjjNRBhyyjJbnGehpWWXb8hXHQlSce45x6UiqNxIIBHBOM5oAidFhfcH3gjBGDgGil2kDduIz1AGaKRR86IMuKvL0244zVOIZlH1q8TjA613nEwBIONwJ9qkfOcE4x6CoA5XO1efSnl2I5Yg9h6UyCVTv+6uSOvOaCCuc4Uj9KiCZ5ztHep1jVVBC5HXNNMQ5ck9fzpCQeVBHPGakVd+AisSe1aEWmI6Dz2x32j+pqZSSKUWzMKs2EiOcdeK0rPQriYGSYrGMdzzWpaabZxlBJcy+awP7qFOijvnrUtuVlgDYlQbyR5h+Zh9PSsnNlqHRlOPSYJYCq+YZVI3SDGzr0AxzgVeg0uJN6+V5rOMDc2OPT+dE9zHYMkjTOwIB2E7QeeahGp2rriDzpXfICjjFF5Mdki+ENvEkYVI8KVMYXJP5Y9etRvc6gkPl2kq24kIO5lJYj29KxbjWZ3mmcxgSMSCWPI/yKrf2ldvxuIJGAR/n3p8jYKSRqeT/pLzXErzvhVVpMcdT/ADp0moW8RzneR2WsqSzvGjD3DeWG6ec+3P0FQLGIMmUMGzjGO9Uqdtxe07GnPq4P+riCLx9581RkYTy7smRz0GarHdFOpI2jGTn0qcKsoCwquWYD0zVqKIcmxHTZKqjZjcd2DluO1T/aY1YrCGyrgntx6fSoAmDJGCOGAYqAe/FIRubywpXBwOMknrVbE7jp1kMxPngyvknH8I+tM2bIv9awGcYc9aIjI0uOFz13LUhi3jhom9SeOvpSbKsOtWiErlsPHtxgHGTSJGJI5fmPBzg8k/5z+lSQRs8hit4zJg4wgyOvf0rTisbm8kEjeVHh9ixoMbm+vSldAkzNjUmUEIxUHCd92O/51ftNKurqUyGHKopy7naF781uQ2sChVWBbd4nI3KwO5gScH8cfgK0bnTt2kieSeCVZgHESy4xyM5A6g8kj3qZSfQuMV1Odt9IhaNuR5ZUEMMKM9zk81qW1tFFcq8ZjCSIVTJ3dvypAb2YB5bza28MuE44I+XB+lLNEwkikmO+R13L5e1cEevpk/oahtjSRNI1hbwkkI5QbAMfKPf8STj6UkE9g2ng3Nz5cLBnVVOWfnGCPU0XNvD9mIhtds55yZNw3Z9PzpkSGzMMnlRRuuWWRiMYxyQKgtEKt9okd4VkjhA+UP8ALgfTqTS+YYJIpQuQRhgccj2pY3jcR+TcllZ9/wApyzDpRdhVm2eWuzBXc3r/AI02JMuXN1ZtGryPE+RuB7j3rEjmjF1IbePauMb85ye9SJGCSCEIBAycDdT4xl1SOLZtb5efSotYq9yc3VxFlVgJCjO0fez/AEp9pqT3PElkw4yC/H+TT7gup+cLvc8lf503ypN/Dj5Sc5j64pkl+N4gR5kRMgHBzwtSAM7AKo+U8nP+c1RQyykyYYJ3Y96s/NtHnv8AKF5PT6UhksqygFiUChc+n+fWqDKPNQTPhWbbsjHIGOuSe9XPJgLA+Y5yQMF+D7VnyBC7HaFBywA6D2phYnysYYA/I/RtmDVY28atkl2XBJG445/xqwJ3ZFMhAUZAyMEdP8f1okuhHHtWPKnknAwMe9IZMYEkZh5WOMKmc844pyqsSk5KMo+Ubc9e3tUMTg/Ozng8qOCcVI08c2SflBHUt1/GmiWyYSyrIY1UsEzuUgfr61FJwjlQ24dj90VGQp3NHuBA45/WpI2SaJwcwvH1IO7PvjtTAhI2pkIBKuPmBOfp9ajkcBBkZYde55qPne48wyAY5x+lLjcSvAxwMcZ+tICWKVGiKzZAxwAOvpUKpLzHHKdpGCAB/k0qxgozE7Sp4weakihlVtiJGTjO4vzn196LgVXt98rPIxkkI53HnNTQw+aQk7MVXhSeqj2pTEQ4JbJIJwKkRQOC4zjhiOaQ2OVii+VEnynpk/N396YNyMNu7cThQOlSeeCMOAQoyDj7v/6qZI4IdS+WHcDGen9Kq4izBdvErA5+9jae1WYpd25owqyEZzjOP8+lZiq8qkDd19KuW6ARNJuJAPKgY5/zmiwXNNFkmtxJsycAHgZz64pFjl8jBmCyBjgMMEe2KjQlrV5Y/lQDB55J+lLbTpPIFkBlOMkkYxnilZhdDUhubhwYikkaLndjlvXpTn88zB5JNtwx2ZZ8rjHynk5ApJ7x7S6kW3bDqNu5RxjGT9apLLNcj5zh9ocAjJxnuO1VbuSS7bqZ5Sw2AME81ujDPJAz+FXbKytpLg3JHmFU27ASFU+u2ie6QMqSxRbyCABJk/l0zQ0rWMSJZlImOC+R2+p60pNlRSJdLS3mkEMUc8ckW4NNyinBwfrWxEotBKh3TxyrjMpHyn1Hp6d6xrAXt9qM0y38MSrDhRI2VLHoMDnjFXdR0829vI0uutJAUUeXFGN7ls55PbPTHaoszRW2IFZ5p1nLKsEQaJXTGQM88jtkVYdIlnhUeY7I4aSQjjbnkfy/WsvSWhigNpax7khOSJZPm55OB+n1rbd44juIUvIudyAnAx37fWoZYguZvtilIHAIIPmEEY/CpYzHDOyMQz4IxE+M8euO2RSvM8cQbPmKpJODnaT1/kPyqFJYTIQhVXYEsGXbjHJ/Gl5ASm5V547co23n/VoAB6H68n0605b2aYmB5cxopEYYfMF9Ovce1U5HklcqJCFUn2P+eac5EUodgzDbnOf88U7sVkRTvtZExIB90FBwoqW4vSxjNw42kAZUdQOBz2NSRpLIxLKg4yOnI/rVVpg5JghjUMeWUZI/+t+lADmVSgJUk5+UZ6UTI0jhV/drxkg8++DUqxFiQ4YEHPTt6GnqgIUu2PfHANLUBgDxRiJ0RxuyJFOGXjjmomkc7x5qKigKQSSfp70+VX2nYm/qFHbP+FQySuEQFwTGo3qBnknpTAhEHlXBcysR69NtWly0anJHueP8/Smu0Uy5yN2OSfb2piTJhgw3bRwSdpI9qBjmPlgKqjcM5wNxoqB7idY0Cx5yM5K4I9jRQNI+e04cGtKC0ubggJCxFUFTDA9ga6u1u47mMkAR546d67JNo41qZKabN0KhSvfOf0rTh0KByhYuT35wM/SpkE091HunYAfKsYwM9sn8KuxrBtLbkXnBIb9KzcmylFFePR4UuMlFCAd/5/Wra2Fsq5jgVlB4OOTTGv7OMkNMAo6nOarTaxbnAiR3weMDAH40e8P3S15caKYvlUnuBj8PeoZLiKFxE7gHH3etZUk80u7dJtB5wv8ASqxQRksCcnjJOapU+5PPbY1f7bSBWS3hUNnlvb3qm+o3EkpfzGVmOdq8VSQlnCk5qZ2Cth2Xg4JHJq+VEczJWzLCGZhkHLAnJNRE+WATvRz0HqP85p0kwmdjHGIgTwAeMf1pDFIWPQleMiqtYm4uxFVDu6knaOvXvUlvKLe4inaL5UOdndj2/WozHIxbaU3gZLDt9aQhZETcxLrjAAPJpDuOuJWuLgz3bM27rt5I9MVZk2fYIZFhZWfh9xJx7/WoRA93loUcAAbm5xuH+cVpyaXe3MMnnXECBGBKF+T6EAdqHJLcLN7GO+LiZFHdRwMjFT4NvHEqwK+7cnJzuPr/AIVoLo2FAe5IYk8RKfzJ7dRWlDpsOnRlsDzJEwXkcHJPYL1Ge5pOaRSgzmxHMirKUZV/hYDuO1XF0y6uHjlKFhNhVbb94n+FR3rbWGV1RI1OxRuQR8BQepwe+OBSvAyFdsarOACJs5Kr3xjocVDqdi1DqZEWlSF0/ehGxmQbCCnbb7mr1lpNokgNwJHC/MeOPxz+ArQW1RY9yhlQFVVcZPP6nipZgiQZuC20KANyD5yckc/TtUuTY+VIYtnb+QMTQjzZcyKPl69AB27/AEqSF4475VUxFUbI6+WD06Dr9e9PiVVeK7bAwysqEbixBzk9hxU11ew3F2ZltSiu/wA/OAy56ZHT+lCegNakE8Ukc8rTp5crBWVNvHQAewx+ppiTvFvEKphcYZoxtzk5OO5H5VKlxFNNNMsLeUB+7RyWwM9iarNCzFtqT7SMZyMEnt+QpXuwtoRxuipDJNPI7FmcqEKruPr+QqcxRW4EsBMkfXGSMNjknPpTzbFIIiYZSCWAJBwx/qeefpSvcxxttlTfGNwEaMRyVOP19abd0C3uOS9YwwIwysLGURqm0HIwDnv1qOe7SSKOUWkRKAK7O3LqW6KKjW1maWRQw2MpUkNkDjp+B9KgNxDZXUaPfxjKrGVEWdoHp79qh6lpfcSIVBVVQ7TyqYC4H4UrNEZyWfdsAAPODVlhHHJFLJISZgxKbeQP6VSlY/OgZnH94rgf/roemhK1IuCCODg9AvvV1JCsqSN8rLyCv0qtlWAZs5A+XBxirbzoIQFjOTwccAikMI9k1wSsmQOpP+NSlY2myWcg8YznAptq4SRQqgHGBu61IWVvlbAIIJymAfb2oQEiPNmLZ84iOAjEYA+lWJJIQyho/MLEnKnOP84qFo5Z4oz5iggYPbn+lNijMbNGiEkDJJ4HfP407CuE13C8YAQ5x8p28j0NUIbn7PJuSNSyngEd/U/Tr+FaEm5Itnl4x/H2GeOn5VmyhY5HAweNvHvz/j+dAXNCzXzIyJpzjcBuA/mB+FVMq+MEsWZjjt7fShCsLqihw/Qg8fyp3zRyMjSyxNyMRYILZ6en9KoQy3WKJ1ZizEHlVb2z1HFOjlifdvwJC2VCnKr6VYuIJtNaNWuVMhQ4aMg55/8Arnmq8cIiVJN4PzZH1z6fjSC5MsigylQ7FcDDrgmnNCJbd5WIEaj5gD+n1omcNIW+84Y727En0pDGJbXzFQAKQME85+lFwI0ChiojJAwW5xmrX2gtLtijEMBOF3Dr7k1QLYk3J1PXIqRQWMeWcqpO1Qe9CAuzPbrH5rL52flxHx+NNnl+ytHLKipuwQA2RxyaSOYlPIbOFyR8o6kVO09tBgPDu+UAORxj6dqelgKnnWkyeaJ5A5YnCjnBzn8aeWje82RrtjIHzZzznsKr2cIRjPO42KxwVHUnsBUksxmmLQRjaBkjOCcd+PpUjJSGLso+RAeQRnFVmk2ZAz74706C6cO5lQpkZBHI5479uSajjWW4URRpFvY43Ftox7UwJgUUnc+Hxltx6fl9DUwkO3YW7dORuPv61WntTbFY5eGcEjbjlRxRbxG6Z44yu5VBJkbHAoQmaECApu+1Ih4wGzhM+tSq8xZWVdxDhSyjAz3+lZIMkcjrCscr7wuEk6Vr25dbSVC7K6fcVJehPqO496pgThoRGzvGpZhuZiOPel86L70QRVZBu4+8P8KpRt5coL5crgbdny0SY8yOKbzFWTGEKEnHr6CpBE26Rbgswh2n7wKjJX6VEFmvRI0flrCg2s8mdvXoPepp4rdVaCRUcu20OwzwPp2q6Ip/sTxWtkzRAc7fujsCT2qWrGiaeg6WznwsBjtNykI0sRyBkZ4x3/rV23tYFhMckjbeCQq4IPYf/XpkRVJoo5pIYt5CHdySeowewGPrTZzO90w+1ARBAfukZP1qW+o1HoUTY3ou5JHECQE/O6ckL16+/T862orry7VSCrRQjy2YN0HPp/npWdcTCVRCEkbAHQ4zjoalmso7zZDGBBCzfMkY49h9e1TcuxLLfJcKy286/KcjHIHsfyqtM1xGsUqeXNEyEsVbHPsD+dNFoyRr9jjMUJf53A464Offirc8EFxprLBIqStwwc5BOOpH50g6ASJbVnRpPmHQEA/4d6iCSDb0bgBjKCDj1/SnWzZhjOVJCbSoHBOKkDAM5cfOOPWgB+H2SBmI9D0OKrrCXkbeU2ggswGDj2qeM7izFeW5OBkYqIb3fAGGOAoAouKxb82GK33NKqYHJByfbrUbXcJVgjBmUAEEZJ96ppKTI0JVPUb8kcf1zQTCjTEIS2wtkHnPv9KYDFvVmunhKzRRAHEjxkZI/hA6+1Qbg8ig+Zh2OTtIz7GrUcDbWcoBg4wGOR780M0qMVG5lIAbI5z1/KgYskAIwDj5eGXmq9wZPNEjqCx+RfcD+XSntO8JTKnG4kccY9B60puGxkLklifmGe/HSgNhVm8oDzTt4GDgnrRTbhZEXkhGGMkMcnr2ooGlc8cbSyAXjjDZP3z/AE9B71QuXMK7FyDnsa3JGeZGe8kCReV5iQofXpk96wkgS5uApmSABS25+nWu/mVrHA4u5Esz7MGRsH1NTwKzgnB2Z5btW5Y6dZSxpJHtkGPvP6/StPyU2hNisAc4xwKz50XyM5f7FcSx7FSQx5zjoDWla6HKQTcEovYA8n/CtuOEuMJkEfwgZ4onlcxGMSEJnl1XjpjqelTzsfKjLXSI1kCmQleeegHt7moLmwD5SAPuHOSePp71bkv7aHy1j2zy7tm1Tk+/1rRBDQh5YCFI4X7tLnZXIjl10y4Q7mRskZPoPSo5EMci5jDd8YJyP8K6eWYupjiiA7AqMqKgeCeSOLz4IBlMebJ8xA78cZp85Hs9DGBaQlhGV5+Yg5AHYVGUKjhgecYBPNdFZrZ6dpktxPKcx/LGm3vzg/WooLe1nK3EsTLI3zbN3Hrz9arnFyGUtrLdyj7JCy44YngDHXmttdHt4nAw8hVAzgMVGQM//Wq15RYiQbQxYKIicL+f4UqJKkSM8qszZUAc46Zznt/Wk5NjUUiGAqT9nGdoyWVccYOf6VbVo/MLSDJK/Iir+X0A/WoJIplt1cfLG3Ifg5OOR9O9WI42IeUspbbhYwxGRjvx+lRe5aQ26eN41RIvKc/KR1Ye5H0zWdNebUKrE7zjCgAdPXJ9KvzFVgWNt8WMs6rydx/yKggcPE0kashkPIccgjjp1NK5SQ6SGO2t7W6kmxLMhVQWJAPYbeKtWMi7cy4jjjb55JXHT296ght7aad2uC6PwECjn8c8YIqKWxgnbZKC+CThlyPwGeaAvbcntr5NQuHlifaQeG54x/8AW4/GmbwXMjqxkA+VmG49OvP3aY0UdioTKqh4UBSd3oMVIyTQEGeJlEgyPcdv/wBVDugWo+KRjHEEhZnPzbSepHqasgq6u8krZOenPOaoRoSVSNcAZ3ljz+FaKyxpkAsyMQckDJOKTfUq1ylM5Uhyp2jG0NxmrzTx3ckYtk2uiLnL8Njvz3x2FQ311GkTmCFGcKSN474rC0/UWmEj3EjF/MAVVTrmiLuJqx08t0n2eJ7i4+VQcKWGUGeoHrxVNIFN2JnV3QhXZGO0FWOeccgYqE3CltsYJRudzqPmYDtV1LgQziS4hLStgsoONwx6Y9au9iErlXVjaJbPIz3AnBMcdsgypPckjoM1VsdFNqY7qW3Xzh822R8kA+nr6VrQxyXBikuNhkZjuUKePRfr1P401pysjQsArRMOWf5l9OKGGoyeRmnLsY1TPzADhMjpzzUDp5hzklM4Py8CpWacb1jdCMks3U89e1JBK8OyVT823J3LgD/9VQ22NaEotlUKqx7gD1Y9Kq27iW6kikACxttZQeScVoGQx2oCt5pbDbuoP51VjtXiU+Ugw7+az55b6+lKz6jduhaZyDu8tQUXGVOKaP8ASN22McHOfX1qz5BneMRwCRyPmboMCo0M8TMq9N2BvHSmrCAwtkhS2zHA7H8KbGZ4nXeVzycsdxPsB/nrVoOUiklbcT1OPz4qtDLJdAsw8nZ0BXmmISeRyGTGGKk8Dk+gx+VU7UxhTFkb24yw4ByDVidJDtym/JypBAz+fSq/lzRupMe5ycnLcH8qAuLKHlnGEXDKrN82AFxkkYpJEZFSEBUzy2cnIxxj8KRpP3xVkYnIY5baecdKUTrLGWkk+cA5Gc/hmncLDAJXJk++gOA2CBnrirkEZ/1pXJxklh0GOcVHGySLErLIW3NnB4ccYPrn1qcLNGHTf8rr8wJ4HvS3Aq4AJAbnOSdvFN8xXkwU+YAAsWq5EokhCo0iQyAj5xxkd/eqk/yD5WBXzM5GOQKARG7xhx85JzjgZx+dRK43ZY4HUZPTtSyx/PuKuCwzhu47GkKbeNq7s8ZPShDLdrOILqN1UvsGNoGDnHapbib7TcrJNuCFfuKecjufyqkjuT1PPNWDuAV94dh97HQD60gCPjdhBllKqGGeT6ds9aIZCkyh3PlqMYTu3v8ArSoY/LUM24kEqi8kfWlMYRElx+7cHBxk985/I0IGS+YVVm2bTnJDr9/BOP8A9VRTh4IWluF2KvO3IH0+tNZy7r5Zw6kFXxkhR0P+fSqWpedf24tg/LNuYjlz7H/PpVKwtTWu0NmqMzMRkbcnPXmo7WJLq3NxEGXYTtbb8zH1FUna4ks/ImcbQQcqx4xT1gmtXe3iuhHgK25RngjOO/UUdQGyRJFuYRYZzu4B5z1P6VZVvLIaLa4x0HBH51XjhYKVyQCMMzHOfzqzFHCJVBO5AeU7n1oGWFmZ1BYqxYYYdvpVoeZK+9WRGCgbS+cYFNMdsYI2811lz8qbAAo/rWjb3WIXhWBNiffd42HTv70r3DYplI1tztSVyB87c4I9KZFN5EU2JpRDIArouRlewq6bVplZwgZcBuG656YqJ9rrtuGWKaMNhd2QxHI5o3YbI0rGO1ntWM6sHjHyFRkFu2fw706a6b7OIkcM6nIEeM4z7f1qjaRNdXzW/mpbugDGRnyjDAOPrzWs+j3dnbNOq4jTG9hxj1JP8qiWhcWJGvmEM9usLCNEAzyxHBZv881FeXPlOirtjI/ikb5Tgcfjnkmqs2qraR+dIwYMQAPUnpimXjT3NpuYRKX5Bxwvuc1lc0tYuGC5u7U3SkxxE8OM8++Onr+dQSWp8yOUT7CFw2MDORznPeqmjahLdXH2drqaazgkGSgGzOecD+ntW3fmwlvGSw/dt5ZEpB5I6c54z06VSjpcXNrYrqEKBEJ8lDwS2SeOTkd6lLhONjEtyM9faiMIzBi0SBiAF/A85A7VG+POQCQBmySBzkDpyaQyYxukPmfPtZhkNwR26UhcMCApB7n2qJZBwygKDzgd/epeo3bsDH0/yKQEaRbmLbiAfbP/AOunC3EjLucIBwuFxT5I3ePCMVKjkHjj2pfNZ40RIoxGrYeYklnP9B+FNIRXjWdLqX7WxSGMYAQ53n8OlL9oAOAG3HkFhk+n5U+dxJshOOvUnGarB4wzRoBhOw/x70D8wkEcpVshcAEqOx9ahKNbh5DIBuzjYcdvf3qbapO4oTk9WPXHt6U2RlZCuwZzjB4GaYEUMj+WSjKxLZzg8UU9YYVGZArc44Ygj8qKBniV3qRmZCSC6JsBAxx7VZ03Szct9pu/lReVTHLVoW2l2tioMke5iR94ZP1qW4uRFMqDjPTaOR+NdTlpZHKo3d2TeYsUZjUPkdBjFTRIxwRuAz931+uKqRJJMVOWAOcBvl3f41eiIZvmBQE+vas7FXIZbmR5HjSI+Zt+U9Avuf8ACnF/PhEEqCVQPmO35c+lXJSlspxnPTBOOtZ7I00p7lOfSmJEojt7ZlCQoP7xjTH0rSshbsjzzv8Au/Q4VfxqpIge3QHYoAG8nv2zipkuI442C7WTptAJGPb/AB4od2hqyM7UdViu5fs2n20kqJ1MYwpA+tPsYpZJmlmULKnAUDO0Y74471fYutrNHbRxRuePM3f5zUNoPsZxB5zSkfMzfNvJ9PQUJWByuWYYI5FaM2oYFt24HPPoB680x4CN237qkA85IP1/OhJMWsm4sGbksTjao6nj/GobQwrudnZdjErlt3HqffpQKwryyQvtIkCA53Z6+pA7+lMnDTcxu6RkkJtXqoOM5PU8ninvcyFk8zEyOehyM+2fT/E+9Q3NzM0SqRIzrkJGOgXrwe3/ANehBYswBrW1kji3ZcBtzHPvjPbkdqZHGjtI5whOFLLlyAO4B/zzUqQLdRxpF5Ky4JYscgL6HtnnFVbmSEs8wmQXDlY0hiOdo6cY68dTSRRqG6i0q5trgiK4llTeiuSAmM/nVcut5PJf3L+Y8zEpCikBB0+vXt71SeHNwkrF3CFSTjoD78/nUjW8k23y3Ea7sBV5J/Gk0k7oabasy9K8JjKASCYjDOOuQOgyaru0DSpIr48rqzHILegH9eKstbvYq6FJIiwwcnBx3yD/AJFRl0h8pLeJmDkkvgMSeMt14x+tNCIPsn2iIXMoY7WUorDpjnI9P5mrrSS3St5isTGQwOcZ9z6AVC0EoWVri5ZsvnbjAHsKfMxZIow0sfmk5dWztHc+3QUXTFYfF5ZaIxsBnLKuMlj269MVD5HkXvlmTMjAHZGw455yDTGWLMSxyPLsJVuOM4OOOn86VXEkQA2o6tklmO7kcjP4frRbS7KvZ2RLFFG0rySp5kYYiOI8hueN+O2M8d6ijs7OK6lNvYOhaNdqmTCh/X6YzxUkIjW2BiBjIJZkOBk5Pf8Ayfbmo0thCDI5BLDG5mOBwccH6E/lVaJWM3du7JWWDDqjooHzbhjA6f4VFcXcCEB5jJIFBO1N+CRxUyPGFdzHGxbCqNpVckevQcD+dVHRoXMRCO6jOIzgfWhsLFszPdpFJFAYZSQQd+CvqfpxV54Yorxw4Zyw+Zsg4btkn+VQqAlkzm4wykkQgFgQcZJJ6/THrUa3Cvkb84PPc9qm7HYMlZiCcjpt6Z9+uaSMJHEjs6xyBuRK+MDPQZ74ocyoS+SN2MjhffvVFI4pLxpJZHy7b8EjHAx90fWmgNG4mtblhHApCKwDI7bwO4xxUwjaVh5lw6JjqqjH4ZqGB15lQfMMcc4+uO5pszzySssbKrL947ScD0pCB3ujDIg3eWThGX72e9O0+2nRWMkrSsxDZc5PTHfvTljzAikOZAcAk4J+uKtWsUjnaXC7mwsYPT8fU0DuTxK0kTfOq7eQMZ/Cqg3kCVZgWbqpXGDUt1JJAPLiBLgndngfnTYkmVVkuHRWYbkUDgfX/PekAx4JhCJVjQqOCxbANRO0rLG+9lERLFVb5Qx9KSQzzr5e1WTOM7upHTge/NJ50juIwQvYhVztx6VSEPvIbiNUdpIyCgBY8EjPb8/1qpb2TPD9qiiaS3TDOxIAUHjOe/NTNEMx+bGXAJXJQc9eO+abLJtBgkRQJPl3EY754H9OtFgJbndb3ET27RzAqOVBBU9Pf0NFxdRzRgQjYV6HH3/qP0qkpgLYzISVG0YwPX1q1HFDJGWKyb1HCnqSDxj0pbDsMNw/mBR8iFRv+UDkdsUws9xvjZwscYwC4wfcVZjBkn2rE0YAzvkGec9R61ThWY3LPGiOgdhtb+fpQMazHaiKuWBxxkmmiRjCP3ZQoQQc53f4VbKStcqViJUAE4649aLryYxlVY4PIbB/KgCAhZdpRfLYrk5bOTn60gRY44gjlQMhgOgGe3rUggg8slJgMcgEnkY7cfWliRQChkYqcdO30pAPjaONwBgYblgeMfzqaF1kuYoJWWCM/wASpnJxkdPX2qvcMjNGsbSbVyoBxzTgjIAFzuI4+TOcj/IpsEPuQFlbEbqoO3AyOMdMnqM5oJHDSJjDBhjnBxyOlMLTGTdIzfLk7hk/SlNziQs0pGWG4gZ+pNAhUuDbq6eSnzZx2bGev05qW9lt/satag5dgCvQY6VnvcIICHZiV68+vT69KFaOSPjI2gtlmJyPwoCxMrOsbbHAHGcHn1xipyEZ9zOWK8YzwfpVIKwb5VHOOV7Z/rVqC0jEyNMX278OoIyffJ4osO5rW1vbyqCBhsgHnjNXd7pD5LuXjKkkgjP0z2Pas+Kyid5PmQrGoYfvcE5PHHr7VZR3nmjXywnGGSM5PHcn1/GlqtQsjZSaIKsSIAdowowSPbj2rIuLkbZfIjxCzCOTKnHByDn6/wAqZIPJkV55TEuflTd1+hpJJtPlmCW4ZmyMhnOF96I9xvUv6RbpcXBmmZCqMFQnpvPUnvx14rpLKwnkv2hkkXYp/fGJ96qPf64rGit44lVkaMMyscq5BHH8+KgXXbuymkmtopQM7GIYKAvuO9Q2r3KinYpTWyNdlzv2o5wjKCfTI9OhqZtOhmhK3CeZG2SS/OAQMDnpjH6mkmuMlppsGR8orIp6+nvVmRX+yLE8obeN28Ar5Z/u+uMfzqHrqjRaaDbIW1gPLFqq2+QSIgASPT+VJI0iSGRYW2AnLOegHoPXt/KnfZQiAKxfjkoDyaS3UTXIhSRVJOMF/wDOKA0G2Mw1BZGyV8tSAHB5HoM96meEyRsAobA4Gf8A61OuYoLK8NvBeNLI2SSFI8vHBH8vzp/mIHZNzv8ALjJ5p2tuK99UQMWBDYZi3AqUFifMZiNozkJUSXCTq0sQDx5wMMPxHSn5Jj2uSBwfXFSMXzSPmBYDpwM0v2ghwMFwV4Hbmqc8EYjVpIN6oeSD93PTp/SnWxjMJeMkAn7h7+9MCeSRzFk7kQYBx6fzNQXMhQBtjkAZL4zn+v8AOnSs0UyhGIctlTt3D9aY0kjryxZ87g3GTn+Q9qBgmxnVJdr71yqBuWHvS7FYkPEygDoDke34UgICZlJDp8qgDt3+v51WlnxmNyrADBOcf/XoAtAt2bZ+uaKgtI2tlkjjjimyQcyZO0Y6A0UWQjz9nJdmIHHbOc1AmZZTvGQPQUUVuzEsB9qs/mKxH8I659KcuIgpcEgr2zwfTPrRRTuDGbmmjZiQqKOhHNWISig7FJI+8f71FFJMOowuJYXZYWRRxuP9B3/Cnq0awAur5ByFPGB9KKKGJCXF2salEhchmBwV61NZAmJuGGWwwLdD2zz060UU+gWAxxws7bgpABPH88/SiKRZJAZQWjPOAwBf8ew70UUrFFm8t3W6CyR+V5jbhGBlgnQ/T2zjv6VIlythC++LzEkbC5APb/IoooaTdiVJlQWe1v3SsEI7uPlOeeB0AJI5qEtbl3MuZc/KQCOD07EZ6dKKKHoNa6Mcx8yFI3Zika/MoYnn3PTv61fVre0tHndlXaN0ecKPXqP5Ciile7Ka925Um3XkaTmRobcn51GUGR/CM881esEihHkooBAG7AJZT6HP86KKzk3ZlW2JhJEL+OIGKHzeVaRuB6nio9QNr5sKyHfFnchCY3gcZ9SM0UUQimrhLQomdIWMMcKxof4UTBJPH+TSQSlY32iXYzbcswJL9j+AHX/GiitbamfQsC4VsBXCkkMxKZAGOT/n0qMHlri2RxGMhZHAPGeuOlFFHWwWsrgZftcoEr7UXOFwNxIzj8/X/HFPubc2bxQrLEpkUOQG+8p46jnv2oop20bE9GhZWW2DSyvuI4G5uueBgE+nHQVCIvKTcxKuWOApJz/niiipYDyZ5N3mMAhwGIbJwD7+tPjht4oSQUYOcBmPJNFFC1Ar3N4IZUiifzsAjYh6H3q7DeMIiSAVU4JyMj60UUS0GkTrqafNJnYFI4Y46n9algnlAUtxk5X+nfP5UUUXE0ErO0jytvLOMYY8DFVmt5FM08i7hgHBblj6j1GP88UUU1qiRl+jW6rKu5gc7ic45zj+lNiu2SLZGFzkDIXoD3z/AI0UU1uN7EaSBgZJVMbNwNv3iPXPT/8AXVtI7VraVnlkREJGWjXGRwcGiihCexQR0typaAkN9zLEVKHmRM+URzg7uCPwPNFFIdy7PNIqsoUKroI8oB9cnrg0ltZQ7SsVz8jAjAHPtnPvzRRRcEiHzdt81sQzFcpu3FSQRzVd5IoBKXyZAfkQjIP14ooo3BBZXZli8ny05/iK8j8ae7FYdw7EoSVyPpmiigZLAXAiLO6oDw/6HGahSRYvOMKOUzhWlb5hnkZxxng8UUUtkCJBOrFt0SiNlwwEh5P4enpUbiNsNu3Fm4AX9fXFFFNAyPdbscP0xw2Mkntmq4IDcAn69KKKALMLkSF0VAo75xg9jj0rZ0m/tbMSpduJHxyVG4kHoAO/Siina4MpvICZZIsrE77drN8ygdOKtxToyYhQhhwZFABI/wAaKKhrWxXS5NGjS7yJ2EqjaoIJJqWyiD3o+1XkdvChyzFSTj86KKASuyzI/wBnnMYkWXYN6SLt446e/P5URykFFjAx5W92Zcck56fjiiiq5VsF3YU3SrOgbYXkJHycEDGf8/T3pn9o8ZknTzFXAWXhcjOe+CSTngUUUuVWYlJt2I5LZ7p0kmun2yDiOMgAgjueo/SrMNukBDIi+Zjl+4oorJ9jYrXUs0FxHKhQFztIcAgntVl/MjeO3LRNcuu4qhwFHfkn/wDXRRS3YNW1LS/JDD5jkBBjZkDg88gUwM4LEFs54+lFFDBbEUKXAdzIylG6YJ/Dipm35DxuQM/xevvRRSGRHLKoKLuY5LDsaWSUCU+UCF9CM/0oopDK4fLuwO4dGA5JJpZoUZTJLz82xsLyR25/DpRRTQhvkpExQK0R7ruIbPvRRRQyls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0975" name="Picture 15" descr="C:\Users\HP\Desktop\download.jpg"/>
          <p:cNvPicPr>
            <a:picLocks noChangeAspect="1" noChangeArrowheads="1"/>
          </p:cNvPicPr>
          <p:nvPr/>
        </p:nvPicPr>
        <p:blipFill>
          <a:blip r:embed="rId2" cstate="print"/>
          <a:srcRect r="20000"/>
          <a:stretch>
            <a:fillRect/>
          </a:stretch>
        </p:blipFill>
        <p:spPr bwMode="auto">
          <a:xfrm>
            <a:off x="5224749" y="1352550"/>
            <a:ext cx="3722915" cy="2895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62498" y="57150"/>
            <a:ext cx="8829102" cy="10668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6213" algn="ctr"/>
            <a:r>
              <a:rPr lang="en-US" sz="3600" b="1" dirty="0" smtClean="0">
                <a:solidFill>
                  <a:schemeClr val="bg1"/>
                </a:solidFill>
                <a:latin typeface="Bahnschrift Light Condensed" pitchFamily="34" charset="0"/>
              </a:rPr>
              <a:t>Challenges for Rural Roads………</a:t>
            </a:r>
            <a:endParaRPr lang="en-US" sz="3600" b="1" dirty="0">
              <a:solidFill>
                <a:schemeClr val="bg1"/>
              </a:solidFill>
              <a:latin typeface="Bahnschrift Light Condensed" pitchFamily="34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3962400" y="1276350"/>
            <a:ext cx="5029200" cy="3429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114300" lvl="0" indent="-114300" algn="just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defRPr/>
            </a:pPr>
            <a:r>
              <a:rPr lang="en-US" sz="2400" dirty="0" smtClean="0">
                <a:latin typeface="Bahnschrift Light SemiCondensed" pitchFamily="34" charset="0"/>
              </a:rPr>
              <a:t>Many rural roads were of </a:t>
            </a:r>
            <a:r>
              <a:rPr lang="en-US" sz="2400" b="1" dirty="0" smtClean="0">
                <a:solidFill>
                  <a:srgbClr val="C00000"/>
                </a:solidFill>
                <a:latin typeface="Bahnschrift Light SemiCondensed" pitchFamily="34" charset="0"/>
              </a:rPr>
              <a:t>poor quality, potholed and unable to withstand the loads of heavy farm equipments.</a:t>
            </a:r>
            <a:endParaRPr lang="en-US" sz="2400" b="1" dirty="0" smtClean="0">
              <a:solidFill>
                <a:srgbClr val="FF0000"/>
              </a:solidFill>
              <a:latin typeface="Bahnschrift Light SemiCondensed" pitchFamily="34" charset="0"/>
            </a:endParaRPr>
          </a:p>
          <a:p>
            <a:pPr marL="114300" lvl="0" indent="-114300" algn="just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defRPr/>
            </a:pPr>
            <a:r>
              <a:rPr lang="en-US" sz="2400" dirty="0" smtClean="0">
                <a:latin typeface="Bahnschrift Light SemiCondensed" pitchFamily="34" charset="0"/>
              </a:rPr>
              <a:t>Road network continuously damages from </a:t>
            </a:r>
            <a:r>
              <a:rPr lang="en-US" sz="2400" b="1" dirty="0" smtClean="0">
                <a:solidFill>
                  <a:srgbClr val="C00000"/>
                </a:solidFill>
                <a:latin typeface="Bahnschrift Light SemiCondensed" pitchFamily="34" charset="0"/>
              </a:rPr>
              <a:t>adverse climatic conditions</a:t>
            </a:r>
            <a:r>
              <a:rPr lang="en-US" sz="2400" dirty="0" smtClean="0">
                <a:solidFill>
                  <a:srgbClr val="FF0000"/>
                </a:solidFill>
                <a:latin typeface="Bahnschrift Light SemiCondensed" pitchFamily="34" charset="0"/>
              </a:rPr>
              <a:t>, 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ahnschrift Light SemiCondensed" pitchFamily="34" charset="0"/>
              </a:rPr>
              <a:t>e.g.  </a:t>
            </a:r>
            <a:r>
              <a:rPr lang="en-US" sz="2400" dirty="0" smtClean="0">
                <a:latin typeface="Bahnschrift Light SemiCondensed" pitchFamily="34" charset="0"/>
              </a:rPr>
              <a:t>prolonged floods, sudden cloudbursts, high rainfalls, landslides, and other climatic events.</a:t>
            </a:r>
          </a:p>
          <a:p>
            <a:pPr marL="114300" lvl="0" indent="-114300" algn="just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defRPr/>
            </a:pPr>
            <a:endParaRPr lang="en-US" sz="2400" dirty="0" smtClean="0">
              <a:latin typeface="Bahnschrift Light SemiCondensed" pitchFamily="34" charset="0"/>
            </a:endParaRPr>
          </a:p>
          <a:p>
            <a:pPr marL="114300" lvl="0" indent="-114300" algn="just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defRPr/>
            </a:pPr>
            <a:endParaRPr lang="en-US" sz="2000" dirty="0" smtClean="0">
              <a:latin typeface="Bahnschrift SemiLight SemiConde" pitchFamily="34" charset="0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endParaRPr kumimoji="0" lang="en-US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0964" name="Picture 4" descr="Potholes: Potholed interior roads go from bad to worse after ..."/>
          <p:cNvPicPr>
            <a:picLocks noChangeAspect="1" noChangeArrowheads="1"/>
          </p:cNvPicPr>
          <p:nvPr/>
        </p:nvPicPr>
        <p:blipFill>
          <a:blip r:embed="rId2" cstate="print"/>
          <a:srcRect l="18000"/>
          <a:stretch>
            <a:fillRect/>
          </a:stretch>
        </p:blipFill>
        <p:spPr bwMode="auto">
          <a:xfrm>
            <a:off x="304800" y="1352550"/>
            <a:ext cx="3430016" cy="2895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62498" y="57150"/>
            <a:ext cx="8829102" cy="10668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6213"/>
            <a:r>
              <a:rPr lang="en-US" sz="3200" b="1" dirty="0" smtClean="0">
                <a:solidFill>
                  <a:schemeClr val="bg1"/>
                </a:solidFill>
                <a:latin typeface="Bahnschrift Light Condensed" pitchFamily="34" charset="0"/>
              </a:rPr>
              <a:t>Status of Rural Road  Prior to PMGSY</a:t>
            </a:r>
            <a:endParaRPr lang="en-US" sz="3200" b="1" dirty="0">
              <a:solidFill>
                <a:schemeClr val="bg1"/>
              </a:solidFill>
              <a:latin typeface="Bahnschrift Light Condensed" pitchFamily="34" charset="0"/>
            </a:endParaRPr>
          </a:p>
        </p:txBody>
      </p:sp>
      <p:sp>
        <p:nvSpPr>
          <p:cNvPr id="41986" name="AutoShape 2" descr="Distribution of Population in Urban and Rural In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88" name="AutoShape 4" descr="Distribution of Population in Urban and Rural In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90" name="AutoShape 6" descr="Distribution of Population in Urban and Rural In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sz="quarter" idx="1"/>
          </p:nvPr>
        </p:nvGraphicFramePr>
        <p:xfrm>
          <a:off x="3505200" y="1704522"/>
          <a:ext cx="5337176" cy="2267967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810000"/>
                <a:gridCol w="1527176"/>
              </a:tblGrid>
              <a:tr h="323646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Bahnschrift Light Condensed" pitchFamily="34" charset="0"/>
                        </a:rPr>
                        <a:t>Particulars</a:t>
                      </a:r>
                      <a:endParaRPr lang="en-US" dirty="0">
                        <a:latin typeface="Bahnschrift Light Condense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23646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Bahnschrift Light Condensed" pitchFamily="34" charset="0"/>
                        </a:rPr>
                        <a:t>Total Number of Unconnected Villages </a:t>
                      </a:r>
                      <a:endParaRPr lang="en-US" dirty="0">
                        <a:latin typeface="Bahnschrift Light Condense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Bahnschrift Light Condensed" pitchFamily="34" charset="0"/>
                        </a:rPr>
                        <a:t>2,90,480 </a:t>
                      </a:r>
                      <a:endParaRPr lang="en-US" dirty="0">
                        <a:latin typeface="Bahnschrift Light Condensed" pitchFamily="34" charset="0"/>
                      </a:endParaRPr>
                    </a:p>
                  </a:txBody>
                  <a:tcPr/>
                </a:tc>
              </a:tr>
              <a:tr h="323646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Bahnschrift Light Condensed" pitchFamily="34" charset="0"/>
                        </a:rPr>
                        <a:t>Villages with population 1000 and above </a:t>
                      </a:r>
                      <a:endParaRPr lang="en-US" dirty="0">
                        <a:latin typeface="Bahnschrift Light Condense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Bahnschrift Light Condensed" pitchFamily="34" charset="0"/>
                        </a:rPr>
                        <a:t>13,852</a:t>
                      </a:r>
                      <a:endParaRPr lang="en-US" dirty="0">
                        <a:latin typeface="Bahnschrift Light Condensed" pitchFamily="34" charset="0"/>
                      </a:endParaRPr>
                    </a:p>
                  </a:txBody>
                  <a:tcPr/>
                </a:tc>
              </a:tr>
              <a:tr h="323646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Bahnschrift Light Condensed" pitchFamily="34" charset="0"/>
                        </a:rPr>
                        <a:t>Villages with less than 1000 population </a:t>
                      </a:r>
                      <a:endParaRPr lang="en-US" dirty="0">
                        <a:latin typeface="Bahnschrift Light Condense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Bahnschrift Light Condensed" pitchFamily="34" charset="0"/>
                        </a:rPr>
                        <a:t>2,76,628 </a:t>
                      </a:r>
                      <a:endParaRPr lang="en-US" dirty="0">
                        <a:latin typeface="Bahnschrift Light Condensed" pitchFamily="34" charset="0"/>
                      </a:endParaRPr>
                    </a:p>
                  </a:txBody>
                  <a:tcPr/>
                </a:tc>
              </a:tr>
              <a:tr h="323646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Bahnschrift Light Condensed" pitchFamily="34" charset="0"/>
                        </a:rPr>
                        <a:t>Length of road required to be constructed </a:t>
                      </a:r>
                      <a:endParaRPr lang="en-US" dirty="0">
                        <a:latin typeface="Bahnschrift Light Condense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Bahnschrift Light Condensed" pitchFamily="34" charset="0"/>
                        </a:rPr>
                        <a:t>11,62,000 km </a:t>
                      </a:r>
                      <a:endParaRPr lang="en-US" dirty="0">
                        <a:latin typeface="Bahnschrift Light Condensed" pitchFamily="34" charset="0"/>
                      </a:endParaRPr>
                    </a:p>
                  </a:txBody>
                  <a:tcPr/>
                </a:tc>
              </a:tr>
              <a:tr h="439167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Bahnschrift Light Condensed" pitchFamily="34" charset="0"/>
                        </a:rPr>
                        <a:t>Requirement of funds</a:t>
                      </a:r>
                      <a:endParaRPr lang="en-US" dirty="0">
                        <a:latin typeface="Bahnschrift Light Condense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Bahnschrift Light Condensed" pitchFamily="34" charset="0"/>
                        </a:rPr>
                        <a:t>Rs. 93,000 cr.</a:t>
                      </a:r>
                      <a:endParaRPr lang="en-US" dirty="0">
                        <a:latin typeface="Bahnschrift Light Condensed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Rectangle 11"/>
          <p:cNvSpPr/>
          <p:nvPr/>
        </p:nvSpPr>
        <p:spPr>
          <a:xfrm>
            <a:off x="152400" y="1504950"/>
            <a:ext cx="32766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just">
              <a:buFont typeface="Arial" pitchFamily="34" charset="0"/>
              <a:buChar char="•"/>
            </a:pPr>
            <a:r>
              <a:rPr lang="en-US" sz="2000" b="1" dirty="0" smtClean="0">
                <a:solidFill>
                  <a:srgbClr val="C00000"/>
                </a:solidFill>
                <a:latin typeface="Bahnschrift Light Condensed" pitchFamily="34" charset="0"/>
              </a:rPr>
              <a:t>National Rural Roads Development Committee (NRRDC)</a:t>
            </a:r>
            <a:r>
              <a:rPr lang="en-US" sz="2000" dirty="0" smtClean="0">
                <a:latin typeface="Bahnschrift Light Condensed" pitchFamily="34" charset="0"/>
              </a:rPr>
              <a:t> constituted by Government of India in the year </a:t>
            </a:r>
            <a:r>
              <a:rPr lang="en-US" sz="2000" b="1" dirty="0" smtClean="0">
                <a:solidFill>
                  <a:srgbClr val="C00000"/>
                </a:solidFill>
                <a:latin typeface="Bahnschrift Light Condensed" pitchFamily="34" charset="0"/>
              </a:rPr>
              <a:t>1999 made an assessment </a:t>
            </a:r>
            <a:r>
              <a:rPr lang="en-US" sz="2000" dirty="0" smtClean="0">
                <a:latin typeface="Bahnschrift Light Condensed" pitchFamily="34" charset="0"/>
              </a:rPr>
              <a:t>of the </a:t>
            </a:r>
            <a:r>
              <a:rPr lang="en-US" sz="2000" b="1" dirty="0" smtClean="0">
                <a:solidFill>
                  <a:srgbClr val="C00000"/>
                </a:solidFill>
                <a:latin typeface="Bahnschrift Light Condensed" pitchFamily="34" charset="0"/>
              </a:rPr>
              <a:t>requirement of construction of rural roads</a:t>
            </a:r>
            <a:r>
              <a:rPr lang="en-US" sz="2000" dirty="0" smtClean="0">
                <a:latin typeface="Bahnschrift Light Condensed" pitchFamily="34" charset="0"/>
              </a:rPr>
              <a:t> for providing all weather connectivity to unconnected villages of India.</a:t>
            </a:r>
            <a:endParaRPr lang="en-US" sz="2000" dirty="0">
              <a:latin typeface="Bahnschrift Light Condensed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52400" y="1123950"/>
            <a:ext cx="8610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just">
              <a:buFont typeface="Arial" pitchFamily="34" charset="0"/>
              <a:buChar char="•"/>
            </a:pPr>
            <a:r>
              <a:rPr lang="en-US" sz="2000" dirty="0" smtClean="0">
                <a:latin typeface="Bahnschrift Light Condensed" pitchFamily="34" charset="0"/>
              </a:rPr>
              <a:t>Till the late 90s, almost </a:t>
            </a:r>
            <a:r>
              <a:rPr lang="en-US" sz="2000" b="1" dirty="0" smtClean="0">
                <a:solidFill>
                  <a:srgbClr val="C00000"/>
                </a:solidFill>
                <a:latin typeface="Bahnschrift Light Condensed" pitchFamily="34" charset="0"/>
              </a:rPr>
              <a:t>46 % of the villages were not linked </a:t>
            </a:r>
            <a:r>
              <a:rPr lang="en-US" sz="2000" dirty="0" smtClean="0">
                <a:latin typeface="Bahnschrift Light Condensed" pitchFamily="34" charset="0"/>
              </a:rPr>
              <a:t>with all-weather roads. </a:t>
            </a:r>
            <a:endParaRPr lang="en-US" sz="2000" dirty="0">
              <a:latin typeface="Bahnschrift Light Condensed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28600" y="4095750"/>
            <a:ext cx="8610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just">
              <a:buFont typeface="Arial" pitchFamily="34" charset="0"/>
              <a:buChar char="•"/>
            </a:pPr>
            <a:r>
              <a:rPr lang="en-US" sz="2000" dirty="0" smtClean="0">
                <a:latin typeface="Bahnschrift Light Condensed" pitchFamily="34" charset="0"/>
              </a:rPr>
              <a:t>It was realized that </a:t>
            </a:r>
            <a:r>
              <a:rPr lang="en-US" sz="2000" b="1" dirty="0" smtClean="0">
                <a:solidFill>
                  <a:srgbClr val="C00000"/>
                </a:solidFill>
                <a:latin typeface="Bahnschrift Light Condensed" pitchFamily="34" charset="0"/>
              </a:rPr>
              <a:t>Rural Roads require proper design and the same engineering attention </a:t>
            </a:r>
            <a:r>
              <a:rPr lang="en-US" sz="2000" dirty="0" smtClean="0">
                <a:latin typeface="Bahnschrift Light Condensed" pitchFamily="34" charset="0"/>
              </a:rPr>
              <a:t>as for any other higher order roads. </a:t>
            </a:r>
            <a:endParaRPr lang="en-US" sz="2000" dirty="0">
              <a:latin typeface="Bahnschrift Light Condensed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62498" y="57150"/>
            <a:ext cx="8829102" cy="10668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6213" algn="ctr"/>
            <a:r>
              <a:rPr lang="en-US" sz="3200" b="1" dirty="0" err="1" smtClean="0">
                <a:latin typeface="Bahnschrift SemiLight Condensed" pitchFamily="34" charset="0"/>
              </a:rPr>
              <a:t>Pradhan</a:t>
            </a:r>
            <a:r>
              <a:rPr lang="en-US" sz="3200" b="1" dirty="0" smtClean="0">
                <a:latin typeface="Bahnschrift SemiLight Condensed" pitchFamily="34" charset="0"/>
              </a:rPr>
              <a:t> </a:t>
            </a:r>
            <a:r>
              <a:rPr lang="en-US" sz="3200" b="1" dirty="0" err="1" smtClean="0">
                <a:latin typeface="Bahnschrift SemiLight Condensed" pitchFamily="34" charset="0"/>
              </a:rPr>
              <a:t>Mantri</a:t>
            </a:r>
            <a:r>
              <a:rPr lang="en-US" sz="3200" b="1" dirty="0" smtClean="0">
                <a:latin typeface="Bahnschrift SemiLight Condensed" pitchFamily="34" charset="0"/>
              </a:rPr>
              <a:t> Gram </a:t>
            </a:r>
            <a:r>
              <a:rPr lang="en-US" sz="3200" b="1" dirty="0" err="1" smtClean="0">
                <a:latin typeface="Bahnschrift SemiLight Condensed" pitchFamily="34" charset="0"/>
              </a:rPr>
              <a:t>Sadak</a:t>
            </a:r>
            <a:r>
              <a:rPr lang="en-US" sz="3200" b="1" dirty="0" smtClean="0">
                <a:latin typeface="Bahnschrift SemiLight Condensed" pitchFamily="34" charset="0"/>
              </a:rPr>
              <a:t> </a:t>
            </a:r>
            <a:r>
              <a:rPr lang="en-US" sz="3200" b="1" dirty="0" err="1" smtClean="0">
                <a:latin typeface="Bahnschrift SemiLight Condensed" pitchFamily="34" charset="0"/>
              </a:rPr>
              <a:t>Yojna</a:t>
            </a:r>
            <a:r>
              <a:rPr lang="en-US" sz="3200" b="1" dirty="0" smtClean="0">
                <a:latin typeface="Bahnschrift SemiLight Condensed" pitchFamily="34" charset="0"/>
              </a:rPr>
              <a:t>, (PMGSY)</a:t>
            </a:r>
            <a:endParaRPr lang="en-US" sz="3200" b="1" dirty="0">
              <a:solidFill>
                <a:schemeClr val="bg1"/>
              </a:solidFill>
              <a:latin typeface="Bahnschrift SemiLight Condensed" pitchFamily="34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228600" y="1200150"/>
            <a:ext cx="4572000" cy="3581400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pPr marL="114300" lvl="0" indent="-114300" algn="just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defRPr/>
            </a:pPr>
            <a:r>
              <a:rPr lang="en-US" sz="2000" dirty="0" smtClean="0">
                <a:latin typeface="Bahnschrift Light SemiCondensed" pitchFamily="34" charset="0"/>
              </a:rPr>
              <a:t>On the recommendations of the </a:t>
            </a:r>
            <a:r>
              <a:rPr lang="en-US" sz="2000" b="1" dirty="0" smtClean="0">
                <a:solidFill>
                  <a:srgbClr val="C00000"/>
                </a:solidFill>
                <a:latin typeface="Bahnschrift Light SemiCondensed" pitchFamily="34" charset="0"/>
              </a:rPr>
              <a:t>National Rural Road Development Committee</a:t>
            </a:r>
            <a:r>
              <a:rPr lang="en-US" sz="2000" dirty="0" smtClean="0">
                <a:latin typeface="Bahnschrift Light SemiCondensed" pitchFamily="34" charset="0"/>
              </a:rPr>
              <a:t>, </a:t>
            </a:r>
            <a:r>
              <a:rPr lang="en-US" sz="2000" dirty="0" err="1" smtClean="0">
                <a:latin typeface="Bahnschrift Light SemiCondensed" pitchFamily="34" charset="0"/>
              </a:rPr>
              <a:t>GoI</a:t>
            </a:r>
            <a:r>
              <a:rPr lang="en-US" sz="2000" dirty="0" smtClean="0">
                <a:latin typeface="Bahnschrift Light SemiCondensed" pitchFamily="34" charset="0"/>
              </a:rPr>
              <a:t> </a:t>
            </a:r>
            <a:r>
              <a:rPr lang="en-US" sz="2000" b="1" dirty="0" smtClean="0">
                <a:solidFill>
                  <a:srgbClr val="C00000"/>
                </a:solidFill>
                <a:latin typeface="Bahnschrift Light SemiCondensed" pitchFamily="34" charset="0"/>
              </a:rPr>
              <a:t>Launched PMGSY </a:t>
            </a:r>
            <a:r>
              <a:rPr lang="en-US" sz="2000" dirty="0" smtClean="0">
                <a:latin typeface="Bahnschrift Light SemiCondensed" pitchFamily="34" charset="0"/>
              </a:rPr>
              <a:t>on the 25</a:t>
            </a:r>
            <a:r>
              <a:rPr lang="en-US" sz="2000" baseline="30000" dirty="0" smtClean="0">
                <a:latin typeface="Bahnschrift Light SemiCondensed" pitchFamily="34" charset="0"/>
              </a:rPr>
              <a:t>th</a:t>
            </a:r>
            <a:r>
              <a:rPr lang="en-US" sz="2000" dirty="0" smtClean="0">
                <a:latin typeface="Bahnschrift Light SemiCondensed" pitchFamily="34" charset="0"/>
              </a:rPr>
              <a:t> December </a:t>
            </a:r>
            <a:r>
              <a:rPr lang="en-US" sz="2000" b="1" dirty="0" smtClean="0">
                <a:solidFill>
                  <a:srgbClr val="C00000"/>
                </a:solidFill>
                <a:latin typeface="Bahnschrift Light SemiCondensed" pitchFamily="34" charset="0"/>
              </a:rPr>
              <a:t>2000</a:t>
            </a:r>
            <a:r>
              <a:rPr lang="en-US" sz="2000" dirty="0" smtClean="0">
                <a:latin typeface="Bahnschrift Light SemiCondensed" pitchFamily="34" charset="0"/>
              </a:rPr>
              <a:t>.</a:t>
            </a:r>
          </a:p>
          <a:p>
            <a:pPr marL="114300" lvl="0" indent="-114300" algn="just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defRPr/>
            </a:pPr>
            <a:r>
              <a:rPr lang="en-US" sz="2000" b="1" dirty="0" smtClean="0">
                <a:solidFill>
                  <a:srgbClr val="C00000"/>
                </a:solidFill>
                <a:latin typeface="Bahnschrift Light SemiCondensed" pitchFamily="34" charset="0"/>
              </a:rPr>
              <a:t>Initially</a:t>
            </a:r>
            <a:r>
              <a:rPr lang="en-US" sz="2000" dirty="0" smtClean="0">
                <a:latin typeface="Bahnschrift Light SemiCondensed" pitchFamily="34" charset="0"/>
              </a:rPr>
              <a:t> it was a </a:t>
            </a:r>
            <a:r>
              <a:rPr lang="en-US" sz="2000" b="1" dirty="0" smtClean="0">
                <a:solidFill>
                  <a:srgbClr val="C00000"/>
                </a:solidFill>
                <a:latin typeface="Bahnschrift Light SemiCondensed" pitchFamily="34" charset="0"/>
              </a:rPr>
              <a:t>100 %</a:t>
            </a:r>
            <a:r>
              <a:rPr lang="en-US" sz="2000" dirty="0" smtClean="0">
                <a:latin typeface="Bahnschrift Light SemiCondensed" pitchFamily="34" charset="0"/>
              </a:rPr>
              <a:t> Centrally Sponsored  Scheme</a:t>
            </a:r>
          </a:p>
          <a:p>
            <a:pPr marL="114300" lvl="0" indent="-114300" algn="just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defRPr/>
            </a:pPr>
            <a:r>
              <a:rPr lang="en-US" sz="2000" b="1" dirty="0" smtClean="0">
                <a:solidFill>
                  <a:srgbClr val="C00000"/>
                </a:solidFill>
                <a:latin typeface="Bahnschrift Light SemiCondensed" pitchFamily="34" charset="0"/>
              </a:rPr>
              <a:t>Since 2015</a:t>
            </a:r>
            <a:r>
              <a:rPr lang="en-US" sz="2000" dirty="0" smtClean="0">
                <a:latin typeface="Bahnschrift Light SemiCondensed" pitchFamily="34" charset="0"/>
              </a:rPr>
              <a:t>, Centre- State </a:t>
            </a:r>
            <a:r>
              <a:rPr lang="en-US" sz="2000" b="1" dirty="0" smtClean="0">
                <a:solidFill>
                  <a:srgbClr val="C00000"/>
                </a:solidFill>
                <a:latin typeface="Bahnschrift Light SemiCondensed" pitchFamily="34" charset="0"/>
              </a:rPr>
              <a:t>Sharing: : 60:40 </a:t>
            </a:r>
            <a:r>
              <a:rPr lang="en-US" sz="2000" dirty="0" smtClean="0">
                <a:latin typeface="Bahnschrift Light SemiCondensed" pitchFamily="34" charset="0"/>
              </a:rPr>
              <a:t>in plain areas and 90:10 in NE and Hilly Area </a:t>
            </a:r>
          </a:p>
          <a:p>
            <a:pPr marL="114300" lvl="0" indent="-114300" algn="just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defRPr/>
            </a:pPr>
            <a:r>
              <a:rPr lang="en-US" sz="2000" dirty="0" smtClean="0">
                <a:latin typeface="Bahnschrift Light SemiCondensed" pitchFamily="34" charset="0"/>
              </a:rPr>
              <a:t>The </a:t>
            </a:r>
            <a:r>
              <a:rPr lang="en-US" sz="2000" b="1" dirty="0" smtClean="0">
                <a:solidFill>
                  <a:srgbClr val="C00000"/>
                </a:solidFill>
                <a:latin typeface="Bahnschrift Light SemiCondensed" pitchFamily="34" charset="0"/>
              </a:rPr>
              <a:t>PMGSY covers only the rural areas</a:t>
            </a:r>
            <a:r>
              <a:rPr lang="en-US" sz="2000" dirty="0" smtClean="0">
                <a:latin typeface="Bahnschrift Light SemiCondensed" pitchFamily="34" charset="0"/>
              </a:rPr>
              <a:t>. </a:t>
            </a:r>
          </a:p>
          <a:p>
            <a:pPr marL="114300" lvl="0" indent="-114300" algn="just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defRPr/>
            </a:pPr>
            <a:endParaRPr lang="en-US" sz="2000" dirty="0" smtClean="0">
              <a:latin typeface="Bahnschrift Light SemiCondensed" pitchFamily="34" charset="0"/>
            </a:endParaRPr>
          </a:p>
          <a:p>
            <a:pPr marL="114300" lvl="0" indent="-114300" algn="just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defRPr/>
            </a:pPr>
            <a:endParaRPr lang="en-US" sz="2000" dirty="0" smtClean="0">
              <a:latin typeface="Bahnschrift Light SemiCondensed" pitchFamily="34" charset="0"/>
            </a:endParaRPr>
          </a:p>
        </p:txBody>
      </p:sp>
      <p:sp>
        <p:nvSpPr>
          <p:cNvPr id="50178" name="AutoShape 2" descr="i0.wp.com/govinfo.me/wp-content/uploads/2016/10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180" name="AutoShape 4" descr="i0.wp.com/govinfo.me/wp-content/uploads/2016/10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183" name="AutoShape 7" descr="Government revises target to complete Pradhan Mantri Gram Sadak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0184" name="Picture 8" descr="C:\Users\HP\Desktop\sadak-yojan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1428750"/>
            <a:ext cx="4071056" cy="304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62498" y="57150"/>
            <a:ext cx="8829102" cy="10668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latin typeface="Bahnschrift SemiLight Condensed" pitchFamily="34" charset="0"/>
              </a:rPr>
              <a:t>PMGSY - Salient Features </a:t>
            </a:r>
            <a:endParaRPr lang="en-US" sz="3200" b="1" dirty="0">
              <a:solidFill>
                <a:schemeClr val="bg1"/>
              </a:solidFill>
              <a:latin typeface="Bahnschrift SemiLight Condensed" pitchFamily="34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419600" y="1276350"/>
            <a:ext cx="4572000" cy="3429000"/>
          </a:xfrm>
          <a:prstGeom prst="rect">
            <a:avLst/>
          </a:prstGeom>
        </p:spPr>
        <p:txBody>
          <a:bodyPr vert="horz">
            <a:normAutofit fontScale="92500"/>
          </a:bodyPr>
          <a:lstStyle/>
          <a:p>
            <a:pPr marL="114300" lvl="0" indent="-114300" algn="just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defRPr/>
            </a:pPr>
            <a:r>
              <a:rPr lang="en-US" sz="2200" dirty="0" smtClean="0">
                <a:latin typeface="Bahnschrift Light SemiCondensed" pitchFamily="34" charset="0"/>
              </a:rPr>
              <a:t>The </a:t>
            </a:r>
            <a:r>
              <a:rPr lang="en-US" sz="2200" b="1" dirty="0" smtClean="0">
                <a:solidFill>
                  <a:srgbClr val="C00000"/>
                </a:solidFill>
                <a:latin typeface="Bahnschrift Light SemiCondensed" pitchFamily="34" charset="0"/>
              </a:rPr>
              <a:t>objective</a:t>
            </a:r>
            <a:r>
              <a:rPr lang="en-US" sz="2200" dirty="0" smtClean="0">
                <a:latin typeface="Bahnschrift Light SemiCondensed" pitchFamily="34" charset="0"/>
              </a:rPr>
              <a:t> of the program is to </a:t>
            </a:r>
            <a:r>
              <a:rPr lang="en-US" sz="2200" b="1" dirty="0" smtClean="0">
                <a:solidFill>
                  <a:srgbClr val="C00000"/>
                </a:solidFill>
                <a:latin typeface="Bahnschrift Light SemiCondensed" pitchFamily="34" charset="0"/>
              </a:rPr>
              <a:t>provide good quality all-weather roads </a:t>
            </a:r>
            <a:r>
              <a:rPr lang="en-US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ahnschrift Light SemiCondensed" pitchFamily="34" charset="0"/>
              </a:rPr>
              <a:t>to all eligible habitations and </a:t>
            </a:r>
            <a:r>
              <a:rPr lang="en-US" sz="2200" b="1" dirty="0" err="1" smtClean="0">
                <a:solidFill>
                  <a:srgbClr val="C00000"/>
                </a:solidFill>
                <a:latin typeface="Bahnschrift Light SemiCondensed" pitchFamily="34" charset="0"/>
              </a:rPr>
              <a:t>upgradation</a:t>
            </a:r>
            <a:r>
              <a:rPr lang="en-US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ahnschrift Light SemiCondensed" pitchFamily="34" charset="0"/>
              </a:rPr>
              <a:t> of existing roads.</a:t>
            </a:r>
          </a:p>
          <a:p>
            <a:pPr marL="114300" lvl="0" indent="-114300" algn="just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defRPr/>
            </a:pPr>
            <a:r>
              <a:rPr lang="en-U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ahnschrift Light SemiCondensed" pitchFamily="34" charset="0"/>
              </a:rPr>
              <a:t>Planned to provide </a:t>
            </a:r>
            <a:r>
              <a:rPr lang="en-US" sz="2200" b="1" dirty="0" smtClean="0">
                <a:solidFill>
                  <a:srgbClr val="C00000"/>
                </a:solidFill>
                <a:latin typeface="Bahnschrift Light SemiCondensed" pitchFamily="34" charset="0"/>
              </a:rPr>
              <a:t>connectivity in a phased manner</a:t>
            </a:r>
            <a:r>
              <a:rPr lang="en-U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ahnschrift Light SemiCondensed" pitchFamily="34" charset="0"/>
              </a:rPr>
              <a:t> and first priority is accorded for new connectivity.</a:t>
            </a:r>
          </a:p>
          <a:p>
            <a:pPr marL="114300" lvl="0" indent="-114300" algn="just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defRPr/>
            </a:pPr>
            <a:r>
              <a:rPr lang="en-U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ahnschrift Light SemiCondensed" pitchFamily="34" charset="0"/>
              </a:rPr>
              <a:t>The order of priority for new connectivity and </a:t>
            </a:r>
            <a:r>
              <a:rPr lang="en-US" sz="2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Bahnschrift Light SemiCondensed" pitchFamily="34" charset="0"/>
              </a:rPr>
              <a:t>upgradation</a:t>
            </a:r>
            <a:r>
              <a:rPr lang="en-U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ahnschrift Light SemiCondensed" pitchFamily="34" charset="0"/>
              </a:rPr>
              <a:t> is given in the table</a:t>
            </a:r>
          </a:p>
          <a:p>
            <a:pPr marL="114300" lvl="0" indent="-114300" algn="just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52400" y="1428750"/>
          <a:ext cx="4267201" cy="304800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087718"/>
                <a:gridCol w="3179483"/>
              </a:tblGrid>
              <a:tr h="627704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Priority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Population size of habitations</a:t>
                      </a:r>
                      <a:r>
                        <a:rPr lang="en-US" sz="1600" baseline="0" dirty="0" smtClean="0"/>
                        <a:t> being connected</a:t>
                      </a:r>
                      <a:endParaRPr lang="en-US" sz="1600" dirty="0"/>
                    </a:p>
                  </a:txBody>
                  <a:tcPr/>
                </a:tc>
              </a:tr>
              <a:tr h="440097">
                <a:tc>
                  <a:txBody>
                    <a:bodyPr/>
                    <a:lstStyle/>
                    <a:p>
                      <a:r>
                        <a:rPr lang="en-US" dirty="0" smtClean="0"/>
                        <a:t>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1000 and</a:t>
                      </a:r>
                      <a:r>
                        <a:rPr lang="en-US" baseline="0" dirty="0" smtClean="0"/>
                        <a:t> a</a:t>
                      </a:r>
                      <a:r>
                        <a:rPr lang="en-US" dirty="0" smtClean="0"/>
                        <a:t>bove</a:t>
                      </a:r>
                      <a:endParaRPr lang="en-US" dirty="0"/>
                    </a:p>
                  </a:txBody>
                  <a:tcPr/>
                </a:tc>
              </a:tr>
              <a:tr h="440097">
                <a:tc>
                  <a:txBody>
                    <a:bodyPr/>
                    <a:lstStyle/>
                    <a:p>
                      <a:r>
                        <a:rPr lang="en-US" dirty="0" smtClean="0"/>
                        <a:t>II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500 – 999</a:t>
                      </a:r>
                    </a:p>
                  </a:txBody>
                  <a:tcPr/>
                </a:tc>
              </a:tr>
              <a:tr h="659910">
                <a:tc>
                  <a:txBody>
                    <a:bodyPr/>
                    <a:lstStyle/>
                    <a:p>
                      <a:r>
                        <a:rPr lang="en-US" dirty="0" smtClean="0"/>
                        <a:t>III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250 – 499*  (hilly, backward and special areas</a:t>
                      </a:r>
                      <a:endParaRPr lang="en-US" dirty="0"/>
                    </a:p>
                  </a:txBody>
                  <a:tcPr/>
                </a:tc>
              </a:tr>
              <a:tr h="440097">
                <a:tc>
                  <a:txBody>
                    <a:bodyPr/>
                    <a:lstStyle/>
                    <a:p>
                      <a:r>
                        <a:rPr lang="en-US" dirty="0" smtClean="0"/>
                        <a:t>IV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Up gradation of through  routes</a:t>
                      </a:r>
                      <a:endParaRPr lang="en-US" dirty="0"/>
                    </a:p>
                  </a:txBody>
                  <a:tcPr/>
                </a:tc>
              </a:tr>
              <a:tr h="440097">
                <a:tc>
                  <a:txBody>
                    <a:bodyPr/>
                    <a:lstStyle/>
                    <a:p>
                      <a:r>
                        <a:rPr lang="en-US" dirty="0" smtClean="0"/>
                        <a:t>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Upgradation</a:t>
                      </a:r>
                      <a:r>
                        <a:rPr lang="en-US" baseline="0" dirty="0" smtClean="0"/>
                        <a:t> of selected link roads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62498" y="57150"/>
            <a:ext cx="8829102" cy="10668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latin typeface="Bahnschrift SemiLight Condensed" pitchFamily="34" charset="0"/>
              </a:rPr>
              <a:t>PMGSY - Salient Features….. </a:t>
            </a:r>
            <a:endParaRPr lang="en-US" sz="3200" b="1" dirty="0">
              <a:solidFill>
                <a:schemeClr val="bg1"/>
              </a:solidFill>
              <a:latin typeface="Bahnschrift SemiLight Condensed" pitchFamily="34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304800" y="1276350"/>
            <a:ext cx="8686800" cy="3429000"/>
          </a:xfrm>
          <a:prstGeom prst="rect">
            <a:avLst/>
          </a:prstGeom>
        </p:spPr>
        <p:txBody>
          <a:bodyPr vert="horz">
            <a:normAutofit fontScale="85000" lnSpcReduction="20000"/>
          </a:bodyPr>
          <a:lstStyle/>
          <a:p>
            <a:r>
              <a:rPr lang="en-US" sz="2400" b="1" dirty="0" smtClean="0">
                <a:solidFill>
                  <a:srgbClr val="C00000"/>
                </a:solidFill>
                <a:latin typeface="Bahnschrift Light SemiCondensed" pitchFamily="34" charset="0"/>
              </a:rPr>
              <a:t>Funding</a:t>
            </a:r>
            <a:r>
              <a:rPr lang="en-US" sz="2400" b="1" dirty="0" smtClean="0">
                <a:latin typeface="Bahnschrift Light SemiCondensed" pitchFamily="34" charset="0"/>
              </a:rPr>
              <a:t> </a:t>
            </a:r>
          </a:p>
          <a:p>
            <a:pPr marL="290513" indent="-290513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en-US" sz="2000" dirty="0" err="1" smtClean="0">
                <a:latin typeface="Bahnschrift Light SemiCondensed" pitchFamily="34" charset="0"/>
              </a:rPr>
              <a:t>Cess</a:t>
            </a:r>
            <a:r>
              <a:rPr lang="en-US" sz="2000" dirty="0" smtClean="0">
                <a:latin typeface="Bahnschrift Light SemiCondensed" pitchFamily="34" charset="0"/>
              </a:rPr>
              <a:t> on High Speed Diesel (HSD) (Rs. 0.75 / </a:t>
            </a:r>
            <a:r>
              <a:rPr lang="en-US" sz="2000" dirty="0" err="1" smtClean="0">
                <a:latin typeface="Bahnschrift Light SemiCondensed" pitchFamily="34" charset="0"/>
              </a:rPr>
              <a:t>litre</a:t>
            </a:r>
            <a:r>
              <a:rPr lang="en-US" sz="2000" dirty="0" smtClean="0">
                <a:latin typeface="Bahnschrift Light SemiCondensed" pitchFamily="34" charset="0"/>
              </a:rPr>
              <a:t>) </a:t>
            </a:r>
          </a:p>
          <a:p>
            <a:pPr marL="290513" indent="-290513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en-US" sz="2000" dirty="0" smtClean="0">
                <a:latin typeface="Bahnschrift Light SemiCondensed" pitchFamily="34" charset="0"/>
              </a:rPr>
              <a:t>Budgetary Support from </a:t>
            </a:r>
            <a:r>
              <a:rPr lang="en-US" sz="2000" dirty="0" err="1" smtClean="0">
                <a:latin typeface="Bahnschrift Light SemiCondensed" pitchFamily="34" charset="0"/>
              </a:rPr>
              <a:t>Govt</a:t>
            </a:r>
            <a:r>
              <a:rPr lang="en-US" sz="2000" dirty="0" smtClean="0">
                <a:latin typeface="Bahnschrift Light SemiCondensed" pitchFamily="34" charset="0"/>
              </a:rPr>
              <a:t> of India </a:t>
            </a:r>
          </a:p>
          <a:p>
            <a:pPr marL="290513" indent="-290513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en-US" sz="2000" dirty="0" smtClean="0">
                <a:latin typeface="Bahnschrift Light SemiCondensed" pitchFamily="34" charset="0"/>
              </a:rPr>
              <a:t>ADB funding </a:t>
            </a:r>
          </a:p>
          <a:p>
            <a:pPr marL="290513" indent="-290513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en-US" sz="2000" dirty="0" smtClean="0">
                <a:latin typeface="Bahnschrift Light SemiCondensed" pitchFamily="34" charset="0"/>
              </a:rPr>
              <a:t>World Bank funding </a:t>
            </a:r>
          </a:p>
          <a:p>
            <a:pPr marL="290513" indent="-290513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en-US" sz="2000" dirty="0" smtClean="0">
                <a:latin typeface="Bahnschrift Light SemiCondensed" pitchFamily="34" charset="0"/>
              </a:rPr>
              <a:t>Internal Borrowings– NABARD Loans. </a:t>
            </a:r>
          </a:p>
          <a:p>
            <a:endParaRPr lang="en-US" sz="2000" dirty="0" smtClean="0">
              <a:latin typeface="Bahnschrift Light SemiCondensed" pitchFamily="34" charset="0"/>
            </a:endParaRPr>
          </a:p>
          <a:p>
            <a:r>
              <a:rPr lang="en-US" sz="2400" b="1" dirty="0" smtClean="0">
                <a:solidFill>
                  <a:srgbClr val="C00000"/>
                </a:solidFill>
                <a:latin typeface="Bahnschrift Light SemiCondensed" pitchFamily="34" charset="0"/>
              </a:rPr>
              <a:t>Five-year Maintenance initial Guarantee of Contractor</a:t>
            </a:r>
          </a:p>
          <a:p>
            <a:pPr marL="290513" indent="-290513" algn="just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200" dirty="0" smtClean="0">
                <a:latin typeface="Bahnschrift Light SemiCondensed" pitchFamily="34" charset="0"/>
              </a:rPr>
              <a:t>All PMGSY roads should be covered under </a:t>
            </a:r>
            <a:r>
              <a:rPr lang="en-US" sz="2200" b="1" dirty="0" smtClean="0">
                <a:solidFill>
                  <a:srgbClr val="C00000"/>
                </a:solidFill>
                <a:latin typeface="Bahnschrift Light SemiCondensed" pitchFamily="34" charset="0"/>
              </a:rPr>
              <a:t>five year maintenance </a:t>
            </a:r>
            <a:r>
              <a:rPr lang="en-US" sz="2200" dirty="0" smtClean="0">
                <a:latin typeface="Bahnschrift Light SemiCondensed" pitchFamily="34" charset="0"/>
              </a:rPr>
              <a:t>contract along with construction contract. </a:t>
            </a:r>
            <a:endParaRPr lang="en-US" sz="2200" dirty="0" smtClean="0">
              <a:solidFill>
                <a:srgbClr val="C00000"/>
              </a:solidFill>
              <a:latin typeface="Bahnschrift Light SemiCondensed" pitchFamily="34" charset="0"/>
            </a:endParaRPr>
          </a:p>
          <a:p>
            <a:pPr marL="290513" indent="-290513" algn="just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200" dirty="0" smtClean="0">
                <a:latin typeface="Bahnschrift Light SemiCondensed" pitchFamily="34" charset="0"/>
              </a:rPr>
              <a:t>Maintenance </a:t>
            </a:r>
            <a:r>
              <a:rPr lang="en-US" sz="2200" b="1" dirty="0" smtClean="0">
                <a:solidFill>
                  <a:srgbClr val="C00000"/>
                </a:solidFill>
                <a:latin typeface="Bahnschrift Light SemiCondensed" pitchFamily="34" charset="0"/>
              </a:rPr>
              <a:t>budgeted by the States</a:t>
            </a:r>
            <a:r>
              <a:rPr lang="en-US" sz="2200" dirty="0" smtClean="0">
                <a:latin typeface="Bahnschrift Light SemiCondensed" pitchFamily="34" charset="0"/>
              </a:rPr>
              <a:t>. Provision of financial incentives for maintenance  works by </a:t>
            </a:r>
            <a:r>
              <a:rPr lang="en-US" sz="2200" dirty="0" err="1" smtClean="0">
                <a:latin typeface="Bahnschrift Light SemiCondensed" pitchFamily="34" charset="0"/>
              </a:rPr>
              <a:t>MoRD</a:t>
            </a:r>
            <a:r>
              <a:rPr lang="en-US" sz="2200" dirty="0" smtClean="0">
                <a:latin typeface="Bahnschrift Light SemiCondensed" pitchFamily="34" charset="0"/>
              </a:rPr>
              <a:t> also provided to the states. </a:t>
            </a:r>
          </a:p>
          <a:p>
            <a:pPr marL="290513" indent="-290513">
              <a:buFont typeface="Arial" pitchFamily="34" charset="0"/>
              <a:buChar char="•"/>
            </a:pPr>
            <a:endParaRPr lang="en-US" sz="2000" b="1" dirty="0" smtClean="0">
              <a:latin typeface="Bahnschrift Light SemiCondensed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62498" y="57150"/>
            <a:ext cx="8829102" cy="10668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6213" algn="ctr"/>
            <a:r>
              <a:rPr lang="en-US" sz="3600" b="1" dirty="0" smtClean="0">
                <a:solidFill>
                  <a:schemeClr val="bg1"/>
                </a:solidFill>
                <a:latin typeface="Bahnschrift Light Condensed" pitchFamily="34" charset="0"/>
              </a:rPr>
              <a:t>PMGSY  Physical  Progress</a:t>
            </a:r>
            <a:endParaRPr lang="en-US" sz="3600" b="1" dirty="0">
              <a:solidFill>
                <a:schemeClr val="bg1"/>
              </a:solidFill>
              <a:latin typeface="Bahnschrift Light Condensed" pitchFamily="34" charset="0"/>
            </a:endParaRPr>
          </a:p>
        </p:txBody>
      </p:sp>
      <p:pic>
        <p:nvPicPr>
          <p:cNvPr id="53249" name="Picture 1"/>
          <p:cNvPicPr>
            <a:picLocks noChangeAspect="1" noChangeArrowheads="1"/>
          </p:cNvPicPr>
          <p:nvPr/>
        </p:nvPicPr>
        <p:blipFill>
          <a:blip r:embed="rId2" cstate="print"/>
          <a:srcRect l="3613" t="15459" r="4853" b="3382"/>
          <a:stretch>
            <a:fillRect/>
          </a:stretch>
        </p:blipFill>
        <p:spPr bwMode="auto">
          <a:xfrm>
            <a:off x="228599" y="1276350"/>
            <a:ext cx="5638801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5867400" y="1276350"/>
            <a:ext cx="31242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6213" lvl="0" indent="-176213" algn="just">
              <a:buFont typeface="Arial" pitchFamily="34" charset="0"/>
              <a:buChar char="•"/>
            </a:pPr>
            <a:r>
              <a:rPr lang="en-US" b="1" dirty="0" smtClean="0">
                <a:latin typeface="Bahnschrift Light SemiCondensed" pitchFamily="34" charset="0"/>
              </a:rPr>
              <a:t>Overall, government has </a:t>
            </a:r>
            <a:r>
              <a:rPr lang="en-US" b="1" dirty="0" smtClean="0">
                <a:solidFill>
                  <a:srgbClr val="C00000"/>
                </a:solidFill>
                <a:latin typeface="Bahnschrift Light SemiCondensed" pitchFamily="34" charset="0"/>
              </a:rPr>
              <a:t>Sanctioned proposal for 6.94 </a:t>
            </a:r>
            <a:r>
              <a:rPr lang="en-US" b="1" dirty="0" err="1" smtClean="0">
                <a:solidFill>
                  <a:srgbClr val="C00000"/>
                </a:solidFill>
                <a:latin typeface="Bahnschrift Light SemiCondensed" pitchFamily="34" charset="0"/>
              </a:rPr>
              <a:t>lakh</a:t>
            </a:r>
            <a:r>
              <a:rPr lang="en-US" b="1" dirty="0" smtClean="0">
                <a:solidFill>
                  <a:srgbClr val="C00000"/>
                </a:solidFill>
                <a:latin typeface="Bahnschrift Light SemiCondensed" pitchFamily="34" charset="0"/>
              </a:rPr>
              <a:t>  </a:t>
            </a:r>
            <a:r>
              <a:rPr lang="en-US" b="1" dirty="0" err="1" smtClean="0">
                <a:solidFill>
                  <a:srgbClr val="C00000"/>
                </a:solidFill>
                <a:latin typeface="Bahnschrift Light SemiCondensed" pitchFamily="34" charset="0"/>
              </a:rPr>
              <a:t>kms</a:t>
            </a:r>
            <a:r>
              <a:rPr lang="en-US" b="1" dirty="0" smtClean="0">
                <a:latin typeface="Bahnschrift Light SemiCondensed" pitchFamily="34" charset="0"/>
              </a:rPr>
              <a:t> road out of which  </a:t>
            </a:r>
            <a:r>
              <a:rPr lang="en-US" b="1" dirty="0" smtClean="0">
                <a:solidFill>
                  <a:srgbClr val="C00000"/>
                </a:solidFill>
                <a:latin typeface="Bahnschrift Light SemiCondensed" pitchFamily="34" charset="0"/>
              </a:rPr>
              <a:t>6.05 </a:t>
            </a:r>
            <a:r>
              <a:rPr lang="en-US" b="1" dirty="0" err="1" smtClean="0">
                <a:solidFill>
                  <a:srgbClr val="C00000"/>
                </a:solidFill>
                <a:latin typeface="Bahnschrift Light SemiCondensed" pitchFamily="34" charset="0"/>
              </a:rPr>
              <a:t>lakh</a:t>
            </a:r>
            <a:r>
              <a:rPr lang="en-US" b="1" dirty="0" smtClean="0">
                <a:solidFill>
                  <a:srgbClr val="C00000"/>
                </a:solidFill>
                <a:latin typeface="Bahnschrift Light SemiCondensed" pitchFamily="34" charset="0"/>
              </a:rPr>
              <a:t> Km</a:t>
            </a:r>
            <a:r>
              <a:rPr lang="en-US" b="1" dirty="0" smtClean="0">
                <a:latin typeface="Bahnschrift Light SemiCondensed" pitchFamily="34" charset="0"/>
              </a:rPr>
              <a:t> has been </a:t>
            </a:r>
            <a:r>
              <a:rPr lang="en-US" b="1" dirty="0" smtClean="0">
                <a:solidFill>
                  <a:srgbClr val="C00000"/>
                </a:solidFill>
                <a:latin typeface="Bahnschrift Light SemiCondensed" pitchFamily="34" charset="0"/>
              </a:rPr>
              <a:t>Completed till September 2019</a:t>
            </a:r>
            <a:r>
              <a:rPr lang="en-US" b="1" dirty="0" smtClean="0">
                <a:latin typeface="Bahnschrift Light SemiCondensed" pitchFamily="34" charset="0"/>
              </a:rPr>
              <a:t>.</a:t>
            </a:r>
          </a:p>
          <a:p>
            <a:pPr marL="176213" lvl="0" indent="-176213" algn="just">
              <a:buFont typeface="Arial" pitchFamily="34" charset="0"/>
              <a:buChar char="•"/>
            </a:pPr>
            <a:endParaRPr lang="en-US" b="1" dirty="0" smtClean="0">
              <a:latin typeface="Bahnschrift Light SemiCondensed" pitchFamily="34" charset="0"/>
            </a:endParaRPr>
          </a:p>
          <a:p>
            <a:pPr marL="176213" indent="-176213" algn="just">
              <a:buFont typeface="Arial" pitchFamily="34" charset="0"/>
              <a:buChar char="•"/>
            </a:pPr>
            <a:r>
              <a:rPr lang="en-US" b="1" dirty="0" smtClean="0">
                <a:latin typeface="Bahnschrift Light SemiCondensed" pitchFamily="34" charset="0"/>
              </a:rPr>
              <a:t>And In order to achieve these targets, </a:t>
            </a:r>
            <a:r>
              <a:rPr lang="en-US" b="1" dirty="0" smtClean="0">
                <a:solidFill>
                  <a:srgbClr val="C00000"/>
                </a:solidFill>
                <a:latin typeface="Bahnschrift Light SemiCondensed" pitchFamily="34" charset="0"/>
              </a:rPr>
              <a:t>government has spent about Rs. 2.12 </a:t>
            </a:r>
            <a:r>
              <a:rPr lang="en-US" b="1" dirty="0" err="1" smtClean="0">
                <a:solidFill>
                  <a:srgbClr val="C00000"/>
                </a:solidFill>
                <a:latin typeface="Bahnschrift Light SemiCondensed" pitchFamily="34" charset="0"/>
              </a:rPr>
              <a:t>lakh</a:t>
            </a:r>
            <a:r>
              <a:rPr lang="en-US" b="1" dirty="0" smtClean="0">
                <a:solidFill>
                  <a:srgbClr val="C00000"/>
                </a:solidFill>
                <a:latin typeface="Bahnschrift Light SemiCondensed" pitchFamily="34" charset="0"/>
              </a:rPr>
              <a:t> </a:t>
            </a:r>
            <a:r>
              <a:rPr lang="en-US" b="1" dirty="0" err="1" smtClean="0">
                <a:solidFill>
                  <a:srgbClr val="C00000"/>
                </a:solidFill>
                <a:latin typeface="Bahnschrift Light SemiCondensed" pitchFamily="34" charset="0"/>
              </a:rPr>
              <a:t>crore</a:t>
            </a:r>
            <a:r>
              <a:rPr lang="en-US" b="1" dirty="0" smtClean="0">
                <a:solidFill>
                  <a:srgbClr val="C00000"/>
                </a:solidFill>
                <a:latin typeface="Bahnschrift Light SemiCondensed" pitchFamily="34" charset="0"/>
              </a:rPr>
              <a:t> up to Sept 2019</a:t>
            </a:r>
            <a:r>
              <a:rPr lang="en-US" b="1" dirty="0" smtClean="0">
                <a:latin typeface="Bahnschrift Light SemiCondensed" pitchFamily="34" charset="0"/>
              </a:rPr>
              <a:t> against the sanctioned projects of </a:t>
            </a:r>
            <a:r>
              <a:rPr lang="en-US" b="1" dirty="0" smtClean="0">
                <a:solidFill>
                  <a:srgbClr val="C00000"/>
                </a:solidFill>
                <a:latin typeface="Bahnschrift Light SemiCondensed" pitchFamily="34" charset="0"/>
              </a:rPr>
              <a:t>Rs. 2.66 </a:t>
            </a:r>
            <a:r>
              <a:rPr lang="en-US" b="1" dirty="0" err="1" smtClean="0">
                <a:solidFill>
                  <a:srgbClr val="C00000"/>
                </a:solidFill>
                <a:latin typeface="Bahnschrift Light SemiCondensed" pitchFamily="34" charset="0"/>
              </a:rPr>
              <a:t>lakh</a:t>
            </a:r>
            <a:r>
              <a:rPr lang="en-US" b="1" dirty="0" smtClean="0">
                <a:solidFill>
                  <a:srgbClr val="C00000"/>
                </a:solidFill>
                <a:latin typeface="Bahnschrift Light SemiCondensed" pitchFamily="34" charset="0"/>
              </a:rPr>
              <a:t> </a:t>
            </a:r>
            <a:r>
              <a:rPr lang="en-US" b="1" dirty="0" err="1" smtClean="0">
                <a:solidFill>
                  <a:srgbClr val="C00000"/>
                </a:solidFill>
                <a:latin typeface="Bahnschrift Light SemiCondensed" pitchFamily="34" charset="0"/>
              </a:rPr>
              <a:t>crore</a:t>
            </a:r>
            <a:r>
              <a:rPr lang="en-US" b="1" dirty="0" smtClean="0">
                <a:solidFill>
                  <a:srgbClr val="C00000"/>
                </a:solidFill>
                <a:latin typeface="Bahnschrift Light SemiCondensed" pitchFamily="34" charset="0"/>
              </a:rPr>
              <a:t>.</a:t>
            </a:r>
          </a:p>
          <a:p>
            <a:pPr marL="176213" lvl="0" indent="-176213" algn="just">
              <a:buFont typeface="Arial" pitchFamily="34" charset="0"/>
              <a:buChar char="•"/>
            </a:pPr>
            <a:endParaRPr lang="en-US" dirty="0" smtClean="0">
              <a:latin typeface="Bahnschrift Light SemiCondensed" pitchFamily="34" charset="0"/>
            </a:endParaRPr>
          </a:p>
          <a:p>
            <a:pPr marL="176213" indent="-176213" algn="just">
              <a:buFont typeface="Arial" pitchFamily="34" charset="0"/>
              <a:buChar char="•"/>
            </a:pPr>
            <a:endParaRPr lang="en-US" dirty="0">
              <a:latin typeface="Bahnschrift SemiLight Condensed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62498" y="57150"/>
            <a:ext cx="8829102" cy="10668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b="1" dirty="0" smtClean="0">
                <a:latin typeface="Bahnschrift Light Condensed" pitchFamily="34" charset="0"/>
              </a:rPr>
              <a:t>Physical Progress: Road Length Constructed (Km)</a:t>
            </a:r>
            <a:endParaRPr lang="en-US" sz="3200" b="1" dirty="0">
              <a:solidFill>
                <a:schemeClr val="bg1"/>
              </a:solidFill>
              <a:latin typeface="Bahnschrift Light Condensed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52400" y="1344632"/>
            <a:ext cx="3048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538" indent="-109538" algn="just">
              <a:buFont typeface="Arial" pitchFamily="34" charset="0"/>
              <a:buChar char="•"/>
            </a:pPr>
            <a:r>
              <a:rPr lang="en-US" dirty="0" smtClean="0">
                <a:latin typeface="Bahnschrift Light Condensed" pitchFamily="34" charset="0"/>
              </a:rPr>
              <a:t>As of 31</a:t>
            </a:r>
            <a:r>
              <a:rPr lang="en-US" baseline="30000" dirty="0" smtClean="0">
                <a:latin typeface="Bahnschrift Light Condensed" pitchFamily="34" charset="0"/>
              </a:rPr>
              <a:t>st</a:t>
            </a:r>
            <a:r>
              <a:rPr lang="en-US" dirty="0" smtClean="0">
                <a:latin typeface="Bahnschrift Light Condensed" pitchFamily="34" charset="0"/>
              </a:rPr>
              <a:t> December 2019, </a:t>
            </a:r>
            <a:r>
              <a:rPr lang="en-US" b="1" dirty="0" smtClean="0">
                <a:solidFill>
                  <a:srgbClr val="C00000"/>
                </a:solidFill>
                <a:latin typeface="Bahnschrift Light Condensed" pitchFamily="34" charset="0"/>
              </a:rPr>
              <a:t>a total of 6,10,182 </a:t>
            </a:r>
            <a:r>
              <a:rPr lang="en-US" b="1" dirty="0" err="1" smtClean="0">
                <a:solidFill>
                  <a:srgbClr val="C00000"/>
                </a:solidFill>
                <a:latin typeface="Bahnschrift Light Condensed" pitchFamily="34" charset="0"/>
              </a:rPr>
              <a:t>kms</a:t>
            </a:r>
            <a:r>
              <a:rPr lang="en-US" b="1" dirty="0" smtClean="0">
                <a:latin typeface="Bahnschrift Light Condensed" pitchFamily="34" charset="0"/>
              </a:rPr>
              <a:t> </a:t>
            </a:r>
            <a:r>
              <a:rPr lang="en-US" dirty="0" smtClean="0">
                <a:latin typeface="Bahnschrift Light Condensed" pitchFamily="34" charset="0"/>
              </a:rPr>
              <a:t>of </a:t>
            </a:r>
            <a:r>
              <a:rPr lang="en-US" b="1" dirty="0" smtClean="0">
                <a:solidFill>
                  <a:srgbClr val="C00000"/>
                </a:solidFill>
                <a:latin typeface="Bahnschrift Light Condensed" pitchFamily="34" charset="0"/>
              </a:rPr>
              <a:t>rural roads </a:t>
            </a:r>
            <a:r>
              <a:rPr lang="en-US" dirty="0" smtClean="0">
                <a:latin typeface="Bahnschrift Light Condensed" pitchFamily="34" charset="0"/>
              </a:rPr>
              <a:t>were constructed under PMGSY scheme </a:t>
            </a:r>
            <a:r>
              <a:rPr lang="en-US" b="1" dirty="0" smtClean="0">
                <a:solidFill>
                  <a:srgbClr val="C00000"/>
                </a:solidFill>
                <a:latin typeface="Bahnschrift Light Condensed" pitchFamily="34" charset="0"/>
              </a:rPr>
              <a:t>between 2005-19 </a:t>
            </a:r>
            <a:r>
              <a:rPr lang="en-US" dirty="0" smtClean="0">
                <a:latin typeface="Bahnschrift Light Condensed" pitchFamily="34" charset="0"/>
              </a:rPr>
              <a:t>against the total sanction 7,03,798 </a:t>
            </a:r>
            <a:r>
              <a:rPr lang="en-US" dirty="0" err="1" smtClean="0">
                <a:latin typeface="Bahnschrift Light Condensed" pitchFamily="34" charset="0"/>
              </a:rPr>
              <a:t>kms</a:t>
            </a:r>
            <a:r>
              <a:rPr lang="en-US" dirty="0" smtClean="0">
                <a:latin typeface="Bahnschrift Light Condensed" pitchFamily="34" charset="0"/>
              </a:rPr>
              <a:t>. </a:t>
            </a:r>
          </a:p>
          <a:p>
            <a:pPr marL="109538" indent="-109538" algn="just">
              <a:buFont typeface="Arial" pitchFamily="34" charset="0"/>
              <a:buChar char="•"/>
            </a:pPr>
            <a:endParaRPr lang="en-US" dirty="0" smtClean="0">
              <a:latin typeface="Bahnschrift Light Condensed" pitchFamily="34" charset="0"/>
            </a:endParaRPr>
          </a:p>
          <a:p>
            <a:pPr marL="109538" indent="-109538" algn="just">
              <a:buFont typeface="Arial" pitchFamily="34" charset="0"/>
              <a:buChar char="•"/>
            </a:pPr>
            <a:r>
              <a:rPr lang="en-US" b="1" dirty="0" smtClean="0">
                <a:solidFill>
                  <a:srgbClr val="C00000"/>
                </a:solidFill>
                <a:latin typeface="Bahnschrift Light Condensed" pitchFamily="34" charset="0"/>
              </a:rPr>
              <a:t>Madhya Pradesh </a:t>
            </a:r>
            <a:r>
              <a:rPr lang="en-US" dirty="0" smtClean="0">
                <a:latin typeface="Bahnschrift Light Condensed" pitchFamily="34" charset="0"/>
              </a:rPr>
              <a:t>(76,731 </a:t>
            </a:r>
            <a:r>
              <a:rPr lang="en-US" dirty="0" err="1" smtClean="0">
                <a:latin typeface="Bahnschrift Light Condensed" pitchFamily="34" charset="0"/>
              </a:rPr>
              <a:t>kms</a:t>
            </a:r>
            <a:r>
              <a:rPr lang="en-US" dirty="0" smtClean="0">
                <a:latin typeface="Bahnschrift Light Condensed" pitchFamily="34" charset="0"/>
              </a:rPr>
              <a:t>), </a:t>
            </a:r>
            <a:r>
              <a:rPr lang="en-US" b="1" dirty="0" smtClean="0">
                <a:solidFill>
                  <a:srgbClr val="C00000"/>
                </a:solidFill>
                <a:latin typeface="Bahnschrift Light Condensed" pitchFamily="34" charset="0"/>
              </a:rPr>
              <a:t>Rajasthan</a:t>
            </a:r>
            <a:r>
              <a:rPr lang="en-US" dirty="0" smtClean="0">
                <a:latin typeface="Bahnschrift Light Condensed" pitchFamily="34" charset="0"/>
              </a:rPr>
              <a:t> (67,189 </a:t>
            </a:r>
            <a:r>
              <a:rPr lang="en-US" dirty="0" err="1" smtClean="0">
                <a:latin typeface="Bahnschrift Light Condensed" pitchFamily="34" charset="0"/>
              </a:rPr>
              <a:t>kms</a:t>
            </a:r>
            <a:r>
              <a:rPr lang="en-US" dirty="0" smtClean="0">
                <a:latin typeface="Bahnschrift Light Condensed" pitchFamily="34" charset="0"/>
              </a:rPr>
              <a:t>), </a:t>
            </a:r>
            <a:r>
              <a:rPr lang="en-US" b="1" dirty="0" smtClean="0">
                <a:solidFill>
                  <a:srgbClr val="C00000"/>
                </a:solidFill>
                <a:latin typeface="Bahnschrift Light Condensed" pitchFamily="34" charset="0"/>
              </a:rPr>
              <a:t>Odisha</a:t>
            </a:r>
            <a:r>
              <a:rPr lang="en-US" dirty="0" smtClean="0">
                <a:latin typeface="Bahnschrift Light Condensed" pitchFamily="34" charset="0"/>
              </a:rPr>
              <a:t> (56565 </a:t>
            </a:r>
            <a:r>
              <a:rPr lang="en-US" dirty="0" err="1" smtClean="0">
                <a:latin typeface="Bahnschrift Light Condensed" pitchFamily="34" charset="0"/>
              </a:rPr>
              <a:t>kms</a:t>
            </a:r>
            <a:r>
              <a:rPr lang="en-US" dirty="0" smtClean="0">
                <a:latin typeface="Bahnschrift Light Condensed" pitchFamily="34" charset="0"/>
              </a:rPr>
              <a:t>), </a:t>
            </a:r>
            <a:r>
              <a:rPr lang="en-US" b="1" dirty="0" smtClean="0">
                <a:solidFill>
                  <a:srgbClr val="C00000"/>
                </a:solidFill>
                <a:latin typeface="Bahnschrift Light Condensed" pitchFamily="34" charset="0"/>
              </a:rPr>
              <a:t>Uttar Pradesh </a:t>
            </a:r>
            <a:r>
              <a:rPr lang="en-US" dirty="0" smtClean="0">
                <a:latin typeface="Bahnschrift Light Condensed" pitchFamily="34" charset="0"/>
              </a:rPr>
              <a:t>(56309 </a:t>
            </a:r>
            <a:r>
              <a:rPr lang="en-US" dirty="0" err="1" smtClean="0">
                <a:latin typeface="Bahnschrift Light Condensed" pitchFamily="34" charset="0"/>
              </a:rPr>
              <a:t>kms</a:t>
            </a:r>
            <a:r>
              <a:rPr lang="en-US" dirty="0" smtClean="0">
                <a:latin typeface="Bahnschrift Light Condensed" pitchFamily="34" charset="0"/>
              </a:rPr>
              <a:t>) and </a:t>
            </a:r>
            <a:r>
              <a:rPr lang="en-US" b="1" dirty="0" smtClean="0">
                <a:solidFill>
                  <a:srgbClr val="C00000"/>
                </a:solidFill>
                <a:latin typeface="Bahnschrift Light Condensed" pitchFamily="34" charset="0"/>
              </a:rPr>
              <a:t>Bihar</a:t>
            </a:r>
            <a:r>
              <a:rPr lang="en-US" dirty="0" smtClean="0">
                <a:latin typeface="Bahnschrift Light Condensed" pitchFamily="34" charset="0"/>
              </a:rPr>
              <a:t> (51487 </a:t>
            </a:r>
            <a:r>
              <a:rPr lang="en-US" dirty="0" err="1" smtClean="0">
                <a:latin typeface="Bahnschrift Light Condensed" pitchFamily="34" charset="0"/>
              </a:rPr>
              <a:t>kms</a:t>
            </a:r>
            <a:r>
              <a:rPr lang="en-US" dirty="0" smtClean="0">
                <a:latin typeface="Bahnschrift Light Condensed" pitchFamily="34" charset="0"/>
              </a:rPr>
              <a:t>) were the biggest beneficiaries of this scheme.</a:t>
            </a:r>
          </a:p>
          <a:p>
            <a:pPr algn="just"/>
            <a:endParaRPr lang="en-US" dirty="0" smtClean="0">
              <a:latin typeface="Bahnschrift Light Condensed" pitchFamily="34" charset="0"/>
            </a:endParaRPr>
          </a:p>
          <a:p>
            <a:endParaRPr lang="en-US" dirty="0" smtClean="0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1352549"/>
            <a:ext cx="5715000" cy="3357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200150"/>
            <a:ext cx="3505200" cy="3505200"/>
          </a:xfrm>
        </p:spPr>
        <p:txBody>
          <a:bodyPr>
            <a:noAutofit/>
          </a:bodyPr>
          <a:lstStyle/>
          <a:p>
            <a:pPr lvl="0" algn="just"/>
            <a:r>
              <a:rPr lang="en-US" sz="1800" dirty="0" smtClean="0">
                <a:latin typeface="Bahnschrift Light Condensed" pitchFamily="34" charset="0"/>
              </a:rPr>
              <a:t>The </a:t>
            </a:r>
            <a:r>
              <a:rPr lang="en-US" sz="1800" b="1" dirty="0" smtClean="0">
                <a:solidFill>
                  <a:srgbClr val="C00000"/>
                </a:solidFill>
                <a:latin typeface="Bahnschrift Light Condensed" pitchFamily="34" charset="0"/>
              </a:rPr>
              <a:t>total road length</a:t>
            </a:r>
            <a:r>
              <a:rPr lang="en-US" sz="1800" dirty="0" smtClean="0">
                <a:latin typeface="Bahnschrift Light Condensed" pitchFamily="34" charset="0"/>
              </a:rPr>
              <a:t> in the country increased significantly from </a:t>
            </a:r>
            <a:r>
              <a:rPr lang="en-US" sz="1800" b="1" dirty="0" smtClean="0">
                <a:solidFill>
                  <a:srgbClr val="C00000"/>
                </a:solidFill>
                <a:latin typeface="Bahnschrift Light Condensed" pitchFamily="34" charset="0"/>
              </a:rPr>
              <a:t>3.99 </a:t>
            </a:r>
            <a:r>
              <a:rPr lang="en-US" sz="1800" b="1" dirty="0" err="1" smtClean="0">
                <a:solidFill>
                  <a:srgbClr val="C00000"/>
                </a:solidFill>
                <a:latin typeface="Bahnschrift Light Condensed" pitchFamily="34" charset="0"/>
              </a:rPr>
              <a:t>lakh</a:t>
            </a:r>
            <a:r>
              <a:rPr lang="en-US" sz="1800" b="1" dirty="0" smtClean="0">
                <a:solidFill>
                  <a:srgbClr val="C00000"/>
                </a:solidFill>
                <a:latin typeface="Bahnschrift Light Condensed" pitchFamily="34" charset="0"/>
              </a:rPr>
              <a:t> km in 1951 to 62.04 </a:t>
            </a:r>
            <a:r>
              <a:rPr lang="en-US" sz="1800" b="1" dirty="0" err="1" smtClean="0">
                <a:solidFill>
                  <a:srgbClr val="C00000"/>
                </a:solidFill>
                <a:latin typeface="Bahnschrift Light Condensed" pitchFamily="34" charset="0"/>
              </a:rPr>
              <a:t>lakh</a:t>
            </a:r>
            <a:r>
              <a:rPr lang="en-US" sz="1800" b="1" dirty="0" smtClean="0">
                <a:solidFill>
                  <a:srgbClr val="C00000"/>
                </a:solidFill>
                <a:latin typeface="Bahnschrift Light Condensed" pitchFamily="34" charset="0"/>
              </a:rPr>
              <a:t> in 2018. </a:t>
            </a:r>
          </a:p>
          <a:p>
            <a:pPr lvl="0" algn="just"/>
            <a:r>
              <a:rPr lang="en-US" sz="1800" dirty="0" smtClean="0">
                <a:latin typeface="Bahnschrift Light Condensed" pitchFamily="34" charset="0"/>
              </a:rPr>
              <a:t>Now </a:t>
            </a:r>
            <a:r>
              <a:rPr lang="en-US" sz="1800" b="1" dirty="0" smtClean="0">
                <a:solidFill>
                  <a:srgbClr val="C00000"/>
                </a:solidFill>
                <a:latin typeface="Bahnschrift Light Condensed" pitchFamily="34" charset="0"/>
              </a:rPr>
              <a:t>India’s road network </a:t>
            </a:r>
            <a:r>
              <a:rPr lang="en-US" sz="1800" dirty="0" smtClean="0">
                <a:latin typeface="Bahnschrift Light Condensed" pitchFamily="34" charset="0"/>
              </a:rPr>
              <a:t>is the </a:t>
            </a:r>
            <a:r>
              <a:rPr lang="en-US" sz="1800" b="1" dirty="0" smtClean="0">
                <a:solidFill>
                  <a:srgbClr val="C00000"/>
                </a:solidFill>
                <a:latin typeface="Bahnschrift Light Condensed" pitchFamily="34" charset="0"/>
              </a:rPr>
              <a:t>second largest in the world after USA</a:t>
            </a:r>
          </a:p>
          <a:p>
            <a:pPr lvl="0" algn="just"/>
            <a:r>
              <a:rPr lang="en-US" sz="1800" b="1" dirty="0" smtClean="0">
                <a:solidFill>
                  <a:srgbClr val="C00000"/>
                </a:solidFill>
                <a:latin typeface="Bahnschrift Light Condensed" pitchFamily="34" charset="0"/>
              </a:rPr>
              <a:t>Credit goes to successive plans</a:t>
            </a:r>
            <a:r>
              <a:rPr lang="en-US" sz="1800" dirty="0" smtClean="0">
                <a:latin typeface="Bahnschrift Light Condensed" pitchFamily="34" charset="0"/>
              </a:rPr>
              <a:t>, such as, the Minimum Needs Program </a:t>
            </a:r>
            <a:r>
              <a:rPr lang="en-US" sz="1800" b="1" dirty="0" smtClean="0">
                <a:solidFill>
                  <a:srgbClr val="C00000"/>
                </a:solidFill>
                <a:latin typeface="Bahnschrift Light Condensed" pitchFamily="34" charset="0"/>
              </a:rPr>
              <a:t>(MNP</a:t>
            </a:r>
            <a:r>
              <a:rPr lang="en-US" sz="1800" dirty="0" smtClean="0">
                <a:latin typeface="Bahnschrift Light Condensed" pitchFamily="34" charset="0"/>
              </a:rPr>
              <a:t>), National Rural Employment Program (NREP), Rural Landless Employment Guarantee </a:t>
            </a:r>
            <a:r>
              <a:rPr lang="en-US" sz="1800" dirty="0" err="1" smtClean="0">
                <a:latin typeface="Bahnschrift Light Condensed" pitchFamily="34" charset="0"/>
              </a:rPr>
              <a:t>Programme</a:t>
            </a:r>
            <a:r>
              <a:rPr lang="en-US" sz="1800" dirty="0" smtClean="0">
                <a:latin typeface="Bahnschrift Light Condensed" pitchFamily="34" charset="0"/>
              </a:rPr>
              <a:t> </a:t>
            </a:r>
            <a:r>
              <a:rPr lang="en-US" sz="1800" b="1" dirty="0" smtClean="0">
                <a:solidFill>
                  <a:srgbClr val="C00000"/>
                </a:solidFill>
                <a:latin typeface="Bahnschrift Light Condensed" pitchFamily="34" charset="0"/>
              </a:rPr>
              <a:t>(RLEGP), </a:t>
            </a:r>
            <a:r>
              <a:rPr lang="en-US" sz="1800" dirty="0" err="1" smtClean="0">
                <a:latin typeface="Bahnschrift Light Condensed" pitchFamily="34" charset="0"/>
              </a:rPr>
              <a:t>Jawahar</a:t>
            </a:r>
            <a:r>
              <a:rPr lang="en-US" sz="1800" dirty="0" smtClean="0">
                <a:latin typeface="Bahnschrift Light Condensed" pitchFamily="34" charset="0"/>
              </a:rPr>
              <a:t> </a:t>
            </a:r>
            <a:r>
              <a:rPr lang="en-US" sz="1800" dirty="0" err="1" smtClean="0">
                <a:latin typeface="Bahnschrift Light Condensed" pitchFamily="34" charset="0"/>
              </a:rPr>
              <a:t>Rozgar</a:t>
            </a:r>
            <a:r>
              <a:rPr lang="en-US" sz="1800" dirty="0" smtClean="0">
                <a:latin typeface="Bahnschrift Light Condensed" pitchFamily="34" charset="0"/>
              </a:rPr>
              <a:t> </a:t>
            </a:r>
            <a:r>
              <a:rPr lang="en-US" sz="1800" dirty="0" err="1" smtClean="0">
                <a:latin typeface="Bahnschrift Light Condensed" pitchFamily="34" charset="0"/>
              </a:rPr>
              <a:t>Yojana</a:t>
            </a:r>
            <a:r>
              <a:rPr lang="en-US" sz="1800" dirty="0" smtClean="0">
                <a:latin typeface="Bahnschrift Light Condensed" pitchFamily="34" charset="0"/>
              </a:rPr>
              <a:t> </a:t>
            </a:r>
            <a:r>
              <a:rPr lang="en-US" sz="1800" b="1" dirty="0" smtClean="0">
                <a:solidFill>
                  <a:srgbClr val="C00000"/>
                </a:solidFill>
                <a:latin typeface="Bahnschrift Light Condensed" pitchFamily="34" charset="0"/>
              </a:rPr>
              <a:t>(JRY) </a:t>
            </a:r>
            <a:r>
              <a:rPr lang="en-US" sz="1800" dirty="0" smtClean="0">
                <a:latin typeface="Bahnschrift Light Condensed" pitchFamily="34" charset="0"/>
              </a:rPr>
              <a:t>etc.;</a:t>
            </a:r>
          </a:p>
          <a:p>
            <a:pPr marL="0" indent="0" algn="just">
              <a:buNone/>
            </a:pPr>
            <a:endParaRPr lang="en-US" sz="1800" b="1" dirty="0">
              <a:latin typeface="Bahnschrift Light Condensed" pitchFamily="34" charset="0"/>
            </a:endParaRPr>
          </a:p>
          <a:p>
            <a:endParaRPr lang="en-US" sz="1800" b="1" dirty="0">
              <a:latin typeface="Bahnschrift Light Condensed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2498" y="57150"/>
            <a:ext cx="8829102" cy="10668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6213" algn="ctr"/>
            <a:r>
              <a:rPr lang="en-US" sz="3200" b="1" dirty="0" smtClean="0">
                <a:latin typeface="Bahnschrift Light SemiCondensed" pitchFamily="34" charset="0"/>
              </a:rPr>
              <a:t>Status of Rural Roads in India…..</a:t>
            </a:r>
            <a:endParaRPr lang="en-US" sz="3200" b="1" dirty="0">
              <a:solidFill>
                <a:schemeClr val="bg1"/>
              </a:solidFill>
              <a:latin typeface="Bahnschrift Light SemiCondensed" pitchFamily="34" charset="0"/>
            </a:endParaRPr>
          </a:p>
        </p:txBody>
      </p:sp>
      <p:sp>
        <p:nvSpPr>
          <p:cNvPr id="41986" name="AutoShape 2" descr="Distribution of Population in Urban and Rural In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88" name="AutoShape 4" descr="Distribution of Population in Urban and Rural In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90" name="AutoShape 6" descr="Distribution of Population in Urban and Rural In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9" name="Chart 8"/>
          <p:cNvGraphicFramePr/>
          <p:nvPr/>
        </p:nvGraphicFramePr>
        <p:xfrm>
          <a:off x="3810000" y="1352550"/>
          <a:ext cx="5119687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123950"/>
            <a:ext cx="4953000" cy="3657600"/>
          </a:xfrm>
        </p:spPr>
        <p:txBody>
          <a:bodyPr>
            <a:noAutofit/>
          </a:bodyPr>
          <a:lstStyle/>
          <a:p>
            <a:pPr algn="just">
              <a:spcAft>
                <a:spcPts val="600"/>
              </a:spcAft>
            </a:pPr>
            <a:r>
              <a:rPr lang="en-US" sz="2100" b="1" dirty="0" smtClean="0">
                <a:latin typeface="Bahnschrift Light Condensed" pitchFamily="34" charset="0"/>
              </a:rPr>
              <a:t>An </a:t>
            </a:r>
            <a:r>
              <a:rPr lang="en-US" sz="2100" b="1" dirty="0" smtClean="0">
                <a:solidFill>
                  <a:srgbClr val="C00000"/>
                </a:solidFill>
                <a:latin typeface="Bahnschrift Light Condensed" pitchFamily="34" charset="0"/>
              </a:rPr>
              <a:t>efficient road network </a:t>
            </a:r>
            <a:r>
              <a:rPr lang="en-US" sz="2100" b="1" dirty="0" smtClean="0">
                <a:latin typeface="Bahnschrift Light Condensed" pitchFamily="34" charset="0"/>
              </a:rPr>
              <a:t>is prerequisite for the overall </a:t>
            </a:r>
            <a:r>
              <a:rPr lang="en-US" sz="2100" b="1" dirty="0" smtClean="0">
                <a:solidFill>
                  <a:srgbClr val="C00000"/>
                </a:solidFill>
                <a:latin typeface="Bahnschrift Light Condensed" pitchFamily="34" charset="0"/>
              </a:rPr>
              <a:t>economic development</a:t>
            </a:r>
          </a:p>
          <a:p>
            <a:pPr algn="just">
              <a:spcAft>
                <a:spcPts val="600"/>
              </a:spcAft>
            </a:pPr>
            <a:r>
              <a:rPr lang="en-US" sz="2100" dirty="0" smtClean="0">
                <a:latin typeface="Bahnschrift Light Condensed" pitchFamily="34" charset="0"/>
              </a:rPr>
              <a:t>It contributes significantly in the </a:t>
            </a:r>
            <a:r>
              <a:rPr lang="en-US" sz="2100" b="1" dirty="0" smtClean="0">
                <a:solidFill>
                  <a:srgbClr val="C00000"/>
                </a:solidFill>
                <a:latin typeface="Bahnschrift Light Condensed" pitchFamily="34" charset="0"/>
              </a:rPr>
              <a:t>socio-economic development of rural people </a:t>
            </a:r>
            <a:r>
              <a:rPr lang="en-US" sz="2100" dirty="0" smtClean="0">
                <a:latin typeface="Bahnschrift Light Condensed" pitchFamily="34" charset="0"/>
              </a:rPr>
              <a:t>by creating opportunities to </a:t>
            </a:r>
            <a:r>
              <a:rPr lang="en-US" sz="2100" b="1" dirty="0" smtClean="0">
                <a:solidFill>
                  <a:srgbClr val="C00000"/>
                </a:solidFill>
                <a:latin typeface="Bahnschrift Light Condensed" pitchFamily="34" charset="0"/>
              </a:rPr>
              <a:t>access goods and services </a:t>
            </a:r>
            <a:r>
              <a:rPr lang="en-US" sz="2100" dirty="0" smtClean="0">
                <a:latin typeface="Bahnschrift Light Condensed" pitchFamily="34" charset="0"/>
              </a:rPr>
              <a:t>located in nearby villages or major town/market </a:t>
            </a:r>
            <a:r>
              <a:rPr lang="en-US" sz="2100" dirty="0" err="1" smtClean="0">
                <a:latin typeface="Bahnschrift Light Condensed" pitchFamily="34" charset="0"/>
              </a:rPr>
              <a:t>centres</a:t>
            </a:r>
            <a:r>
              <a:rPr lang="en-US" sz="2100" dirty="0" smtClean="0">
                <a:latin typeface="Bahnschrift Light Condensed" pitchFamily="34" charset="0"/>
              </a:rPr>
              <a:t>.</a:t>
            </a:r>
          </a:p>
          <a:p>
            <a:pPr algn="just">
              <a:spcAft>
                <a:spcPts val="600"/>
              </a:spcAft>
            </a:pPr>
            <a:r>
              <a:rPr lang="en-US" sz="2100" dirty="0" smtClean="0">
                <a:latin typeface="Bahnschrift Light Condensed" pitchFamily="34" charset="0"/>
              </a:rPr>
              <a:t>Roads are </a:t>
            </a:r>
            <a:r>
              <a:rPr lang="en-US" sz="2100" b="1" dirty="0" smtClean="0">
                <a:solidFill>
                  <a:srgbClr val="C00000"/>
                </a:solidFill>
                <a:latin typeface="Bahnschrift Light Condensed" pitchFamily="34" charset="0"/>
              </a:rPr>
              <a:t>life line for villages </a:t>
            </a:r>
            <a:r>
              <a:rPr lang="en-US" sz="2100" dirty="0" smtClean="0">
                <a:latin typeface="Bahnschrift Light Condensed" pitchFamily="34" charset="0"/>
              </a:rPr>
              <a:t>as it </a:t>
            </a:r>
            <a:r>
              <a:rPr lang="en-US" sz="2100" b="1" dirty="0" smtClean="0">
                <a:solidFill>
                  <a:srgbClr val="C00000"/>
                </a:solidFill>
                <a:latin typeface="Bahnschrift Light Condensed" pitchFamily="34" charset="0"/>
              </a:rPr>
              <a:t>provides amenities</a:t>
            </a:r>
            <a:r>
              <a:rPr lang="en-US" sz="2100" dirty="0" smtClean="0">
                <a:latin typeface="Bahnschrift Light Condensed" pitchFamily="34" charset="0"/>
              </a:rPr>
              <a:t> like education, health, marketing etc. to them.</a:t>
            </a:r>
            <a:endParaRPr lang="en-US" sz="2100" dirty="0">
              <a:latin typeface="Bahnschrift Light Condensed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2498" y="57150"/>
            <a:ext cx="8829102" cy="10668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6213" algn="ctr"/>
            <a:r>
              <a:rPr lang="en-US" sz="3600" b="1" dirty="0" smtClean="0">
                <a:solidFill>
                  <a:schemeClr val="bg1"/>
                </a:solidFill>
                <a:latin typeface="Bahnschrift Light Condensed" pitchFamily="34" charset="0"/>
              </a:rPr>
              <a:t>Introduction</a:t>
            </a:r>
            <a:endParaRPr lang="en-US" sz="3600" b="1" dirty="0">
              <a:solidFill>
                <a:schemeClr val="bg1"/>
              </a:solidFill>
              <a:latin typeface="Bahnschrift Light Condensed" pitchFamily="34" charset="0"/>
            </a:endParaRPr>
          </a:p>
        </p:txBody>
      </p:sp>
      <p:pic>
        <p:nvPicPr>
          <p:cNvPr id="20482" name="Picture 2" descr="Need to focus on India's rural roads: World Bank experts"/>
          <p:cNvPicPr>
            <a:picLocks noChangeAspect="1" noChangeArrowheads="1"/>
          </p:cNvPicPr>
          <p:nvPr/>
        </p:nvPicPr>
        <p:blipFill>
          <a:blip r:embed="rId2" cstate="print"/>
          <a:srcRect r="18611"/>
          <a:stretch>
            <a:fillRect/>
          </a:stretch>
        </p:blipFill>
        <p:spPr bwMode="auto">
          <a:xfrm>
            <a:off x="5257800" y="1352550"/>
            <a:ext cx="3657600" cy="3124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428750"/>
            <a:ext cx="3733800" cy="3048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200" b="1" dirty="0" smtClean="0">
                <a:solidFill>
                  <a:srgbClr val="C00000"/>
                </a:solidFill>
                <a:latin typeface="Bahnschrift Light SemiCondensed" pitchFamily="34" charset="0"/>
              </a:rPr>
              <a:t>Indian Roads are classified into following categories</a:t>
            </a:r>
          </a:p>
          <a:p>
            <a:pPr marL="0" indent="0">
              <a:buNone/>
            </a:pPr>
            <a:endParaRPr lang="en-US" sz="1000" b="1" dirty="0" smtClean="0">
              <a:solidFill>
                <a:srgbClr val="C00000"/>
              </a:solidFill>
              <a:latin typeface="Bahnschrift Light SemiCondensed" pitchFamily="34" charset="0"/>
            </a:endParaRPr>
          </a:p>
          <a:p>
            <a:r>
              <a:rPr lang="en-US" sz="2000" b="1" dirty="0" smtClean="0">
                <a:latin typeface="Bahnschrift Light SemiCondensed" pitchFamily="34" charset="0"/>
              </a:rPr>
              <a:t>National Highways (NHs) </a:t>
            </a:r>
          </a:p>
          <a:p>
            <a:r>
              <a:rPr lang="en-US" sz="2000" b="1" dirty="0" smtClean="0">
                <a:latin typeface="Bahnschrift Light SemiCondensed" pitchFamily="34" charset="0"/>
              </a:rPr>
              <a:t>State Highways (SHs)</a:t>
            </a:r>
          </a:p>
          <a:p>
            <a:r>
              <a:rPr lang="en-US" sz="2000" b="1" dirty="0" smtClean="0">
                <a:latin typeface="Bahnschrift Light SemiCondensed" pitchFamily="34" charset="0"/>
              </a:rPr>
              <a:t>Major District Roads (MDRs) </a:t>
            </a:r>
          </a:p>
          <a:p>
            <a:r>
              <a:rPr lang="en-US" sz="2000" b="1" dirty="0" smtClean="0">
                <a:latin typeface="Bahnschrift Light SemiCondensed" pitchFamily="34" charset="0"/>
              </a:rPr>
              <a:t>Other District Roads (ODRs) </a:t>
            </a:r>
          </a:p>
          <a:p>
            <a:r>
              <a:rPr lang="en-US" sz="2000" b="1" dirty="0" smtClean="0">
                <a:latin typeface="Bahnschrift Light SemiCondensed" pitchFamily="34" charset="0"/>
              </a:rPr>
              <a:t>Village Roads (VRs)</a:t>
            </a:r>
          </a:p>
          <a:p>
            <a:pPr marL="0" indent="0" algn="just">
              <a:buNone/>
            </a:pPr>
            <a:endParaRPr lang="en-US" b="1" dirty="0">
              <a:latin typeface="Bahnschrift Light SemiCondensed" pitchFamily="34" charset="0"/>
            </a:endParaRPr>
          </a:p>
          <a:p>
            <a:endParaRPr lang="en-US" b="1" dirty="0">
              <a:latin typeface="Bahnschrift Light SemiCondensed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2498" y="57150"/>
            <a:ext cx="8829102" cy="10668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6213" algn="ctr"/>
            <a:r>
              <a:rPr lang="en-US" sz="3200" b="1" dirty="0" smtClean="0">
                <a:latin typeface="Bahnschrift Light SemiCondensed" pitchFamily="34" charset="0"/>
              </a:rPr>
              <a:t>Status of Roads in India</a:t>
            </a:r>
            <a:endParaRPr lang="en-US" sz="3200" b="1" dirty="0">
              <a:solidFill>
                <a:schemeClr val="bg1"/>
              </a:solidFill>
              <a:latin typeface="Bahnschrift Light SemiCondensed" pitchFamily="34" charset="0"/>
            </a:endParaRPr>
          </a:p>
        </p:txBody>
      </p:sp>
      <p:sp>
        <p:nvSpPr>
          <p:cNvPr id="41986" name="AutoShape 2" descr="Distribution of Population in Urban and Rural In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88" name="AutoShape 4" descr="Distribution of Population in Urban and Rural In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90" name="AutoShape 6" descr="Distribution of Population in Urban and Rural In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3962400" y="1352550"/>
          <a:ext cx="4953000" cy="3216811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286000"/>
                <a:gridCol w="1428750"/>
                <a:gridCol w="1238250"/>
              </a:tblGrid>
              <a:tr h="66962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Bahnschrift SemiLight Condensed" pitchFamily="34" charset="0"/>
                        </a:rPr>
                        <a:t> 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Bahnschrift SemiLight Condensed" pitchFamily="34" charset="0"/>
                        </a:rPr>
                        <a:t>Category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Bahnschrift SemiLight Condensed" pitchFamily="34" charset="0"/>
                      </a:endParaRPr>
                    </a:p>
                  </a:txBody>
                  <a:tcPr marL="182880" marR="18288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Bahnschrift SemiLight Condensed" pitchFamily="34" charset="0"/>
                        </a:rPr>
                        <a:t>Category Wise Road Length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Bahnschrift SemiLight Condensed" pitchFamily="34" charset="0"/>
                        </a:rPr>
                        <a:t> (</a:t>
                      </a:r>
                      <a:r>
                        <a:rPr lang="en-US" sz="1400" b="1" i="0" u="none" strike="noStrike" dirty="0" err="1" smtClean="0">
                          <a:solidFill>
                            <a:srgbClr val="000000"/>
                          </a:solidFill>
                          <a:latin typeface="Bahnschrift SemiLight Condensed" pitchFamily="34" charset="0"/>
                        </a:rPr>
                        <a:t>Kms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Bahnschrift SemiLight Condensed" pitchFamily="34" charset="0"/>
                        </a:rPr>
                        <a:t>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Bahnschrift SemiLight Condensed" pitchFamily="34" charset="0"/>
                      </a:endParaRPr>
                    </a:p>
                  </a:txBody>
                  <a:tcPr marT="91440" marB="9144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Bahnschrift SemiLight Condensed" pitchFamily="34" charset="0"/>
                        </a:rPr>
                        <a:t>% share of total road length</a:t>
                      </a:r>
                    </a:p>
                  </a:txBody>
                  <a:tcPr marT="91440" marB="91440" anchor="b"/>
                </a:tc>
              </a:tr>
              <a:tr h="32121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Bahnschrift SemiLight Condensed" pitchFamily="34" charset="0"/>
                        </a:rPr>
                        <a:t>National Highways</a:t>
                      </a:r>
                    </a:p>
                  </a:txBody>
                  <a:tcPr marL="182880" marR="18288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Bahnschrift SemiLight Condensed" pitchFamily="34" charset="0"/>
                        </a:rPr>
                        <a:t>114158</a:t>
                      </a:r>
                    </a:p>
                  </a:txBody>
                  <a:tcPr marL="182880" marR="18288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Bahnschrift SemiLight Condensed" pitchFamily="34" charset="0"/>
                        </a:rPr>
                        <a:t>1.9</a:t>
                      </a:r>
                    </a:p>
                  </a:txBody>
                  <a:tcPr marL="182880" marR="182880" marT="0" marB="0" anchor="ctr"/>
                </a:tc>
              </a:tr>
              <a:tr h="32121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Bahnschrift SemiLight Condensed" pitchFamily="34" charset="0"/>
                        </a:rPr>
                        <a:t>State Highways</a:t>
                      </a:r>
                    </a:p>
                  </a:txBody>
                  <a:tcPr marL="182880" marR="18288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Bahnschrift SemiLight Condensed" pitchFamily="34" charset="0"/>
                        </a:rPr>
                        <a:t>175036</a:t>
                      </a:r>
                    </a:p>
                  </a:txBody>
                  <a:tcPr marL="182880" marR="18288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Bahnschrift SemiLight Condensed" pitchFamily="34" charset="0"/>
                        </a:rPr>
                        <a:t>3.0</a:t>
                      </a:r>
                    </a:p>
                  </a:txBody>
                  <a:tcPr marL="182880" marR="182880" marT="0" marB="0" anchor="ctr"/>
                </a:tc>
              </a:tr>
              <a:tr h="32121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Bahnschrift SemiLight Condensed" pitchFamily="34" charset="0"/>
                        </a:rPr>
                        <a:t>District Roads</a:t>
                      </a:r>
                    </a:p>
                  </a:txBody>
                  <a:tcPr marL="182880" marR="18288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Bahnschrift SemiLight Condensed" pitchFamily="34" charset="0"/>
                        </a:rPr>
                        <a:t>586181</a:t>
                      </a:r>
                    </a:p>
                  </a:txBody>
                  <a:tcPr marL="182880" marR="18288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Bahnschrift SemiLight Condensed" pitchFamily="34" charset="0"/>
                        </a:rPr>
                        <a:t>9.9</a:t>
                      </a:r>
                    </a:p>
                  </a:txBody>
                  <a:tcPr marL="182880" marR="182880" marT="0" marB="0" anchor="ctr"/>
                </a:tc>
              </a:tr>
              <a:tr h="61989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Bahnschrift SemiLight Condensed" pitchFamily="34" charset="0"/>
                        </a:rPr>
                        <a:t>Rural Roads (including JRY Roads)</a:t>
                      </a:r>
                    </a:p>
                  </a:txBody>
                  <a:tcPr marL="182880" marR="18288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Bahnschrift SemiLight Condensed" pitchFamily="34" charset="0"/>
                        </a:rPr>
                        <a:t> 4166916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Bahnschrift SemiLight Condensed" pitchFamily="34" charset="0"/>
                      </a:endParaRPr>
                    </a:p>
                  </a:txBody>
                  <a:tcPr marL="182880" marR="18288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Bahnschrift SemiLight Condensed" pitchFamily="34" charset="0"/>
                        </a:rPr>
                        <a:t>70.7</a:t>
                      </a:r>
                    </a:p>
                  </a:txBody>
                  <a:tcPr marL="182880" marR="182880" marT="0" marB="0" anchor="ctr"/>
                </a:tc>
              </a:tr>
              <a:tr h="32121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Bahnschrift SemiLight Condensed" pitchFamily="34" charset="0"/>
                        </a:rPr>
                        <a:t>Urban Roads</a:t>
                      </a:r>
                    </a:p>
                  </a:txBody>
                  <a:tcPr marL="182880" marR="18288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Bahnschrift SemiLight Condensed" pitchFamily="34" charset="0"/>
                        </a:rPr>
                        <a:t>526483</a:t>
                      </a:r>
                    </a:p>
                  </a:txBody>
                  <a:tcPr marL="182880" marR="18288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Bahnschrift SemiLight Condensed" pitchFamily="34" charset="0"/>
                        </a:rPr>
                        <a:t>8.9</a:t>
                      </a:r>
                    </a:p>
                  </a:txBody>
                  <a:tcPr marL="182880" marR="182880" marT="0" marB="0" anchor="ctr"/>
                </a:tc>
              </a:tr>
              <a:tr h="32121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Bahnschrift SemiLight Condensed" pitchFamily="34" charset="0"/>
                        </a:rPr>
                        <a:t>Project Roads</a:t>
                      </a:r>
                    </a:p>
                  </a:txBody>
                  <a:tcPr marL="182880" marR="18288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Bahnschrift SemiLight Condensed" pitchFamily="34" charset="0"/>
                        </a:rPr>
                        <a:t>328897</a:t>
                      </a:r>
                    </a:p>
                  </a:txBody>
                  <a:tcPr marL="182880" marR="18288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Bahnschrift SemiLight Condensed" pitchFamily="34" charset="0"/>
                        </a:rPr>
                        <a:t>5.6</a:t>
                      </a:r>
                    </a:p>
                  </a:txBody>
                  <a:tcPr marL="182880" marR="182880" marT="0" marB="0" anchor="ctr"/>
                </a:tc>
              </a:tr>
              <a:tr h="32121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Bahnschrift SemiLight Condensed" pitchFamily="34" charset="0"/>
                        </a:rPr>
                        <a:t>   Total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Bahnschrift SemiLight Condensed" pitchFamily="34" charset="0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Bahnschrift SemiLight Condensed" pitchFamily="34" charset="0"/>
                        </a:rPr>
                        <a:t>5897671</a:t>
                      </a: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Bahnschrift SemiLight Condensed" pitchFamily="34" charset="0"/>
                        </a:rPr>
                        <a:t>100.0</a:t>
                      </a:r>
                    </a:p>
                  </a:txBody>
                  <a:tcPr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200150"/>
            <a:ext cx="3429000" cy="3505200"/>
          </a:xfrm>
        </p:spPr>
        <p:txBody>
          <a:bodyPr>
            <a:noAutofit/>
          </a:bodyPr>
          <a:lstStyle/>
          <a:p>
            <a:pPr marL="171450" lvl="0" indent="-171450" algn="just"/>
            <a:r>
              <a:rPr lang="en-US" sz="2000" dirty="0" smtClean="0">
                <a:latin typeface="Bahnschrift Light Condensed" pitchFamily="34" charset="0"/>
              </a:rPr>
              <a:t>Rural roads </a:t>
            </a:r>
            <a:r>
              <a:rPr lang="en-US" sz="2000" b="1" dirty="0" smtClean="0">
                <a:solidFill>
                  <a:srgbClr val="C00000"/>
                </a:solidFill>
                <a:latin typeface="Bahnschrift Light Condensed" pitchFamily="34" charset="0"/>
              </a:rPr>
              <a:t>consist of</a:t>
            </a:r>
            <a:r>
              <a:rPr lang="en-US" sz="2000" dirty="0" smtClean="0">
                <a:latin typeface="Bahnschrift Light Condensed" pitchFamily="34" charset="0"/>
              </a:rPr>
              <a:t>  </a:t>
            </a:r>
            <a:r>
              <a:rPr lang="en-US" sz="2000" b="1" dirty="0" err="1" smtClean="0">
                <a:solidFill>
                  <a:srgbClr val="C00000"/>
                </a:solidFill>
                <a:latin typeface="Bahnschrift Light Condensed" pitchFamily="34" charset="0"/>
              </a:rPr>
              <a:t>Panchayati</a:t>
            </a:r>
            <a:r>
              <a:rPr lang="en-US" sz="2000" b="1" dirty="0" smtClean="0">
                <a:solidFill>
                  <a:srgbClr val="C00000"/>
                </a:solidFill>
                <a:latin typeface="Bahnschrift Light Condensed" pitchFamily="34" charset="0"/>
              </a:rPr>
              <a:t> Raj Roads</a:t>
            </a:r>
            <a:r>
              <a:rPr lang="en-US" sz="2000" dirty="0" smtClean="0">
                <a:latin typeface="Bahnschrift Light Condensed" pitchFamily="34" charset="0"/>
              </a:rPr>
              <a:t> (</a:t>
            </a:r>
            <a:r>
              <a:rPr lang="en-US" sz="2000" dirty="0" err="1" smtClean="0">
                <a:latin typeface="Bahnschrift Light Condensed" pitchFamily="34" charset="0"/>
              </a:rPr>
              <a:t>Zila</a:t>
            </a:r>
            <a:r>
              <a:rPr lang="en-US" sz="2000" dirty="0" smtClean="0">
                <a:latin typeface="Bahnschrift Light Condensed" pitchFamily="34" charset="0"/>
              </a:rPr>
              <a:t> </a:t>
            </a:r>
            <a:r>
              <a:rPr lang="en-US" sz="2000" dirty="0" err="1" smtClean="0">
                <a:latin typeface="Bahnschrift Light Condensed" pitchFamily="34" charset="0"/>
              </a:rPr>
              <a:t>Parishad</a:t>
            </a:r>
            <a:r>
              <a:rPr lang="en-US" sz="2000" dirty="0" smtClean="0">
                <a:latin typeface="Bahnschrift Light Condensed" pitchFamily="34" charset="0"/>
              </a:rPr>
              <a:t>, </a:t>
            </a:r>
            <a:r>
              <a:rPr lang="en-US" sz="2000" dirty="0" err="1" smtClean="0">
                <a:latin typeface="Bahnschrift Light Condensed" pitchFamily="34" charset="0"/>
              </a:rPr>
              <a:t>Panchayat</a:t>
            </a:r>
            <a:r>
              <a:rPr lang="en-US" sz="2000" dirty="0" smtClean="0">
                <a:latin typeface="Bahnschrift Light Condensed" pitchFamily="34" charset="0"/>
              </a:rPr>
              <a:t> </a:t>
            </a:r>
            <a:r>
              <a:rPr lang="en-US" sz="2000" dirty="0" err="1" smtClean="0">
                <a:latin typeface="Bahnschrift Light Condensed" pitchFamily="34" charset="0"/>
              </a:rPr>
              <a:t>Samiti</a:t>
            </a:r>
            <a:r>
              <a:rPr lang="en-US" sz="2000" dirty="0" smtClean="0">
                <a:latin typeface="Bahnschrift Light Condensed" pitchFamily="34" charset="0"/>
              </a:rPr>
              <a:t>, Gram </a:t>
            </a:r>
            <a:r>
              <a:rPr lang="en-US" sz="2000" dirty="0" err="1" smtClean="0">
                <a:latin typeface="Bahnschrift Light Condensed" pitchFamily="34" charset="0"/>
              </a:rPr>
              <a:t>Panchayat</a:t>
            </a:r>
            <a:r>
              <a:rPr lang="en-US" sz="2000" dirty="0" smtClean="0">
                <a:latin typeface="Bahnschrift Light Condensed" pitchFamily="34" charset="0"/>
              </a:rPr>
              <a:t>), Roads of the </a:t>
            </a:r>
            <a:r>
              <a:rPr lang="en-US" sz="2000" dirty="0" err="1" smtClean="0">
                <a:latin typeface="Bahnschrift Light Condensed" pitchFamily="34" charset="0"/>
              </a:rPr>
              <a:t>Pradhan</a:t>
            </a:r>
            <a:r>
              <a:rPr lang="en-US" sz="2000" dirty="0" smtClean="0">
                <a:latin typeface="Bahnschrift Light Condensed" pitchFamily="34" charset="0"/>
              </a:rPr>
              <a:t> </a:t>
            </a:r>
            <a:r>
              <a:rPr lang="en-US" sz="2000" dirty="0" err="1" smtClean="0">
                <a:latin typeface="Bahnschrift Light Condensed" pitchFamily="34" charset="0"/>
              </a:rPr>
              <a:t>Mantri</a:t>
            </a:r>
            <a:r>
              <a:rPr lang="en-US" sz="2000" dirty="0" smtClean="0">
                <a:latin typeface="Bahnschrift Light Condensed" pitchFamily="34" charset="0"/>
              </a:rPr>
              <a:t> Gram </a:t>
            </a:r>
            <a:r>
              <a:rPr lang="en-US" sz="2000" dirty="0" err="1" smtClean="0">
                <a:latin typeface="Bahnschrift Light Condensed" pitchFamily="34" charset="0"/>
              </a:rPr>
              <a:t>Sadak</a:t>
            </a:r>
            <a:r>
              <a:rPr lang="en-US" sz="2000" dirty="0" smtClean="0">
                <a:latin typeface="Bahnschrift Light Condensed" pitchFamily="34" charset="0"/>
              </a:rPr>
              <a:t> </a:t>
            </a:r>
            <a:r>
              <a:rPr lang="en-US" sz="2000" dirty="0" err="1" smtClean="0">
                <a:latin typeface="Bahnschrift Light Condensed" pitchFamily="34" charset="0"/>
              </a:rPr>
              <a:t>Yojna</a:t>
            </a:r>
            <a:r>
              <a:rPr lang="en-US" sz="2000" dirty="0" smtClean="0">
                <a:latin typeface="Bahnschrift Light Condensed" pitchFamily="34" charset="0"/>
              </a:rPr>
              <a:t> (PMGSY) and those constructed by the PWDs.</a:t>
            </a:r>
          </a:p>
          <a:p>
            <a:pPr marL="171450" lvl="0" indent="-171450" algn="just"/>
            <a:endParaRPr lang="en-US" sz="2000" dirty="0" smtClean="0">
              <a:latin typeface="Bahnschrift Light Condensed" pitchFamily="34" charset="0"/>
            </a:endParaRPr>
          </a:p>
          <a:p>
            <a:pPr marL="171450" lvl="0" indent="-171450" algn="just"/>
            <a:r>
              <a:rPr lang="en-US" sz="2000" dirty="0" smtClean="0">
                <a:latin typeface="Bahnschrift Light Condensed" pitchFamily="34" charset="0"/>
              </a:rPr>
              <a:t>The </a:t>
            </a:r>
            <a:r>
              <a:rPr lang="en-US" sz="2000" b="1" dirty="0" smtClean="0">
                <a:solidFill>
                  <a:srgbClr val="C00000"/>
                </a:solidFill>
                <a:latin typeface="Bahnschrift Light Condensed" pitchFamily="34" charset="0"/>
              </a:rPr>
              <a:t>length of rural road in India </a:t>
            </a:r>
            <a:r>
              <a:rPr lang="en-US" sz="2000" dirty="0" smtClean="0">
                <a:latin typeface="Bahnschrift Light Condensed" pitchFamily="34" charset="0"/>
              </a:rPr>
              <a:t>has been increased from </a:t>
            </a:r>
            <a:r>
              <a:rPr lang="en-US" sz="2000" b="1" dirty="0" smtClean="0">
                <a:solidFill>
                  <a:srgbClr val="C00000"/>
                </a:solidFill>
                <a:latin typeface="Bahnschrift Light Condensed" pitchFamily="34" charset="0"/>
              </a:rPr>
              <a:t>2.06 </a:t>
            </a:r>
            <a:r>
              <a:rPr lang="en-US" sz="2000" b="1" dirty="0" err="1" smtClean="0">
                <a:solidFill>
                  <a:srgbClr val="C00000"/>
                </a:solidFill>
                <a:latin typeface="Bahnschrift Light Condensed" pitchFamily="34" charset="0"/>
              </a:rPr>
              <a:t>lakh</a:t>
            </a:r>
            <a:r>
              <a:rPr lang="en-US" sz="2000" b="1" dirty="0" smtClean="0">
                <a:solidFill>
                  <a:srgbClr val="C00000"/>
                </a:solidFill>
                <a:latin typeface="Bahnschrift Light Condensed" pitchFamily="34" charset="0"/>
              </a:rPr>
              <a:t> </a:t>
            </a:r>
            <a:r>
              <a:rPr lang="en-US" sz="2000" b="1" dirty="0" err="1" smtClean="0">
                <a:solidFill>
                  <a:srgbClr val="C00000"/>
                </a:solidFill>
                <a:latin typeface="Bahnschrift Light Condensed" pitchFamily="34" charset="0"/>
              </a:rPr>
              <a:t>kms</a:t>
            </a:r>
            <a:r>
              <a:rPr lang="en-US" sz="2000" b="1" dirty="0" smtClean="0">
                <a:solidFill>
                  <a:srgbClr val="C00000"/>
                </a:solidFill>
                <a:latin typeface="Bahnschrift Light Condensed" pitchFamily="34" charset="0"/>
              </a:rPr>
              <a:t> in 1950-51 to 44.04 </a:t>
            </a:r>
            <a:r>
              <a:rPr lang="en-US" sz="2000" b="1" dirty="0" err="1" smtClean="0">
                <a:solidFill>
                  <a:srgbClr val="C00000"/>
                </a:solidFill>
                <a:latin typeface="Bahnschrift Light Condensed" pitchFamily="34" charset="0"/>
              </a:rPr>
              <a:t>lakh</a:t>
            </a:r>
            <a:r>
              <a:rPr lang="en-US" sz="2000" b="1" dirty="0" smtClean="0">
                <a:solidFill>
                  <a:srgbClr val="C00000"/>
                </a:solidFill>
                <a:latin typeface="Bahnschrift Light Condensed" pitchFamily="34" charset="0"/>
              </a:rPr>
              <a:t> </a:t>
            </a:r>
            <a:r>
              <a:rPr lang="en-US" sz="2000" b="1" dirty="0" err="1" smtClean="0">
                <a:solidFill>
                  <a:srgbClr val="C00000"/>
                </a:solidFill>
                <a:latin typeface="Bahnschrift Light Condensed" pitchFamily="34" charset="0"/>
              </a:rPr>
              <a:t>kms</a:t>
            </a:r>
            <a:r>
              <a:rPr lang="en-US" sz="2000" b="1" dirty="0" smtClean="0">
                <a:solidFill>
                  <a:srgbClr val="C00000"/>
                </a:solidFill>
                <a:latin typeface="Bahnschrift Light Condensed" pitchFamily="34" charset="0"/>
              </a:rPr>
              <a:t>. in 2017-18</a:t>
            </a:r>
          </a:p>
          <a:p>
            <a:pPr marL="0" indent="0" algn="just">
              <a:buNone/>
            </a:pPr>
            <a:endParaRPr lang="en-US" sz="1600" b="1" dirty="0">
              <a:latin typeface="Bahnschrift Light SemiCondensed" pitchFamily="34" charset="0"/>
            </a:endParaRPr>
          </a:p>
          <a:p>
            <a:endParaRPr lang="en-US" sz="1600" b="1" dirty="0">
              <a:latin typeface="Bahnschrift Light SemiCondensed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2498" y="57150"/>
            <a:ext cx="8829102" cy="10668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6213" algn="ctr"/>
            <a:r>
              <a:rPr lang="en-US" sz="3200" b="1" dirty="0" smtClean="0">
                <a:latin typeface="Bahnschrift Light SemiCondensed" pitchFamily="34" charset="0"/>
              </a:rPr>
              <a:t>Status of Rural Roads in India…..</a:t>
            </a:r>
            <a:endParaRPr lang="en-US" sz="3200" b="1" dirty="0">
              <a:solidFill>
                <a:schemeClr val="bg1"/>
              </a:solidFill>
              <a:latin typeface="Bahnschrift Light SemiCondensed" pitchFamily="34" charset="0"/>
            </a:endParaRPr>
          </a:p>
        </p:txBody>
      </p:sp>
      <p:sp>
        <p:nvSpPr>
          <p:cNvPr id="41986" name="AutoShape 2" descr="Distribution of Population in Urban and Rural In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88" name="AutoShape 4" descr="Distribution of Population in Urban and Rural In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90" name="AutoShape 6" descr="Distribution of Population in Urban and Rural In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9" name="Chart 8"/>
          <p:cNvGraphicFramePr/>
          <p:nvPr/>
        </p:nvGraphicFramePr>
        <p:xfrm>
          <a:off x="3810000" y="1200150"/>
          <a:ext cx="5105400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62498" y="57150"/>
            <a:ext cx="8829102" cy="10668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6213" algn="ctr"/>
            <a:r>
              <a:rPr lang="en-US" sz="3200" b="1" dirty="0" smtClean="0">
                <a:latin typeface="Bahnschrift Light SemiCondensed" pitchFamily="34" charset="0"/>
              </a:rPr>
              <a:t>Status of Rural Roads in India…..</a:t>
            </a:r>
            <a:endParaRPr lang="en-US" sz="3200" b="1" dirty="0">
              <a:solidFill>
                <a:schemeClr val="bg1"/>
              </a:solidFill>
              <a:latin typeface="Bahnschrift Light SemiCondensed" pitchFamily="34" charset="0"/>
            </a:endParaRPr>
          </a:p>
        </p:txBody>
      </p:sp>
      <p:sp>
        <p:nvSpPr>
          <p:cNvPr id="41986" name="AutoShape 2" descr="Distribution of Population in Urban and Rural In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88" name="AutoShape 4" descr="Distribution of Population in Urban and Rural In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90" name="AutoShape 6" descr="Distribution of Population in Urban and Rural In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52400" y="1156082"/>
            <a:ext cx="4953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Bahnschrift SemiLight Condensed" pitchFamily="34" charset="0"/>
              </a:rPr>
              <a:t>Total and Surfaced Road Length (</a:t>
            </a:r>
            <a:r>
              <a:rPr lang="en-US" sz="1600" dirty="0" err="1" smtClean="0">
                <a:latin typeface="Bahnschrift SemiLight Condensed" pitchFamily="34" charset="0"/>
              </a:rPr>
              <a:t>lakh</a:t>
            </a:r>
            <a:r>
              <a:rPr lang="en-US" sz="1600" dirty="0" smtClean="0">
                <a:latin typeface="Bahnschrift SemiLight Condensed" pitchFamily="34" charset="0"/>
              </a:rPr>
              <a:t>/</a:t>
            </a:r>
            <a:r>
              <a:rPr lang="en-US" sz="1600" dirty="0" err="1" smtClean="0">
                <a:latin typeface="Bahnschrift SemiLight Condensed" pitchFamily="34" charset="0"/>
              </a:rPr>
              <a:t>kms</a:t>
            </a:r>
            <a:r>
              <a:rPr lang="en-US" sz="1600" dirty="0" smtClean="0">
                <a:latin typeface="Bahnschrift SemiLight Condensed" pitchFamily="34" charset="0"/>
              </a:rPr>
              <a:t>) in India (1951-2017) </a:t>
            </a:r>
            <a:endParaRPr lang="en-US" sz="1600" dirty="0">
              <a:latin typeface="Bahnschrift SemiLight Condensed" pitchFamily="34" charset="0"/>
            </a:endParaRPr>
          </a:p>
        </p:txBody>
      </p:sp>
      <p:graphicFrame>
        <p:nvGraphicFramePr>
          <p:cNvPr id="11" name="Chart 10"/>
          <p:cNvGraphicFramePr/>
          <p:nvPr/>
        </p:nvGraphicFramePr>
        <p:xfrm>
          <a:off x="4953000" y="1581150"/>
          <a:ext cx="4029075" cy="2895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5562600" y="1155700"/>
            <a:ext cx="2971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Bahnschrift SemiLight Condensed" pitchFamily="34" charset="0"/>
              </a:rPr>
              <a:t>% of Surfaced Road in India</a:t>
            </a:r>
            <a:endParaRPr lang="en-US" sz="1600" dirty="0">
              <a:latin typeface="Bahnschrift SemiLight Condensed" pitchFamily="34" charset="0"/>
            </a:endParaRPr>
          </a:p>
        </p:txBody>
      </p:sp>
      <p:pic>
        <p:nvPicPr>
          <p:cNvPr id="4710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1581150"/>
            <a:ext cx="48768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62498" y="57150"/>
            <a:ext cx="8829102" cy="10668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6213" algn="ctr"/>
            <a:r>
              <a:rPr lang="en-US" sz="3200" b="1" dirty="0" smtClean="0">
                <a:latin typeface="Bahnschrift Light SemiCondensed" pitchFamily="34" charset="0"/>
              </a:rPr>
              <a:t>Status of Rural Roads in India…..</a:t>
            </a:r>
            <a:endParaRPr lang="en-US" sz="3200" b="1" dirty="0">
              <a:solidFill>
                <a:schemeClr val="bg1"/>
              </a:solidFill>
              <a:latin typeface="Bahnschrift Light SemiCondensed" pitchFamily="34" charset="0"/>
            </a:endParaRPr>
          </a:p>
        </p:txBody>
      </p:sp>
      <p:sp>
        <p:nvSpPr>
          <p:cNvPr id="41986" name="AutoShape 2" descr="Distribution of Population in Urban and Rural In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88" name="AutoShape 4" descr="Distribution of Population in Urban and Rural In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90" name="AutoShape 6" descr="Distribution of Population in Urban and Rural In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828800" y="1123950"/>
            <a:ext cx="4953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Bahnschrift SemiLight Condensed" pitchFamily="34" charset="0"/>
              </a:rPr>
              <a:t>State Wise Road Length (</a:t>
            </a:r>
            <a:r>
              <a:rPr lang="en-US" sz="1600" dirty="0" err="1" smtClean="0">
                <a:latin typeface="Bahnschrift SemiLight Condensed" pitchFamily="34" charset="0"/>
              </a:rPr>
              <a:t>lakh</a:t>
            </a:r>
            <a:r>
              <a:rPr lang="en-US" sz="1600" dirty="0" smtClean="0">
                <a:latin typeface="Bahnschrift SemiLight Condensed" pitchFamily="34" charset="0"/>
              </a:rPr>
              <a:t>/</a:t>
            </a:r>
            <a:r>
              <a:rPr lang="en-US" sz="1600" dirty="0" err="1" smtClean="0">
                <a:latin typeface="Bahnschrift SemiLight Condensed" pitchFamily="34" charset="0"/>
              </a:rPr>
              <a:t>kms</a:t>
            </a:r>
            <a:r>
              <a:rPr lang="en-US" sz="1600" dirty="0" smtClean="0">
                <a:latin typeface="Bahnschrift SemiLight Condensed" pitchFamily="34" charset="0"/>
              </a:rPr>
              <a:t>) in India as on March, 2017 </a:t>
            </a:r>
            <a:endParaRPr lang="en-US" sz="1600" dirty="0">
              <a:latin typeface="Bahnschrift SemiLight Condensed" pitchFamily="34" charset="0"/>
            </a:endParaRPr>
          </a:p>
        </p:txBody>
      </p:sp>
      <p:pic>
        <p:nvPicPr>
          <p:cNvPr id="4813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6566" y="1506788"/>
            <a:ext cx="874395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62498" y="57150"/>
            <a:ext cx="8829102" cy="10668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latin typeface="Bahnschrift SemiLight Condensed" pitchFamily="34" charset="0"/>
              </a:rPr>
              <a:t>“</a:t>
            </a:r>
            <a:r>
              <a:rPr lang="en-US" sz="2800" b="1" dirty="0" err="1" smtClean="0">
                <a:latin typeface="Bahnschrift SemiLight Condensed" pitchFamily="34" charset="0"/>
              </a:rPr>
              <a:t>Meri</a:t>
            </a:r>
            <a:r>
              <a:rPr lang="en-US" sz="2800" b="1" dirty="0" smtClean="0">
                <a:latin typeface="Bahnschrift SemiLight Condensed" pitchFamily="34" charset="0"/>
              </a:rPr>
              <a:t>  </a:t>
            </a:r>
            <a:r>
              <a:rPr lang="en-US" sz="2800" b="1" dirty="0" err="1" smtClean="0">
                <a:latin typeface="Bahnschrift SemiLight Condensed" pitchFamily="34" charset="0"/>
              </a:rPr>
              <a:t>Sadak</a:t>
            </a:r>
            <a:r>
              <a:rPr lang="en-US" sz="2800" b="1" dirty="0" smtClean="0">
                <a:latin typeface="Bahnschrift SemiLight Condensed" pitchFamily="34" charset="0"/>
              </a:rPr>
              <a:t>” – a Mobile Application for Citizens Feedback System </a:t>
            </a:r>
            <a:endParaRPr lang="en-US" sz="2800" b="1" dirty="0">
              <a:solidFill>
                <a:schemeClr val="bg1"/>
              </a:solidFill>
              <a:latin typeface="Bahnschrift SemiLight Condensed" pitchFamily="34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152400" y="1200150"/>
            <a:ext cx="6324600" cy="3429000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pPr marL="231775" indent="-231775" algn="just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b="1" dirty="0" smtClean="0">
                <a:latin typeface="Bahnschrift Light SemiCondensed" pitchFamily="34" charset="0"/>
              </a:rPr>
              <a:t>Launched on </a:t>
            </a:r>
            <a:r>
              <a:rPr lang="en-US" sz="2000" b="1" dirty="0" smtClean="0">
                <a:solidFill>
                  <a:srgbClr val="C00000"/>
                </a:solidFill>
                <a:latin typeface="Bahnschrift Light SemiCondensed" pitchFamily="34" charset="0"/>
              </a:rPr>
              <a:t>20th July, 2015 </a:t>
            </a:r>
            <a:r>
              <a:rPr lang="en-US" sz="2000" b="1" dirty="0" smtClean="0">
                <a:latin typeface="Bahnschrift Light SemiCondensed" pitchFamily="34" charset="0"/>
              </a:rPr>
              <a:t>by </a:t>
            </a:r>
            <a:r>
              <a:rPr lang="en-US" sz="2000" b="1" dirty="0" err="1" smtClean="0">
                <a:latin typeface="Bahnschrift Light SemiCondensed" pitchFamily="34" charset="0"/>
              </a:rPr>
              <a:t>Hon’ble</a:t>
            </a:r>
            <a:r>
              <a:rPr lang="en-US" sz="2000" b="1" dirty="0" smtClean="0">
                <a:latin typeface="Bahnschrift Light SemiCondensed" pitchFamily="34" charset="0"/>
              </a:rPr>
              <a:t> Minister (RD) for </a:t>
            </a:r>
            <a:r>
              <a:rPr lang="en-US" sz="2000" b="1" dirty="0" smtClean="0">
                <a:solidFill>
                  <a:srgbClr val="C00000"/>
                </a:solidFill>
                <a:latin typeface="Bahnschrift Light SemiCondensed" pitchFamily="34" charset="0"/>
              </a:rPr>
              <a:t>Citizens Feedback System </a:t>
            </a:r>
            <a:r>
              <a:rPr lang="en-US" sz="2000" b="1" dirty="0" smtClean="0">
                <a:latin typeface="Bahnschrift Light SemiCondensed" pitchFamily="34" charset="0"/>
              </a:rPr>
              <a:t>for PMGSY Roads. </a:t>
            </a:r>
          </a:p>
          <a:p>
            <a:pPr marL="231775" indent="-231775" algn="just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b="1" dirty="0" smtClean="0">
                <a:latin typeface="Bahnschrift Light SemiCondensed" pitchFamily="34" charset="0"/>
              </a:rPr>
              <a:t>Mobile application for citizens to enable them to submit their </a:t>
            </a:r>
            <a:r>
              <a:rPr lang="en-US" sz="2000" b="1" dirty="0" smtClean="0">
                <a:solidFill>
                  <a:srgbClr val="C00000"/>
                </a:solidFill>
                <a:latin typeface="Bahnschrift Light SemiCondensed" pitchFamily="34" charset="0"/>
              </a:rPr>
              <a:t>feedback related to slow pace, abandoned works, poor quality of work </a:t>
            </a:r>
            <a:r>
              <a:rPr lang="en-US" sz="2000" b="1" dirty="0" smtClean="0">
                <a:latin typeface="Bahnschrift Light SemiCondensed" pitchFamily="34" charset="0"/>
              </a:rPr>
              <a:t>and for other categories of any PMGSY roads </a:t>
            </a:r>
          </a:p>
          <a:p>
            <a:pPr marL="231775" indent="-231775" algn="just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b="1" dirty="0" smtClean="0">
                <a:latin typeface="Bahnschrift Light SemiCondensed" pitchFamily="34" charset="0"/>
              </a:rPr>
              <a:t>On </a:t>
            </a:r>
            <a:r>
              <a:rPr lang="en-US" sz="2000" b="1" dirty="0" smtClean="0">
                <a:solidFill>
                  <a:srgbClr val="C00000"/>
                </a:solidFill>
                <a:latin typeface="Bahnschrift Light SemiCondensed" pitchFamily="34" charset="0"/>
              </a:rPr>
              <a:t>registration of the complaint</a:t>
            </a:r>
            <a:r>
              <a:rPr lang="en-US" sz="2000" b="1" dirty="0" smtClean="0">
                <a:latin typeface="Bahnschrift Light SemiCondensed" pitchFamily="34" charset="0"/>
              </a:rPr>
              <a:t>, the application provides the </a:t>
            </a:r>
            <a:r>
              <a:rPr lang="en-US" sz="2000" b="1" dirty="0" smtClean="0">
                <a:solidFill>
                  <a:srgbClr val="C00000"/>
                </a:solidFill>
                <a:latin typeface="Bahnschrift Light SemiCondensed" pitchFamily="34" charset="0"/>
              </a:rPr>
              <a:t>e-mail and contact number </a:t>
            </a:r>
            <a:r>
              <a:rPr lang="en-US" sz="2000" b="1" dirty="0" smtClean="0">
                <a:latin typeface="Bahnschrift Light SemiCondensed" pitchFamily="34" charset="0"/>
              </a:rPr>
              <a:t>of the concerned State Quality Coordinator. </a:t>
            </a:r>
          </a:p>
          <a:p>
            <a:pPr marL="231775" indent="-231775" algn="just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b="1" dirty="0" smtClean="0">
                <a:latin typeface="Bahnschrift Light SemiCondensed" pitchFamily="34" charset="0"/>
              </a:rPr>
              <a:t>Support Hindi and other languages </a:t>
            </a:r>
          </a:p>
          <a:p>
            <a:pPr marL="174625" indent="-174625">
              <a:buFont typeface="Arial" pitchFamily="34" charset="0"/>
              <a:buChar char="•"/>
            </a:pPr>
            <a:endParaRPr lang="en-US" sz="2000" b="1" dirty="0" smtClean="0"/>
          </a:p>
          <a:p>
            <a:pPr marL="174625" indent="-174625">
              <a:buFont typeface="Arial" pitchFamily="34" charset="0"/>
              <a:buChar char="•"/>
            </a:pPr>
            <a:endParaRPr lang="en-US" sz="2000" b="1" dirty="0" smtClean="0"/>
          </a:p>
          <a:p>
            <a:pPr marL="114300" lvl="0" indent="-114300" algn="just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defRPr/>
            </a:pPr>
            <a:endParaRPr lang="en-US" sz="2000" b="1" dirty="0" smtClean="0">
              <a:solidFill>
                <a:srgbClr val="FF0000"/>
              </a:solidFill>
              <a:latin typeface="Bahnschrift Light SemiCondensed" pitchFamily="34" charset="0"/>
            </a:endParaRPr>
          </a:p>
          <a:p>
            <a:pPr marL="114300" lvl="0" indent="-114300" algn="just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defRPr/>
            </a:pPr>
            <a:endParaRPr lang="en-US" sz="2000" dirty="0" smtClean="0">
              <a:latin typeface="Bahnschrift SemiLight SemiConde" pitchFamily="34" charset="0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endParaRPr kumimoji="0" lang="en-US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2227" name="AutoShape 3" descr="Meri Sadak – Apps on Google Pla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229" name="AutoShape 5" descr="Meri Sadak – Apps on Google Pla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231" name="AutoShape 7" descr="Meri Sadak | Social App Hub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2232" name="Picture 8" descr="C:\Users\HP\Desktop\Screenshot_2017-02-01-11-09-15.png"/>
          <p:cNvPicPr>
            <a:picLocks noChangeAspect="1" noChangeArrowheads="1"/>
          </p:cNvPicPr>
          <p:nvPr/>
        </p:nvPicPr>
        <p:blipFill>
          <a:blip r:embed="rId2" cstate="print"/>
          <a:srcRect b="8003"/>
          <a:stretch>
            <a:fillRect/>
          </a:stretch>
        </p:blipFill>
        <p:spPr bwMode="auto">
          <a:xfrm>
            <a:off x="6781800" y="1352551"/>
            <a:ext cx="2057400" cy="33663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62498" y="57150"/>
            <a:ext cx="8829102" cy="10668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latin typeface="Bahnschrift Light SemiCondensed" pitchFamily="34" charset="0"/>
              </a:rPr>
              <a:t>PMGSY-III - Features </a:t>
            </a:r>
            <a:endParaRPr lang="en-US" sz="3200" b="1" dirty="0">
              <a:solidFill>
                <a:schemeClr val="bg1"/>
              </a:solidFill>
              <a:latin typeface="Bahnschrift Light SemiCondensed" pitchFamily="34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304800" y="1200150"/>
            <a:ext cx="8686800" cy="3810000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b="1" dirty="0" smtClean="0">
                <a:solidFill>
                  <a:srgbClr val="C00000"/>
                </a:solidFill>
                <a:latin typeface="Bahnschrift Light SemiCondensed" pitchFamily="34" charset="0"/>
              </a:rPr>
              <a:t>The third phase of the PMGSY was implemented in July 2019, under this;-</a:t>
            </a:r>
          </a:p>
          <a:p>
            <a:pPr marL="231775" indent="-231775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dirty="0" smtClean="0">
                <a:latin typeface="Bahnschrift Light SemiCondensed" pitchFamily="34" charset="0"/>
              </a:rPr>
              <a:t>Up-gradation of existing </a:t>
            </a:r>
            <a:r>
              <a:rPr lang="en-US" sz="2000" b="1" dirty="0" smtClean="0">
                <a:solidFill>
                  <a:srgbClr val="C00000"/>
                </a:solidFill>
                <a:latin typeface="Bahnschrift Light SemiCondensed" pitchFamily="34" charset="0"/>
              </a:rPr>
              <a:t>Through Routes (TR) </a:t>
            </a:r>
            <a:r>
              <a:rPr lang="en-US" sz="2000" dirty="0" smtClean="0">
                <a:latin typeface="Bahnschrift Light SemiCondensed" pitchFamily="34" charset="0"/>
              </a:rPr>
              <a:t>and </a:t>
            </a:r>
            <a:r>
              <a:rPr lang="en-US" sz="2000" b="1" dirty="0" smtClean="0">
                <a:solidFill>
                  <a:srgbClr val="C00000"/>
                </a:solidFill>
                <a:latin typeface="Bahnschrift Light SemiCondensed" pitchFamily="34" charset="0"/>
              </a:rPr>
              <a:t>Major Rural Links (MRL) </a:t>
            </a:r>
          </a:p>
          <a:p>
            <a:pPr marL="231775" indent="-231775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b="1" dirty="0" smtClean="0">
                <a:solidFill>
                  <a:srgbClr val="C00000"/>
                </a:solidFill>
                <a:latin typeface="Bahnschrift Light SemiCondensed" pitchFamily="34" charset="0"/>
              </a:rPr>
              <a:t>Priority to critical facilities </a:t>
            </a:r>
            <a:r>
              <a:rPr lang="en-US" sz="2000" dirty="0" smtClean="0">
                <a:latin typeface="Bahnschrift Light SemiCondensed" pitchFamily="34" charset="0"/>
              </a:rPr>
              <a:t>like : </a:t>
            </a:r>
          </a:p>
          <a:p>
            <a:pPr marL="628650" indent="-342900">
              <a:lnSpc>
                <a:spcPct val="110000"/>
              </a:lnSpc>
              <a:buFont typeface="Arial" pitchFamily="34" charset="0"/>
              <a:buChar char="•"/>
            </a:pPr>
            <a:r>
              <a:rPr lang="en-US" sz="2000" b="1" dirty="0" smtClean="0">
                <a:solidFill>
                  <a:srgbClr val="C00000"/>
                </a:solidFill>
                <a:latin typeface="Bahnschrift Light SemiCondensed" pitchFamily="34" charset="0"/>
              </a:rPr>
              <a:t>Agricultural and Rural Markets </a:t>
            </a:r>
            <a:r>
              <a:rPr lang="en-US" sz="2000" dirty="0" smtClean="0">
                <a:latin typeface="Bahnschrift Light SemiCondensed" pitchFamily="34" charset="0"/>
              </a:rPr>
              <a:t>(</a:t>
            </a:r>
            <a:r>
              <a:rPr lang="en-US" sz="2000" dirty="0" err="1" smtClean="0">
                <a:latin typeface="Bahnschrift Light SemiCondensed" pitchFamily="34" charset="0"/>
              </a:rPr>
              <a:t>GrAMs</a:t>
            </a:r>
            <a:r>
              <a:rPr lang="en-US" sz="2000" dirty="0" smtClean="0">
                <a:latin typeface="Bahnschrift Light SemiCondensed" pitchFamily="34" charset="0"/>
              </a:rPr>
              <a:t>) </a:t>
            </a:r>
          </a:p>
          <a:p>
            <a:pPr marL="628650" indent="-342900">
              <a:lnSpc>
                <a:spcPct val="110000"/>
              </a:lnSpc>
              <a:buFont typeface="Arial" pitchFamily="34" charset="0"/>
              <a:buChar char="•"/>
            </a:pPr>
            <a:r>
              <a:rPr lang="en-US" sz="2000" b="1" dirty="0" smtClean="0">
                <a:solidFill>
                  <a:srgbClr val="C00000"/>
                </a:solidFill>
                <a:latin typeface="Bahnschrift Light SemiCondensed" pitchFamily="34" charset="0"/>
              </a:rPr>
              <a:t>Educational facilities </a:t>
            </a:r>
            <a:r>
              <a:rPr lang="en-US" sz="2000" dirty="0" smtClean="0">
                <a:latin typeface="Bahnschrift Light SemiCondensed" pitchFamily="34" charset="0"/>
              </a:rPr>
              <a:t>(High School, HSC, Girls High School, ITIs, Degree college) </a:t>
            </a:r>
          </a:p>
          <a:p>
            <a:pPr marL="628650" indent="-342900">
              <a:lnSpc>
                <a:spcPct val="110000"/>
              </a:lnSpc>
              <a:buFont typeface="Arial" pitchFamily="34" charset="0"/>
              <a:buChar char="•"/>
            </a:pPr>
            <a:r>
              <a:rPr lang="en-US" sz="2000" b="1" dirty="0" smtClean="0">
                <a:solidFill>
                  <a:srgbClr val="C00000"/>
                </a:solidFill>
                <a:latin typeface="Bahnschrift Light SemiCondensed" pitchFamily="34" charset="0"/>
              </a:rPr>
              <a:t>Health facilities</a:t>
            </a:r>
            <a:r>
              <a:rPr lang="en-US" sz="2000" dirty="0" smtClean="0">
                <a:latin typeface="Bahnschrift Light SemiCondensed" pitchFamily="34" charset="0"/>
              </a:rPr>
              <a:t> (PHC, Veterinary hospital, Bedded hospital, CHC) </a:t>
            </a:r>
          </a:p>
          <a:p>
            <a:pPr marL="231775" indent="-231775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dirty="0" smtClean="0">
                <a:latin typeface="Bahnschrift Light SemiCondensed" pitchFamily="34" charset="0"/>
              </a:rPr>
              <a:t>Cabinet approved for </a:t>
            </a:r>
            <a:r>
              <a:rPr lang="en-US" sz="2000" b="1" dirty="0" smtClean="0">
                <a:solidFill>
                  <a:srgbClr val="C00000"/>
                </a:solidFill>
                <a:latin typeface="Bahnschrift Light SemiCondensed" pitchFamily="34" charset="0"/>
              </a:rPr>
              <a:t>1,25,000 </a:t>
            </a:r>
            <a:r>
              <a:rPr lang="en-US" sz="2000" b="1" dirty="0" err="1" smtClean="0">
                <a:solidFill>
                  <a:srgbClr val="C00000"/>
                </a:solidFill>
                <a:latin typeface="Bahnschrift Light SemiCondensed" pitchFamily="34" charset="0"/>
              </a:rPr>
              <a:t>kms</a:t>
            </a:r>
            <a:r>
              <a:rPr lang="en-US" sz="2000" dirty="0" smtClean="0">
                <a:latin typeface="Bahnschrift Light SemiCondensed" pitchFamily="34" charset="0"/>
              </a:rPr>
              <a:t>.  and  estimated outlay for PMGSY-III: Rs </a:t>
            </a:r>
            <a:r>
              <a:rPr lang="en-US" sz="2000" b="1" dirty="0" smtClean="0">
                <a:solidFill>
                  <a:srgbClr val="C00000"/>
                </a:solidFill>
                <a:latin typeface="Bahnschrift Light SemiCondensed" pitchFamily="34" charset="0"/>
              </a:rPr>
              <a:t>80,000 Cr </a:t>
            </a:r>
          </a:p>
          <a:p>
            <a:pPr marL="231775" indent="-231775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dirty="0" smtClean="0">
                <a:latin typeface="Bahnschrift Light SemiCondensed" pitchFamily="34" charset="0"/>
              </a:rPr>
              <a:t>The </a:t>
            </a:r>
            <a:r>
              <a:rPr lang="en-US" sz="2000" b="1" dirty="0" smtClean="0">
                <a:solidFill>
                  <a:srgbClr val="C00000"/>
                </a:solidFill>
                <a:latin typeface="Bahnschrift Light SemiCondensed" pitchFamily="34" charset="0"/>
              </a:rPr>
              <a:t>target date</a:t>
            </a:r>
            <a:r>
              <a:rPr lang="en-US" sz="2000" dirty="0" smtClean="0">
                <a:latin typeface="Bahnschrift Light SemiCondensed" pitchFamily="34" charset="0"/>
              </a:rPr>
              <a:t> of completion of PMGSY-III </a:t>
            </a:r>
            <a:r>
              <a:rPr lang="en-US" sz="2000" dirty="0" err="1" smtClean="0">
                <a:latin typeface="Bahnschrift Light SemiCondensed" pitchFamily="34" charset="0"/>
              </a:rPr>
              <a:t>programme</a:t>
            </a:r>
            <a:r>
              <a:rPr lang="en-US" sz="2000" dirty="0" smtClean="0">
                <a:latin typeface="Bahnschrift Light SemiCondensed" pitchFamily="34" charset="0"/>
              </a:rPr>
              <a:t> is </a:t>
            </a:r>
            <a:r>
              <a:rPr lang="en-US" sz="2000" b="1" dirty="0" smtClean="0">
                <a:solidFill>
                  <a:srgbClr val="C00000"/>
                </a:solidFill>
                <a:latin typeface="Bahnschrift Light SemiCondensed" pitchFamily="34" charset="0"/>
              </a:rPr>
              <a:t>March 2025. </a:t>
            </a:r>
          </a:p>
          <a:p>
            <a:pPr marL="231775" indent="-231775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dirty="0" smtClean="0">
                <a:latin typeface="Bahnschrift Light SemiCondensed" pitchFamily="34" charset="0"/>
              </a:rPr>
              <a:t>Under the third phase of PMGSY (</a:t>
            </a:r>
            <a:r>
              <a:rPr lang="en-US" sz="2000" dirty="0" err="1" smtClean="0">
                <a:latin typeface="Bahnschrift Light SemiCondensed" pitchFamily="34" charset="0"/>
              </a:rPr>
              <a:t>Pradhan</a:t>
            </a:r>
            <a:r>
              <a:rPr lang="en-US" sz="2000" dirty="0" smtClean="0">
                <a:latin typeface="Bahnschrift Light SemiCondensed" pitchFamily="34" charset="0"/>
              </a:rPr>
              <a:t> </a:t>
            </a:r>
            <a:r>
              <a:rPr lang="en-US" sz="2000" dirty="0" err="1" smtClean="0">
                <a:latin typeface="Bahnschrift Light SemiCondensed" pitchFamily="34" charset="0"/>
              </a:rPr>
              <a:t>Mantri</a:t>
            </a:r>
            <a:r>
              <a:rPr lang="en-US" sz="2000" dirty="0" smtClean="0">
                <a:latin typeface="Bahnschrift Light SemiCondensed" pitchFamily="34" charset="0"/>
              </a:rPr>
              <a:t> Gram </a:t>
            </a:r>
            <a:r>
              <a:rPr lang="en-US" sz="2000" dirty="0" err="1" smtClean="0">
                <a:latin typeface="Bahnschrift Light SemiCondensed" pitchFamily="34" charset="0"/>
              </a:rPr>
              <a:t>Sadak</a:t>
            </a:r>
            <a:r>
              <a:rPr lang="en-US" sz="2000" dirty="0" smtClean="0">
                <a:latin typeface="Bahnschrift Light SemiCondensed" pitchFamily="34" charset="0"/>
              </a:rPr>
              <a:t> </a:t>
            </a:r>
            <a:r>
              <a:rPr lang="en-US" sz="2000" dirty="0" err="1" smtClean="0">
                <a:latin typeface="Bahnschrift Light SemiCondensed" pitchFamily="34" charset="0"/>
              </a:rPr>
              <a:t>Yojana</a:t>
            </a:r>
            <a:r>
              <a:rPr lang="en-US" sz="2000" dirty="0" smtClean="0">
                <a:latin typeface="Bahnschrift Light SemiCondensed" pitchFamily="34" charset="0"/>
              </a:rPr>
              <a:t>), the government has made it </a:t>
            </a:r>
            <a:r>
              <a:rPr lang="en-US" sz="2000" b="1" dirty="0" smtClean="0">
                <a:solidFill>
                  <a:srgbClr val="C00000"/>
                </a:solidFill>
                <a:latin typeface="Bahnschrift Light SemiCondensed" pitchFamily="34" charset="0"/>
              </a:rPr>
              <a:t>conditional for the release of funds</a:t>
            </a:r>
            <a:r>
              <a:rPr lang="en-US" sz="2000" dirty="0" smtClean="0">
                <a:latin typeface="Bahnschrift Light SemiCondensed" pitchFamily="34" charset="0"/>
              </a:rPr>
              <a:t> that the state governments first </a:t>
            </a:r>
            <a:r>
              <a:rPr lang="en-US" sz="2000" b="1" dirty="0" smtClean="0">
                <a:solidFill>
                  <a:srgbClr val="C00000"/>
                </a:solidFill>
                <a:latin typeface="Bahnschrift Light SemiCondensed" pitchFamily="34" charset="0"/>
              </a:rPr>
              <a:t>undertake reforms </a:t>
            </a:r>
            <a:r>
              <a:rPr lang="en-US" sz="2000" dirty="0" smtClean="0">
                <a:latin typeface="Bahnschrift Light SemiCondensed" pitchFamily="34" charset="0"/>
              </a:rPr>
              <a:t>to their respective </a:t>
            </a:r>
            <a:r>
              <a:rPr lang="en-US" sz="2000" b="1" dirty="0" smtClean="0">
                <a:solidFill>
                  <a:srgbClr val="C00000"/>
                </a:solidFill>
                <a:latin typeface="Bahnschrift Light SemiCondensed" pitchFamily="34" charset="0"/>
              </a:rPr>
              <a:t>Agriculture Produce Marketing Committee (APMC) laws</a:t>
            </a:r>
          </a:p>
          <a:p>
            <a:pPr marL="114300" lvl="0" indent="-114300" algn="just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defRPr/>
            </a:pPr>
            <a:endParaRPr lang="en-US" sz="2000" dirty="0" smtClean="0">
              <a:latin typeface="Bahnschrift SemiLight SemiConde" pitchFamily="34" charset="0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endParaRPr kumimoji="0" lang="en-US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62498" y="57150"/>
            <a:ext cx="8829102" cy="10668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6213"/>
            <a:r>
              <a:rPr lang="en-US" sz="3600" b="1" dirty="0" smtClean="0">
                <a:solidFill>
                  <a:schemeClr val="bg1"/>
                </a:solidFill>
                <a:latin typeface="Bahnschrift Light Condensed" pitchFamily="34" charset="0"/>
              </a:rPr>
              <a:t>Evaluation of PMGSY</a:t>
            </a:r>
            <a:endParaRPr lang="en-US" sz="3600" b="1" dirty="0">
              <a:solidFill>
                <a:schemeClr val="bg1"/>
              </a:solidFill>
              <a:latin typeface="Bahnschrift Light Condensed" pitchFamily="34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304800" y="1123950"/>
            <a:ext cx="8686800" cy="365760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lvl="0" algn="just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85000"/>
              <a:defRPr/>
            </a:pPr>
            <a:r>
              <a:rPr lang="en-US" sz="2000" dirty="0" smtClean="0">
                <a:latin typeface="Bahnschrift Light Condensed" pitchFamily="34" charset="0"/>
              </a:rPr>
              <a:t>Several </a:t>
            </a:r>
            <a:r>
              <a:rPr lang="en-US" sz="2000" b="1" dirty="0" smtClean="0">
                <a:solidFill>
                  <a:srgbClr val="C00000"/>
                </a:solidFill>
                <a:latin typeface="Bahnschrift Light Condensed" pitchFamily="34" charset="0"/>
              </a:rPr>
              <a:t>impact assessment studies </a:t>
            </a:r>
            <a:r>
              <a:rPr lang="en-US" sz="2000" dirty="0" smtClean="0">
                <a:latin typeface="Bahnschrift Light Condensed" pitchFamily="34" charset="0"/>
              </a:rPr>
              <a:t>have been conducted to find out the feasibility of the PMGSY scheme. Some of the findings of two latest studies (1) The International </a:t>
            </a:r>
            <a:r>
              <a:rPr lang="en-US" sz="2000" dirty="0" err="1" smtClean="0">
                <a:latin typeface="Bahnschrift Light Condensed" pitchFamily="34" charset="0"/>
              </a:rPr>
              <a:t>Labour</a:t>
            </a:r>
            <a:r>
              <a:rPr lang="en-US" sz="2000" dirty="0" smtClean="0">
                <a:latin typeface="Bahnschrift Light Condensed" pitchFamily="34" charset="0"/>
              </a:rPr>
              <a:t> Organization (ILO), 2015 and World Bank, 2018 is as follows;</a:t>
            </a:r>
          </a:p>
          <a:p>
            <a:pPr marL="114300" lvl="0" indent="-114300" algn="just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85000"/>
              <a:defRPr/>
            </a:pPr>
            <a:r>
              <a:rPr lang="en-US" sz="2000" b="1" dirty="0" smtClean="0">
                <a:solidFill>
                  <a:srgbClr val="C00000"/>
                </a:solidFill>
              </a:rPr>
              <a:t>ILO-2015 (Bihar, Jharkhand, Rajasthan and UP)</a:t>
            </a:r>
          </a:p>
          <a:p>
            <a:pPr marL="231775" lvl="0" indent="-231775" algn="just"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defRPr/>
            </a:pPr>
            <a:r>
              <a:rPr lang="en-US" sz="2000" dirty="0" smtClean="0">
                <a:latin typeface="Bahnschrift Light Condensed" pitchFamily="34" charset="0"/>
              </a:rPr>
              <a:t>Road construction </a:t>
            </a:r>
            <a:r>
              <a:rPr lang="en-US" sz="2000" b="1" dirty="0" smtClean="0">
                <a:solidFill>
                  <a:srgbClr val="C00000"/>
                </a:solidFill>
                <a:latin typeface="Bahnschrift Light Condensed" pitchFamily="34" charset="0"/>
              </a:rPr>
              <a:t>attracted </a:t>
            </a:r>
            <a:r>
              <a:rPr lang="en-US" sz="2000" dirty="0" smtClean="0">
                <a:latin typeface="Bahnschrift Light Condensed" pitchFamily="34" charset="0"/>
              </a:rPr>
              <a:t>very </a:t>
            </a:r>
            <a:r>
              <a:rPr lang="en-US" sz="2000" b="1" dirty="0" smtClean="0">
                <a:solidFill>
                  <a:srgbClr val="C00000"/>
                </a:solidFill>
                <a:latin typeface="Bahnschrift Light Condensed" pitchFamily="34" charset="0"/>
              </a:rPr>
              <a:t>complementary investments </a:t>
            </a:r>
            <a:r>
              <a:rPr lang="en-US" sz="2000" dirty="0" smtClean="0">
                <a:latin typeface="Bahnschrift Light Condensed" pitchFamily="34" charset="0"/>
              </a:rPr>
              <a:t>made by people</a:t>
            </a:r>
          </a:p>
          <a:p>
            <a:pPr marL="231775" lvl="0" indent="-231775" algn="just"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defRPr/>
            </a:pPr>
            <a:r>
              <a:rPr lang="en-US" sz="2000" dirty="0" smtClean="0">
                <a:latin typeface="Bahnschrift Light Condensed" pitchFamily="34" charset="0"/>
              </a:rPr>
              <a:t>Many farmers </a:t>
            </a:r>
            <a:r>
              <a:rPr lang="en-US" sz="2000" b="1" dirty="0" smtClean="0">
                <a:solidFill>
                  <a:srgbClr val="C00000"/>
                </a:solidFill>
                <a:latin typeface="Bahnschrift Light Condensed" pitchFamily="34" charset="0"/>
              </a:rPr>
              <a:t>shifted to crops </a:t>
            </a:r>
            <a:r>
              <a:rPr lang="en-US" sz="2000" dirty="0" smtClean="0">
                <a:latin typeface="Bahnschrift Light Condensed" pitchFamily="34" charset="0"/>
              </a:rPr>
              <a:t>which were </a:t>
            </a:r>
            <a:r>
              <a:rPr lang="en-US" sz="2000" b="1" dirty="0" smtClean="0">
                <a:solidFill>
                  <a:srgbClr val="C00000"/>
                </a:solidFill>
                <a:latin typeface="Bahnschrift Light Condensed" pitchFamily="34" charset="0"/>
              </a:rPr>
              <a:t>considered feasible and more profitable </a:t>
            </a:r>
            <a:r>
              <a:rPr lang="en-US" sz="2000" dirty="0" smtClean="0">
                <a:latin typeface="Bahnschrift Light Condensed" pitchFamily="34" charset="0"/>
              </a:rPr>
              <a:t>with the new connectivity.</a:t>
            </a:r>
          </a:p>
          <a:p>
            <a:pPr marL="231775" lvl="0" indent="-231775" algn="just"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defRPr/>
            </a:pPr>
            <a:r>
              <a:rPr lang="en-US" sz="2000" dirty="0" smtClean="0">
                <a:latin typeface="Bahnschrift Light Condensed" pitchFamily="34" charset="0"/>
              </a:rPr>
              <a:t>Significant </a:t>
            </a:r>
            <a:r>
              <a:rPr lang="en-US" sz="2000" b="1" dirty="0" smtClean="0">
                <a:solidFill>
                  <a:srgbClr val="C00000"/>
                </a:solidFill>
                <a:latin typeface="Bahnschrift Light Condensed" pitchFamily="34" charset="0"/>
              </a:rPr>
              <a:t>savings in travel time </a:t>
            </a:r>
            <a:r>
              <a:rPr lang="en-US" sz="2000" dirty="0" smtClean="0">
                <a:latin typeface="Bahnschrift Light Condensed" pitchFamily="34" charset="0"/>
              </a:rPr>
              <a:t>and </a:t>
            </a:r>
            <a:r>
              <a:rPr lang="en-US" sz="2000" b="1" dirty="0" smtClean="0">
                <a:solidFill>
                  <a:srgbClr val="C00000"/>
                </a:solidFill>
                <a:latin typeface="Bahnschrift Light Condensed" pitchFamily="34" charset="0"/>
              </a:rPr>
              <a:t>cost to reach the market</a:t>
            </a:r>
          </a:p>
          <a:p>
            <a:pPr marL="231775" lvl="0" indent="-231775" algn="just"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defRPr/>
            </a:pPr>
            <a:r>
              <a:rPr lang="en-US" sz="2000" dirty="0" smtClean="0">
                <a:latin typeface="Bahnschrift Light Condensed" pitchFamily="34" charset="0"/>
              </a:rPr>
              <a:t>The </a:t>
            </a:r>
            <a:r>
              <a:rPr lang="en-US" sz="2000" b="1" dirty="0" smtClean="0">
                <a:solidFill>
                  <a:srgbClr val="C00000"/>
                </a:solidFill>
                <a:latin typeface="Bahnschrift Light Condensed" pitchFamily="34" charset="0"/>
              </a:rPr>
              <a:t>employment</a:t>
            </a:r>
            <a:r>
              <a:rPr lang="en-US" sz="2000" dirty="0" smtClean="0">
                <a:latin typeface="Bahnschrift Light Condensed" pitchFamily="34" charset="0"/>
              </a:rPr>
              <a:t> scenario </a:t>
            </a:r>
            <a:r>
              <a:rPr lang="en-US" sz="2000" b="1" dirty="0" smtClean="0">
                <a:solidFill>
                  <a:srgbClr val="C00000"/>
                </a:solidFill>
                <a:latin typeface="Bahnschrift Light Condensed" pitchFamily="34" charset="0"/>
              </a:rPr>
              <a:t>in non farm sector </a:t>
            </a:r>
            <a:r>
              <a:rPr lang="en-US" sz="2000" dirty="0" smtClean="0">
                <a:latin typeface="Bahnschrift Light Condensed" pitchFamily="34" charset="0"/>
              </a:rPr>
              <a:t>also improved significantly.</a:t>
            </a:r>
          </a:p>
          <a:p>
            <a:pPr marL="231775" lvl="0" indent="-231775" algn="just"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defRPr/>
            </a:pPr>
            <a:r>
              <a:rPr lang="en-US" sz="2000" dirty="0" smtClean="0">
                <a:latin typeface="Bahnschrift Light Condensed" pitchFamily="34" charset="0"/>
              </a:rPr>
              <a:t>Access to </a:t>
            </a:r>
            <a:r>
              <a:rPr lang="en-US" sz="2000" b="1" dirty="0" smtClean="0">
                <a:solidFill>
                  <a:srgbClr val="C00000"/>
                </a:solidFill>
                <a:latin typeface="Bahnschrift Light Condensed" pitchFamily="34" charset="0"/>
              </a:rPr>
              <a:t>health facilities </a:t>
            </a:r>
            <a:r>
              <a:rPr lang="en-US" sz="2000" dirty="0" smtClean="0">
                <a:latin typeface="Bahnschrift Light Condensed" pitchFamily="34" charset="0"/>
              </a:rPr>
              <a:t>also improved post construction of the road</a:t>
            </a:r>
          </a:p>
          <a:p>
            <a:pPr marL="231775" lvl="0" indent="-231775" algn="just"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defRPr/>
            </a:pPr>
            <a:r>
              <a:rPr lang="en-US" sz="2000" dirty="0" smtClean="0">
                <a:latin typeface="Bahnschrift Light Condensed" pitchFamily="34" charset="0"/>
              </a:rPr>
              <a:t>Improvements in </a:t>
            </a:r>
            <a:r>
              <a:rPr lang="en-US" sz="2000" b="1" dirty="0" smtClean="0">
                <a:solidFill>
                  <a:srgbClr val="C00000"/>
                </a:solidFill>
                <a:latin typeface="Bahnschrift Light Condensed" pitchFamily="34" charset="0"/>
              </a:rPr>
              <a:t>girls enrolment </a:t>
            </a:r>
            <a:r>
              <a:rPr lang="en-US" sz="2000" dirty="0" smtClean="0">
                <a:latin typeface="Bahnschrift Light Condensed" pitchFamily="34" charset="0"/>
              </a:rPr>
              <a:t>in high schools </a:t>
            </a:r>
          </a:p>
          <a:p>
            <a:pPr marL="231775" lvl="0" indent="-231775" algn="just"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defRPr/>
            </a:pPr>
            <a:r>
              <a:rPr lang="en-US" dirty="0" smtClean="0">
                <a:latin typeface="Bahnschrift Light Condensed" pitchFamily="34" charset="0"/>
              </a:rPr>
              <a:t>Increase in number of </a:t>
            </a:r>
            <a:r>
              <a:rPr lang="en-US" b="1" dirty="0" smtClean="0">
                <a:solidFill>
                  <a:srgbClr val="C00000"/>
                </a:solidFill>
                <a:latin typeface="Bahnschrift Light Condensed" pitchFamily="34" charset="0"/>
              </a:rPr>
              <a:t>institutional deliveries</a:t>
            </a:r>
            <a:endParaRPr kumimoji="0" lang="en-US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62498" y="57150"/>
            <a:ext cx="8829102" cy="10668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6213"/>
            <a:r>
              <a:rPr lang="en-US" sz="3600" b="1" dirty="0" smtClean="0">
                <a:solidFill>
                  <a:schemeClr val="bg1"/>
                </a:solidFill>
                <a:latin typeface="Bahnschrift Light Condensed" pitchFamily="34" charset="0"/>
              </a:rPr>
              <a:t>Evaluation of PMGSY</a:t>
            </a:r>
            <a:endParaRPr lang="en-US" sz="3600" b="1" dirty="0">
              <a:solidFill>
                <a:schemeClr val="bg1"/>
              </a:solidFill>
              <a:latin typeface="Bahnschrift Light Condensed" pitchFamily="34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304800" y="1123950"/>
            <a:ext cx="8686800" cy="365760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114300" lvl="0" indent="-114300" algn="just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85000"/>
              <a:defRPr/>
            </a:pPr>
            <a:r>
              <a:rPr lang="en-US" sz="2000" b="1" dirty="0" smtClean="0">
                <a:solidFill>
                  <a:srgbClr val="C00000"/>
                </a:solidFill>
                <a:latin typeface="Bahnschrift Light Condensed" pitchFamily="34" charset="0"/>
              </a:rPr>
              <a:t>World Bank- 2018 (Himachal Pradesh, Madhya Pradesh and Rajasthan)</a:t>
            </a:r>
          </a:p>
          <a:p>
            <a:pPr marL="231775" lvl="0" indent="-231775" algn="just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defRPr/>
            </a:pPr>
            <a:r>
              <a:rPr lang="en-US" sz="2000" dirty="0" smtClean="0">
                <a:latin typeface="Bahnschrift Light Condensed" pitchFamily="34" charset="0"/>
              </a:rPr>
              <a:t>PMGSY has improved the  </a:t>
            </a:r>
            <a:r>
              <a:rPr lang="en-US" sz="2000" b="1" dirty="0" smtClean="0">
                <a:solidFill>
                  <a:srgbClr val="C00000"/>
                </a:solidFill>
                <a:latin typeface="Bahnschrift Light Condensed" pitchFamily="34" charset="0"/>
              </a:rPr>
              <a:t>village accessibility, particularly in hilly areas</a:t>
            </a:r>
          </a:p>
          <a:p>
            <a:pPr marL="231775" lvl="0" indent="-231775" algn="just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defRPr/>
            </a:pPr>
            <a:r>
              <a:rPr lang="en-US" sz="2000" dirty="0" smtClean="0">
                <a:latin typeface="Bahnschrift Light Condensed" pitchFamily="34" charset="0"/>
              </a:rPr>
              <a:t>It has increased access to </a:t>
            </a:r>
            <a:r>
              <a:rPr lang="en-US" sz="2000" b="1" dirty="0" smtClean="0">
                <a:solidFill>
                  <a:srgbClr val="C00000"/>
                </a:solidFill>
                <a:latin typeface="Bahnschrift Light Condensed" pitchFamily="34" charset="0"/>
              </a:rPr>
              <a:t>economic opportunities</a:t>
            </a:r>
            <a:r>
              <a:rPr lang="en-US" sz="2000" dirty="0" smtClean="0">
                <a:latin typeface="Bahnschrift Light Condensed" pitchFamily="34" charset="0"/>
              </a:rPr>
              <a:t>, triggering a </a:t>
            </a:r>
            <a:r>
              <a:rPr lang="en-US" sz="2000" b="1" dirty="0" smtClean="0">
                <a:solidFill>
                  <a:srgbClr val="C00000"/>
                </a:solidFill>
                <a:latin typeface="Bahnschrift Light Condensed" pitchFamily="34" charset="0"/>
              </a:rPr>
              <a:t>change in the structure of employment </a:t>
            </a:r>
            <a:r>
              <a:rPr lang="en-US" sz="2000" dirty="0" smtClean="0">
                <a:latin typeface="Bahnschrift Light Condensed" pitchFamily="34" charset="0"/>
              </a:rPr>
              <a:t>in rural areas</a:t>
            </a:r>
          </a:p>
          <a:p>
            <a:pPr marL="231775" lvl="0" indent="-231775" algn="just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defRPr/>
            </a:pPr>
            <a:r>
              <a:rPr lang="en-US" sz="2000" dirty="0" smtClean="0">
                <a:latin typeface="Bahnschrift Light Condensed" pitchFamily="34" charset="0"/>
              </a:rPr>
              <a:t>Improved </a:t>
            </a:r>
            <a:r>
              <a:rPr lang="en-US" sz="2000" b="1" dirty="0" smtClean="0">
                <a:solidFill>
                  <a:srgbClr val="C00000"/>
                </a:solidFill>
                <a:latin typeface="Bahnschrift Light Condensed" pitchFamily="34" charset="0"/>
              </a:rPr>
              <a:t>farm to market connectivity</a:t>
            </a:r>
            <a:r>
              <a:rPr lang="en-US" sz="2000" dirty="0" smtClean="0">
                <a:latin typeface="Bahnschrift Light Condensed" pitchFamily="34" charset="0"/>
              </a:rPr>
              <a:t>..</a:t>
            </a:r>
          </a:p>
          <a:p>
            <a:pPr marL="231775" lvl="0" indent="-231775" algn="just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defRPr/>
            </a:pPr>
            <a:r>
              <a:rPr lang="en-US" sz="2000" dirty="0" smtClean="0">
                <a:latin typeface="Bahnschrift Light Condensed" pitchFamily="34" charset="0"/>
              </a:rPr>
              <a:t>Increased access to markets had some effects on </a:t>
            </a:r>
            <a:r>
              <a:rPr lang="en-US" sz="2000" b="1" dirty="0" smtClean="0">
                <a:solidFill>
                  <a:srgbClr val="C00000"/>
                </a:solidFill>
                <a:latin typeface="Bahnschrift Light Condensed" pitchFamily="34" charset="0"/>
              </a:rPr>
              <a:t>farming practices</a:t>
            </a:r>
            <a:r>
              <a:rPr lang="en-US" sz="2000" dirty="0" smtClean="0">
                <a:latin typeface="Bahnschrift Light Condensed" pitchFamily="34" charset="0"/>
              </a:rPr>
              <a:t>.</a:t>
            </a:r>
          </a:p>
          <a:p>
            <a:pPr marL="231775" lvl="0" indent="-231775" algn="just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defRPr/>
            </a:pPr>
            <a:r>
              <a:rPr lang="en-US" sz="2000" dirty="0" smtClean="0">
                <a:latin typeface="Bahnschrift Light Condensed" pitchFamily="34" charset="0"/>
              </a:rPr>
              <a:t>Had a positive impact on </a:t>
            </a:r>
            <a:r>
              <a:rPr lang="en-US" sz="2000" b="1" dirty="0" smtClean="0">
                <a:solidFill>
                  <a:srgbClr val="C00000"/>
                </a:solidFill>
                <a:latin typeface="Bahnschrift Light Condensed" pitchFamily="34" charset="0"/>
              </a:rPr>
              <a:t>human capital formation  </a:t>
            </a:r>
            <a:r>
              <a:rPr lang="en-US" sz="2000" dirty="0" smtClean="0">
                <a:latin typeface="Bahnschrift Light Condensed" pitchFamily="34" charset="0"/>
              </a:rPr>
              <a:t>(education)</a:t>
            </a:r>
          </a:p>
          <a:p>
            <a:pPr marL="231775" lvl="0" indent="-231775" algn="just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defRPr/>
            </a:pPr>
            <a:r>
              <a:rPr lang="en-US" sz="2000" dirty="0" smtClean="0">
                <a:latin typeface="Bahnschrift Light Condensed" pitchFamily="34" charset="0"/>
              </a:rPr>
              <a:t>Improved the </a:t>
            </a:r>
            <a:r>
              <a:rPr lang="en-US" sz="2000" b="1" dirty="0" smtClean="0">
                <a:solidFill>
                  <a:srgbClr val="C00000"/>
                </a:solidFill>
                <a:latin typeface="Bahnschrift Light Condensed" pitchFamily="34" charset="0"/>
              </a:rPr>
              <a:t>living standard </a:t>
            </a:r>
            <a:r>
              <a:rPr lang="en-US" sz="2000" dirty="0" smtClean="0">
                <a:latin typeface="Bahnschrift Light Condensed" pitchFamily="34" charset="0"/>
              </a:rPr>
              <a:t>of rural people</a:t>
            </a:r>
          </a:p>
          <a:p>
            <a:pPr marL="231775" lvl="0" indent="-231775" algn="just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defRPr/>
            </a:pPr>
            <a:r>
              <a:rPr lang="en-US" sz="2000" dirty="0" smtClean="0">
                <a:latin typeface="Bahnschrift Light Condensed" pitchFamily="34" charset="0"/>
              </a:rPr>
              <a:t>The share of </a:t>
            </a:r>
            <a:r>
              <a:rPr lang="en-US" sz="2000" b="1" dirty="0" smtClean="0">
                <a:solidFill>
                  <a:srgbClr val="C00000"/>
                </a:solidFill>
                <a:latin typeface="Bahnschrift Light Condensed" pitchFamily="34" charset="0"/>
              </a:rPr>
              <a:t>babies delivered </a:t>
            </a:r>
            <a:r>
              <a:rPr lang="en-US" sz="2000" dirty="0" smtClean="0">
                <a:latin typeface="Bahnschrift Light Condensed" pitchFamily="34" charset="0"/>
              </a:rPr>
              <a:t>at home decreased by </a:t>
            </a:r>
            <a:r>
              <a:rPr lang="en-US" sz="2000" b="1" dirty="0" smtClean="0">
                <a:solidFill>
                  <a:srgbClr val="C00000"/>
                </a:solidFill>
                <a:latin typeface="Bahnschrift Light Condensed" pitchFamily="34" charset="0"/>
              </a:rPr>
              <a:t>30 percent</a:t>
            </a:r>
            <a:r>
              <a:rPr lang="en-US" sz="2000" dirty="0" smtClean="0">
                <a:latin typeface="Bahnschrift Light Condensed" pitchFamily="34" charset="0"/>
              </a:rPr>
              <a:t>.</a:t>
            </a:r>
          </a:p>
          <a:p>
            <a:pPr marL="231775" lvl="0" indent="-231775" algn="just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defRPr/>
            </a:pPr>
            <a:r>
              <a:rPr lang="en-US" sz="2000" b="1" dirty="0" smtClean="0">
                <a:solidFill>
                  <a:srgbClr val="C00000"/>
                </a:solidFill>
                <a:latin typeface="Bahnschrift Light Condensed" pitchFamily="34" charset="0"/>
              </a:rPr>
              <a:t>Vaccination</a:t>
            </a:r>
            <a:r>
              <a:rPr lang="en-US" sz="2000" dirty="0" smtClean="0">
                <a:latin typeface="Bahnschrift Light Condensed" pitchFamily="34" charset="0"/>
              </a:rPr>
              <a:t> among children increased by 15 percentage. </a:t>
            </a:r>
          </a:p>
          <a:p>
            <a:pPr marL="571500" lvl="1" indent="-114300" algn="just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defRPr/>
            </a:pPr>
            <a:endParaRPr lang="en-US" sz="2000" dirty="0" smtClean="0"/>
          </a:p>
          <a:p>
            <a:pPr marL="114300" lvl="0" indent="-114300" algn="just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defRPr/>
            </a:pPr>
            <a:endParaRPr lang="en-US" sz="2000" dirty="0" smtClean="0">
              <a:latin typeface="Bahnschrift SemiLight SemiConde" pitchFamily="34" charset="0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endParaRPr kumimoji="0" lang="en-US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8077200" y="4171950"/>
          <a:ext cx="381000" cy="488950"/>
        </p:xfrm>
        <a:graphic>
          <a:graphicData uri="http://schemas.openxmlformats.org/presentationml/2006/ole">
            <p:oleObj spid="_x0000_s2050" name="Packager Shell Object" showAsIcon="1" r:id="rId3" imgW="380880" imgH="488520" progId="Package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62498" y="57150"/>
            <a:ext cx="8829102" cy="10668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6213" algn="ctr"/>
            <a:r>
              <a:rPr lang="en-US" sz="3600" b="1" dirty="0" smtClean="0">
                <a:solidFill>
                  <a:schemeClr val="bg1"/>
                </a:solidFill>
                <a:latin typeface="Bahnschrift Light Condensed" pitchFamily="34" charset="0"/>
              </a:rPr>
              <a:t>Conclusion</a:t>
            </a:r>
            <a:endParaRPr lang="en-US" sz="3600" b="1" dirty="0">
              <a:solidFill>
                <a:schemeClr val="bg1"/>
              </a:solidFill>
              <a:latin typeface="Bahnschrift Light Condensed" pitchFamily="34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304800" y="1276350"/>
            <a:ext cx="8686800" cy="34290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114300" lvl="0" indent="-114300" algn="just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defRPr/>
            </a:pPr>
            <a:r>
              <a:rPr lang="en-US" sz="2000" b="1" dirty="0" smtClean="0">
                <a:latin typeface="Bahnschrift Light SemiCondensed" pitchFamily="34" charset="0"/>
              </a:rPr>
              <a:t>The growth of rural and other roads has been phenomenal. Despite this growth, there are still some concerns with respect to rural road. </a:t>
            </a:r>
          </a:p>
          <a:p>
            <a:pPr marL="114300" indent="-114300" algn="just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defRPr/>
            </a:pPr>
            <a:r>
              <a:rPr lang="en-US" sz="2000" b="1" dirty="0" smtClean="0">
                <a:latin typeface="Bahnschrift Light SemiCondensed" pitchFamily="34" charset="0"/>
              </a:rPr>
              <a:t>As per </a:t>
            </a:r>
            <a:r>
              <a:rPr lang="en-US" sz="2000" b="1" dirty="0" smtClean="0">
                <a:solidFill>
                  <a:srgbClr val="C00000"/>
                </a:solidFill>
                <a:latin typeface="Bahnschrift Light SemiCondensed" pitchFamily="34" charset="0"/>
              </a:rPr>
              <a:t>Fifteenth finance commission</a:t>
            </a:r>
            <a:r>
              <a:rPr lang="en-US" sz="2000" b="1" dirty="0" smtClean="0">
                <a:latin typeface="Bahnschrift Light SemiCondensed" pitchFamily="34" charset="0"/>
              </a:rPr>
              <a:t>, there is a </a:t>
            </a:r>
            <a:r>
              <a:rPr lang="en-US" sz="2000" b="1" dirty="0" smtClean="0">
                <a:solidFill>
                  <a:srgbClr val="C00000"/>
                </a:solidFill>
                <a:latin typeface="Bahnschrift Light SemiCondensed" pitchFamily="34" charset="0"/>
              </a:rPr>
              <a:t>lack of maintenance </a:t>
            </a:r>
            <a:r>
              <a:rPr lang="en-US" sz="2000" b="1" dirty="0" smtClean="0">
                <a:latin typeface="Bahnschrift Light SemiCondensed" pitchFamily="34" charset="0"/>
              </a:rPr>
              <a:t>of rural roads in India and </a:t>
            </a:r>
            <a:r>
              <a:rPr lang="en-US" sz="2000" b="1" dirty="0" smtClean="0">
                <a:solidFill>
                  <a:srgbClr val="C00000"/>
                </a:solidFill>
                <a:latin typeface="Bahnschrift Light SemiCondensed" pitchFamily="34" charset="0"/>
              </a:rPr>
              <a:t>if repairs and renewals are not done in time</a:t>
            </a:r>
            <a:r>
              <a:rPr lang="en-US" sz="2000" b="1" dirty="0" smtClean="0">
                <a:latin typeface="Bahnschrift Light SemiCondensed" pitchFamily="34" charset="0"/>
              </a:rPr>
              <a:t>, the rate of deterioration of the roads would accelerate and economic gains from building the roads would be lost.</a:t>
            </a:r>
          </a:p>
          <a:p>
            <a:pPr marL="114300" indent="-114300" algn="just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defRPr/>
            </a:pPr>
            <a:r>
              <a:rPr lang="en-US" sz="2000" b="1" dirty="0" smtClean="0">
                <a:solidFill>
                  <a:srgbClr val="C00000"/>
                </a:solidFill>
                <a:latin typeface="Bahnschrift Light SemiCondensed" pitchFamily="34" charset="0"/>
              </a:rPr>
              <a:t>Delayed completion </a:t>
            </a:r>
            <a:r>
              <a:rPr lang="en-US" sz="2000" b="1" dirty="0" smtClean="0">
                <a:latin typeface="Bahnschrift Light SemiCondensed" pitchFamily="34" charset="0"/>
              </a:rPr>
              <a:t>of works in some </a:t>
            </a:r>
            <a:r>
              <a:rPr lang="en-US" sz="2000" b="1" dirty="0" smtClean="0">
                <a:solidFill>
                  <a:srgbClr val="C00000"/>
                </a:solidFill>
                <a:latin typeface="Bahnschrift Light SemiCondensed" pitchFamily="34" charset="0"/>
              </a:rPr>
              <a:t>Hilly areas and </a:t>
            </a:r>
            <a:r>
              <a:rPr lang="en-US" sz="2000" b="1" dirty="0" err="1" smtClean="0">
                <a:solidFill>
                  <a:srgbClr val="C00000"/>
                </a:solidFill>
                <a:latin typeface="Bahnschrift Light SemiCondensed" pitchFamily="34" charset="0"/>
              </a:rPr>
              <a:t>Naxal</a:t>
            </a:r>
            <a:r>
              <a:rPr lang="en-US" sz="2000" b="1" dirty="0" smtClean="0">
                <a:solidFill>
                  <a:srgbClr val="C00000"/>
                </a:solidFill>
                <a:latin typeface="Bahnschrift Light SemiCondensed" pitchFamily="34" charset="0"/>
              </a:rPr>
              <a:t> affected areas </a:t>
            </a:r>
            <a:r>
              <a:rPr lang="en-US" sz="2000" b="1" dirty="0" smtClean="0">
                <a:latin typeface="Bahnschrift Light SemiCondensed" pitchFamily="34" charset="0"/>
              </a:rPr>
              <a:t>is delaying the rural connectivity targets in these areas.</a:t>
            </a:r>
          </a:p>
          <a:p>
            <a:pPr marL="114300" lvl="0" indent="-114300" algn="just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defRPr/>
            </a:pPr>
            <a:r>
              <a:rPr lang="en-US" sz="2000" b="1" dirty="0" smtClean="0">
                <a:latin typeface="Bahnschrift Light SemiCondensed" pitchFamily="34" charset="0"/>
              </a:rPr>
              <a:t>Use of </a:t>
            </a:r>
            <a:r>
              <a:rPr lang="en-US" sz="2000" b="1" dirty="0" smtClean="0">
                <a:solidFill>
                  <a:srgbClr val="C00000"/>
                </a:solidFill>
                <a:latin typeface="Bahnschrift Light SemiCondensed" pitchFamily="34" charset="0"/>
              </a:rPr>
              <a:t>new technologies for construction and monitoring of rural roads need to be adopted</a:t>
            </a:r>
            <a:r>
              <a:rPr lang="en-US" sz="2000" b="1" dirty="0" smtClean="0">
                <a:latin typeface="Bahnschrift Light SemiCondensed" pitchFamily="34" charset="0"/>
              </a:rPr>
              <a:t> in the entire rural road sector to take full advantage of the available technologies for cost effective and sustainable rural road.</a:t>
            </a:r>
          </a:p>
          <a:p>
            <a:pPr marL="114300" indent="-114300" algn="just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defRPr/>
            </a:pPr>
            <a:endParaRPr lang="en-US" sz="2000" dirty="0" smtClean="0"/>
          </a:p>
          <a:p>
            <a:pPr marL="571500" lvl="1" indent="-114300" algn="just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defRPr/>
            </a:pPr>
            <a:endParaRPr lang="en-US" sz="2000" dirty="0" smtClean="0"/>
          </a:p>
          <a:p>
            <a:pPr marL="114300" lvl="0" indent="-114300" algn="just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defRPr/>
            </a:pPr>
            <a:endParaRPr lang="en-US" sz="2000" dirty="0" smtClean="0">
              <a:latin typeface="Bahnschrift SemiLight SemiConde" pitchFamily="34" charset="0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endParaRPr kumimoji="0" lang="en-US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4191000" y="4400550"/>
          <a:ext cx="381000" cy="488950"/>
        </p:xfrm>
        <a:graphic>
          <a:graphicData uri="http://schemas.openxmlformats.org/presentationml/2006/ole">
            <p:oleObj spid="_x0000_s1026" name="Packager Shell Object" showAsIcon="1" r:id="rId3" imgW="380880" imgH="488520" progId="Package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62498" y="122332"/>
            <a:ext cx="8829102" cy="1001618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Bahnschrift Light SemiCondensed" pitchFamily="34" charset="0"/>
              </a:rPr>
              <a:t> Further Readings</a:t>
            </a:r>
            <a:endParaRPr lang="en-US" sz="2400" dirty="0">
              <a:latin typeface="Bahnschrift Light SemiCondensed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" y="1200150"/>
            <a:ext cx="8382000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6213" indent="-176213">
              <a:buFont typeface="Arial" pitchFamily="34" charset="0"/>
              <a:buChar char="•"/>
            </a:pPr>
            <a:r>
              <a:rPr lang="en-US" sz="1400" dirty="0" err="1" smtClean="0">
                <a:latin typeface="Bahnschrift Light SemiCondensed" pitchFamily="34" charset="0"/>
              </a:rPr>
              <a:t>MoRd</a:t>
            </a:r>
            <a:r>
              <a:rPr lang="en-US" sz="1400" dirty="0" smtClean="0">
                <a:latin typeface="Bahnschrift Light SemiCondensed" pitchFamily="34" charset="0"/>
              </a:rPr>
              <a:t> (2011):  Working Group on Rural Roads in the 12th Five Year Plan, 2011, Ministry of Rural Development, </a:t>
            </a:r>
            <a:r>
              <a:rPr lang="en-US" sz="1400" dirty="0" err="1" smtClean="0">
                <a:latin typeface="Bahnschrift Light SemiCondensed" pitchFamily="34" charset="0"/>
              </a:rPr>
              <a:t>GoI</a:t>
            </a:r>
            <a:r>
              <a:rPr lang="en-US" sz="1400" dirty="0" smtClean="0">
                <a:latin typeface="Bahnschrift Light SemiCondensed" pitchFamily="34" charset="0"/>
              </a:rPr>
              <a:t>, Downloaded from </a:t>
            </a:r>
            <a:r>
              <a:rPr lang="en-US" sz="1400" dirty="0" smtClean="0">
                <a:latin typeface="Bahnschrift Light SemiCondensed" pitchFamily="34" charset="0"/>
                <a:hlinkClick r:id="rId3"/>
              </a:rPr>
              <a:t>https://niti.gov.in/planningcommission.gov.in/docs/aboutus/committee/wrkgrp12/transport/wgrep_rural.pdf</a:t>
            </a:r>
            <a:r>
              <a:rPr lang="en-US" sz="1400" dirty="0" smtClean="0">
                <a:latin typeface="Bahnschrift Light SemiCondensed" pitchFamily="34" charset="0"/>
              </a:rPr>
              <a:t>  </a:t>
            </a:r>
          </a:p>
          <a:p>
            <a:pPr marL="171450" lvl="0" indent="-1714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1400" dirty="0" smtClean="0">
                <a:latin typeface="Bahnschrift Light SemiCondensed" pitchFamily="34" charset="0"/>
              </a:rPr>
              <a:t>S. </a:t>
            </a:r>
            <a:r>
              <a:rPr lang="en-US" sz="1400" dirty="0" err="1" smtClean="0">
                <a:latin typeface="Bahnschrift Light SemiCondensed" pitchFamily="34" charset="0"/>
              </a:rPr>
              <a:t>Aggarwal</a:t>
            </a:r>
            <a:r>
              <a:rPr lang="en-US" sz="1400" dirty="0" smtClean="0">
                <a:latin typeface="Bahnschrift Light SemiCondensed" pitchFamily="34" charset="0"/>
              </a:rPr>
              <a:t> (2018): Do rural roads create pathways out of poverty? Evidence from India, </a:t>
            </a:r>
            <a:r>
              <a:rPr lang="en-US" sz="1400" i="1" dirty="0" smtClean="0">
                <a:latin typeface="Bahnschrift Light SemiCondensed" pitchFamily="34" charset="0"/>
              </a:rPr>
              <a:t>Journal of Development Economics,</a:t>
            </a:r>
            <a:r>
              <a:rPr lang="en-US" sz="1400" dirty="0" smtClean="0">
                <a:latin typeface="Bahnschrift Light SemiCondensed" pitchFamily="34" charset="0"/>
              </a:rPr>
              <a:t> 133 (2018) 375–395, Downloaded from </a:t>
            </a:r>
            <a:r>
              <a:rPr lang="en-US" sz="1400" u="sng" dirty="0" smtClean="0">
                <a:latin typeface="Bahnschrift Light SemiCondensed" pitchFamily="34" charset="0"/>
                <a:hlinkClick r:id="rId4"/>
              </a:rPr>
              <a:t>https://www.isb.edu/faculty/shilpa_aggarwal/files/shilpa-aggarwal-rural-roads.pdf</a:t>
            </a:r>
            <a:r>
              <a:rPr lang="en-US" sz="1400" dirty="0" smtClean="0">
                <a:latin typeface="Bahnschrift Light SemiCondensed" pitchFamily="34" charset="0"/>
              </a:rPr>
              <a:t>.</a:t>
            </a:r>
          </a:p>
          <a:p>
            <a:pPr marL="171450" lvl="0" indent="-1714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1400" dirty="0" smtClean="0">
                <a:latin typeface="Bahnschrift Light SemiCondensed" pitchFamily="34" charset="0"/>
              </a:rPr>
              <a:t>V. </a:t>
            </a:r>
            <a:r>
              <a:rPr lang="en-US" sz="1400" dirty="0" err="1" smtClean="0">
                <a:latin typeface="Bahnschrift Light SemiCondensed" pitchFamily="34" charset="0"/>
              </a:rPr>
              <a:t>Anand</a:t>
            </a:r>
            <a:r>
              <a:rPr lang="en-US" sz="1400" dirty="0" smtClean="0">
                <a:latin typeface="Bahnschrift Light SemiCondensed" pitchFamily="34" charset="0"/>
              </a:rPr>
              <a:t> &amp; Patel F. (2015): Roads Facilitating Rural Accessibility: A Critique of the PMGSY, Institute of Rural Management </a:t>
            </a:r>
            <a:r>
              <a:rPr lang="en-US" sz="1400" dirty="0" err="1" smtClean="0">
                <a:latin typeface="Bahnschrift Light SemiCondensed" pitchFamily="34" charset="0"/>
              </a:rPr>
              <a:t>Anand</a:t>
            </a:r>
            <a:r>
              <a:rPr lang="en-US" sz="1400" dirty="0" smtClean="0">
                <a:latin typeface="Bahnschrift Light SemiCondensed" pitchFamily="34" charset="0"/>
              </a:rPr>
              <a:t>, Working Paper 275, ISSN 2454-7115 ,  Available from </a:t>
            </a:r>
            <a:r>
              <a:rPr lang="en-US" sz="1400" u="sng" dirty="0" smtClean="0">
                <a:latin typeface="Bahnschrift Light SemiCondensed" pitchFamily="34" charset="0"/>
                <a:hlinkClick r:id="rId5"/>
              </a:rPr>
              <a:t>https://www.irma.ac.in/uploads/randp/pdf/1526_24192.pdf</a:t>
            </a:r>
            <a:endParaRPr lang="en-US" sz="1400" u="sng" dirty="0" smtClean="0">
              <a:latin typeface="Bahnschrift Light SemiCondensed" pitchFamily="34" charset="0"/>
            </a:endParaRP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428750"/>
            <a:ext cx="8763000" cy="3352800"/>
          </a:xfrm>
        </p:spPr>
        <p:txBody>
          <a:bodyPr>
            <a:normAutofit lnSpcReduction="10000"/>
          </a:bodyPr>
          <a:lstStyle/>
          <a:p>
            <a:pPr algn="just">
              <a:spcAft>
                <a:spcPts val="600"/>
              </a:spcAft>
            </a:pPr>
            <a:r>
              <a:rPr lang="en-US" sz="2400" b="1" dirty="0" smtClean="0">
                <a:solidFill>
                  <a:srgbClr val="C00000"/>
                </a:solidFill>
                <a:latin typeface="Bahnschrift Light SemiCondensed" pitchFamily="34" charset="0"/>
              </a:rPr>
              <a:t>Easy to construct </a:t>
            </a:r>
            <a:r>
              <a:rPr lang="en-US" sz="2400" b="1" dirty="0" smtClean="0">
                <a:latin typeface="Bahnschrift Light SemiCondensed" pitchFamily="34" charset="0"/>
              </a:rPr>
              <a:t>and </a:t>
            </a:r>
            <a:r>
              <a:rPr lang="en-US" sz="2400" b="1" dirty="0" smtClean="0">
                <a:solidFill>
                  <a:srgbClr val="C00000"/>
                </a:solidFill>
                <a:latin typeface="Bahnschrift Light SemiCondensed" pitchFamily="34" charset="0"/>
              </a:rPr>
              <a:t>cheaper</a:t>
            </a:r>
            <a:r>
              <a:rPr lang="en-US" sz="2400" b="1" dirty="0" smtClean="0">
                <a:latin typeface="Bahnschrift Light SemiCondensed" pitchFamily="34" charset="0"/>
              </a:rPr>
              <a:t>.</a:t>
            </a:r>
          </a:p>
          <a:p>
            <a:pPr algn="just">
              <a:spcAft>
                <a:spcPts val="600"/>
              </a:spcAft>
            </a:pPr>
            <a:r>
              <a:rPr lang="en-US" sz="2400" b="1" dirty="0" smtClean="0">
                <a:latin typeface="Bahnschrift Light SemiCondensed" pitchFamily="34" charset="0"/>
              </a:rPr>
              <a:t>Provides </a:t>
            </a:r>
            <a:r>
              <a:rPr lang="en-US" sz="2400" b="1" dirty="0" smtClean="0">
                <a:solidFill>
                  <a:srgbClr val="C00000"/>
                </a:solidFill>
                <a:latin typeface="Bahnschrift Light SemiCondensed" pitchFamily="34" charset="0"/>
              </a:rPr>
              <a:t>quicker</a:t>
            </a:r>
            <a:r>
              <a:rPr lang="en-US" sz="2400" b="1" dirty="0" smtClean="0">
                <a:latin typeface="Bahnschrift Light SemiCondensed" pitchFamily="34" charset="0"/>
              </a:rPr>
              <a:t>, </a:t>
            </a:r>
            <a:r>
              <a:rPr lang="en-US" sz="2400" b="1" dirty="0" smtClean="0">
                <a:solidFill>
                  <a:srgbClr val="C00000"/>
                </a:solidFill>
                <a:latin typeface="Bahnschrift Light SemiCondensed" pitchFamily="34" charset="0"/>
              </a:rPr>
              <a:t>convenient and user </a:t>
            </a:r>
            <a:r>
              <a:rPr lang="en-US" sz="2400" b="1" dirty="0" smtClean="0">
                <a:latin typeface="Bahnschrift Light SemiCondensed" pitchFamily="34" charset="0"/>
              </a:rPr>
              <a:t>friendly transport system.</a:t>
            </a:r>
          </a:p>
          <a:p>
            <a:pPr algn="just">
              <a:spcAft>
                <a:spcPts val="600"/>
              </a:spcAft>
            </a:pPr>
            <a:r>
              <a:rPr lang="en-US" sz="2400" b="1" dirty="0" smtClean="0">
                <a:solidFill>
                  <a:srgbClr val="C00000"/>
                </a:solidFill>
                <a:latin typeface="Bahnschrift Light SemiCondensed" pitchFamily="34" charset="0"/>
              </a:rPr>
              <a:t>More flexible </a:t>
            </a:r>
            <a:r>
              <a:rPr lang="en-US" sz="2400" b="1" dirty="0" smtClean="0">
                <a:latin typeface="Bahnschrift Light SemiCondensed" pitchFamily="34" charset="0"/>
              </a:rPr>
              <a:t>than others and can be constructed in </a:t>
            </a:r>
            <a:r>
              <a:rPr lang="en-US" sz="2400" b="1" dirty="0" smtClean="0">
                <a:solidFill>
                  <a:srgbClr val="C00000"/>
                </a:solidFill>
                <a:latin typeface="Bahnschrift Light SemiCondensed" pitchFamily="34" charset="0"/>
              </a:rPr>
              <a:t>difficult terrains</a:t>
            </a:r>
            <a:r>
              <a:rPr lang="en-US" sz="2400" b="1" dirty="0" smtClean="0">
                <a:latin typeface="Bahnschrift Light SemiCondensed" pitchFamily="34" charset="0"/>
              </a:rPr>
              <a:t>.</a:t>
            </a:r>
          </a:p>
          <a:p>
            <a:pPr algn="just">
              <a:spcAft>
                <a:spcPts val="600"/>
              </a:spcAft>
            </a:pPr>
            <a:r>
              <a:rPr lang="en-US" sz="2400" b="1" dirty="0" smtClean="0">
                <a:solidFill>
                  <a:srgbClr val="C00000"/>
                </a:solidFill>
                <a:latin typeface="Bahnschrift Light SemiCondensed" pitchFamily="34" charset="0"/>
              </a:rPr>
              <a:t>Helps farmers </a:t>
            </a:r>
            <a:r>
              <a:rPr lang="en-US" sz="2400" b="1" dirty="0" smtClean="0">
                <a:latin typeface="Bahnschrift Light SemiCondensed" pitchFamily="34" charset="0"/>
              </a:rPr>
              <a:t>to move their products quickly to the market.</a:t>
            </a:r>
          </a:p>
          <a:p>
            <a:pPr algn="just">
              <a:spcAft>
                <a:spcPts val="600"/>
              </a:spcAft>
            </a:pPr>
            <a:r>
              <a:rPr lang="en-US" sz="2400" b="1" dirty="0" smtClean="0">
                <a:latin typeface="Bahnschrift Light SemiCondensed" pitchFamily="34" charset="0"/>
              </a:rPr>
              <a:t>Increase in the </a:t>
            </a:r>
            <a:r>
              <a:rPr lang="en-US" sz="2400" b="1" dirty="0" smtClean="0">
                <a:solidFill>
                  <a:srgbClr val="C00000"/>
                </a:solidFill>
                <a:latin typeface="Bahnschrift Light SemiCondensed" pitchFamily="34" charset="0"/>
              </a:rPr>
              <a:t>outreach of the public services </a:t>
            </a:r>
            <a:r>
              <a:rPr lang="en-US" sz="2400" b="1" dirty="0" smtClean="0">
                <a:latin typeface="Bahnschrift Light SemiCondensed" pitchFamily="34" charset="0"/>
              </a:rPr>
              <a:t>and functionaries.</a:t>
            </a:r>
          </a:p>
          <a:p>
            <a:pPr algn="just">
              <a:spcAft>
                <a:spcPts val="600"/>
              </a:spcAft>
            </a:pPr>
            <a:r>
              <a:rPr lang="en-US" sz="2400" b="1" dirty="0" smtClean="0">
                <a:latin typeface="Bahnschrift Light SemiCondensed" pitchFamily="34" charset="0"/>
              </a:rPr>
              <a:t>Better road connectivity </a:t>
            </a:r>
            <a:r>
              <a:rPr lang="en-US" sz="2400" b="1" dirty="0" smtClean="0">
                <a:solidFill>
                  <a:srgbClr val="C00000"/>
                </a:solidFill>
                <a:latin typeface="Bahnschrift Light SemiCondensed" pitchFamily="34" charset="0"/>
              </a:rPr>
              <a:t>enhances employment opportunities </a:t>
            </a:r>
            <a:r>
              <a:rPr lang="en-US" sz="2400" b="1" dirty="0" smtClean="0">
                <a:latin typeface="Bahnschrift Light SemiCondensed" pitchFamily="34" charset="0"/>
              </a:rPr>
              <a:t>in non farm sector.</a:t>
            </a:r>
          </a:p>
          <a:p>
            <a:pPr algn="just">
              <a:spcAft>
                <a:spcPts val="600"/>
              </a:spcAft>
            </a:pPr>
            <a:endParaRPr lang="en-US" sz="2400" dirty="0" smtClean="0"/>
          </a:p>
          <a:p>
            <a:pPr algn="just">
              <a:spcAft>
                <a:spcPts val="600"/>
              </a:spcAft>
            </a:pPr>
            <a:endParaRPr lang="en-US" sz="2400" b="1" dirty="0" smtClean="0">
              <a:latin typeface="Bahnschrift Light SemiCondensed" pitchFamily="34" charset="0"/>
            </a:endParaRPr>
          </a:p>
          <a:p>
            <a:pPr marL="0" indent="0" algn="just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62498" y="57150"/>
            <a:ext cx="8829102" cy="10668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6213" algn="ctr"/>
            <a:r>
              <a:rPr lang="en-US" sz="3200" b="1" dirty="0" smtClean="0">
                <a:solidFill>
                  <a:schemeClr val="bg1"/>
                </a:solidFill>
                <a:latin typeface="Bahnschrift Light Condensed" pitchFamily="34" charset="0"/>
              </a:rPr>
              <a:t>Advantages of (</a:t>
            </a:r>
            <a:r>
              <a:rPr lang="en-US" sz="3200" b="1" dirty="0" smtClean="0">
                <a:solidFill>
                  <a:srgbClr val="FFFF00"/>
                </a:solidFill>
                <a:latin typeface="Bahnschrift Light Condensed" pitchFamily="34" charset="0"/>
              </a:rPr>
              <a:t>Rural</a:t>
            </a:r>
            <a:r>
              <a:rPr lang="en-US" sz="3200" b="1" dirty="0" smtClean="0">
                <a:solidFill>
                  <a:schemeClr val="bg1"/>
                </a:solidFill>
                <a:latin typeface="Bahnschrift Light Condensed" pitchFamily="34" charset="0"/>
              </a:rPr>
              <a:t>) Roads</a:t>
            </a:r>
            <a:endParaRPr lang="en-US" sz="3200" b="1" dirty="0">
              <a:solidFill>
                <a:schemeClr val="bg1"/>
              </a:solidFill>
              <a:latin typeface="Bahnschrift Light Condensed" pitchFamily="34" charset="0"/>
            </a:endParaRPr>
          </a:p>
        </p:txBody>
      </p:sp>
      <p:sp>
        <p:nvSpPr>
          <p:cNvPr id="41986" name="AutoShape 2" descr="Distribution of Population in Urban and Rural In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88" name="AutoShape 4" descr="Distribution of Population in Urban and Rural In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90" name="AutoShape 6" descr="Distribution of Population in Urban and Rural In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62498" y="122332"/>
            <a:ext cx="8829102" cy="1001618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6213"/>
            <a:endParaRPr lang="en-US" sz="3600" dirty="0">
              <a:solidFill>
                <a:schemeClr val="bg1"/>
              </a:solidFill>
              <a:latin typeface="Bahnschrift Light Condensed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81200" y="1885950"/>
            <a:ext cx="5105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latin typeface="Bahnschrift Light SemiCondensed" pitchFamily="34" charset="0"/>
              </a:rPr>
              <a:t>Thank You</a:t>
            </a:r>
            <a:endParaRPr lang="en-US" sz="5400" b="1" dirty="0">
              <a:latin typeface="Bahnschrift Light SemiCondense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200150"/>
            <a:ext cx="5257800" cy="3505200"/>
          </a:xfrm>
        </p:spPr>
        <p:txBody>
          <a:bodyPr>
            <a:normAutofit fontScale="92500" lnSpcReduction="20000"/>
          </a:bodyPr>
          <a:lstStyle/>
          <a:p>
            <a:pPr algn="just">
              <a:spcAft>
                <a:spcPts val="600"/>
              </a:spcAft>
            </a:pPr>
            <a:r>
              <a:rPr lang="en-US" sz="2400" b="1" dirty="0" smtClean="0">
                <a:latin typeface="Bahnschrift Light Condensed" pitchFamily="34" charset="0"/>
              </a:rPr>
              <a:t>As per the 2011 census, </a:t>
            </a:r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ahnschrift Light Condensed" pitchFamily="34" charset="0"/>
              </a:rPr>
              <a:t>rural areas account for</a:t>
            </a:r>
            <a:r>
              <a:rPr lang="en-US" sz="2400" b="1" dirty="0" smtClean="0">
                <a:solidFill>
                  <a:srgbClr val="C00000"/>
                </a:solidFill>
                <a:latin typeface="Bahnschrift Light Condensed" pitchFamily="34" charset="0"/>
              </a:rPr>
              <a:t> </a:t>
            </a:r>
            <a:r>
              <a:rPr lang="en-US" sz="2600" b="1" dirty="0" smtClean="0">
                <a:solidFill>
                  <a:srgbClr val="C00000"/>
                </a:solidFill>
                <a:latin typeface="Bahnschrift Light Condensed" pitchFamily="34" charset="0"/>
              </a:rPr>
              <a:t>69 %</a:t>
            </a:r>
            <a:r>
              <a:rPr lang="en-US" sz="2400" b="1" dirty="0" smtClean="0">
                <a:solidFill>
                  <a:srgbClr val="C00000"/>
                </a:solidFill>
                <a:latin typeface="Bahnschrift Light Condensed" pitchFamily="34" charset="0"/>
              </a:rPr>
              <a:t> </a:t>
            </a:r>
            <a:r>
              <a:rPr lang="en-US" sz="2400" b="1" dirty="0" smtClean="0">
                <a:latin typeface="Bahnschrift Light Condensed" pitchFamily="34" charset="0"/>
              </a:rPr>
              <a:t>of India's </a:t>
            </a:r>
            <a:r>
              <a:rPr lang="en-US" sz="2600" b="1" dirty="0" smtClean="0">
                <a:solidFill>
                  <a:srgbClr val="C00000"/>
                </a:solidFill>
                <a:latin typeface="Bahnschrift Light Condensed" pitchFamily="34" charset="0"/>
              </a:rPr>
              <a:t>total population.</a:t>
            </a:r>
            <a:endParaRPr lang="en-US" sz="2400" b="1" dirty="0" smtClean="0">
              <a:solidFill>
                <a:srgbClr val="C00000"/>
              </a:solidFill>
              <a:latin typeface="Bahnschrift Light Condensed" pitchFamily="34" charset="0"/>
            </a:endParaRPr>
          </a:p>
          <a:p>
            <a:pPr algn="just">
              <a:spcAft>
                <a:spcPts val="600"/>
              </a:spcAft>
            </a:pPr>
            <a:r>
              <a:rPr lang="en-US" sz="2400" dirty="0" smtClean="0">
                <a:latin typeface="Bahnschrift Light Condensed" pitchFamily="34" charset="0"/>
              </a:rPr>
              <a:t>According to </a:t>
            </a:r>
            <a:r>
              <a:rPr lang="en-US" sz="2400" b="1" dirty="0" smtClean="0">
                <a:solidFill>
                  <a:srgbClr val="C00000"/>
                </a:solidFill>
                <a:latin typeface="Bahnschrift Light Condensed" pitchFamily="34" charset="0"/>
              </a:rPr>
              <a:t>Census 2011</a:t>
            </a:r>
            <a:r>
              <a:rPr lang="en-US" sz="2400" b="1" dirty="0" smtClean="0">
                <a:latin typeface="Bahnschrift Light Condensed" pitchFamily="34" charset="0"/>
              </a:rPr>
              <a:t>, </a:t>
            </a:r>
            <a:r>
              <a:rPr lang="en-US" sz="2400" dirty="0" smtClean="0">
                <a:latin typeface="Bahnschrift Light Condensed" pitchFamily="34" charset="0"/>
              </a:rPr>
              <a:t>there are around </a:t>
            </a:r>
            <a:r>
              <a:rPr lang="en-US" sz="2400" b="1" dirty="0" smtClean="0">
                <a:solidFill>
                  <a:srgbClr val="C00000"/>
                </a:solidFill>
                <a:latin typeface="Bahnschrift Light Condensed" pitchFamily="34" charset="0"/>
              </a:rPr>
              <a:t>649,481 villages </a:t>
            </a:r>
            <a:r>
              <a:rPr lang="en-US" sz="2400" b="1" dirty="0" smtClean="0">
                <a:latin typeface="Bahnschrift Light Condensed" pitchFamily="34" charset="0"/>
              </a:rPr>
              <a:t>in India</a:t>
            </a:r>
            <a:r>
              <a:rPr lang="en-US" sz="2400" dirty="0" smtClean="0">
                <a:latin typeface="Bahnschrift Light Condensed" pitchFamily="34" charset="0"/>
              </a:rPr>
              <a:t>.</a:t>
            </a:r>
            <a:endParaRPr lang="en-US" sz="2400" b="1" dirty="0" smtClean="0">
              <a:latin typeface="Bahnschrift Light Condensed" pitchFamily="34" charset="0"/>
            </a:endParaRPr>
          </a:p>
          <a:p>
            <a:pPr algn="just">
              <a:spcAft>
                <a:spcPts val="600"/>
              </a:spcAft>
            </a:pPr>
            <a:r>
              <a:rPr lang="en-US" sz="2400" b="1" dirty="0" smtClean="0">
                <a:solidFill>
                  <a:srgbClr val="C00000"/>
                </a:solidFill>
                <a:latin typeface="Bahnschrift Light Condensed" pitchFamily="34" charset="0"/>
              </a:rPr>
              <a:t>Connecting</a:t>
            </a:r>
            <a:r>
              <a:rPr lang="en-US" sz="2400" dirty="0" smtClean="0">
                <a:latin typeface="Bahnschrift Light Condensed" pitchFamily="34" charset="0"/>
              </a:rPr>
              <a:t> the </a:t>
            </a:r>
            <a:r>
              <a:rPr lang="en-US" sz="2400" b="1" dirty="0" smtClean="0">
                <a:solidFill>
                  <a:srgbClr val="C00000"/>
                </a:solidFill>
                <a:latin typeface="Bahnschrift Light Condensed" pitchFamily="34" charset="0"/>
              </a:rPr>
              <a:t>huge rural population </a:t>
            </a:r>
            <a:r>
              <a:rPr lang="en-US" sz="2400" dirty="0" smtClean="0">
                <a:latin typeface="Bahnschrift Light Condensed" pitchFamily="34" charset="0"/>
              </a:rPr>
              <a:t>of India with the </a:t>
            </a:r>
            <a:r>
              <a:rPr lang="en-US" sz="2400" b="1" dirty="0" smtClean="0">
                <a:solidFill>
                  <a:srgbClr val="C00000"/>
                </a:solidFill>
                <a:latin typeface="Bahnschrift Light Condensed" pitchFamily="34" charset="0"/>
              </a:rPr>
              <a:t>local/regional/national market </a:t>
            </a:r>
            <a:r>
              <a:rPr lang="en-US" sz="2400" dirty="0" smtClean="0">
                <a:latin typeface="Bahnschrift Light Condensed" pitchFamily="34" charset="0"/>
              </a:rPr>
              <a:t>and </a:t>
            </a:r>
            <a:r>
              <a:rPr lang="en-US" sz="2400" b="1" dirty="0" smtClean="0">
                <a:solidFill>
                  <a:srgbClr val="C00000"/>
                </a:solidFill>
                <a:latin typeface="Bahnschrift Light Condensed" pitchFamily="34" charset="0"/>
              </a:rPr>
              <a:t>econom</a:t>
            </a:r>
            <a:r>
              <a:rPr lang="en-US" sz="2400" b="1" dirty="0" smtClean="0">
                <a:solidFill>
                  <a:srgbClr val="FF0000"/>
                </a:solidFill>
                <a:latin typeface="Bahnschrift Light Condensed" pitchFamily="34" charset="0"/>
              </a:rPr>
              <a:t>y</a:t>
            </a:r>
            <a:r>
              <a:rPr lang="en-US" sz="2400" dirty="0" smtClean="0">
                <a:latin typeface="Bahnschrift Light Condensed" pitchFamily="34" charset="0"/>
              </a:rPr>
              <a:t> through roads is a </a:t>
            </a:r>
            <a:r>
              <a:rPr lang="en-US" sz="2400" b="1" dirty="0" smtClean="0">
                <a:solidFill>
                  <a:srgbClr val="C00000"/>
                </a:solidFill>
                <a:latin typeface="Bahnschrift Light Condensed" pitchFamily="34" charset="0"/>
              </a:rPr>
              <a:t>big challenge </a:t>
            </a:r>
            <a:r>
              <a:rPr lang="en-US" sz="2400" dirty="0" smtClean="0">
                <a:latin typeface="Bahnschrift Light Condensed" pitchFamily="34" charset="0"/>
              </a:rPr>
              <a:t>as many of them are located in remote areas.</a:t>
            </a:r>
          </a:p>
          <a:p>
            <a:pPr algn="just">
              <a:spcAft>
                <a:spcPts val="600"/>
              </a:spcAft>
            </a:pPr>
            <a:r>
              <a:rPr lang="en-US" sz="2400" dirty="0" smtClean="0">
                <a:latin typeface="Bahnschrift Light Condensed" pitchFamily="34" charset="0"/>
              </a:rPr>
              <a:t>Historically, there has been </a:t>
            </a:r>
            <a:r>
              <a:rPr lang="en-US" sz="2400" b="1" dirty="0" smtClean="0">
                <a:solidFill>
                  <a:srgbClr val="C00000"/>
                </a:solidFill>
                <a:latin typeface="Bahnschrift Light Condensed" pitchFamily="34" charset="0"/>
              </a:rPr>
              <a:t>skewed development </a:t>
            </a:r>
            <a:r>
              <a:rPr lang="en-US" sz="2400" dirty="0" smtClean="0">
                <a:latin typeface="Bahnschrift Light Condensed" pitchFamily="34" charset="0"/>
              </a:rPr>
              <a:t>of </a:t>
            </a:r>
            <a:r>
              <a:rPr lang="en-US" sz="2400" b="1" dirty="0" smtClean="0">
                <a:solidFill>
                  <a:srgbClr val="C00000"/>
                </a:solidFill>
                <a:latin typeface="Bahnschrift Light Condensed" pitchFamily="34" charset="0"/>
              </a:rPr>
              <a:t>rural road network </a:t>
            </a:r>
            <a:r>
              <a:rPr lang="en-US" sz="2400" dirty="0" smtClean="0">
                <a:latin typeface="Bahnschrift Light Condensed" pitchFamily="34" charset="0"/>
              </a:rPr>
              <a:t>in the country.</a:t>
            </a:r>
          </a:p>
          <a:p>
            <a:pPr algn="just">
              <a:spcAft>
                <a:spcPts val="600"/>
              </a:spcAft>
            </a:pPr>
            <a:endParaRPr lang="en-US" sz="2400" dirty="0" smtClean="0">
              <a:latin typeface="Bahnschrift Light Condensed" pitchFamily="34" charset="0"/>
            </a:endParaRPr>
          </a:p>
          <a:p>
            <a:pPr algn="just">
              <a:spcAft>
                <a:spcPts val="600"/>
              </a:spcAft>
            </a:pPr>
            <a:endParaRPr lang="en-US" sz="2400" b="1" dirty="0" smtClean="0">
              <a:latin typeface="Bahnschrift Light SemiCondensed" pitchFamily="34" charset="0"/>
            </a:endParaRPr>
          </a:p>
          <a:p>
            <a:pPr marL="0" indent="0" algn="just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62498" y="57150"/>
            <a:ext cx="8829102" cy="10668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6213" algn="ctr"/>
            <a:r>
              <a:rPr lang="en-US" sz="3200" b="1" dirty="0" smtClean="0">
                <a:solidFill>
                  <a:schemeClr val="bg1"/>
                </a:solidFill>
                <a:latin typeface="Bahnschrift Light Condensed" pitchFamily="34" charset="0"/>
              </a:rPr>
              <a:t>Importance of Roads for Rural India</a:t>
            </a:r>
            <a:endParaRPr lang="en-US" sz="3200" b="1" dirty="0">
              <a:solidFill>
                <a:schemeClr val="bg1"/>
              </a:solidFill>
              <a:latin typeface="Bahnschrift Light Condensed" pitchFamily="34" charset="0"/>
            </a:endParaRPr>
          </a:p>
        </p:txBody>
      </p:sp>
      <p:sp>
        <p:nvSpPr>
          <p:cNvPr id="41986" name="AutoShape 2" descr="Distribution of Population in Urban and Rural In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88" name="AutoShape 4" descr="Distribution of Population in Urban and Rural In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90" name="AutoShape 6" descr="Distribution of Population in Urban and Rural In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10" name="Chart 9"/>
          <p:cNvGraphicFramePr/>
          <p:nvPr/>
        </p:nvGraphicFramePr>
        <p:xfrm>
          <a:off x="4876800" y="1428750"/>
          <a:ext cx="4572000" cy="3124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276350"/>
            <a:ext cx="4724400" cy="3505200"/>
          </a:xfrm>
        </p:spPr>
        <p:txBody>
          <a:bodyPr>
            <a:normAutofit fontScale="92500" lnSpcReduction="10000"/>
          </a:bodyPr>
          <a:lstStyle/>
          <a:p>
            <a:pPr marL="273050" indent="-273050" algn="just"/>
            <a:r>
              <a:rPr lang="en-US" sz="2400" b="1" dirty="0" smtClean="0">
                <a:solidFill>
                  <a:srgbClr val="C00000"/>
                </a:solidFill>
                <a:latin typeface="Bahnschrift Light Condensed" pitchFamily="34" charset="0"/>
              </a:rPr>
              <a:t>Investment in road infrastructure </a:t>
            </a:r>
            <a:r>
              <a:rPr lang="en-US" sz="2400" dirty="0" smtClean="0">
                <a:latin typeface="Bahnschrift Light Condensed" pitchFamily="34" charset="0"/>
              </a:rPr>
              <a:t>creates </a:t>
            </a:r>
            <a:r>
              <a:rPr lang="en-US" sz="2400" b="1" dirty="0" smtClean="0">
                <a:solidFill>
                  <a:srgbClr val="C00000"/>
                </a:solidFill>
                <a:latin typeface="Bahnschrift Light Condensed" pitchFamily="34" charset="0"/>
              </a:rPr>
              <a:t>economic opportunities for the poor </a:t>
            </a: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  <a:latin typeface="Bahnschrift Light Condensed" pitchFamily="34" charset="0"/>
              </a:rPr>
              <a:t>directly </a:t>
            </a:r>
            <a:r>
              <a:rPr lang="en-US" sz="2400" dirty="0" smtClean="0">
                <a:latin typeface="Bahnschrift Light Condensed" pitchFamily="34" charset="0"/>
              </a:rPr>
              <a:t>through employment in construction and maintenance, and the provision of rural transport services.</a:t>
            </a:r>
          </a:p>
          <a:p>
            <a:pPr marL="273050" indent="-273050" algn="just"/>
            <a:r>
              <a:rPr lang="en-US" sz="2400" dirty="0" smtClean="0">
                <a:latin typeface="Bahnschrift Light Condensed" pitchFamily="34" charset="0"/>
              </a:rPr>
              <a:t>An </a:t>
            </a:r>
            <a:r>
              <a:rPr lang="en-US" sz="2400" b="1" dirty="0" smtClean="0">
                <a:solidFill>
                  <a:srgbClr val="C00000"/>
                </a:solidFill>
                <a:latin typeface="Bahnschrift Light Condensed" pitchFamily="34" charset="0"/>
              </a:rPr>
              <a:t>expenditure of Rs. 1 </a:t>
            </a:r>
            <a:r>
              <a:rPr lang="en-US" sz="2400" b="1" dirty="0" err="1" smtClean="0">
                <a:solidFill>
                  <a:srgbClr val="C00000"/>
                </a:solidFill>
                <a:latin typeface="Bahnschrift Light Condensed" pitchFamily="34" charset="0"/>
              </a:rPr>
              <a:t>crore</a:t>
            </a:r>
            <a:r>
              <a:rPr lang="en-US" sz="2400" b="1" dirty="0" smtClean="0">
                <a:solidFill>
                  <a:srgbClr val="C00000"/>
                </a:solidFill>
                <a:latin typeface="Bahnschrift Light Condensed" pitchFamily="34" charset="0"/>
              </a:rPr>
              <a:t> </a:t>
            </a:r>
            <a:r>
              <a:rPr lang="en-US" sz="2400" dirty="0" smtClean="0">
                <a:latin typeface="Bahnschrift Light Condensed" pitchFamily="34" charset="0"/>
              </a:rPr>
              <a:t>in rural roads is likely to </a:t>
            </a:r>
            <a:r>
              <a:rPr lang="en-US" sz="2400" b="1" dirty="0" smtClean="0">
                <a:solidFill>
                  <a:srgbClr val="C00000"/>
                </a:solidFill>
                <a:latin typeface="Bahnschrift Light Condensed" pitchFamily="34" charset="0"/>
              </a:rPr>
              <a:t>create 20,000 man days </a:t>
            </a:r>
            <a:r>
              <a:rPr lang="en-US" sz="2400" dirty="0" smtClean="0">
                <a:latin typeface="Bahnschrift Light Condensed" pitchFamily="34" charset="0"/>
              </a:rPr>
              <a:t>of employment</a:t>
            </a:r>
            <a:r>
              <a:rPr lang="en-US" sz="2400" dirty="0" smtClean="0">
                <a:latin typeface="Bahnschrift Light Condensed" pitchFamily="34" charset="0"/>
              </a:rPr>
              <a:t>. </a:t>
            </a:r>
            <a:r>
              <a:rPr lang="en-US" sz="1700" dirty="0" smtClean="0">
                <a:latin typeface="Bahnschrift Light Condensed" pitchFamily="34" charset="0"/>
              </a:rPr>
              <a:t>(Planning Commission, 2011)</a:t>
            </a:r>
            <a:endParaRPr lang="en-US" sz="2400" dirty="0" smtClean="0">
              <a:latin typeface="Bahnschrift Light Condensed" pitchFamily="34" charset="0"/>
            </a:endParaRPr>
          </a:p>
          <a:p>
            <a:pPr marL="273050" indent="-273050" algn="just"/>
            <a:r>
              <a:rPr lang="en-US" sz="2400" dirty="0" smtClean="0">
                <a:latin typeface="Bahnschrift Light Condensed" pitchFamily="34" charset="0"/>
              </a:rPr>
              <a:t>Have large employment </a:t>
            </a:r>
            <a:r>
              <a:rPr lang="en-US" sz="2400" b="1" dirty="0" smtClean="0">
                <a:solidFill>
                  <a:srgbClr val="C00000"/>
                </a:solidFill>
                <a:latin typeface="Bahnschrift Light Condensed" pitchFamily="34" charset="0"/>
              </a:rPr>
              <a:t>potential</a:t>
            </a:r>
            <a:r>
              <a:rPr lang="en-US" sz="2400" dirty="0" smtClean="0">
                <a:latin typeface="Bahnschrift Light Condensed" pitchFamily="34" charset="0"/>
              </a:rPr>
              <a:t> for the </a:t>
            </a:r>
            <a:r>
              <a:rPr lang="en-US" sz="2400" b="1" dirty="0" smtClean="0">
                <a:solidFill>
                  <a:srgbClr val="C00000"/>
                </a:solidFill>
                <a:latin typeface="Bahnschrift Light Condensed" pitchFamily="34" charset="0"/>
              </a:rPr>
              <a:t>maintenance of rural roads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62498" y="57150"/>
            <a:ext cx="8829102" cy="10668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6213"/>
            <a:r>
              <a:rPr lang="en-US" sz="3200" b="1" dirty="0" smtClean="0">
                <a:solidFill>
                  <a:schemeClr val="bg1"/>
                </a:solidFill>
                <a:latin typeface="Bahnschrift Light Condensed" pitchFamily="34" charset="0"/>
              </a:rPr>
              <a:t>Rural Roads- Precondition for Development</a:t>
            </a:r>
            <a:endParaRPr lang="en-US" sz="3200" b="1" dirty="0">
              <a:solidFill>
                <a:schemeClr val="bg1"/>
              </a:solidFill>
              <a:latin typeface="Bahnschrift Light Condensed" pitchFamily="34" charset="0"/>
            </a:endParaRPr>
          </a:p>
        </p:txBody>
      </p:sp>
      <p:pic>
        <p:nvPicPr>
          <p:cNvPr id="32770" name="Picture 2" descr="Green rural roads go past 20,000-km mark - india news - Hindustan ..."/>
          <p:cNvPicPr>
            <a:picLocks noChangeAspect="1" noChangeArrowheads="1"/>
          </p:cNvPicPr>
          <p:nvPr/>
        </p:nvPicPr>
        <p:blipFill>
          <a:blip r:embed="rId2" cstate="print"/>
          <a:srcRect r="21652"/>
          <a:stretch>
            <a:fillRect/>
          </a:stretch>
        </p:blipFill>
        <p:spPr bwMode="auto">
          <a:xfrm>
            <a:off x="4953000" y="1428750"/>
            <a:ext cx="3917164" cy="2819400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200150"/>
            <a:ext cx="2895600" cy="3581400"/>
          </a:xfrm>
        </p:spPr>
        <p:txBody>
          <a:bodyPr>
            <a:normAutofit lnSpcReduction="10000"/>
          </a:bodyPr>
          <a:lstStyle/>
          <a:p>
            <a:pPr marL="176213" indent="-176213" algn="just">
              <a:spcBef>
                <a:spcPts val="0"/>
              </a:spcBef>
            </a:pPr>
            <a:r>
              <a:rPr lang="en-US" sz="2200" dirty="0" smtClean="0">
                <a:latin typeface="Bahnschrift Light Condensed" pitchFamily="34" charset="0"/>
              </a:rPr>
              <a:t>Rural Roads are </a:t>
            </a:r>
            <a:r>
              <a:rPr lang="en-US" sz="2200" b="1" dirty="0" smtClean="0">
                <a:solidFill>
                  <a:srgbClr val="C00000"/>
                </a:solidFill>
                <a:latin typeface="Bahnschrift Light Condensed" pitchFamily="34" charset="0"/>
              </a:rPr>
              <a:t>proven poverty reducers </a:t>
            </a:r>
            <a:r>
              <a:rPr lang="en-US" sz="2200" dirty="0" smtClean="0">
                <a:latin typeface="Bahnschrift Light Condensed" pitchFamily="34" charset="0"/>
              </a:rPr>
              <a:t>by </a:t>
            </a:r>
            <a:r>
              <a:rPr lang="en-US" sz="2200" b="1" dirty="0" smtClean="0">
                <a:solidFill>
                  <a:srgbClr val="C00000"/>
                </a:solidFill>
                <a:latin typeface="Bahnschrift Light Condensed" pitchFamily="34" charset="0"/>
              </a:rPr>
              <a:t>providing access </a:t>
            </a:r>
            <a:r>
              <a:rPr lang="en-US" sz="2200" dirty="0" smtClean="0">
                <a:latin typeface="Bahnschrift Light Condensed" pitchFamily="34" charset="0"/>
              </a:rPr>
              <a:t>to basic services, reducing vulnerabilities, increasing resilience and providing opportunities.</a:t>
            </a:r>
          </a:p>
          <a:p>
            <a:pPr marL="176213" indent="-176213" algn="just">
              <a:spcBef>
                <a:spcPts val="0"/>
              </a:spcBef>
              <a:buNone/>
            </a:pPr>
            <a:endParaRPr lang="en-US" sz="2200" dirty="0" smtClean="0">
              <a:latin typeface="Bahnschrift Light Condensed" pitchFamily="34" charset="0"/>
            </a:endParaRPr>
          </a:p>
          <a:p>
            <a:pPr marL="176213" indent="-176213" algn="just">
              <a:spcBef>
                <a:spcPts val="0"/>
              </a:spcBef>
            </a:pPr>
            <a:r>
              <a:rPr lang="en-US" sz="2200" b="1" dirty="0" smtClean="0">
                <a:solidFill>
                  <a:srgbClr val="C00000"/>
                </a:solidFill>
                <a:latin typeface="Bahnschrift Light Condensed" pitchFamily="34" charset="0"/>
              </a:rPr>
              <a:t>In India</a:t>
            </a:r>
            <a:r>
              <a:rPr lang="en-US" sz="2200" dirty="0" smtClean="0">
                <a:latin typeface="Bahnschrift Light Condensed" pitchFamily="34" charset="0"/>
              </a:rPr>
              <a:t>, states having </a:t>
            </a:r>
            <a:r>
              <a:rPr lang="en-US" sz="2200" b="1" dirty="0" smtClean="0">
                <a:solidFill>
                  <a:srgbClr val="C00000"/>
                </a:solidFill>
                <a:latin typeface="Bahnschrift Light Condensed" pitchFamily="34" charset="0"/>
              </a:rPr>
              <a:t>low connectivity had higher poverty levels</a:t>
            </a:r>
            <a:r>
              <a:rPr lang="en-US" sz="2200" dirty="0" smtClean="0">
                <a:latin typeface="Bahnschrift Light Condensed" pitchFamily="34" charset="0"/>
              </a:rPr>
              <a:t>.</a:t>
            </a:r>
            <a:endParaRPr lang="en-US" sz="2200" dirty="0">
              <a:latin typeface="Bahnschrift Light Condensed" pitchFamily="34" charset="0"/>
            </a:endParaRP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62498" y="57150"/>
            <a:ext cx="8829102" cy="10668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6213"/>
            <a:r>
              <a:rPr lang="en-US" sz="3600" b="1" dirty="0" smtClean="0">
                <a:solidFill>
                  <a:schemeClr val="bg1"/>
                </a:solidFill>
                <a:latin typeface="Bahnschrift Light Condensed" pitchFamily="34" charset="0"/>
              </a:rPr>
              <a:t>Reduce Poverty</a:t>
            </a:r>
            <a:endParaRPr lang="en-US" sz="3600" b="1" dirty="0">
              <a:solidFill>
                <a:schemeClr val="bg1"/>
              </a:solidFill>
              <a:latin typeface="Bahnschrift Light Condensed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tx2">
                <a:lumMod val="20000"/>
                <a:lumOff val="80000"/>
                <a:tint val="45000"/>
                <a:satMod val="400000"/>
              </a:schemeClr>
            </a:duotone>
          </a:blip>
          <a:srcRect l="1299" r="1299"/>
          <a:stretch>
            <a:fillRect/>
          </a:stretch>
        </p:blipFill>
        <p:spPr bwMode="auto">
          <a:xfrm>
            <a:off x="3200400" y="1157001"/>
            <a:ext cx="5715000" cy="3579691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Rectangle 5"/>
          <p:cNvSpPr/>
          <p:nvPr/>
        </p:nvSpPr>
        <p:spPr>
          <a:xfrm>
            <a:off x="3810000" y="1091818"/>
            <a:ext cx="4800600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500" b="1" dirty="0" smtClean="0">
                <a:latin typeface="Bahnschrift Light Condensed" pitchFamily="34" charset="0"/>
              </a:rPr>
              <a:t>Relationship between Rural Habitations Connectivity and  Rural Poverty</a:t>
            </a:r>
            <a:endParaRPr lang="en-US" sz="1500" b="1" dirty="0">
              <a:latin typeface="Bahnschrift Light Condensed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276350"/>
            <a:ext cx="4191000" cy="3505200"/>
          </a:xfrm>
        </p:spPr>
        <p:txBody>
          <a:bodyPr>
            <a:normAutofit fontScale="92500" lnSpcReduction="20000"/>
          </a:bodyPr>
          <a:lstStyle/>
          <a:p>
            <a:pPr algn="just">
              <a:spcAft>
                <a:spcPts val="600"/>
              </a:spcAft>
            </a:pPr>
            <a:r>
              <a:rPr lang="en-US" sz="2200" dirty="0" smtClean="0">
                <a:latin typeface="Bahnschrift Light Condensed" pitchFamily="34" charset="0"/>
              </a:rPr>
              <a:t>Minimizes isolation of villages</a:t>
            </a:r>
          </a:p>
          <a:p>
            <a:pPr algn="just">
              <a:spcAft>
                <a:spcPts val="600"/>
              </a:spcAft>
            </a:pPr>
            <a:r>
              <a:rPr lang="en-US" sz="2200" dirty="0" smtClean="0">
                <a:latin typeface="Bahnschrift Light Condensed" pitchFamily="34" charset="0"/>
              </a:rPr>
              <a:t>Better access to agriculture inputs</a:t>
            </a:r>
          </a:p>
          <a:p>
            <a:pPr algn="just">
              <a:spcAft>
                <a:spcPts val="600"/>
              </a:spcAft>
            </a:pPr>
            <a:r>
              <a:rPr lang="en-US" sz="2200" dirty="0" smtClean="0">
                <a:latin typeface="Bahnschrift Light Condensed" pitchFamily="34" charset="0"/>
              </a:rPr>
              <a:t>Saving of Wastage in Marketing</a:t>
            </a:r>
          </a:p>
          <a:p>
            <a:pPr algn="just">
              <a:spcAft>
                <a:spcPts val="600"/>
              </a:spcAft>
            </a:pPr>
            <a:r>
              <a:rPr lang="en-US" sz="2200" dirty="0" smtClean="0">
                <a:latin typeface="Bahnschrift Light Condensed" pitchFamily="34" charset="0"/>
              </a:rPr>
              <a:t>Changes in Cropping Pattern</a:t>
            </a:r>
          </a:p>
          <a:p>
            <a:pPr algn="just">
              <a:spcAft>
                <a:spcPts val="600"/>
              </a:spcAft>
            </a:pPr>
            <a:r>
              <a:rPr lang="en-US" sz="2200" dirty="0" smtClean="0">
                <a:latin typeface="Bahnschrift Light Condensed" pitchFamily="34" charset="0"/>
              </a:rPr>
              <a:t>Support to Milk /Fish Production </a:t>
            </a:r>
          </a:p>
          <a:p>
            <a:pPr algn="just">
              <a:spcAft>
                <a:spcPts val="600"/>
              </a:spcAft>
            </a:pPr>
            <a:r>
              <a:rPr lang="en-US" sz="2400" dirty="0" smtClean="0">
                <a:latin typeface="Bahnschrift Light Condensed" pitchFamily="34" charset="0"/>
              </a:rPr>
              <a:t>Facilitate agro-processing</a:t>
            </a:r>
          </a:p>
          <a:p>
            <a:pPr algn="just">
              <a:spcAft>
                <a:spcPts val="600"/>
              </a:spcAft>
            </a:pPr>
            <a:r>
              <a:rPr lang="en-US" sz="2200" dirty="0" smtClean="0">
                <a:latin typeface="Bahnschrift Light Condensed" pitchFamily="34" charset="0"/>
              </a:rPr>
              <a:t>Introduction of New Farm Technology</a:t>
            </a:r>
          </a:p>
          <a:p>
            <a:pPr algn="just">
              <a:spcAft>
                <a:spcPts val="600"/>
              </a:spcAft>
            </a:pPr>
            <a:r>
              <a:rPr lang="en-US" sz="2200" dirty="0" smtClean="0">
                <a:latin typeface="Bahnschrift Light Condensed" pitchFamily="34" charset="0"/>
              </a:rPr>
              <a:t>Minimizes the role of the middle man</a:t>
            </a:r>
          </a:p>
          <a:p>
            <a:pPr algn="just">
              <a:spcAft>
                <a:spcPts val="600"/>
              </a:spcAft>
            </a:pPr>
            <a:r>
              <a:rPr lang="en-US" sz="2200" dirty="0" smtClean="0">
                <a:latin typeface="Bahnschrift Light Condensed" pitchFamily="34" charset="0"/>
              </a:rPr>
              <a:t>Access to financial institutions</a:t>
            </a:r>
          </a:p>
          <a:p>
            <a:pPr algn="just">
              <a:spcAft>
                <a:spcPts val="600"/>
              </a:spcAft>
            </a:pPr>
            <a:endParaRPr lang="en-US" sz="2200" dirty="0" smtClean="0">
              <a:latin typeface="Bahnschrift Light Condensed" pitchFamily="34" charset="0"/>
            </a:endParaRPr>
          </a:p>
          <a:p>
            <a:pPr algn="just">
              <a:spcAft>
                <a:spcPts val="600"/>
              </a:spcAft>
            </a:pPr>
            <a:endParaRPr lang="en-US" sz="2000" dirty="0" smtClean="0">
              <a:latin typeface="Bahnschrift Light Condensed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2498" y="57150"/>
            <a:ext cx="8829102" cy="10668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6213"/>
            <a:r>
              <a:rPr lang="en-US" sz="3200" dirty="0" smtClean="0">
                <a:latin typeface="Bahnschrift Light Condensed" pitchFamily="34" charset="0"/>
              </a:rPr>
              <a:t>Impact of roads on the agriculture</a:t>
            </a:r>
            <a:endParaRPr lang="en-US" sz="3200" b="1" dirty="0">
              <a:solidFill>
                <a:schemeClr val="bg1"/>
              </a:solidFill>
              <a:latin typeface="Bahnschrift Light Condensed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1428750"/>
            <a:ext cx="2133600" cy="1443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 r="7215"/>
          <a:stretch>
            <a:fillRect/>
          </a:stretch>
        </p:blipFill>
        <p:spPr bwMode="auto">
          <a:xfrm>
            <a:off x="6581775" y="1400175"/>
            <a:ext cx="2181225" cy="1476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 descr="Woman Carrying Sugarcane On Her Head Walking Up A Small - Sugar ..."/>
          <p:cNvPicPr>
            <a:picLocks noChangeAspect="1" noChangeArrowheads="1"/>
          </p:cNvPicPr>
          <p:nvPr/>
        </p:nvPicPr>
        <p:blipFill>
          <a:blip r:embed="rId4" cstate="print"/>
          <a:srcRect b="6317"/>
          <a:stretch>
            <a:fillRect/>
          </a:stretch>
        </p:blipFill>
        <p:spPr bwMode="auto">
          <a:xfrm>
            <a:off x="4419600" y="2952750"/>
            <a:ext cx="2133600" cy="1447800"/>
          </a:xfrm>
          <a:prstGeom prst="rect">
            <a:avLst/>
          </a:prstGeom>
          <a:noFill/>
        </p:spPr>
      </p:pic>
      <p:pic>
        <p:nvPicPr>
          <p:cNvPr id="2055" name="Picture 7" descr="Part II: Low-Cost Banking A Must In Odisha's Rural Areas - ODISHA ..."/>
          <p:cNvPicPr>
            <a:picLocks noChangeAspect="1" noChangeArrowheads="1"/>
          </p:cNvPicPr>
          <p:nvPr/>
        </p:nvPicPr>
        <p:blipFill>
          <a:blip r:embed="rId5" cstate="print"/>
          <a:srcRect l="1305" t="3022"/>
          <a:stretch>
            <a:fillRect/>
          </a:stretch>
        </p:blipFill>
        <p:spPr bwMode="auto">
          <a:xfrm>
            <a:off x="6591300" y="2895600"/>
            <a:ext cx="2190750" cy="14943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352550"/>
            <a:ext cx="5334000" cy="2133600"/>
          </a:xfrm>
        </p:spPr>
        <p:txBody>
          <a:bodyPr>
            <a:normAutofit fontScale="85000" lnSpcReduction="20000"/>
          </a:bodyPr>
          <a:lstStyle/>
          <a:p>
            <a:pPr algn="just">
              <a:spcAft>
                <a:spcPts val="600"/>
              </a:spcAft>
            </a:pPr>
            <a:r>
              <a:rPr lang="en-US" sz="2400" b="1" dirty="0" smtClean="0">
                <a:solidFill>
                  <a:srgbClr val="C00000"/>
                </a:solidFill>
                <a:latin typeface="Bahnschrift Light SemiCondensed" pitchFamily="34" charset="0"/>
              </a:rPr>
              <a:t>As per Central Road Research Institute report (1987) , provision of rural road increases the- </a:t>
            </a:r>
          </a:p>
          <a:p>
            <a:pPr marL="517525" indent="-231775" algn="just">
              <a:spcAft>
                <a:spcPts val="600"/>
              </a:spcAft>
            </a:pPr>
            <a:r>
              <a:rPr lang="en-US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ahnschrift Light SemiCondensed" pitchFamily="34" charset="0"/>
              </a:rPr>
              <a:t>Agricultural production</a:t>
            </a:r>
          </a:p>
          <a:p>
            <a:pPr marL="517525" indent="-231775" algn="just">
              <a:spcAft>
                <a:spcPts val="600"/>
              </a:spcAft>
            </a:pPr>
            <a:r>
              <a:rPr lang="en-US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ahnschrift Light SemiCondensed" pitchFamily="34" charset="0"/>
              </a:rPr>
              <a:t>Fertilizer consumption</a:t>
            </a:r>
          </a:p>
          <a:p>
            <a:pPr marL="517525" indent="-231775" algn="just">
              <a:spcAft>
                <a:spcPts val="600"/>
              </a:spcAft>
            </a:pPr>
            <a:r>
              <a:rPr lang="en-US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ahnschrift Light SemiCondensed" pitchFamily="34" charset="0"/>
              </a:rPr>
              <a:t>Nonagricultural activities </a:t>
            </a:r>
          </a:p>
          <a:p>
            <a:pPr marL="517525" indent="-231775" algn="just">
              <a:spcAft>
                <a:spcPts val="600"/>
              </a:spcAft>
            </a:pPr>
            <a:r>
              <a:rPr lang="en-US" sz="2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Bahnschrift Light SemiCondensed" pitchFamily="34" charset="0"/>
              </a:rPr>
              <a:t>Utilisation</a:t>
            </a:r>
            <a:r>
              <a:rPr lang="en-US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ahnschrift Light SemiCondensed" pitchFamily="34" charset="0"/>
              </a:rPr>
              <a:t> of advance agricultural equipments</a:t>
            </a:r>
            <a:r>
              <a:rPr lang="en-US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ahnschrift Light SemiCondensed" pitchFamily="34" charset="0"/>
              </a:rPr>
              <a:t>.</a:t>
            </a:r>
          </a:p>
          <a:p>
            <a:pPr algn="just">
              <a:spcAft>
                <a:spcPts val="600"/>
              </a:spcAft>
            </a:pPr>
            <a:endParaRPr lang="en-US" sz="2400" b="1" dirty="0" smtClean="0">
              <a:latin typeface="Bahnschrift Light SemiCondensed" pitchFamily="34" charset="0"/>
            </a:endParaRPr>
          </a:p>
          <a:p>
            <a:pPr marL="0" indent="0" algn="just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62498" y="57150"/>
            <a:ext cx="8829102" cy="10668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6213"/>
            <a:r>
              <a:rPr lang="en-US" sz="3200" b="1" dirty="0" smtClean="0">
                <a:solidFill>
                  <a:schemeClr val="bg1"/>
                </a:solidFill>
                <a:latin typeface="Bahnschrift Light Condensed" pitchFamily="34" charset="0"/>
              </a:rPr>
              <a:t>Cont……</a:t>
            </a:r>
            <a:endParaRPr lang="en-US" sz="3200" b="1" dirty="0">
              <a:solidFill>
                <a:schemeClr val="bg1"/>
              </a:solidFill>
              <a:latin typeface="Bahnschrift Light Condensed" pitchFamily="34" charset="0"/>
            </a:endParaRPr>
          </a:p>
        </p:txBody>
      </p:sp>
      <p:sp>
        <p:nvSpPr>
          <p:cNvPr id="41986" name="AutoShape 2" descr="Distribution of Population in Urban and Rural In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88" name="AutoShape 4" descr="Distribution of Population in Urban and Rural In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90" name="AutoShape 6" descr="Distribution of Population in Urban and Rural In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5058" name="Picture 2" descr="Modern Kisan"/>
          <p:cNvPicPr>
            <a:picLocks noChangeAspect="1" noChangeArrowheads="1"/>
          </p:cNvPicPr>
          <p:nvPr/>
        </p:nvPicPr>
        <p:blipFill>
          <a:blip r:embed="rId2" cstate="print"/>
          <a:srcRect r="39201"/>
          <a:stretch>
            <a:fillRect/>
          </a:stretch>
        </p:blipFill>
        <p:spPr bwMode="auto">
          <a:xfrm>
            <a:off x="6400800" y="1276351"/>
            <a:ext cx="2279225" cy="21087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Rectangle 8"/>
          <p:cNvSpPr/>
          <p:nvPr/>
        </p:nvSpPr>
        <p:spPr>
          <a:xfrm>
            <a:off x="381000" y="3486150"/>
            <a:ext cx="8382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 algn="just">
              <a:buFont typeface="Arial" pitchFamily="34" charset="0"/>
              <a:buChar char="•"/>
            </a:pPr>
            <a:r>
              <a:rPr lang="en-US" sz="2000" b="1" dirty="0" smtClean="0">
                <a:solidFill>
                  <a:srgbClr val="C00000"/>
                </a:solidFill>
                <a:latin typeface="Bahnschrift Light Condensed" pitchFamily="34" charset="0"/>
              </a:rPr>
              <a:t>A</a:t>
            </a:r>
            <a:r>
              <a:rPr lang="en-US" sz="2000" dirty="0" smtClean="0">
                <a:latin typeface="Bahnschrift Light Condensed" pitchFamily="34" charset="0"/>
              </a:rPr>
              <a:t> </a:t>
            </a:r>
            <a:r>
              <a:rPr lang="en-US" sz="2000" b="1" dirty="0" smtClean="0">
                <a:solidFill>
                  <a:srgbClr val="C00000"/>
                </a:solidFill>
                <a:latin typeface="Bahnschrift Light Condensed" pitchFamily="34" charset="0"/>
              </a:rPr>
              <a:t>study</a:t>
            </a:r>
            <a:r>
              <a:rPr lang="en-US" sz="2000" dirty="0" smtClean="0">
                <a:latin typeface="Bahnschrift Light Condensed" pitchFamily="34" charset="0"/>
              </a:rPr>
              <a:t> (1999) carried out by the </a:t>
            </a:r>
            <a:r>
              <a:rPr lang="en-US" sz="2000" b="1" dirty="0" smtClean="0">
                <a:solidFill>
                  <a:srgbClr val="C00000"/>
                </a:solidFill>
                <a:latin typeface="Bahnschrift Light Condensed" pitchFamily="34" charset="0"/>
              </a:rPr>
              <a:t>International Food Policy Research Institute (IFPRI)</a:t>
            </a:r>
            <a:r>
              <a:rPr lang="en-US" sz="2000" dirty="0" smtClean="0">
                <a:latin typeface="Bahnschrift Light Condensed" pitchFamily="34" charset="0"/>
              </a:rPr>
              <a:t> on </a:t>
            </a:r>
            <a:r>
              <a:rPr lang="en-US" sz="2000" b="1" dirty="0" smtClean="0">
                <a:solidFill>
                  <a:srgbClr val="C00000"/>
                </a:solidFill>
                <a:latin typeface="Bahnschrift Light Condensed" pitchFamily="34" charset="0"/>
              </a:rPr>
              <a:t>linkages </a:t>
            </a:r>
            <a:r>
              <a:rPr lang="en-US" sz="2000" dirty="0" smtClean="0">
                <a:latin typeface="Bahnschrift Light Condensed" pitchFamily="34" charset="0"/>
              </a:rPr>
              <a:t>between </a:t>
            </a:r>
            <a:r>
              <a:rPr lang="en-US" sz="2000" b="1" dirty="0" smtClean="0">
                <a:solidFill>
                  <a:srgbClr val="C00000"/>
                </a:solidFill>
                <a:latin typeface="Bahnschrift Light Condensed" pitchFamily="34" charset="0"/>
              </a:rPr>
              <a:t>government expenditure and poverty </a:t>
            </a:r>
            <a:r>
              <a:rPr lang="en-US" sz="2000" dirty="0" smtClean="0">
                <a:latin typeface="Bahnschrift Light Condensed" pitchFamily="34" charset="0"/>
              </a:rPr>
              <a:t>in rural India has revealed that an </a:t>
            </a:r>
            <a:r>
              <a:rPr lang="en-US" sz="2000" b="1" dirty="0" smtClean="0">
                <a:solidFill>
                  <a:srgbClr val="C00000"/>
                </a:solidFill>
                <a:latin typeface="Bahnschrift Light Condensed" pitchFamily="34" charset="0"/>
              </a:rPr>
              <a:t>investment of Rs 1 </a:t>
            </a:r>
            <a:r>
              <a:rPr lang="en-US" sz="2000" b="1" dirty="0" err="1" smtClean="0">
                <a:solidFill>
                  <a:srgbClr val="C00000"/>
                </a:solidFill>
                <a:latin typeface="Bahnschrift Light Condensed" pitchFamily="34" charset="0"/>
              </a:rPr>
              <a:t>crore</a:t>
            </a:r>
            <a:r>
              <a:rPr lang="en-US" sz="2000" b="1" dirty="0" smtClean="0">
                <a:solidFill>
                  <a:srgbClr val="C00000"/>
                </a:solidFill>
                <a:latin typeface="Bahnschrift Light Condensed" pitchFamily="34" charset="0"/>
              </a:rPr>
              <a:t> in roads lifts 1650 poor</a:t>
            </a:r>
            <a:r>
              <a:rPr lang="en-US" sz="2000" dirty="0" smtClean="0">
                <a:solidFill>
                  <a:srgbClr val="C00000"/>
                </a:solidFill>
                <a:latin typeface="Bahnschrift Light Condensed" pitchFamily="34" charset="0"/>
              </a:rPr>
              <a:t> </a:t>
            </a:r>
            <a:r>
              <a:rPr lang="en-US" sz="2000" dirty="0" smtClean="0">
                <a:latin typeface="Bahnschrift Light Condensed" pitchFamily="34" charset="0"/>
              </a:rPr>
              <a:t>persons above the poverty line.</a:t>
            </a:r>
            <a:endParaRPr lang="en-US" sz="2000" dirty="0">
              <a:latin typeface="Bahnschrift Light Condensed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428750"/>
            <a:ext cx="4800600" cy="3048000"/>
          </a:xfrm>
        </p:spPr>
        <p:txBody>
          <a:bodyPr>
            <a:normAutofit/>
          </a:bodyPr>
          <a:lstStyle/>
          <a:p>
            <a:pPr algn="just">
              <a:spcAft>
                <a:spcPts val="600"/>
              </a:spcAft>
            </a:pPr>
            <a:r>
              <a:rPr lang="en-US" sz="2400" b="1" dirty="0" smtClean="0">
                <a:solidFill>
                  <a:srgbClr val="C00000"/>
                </a:solidFill>
                <a:latin typeface="Bahnschrift Light SemiCondensed" pitchFamily="34" charset="0"/>
              </a:rPr>
              <a:t>Rural road connectivity improves the accessibility of -</a:t>
            </a:r>
          </a:p>
          <a:p>
            <a:pPr marL="517525" indent="-231775" algn="just">
              <a:spcAft>
                <a:spcPts val="600"/>
              </a:spcAft>
            </a:pPr>
            <a:r>
              <a:rPr lang="en-US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ahnschrift Light SemiCondensed" pitchFamily="34" charset="0"/>
              </a:rPr>
              <a:t>Schools and Colleges</a:t>
            </a:r>
          </a:p>
          <a:p>
            <a:pPr marL="517525" indent="-231775" algn="just">
              <a:spcAft>
                <a:spcPts val="600"/>
              </a:spcAft>
            </a:pPr>
            <a:r>
              <a:rPr lang="en-US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ahnschrift Light SemiCondensed" pitchFamily="34" charset="0"/>
              </a:rPr>
              <a:t>Health Care </a:t>
            </a:r>
            <a:r>
              <a:rPr lang="en-US" sz="2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Bahnschrift Light SemiCondensed" pitchFamily="34" charset="0"/>
              </a:rPr>
              <a:t>Centres</a:t>
            </a:r>
            <a:endParaRPr lang="en-US" sz="2200" b="1" dirty="0" smtClean="0">
              <a:solidFill>
                <a:schemeClr val="tx1">
                  <a:lumMod val="95000"/>
                  <a:lumOff val="5000"/>
                </a:schemeClr>
              </a:solidFill>
              <a:latin typeface="Bahnschrift Light SemiCondensed" pitchFamily="34" charset="0"/>
            </a:endParaRPr>
          </a:p>
          <a:p>
            <a:pPr marL="517525" indent="-231775" algn="just">
              <a:spcAft>
                <a:spcPts val="600"/>
              </a:spcAft>
            </a:pPr>
            <a:r>
              <a:rPr lang="en-US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ahnschrift Light SemiCondensed" pitchFamily="34" charset="0"/>
              </a:rPr>
              <a:t>Local </a:t>
            </a:r>
            <a:r>
              <a:rPr lang="en-US" sz="2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Bahnschrift Light SemiCondensed" pitchFamily="34" charset="0"/>
              </a:rPr>
              <a:t>Mandies</a:t>
            </a:r>
            <a:r>
              <a:rPr lang="en-US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ahnschrift Light SemiCondensed" pitchFamily="34" charset="0"/>
              </a:rPr>
              <a:t>/Market</a:t>
            </a:r>
          </a:p>
          <a:p>
            <a:pPr marL="517525" indent="-231775" algn="just">
              <a:spcAft>
                <a:spcPts val="600"/>
              </a:spcAft>
            </a:pPr>
            <a:r>
              <a:rPr lang="en-US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ahnschrift Light SemiCondensed" pitchFamily="34" charset="0"/>
              </a:rPr>
              <a:t>Sale of Motor Vehicles.</a:t>
            </a:r>
          </a:p>
          <a:p>
            <a:pPr algn="just">
              <a:spcAft>
                <a:spcPts val="600"/>
              </a:spcAft>
            </a:pPr>
            <a:endParaRPr lang="en-US" sz="2400" b="1" dirty="0" smtClean="0">
              <a:latin typeface="Bahnschrift Light SemiCondensed" pitchFamily="34" charset="0"/>
            </a:endParaRPr>
          </a:p>
          <a:p>
            <a:pPr marL="0" indent="0" algn="just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62498" y="133350"/>
            <a:ext cx="8829102" cy="10668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6213"/>
            <a:r>
              <a:rPr lang="en-US" sz="3200" dirty="0" smtClean="0">
                <a:latin typeface="Bahnschrift Light Condensed" pitchFamily="34" charset="0"/>
              </a:rPr>
              <a:t>Accessibility to Basic Services……</a:t>
            </a:r>
            <a:endParaRPr lang="en-US" sz="3200" dirty="0">
              <a:latin typeface="Bahnschrift Light Condensed" pitchFamily="34" charset="0"/>
            </a:endParaRPr>
          </a:p>
        </p:txBody>
      </p:sp>
      <p:sp>
        <p:nvSpPr>
          <p:cNvPr id="41986" name="AutoShape 2" descr="Distribution of Population in Urban and Rural In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88" name="AutoShape 4" descr="Distribution of Population in Urban and Rural In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90" name="AutoShape 6" descr="Distribution of Population in Urban and Rural In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6082" name="Picture 2" descr="Road to reform: Why Modi govt could use schemes like PMGSY for ..."/>
          <p:cNvPicPr>
            <a:picLocks noChangeAspect="1" noChangeArrowheads="1"/>
          </p:cNvPicPr>
          <p:nvPr/>
        </p:nvPicPr>
        <p:blipFill>
          <a:blip r:embed="rId2" cstate="print"/>
          <a:srcRect r="38852"/>
          <a:stretch>
            <a:fillRect/>
          </a:stretch>
        </p:blipFill>
        <p:spPr bwMode="auto">
          <a:xfrm>
            <a:off x="5486400" y="1504950"/>
            <a:ext cx="3352800" cy="30485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ustom 5">
      <a:dk1>
        <a:sysClr val="windowText" lastClr="000000"/>
      </a:dk1>
      <a:lt1>
        <a:sysClr val="window" lastClr="FFFFFF"/>
      </a:lt1>
      <a:dk2>
        <a:srgbClr val="1F497D"/>
      </a:dk2>
      <a:lt2>
        <a:srgbClr val="FFFFFF"/>
      </a:lt2>
      <a:accent1>
        <a:srgbClr val="4F81BD"/>
      </a:accent1>
      <a:accent2>
        <a:srgbClr val="C0504D"/>
      </a:accent2>
      <a:accent3>
        <a:srgbClr val="DDE4F3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7905</TotalTime>
  <Words>2156</Words>
  <Application>Microsoft Office PowerPoint</Application>
  <PresentationFormat>On-screen Show (16:9)</PresentationFormat>
  <Paragraphs>264</Paragraphs>
  <Slides>30</Slides>
  <Notes>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30</vt:i4>
      </vt:variant>
    </vt:vector>
  </HeadingPairs>
  <TitlesOfParts>
    <vt:vector size="33" baseType="lpstr">
      <vt:lpstr>Civic</vt:lpstr>
      <vt:lpstr>Packager Shell Object</vt:lpstr>
      <vt:lpstr>Package</vt:lpstr>
      <vt:lpstr>Slide 1</vt:lpstr>
      <vt:lpstr>Slide Title</vt:lpstr>
      <vt:lpstr>Slide Title</vt:lpstr>
      <vt:lpstr>Slide Title</vt:lpstr>
      <vt:lpstr>Slide Title</vt:lpstr>
      <vt:lpstr>Slide Title</vt:lpstr>
      <vt:lpstr>Slide Title</vt:lpstr>
      <vt:lpstr>Slide Title</vt:lpstr>
      <vt:lpstr>Slide Title</vt:lpstr>
      <vt:lpstr>Slide Title</vt:lpstr>
      <vt:lpstr>Slide Title</vt:lpstr>
      <vt:lpstr>Slide Title</vt:lpstr>
      <vt:lpstr>Slide Title</vt:lpstr>
      <vt:lpstr>Slide Title</vt:lpstr>
      <vt:lpstr>Slide Title</vt:lpstr>
      <vt:lpstr>Slide Title</vt:lpstr>
      <vt:lpstr>Slide Title</vt:lpstr>
      <vt:lpstr>Slide Title</vt:lpstr>
      <vt:lpstr>Slide Title</vt:lpstr>
      <vt:lpstr>Slide Title</vt:lpstr>
      <vt:lpstr>Slide Title</vt:lpstr>
      <vt:lpstr>Slide Title</vt:lpstr>
      <vt:lpstr>Slide Title</vt:lpstr>
      <vt:lpstr>Slide Title</vt:lpstr>
      <vt:lpstr>Slide Title</vt:lpstr>
      <vt:lpstr>Slide Title</vt:lpstr>
      <vt:lpstr>Slide Title</vt:lpstr>
      <vt:lpstr>Slide Title</vt:lpstr>
      <vt:lpstr>Slide Title</vt:lpstr>
      <vt:lpstr>Slide Title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HP</cp:lastModifiedBy>
  <cp:revision>598</cp:revision>
  <dcterms:created xsi:type="dcterms:W3CDTF">2013-08-21T19:17:07Z</dcterms:created>
  <dcterms:modified xsi:type="dcterms:W3CDTF">2020-08-25T03:44:52Z</dcterms:modified>
</cp:coreProperties>
</file>