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1"/>
  </p:notesMasterIdLst>
  <p:sldIdLst>
    <p:sldId id="256" r:id="rId2"/>
    <p:sldId id="276" r:id="rId3"/>
    <p:sldId id="299" r:id="rId4"/>
    <p:sldId id="321" r:id="rId5"/>
    <p:sldId id="300" r:id="rId6"/>
    <p:sldId id="304" r:id="rId7"/>
    <p:sldId id="309" r:id="rId8"/>
    <p:sldId id="308" r:id="rId9"/>
    <p:sldId id="291" r:id="rId10"/>
    <p:sldId id="307" r:id="rId11"/>
    <p:sldId id="322" r:id="rId12"/>
    <p:sldId id="312" r:id="rId13"/>
    <p:sldId id="311" r:id="rId14"/>
    <p:sldId id="305" r:id="rId15"/>
    <p:sldId id="296" r:id="rId16"/>
    <p:sldId id="298" r:id="rId17"/>
    <p:sldId id="295" r:id="rId18"/>
    <p:sldId id="294" r:id="rId19"/>
    <p:sldId id="297" r:id="rId20"/>
    <p:sldId id="316" r:id="rId21"/>
    <p:sldId id="317" r:id="rId22"/>
    <p:sldId id="313" r:id="rId23"/>
    <p:sldId id="318" r:id="rId24"/>
    <p:sldId id="320" r:id="rId25"/>
    <p:sldId id="293" r:id="rId26"/>
    <p:sldId id="314" r:id="rId27"/>
    <p:sldId id="315" r:id="rId28"/>
    <p:sldId id="269" r:id="rId29"/>
    <p:sldId id="280" r:id="rId3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EF43"/>
    <a:srgbClr val="9966FF"/>
    <a:srgbClr val="00FF00"/>
    <a:srgbClr val="FF3F3F"/>
    <a:srgbClr val="007033"/>
    <a:srgbClr val="FFCC66"/>
    <a:srgbClr val="FFFFCC"/>
    <a:srgbClr val="FE9202"/>
    <a:srgbClr val="CC0099"/>
    <a:srgbClr val="00329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348"/>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a:t>Rural Housing Shortage: 2012 </a:t>
            </a:r>
            <a:r>
              <a:rPr lang="en-US" dirty="0" smtClean="0"/>
              <a:t>(</a:t>
            </a:r>
            <a:r>
              <a:rPr lang="en-US" dirty="0" smtClean="0">
                <a:solidFill>
                  <a:srgbClr val="C00000"/>
                </a:solidFill>
              </a:rPr>
              <a:t>43.67 million</a:t>
            </a:r>
            <a:r>
              <a:rPr lang="en-US" dirty="0"/>
              <a:t>)</a:t>
            </a:r>
          </a:p>
        </c:rich>
      </c:tx>
      <c:layout>
        <c:manualLayout>
          <c:xMode val="edge"/>
          <c:yMode val="edge"/>
          <c:x val="0.16291495279507984"/>
          <c:y val="0"/>
        </c:manualLayout>
      </c:layout>
    </c:title>
    <c:plotArea>
      <c:layout>
        <c:manualLayout>
          <c:layoutTarget val="inner"/>
          <c:xMode val="edge"/>
          <c:yMode val="edge"/>
          <c:x val="0.11148536988431999"/>
          <c:y val="8.8982654342120229E-2"/>
          <c:w val="0.40620188101487398"/>
          <c:h val="0.91101734565787951"/>
        </c:manualLayout>
      </c:layout>
      <c:doughnutChart>
        <c:varyColors val="1"/>
        <c:ser>
          <c:idx val="0"/>
          <c:order val="0"/>
          <c:dLbls>
            <c:dLbl>
              <c:idx val="0"/>
              <c:layout>
                <c:manualLayout>
                  <c:x val="7.4626865671641784E-2"/>
                  <c:y val="-7.6086956521739121E-2"/>
                </c:manualLayout>
              </c:layout>
              <c:showVal val="1"/>
            </c:dLbl>
            <c:dLbl>
              <c:idx val="1"/>
              <c:layout>
                <c:manualLayout>
                  <c:x val="0.11194029850746261"/>
                  <c:y val="-2.1739130434782612E-2"/>
                </c:manualLayout>
              </c:layout>
              <c:showVal val="1"/>
            </c:dLbl>
            <c:dLbl>
              <c:idx val="2"/>
              <c:layout>
                <c:manualLayout>
                  <c:x val="-5.4726368159204064E-2"/>
                  <c:y val="0.11231884057971012"/>
                </c:manualLayout>
              </c:layout>
              <c:showVal val="1"/>
            </c:dLbl>
            <c:dLbl>
              <c:idx val="3"/>
              <c:layout>
                <c:manualLayout>
                  <c:x val="-7.4626865671641812E-2"/>
                  <c:y val="-6.1594202898550734E-2"/>
                </c:manualLayout>
              </c:layout>
              <c:showVal val="1"/>
            </c:dLbl>
            <c:dLbl>
              <c:idx val="4"/>
              <c:layout>
                <c:manualLayout>
                  <c:x val="-2.4875621890547272E-3"/>
                  <c:y val="-0.11594202898550739"/>
                </c:manualLayout>
              </c:layout>
              <c:showVal val="1"/>
            </c:dLbl>
            <c:txPr>
              <a:bodyPr/>
              <a:lstStyle/>
              <a:p>
                <a:pPr>
                  <a:defRPr sz="1400"/>
                </a:pPr>
                <a:endParaRPr lang="en-US"/>
              </a:p>
            </c:txPr>
            <c:showVal val="1"/>
            <c:showLeaderLines val="1"/>
          </c:dLbls>
          <c:cat>
            <c:strRef>
              <c:f>Sheet1!$A$5:$A$9</c:f>
              <c:strCache>
                <c:ptCount val="5"/>
                <c:pt idx="0">
                  <c:v>Number of households not having houses </c:v>
                </c:pt>
                <c:pt idx="1">
                  <c:v>Number of temporary houses</c:v>
                </c:pt>
                <c:pt idx="2">
                  <c:v>Shortage due to obsolescence</c:v>
                </c:pt>
                <c:pt idx="3">
                  <c:v>Shortage due to congestion</c:v>
                </c:pt>
                <c:pt idx="4">
                  <c:v>Additional housing shortage arising between 2012 to 2017</c:v>
                </c:pt>
              </c:strCache>
            </c:strRef>
          </c:cat>
          <c:val>
            <c:numRef>
              <c:f>Sheet1!$B$5:$B$9</c:f>
              <c:numCache>
                <c:formatCode>General</c:formatCode>
                <c:ptCount val="5"/>
                <c:pt idx="0">
                  <c:v>4.1499999999999995</c:v>
                </c:pt>
                <c:pt idx="1">
                  <c:v>20.21</c:v>
                </c:pt>
                <c:pt idx="2">
                  <c:v>7.4700000000000024</c:v>
                </c:pt>
                <c:pt idx="3">
                  <c:v>11.3</c:v>
                </c:pt>
                <c:pt idx="4">
                  <c:v>0.55000000000000004</c:v>
                </c:pt>
              </c:numCache>
            </c:numRef>
          </c:val>
        </c:ser>
        <c:dLbls>
          <c:showPercent val="1"/>
        </c:dLbls>
        <c:firstSliceAng val="0"/>
        <c:holeSize val="50"/>
      </c:doughnutChart>
    </c:plotArea>
    <c:legend>
      <c:legendPos val="r"/>
      <c:layout>
        <c:manualLayout>
          <c:xMode val="edge"/>
          <c:yMode val="edge"/>
          <c:x val="0.68468112194930864"/>
          <c:y val="0.15505848453725934"/>
          <c:w val="0.31352234888549424"/>
          <c:h val="0.84494151546274165"/>
        </c:manualLayout>
      </c:layout>
      <c:txPr>
        <a:bodyPr/>
        <a:lstStyle/>
        <a:p>
          <a:pPr>
            <a:lnSpc>
              <a:spcPct val="85000"/>
            </a:lnSpc>
            <a:defRPr sz="1200"/>
          </a:pPr>
          <a:endParaRPr lang="en-US"/>
        </a:p>
      </c:txPr>
    </c:legend>
    <c:plotVisOnly val="1"/>
  </c:chart>
  <c:txPr>
    <a:bodyPr/>
    <a:lstStyle/>
    <a:p>
      <a:pPr>
        <a:defRPr>
          <a:latin typeface="Bahnschrift Light SemiCondensed" pitchFamily="34" charset="0"/>
        </a:defRPr>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ECBC62-02D0-4FAC-8918-2C3D834885F9}" type="datetimeFigureOut">
              <a:rPr lang="en-US" smtClean="0"/>
              <a:pPr/>
              <a:t>7/7/2021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02C46E-BFDE-4A95-9BA6-92DFB92C3E62}" type="slidenum">
              <a:rPr lang="en-US" smtClean="0"/>
              <a:pPr/>
              <a:t>‹#›</a:t>
            </a:fld>
            <a:endParaRPr lang="en-US"/>
          </a:p>
        </p:txBody>
      </p:sp>
    </p:spTree>
    <p:extLst>
      <p:ext uri="{BB962C8B-B14F-4D97-AF65-F5344CB8AC3E}">
        <p14:creationId xmlns:p14="http://schemas.microsoft.com/office/powerpoint/2010/main" xmlns="" val="99340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8</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23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24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25</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9</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02C46E-BFDE-4A95-9BA6-92DFB92C3E62}"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5029200"/>
            <a:ext cx="9144000" cy="1143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2286"/>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88595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4793743"/>
            <a:ext cx="8833104" cy="23217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114550"/>
            <a:ext cx="6400800" cy="131445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3074F12-AA26-4AC8-9962-C36BB8F32554}" type="datetimeFigureOut">
              <a:rPr lang="en-US" smtClean="0"/>
              <a:pPr/>
              <a:t>7/7/2021</a:t>
            </a:fld>
            <a:endParaRPr lang="en-US"/>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1815084"/>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14300"/>
            <a:ext cx="8833104" cy="4910328"/>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1586484"/>
            <a:ext cx="609600" cy="4572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1657350"/>
            <a:ext cx="420624" cy="31546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1649588"/>
            <a:ext cx="457200" cy="330994"/>
          </a:xfrm>
        </p:spPr>
        <p:txBody>
          <a:bodyPr/>
          <a:lstStyle>
            <a:lvl1pPr>
              <a:defRPr>
                <a:solidFill>
                  <a:schemeClr val="accent3">
                    <a:shade val="75000"/>
                  </a:schemeClr>
                </a:solidFill>
              </a:defRPr>
            </a:lvl1pPr>
          </a:lstStyle>
          <a:p>
            <a:fld id="{B82CCC60-E8CD-4174-8B1A-7DF615B22EEF}" type="slidenum">
              <a:rPr lang="en-US" smtClean="0"/>
              <a:pPr/>
              <a:t>‹#›</a:t>
            </a:fld>
            <a:endParaRPr lang="en-US"/>
          </a:p>
        </p:txBody>
      </p:sp>
      <p:sp>
        <p:nvSpPr>
          <p:cNvPr id="8" name="Title 7"/>
          <p:cNvSpPr>
            <a:spLocks noGrp="1"/>
          </p:cNvSpPr>
          <p:nvPr>
            <p:ph type="ctrTitle"/>
          </p:nvPr>
        </p:nvSpPr>
        <p:spPr>
          <a:xfrm>
            <a:off x="685800" y="285750"/>
            <a:ext cx="7772400" cy="131445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074F12-AA26-4AC8-9962-C36BB8F32554}" type="datetimeFigureOut">
              <a:rPr lang="en-US" smtClean="0"/>
              <a:pPr/>
              <a:t>7/7/2021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5029200"/>
            <a:ext cx="9144000" cy="1143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16586"/>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4793743"/>
            <a:ext cx="8833104" cy="23217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16586"/>
            <a:ext cx="8833104" cy="4910328"/>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802505" y="2458593"/>
            <a:ext cx="468401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194322"/>
            <a:ext cx="609600" cy="4572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2265188"/>
            <a:ext cx="420624" cy="31546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2257426"/>
            <a:ext cx="457200" cy="330994"/>
          </a:xfrm>
        </p:spPr>
        <p:txBody>
          <a:bodyPr/>
          <a:lstStyle/>
          <a:p>
            <a:fld id="{B82CCC60-E8CD-4174-8B1A-7DF615B22EEF}" type="slidenum">
              <a:rPr lang="en-US" smtClean="0"/>
              <a:pPr/>
              <a:t>‹#›</a:t>
            </a:fld>
            <a:endParaRPr lang="en-US"/>
          </a:p>
        </p:txBody>
      </p:sp>
      <p:sp>
        <p:nvSpPr>
          <p:cNvPr id="3" name="Vertical Text Placeholder 2"/>
          <p:cNvSpPr>
            <a:spLocks noGrp="1"/>
          </p:cNvSpPr>
          <p:nvPr>
            <p:ph type="body" orient="vert" idx="1"/>
          </p:nvPr>
        </p:nvSpPr>
        <p:spPr>
          <a:xfrm>
            <a:off x="304800" y="228600"/>
            <a:ext cx="6553200" cy="43660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074F12-AA26-4AC8-9962-C36BB8F32554}" type="datetimeFigureOut">
              <a:rPr lang="en-US" smtClean="0"/>
              <a:pPr/>
              <a:t>7/7/2021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228601"/>
            <a:ext cx="1447800" cy="4388644"/>
          </a:xfrm>
        </p:spPr>
        <p:txBody>
          <a:bodyPr vert="eaVert"/>
          <a:lstStyle/>
          <a:p>
            <a:r>
              <a:rPr kumimoji="0" lang="en-US" smtClean="0"/>
              <a:t>Click to edit Master title style</a:t>
            </a:r>
            <a:endParaRPr kumimoji="0" lang="en-US"/>
          </a:p>
        </p:txBody>
      </p:sp>
      <p:pic>
        <p:nvPicPr>
          <p:cNvPr id="16" name="Picture 15" descr="E:\websites\free-power-point-templates\2012\logos.png">
            <a:extLst>
              <a:ext uri="{FF2B5EF4-FFF2-40B4-BE49-F238E27FC236}">
                <a16:creationId xmlns:a16="http://schemas.microsoft.com/office/drawing/2014/main" xmlns="" id="{8844C640-86DB-4A34-BDD8-49B9CE399857}"/>
              </a:ext>
            </a:extLst>
          </p:cNvPr>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tretch>
            <a:fillRect/>
          </a:stretch>
        </p:blipFill>
        <p:spPr bwMode="auto">
          <a:xfrm>
            <a:off x="3918306" y="2326213"/>
            <a:ext cx="1463784" cy="526961"/>
          </a:xfrm>
          <a:prstGeom prst="rect">
            <a:avLst/>
          </a:prstGeom>
          <a:noFill/>
          <a:ln>
            <a:noFill/>
          </a:ln>
          <a:extLst>
            <a:ext uri="{909E8E84-426E-40DD-AFC4-6F175D3DCCD1}">
              <a14:hiddenFill xmlns:a14="http://schemas.microsoft.com/office/drawing/2010/main" xmlns="">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3074F12-AA26-4AC8-9962-C36BB8F32554}" type="datetimeFigureOut">
              <a:rPr lang="en-US" smtClean="0"/>
              <a:pPr/>
              <a:t>7/7/2021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769779"/>
            <a:ext cx="457200" cy="330994"/>
          </a:xfrm>
        </p:spPr>
        <p:txBody>
          <a:bodyPr/>
          <a:lstStyle/>
          <a:p>
            <a:fld id="{B82CCC60-E8CD-4174-8B1A-7DF615B22EEF}" type="slidenum">
              <a:rPr lang="en-US" smtClean="0"/>
              <a:pPr/>
              <a:t>‹#›</a:t>
            </a:fld>
            <a:endParaRPr lang="en-US"/>
          </a:p>
        </p:txBody>
      </p:sp>
      <p:sp>
        <p:nvSpPr>
          <p:cNvPr id="8" name="Content Placeholder 7"/>
          <p:cNvSpPr>
            <a:spLocks noGrp="1"/>
          </p:cNvSpPr>
          <p:nvPr>
            <p:ph sz="quarter" idx="1"/>
          </p:nvPr>
        </p:nvSpPr>
        <p:spPr>
          <a:xfrm>
            <a:off x="301752" y="1145286"/>
            <a:ext cx="8503920" cy="3429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5029200"/>
            <a:ext cx="9144000" cy="1143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43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4287"/>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1714500"/>
            <a:ext cx="8833104" cy="228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06764"/>
            <a:ext cx="8833104" cy="1604772"/>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057400"/>
            <a:ext cx="6480174" cy="1254919"/>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4793743"/>
            <a:ext cx="8833104" cy="23217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14300"/>
            <a:ext cx="8833104" cy="4910328"/>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7/7/2021</a:t>
            </a:fld>
            <a:endParaRPr lang="en-US"/>
          </a:p>
        </p:txBody>
      </p:sp>
      <p:sp>
        <p:nvSpPr>
          <p:cNvPr id="8" name="Straight Connector 7"/>
          <p:cNvSpPr>
            <a:spLocks noChangeShapeType="1"/>
          </p:cNvSpPr>
          <p:nvPr/>
        </p:nvSpPr>
        <p:spPr bwMode="auto">
          <a:xfrm>
            <a:off x="152400" y="18288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1586484"/>
            <a:ext cx="609600" cy="4572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1657350"/>
            <a:ext cx="420624" cy="31546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1649588"/>
            <a:ext cx="457200" cy="330994"/>
          </a:xfrm>
        </p:spPr>
        <p:txBody>
          <a:bodyPr/>
          <a:lstStyle>
            <a:lvl1pPr>
              <a:defRPr>
                <a:solidFill>
                  <a:schemeClr val="accent3">
                    <a:shade val="75000"/>
                  </a:schemeClr>
                </a:solidFill>
              </a:defRPr>
            </a:lvl1pPr>
          </a:lstStyle>
          <a:p>
            <a:fld id="{B82CCC60-E8CD-4174-8B1A-7DF615B22EEF}" type="slidenum">
              <a:rPr lang="en-US" smtClean="0"/>
              <a:pPr/>
              <a:t>‹#›</a:t>
            </a:fld>
            <a:endParaRPr lang="en-US"/>
          </a:p>
        </p:txBody>
      </p:sp>
      <p:sp>
        <p:nvSpPr>
          <p:cNvPr id="2" name="Title 1"/>
          <p:cNvSpPr>
            <a:spLocks noGrp="1"/>
          </p:cNvSpPr>
          <p:nvPr>
            <p:ph type="title"/>
          </p:nvPr>
        </p:nvSpPr>
        <p:spPr>
          <a:xfrm>
            <a:off x="722313" y="400050"/>
            <a:ext cx="7772400" cy="1143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171450"/>
            <a:ext cx="8534400" cy="569214"/>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4807458"/>
            <a:ext cx="3044952" cy="274320"/>
          </a:xfrm>
        </p:spPr>
        <p:txBody>
          <a:bodyPr/>
          <a:lstStyle/>
          <a:p>
            <a:fld id="{53074F12-AA26-4AC8-9962-C36BB8F32554}" type="datetimeFigureOut">
              <a:rPr lang="en-US" smtClean="0"/>
              <a:pPr/>
              <a:t>7/7/2021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
        <p:nvSpPr>
          <p:cNvPr id="8" name="Straight Connector 7"/>
          <p:cNvSpPr>
            <a:spLocks noChangeShapeType="1"/>
          </p:cNvSpPr>
          <p:nvPr/>
        </p:nvSpPr>
        <p:spPr bwMode="auto">
          <a:xfrm flipV="1">
            <a:off x="4563081" y="1181739"/>
            <a:ext cx="8921" cy="3614668"/>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028700"/>
            <a:ext cx="4038600" cy="3511296"/>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028700"/>
            <a:ext cx="4038600" cy="3511296"/>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1650206"/>
            <a:ext cx="0" cy="3140964"/>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08585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5029200"/>
            <a:ext cx="9144000" cy="1143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028700"/>
            <a:ext cx="8833104" cy="6858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4793742"/>
            <a:ext cx="8833104" cy="23317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143000"/>
            <a:ext cx="4040188" cy="549731"/>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1" y="1143000"/>
            <a:ext cx="4041775" cy="54864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3074F12-AA26-4AC8-9962-C36BB8F32554}" type="datetimeFigureOut">
              <a:rPr lang="en-US" smtClean="0"/>
              <a:pPr/>
              <a:t>7/7/2021</a:t>
            </a:fld>
            <a:endParaRPr lang="en-US"/>
          </a:p>
        </p:txBody>
      </p:sp>
      <p:sp>
        <p:nvSpPr>
          <p:cNvPr id="8" name="Footer Placeholder 7"/>
          <p:cNvSpPr>
            <a:spLocks noGrp="1"/>
          </p:cNvSpPr>
          <p:nvPr>
            <p:ph type="ftr" sz="quarter" idx="11"/>
          </p:nvPr>
        </p:nvSpPr>
        <p:spPr>
          <a:xfrm>
            <a:off x="304800" y="4807458"/>
            <a:ext cx="3581400" cy="274320"/>
          </a:xfrm>
        </p:spPr>
        <p:txBody>
          <a:bodyPr/>
          <a:lstStyle/>
          <a:p>
            <a:endParaRPr lang="en-US"/>
          </a:p>
        </p:txBody>
      </p:sp>
      <p:sp>
        <p:nvSpPr>
          <p:cNvPr id="15" name="Straight Connector 14"/>
          <p:cNvSpPr>
            <a:spLocks noChangeShapeType="1"/>
          </p:cNvSpPr>
          <p:nvPr/>
        </p:nvSpPr>
        <p:spPr bwMode="auto">
          <a:xfrm>
            <a:off x="152400" y="96012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16586"/>
            <a:ext cx="8833104" cy="4910328"/>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1853537"/>
            <a:ext cx="4041648" cy="2863803"/>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1853537"/>
            <a:ext cx="4038600" cy="286664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717027"/>
            <a:ext cx="609600" cy="4572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787893"/>
            <a:ext cx="420624" cy="31546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781812"/>
            <a:ext cx="457200" cy="330994"/>
          </a:xfrm>
        </p:spPr>
        <p:txBody>
          <a:bodyPr/>
          <a:lstStyle>
            <a:lvl1pPr algn="ctr">
              <a:defRPr/>
            </a:lvl1pPr>
          </a:lstStyle>
          <a:p>
            <a:fld id="{B82CCC60-E8CD-4174-8B1A-7DF615B22EE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3074F12-AA26-4AC8-9962-C36BB8F32554}" type="datetimeFigureOut">
              <a:rPr lang="en-US" smtClean="0"/>
              <a:pPr/>
              <a:t>7/7/2021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777015"/>
            <a:ext cx="457200" cy="330994"/>
          </a:xfrm>
        </p:spPr>
        <p:txBody>
          <a:bodyPr/>
          <a:lstStyle/>
          <a:p>
            <a:fld id="{B82CCC60-E8CD-4174-8B1A-7DF615B22EE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5029200"/>
            <a:ext cx="9144000" cy="1143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16586"/>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4793743"/>
            <a:ext cx="8833104" cy="23217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18872"/>
            <a:ext cx="8833104" cy="4910328"/>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3074F12-AA26-4AC8-9962-C36BB8F32554}" type="datetimeFigureOut">
              <a:rPr lang="en-US" smtClean="0"/>
              <a:pPr/>
              <a:t>7/7/2021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4743450"/>
            <a:ext cx="609600" cy="330993"/>
          </a:xfrm>
        </p:spPr>
        <p:txBody>
          <a:bodyPr/>
          <a:lstStyle>
            <a:lvl1pPr>
              <a:defRPr>
                <a:solidFill>
                  <a:srgbClr val="FFFFFF"/>
                </a:solidFill>
              </a:defRPr>
            </a:lvl1pPr>
          </a:lstStyle>
          <a:p>
            <a:fld id="{B82CCC60-E8CD-4174-8B1A-7DF615B22EE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14300"/>
            <a:ext cx="8833104" cy="2286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5029200"/>
            <a:ext cx="9144000" cy="1143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89154"/>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457200"/>
            <a:ext cx="2743200" cy="440055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685800"/>
            <a:ext cx="2362200" cy="74295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485901"/>
            <a:ext cx="2362200" cy="3108722"/>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14300"/>
            <a:ext cx="8833104" cy="4910328"/>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40005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514350"/>
            <a:ext cx="5638800" cy="40576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171450"/>
            <a:ext cx="609600" cy="4572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242316"/>
            <a:ext cx="420624" cy="31546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234554"/>
            <a:ext cx="457200" cy="330994"/>
          </a:xfrm>
        </p:spPr>
        <p:txBody>
          <a:bodyPr/>
          <a:lstStyle>
            <a:lvl1pPr>
              <a:defRPr>
                <a:solidFill>
                  <a:schemeClr val="accent3">
                    <a:shade val="75000"/>
                  </a:schemeClr>
                </a:solidFill>
              </a:defRPr>
            </a:lvl1pPr>
          </a:lstStyle>
          <a:p>
            <a:fld id="{B82CCC60-E8CD-4174-8B1A-7DF615B22EEF}" type="slidenum">
              <a:rPr lang="en-US" smtClean="0"/>
              <a:pPr/>
              <a:t>‹#›</a:t>
            </a:fld>
            <a:endParaRPr lang="en-US"/>
          </a:p>
        </p:txBody>
      </p:sp>
      <p:sp>
        <p:nvSpPr>
          <p:cNvPr id="21" name="Rectangle 20"/>
          <p:cNvSpPr>
            <a:spLocks noChangeArrowheads="1"/>
          </p:cNvSpPr>
          <p:nvPr/>
        </p:nvSpPr>
        <p:spPr bwMode="auto">
          <a:xfrm>
            <a:off x="149352" y="4791289"/>
            <a:ext cx="8833104" cy="23217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3074F12-AA26-4AC8-9962-C36BB8F32554}" type="datetimeFigureOut">
              <a:rPr lang="en-US" smtClean="0"/>
              <a:pPr/>
              <a:t>7/7/2021</a:t>
            </a:fld>
            <a:endParaRPr lang="en-US"/>
          </a:p>
        </p:txBody>
      </p:sp>
      <p:sp>
        <p:nvSpPr>
          <p:cNvPr id="6" name="Footer Placeholder 5"/>
          <p:cNvSpPr>
            <a:spLocks noGrp="1"/>
          </p:cNvSpPr>
          <p:nvPr>
            <p:ph type="ftr" sz="quarter" idx="11"/>
          </p:nvPr>
        </p:nvSpPr>
        <p:spPr>
          <a:xfrm>
            <a:off x="301752" y="4808136"/>
            <a:ext cx="3383280" cy="27432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40005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5029200"/>
            <a:ext cx="9144000" cy="1143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143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14300"/>
            <a:ext cx="8833104" cy="226314"/>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457200"/>
            <a:ext cx="2743200" cy="440055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16586"/>
            <a:ext cx="8833104" cy="4910328"/>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171450"/>
            <a:ext cx="609600" cy="4572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242316"/>
            <a:ext cx="420624" cy="31546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234554"/>
            <a:ext cx="457200" cy="330994"/>
          </a:xfrm>
        </p:spPr>
        <p:txBody>
          <a:bodyPr/>
          <a:lstStyle/>
          <a:p>
            <a:fld id="{B82CCC60-E8CD-4174-8B1A-7DF615B22EEF}" type="slidenum">
              <a:rPr lang="en-US" smtClean="0"/>
              <a:pPr/>
              <a:t>‹#›</a:t>
            </a:fld>
            <a:endParaRPr lang="en-US"/>
          </a:p>
        </p:txBody>
      </p:sp>
      <p:sp>
        <p:nvSpPr>
          <p:cNvPr id="2" name="Title 1"/>
          <p:cNvSpPr>
            <a:spLocks noGrp="1"/>
          </p:cNvSpPr>
          <p:nvPr>
            <p:ph type="title"/>
          </p:nvPr>
        </p:nvSpPr>
        <p:spPr>
          <a:xfrm>
            <a:off x="3000375" y="3771900"/>
            <a:ext cx="5867400" cy="9144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457200"/>
            <a:ext cx="5867400" cy="32004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742950"/>
            <a:ext cx="2438400" cy="394335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4791289"/>
            <a:ext cx="8833104" cy="23217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4803738"/>
            <a:ext cx="3044952" cy="274320"/>
          </a:xfrm>
        </p:spPr>
        <p:txBody>
          <a:bodyPr/>
          <a:lstStyle/>
          <a:p>
            <a:fld id="{53074F12-AA26-4AC8-9962-C36BB8F32554}" type="datetimeFigureOut">
              <a:rPr lang="en-US" smtClean="0"/>
              <a:pPr/>
              <a:t>7/7/2021</a:t>
            </a:fld>
            <a:endParaRPr lang="en-US"/>
          </a:p>
        </p:txBody>
      </p:sp>
      <p:sp>
        <p:nvSpPr>
          <p:cNvPr id="6" name="Footer Placeholder 5"/>
          <p:cNvSpPr>
            <a:spLocks noGrp="1"/>
          </p:cNvSpPr>
          <p:nvPr>
            <p:ph type="ftr" sz="quarter" idx="11"/>
          </p:nvPr>
        </p:nvSpPr>
        <p:spPr>
          <a:xfrm>
            <a:off x="301752" y="4808136"/>
            <a:ext cx="3584448" cy="27432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5029200"/>
            <a:ext cx="9144000" cy="1143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9144000" cy="104502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51435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4791289"/>
            <a:ext cx="8833104" cy="23217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4803738"/>
            <a:ext cx="3044952" cy="274320"/>
          </a:xfrm>
          <a:prstGeom prst="rect">
            <a:avLst/>
          </a:prstGeom>
        </p:spPr>
        <p:txBody>
          <a:bodyPr vert="horz"/>
          <a:lstStyle>
            <a:lvl1pPr algn="r" eaLnBrk="1" latinLnBrk="0" hangingPunct="1">
              <a:defRPr kumimoji="0" sz="1400">
                <a:solidFill>
                  <a:srgbClr val="FFFFFF"/>
                </a:solidFill>
              </a:defRPr>
            </a:lvl1pPr>
          </a:lstStyle>
          <a:p>
            <a:fld id="{53074F12-AA26-4AC8-9962-C36BB8F32554}" type="datetimeFigureOut">
              <a:rPr lang="en-US" smtClean="0"/>
              <a:pPr/>
              <a:t>7/7/2021</a:t>
            </a:fld>
            <a:endParaRPr lang="en-US"/>
          </a:p>
        </p:txBody>
      </p:sp>
      <p:sp>
        <p:nvSpPr>
          <p:cNvPr id="3" name="Footer Placeholder 2"/>
          <p:cNvSpPr>
            <a:spLocks noGrp="1"/>
          </p:cNvSpPr>
          <p:nvPr>
            <p:ph type="ftr" sz="quarter" idx="3"/>
          </p:nvPr>
        </p:nvSpPr>
        <p:spPr>
          <a:xfrm>
            <a:off x="304800" y="4808136"/>
            <a:ext cx="3581400" cy="27432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16586"/>
            <a:ext cx="8833104" cy="4910328"/>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957557"/>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717027"/>
            <a:ext cx="609600" cy="4572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787893"/>
            <a:ext cx="420624" cy="31546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780131"/>
            <a:ext cx="457200" cy="330994"/>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82CCC60-E8CD-4174-8B1A-7DF615B22EEF}" type="slidenum">
              <a:rPr lang="en-US" smtClean="0"/>
              <a:pPr/>
              <a:t>‹#›</a:t>
            </a:fld>
            <a:endParaRPr lang="en-US"/>
          </a:p>
        </p:txBody>
      </p:sp>
      <p:sp>
        <p:nvSpPr>
          <p:cNvPr id="22" name="Title Placeholder 21"/>
          <p:cNvSpPr>
            <a:spLocks noGrp="1"/>
          </p:cNvSpPr>
          <p:nvPr>
            <p:ph type="title"/>
          </p:nvPr>
        </p:nvSpPr>
        <p:spPr>
          <a:xfrm>
            <a:off x="301752" y="171450"/>
            <a:ext cx="8534400" cy="569214"/>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143000"/>
            <a:ext cx="8534400" cy="3449574"/>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0" name="TextBox 19">
            <a:extLst>
              <a:ext uri="{FF2B5EF4-FFF2-40B4-BE49-F238E27FC236}">
                <a16:creationId xmlns:a16="http://schemas.microsoft.com/office/drawing/2014/main" xmlns="" id="{66420E12-C713-49E3-B0DB-9A6042A30ECB}"/>
              </a:ext>
            </a:extLst>
          </p:cNvPr>
          <p:cNvSpPr txBox="1"/>
          <p:nvPr userDrawn="1"/>
        </p:nvSpPr>
        <p:spPr>
          <a:xfrm>
            <a:off x="-9150" y="5213747"/>
            <a:ext cx="8389625" cy="523220"/>
          </a:xfrm>
          <a:prstGeom prst="rect">
            <a:avLst/>
          </a:prstGeom>
          <a:noFill/>
        </p:spPr>
        <p:txBody>
          <a:bodyPr wrap="square" rtlCol="0">
            <a:spAutoFit/>
          </a:bodyPr>
          <a:lstStyle/>
          <a:p>
            <a:r>
              <a:rPr lang="en-US" sz="1400">
                <a:solidFill>
                  <a:schemeClr val="bg1">
                    <a:lumMod val="65000"/>
                  </a:schemeClr>
                </a:solidFill>
              </a:rPr>
              <a:t>This presentation uses a free template provided by FPPT.com</a:t>
            </a:r>
          </a:p>
          <a:p>
            <a:r>
              <a:rPr lang="en-US" sz="1400">
                <a:solidFill>
                  <a:schemeClr val="bg1">
                    <a:lumMod val="65000"/>
                  </a:schemeClr>
                </a:solidFill>
              </a:rPr>
              <a:t>www.free-power-point-templates.com</a:t>
            </a:r>
          </a:p>
        </p:txBody>
      </p:sp>
      <p:sp>
        <p:nvSpPr>
          <p:cNvPr id="21" name="TextBox 20">
            <a:extLst>
              <a:ext uri="{FF2B5EF4-FFF2-40B4-BE49-F238E27FC236}">
                <a16:creationId xmlns:a16="http://schemas.microsoft.com/office/drawing/2014/main" xmlns="" id="{B57A1AA2-5BE2-4EB3-8979-9B1994B052B4}"/>
              </a:ext>
            </a:extLst>
          </p:cNvPr>
          <p:cNvSpPr txBox="1"/>
          <p:nvPr userDrawn="1"/>
        </p:nvSpPr>
        <p:spPr>
          <a:xfrm>
            <a:off x="143250" y="5366147"/>
            <a:ext cx="8389625" cy="523220"/>
          </a:xfrm>
          <a:prstGeom prst="rect">
            <a:avLst/>
          </a:prstGeom>
          <a:noFill/>
        </p:spPr>
        <p:txBody>
          <a:bodyPr wrap="square" rtlCol="0">
            <a:spAutoFit/>
          </a:bodyPr>
          <a:lstStyle/>
          <a:p>
            <a:r>
              <a:rPr lang="en-US" sz="1400">
                <a:solidFill>
                  <a:schemeClr val="bg1">
                    <a:lumMod val="65000"/>
                  </a:schemeClr>
                </a:solidFill>
              </a:rPr>
              <a:t>This presentation uses a free template provided by FPPT.com</a:t>
            </a:r>
          </a:p>
          <a:p>
            <a:r>
              <a:rPr lang="en-US" sz="1400">
                <a:solidFill>
                  <a:schemeClr val="bg1">
                    <a:lumMod val="65000"/>
                  </a:schemeClr>
                </a:solidFill>
              </a:rPr>
              <a:t>www.free-power-point-templates.com</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nhb.org.in/Whats_new/Report-on-Trendand-" TargetMode="External"/><Relationship Id="rId2" Type="http://schemas.openxmlformats.org/officeDocument/2006/relationships/hyperlink" Target="http://www.sciencedirect.com/" TargetMode="External"/><Relationship Id="rId1" Type="http://schemas.openxmlformats.org/officeDocument/2006/relationships/slideLayout" Target="../slideLayouts/slideLayout2.xml"/><Relationship Id="rId4" Type="http://schemas.openxmlformats.org/officeDocument/2006/relationships/hyperlink" Target="http://mohua.gov.in/upload/uploadfiles/files/Housing_in_India_Compendium_English_Version2.pdf"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2498" y="122332"/>
            <a:ext cx="8829102" cy="19160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latin typeface="Bahnschrift Light SemiCondensed" pitchFamily="34" charset="0"/>
              </a:rPr>
              <a:t>Housing for Poor in Rural India </a:t>
            </a:r>
          </a:p>
          <a:p>
            <a:pPr algn="ctr"/>
            <a:r>
              <a:rPr lang="en-US" sz="3600" b="1" dirty="0" smtClean="0">
                <a:latin typeface="Bahnschrift Light SemiCondensed" pitchFamily="34" charset="0"/>
              </a:rPr>
              <a:t>A critical Analysis</a:t>
            </a:r>
            <a:endParaRPr lang="en-US" sz="3600" dirty="0">
              <a:latin typeface="Bahnschrift Light SemiCondensed" pitchFamily="34" charset="0"/>
            </a:endParaRPr>
          </a:p>
        </p:txBody>
      </p:sp>
      <p:sp>
        <p:nvSpPr>
          <p:cNvPr id="6" name="TextBox 5"/>
          <p:cNvSpPr txBox="1"/>
          <p:nvPr/>
        </p:nvSpPr>
        <p:spPr>
          <a:xfrm>
            <a:off x="2297017" y="3569553"/>
            <a:ext cx="4572000" cy="830997"/>
          </a:xfrm>
          <a:prstGeom prst="rect">
            <a:avLst/>
          </a:prstGeom>
          <a:noFill/>
        </p:spPr>
        <p:txBody>
          <a:bodyPr wrap="square" rtlCol="0">
            <a:spAutoFit/>
          </a:bodyPr>
          <a:lstStyle/>
          <a:p>
            <a:pPr algn="ctr"/>
            <a:r>
              <a:rPr lang="en-US" sz="2800" dirty="0" smtClean="0">
                <a:latin typeface="Bahnschrift Light Condensed" pitchFamily="34" charset="0"/>
              </a:rPr>
              <a:t>Dr. </a:t>
            </a:r>
            <a:r>
              <a:rPr lang="en-US" sz="2800" dirty="0" err="1" smtClean="0">
                <a:latin typeface="Bahnschrift Light Condensed" pitchFamily="34" charset="0"/>
              </a:rPr>
              <a:t>Amit</a:t>
            </a:r>
            <a:r>
              <a:rPr lang="en-US" sz="2800" dirty="0" smtClean="0">
                <a:latin typeface="Bahnschrift Light Condensed" pitchFamily="34" charset="0"/>
              </a:rPr>
              <a:t> Kumar Singh</a:t>
            </a:r>
          </a:p>
          <a:p>
            <a:pPr algn="ctr"/>
            <a:r>
              <a:rPr lang="en-US" sz="2000" dirty="0" smtClean="0">
                <a:latin typeface="Bahnschrift Light Condensed" pitchFamily="34" charset="0"/>
              </a:rPr>
              <a:t>IIPA, New Delhi</a:t>
            </a:r>
            <a:endParaRPr lang="en-US" sz="2000" dirty="0">
              <a:latin typeface="Bahnschrift Light Condensed" pitchFamily="34" charset="0"/>
            </a:endParaRPr>
          </a:p>
        </p:txBody>
      </p:sp>
      <p:sp>
        <p:nvSpPr>
          <p:cNvPr id="18434" name="AutoShape 2" descr="IIPA Invites Write-ups for Publica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8436" name="Picture 4" descr="Biennial meeting of Indian Institute of Public Administration ..."/>
          <p:cNvPicPr>
            <a:picLocks noChangeAspect="1" noChangeArrowheads="1"/>
          </p:cNvPicPr>
          <p:nvPr/>
        </p:nvPicPr>
        <p:blipFill>
          <a:blip r:embed="rId2" cstate="print">
            <a:clrChange>
              <a:clrFrom>
                <a:srgbClr val="FFFFFF"/>
              </a:clrFrom>
              <a:clrTo>
                <a:srgbClr val="FFFFFF">
                  <a:alpha val="0"/>
                </a:srgbClr>
              </a:clrTo>
            </a:clrChange>
          </a:blip>
          <a:srcRect l="23629" r="23739"/>
          <a:stretch>
            <a:fillRect/>
          </a:stretch>
        </p:blipFill>
        <p:spPr bwMode="auto">
          <a:xfrm>
            <a:off x="4114800" y="2495550"/>
            <a:ext cx="1005525" cy="914400"/>
          </a:xfrm>
          <a:prstGeom prst="rect">
            <a:avLst/>
          </a:prstGeom>
          <a:noFill/>
        </p:spPr>
      </p:pic>
    </p:spTree>
    <p:extLst>
      <p:ext uri="{BB962C8B-B14F-4D97-AF65-F5344CB8AC3E}">
        <p14:creationId xmlns:p14="http://schemas.microsoft.com/office/powerpoint/2010/main" xmlns=""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200" dirty="0" smtClean="0">
                <a:latin typeface="Bahnschrift Light Condensed" pitchFamily="34" charset="0"/>
              </a:rPr>
              <a:t>Performance of House Construction under IAY  during the XI Plan period</a:t>
            </a:r>
            <a:endParaRPr lang="en-US" sz="3200" dirty="0">
              <a:solidFill>
                <a:schemeClr val="bg1"/>
              </a:solidFill>
              <a:latin typeface="Bahnschrift Light Condensed" pitchFamily="34" charset="0"/>
            </a:endParaRPr>
          </a:p>
        </p:txBody>
      </p:sp>
      <p:sp>
        <p:nvSpPr>
          <p:cNvPr id="6" name="Rectangle 5"/>
          <p:cNvSpPr/>
          <p:nvPr/>
        </p:nvSpPr>
        <p:spPr>
          <a:xfrm>
            <a:off x="228600" y="1200150"/>
            <a:ext cx="3505200" cy="3477875"/>
          </a:xfrm>
          <a:prstGeom prst="rect">
            <a:avLst/>
          </a:prstGeom>
        </p:spPr>
        <p:txBody>
          <a:bodyPr wrap="square">
            <a:spAutoFit/>
          </a:bodyPr>
          <a:lstStyle/>
          <a:p>
            <a:pPr marL="171450" indent="-171450" algn="just">
              <a:spcBef>
                <a:spcPts val="600"/>
              </a:spcBef>
              <a:spcAft>
                <a:spcPts val="600"/>
              </a:spcAft>
              <a:buFont typeface="Arial" pitchFamily="34" charset="0"/>
              <a:buChar char="•"/>
            </a:pPr>
            <a:r>
              <a:rPr lang="en-US" sz="2000" dirty="0" smtClean="0">
                <a:latin typeface="Bahnschrift Light Condensed" pitchFamily="34" charset="0"/>
              </a:rPr>
              <a:t>Implementation of IAY </a:t>
            </a:r>
            <a:r>
              <a:rPr lang="en-US" sz="2000" b="1" dirty="0" smtClean="0">
                <a:solidFill>
                  <a:srgbClr val="C00000"/>
                </a:solidFill>
                <a:latin typeface="Bahnschrift Light Condensed" pitchFamily="34" charset="0"/>
              </a:rPr>
              <a:t>scheme  has yielded mixed results </a:t>
            </a:r>
            <a:r>
              <a:rPr lang="en-US" sz="2000" dirty="0" smtClean="0">
                <a:latin typeface="Bahnschrift Light Condensed" pitchFamily="34" charset="0"/>
              </a:rPr>
              <a:t>in the area of </a:t>
            </a:r>
            <a:r>
              <a:rPr lang="en-US" sz="2000" b="1" dirty="0" smtClean="0">
                <a:solidFill>
                  <a:srgbClr val="C00000"/>
                </a:solidFill>
                <a:latin typeface="Bahnschrift Light Condensed" pitchFamily="34" charset="0"/>
              </a:rPr>
              <a:t>housing and human settlements. </a:t>
            </a:r>
          </a:p>
          <a:p>
            <a:pPr marL="171450" indent="-171450" algn="just">
              <a:spcBef>
                <a:spcPts val="600"/>
              </a:spcBef>
              <a:spcAft>
                <a:spcPts val="600"/>
              </a:spcAft>
              <a:buFont typeface="Arial" pitchFamily="34" charset="0"/>
              <a:buChar char="•"/>
            </a:pPr>
            <a:r>
              <a:rPr lang="en-US" sz="2000" dirty="0" smtClean="0">
                <a:latin typeface="Bahnschrift Light Condensed" pitchFamily="34" charset="0"/>
              </a:rPr>
              <a:t>Under IAY, since inception, </a:t>
            </a:r>
            <a:r>
              <a:rPr lang="en-US" sz="2000" b="1" dirty="0" smtClean="0">
                <a:solidFill>
                  <a:srgbClr val="C00000"/>
                </a:solidFill>
                <a:latin typeface="Bahnschrift Light Condensed" pitchFamily="34" charset="0"/>
              </a:rPr>
              <a:t>320.55 </a:t>
            </a:r>
            <a:r>
              <a:rPr lang="en-US" sz="2000" b="1" dirty="0" err="1" smtClean="0">
                <a:solidFill>
                  <a:srgbClr val="C00000"/>
                </a:solidFill>
                <a:latin typeface="Bahnschrift Light Condensed" pitchFamily="34" charset="0"/>
              </a:rPr>
              <a:t>lakh</a:t>
            </a:r>
            <a:r>
              <a:rPr lang="en-US" sz="2000" b="1" dirty="0" smtClean="0">
                <a:solidFill>
                  <a:srgbClr val="C00000"/>
                </a:solidFill>
                <a:latin typeface="Bahnschrift Light Condensed" pitchFamily="34" charset="0"/>
              </a:rPr>
              <a:t> houses </a:t>
            </a:r>
            <a:r>
              <a:rPr lang="en-US" sz="2000" dirty="0" smtClean="0">
                <a:latin typeface="Bahnschrift Light Condensed" pitchFamily="34" charset="0"/>
              </a:rPr>
              <a:t>have been constructed, incurring an expenditure of Rs. </a:t>
            </a:r>
            <a:r>
              <a:rPr lang="en-US" sz="2000" b="1" dirty="0" smtClean="0">
                <a:solidFill>
                  <a:srgbClr val="C00000"/>
                </a:solidFill>
                <a:latin typeface="Bahnschrift Light Condensed" pitchFamily="34" charset="0"/>
              </a:rPr>
              <a:t>1,05, 518.85 </a:t>
            </a:r>
            <a:r>
              <a:rPr lang="en-US" sz="2000" b="1" dirty="0" err="1" smtClean="0">
                <a:solidFill>
                  <a:srgbClr val="C00000"/>
                </a:solidFill>
                <a:latin typeface="Bahnschrift Light Condensed" pitchFamily="34" charset="0"/>
              </a:rPr>
              <a:t>crores</a:t>
            </a:r>
            <a:r>
              <a:rPr lang="en-US" sz="2000" b="1" dirty="0" smtClean="0">
                <a:solidFill>
                  <a:srgbClr val="C00000"/>
                </a:solidFill>
                <a:latin typeface="Bahnschrift Light Condensed" pitchFamily="34" charset="0"/>
              </a:rPr>
              <a:t>. </a:t>
            </a:r>
          </a:p>
          <a:p>
            <a:pPr marL="171450" indent="-171450" algn="just">
              <a:spcBef>
                <a:spcPts val="600"/>
              </a:spcBef>
              <a:spcAft>
                <a:spcPts val="600"/>
              </a:spcAft>
              <a:buFont typeface="Arial" pitchFamily="34" charset="0"/>
              <a:buChar char="•"/>
            </a:pPr>
            <a:r>
              <a:rPr lang="en-US" sz="2000" dirty="0" smtClean="0">
                <a:latin typeface="Bahnschrift Light Condensed" pitchFamily="34" charset="0"/>
              </a:rPr>
              <a:t>The </a:t>
            </a:r>
            <a:r>
              <a:rPr lang="en-US" sz="2000" b="1" dirty="0" smtClean="0">
                <a:solidFill>
                  <a:srgbClr val="C00000"/>
                </a:solidFill>
                <a:latin typeface="Bahnschrift Light Condensed" pitchFamily="34" charset="0"/>
              </a:rPr>
              <a:t>target set </a:t>
            </a:r>
            <a:r>
              <a:rPr lang="en-US" sz="2000" dirty="0" smtClean="0">
                <a:latin typeface="Bahnschrift Light Condensed" pitchFamily="34" charset="0"/>
              </a:rPr>
              <a:t>for IAY under the XI Five year plan was </a:t>
            </a:r>
            <a:r>
              <a:rPr lang="en-US" sz="2000" b="1" dirty="0" smtClean="0">
                <a:latin typeface="Bahnschrift Light Condensed" pitchFamily="34" charset="0"/>
              </a:rPr>
              <a:t>150,00,000 houses </a:t>
            </a:r>
            <a:r>
              <a:rPr lang="en-US" sz="2000" dirty="0" smtClean="0">
                <a:latin typeface="Bahnschrift Light Condensed" pitchFamily="34" charset="0"/>
              </a:rPr>
              <a:t>over a period of </a:t>
            </a:r>
            <a:r>
              <a:rPr lang="en-US" sz="2000" b="1" dirty="0" smtClean="0">
                <a:solidFill>
                  <a:srgbClr val="C00000"/>
                </a:solidFill>
                <a:latin typeface="Bahnschrift Light Condensed" pitchFamily="34" charset="0"/>
              </a:rPr>
              <a:t>five years</a:t>
            </a:r>
            <a:r>
              <a:rPr lang="en-US" sz="2000" dirty="0" smtClean="0">
                <a:latin typeface="Bahnschrift Light Condensed" pitchFamily="34" charset="0"/>
              </a:rPr>
              <a:t>. </a:t>
            </a:r>
          </a:p>
        </p:txBody>
      </p:sp>
      <p:graphicFrame>
        <p:nvGraphicFramePr>
          <p:cNvPr id="8" name="Table 7"/>
          <p:cNvGraphicFramePr>
            <a:graphicFrameLocks noGrp="1"/>
          </p:cNvGraphicFramePr>
          <p:nvPr/>
        </p:nvGraphicFramePr>
        <p:xfrm>
          <a:off x="3860800" y="1149350"/>
          <a:ext cx="5105400" cy="3621405"/>
        </p:xfrm>
        <a:graphic>
          <a:graphicData uri="http://schemas.openxmlformats.org/drawingml/2006/table">
            <a:tbl>
              <a:tblPr firstRow="1" bandRow="1">
                <a:tableStyleId>{5C22544A-7EE6-4342-B048-85BDC9FD1C3A}</a:tableStyleId>
              </a:tblPr>
              <a:tblGrid>
                <a:gridCol w="850900"/>
                <a:gridCol w="850900"/>
                <a:gridCol w="850900"/>
                <a:gridCol w="850900"/>
                <a:gridCol w="850900"/>
                <a:gridCol w="850900"/>
              </a:tblGrid>
              <a:tr h="297180">
                <a:tc>
                  <a:txBody>
                    <a:bodyPr/>
                    <a:lstStyle/>
                    <a:p>
                      <a:pPr algn="ctr" fontAlgn="t"/>
                      <a:r>
                        <a:rPr lang="en-US" sz="1400" b="0" i="0" u="none" strike="noStrike" dirty="0">
                          <a:solidFill>
                            <a:schemeClr val="bg1"/>
                          </a:solidFill>
                          <a:latin typeface="Bahnschrift Light Condensed"/>
                        </a:rPr>
                        <a:t>Year</a:t>
                      </a:r>
                    </a:p>
                  </a:txBody>
                  <a:tcPr marL="9525" marR="9525" marT="9525" marB="0"/>
                </a:tc>
                <a:tc>
                  <a:txBody>
                    <a:bodyPr/>
                    <a:lstStyle/>
                    <a:p>
                      <a:pPr algn="ctr" fontAlgn="t"/>
                      <a:r>
                        <a:rPr lang="en-US" sz="1400" b="0" i="0" u="none" strike="noStrike" dirty="0">
                          <a:solidFill>
                            <a:schemeClr val="bg1"/>
                          </a:solidFill>
                          <a:latin typeface="Bahnschrift Light Condensed"/>
                        </a:rPr>
                        <a:t>Central </a:t>
                      </a:r>
                      <a:r>
                        <a:rPr lang="en-US" sz="1400" b="0" i="0" u="none" strike="noStrike" dirty="0" smtClean="0">
                          <a:solidFill>
                            <a:schemeClr val="bg1"/>
                          </a:solidFill>
                          <a:latin typeface="Bahnschrift Light Condensed"/>
                        </a:rPr>
                        <a:t>Allocation</a:t>
                      </a:r>
                    </a:p>
                    <a:p>
                      <a:pPr algn="ctr" fontAlgn="t"/>
                      <a:r>
                        <a:rPr lang="en-US" sz="1400" b="0" i="0" u="none" strike="noStrike" dirty="0" smtClean="0">
                          <a:solidFill>
                            <a:schemeClr val="bg1"/>
                          </a:solidFill>
                          <a:latin typeface="Bahnschrift Light Condensed"/>
                        </a:rPr>
                        <a:t>(In</a:t>
                      </a:r>
                      <a:r>
                        <a:rPr lang="en-US" sz="1400" b="0" i="0" u="none" strike="noStrike" baseline="0" dirty="0" smtClean="0">
                          <a:solidFill>
                            <a:schemeClr val="bg1"/>
                          </a:solidFill>
                          <a:latin typeface="Bahnschrift Light Condensed"/>
                        </a:rPr>
                        <a:t>n </a:t>
                      </a:r>
                      <a:r>
                        <a:rPr lang="en-US" sz="1400" b="0" i="0" u="none" strike="noStrike" baseline="0" dirty="0" err="1" smtClean="0">
                          <a:solidFill>
                            <a:schemeClr val="bg1"/>
                          </a:solidFill>
                          <a:latin typeface="Bahnschrift Light Condensed"/>
                        </a:rPr>
                        <a:t>Lakh</a:t>
                      </a:r>
                      <a:r>
                        <a:rPr lang="en-US" sz="1400" b="0" i="0" u="none" strike="noStrike" baseline="0" dirty="0" smtClean="0">
                          <a:solidFill>
                            <a:schemeClr val="bg1"/>
                          </a:solidFill>
                          <a:latin typeface="Bahnschrift Light Condensed"/>
                        </a:rPr>
                        <a:t> </a:t>
                      </a:r>
                      <a:r>
                        <a:rPr lang="en-US" sz="1400" b="0" i="0" u="none" strike="noStrike" baseline="0" dirty="0" err="1" smtClean="0">
                          <a:solidFill>
                            <a:schemeClr val="bg1"/>
                          </a:solidFill>
                          <a:latin typeface="Bahnschrift Light Condensed"/>
                        </a:rPr>
                        <a:t>rs</a:t>
                      </a:r>
                      <a:r>
                        <a:rPr lang="en-US" sz="1400" b="0" i="0" u="none" strike="noStrike" baseline="0" dirty="0" smtClean="0">
                          <a:solidFill>
                            <a:schemeClr val="bg1"/>
                          </a:solidFill>
                          <a:latin typeface="Bahnschrift Light Condensed"/>
                        </a:rPr>
                        <a:t>.)</a:t>
                      </a:r>
                      <a:endParaRPr lang="en-US" sz="1400" b="0" i="0" u="none" strike="noStrike" dirty="0">
                        <a:solidFill>
                          <a:schemeClr val="bg1"/>
                        </a:solidFill>
                        <a:latin typeface="Bahnschrift Light Condensed"/>
                      </a:endParaRPr>
                    </a:p>
                  </a:txBody>
                  <a:tcPr marL="9525" marR="9525" marT="9525" marB="0"/>
                </a:tc>
                <a:tc>
                  <a:txBody>
                    <a:bodyPr/>
                    <a:lstStyle/>
                    <a:p>
                      <a:pPr algn="ctr" fontAlgn="t"/>
                      <a:r>
                        <a:rPr lang="en-US" sz="1400" b="0" i="0" u="none" strike="noStrike" dirty="0">
                          <a:solidFill>
                            <a:schemeClr val="bg1"/>
                          </a:solidFill>
                          <a:latin typeface="Bahnschrift Light Condensed"/>
                        </a:rPr>
                        <a:t>Central Allocation</a:t>
                      </a:r>
                    </a:p>
                  </a:txBody>
                  <a:tcPr marL="9525" marR="9525" marT="9525" marB="0"/>
                </a:tc>
                <a:tc>
                  <a:txBody>
                    <a:bodyPr/>
                    <a:lstStyle/>
                    <a:p>
                      <a:pPr algn="ctr" fontAlgn="t"/>
                      <a:r>
                        <a:rPr lang="en-US" sz="1400" b="0" i="0" u="none" strike="noStrike" dirty="0">
                          <a:solidFill>
                            <a:schemeClr val="bg1"/>
                          </a:solidFill>
                          <a:latin typeface="Bahnschrift Light Condensed"/>
                        </a:rPr>
                        <a:t>Utilization</a:t>
                      </a:r>
                    </a:p>
                  </a:txBody>
                  <a:tcPr marL="9525" marR="9525" marT="9525" marB="0"/>
                </a:tc>
                <a:tc>
                  <a:txBody>
                    <a:bodyPr/>
                    <a:lstStyle/>
                    <a:p>
                      <a:pPr algn="ctr" fontAlgn="t"/>
                      <a:r>
                        <a:rPr lang="en-US" sz="1400" b="0" i="0" u="none" strike="noStrike" dirty="0">
                          <a:solidFill>
                            <a:schemeClr val="bg1"/>
                          </a:solidFill>
                          <a:latin typeface="Bahnschrift Light Condensed"/>
                        </a:rPr>
                        <a:t>Target (No. of Houses in </a:t>
                      </a:r>
                      <a:r>
                        <a:rPr lang="en-US" sz="1400" b="0" i="0" u="none" strike="noStrike" dirty="0" err="1">
                          <a:solidFill>
                            <a:schemeClr val="bg1"/>
                          </a:solidFill>
                          <a:latin typeface="Bahnschrift Light Condensed"/>
                        </a:rPr>
                        <a:t>Lakh</a:t>
                      </a:r>
                      <a:r>
                        <a:rPr lang="en-US" sz="1400" b="0" i="0" u="none" strike="noStrike" dirty="0">
                          <a:solidFill>
                            <a:schemeClr val="bg1"/>
                          </a:solidFill>
                          <a:latin typeface="Bahnschrift Light Condensed"/>
                        </a:rPr>
                        <a:t>)</a:t>
                      </a:r>
                    </a:p>
                  </a:txBody>
                  <a:tcPr marL="9525" marR="9525" marT="9525" marB="0"/>
                </a:tc>
                <a:tc>
                  <a:txBody>
                    <a:bodyPr/>
                    <a:lstStyle/>
                    <a:p>
                      <a:pPr algn="ctr" fontAlgn="t"/>
                      <a:r>
                        <a:rPr lang="en-US" sz="1400" b="0" i="0" u="none" strike="noStrike" dirty="0">
                          <a:solidFill>
                            <a:schemeClr val="bg1"/>
                          </a:solidFill>
                          <a:latin typeface="Bahnschrift Light Condensed"/>
                        </a:rPr>
                        <a:t>Constructed (No. of Houses in </a:t>
                      </a:r>
                      <a:r>
                        <a:rPr lang="en-US" sz="1400" b="0" i="0" u="none" strike="noStrike" dirty="0" err="1">
                          <a:solidFill>
                            <a:schemeClr val="bg1"/>
                          </a:solidFill>
                          <a:latin typeface="Bahnschrift Light Condensed"/>
                        </a:rPr>
                        <a:t>Lakh</a:t>
                      </a:r>
                      <a:r>
                        <a:rPr lang="en-US" sz="1400" b="0" i="0" u="none" strike="noStrike" dirty="0">
                          <a:solidFill>
                            <a:schemeClr val="bg1"/>
                          </a:solidFill>
                          <a:latin typeface="Bahnschrift Light Condensed"/>
                        </a:rPr>
                        <a:t>)</a:t>
                      </a:r>
                    </a:p>
                  </a:txBody>
                  <a:tcPr marL="9525" marR="9525" marT="9525" marB="0"/>
                </a:tc>
              </a:tr>
              <a:tr h="297180">
                <a:tc>
                  <a:txBody>
                    <a:bodyPr/>
                    <a:lstStyle/>
                    <a:p>
                      <a:pPr algn="l" fontAlgn="b"/>
                      <a:r>
                        <a:rPr lang="en-US" sz="1400" b="0" i="0" u="none" strike="noStrike" dirty="0">
                          <a:solidFill>
                            <a:srgbClr val="000000"/>
                          </a:solidFill>
                          <a:latin typeface="Bahnschrift Light Condensed"/>
                        </a:rPr>
                        <a:t>2002-3</a:t>
                      </a:r>
                    </a:p>
                  </a:txBody>
                  <a:tcPr marL="9525" marR="9525" marT="9525" marB="0" anchor="b"/>
                </a:tc>
                <a:tc>
                  <a:txBody>
                    <a:bodyPr/>
                    <a:lstStyle/>
                    <a:p>
                      <a:pPr algn="r" fontAlgn="b"/>
                      <a:r>
                        <a:rPr lang="en-US" sz="1400" b="0" i="0" u="none" strike="noStrike">
                          <a:solidFill>
                            <a:srgbClr val="000000"/>
                          </a:solidFill>
                          <a:latin typeface="Bahnschrift Light Condensed"/>
                        </a:rPr>
                        <a:t>165640</a:t>
                      </a:r>
                    </a:p>
                  </a:txBody>
                  <a:tcPr marL="9525" marR="9525" marT="9525" marB="0" anchor="b"/>
                </a:tc>
                <a:tc>
                  <a:txBody>
                    <a:bodyPr/>
                    <a:lstStyle/>
                    <a:p>
                      <a:pPr algn="r" fontAlgn="b"/>
                      <a:r>
                        <a:rPr lang="en-US" sz="1400" b="0" i="0" u="none" strike="noStrike">
                          <a:solidFill>
                            <a:srgbClr val="000000"/>
                          </a:solidFill>
                          <a:latin typeface="Bahnschrift Light Condensed"/>
                        </a:rPr>
                        <a:t>162852</a:t>
                      </a:r>
                    </a:p>
                  </a:txBody>
                  <a:tcPr marL="9525" marR="9525" marT="9525" marB="0" anchor="b"/>
                </a:tc>
                <a:tc>
                  <a:txBody>
                    <a:bodyPr/>
                    <a:lstStyle/>
                    <a:p>
                      <a:pPr algn="r" fontAlgn="b"/>
                      <a:r>
                        <a:rPr lang="en-US" sz="1400" b="0" i="0" u="none" strike="noStrike">
                          <a:solidFill>
                            <a:srgbClr val="000000"/>
                          </a:solidFill>
                          <a:latin typeface="Bahnschrift Light Condensed"/>
                        </a:rPr>
                        <a:t>279496</a:t>
                      </a:r>
                    </a:p>
                  </a:txBody>
                  <a:tcPr marL="9525" marR="9525" marT="9525" marB="0" anchor="b"/>
                </a:tc>
                <a:tc>
                  <a:txBody>
                    <a:bodyPr/>
                    <a:lstStyle/>
                    <a:p>
                      <a:pPr algn="r" fontAlgn="b"/>
                      <a:r>
                        <a:rPr lang="en-US" sz="1400" b="0" i="0" u="none" strike="noStrike">
                          <a:solidFill>
                            <a:srgbClr val="000000"/>
                          </a:solidFill>
                          <a:latin typeface="Bahnschrift Light Condensed"/>
                        </a:rPr>
                        <a:t>13.14</a:t>
                      </a:r>
                    </a:p>
                  </a:txBody>
                  <a:tcPr marL="9525" marR="9525" marT="9525" marB="0" anchor="b"/>
                </a:tc>
                <a:tc>
                  <a:txBody>
                    <a:bodyPr/>
                    <a:lstStyle/>
                    <a:p>
                      <a:pPr algn="r" fontAlgn="b"/>
                      <a:r>
                        <a:rPr lang="en-US" sz="1400" b="0" i="0" u="none" strike="noStrike">
                          <a:solidFill>
                            <a:srgbClr val="000000"/>
                          </a:solidFill>
                          <a:latin typeface="Bahnschrift Light Condensed"/>
                        </a:rPr>
                        <a:t>15.49</a:t>
                      </a:r>
                    </a:p>
                  </a:txBody>
                  <a:tcPr marL="9525" marR="9525" marT="9525" marB="0" anchor="b"/>
                </a:tc>
              </a:tr>
              <a:tr h="297180">
                <a:tc>
                  <a:txBody>
                    <a:bodyPr/>
                    <a:lstStyle/>
                    <a:p>
                      <a:pPr algn="l" fontAlgn="b"/>
                      <a:r>
                        <a:rPr lang="en-US" sz="1400" b="0" i="0" u="none" strike="noStrike" dirty="0">
                          <a:solidFill>
                            <a:srgbClr val="000000"/>
                          </a:solidFill>
                          <a:latin typeface="Bahnschrift Light Condensed"/>
                        </a:rPr>
                        <a:t>2003-4</a:t>
                      </a:r>
                    </a:p>
                  </a:txBody>
                  <a:tcPr marL="9525" marR="9525" marT="9525" marB="0" anchor="b"/>
                </a:tc>
                <a:tc>
                  <a:txBody>
                    <a:bodyPr/>
                    <a:lstStyle/>
                    <a:p>
                      <a:pPr algn="r" fontAlgn="b"/>
                      <a:r>
                        <a:rPr lang="en-US" sz="1400" b="0" i="0" u="none" strike="noStrike" dirty="0">
                          <a:solidFill>
                            <a:srgbClr val="000000"/>
                          </a:solidFill>
                          <a:latin typeface="Bahnschrift Light Condensed"/>
                        </a:rPr>
                        <a:t>187050</a:t>
                      </a:r>
                    </a:p>
                  </a:txBody>
                  <a:tcPr marL="9525" marR="9525" marT="9525" marB="0" anchor="b"/>
                </a:tc>
                <a:tc>
                  <a:txBody>
                    <a:bodyPr/>
                    <a:lstStyle/>
                    <a:p>
                      <a:pPr algn="r" fontAlgn="b"/>
                      <a:r>
                        <a:rPr lang="en-US" sz="1400" b="0" i="0" u="none" strike="noStrike">
                          <a:solidFill>
                            <a:srgbClr val="000000"/>
                          </a:solidFill>
                          <a:latin typeface="Bahnschrift Light Condensed"/>
                        </a:rPr>
                        <a:t>187107</a:t>
                      </a:r>
                    </a:p>
                  </a:txBody>
                  <a:tcPr marL="9525" marR="9525" marT="9525" marB="0" anchor="b"/>
                </a:tc>
                <a:tc>
                  <a:txBody>
                    <a:bodyPr/>
                    <a:lstStyle/>
                    <a:p>
                      <a:pPr algn="r" fontAlgn="b"/>
                      <a:r>
                        <a:rPr lang="en-US" sz="1400" b="0" i="0" u="none" strike="noStrike">
                          <a:solidFill>
                            <a:srgbClr val="000000"/>
                          </a:solidFill>
                          <a:latin typeface="Bahnschrift Light Condensed"/>
                        </a:rPr>
                        <a:t>258009</a:t>
                      </a:r>
                    </a:p>
                  </a:txBody>
                  <a:tcPr marL="9525" marR="9525" marT="9525" marB="0" anchor="b"/>
                </a:tc>
                <a:tc>
                  <a:txBody>
                    <a:bodyPr/>
                    <a:lstStyle/>
                    <a:p>
                      <a:pPr algn="r" fontAlgn="b"/>
                      <a:r>
                        <a:rPr lang="en-US" sz="1400" b="0" i="0" u="none" strike="noStrike">
                          <a:solidFill>
                            <a:srgbClr val="000000"/>
                          </a:solidFill>
                          <a:latin typeface="Bahnschrift Light Condensed"/>
                        </a:rPr>
                        <a:t>14.84</a:t>
                      </a:r>
                    </a:p>
                  </a:txBody>
                  <a:tcPr marL="9525" marR="9525" marT="9525" marB="0" anchor="b"/>
                </a:tc>
                <a:tc>
                  <a:txBody>
                    <a:bodyPr/>
                    <a:lstStyle/>
                    <a:p>
                      <a:pPr algn="r" fontAlgn="b"/>
                      <a:r>
                        <a:rPr lang="en-US" sz="1400" b="0" i="0" u="none" strike="noStrike">
                          <a:solidFill>
                            <a:srgbClr val="000000"/>
                          </a:solidFill>
                          <a:latin typeface="Bahnschrift Light Condensed"/>
                        </a:rPr>
                        <a:t>13.61</a:t>
                      </a:r>
                    </a:p>
                  </a:txBody>
                  <a:tcPr marL="9525" marR="9525" marT="9525" marB="0" anchor="b"/>
                </a:tc>
              </a:tr>
              <a:tr h="297180">
                <a:tc>
                  <a:txBody>
                    <a:bodyPr/>
                    <a:lstStyle/>
                    <a:p>
                      <a:pPr algn="l" fontAlgn="b"/>
                      <a:r>
                        <a:rPr lang="en-US" sz="1400" b="0" i="0" u="none" strike="noStrike">
                          <a:solidFill>
                            <a:srgbClr val="000000"/>
                          </a:solidFill>
                          <a:latin typeface="Bahnschrift Light Condensed"/>
                        </a:rPr>
                        <a:t>2004-5</a:t>
                      </a:r>
                    </a:p>
                  </a:txBody>
                  <a:tcPr marL="9525" marR="9525" marT="9525" marB="0" anchor="b"/>
                </a:tc>
                <a:tc>
                  <a:txBody>
                    <a:bodyPr/>
                    <a:lstStyle/>
                    <a:p>
                      <a:pPr algn="r" fontAlgn="b"/>
                      <a:r>
                        <a:rPr lang="en-US" sz="1400" b="0" i="0" u="none" strike="noStrike">
                          <a:solidFill>
                            <a:srgbClr val="000000"/>
                          </a:solidFill>
                          <a:latin typeface="Bahnschrift Light Condensed"/>
                        </a:rPr>
                        <a:t>246067</a:t>
                      </a:r>
                    </a:p>
                  </a:txBody>
                  <a:tcPr marL="9525" marR="9525" marT="9525" marB="0" anchor="b"/>
                </a:tc>
                <a:tc>
                  <a:txBody>
                    <a:bodyPr/>
                    <a:lstStyle/>
                    <a:p>
                      <a:pPr algn="r" fontAlgn="b"/>
                      <a:r>
                        <a:rPr lang="en-US" sz="1400" b="0" i="0" u="none" strike="noStrike" dirty="0">
                          <a:solidFill>
                            <a:srgbClr val="000000"/>
                          </a:solidFill>
                          <a:latin typeface="Bahnschrift Light Condensed"/>
                        </a:rPr>
                        <a:t>288310</a:t>
                      </a:r>
                    </a:p>
                  </a:txBody>
                  <a:tcPr marL="9525" marR="9525" marT="9525" marB="0" anchor="b"/>
                </a:tc>
                <a:tc>
                  <a:txBody>
                    <a:bodyPr/>
                    <a:lstStyle/>
                    <a:p>
                      <a:pPr algn="r" fontAlgn="b"/>
                      <a:r>
                        <a:rPr lang="en-US" sz="1400" b="0" i="0" u="none" strike="noStrike">
                          <a:solidFill>
                            <a:srgbClr val="000000"/>
                          </a:solidFill>
                          <a:latin typeface="Bahnschrift Light Condensed"/>
                        </a:rPr>
                        <a:t>326208</a:t>
                      </a:r>
                    </a:p>
                  </a:txBody>
                  <a:tcPr marL="9525" marR="9525" marT="9525" marB="0" anchor="b"/>
                </a:tc>
                <a:tc>
                  <a:txBody>
                    <a:bodyPr/>
                    <a:lstStyle/>
                    <a:p>
                      <a:pPr algn="r" fontAlgn="b"/>
                      <a:r>
                        <a:rPr lang="en-US" sz="1400" b="0" i="0" u="none" strike="noStrike">
                          <a:solidFill>
                            <a:srgbClr val="000000"/>
                          </a:solidFill>
                          <a:latin typeface="Bahnschrift Light Condensed"/>
                        </a:rPr>
                        <a:t>15.62</a:t>
                      </a:r>
                    </a:p>
                  </a:txBody>
                  <a:tcPr marL="9525" marR="9525" marT="9525" marB="0" anchor="b"/>
                </a:tc>
                <a:tc>
                  <a:txBody>
                    <a:bodyPr/>
                    <a:lstStyle/>
                    <a:p>
                      <a:pPr algn="r" fontAlgn="b"/>
                      <a:r>
                        <a:rPr lang="en-US" sz="1400" b="0" i="0" u="none" strike="noStrike">
                          <a:solidFill>
                            <a:srgbClr val="000000"/>
                          </a:solidFill>
                          <a:latin typeface="Bahnschrift Light Condensed"/>
                        </a:rPr>
                        <a:t>15.21</a:t>
                      </a:r>
                    </a:p>
                  </a:txBody>
                  <a:tcPr marL="9525" marR="9525" marT="9525" marB="0" anchor="b"/>
                </a:tc>
              </a:tr>
              <a:tr h="297180">
                <a:tc>
                  <a:txBody>
                    <a:bodyPr/>
                    <a:lstStyle/>
                    <a:p>
                      <a:pPr algn="l" fontAlgn="b"/>
                      <a:r>
                        <a:rPr lang="en-US" sz="1400" b="0" i="0" u="none" strike="noStrike">
                          <a:solidFill>
                            <a:srgbClr val="000000"/>
                          </a:solidFill>
                          <a:latin typeface="Bahnschrift Light Condensed"/>
                        </a:rPr>
                        <a:t>2005-6</a:t>
                      </a:r>
                    </a:p>
                  </a:txBody>
                  <a:tcPr marL="9525" marR="9525" marT="9525" marB="0" anchor="b"/>
                </a:tc>
                <a:tc>
                  <a:txBody>
                    <a:bodyPr/>
                    <a:lstStyle/>
                    <a:p>
                      <a:pPr algn="r" fontAlgn="b"/>
                      <a:r>
                        <a:rPr lang="en-US" sz="1400" b="0" i="0" u="none" strike="noStrike">
                          <a:solidFill>
                            <a:srgbClr val="000000"/>
                          </a:solidFill>
                          <a:latin typeface="Bahnschrift Light Condensed"/>
                        </a:rPr>
                        <a:t>273240</a:t>
                      </a:r>
                    </a:p>
                  </a:txBody>
                  <a:tcPr marL="9525" marR="9525" marT="9525" marB="0" anchor="b"/>
                </a:tc>
                <a:tc>
                  <a:txBody>
                    <a:bodyPr/>
                    <a:lstStyle/>
                    <a:p>
                      <a:pPr algn="r" fontAlgn="b"/>
                      <a:r>
                        <a:rPr lang="en-US" sz="1400" b="0" i="0" u="none" strike="noStrike" dirty="0">
                          <a:solidFill>
                            <a:srgbClr val="000000"/>
                          </a:solidFill>
                          <a:latin typeface="Bahnschrift Light Condensed"/>
                        </a:rPr>
                        <a:t>273822</a:t>
                      </a:r>
                    </a:p>
                  </a:txBody>
                  <a:tcPr marL="9525" marR="9525" marT="9525" marB="0" anchor="b"/>
                </a:tc>
                <a:tc>
                  <a:txBody>
                    <a:bodyPr/>
                    <a:lstStyle/>
                    <a:p>
                      <a:pPr algn="r" fontAlgn="b"/>
                      <a:r>
                        <a:rPr lang="en-US" sz="1400" b="0" i="0" u="none" strike="noStrike" dirty="0">
                          <a:solidFill>
                            <a:srgbClr val="000000"/>
                          </a:solidFill>
                          <a:latin typeface="Bahnschrift Light Condensed"/>
                        </a:rPr>
                        <a:t>365409</a:t>
                      </a:r>
                    </a:p>
                  </a:txBody>
                  <a:tcPr marL="9525" marR="9525" marT="9525" marB="0" anchor="b"/>
                </a:tc>
                <a:tc>
                  <a:txBody>
                    <a:bodyPr/>
                    <a:lstStyle/>
                    <a:p>
                      <a:pPr algn="r" fontAlgn="b"/>
                      <a:r>
                        <a:rPr lang="en-US" sz="1400" b="0" i="0" u="none" strike="noStrike">
                          <a:solidFill>
                            <a:srgbClr val="000000"/>
                          </a:solidFill>
                          <a:latin typeface="Bahnschrift Light Condensed"/>
                        </a:rPr>
                        <a:t>14.41</a:t>
                      </a:r>
                    </a:p>
                  </a:txBody>
                  <a:tcPr marL="9525" marR="9525" marT="9525" marB="0" anchor="b"/>
                </a:tc>
                <a:tc>
                  <a:txBody>
                    <a:bodyPr/>
                    <a:lstStyle/>
                    <a:p>
                      <a:pPr algn="r" fontAlgn="b"/>
                      <a:r>
                        <a:rPr lang="en-US" sz="1400" b="0" i="0" u="none" strike="noStrike">
                          <a:solidFill>
                            <a:srgbClr val="000000"/>
                          </a:solidFill>
                          <a:latin typeface="Bahnschrift Light Condensed"/>
                        </a:rPr>
                        <a:t>15.52</a:t>
                      </a:r>
                    </a:p>
                  </a:txBody>
                  <a:tcPr marL="9525" marR="9525" marT="9525" marB="0" anchor="b"/>
                </a:tc>
              </a:tr>
              <a:tr h="297180">
                <a:tc>
                  <a:txBody>
                    <a:bodyPr/>
                    <a:lstStyle/>
                    <a:p>
                      <a:pPr algn="l" fontAlgn="b"/>
                      <a:r>
                        <a:rPr lang="en-US" sz="1400" b="0" i="0" u="none" strike="noStrike">
                          <a:solidFill>
                            <a:srgbClr val="000000"/>
                          </a:solidFill>
                          <a:latin typeface="Bahnschrift Light Condensed"/>
                        </a:rPr>
                        <a:t>2006-7</a:t>
                      </a:r>
                    </a:p>
                  </a:txBody>
                  <a:tcPr marL="9525" marR="9525" marT="9525" marB="0" anchor="b"/>
                </a:tc>
                <a:tc>
                  <a:txBody>
                    <a:bodyPr/>
                    <a:lstStyle/>
                    <a:p>
                      <a:pPr algn="r" fontAlgn="b"/>
                      <a:r>
                        <a:rPr lang="en-US" sz="1400" b="0" i="0" u="none" strike="noStrike">
                          <a:solidFill>
                            <a:srgbClr val="000000"/>
                          </a:solidFill>
                          <a:latin typeface="Bahnschrift Light Condensed"/>
                        </a:rPr>
                        <a:t>290753</a:t>
                      </a:r>
                    </a:p>
                  </a:txBody>
                  <a:tcPr marL="9525" marR="9525" marT="9525" marB="0" anchor="b"/>
                </a:tc>
                <a:tc>
                  <a:txBody>
                    <a:bodyPr/>
                    <a:lstStyle/>
                    <a:p>
                      <a:pPr algn="r" fontAlgn="b"/>
                      <a:r>
                        <a:rPr lang="en-US" sz="1400" b="0" i="0" u="none" strike="noStrike">
                          <a:solidFill>
                            <a:srgbClr val="000000"/>
                          </a:solidFill>
                          <a:latin typeface="Bahnschrift Light Condensed"/>
                        </a:rPr>
                        <a:t>290753</a:t>
                      </a:r>
                    </a:p>
                  </a:txBody>
                  <a:tcPr marL="9525" marR="9525" marT="9525" marB="0" anchor="b"/>
                </a:tc>
                <a:tc>
                  <a:txBody>
                    <a:bodyPr/>
                    <a:lstStyle/>
                    <a:p>
                      <a:pPr algn="r" fontAlgn="b"/>
                      <a:r>
                        <a:rPr lang="en-US" sz="1400" b="0" i="0" u="none" strike="noStrike" dirty="0">
                          <a:solidFill>
                            <a:srgbClr val="000000"/>
                          </a:solidFill>
                          <a:latin typeface="Bahnschrift Light Condensed"/>
                        </a:rPr>
                        <a:t>425342</a:t>
                      </a:r>
                    </a:p>
                  </a:txBody>
                  <a:tcPr marL="9525" marR="9525" marT="9525" marB="0" anchor="b"/>
                </a:tc>
                <a:tc>
                  <a:txBody>
                    <a:bodyPr/>
                    <a:lstStyle/>
                    <a:p>
                      <a:pPr algn="r" fontAlgn="b"/>
                      <a:r>
                        <a:rPr lang="en-US" sz="1400" b="0" i="0" u="none" strike="noStrike" dirty="0">
                          <a:solidFill>
                            <a:srgbClr val="000000"/>
                          </a:solidFill>
                          <a:latin typeface="Bahnschrift Light Condensed"/>
                        </a:rPr>
                        <a:t>15.33</a:t>
                      </a:r>
                    </a:p>
                  </a:txBody>
                  <a:tcPr marL="9525" marR="9525" marT="9525" marB="0" anchor="b"/>
                </a:tc>
                <a:tc>
                  <a:txBody>
                    <a:bodyPr/>
                    <a:lstStyle/>
                    <a:p>
                      <a:pPr algn="r" fontAlgn="b"/>
                      <a:r>
                        <a:rPr lang="en-US" sz="1400" b="0" i="0" u="none" strike="noStrike">
                          <a:solidFill>
                            <a:srgbClr val="000000"/>
                          </a:solidFill>
                          <a:latin typeface="Bahnschrift Light Condensed"/>
                        </a:rPr>
                        <a:t>14.98</a:t>
                      </a:r>
                    </a:p>
                  </a:txBody>
                  <a:tcPr marL="9525" marR="9525" marT="9525" marB="0" anchor="b"/>
                </a:tc>
              </a:tr>
              <a:tr h="297180">
                <a:tc>
                  <a:txBody>
                    <a:bodyPr/>
                    <a:lstStyle/>
                    <a:p>
                      <a:pPr algn="l" fontAlgn="b"/>
                      <a:r>
                        <a:rPr lang="en-US" sz="1400" b="0" i="0" u="none" strike="noStrike">
                          <a:solidFill>
                            <a:srgbClr val="000000"/>
                          </a:solidFill>
                          <a:latin typeface="Bahnschrift Light Condensed"/>
                        </a:rPr>
                        <a:t>2007-8</a:t>
                      </a:r>
                    </a:p>
                  </a:txBody>
                  <a:tcPr marL="9525" marR="9525" marT="9525" marB="0" anchor="b"/>
                </a:tc>
                <a:tc>
                  <a:txBody>
                    <a:bodyPr/>
                    <a:lstStyle/>
                    <a:p>
                      <a:pPr algn="r" fontAlgn="b"/>
                      <a:r>
                        <a:rPr lang="en-US" sz="1400" b="0" i="0" u="none" strike="noStrike">
                          <a:solidFill>
                            <a:srgbClr val="000000"/>
                          </a:solidFill>
                          <a:latin typeface="Bahnschrift Light Condensed"/>
                        </a:rPr>
                        <a:t>403270</a:t>
                      </a:r>
                    </a:p>
                  </a:txBody>
                  <a:tcPr marL="9525" marR="9525" marT="9525" marB="0" anchor="b"/>
                </a:tc>
                <a:tc>
                  <a:txBody>
                    <a:bodyPr/>
                    <a:lstStyle/>
                    <a:p>
                      <a:pPr algn="r" fontAlgn="b"/>
                      <a:r>
                        <a:rPr lang="en-US" sz="1400" b="0" i="0" u="none" strike="noStrike">
                          <a:solidFill>
                            <a:srgbClr val="000000"/>
                          </a:solidFill>
                          <a:latin typeface="Bahnschrift Light Condensed"/>
                        </a:rPr>
                        <a:t>388237</a:t>
                      </a:r>
                    </a:p>
                  </a:txBody>
                  <a:tcPr marL="9525" marR="9525" marT="9525" marB="0" anchor="b"/>
                </a:tc>
                <a:tc>
                  <a:txBody>
                    <a:bodyPr/>
                    <a:lstStyle/>
                    <a:p>
                      <a:pPr algn="r" fontAlgn="b"/>
                      <a:r>
                        <a:rPr lang="en-US" sz="1400" b="0" i="0" u="none" strike="noStrike">
                          <a:solidFill>
                            <a:srgbClr val="000000"/>
                          </a:solidFill>
                          <a:latin typeface="Bahnschrift Light Condensed"/>
                        </a:rPr>
                        <a:t>546454</a:t>
                      </a:r>
                    </a:p>
                  </a:txBody>
                  <a:tcPr marL="9525" marR="9525" marT="9525" marB="0" anchor="b"/>
                </a:tc>
                <a:tc>
                  <a:txBody>
                    <a:bodyPr/>
                    <a:lstStyle/>
                    <a:p>
                      <a:pPr algn="r" fontAlgn="b"/>
                      <a:r>
                        <a:rPr lang="en-US" sz="1400" b="0" i="0" u="none" strike="noStrike" dirty="0">
                          <a:solidFill>
                            <a:srgbClr val="000000"/>
                          </a:solidFill>
                          <a:latin typeface="Bahnschrift Light Condensed"/>
                        </a:rPr>
                        <a:t>21.27</a:t>
                      </a:r>
                    </a:p>
                  </a:txBody>
                  <a:tcPr marL="9525" marR="9525" marT="9525" marB="0" anchor="b"/>
                </a:tc>
                <a:tc>
                  <a:txBody>
                    <a:bodyPr/>
                    <a:lstStyle/>
                    <a:p>
                      <a:pPr algn="r" fontAlgn="b"/>
                      <a:r>
                        <a:rPr lang="en-US" sz="1400" b="0" i="0" u="none" strike="noStrike">
                          <a:solidFill>
                            <a:srgbClr val="000000"/>
                          </a:solidFill>
                          <a:latin typeface="Bahnschrift Light Condensed"/>
                        </a:rPr>
                        <a:t>19.92</a:t>
                      </a:r>
                    </a:p>
                  </a:txBody>
                  <a:tcPr marL="9525" marR="9525" marT="9525" marB="0" anchor="b"/>
                </a:tc>
              </a:tr>
              <a:tr h="297180">
                <a:tc>
                  <a:txBody>
                    <a:bodyPr/>
                    <a:lstStyle/>
                    <a:p>
                      <a:pPr algn="l" fontAlgn="b"/>
                      <a:r>
                        <a:rPr lang="en-US" sz="1400" b="0" i="0" u="none" strike="noStrike">
                          <a:solidFill>
                            <a:srgbClr val="000000"/>
                          </a:solidFill>
                          <a:latin typeface="Bahnschrift Light Condensed"/>
                        </a:rPr>
                        <a:t>2008-9</a:t>
                      </a:r>
                    </a:p>
                  </a:txBody>
                  <a:tcPr marL="9525" marR="9525" marT="9525" marB="0" anchor="b"/>
                </a:tc>
                <a:tc>
                  <a:txBody>
                    <a:bodyPr/>
                    <a:lstStyle/>
                    <a:p>
                      <a:pPr algn="r" fontAlgn="b"/>
                      <a:r>
                        <a:rPr lang="en-US" sz="1400" b="0" i="0" u="none" strike="noStrike">
                          <a:solidFill>
                            <a:srgbClr val="000000"/>
                          </a:solidFill>
                          <a:latin typeface="Bahnschrift Light Condensed"/>
                        </a:rPr>
                        <a:t>564577</a:t>
                      </a:r>
                    </a:p>
                  </a:txBody>
                  <a:tcPr marL="9525" marR="9525" marT="9525" marB="0" anchor="b"/>
                </a:tc>
                <a:tc>
                  <a:txBody>
                    <a:bodyPr/>
                    <a:lstStyle/>
                    <a:p>
                      <a:pPr algn="r" fontAlgn="b"/>
                      <a:r>
                        <a:rPr lang="en-US" sz="1400" b="0" i="0" u="none" strike="noStrike">
                          <a:solidFill>
                            <a:srgbClr val="000000"/>
                          </a:solidFill>
                          <a:latin typeface="Bahnschrift Light Condensed"/>
                        </a:rPr>
                        <a:t>879579</a:t>
                      </a:r>
                    </a:p>
                  </a:txBody>
                  <a:tcPr marL="9525" marR="9525" marT="9525" marB="0" anchor="b"/>
                </a:tc>
                <a:tc>
                  <a:txBody>
                    <a:bodyPr/>
                    <a:lstStyle/>
                    <a:p>
                      <a:pPr algn="r" fontAlgn="b"/>
                      <a:r>
                        <a:rPr lang="en-US" sz="1400" b="0" i="0" u="none" strike="noStrike">
                          <a:solidFill>
                            <a:srgbClr val="000000"/>
                          </a:solidFill>
                          <a:latin typeface="Bahnschrift Light Condensed"/>
                        </a:rPr>
                        <a:t>834834</a:t>
                      </a:r>
                    </a:p>
                  </a:txBody>
                  <a:tcPr marL="9525" marR="9525" marT="9525" marB="0" anchor="b"/>
                </a:tc>
                <a:tc>
                  <a:txBody>
                    <a:bodyPr/>
                    <a:lstStyle/>
                    <a:p>
                      <a:pPr algn="r" fontAlgn="b"/>
                      <a:r>
                        <a:rPr lang="en-US" sz="1400" b="0" i="0" u="none" strike="noStrike" dirty="0">
                          <a:solidFill>
                            <a:srgbClr val="000000"/>
                          </a:solidFill>
                          <a:latin typeface="Bahnschrift Light Condensed"/>
                        </a:rPr>
                        <a:t>21.27</a:t>
                      </a:r>
                    </a:p>
                  </a:txBody>
                  <a:tcPr marL="9525" marR="9525" marT="9525" marB="0" anchor="b"/>
                </a:tc>
                <a:tc>
                  <a:txBody>
                    <a:bodyPr/>
                    <a:lstStyle/>
                    <a:p>
                      <a:pPr algn="r" fontAlgn="b"/>
                      <a:r>
                        <a:rPr lang="en-US" sz="1400" b="0" i="0" u="none" strike="noStrike" dirty="0">
                          <a:solidFill>
                            <a:srgbClr val="000000"/>
                          </a:solidFill>
                          <a:latin typeface="Bahnschrift Light Condensed"/>
                        </a:rPr>
                        <a:t>21.34</a:t>
                      </a:r>
                    </a:p>
                  </a:txBody>
                  <a:tcPr marL="9525" marR="9525" marT="9525" marB="0" anchor="b"/>
                </a:tc>
              </a:tr>
              <a:tr h="297180">
                <a:tc>
                  <a:txBody>
                    <a:bodyPr/>
                    <a:lstStyle/>
                    <a:p>
                      <a:pPr algn="l" fontAlgn="b"/>
                      <a:r>
                        <a:rPr lang="en-US" sz="1400" b="0" i="0" u="none" strike="noStrike">
                          <a:solidFill>
                            <a:srgbClr val="000000"/>
                          </a:solidFill>
                          <a:latin typeface="Bahnschrift Light Condensed"/>
                        </a:rPr>
                        <a:t>2009-10</a:t>
                      </a:r>
                    </a:p>
                  </a:txBody>
                  <a:tcPr marL="9525" marR="9525" marT="9525" marB="0" anchor="b"/>
                </a:tc>
                <a:tc>
                  <a:txBody>
                    <a:bodyPr/>
                    <a:lstStyle/>
                    <a:p>
                      <a:pPr algn="r" fontAlgn="b"/>
                      <a:r>
                        <a:rPr lang="en-US" sz="1400" b="0" i="0" u="none" strike="noStrike">
                          <a:solidFill>
                            <a:srgbClr val="000000"/>
                          </a:solidFill>
                          <a:latin typeface="Bahnschrift Light Condensed"/>
                        </a:rPr>
                        <a:t>849470</a:t>
                      </a:r>
                    </a:p>
                  </a:txBody>
                  <a:tcPr marL="9525" marR="9525" marT="9525" marB="0" anchor="b"/>
                </a:tc>
                <a:tc>
                  <a:txBody>
                    <a:bodyPr/>
                    <a:lstStyle/>
                    <a:p>
                      <a:pPr algn="r" fontAlgn="b"/>
                      <a:r>
                        <a:rPr lang="en-US" sz="1400" b="0" i="0" u="none" strike="noStrike">
                          <a:solidFill>
                            <a:srgbClr val="000000"/>
                          </a:solidFill>
                          <a:latin typeface="Bahnschrift Light Condensed"/>
                        </a:rPr>
                        <a:t>863573</a:t>
                      </a:r>
                    </a:p>
                  </a:txBody>
                  <a:tcPr marL="9525" marR="9525" marT="9525" marB="0" anchor="b"/>
                </a:tc>
                <a:tc>
                  <a:txBody>
                    <a:bodyPr/>
                    <a:lstStyle/>
                    <a:p>
                      <a:pPr algn="r" fontAlgn="b"/>
                      <a:r>
                        <a:rPr lang="en-US" sz="1400" b="0" i="0" u="none" strike="noStrike">
                          <a:solidFill>
                            <a:srgbClr val="000000"/>
                          </a:solidFill>
                          <a:latin typeface="Bahnschrift Light Condensed"/>
                        </a:rPr>
                        <a:t>1329236</a:t>
                      </a:r>
                    </a:p>
                  </a:txBody>
                  <a:tcPr marL="9525" marR="9525" marT="9525" marB="0" anchor="b"/>
                </a:tc>
                <a:tc>
                  <a:txBody>
                    <a:bodyPr/>
                    <a:lstStyle/>
                    <a:p>
                      <a:pPr algn="r" fontAlgn="b"/>
                      <a:r>
                        <a:rPr lang="en-US" sz="1400" b="0" i="0" u="none" strike="noStrike">
                          <a:solidFill>
                            <a:srgbClr val="000000"/>
                          </a:solidFill>
                          <a:latin typeface="Bahnschrift Light Condensed"/>
                        </a:rPr>
                        <a:t>40.52</a:t>
                      </a:r>
                    </a:p>
                  </a:txBody>
                  <a:tcPr marL="9525" marR="9525" marT="9525" marB="0" anchor="b"/>
                </a:tc>
                <a:tc>
                  <a:txBody>
                    <a:bodyPr/>
                    <a:lstStyle/>
                    <a:p>
                      <a:pPr algn="r" fontAlgn="b"/>
                      <a:r>
                        <a:rPr lang="en-US" sz="1400" b="0" i="0" u="none" strike="noStrike" dirty="0">
                          <a:solidFill>
                            <a:srgbClr val="000000"/>
                          </a:solidFill>
                          <a:latin typeface="Bahnschrift Light Condensed"/>
                        </a:rPr>
                        <a:t>33.86</a:t>
                      </a:r>
                    </a:p>
                  </a:txBody>
                  <a:tcPr marL="9525" marR="9525" marT="9525" marB="0" anchor="b"/>
                </a:tc>
              </a:tr>
              <a:tr h="297180">
                <a:tc>
                  <a:txBody>
                    <a:bodyPr/>
                    <a:lstStyle/>
                    <a:p>
                      <a:pPr algn="l" fontAlgn="b"/>
                      <a:r>
                        <a:rPr lang="en-US" sz="1400" b="0" i="0" u="none" strike="noStrike">
                          <a:solidFill>
                            <a:srgbClr val="000000"/>
                          </a:solidFill>
                          <a:latin typeface="Bahnschrift Light Condensed"/>
                        </a:rPr>
                        <a:t>2010-11</a:t>
                      </a:r>
                    </a:p>
                  </a:txBody>
                  <a:tcPr marL="9525" marR="9525" marT="9525" marB="0" anchor="b"/>
                </a:tc>
                <a:tc>
                  <a:txBody>
                    <a:bodyPr/>
                    <a:lstStyle/>
                    <a:p>
                      <a:pPr algn="r" fontAlgn="b"/>
                      <a:r>
                        <a:rPr lang="en-US" sz="1400" b="0" i="0" u="none" strike="noStrike">
                          <a:solidFill>
                            <a:srgbClr val="000000"/>
                          </a:solidFill>
                          <a:latin typeface="Bahnschrift Light Condensed"/>
                        </a:rPr>
                        <a:t>1005370</a:t>
                      </a:r>
                    </a:p>
                  </a:txBody>
                  <a:tcPr marL="9525" marR="9525" marT="9525" marB="0" anchor="b"/>
                </a:tc>
                <a:tc>
                  <a:txBody>
                    <a:bodyPr/>
                    <a:lstStyle/>
                    <a:p>
                      <a:pPr algn="r" fontAlgn="b"/>
                      <a:r>
                        <a:rPr lang="en-US" sz="1400" b="0" i="0" u="none" strike="noStrike">
                          <a:solidFill>
                            <a:srgbClr val="000000"/>
                          </a:solidFill>
                          <a:latin typeface="Bahnschrift Light Condensed"/>
                        </a:rPr>
                        <a:t>1013945</a:t>
                      </a:r>
                    </a:p>
                  </a:txBody>
                  <a:tcPr marL="9525" marR="9525" marT="9525" marB="0" anchor="b"/>
                </a:tc>
                <a:tc>
                  <a:txBody>
                    <a:bodyPr/>
                    <a:lstStyle/>
                    <a:p>
                      <a:pPr algn="r" fontAlgn="b"/>
                      <a:r>
                        <a:rPr lang="en-US" sz="1400" b="0" i="0" u="none" strike="noStrike">
                          <a:solidFill>
                            <a:srgbClr val="000000"/>
                          </a:solidFill>
                          <a:latin typeface="Bahnschrift Light Condensed"/>
                        </a:rPr>
                        <a:t>1346572</a:t>
                      </a:r>
                    </a:p>
                  </a:txBody>
                  <a:tcPr marL="9525" marR="9525" marT="9525" marB="0" anchor="b"/>
                </a:tc>
                <a:tc>
                  <a:txBody>
                    <a:bodyPr/>
                    <a:lstStyle/>
                    <a:p>
                      <a:pPr algn="r" fontAlgn="b"/>
                      <a:r>
                        <a:rPr lang="en-US" sz="1400" b="0" i="0" u="none" strike="noStrike">
                          <a:solidFill>
                            <a:srgbClr val="000000"/>
                          </a:solidFill>
                          <a:latin typeface="Bahnschrift Light Condensed"/>
                        </a:rPr>
                        <a:t>29.08</a:t>
                      </a:r>
                    </a:p>
                  </a:txBody>
                  <a:tcPr marL="9525" marR="9525" marT="9525" marB="0" anchor="b"/>
                </a:tc>
                <a:tc>
                  <a:txBody>
                    <a:bodyPr/>
                    <a:lstStyle/>
                    <a:p>
                      <a:pPr algn="r" fontAlgn="b"/>
                      <a:r>
                        <a:rPr lang="en-US" sz="1400" b="0" i="0" u="none" strike="noStrike" dirty="0">
                          <a:solidFill>
                            <a:srgbClr val="000000"/>
                          </a:solidFill>
                          <a:latin typeface="Bahnschrift Light Condensed"/>
                        </a:rPr>
                        <a:t>27.15</a:t>
                      </a:r>
                    </a:p>
                  </a:txBody>
                  <a:tcPr marL="9525" marR="9525" marT="9525" marB="0" anchor="b"/>
                </a:tc>
              </a:tr>
              <a:tr h="297180">
                <a:tc>
                  <a:txBody>
                    <a:bodyPr/>
                    <a:lstStyle/>
                    <a:p>
                      <a:pPr algn="l" fontAlgn="b"/>
                      <a:r>
                        <a:rPr lang="en-US" sz="1400" b="0" i="0" u="none" strike="noStrike">
                          <a:solidFill>
                            <a:srgbClr val="000000"/>
                          </a:solidFill>
                          <a:latin typeface="Bahnschrift Light Condensed"/>
                        </a:rPr>
                        <a:t>2011-12</a:t>
                      </a:r>
                    </a:p>
                  </a:txBody>
                  <a:tcPr marL="9525" marR="9525" marT="9525" marB="0" anchor="b"/>
                </a:tc>
                <a:tc>
                  <a:txBody>
                    <a:bodyPr/>
                    <a:lstStyle/>
                    <a:p>
                      <a:pPr algn="r" fontAlgn="b"/>
                      <a:r>
                        <a:rPr lang="en-US" sz="1400" b="0" i="0" u="none" strike="noStrike">
                          <a:solidFill>
                            <a:srgbClr val="000000"/>
                          </a:solidFill>
                          <a:latin typeface="Bahnschrift Light Condensed"/>
                        </a:rPr>
                        <a:t>949120</a:t>
                      </a:r>
                    </a:p>
                  </a:txBody>
                  <a:tcPr marL="9525" marR="9525" marT="9525" marB="0" anchor="b"/>
                </a:tc>
                <a:tc>
                  <a:txBody>
                    <a:bodyPr/>
                    <a:lstStyle/>
                    <a:p>
                      <a:pPr algn="r" fontAlgn="b"/>
                      <a:r>
                        <a:rPr lang="en-US" sz="1400" b="0" i="0" u="none" strike="noStrike">
                          <a:solidFill>
                            <a:srgbClr val="000000"/>
                          </a:solidFill>
                          <a:latin typeface="Bahnschrift Light Condensed"/>
                        </a:rPr>
                        <a:t>986477</a:t>
                      </a:r>
                    </a:p>
                  </a:txBody>
                  <a:tcPr marL="9525" marR="9525" marT="9525" marB="0" anchor="b"/>
                </a:tc>
                <a:tc>
                  <a:txBody>
                    <a:bodyPr/>
                    <a:lstStyle/>
                    <a:p>
                      <a:pPr algn="r" fontAlgn="b"/>
                      <a:r>
                        <a:rPr lang="en-US" sz="1400" b="0" i="0" u="none" strike="noStrike">
                          <a:solidFill>
                            <a:srgbClr val="000000"/>
                          </a:solidFill>
                          <a:latin typeface="Bahnschrift Light Condensed"/>
                        </a:rPr>
                        <a:t>1292632</a:t>
                      </a:r>
                    </a:p>
                  </a:txBody>
                  <a:tcPr marL="9525" marR="9525" marT="9525" marB="0" anchor="b"/>
                </a:tc>
                <a:tc>
                  <a:txBody>
                    <a:bodyPr/>
                    <a:lstStyle/>
                    <a:p>
                      <a:pPr algn="r" fontAlgn="b"/>
                      <a:r>
                        <a:rPr lang="en-US" sz="1400" b="0" i="0" u="none" strike="noStrike">
                          <a:solidFill>
                            <a:srgbClr val="000000"/>
                          </a:solidFill>
                          <a:latin typeface="Bahnschrift Light Condensed"/>
                        </a:rPr>
                        <a:t>27.26</a:t>
                      </a:r>
                    </a:p>
                  </a:txBody>
                  <a:tcPr marL="9525" marR="9525" marT="9525" marB="0" anchor="b"/>
                </a:tc>
                <a:tc>
                  <a:txBody>
                    <a:bodyPr/>
                    <a:lstStyle/>
                    <a:p>
                      <a:pPr algn="r" fontAlgn="b"/>
                      <a:r>
                        <a:rPr lang="en-US" sz="1400" b="0" i="0" u="none" strike="noStrike" dirty="0">
                          <a:solidFill>
                            <a:srgbClr val="000000"/>
                          </a:solidFill>
                          <a:latin typeface="Bahnschrift Light Condensed"/>
                        </a:rPr>
                        <a:t>24.71</a:t>
                      </a:r>
                    </a:p>
                  </a:txBody>
                  <a:tcPr marL="9525" marR="9525" marT="9525" marB="0" anchor="b"/>
                </a:tc>
              </a:tr>
            </a:tbl>
          </a:graphicData>
        </a:graphic>
      </p:graphicFrame>
    </p:spTree>
    <p:extLst>
      <p:ext uri="{BB962C8B-B14F-4D97-AF65-F5344CB8AC3E}">
        <p14:creationId xmlns="" xmlns:p14="http://schemas.microsoft.com/office/powerpoint/2010/main" val="41033094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200" dirty="0" smtClean="0">
                <a:latin typeface="Bahnschrift Light Condensed" pitchFamily="34" charset="0"/>
              </a:rPr>
              <a:t>Rural Housing Condition</a:t>
            </a:r>
            <a:endParaRPr lang="en-US" sz="3200" dirty="0">
              <a:solidFill>
                <a:schemeClr val="bg1"/>
              </a:solidFill>
              <a:latin typeface="Bahnschrift Light Condensed" pitchFamily="34" charset="0"/>
            </a:endParaRPr>
          </a:p>
        </p:txBody>
      </p:sp>
      <p:sp>
        <p:nvSpPr>
          <p:cNvPr id="6" name="Rectangle 5"/>
          <p:cNvSpPr/>
          <p:nvPr/>
        </p:nvSpPr>
        <p:spPr>
          <a:xfrm>
            <a:off x="152400" y="1123950"/>
            <a:ext cx="8763000" cy="830997"/>
          </a:xfrm>
          <a:prstGeom prst="rect">
            <a:avLst/>
          </a:prstGeom>
        </p:spPr>
        <p:txBody>
          <a:bodyPr wrap="square">
            <a:spAutoFit/>
          </a:bodyPr>
          <a:lstStyle/>
          <a:p>
            <a:pPr marL="171450" indent="-171450" algn="just">
              <a:spcBef>
                <a:spcPts val="600"/>
              </a:spcBef>
              <a:spcAft>
                <a:spcPts val="600"/>
              </a:spcAft>
              <a:buFont typeface="Arial" pitchFamily="34" charset="0"/>
              <a:buChar char="•"/>
            </a:pPr>
            <a:r>
              <a:rPr lang="en-US" sz="2400" dirty="0" smtClean="0">
                <a:latin typeface="Bahnschrift Light Condensed" pitchFamily="34" charset="0"/>
              </a:rPr>
              <a:t>The brief highlights on different indicators shows that </a:t>
            </a:r>
            <a:r>
              <a:rPr lang="en-US" sz="2400" b="1" dirty="0" smtClean="0">
                <a:solidFill>
                  <a:srgbClr val="C00000"/>
                </a:solidFill>
                <a:latin typeface="Bahnschrift Light Condensed" pitchFamily="34" charset="0"/>
              </a:rPr>
              <a:t>living conditions of Rural Households was still very poor in rural areas</a:t>
            </a:r>
            <a:endParaRPr lang="en-US" sz="2400" b="1" dirty="0">
              <a:solidFill>
                <a:srgbClr val="C00000"/>
              </a:solidFill>
              <a:latin typeface="Bahnschrift Light Condensed" pitchFamily="34" charset="0"/>
            </a:endParaRPr>
          </a:p>
        </p:txBody>
      </p:sp>
      <p:graphicFrame>
        <p:nvGraphicFramePr>
          <p:cNvPr id="7" name="Table 6"/>
          <p:cNvGraphicFramePr>
            <a:graphicFrameLocks noGrp="1"/>
          </p:cNvGraphicFramePr>
          <p:nvPr/>
        </p:nvGraphicFramePr>
        <p:xfrm>
          <a:off x="381000" y="2571750"/>
          <a:ext cx="8458199" cy="2059806"/>
        </p:xfrm>
        <a:graphic>
          <a:graphicData uri="http://schemas.openxmlformats.org/drawingml/2006/table">
            <a:tbl>
              <a:tblPr firstRow="1" bandRow="1">
                <a:tableStyleId>{93296810-A885-4BE3-A3E7-6D5BEEA58F35}</a:tableStyleId>
              </a:tblPr>
              <a:tblGrid>
                <a:gridCol w="883692"/>
                <a:gridCol w="1388659"/>
                <a:gridCol w="1352589"/>
                <a:gridCol w="1298488"/>
                <a:gridCol w="1118141"/>
                <a:gridCol w="1208315"/>
                <a:gridCol w="1208315"/>
              </a:tblGrid>
              <a:tr h="852798">
                <a:tc>
                  <a:txBody>
                    <a:bodyPr/>
                    <a:lstStyle/>
                    <a:p>
                      <a:pPr algn="ctr"/>
                      <a:r>
                        <a:rPr lang="en-US" sz="2000" dirty="0" smtClean="0">
                          <a:solidFill>
                            <a:schemeClr val="tx1">
                              <a:lumMod val="95000"/>
                              <a:lumOff val="5000"/>
                            </a:schemeClr>
                          </a:solidFill>
                          <a:latin typeface="Bahnschrift Light Condensed" pitchFamily="34" charset="0"/>
                        </a:rPr>
                        <a:t>Area</a:t>
                      </a:r>
                      <a:endParaRPr lang="en-US" sz="2000" dirty="0">
                        <a:solidFill>
                          <a:schemeClr val="tx1">
                            <a:lumMod val="95000"/>
                            <a:lumOff val="5000"/>
                          </a:schemeClr>
                        </a:solidFill>
                        <a:latin typeface="Bahnschrift Light Condensed"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solidFill>
                            <a:schemeClr val="tx1">
                              <a:lumMod val="95000"/>
                              <a:lumOff val="5000"/>
                            </a:schemeClr>
                          </a:solidFill>
                          <a:latin typeface="Bahnschrift Light Condensed" pitchFamily="34" charset="0"/>
                        </a:rPr>
                        <a:t>Water within Premises</a:t>
                      </a:r>
                      <a:endParaRPr lang="en-US" sz="1600" b="0" dirty="0">
                        <a:solidFill>
                          <a:schemeClr val="tx1">
                            <a:lumMod val="95000"/>
                            <a:lumOff val="5000"/>
                          </a:schemeClr>
                        </a:solidFill>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solidFill>
                            <a:schemeClr val="tx1">
                              <a:lumMod val="95000"/>
                              <a:lumOff val="5000"/>
                            </a:schemeClr>
                          </a:solidFill>
                          <a:latin typeface="Bahnschrift Light Condensed" pitchFamily="34" charset="0"/>
                        </a:rPr>
                        <a:t>Kitchen within house</a:t>
                      </a:r>
                      <a:endParaRPr lang="en-US" sz="1600" b="0" dirty="0">
                        <a:solidFill>
                          <a:schemeClr val="tx1">
                            <a:lumMod val="95000"/>
                            <a:lumOff val="5000"/>
                          </a:schemeClr>
                        </a:solidFill>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solidFill>
                            <a:schemeClr val="tx1">
                              <a:lumMod val="95000"/>
                              <a:lumOff val="5000"/>
                            </a:schemeClr>
                          </a:solidFill>
                          <a:latin typeface="Bahnschrift Light Condensed" pitchFamily="34" charset="0"/>
                        </a:rPr>
                        <a:t>Toilet within premises</a:t>
                      </a:r>
                      <a:endParaRPr lang="en-US" sz="1600" b="0" dirty="0">
                        <a:solidFill>
                          <a:schemeClr val="tx1">
                            <a:lumMod val="95000"/>
                            <a:lumOff val="5000"/>
                          </a:schemeClr>
                        </a:solidFill>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lumMod val="95000"/>
                              <a:lumOff val="5000"/>
                            </a:schemeClr>
                          </a:solidFill>
                          <a:latin typeface="Bahnschrift Light Condensed" pitchFamily="34" charset="0"/>
                        </a:rPr>
                        <a:t>Bathroom</a:t>
                      </a:r>
                    </a:p>
                    <a:p>
                      <a:pPr algn="ctr"/>
                      <a:endParaRPr lang="en-US" sz="1600" b="0" dirty="0">
                        <a:solidFill>
                          <a:schemeClr val="tx1">
                            <a:lumMod val="95000"/>
                            <a:lumOff val="5000"/>
                          </a:schemeClr>
                        </a:solidFill>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solidFill>
                            <a:schemeClr val="tx1">
                              <a:lumMod val="95000"/>
                              <a:lumOff val="5000"/>
                            </a:schemeClr>
                          </a:solidFill>
                          <a:latin typeface="Bahnschrift Light Condensed" pitchFamily="34" charset="0"/>
                        </a:rPr>
                        <a:t>Drainage</a:t>
                      </a:r>
                      <a:endParaRPr lang="en-US" sz="1600" b="0" dirty="0">
                        <a:solidFill>
                          <a:schemeClr val="tx1">
                            <a:lumMod val="95000"/>
                            <a:lumOff val="5000"/>
                          </a:schemeClr>
                        </a:solidFill>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lumMod val="95000"/>
                              <a:lumOff val="5000"/>
                            </a:schemeClr>
                          </a:solidFill>
                          <a:latin typeface="Bahnschrift Light Condensed" pitchFamily="34" charset="0"/>
                        </a:rPr>
                        <a:t>Electricity</a:t>
                      </a:r>
                    </a:p>
                    <a:p>
                      <a:pPr algn="ctr"/>
                      <a:endParaRPr lang="en-US" sz="1600" b="0" dirty="0">
                        <a:solidFill>
                          <a:schemeClr val="tx1">
                            <a:lumMod val="95000"/>
                            <a:lumOff val="5000"/>
                          </a:schemeClr>
                        </a:solidFill>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6134">
                <a:tc>
                  <a:txBody>
                    <a:bodyPr/>
                    <a:lstStyle/>
                    <a:p>
                      <a:pPr>
                        <a:lnSpc>
                          <a:spcPct val="85000"/>
                        </a:lnSpc>
                      </a:pPr>
                      <a:r>
                        <a:rPr lang="en-US" sz="2000" dirty="0" smtClean="0">
                          <a:latin typeface="Bahnschrift Light Condensed" pitchFamily="34" charset="0"/>
                        </a:rPr>
                        <a:t>Rural</a:t>
                      </a:r>
                      <a:endParaRPr lang="en-US" sz="2000" dirty="0">
                        <a:latin typeface="Bahnschrift Light Condensed"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35</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45</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31</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25</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33</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55</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6134">
                <a:tc>
                  <a:txBody>
                    <a:bodyPr/>
                    <a:lstStyle/>
                    <a:p>
                      <a:pPr>
                        <a:lnSpc>
                          <a:spcPct val="85000"/>
                        </a:lnSpc>
                      </a:pPr>
                      <a:r>
                        <a:rPr lang="en-US" sz="2000" dirty="0" smtClean="0">
                          <a:latin typeface="Bahnschrift Light Condensed" pitchFamily="34" charset="0"/>
                        </a:rPr>
                        <a:t>Urban</a:t>
                      </a:r>
                      <a:endParaRPr lang="en-US" sz="2000" dirty="0">
                        <a:latin typeface="Bahnschrift Light Condensed"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71</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78</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81</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77</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82</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93</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6134">
                <a:tc>
                  <a:txBody>
                    <a:bodyPr/>
                    <a:lstStyle/>
                    <a:p>
                      <a:pPr>
                        <a:lnSpc>
                          <a:spcPct val="85000"/>
                        </a:lnSpc>
                      </a:pPr>
                      <a:r>
                        <a:rPr lang="en-US" sz="2000" dirty="0" smtClean="0">
                          <a:latin typeface="Bahnschrift Light Condensed" pitchFamily="34" charset="0"/>
                        </a:rPr>
                        <a:t>Total</a:t>
                      </a:r>
                      <a:endParaRPr lang="en-US" sz="2000" dirty="0">
                        <a:latin typeface="Bahnschrift Light Condensed"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47</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56</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47</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42</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51</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85000"/>
                        </a:lnSpc>
                      </a:pPr>
                      <a:r>
                        <a:rPr lang="en-US" sz="2400" dirty="0" smtClean="0">
                          <a:latin typeface="Bahnschrift Light Condensed" pitchFamily="34" charset="0"/>
                        </a:rPr>
                        <a:t>67</a:t>
                      </a:r>
                      <a:endParaRPr lang="en-US" sz="2400" dirty="0">
                        <a:latin typeface="Bahnschrift Light Condensed"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9" name="TextBox 8"/>
          <p:cNvSpPr txBox="1"/>
          <p:nvPr/>
        </p:nvSpPr>
        <p:spPr>
          <a:xfrm>
            <a:off x="1524000" y="2127250"/>
            <a:ext cx="5943600" cy="400110"/>
          </a:xfrm>
          <a:prstGeom prst="rect">
            <a:avLst/>
          </a:prstGeom>
          <a:noFill/>
          <a:ln>
            <a:noFill/>
          </a:ln>
        </p:spPr>
        <p:txBody>
          <a:bodyPr wrap="square" rtlCol="0">
            <a:spAutoFit/>
          </a:bodyPr>
          <a:lstStyle/>
          <a:p>
            <a:pPr algn="r"/>
            <a:r>
              <a:rPr lang="en-US" sz="2000" b="1" dirty="0" smtClean="0">
                <a:solidFill>
                  <a:schemeClr val="accent2">
                    <a:lumMod val="50000"/>
                  </a:schemeClr>
                </a:solidFill>
                <a:latin typeface="Bahnschrift Light Condensed" pitchFamily="34" charset="0"/>
              </a:rPr>
              <a:t>Household Amenities in India (Census 2011)	               </a:t>
            </a:r>
            <a:r>
              <a:rPr lang="en-US" sz="1400" dirty="0" smtClean="0">
                <a:solidFill>
                  <a:schemeClr val="tx1">
                    <a:lumMod val="95000"/>
                    <a:lumOff val="5000"/>
                  </a:schemeClr>
                </a:solidFill>
                <a:latin typeface="Bahnschrift Light Condensed" pitchFamily="34" charset="0"/>
              </a:rPr>
              <a:t> (in%)</a:t>
            </a:r>
            <a:endParaRPr lang="en-US" sz="1400" dirty="0">
              <a:solidFill>
                <a:schemeClr val="tx1">
                  <a:lumMod val="95000"/>
                  <a:lumOff val="5000"/>
                </a:schemeClr>
              </a:solidFill>
              <a:latin typeface="Bahnschrift Light Condensed" pitchFamily="34" charset="0"/>
            </a:endParaRPr>
          </a:p>
        </p:txBody>
      </p:sp>
    </p:spTree>
    <p:extLst>
      <p:ext uri="{BB962C8B-B14F-4D97-AF65-F5344CB8AC3E}">
        <p14:creationId xmlns="" xmlns:p14="http://schemas.microsoft.com/office/powerpoint/2010/main" val="4103309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200" dirty="0" smtClean="0">
                <a:latin typeface="Bahnschrift Light Condensed" pitchFamily="34" charset="0"/>
              </a:rPr>
              <a:t>Performance of House Construction under IAY  </a:t>
            </a:r>
            <a:endParaRPr lang="en-US" sz="3200" dirty="0">
              <a:solidFill>
                <a:schemeClr val="bg1"/>
              </a:solidFill>
              <a:latin typeface="Bahnschrift Light Condensed" pitchFamily="34" charset="0"/>
            </a:endParaRPr>
          </a:p>
        </p:txBody>
      </p:sp>
      <p:sp>
        <p:nvSpPr>
          <p:cNvPr id="6" name="Rectangle 5"/>
          <p:cNvSpPr/>
          <p:nvPr/>
        </p:nvSpPr>
        <p:spPr>
          <a:xfrm>
            <a:off x="152400" y="1098550"/>
            <a:ext cx="5562600" cy="3877985"/>
          </a:xfrm>
          <a:prstGeom prst="rect">
            <a:avLst/>
          </a:prstGeom>
        </p:spPr>
        <p:txBody>
          <a:bodyPr wrap="square">
            <a:spAutoFit/>
          </a:bodyPr>
          <a:lstStyle/>
          <a:p>
            <a:pPr algn="just" eaLnBrk="0" hangingPunct="0">
              <a:spcBef>
                <a:spcPts val="300"/>
              </a:spcBef>
              <a:spcAft>
                <a:spcPts val="300"/>
              </a:spcAft>
            </a:pPr>
            <a:r>
              <a:rPr lang="en-IN" dirty="0" smtClean="0">
                <a:solidFill>
                  <a:schemeClr val="tx1">
                    <a:lumMod val="95000"/>
                    <a:lumOff val="5000"/>
                  </a:schemeClr>
                </a:solidFill>
                <a:latin typeface="Bahnschrift Light Condensed" pitchFamily="34" charset="0"/>
              </a:rPr>
              <a:t>To some extent </a:t>
            </a:r>
            <a:r>
              <a:rPr lang="en-IN" b="1" dirty="0" smtClean="0">
                <a:solidFill>
                  <a:srgbClr val="C00000"/>
                </a:solidFill>
                <a:latin typeface="Bahnschrift Light Condensed" pitchFamily="34" charset="0"/>
              </a:rPr>
              <a:t>IAY could helped rural people to realise the dream of having one’s own house </a:t>
            </a:r>
            <a:r>
              <a:rPr lang="en-IN" dirty="0" smtClean="0">
                <a:solidFill>
                  <a:schemeClr val="tx1">
                    <a:lumMod val="95000"/>
                    <a:lumOff val="5000"/>
                  </a:schemeClr>
                </a:solidFill>
                <a:latin typeface="Bahnschrift Light Condensed" pitchFamily="34" charset="0"/>
              </a:rPr>
              <a:t>to lead safe, secure life.  </a:t>
            </a:r>
          </a:p>
          <a:p>
            <a:pPr marL="177800" indent="-177800" algn="just" eaLnBrk="0" hangingPunct="0">
              <a:spcBef>
                <a:spcPts val="300"/>
              </a:spcBef>
              <a:spcAft>
                <a:spcPts val="300"/>
              </a:spcAft>
              <a:buFont typeface="Arial" pitchFamily="34" charset="0"/>
              <a:buChar char="•"/>
            </a:pPr>
            <a:r>
              <a:rPr lang="en-IN" dirty="0" smtClean="0">
                <a:solidFill>
                  <a:schemeClr val="tx1">
                    <a:lumMod val="95000"/>
                    <a:lumOff val="5000"/>
                  </a:schemeClr>
                </a:solidFill>
                <a:latin typeface="Bahnschrift Light Condensed" pitchFamily="34" charset="0"/>
              </a:rPr>
              <a:t>However, </a:t>
            </a:r>
            <a:r>
              <a:rPr lang="en-IN" dirty="0" smtClean="0">
                <a:solidFill>
                  <a:srgbClr val="C00000"/>
                </a:solidFill>
                <a:latin typeface="Bahnschrift Light Condensed" pitchFamily="34" charset="0"/>
              </a:rPr>
              <a:t>IAY also faced lots of challenges</a:t>
            </a:r>
            <a:r>
              <a:rPr lang="en-IN" dirty="0" smtClean="0">
                <a:solidFill>
                  <a:schemeClr val="tx1">
                    <a:lumMod val="95000"/>
                    <a:lumOff val="5000"/>
                  </a:schemeClr>
                </a:solidFill>
                <a:latin typeface="Bahnschrift Light Condensed" pitchFamily="34" charset="0"/>
              </a:rPr>
              <a:t>; people could not get comfortable and healthy life as desired.</a:t>
            </a:r>
          </a:p>
          <a:p>
            <a:pPr marL="171450" indent="-171450" algn="just" eaLnBrk="0" hangingPunct="0">
              <a:spcBef>
                <a:spcPts val="300"/>
              </a:spcBef>
              <a:spcAft>
                <a:spcPts val="300"/>
              </a:spcAft>
              <a:buFont typeface="Arial" pitchFamily="34" charset="0"/>
              <a:buChar char="•"/>
            </a:pPr>
            <a:r>
              <a:rPr lang="en-US" dirty="0" smtClean="0">
                <a:solidFill>
                  <a:schemeClr val="tx1">
                    <a:lumMod val="95000"/>
                    <a:lumOff val="5000"/>
                  </a:schemeClr>
                </a:solidFill>
                <a:latin typeface="Bahnschrift Light Condensed" pitchFamily="34" charset="0"/>
              </a:rPr>
              <a:t>Houses constructed under the IAY were usually of small size – </a:t>
            </a:r>
            <a:r>
              <a:rPr lang="en-US" b="1" dirty="0" smtClean="0">
                <a:solidFill>
                  <a:srgbClr val="C00000"/>
                </a:solidFill>
                <a:latin typeface="Bahnschrift Light Condensed" pitchFamily="34" charset="0"/>
              </a:rPr>
              <a:t>20 sq. </a:t>
            </a:r>
            <a:r>
              <a:rPr lang="en-US" b="1" dirty="0" err="1" smtClean="0">
                <a:solidFill>
                  <a:srgbClr val="C00000"/>
                </a:solidFill>
                <a:latin typeface="Bahnschrift Light Condensed" pitchFamily="34" charset="0"/>
              </a:rPr>
              <a:t>metres</a:t>
            </a:r>
            <a:r>
              <a:rPr lang="en-US" b="1" dirty="0" smtClean="0">
                <a:solidFill>
                  <a:srgbClr val="C00000"/>
                </a:solidFill>
                <a:latin typeface="Bahnschrift Light Condensed" pitchFamily="34" charset="0"/>
              </a:rPr>
              <a:t> </a:t>
            </a:r>
            <a:r>
              <a:rPr lang="en-US" dirty="0" smtClean="0">
                <a:solidFill>
                  <a:schemeClr val="tx1">
                    <a:lumMod val="95000"/>
                    <a:lumOff val="5000"/>
                  </a:schemeClr>
                </a:solidFill>
                <a:latin typeface="Bahnschrift Light Condensed" pitchFamily="34" charset="0"/>
              </a:rPr>
              <a:t>including the verandah.</a:t>
            </a:r>
          </a:p>
          <a:p>
            <a:pPr marL="171450" indent="-171450" algn="just" eaLnBrk="0" hangingPunct="0">
              <a:spcBef>
                <a:spcPts val="300"/>
              </a:spcBef>
              <a:spcAft>
                <a:spcPts val="300"/>
              </a:spcAft>
              <a:buFont typeface="Arial" pitchFamily="34" charset="0"/>
              <a:buChar char="•"/>
            </a:pPr>
            <a:r>
              <a:rPr lang="en-US" b="1" dirty="0" smtClean="0">
                <a:solidFill>
                  <a:srgbClr val="C00000"/>
                </a:solidFill>
                <a:latin typeface="Bahnschrift Light Condensed" pitchFamily="34" charset="0"/>
              </a:rPr>
              <a:t>Large scale discrepancy </a:t>
            </a:r>
            <a:r>
              <a:rPr lang="en-US" dirty="0" smtClean="0">
                <a:solidFill>
                  <a:schemeClr val="tx1">
                    <a:lumMod val="95000"/>
                    <a:lumOff val="5000"/>
                  </a:schemeClr>
                </a:solidFill>
                <a:latin typeface="Bahnschrift Light Condensed" pitchFamily="34" charset="0"/>
              </a:rPr>
              <a:t>found  in </a:t>
            </a:r>
            <a:r>
              <a:rPr lang="en-US" b="1" dirty="0" smtClean="0">
                <a:solidFill>
                  <a:srgbClr val="C00000"/>
                </a:solidFill>
                <a:latin typeface="Bahnschrift Light Condensed" pitchFamily="34" charset="0"/>
              </a:rPr>
              <a:t>beneficiaries list</a:t>
            </a:r>
            <a:r>
              <a:rPr lang="en-US" dirty="0" smtClean="0">
                <a:solidFill>
                  <a:schemeClr val="tx1">
                    <a:lumMod val="95000"/>
                    <a:lumOff val="5000"/>
                  </a:schemeClr>
                </a:solidFill>
                <a:latin typeface="Bahnschrift Light Condensed" pitchFamily="34" charset="0"/>
              </a:rPr>
              <a:t>.</a:t>
            </a:r>
          </a:p>
          <a:p>
            <a:pPr marL="171450" indent="-171450" algn="just" eaLnBrk="0" hangingPunct="0">
              <a:spcBef>
                <a:spcPts val="300"/>
              </a:spcBef>
              <a:spcAft>
                <a:spcPts val="300"/>
              </a:spcAft>
              <a:buFont typeface="Arial" pitchFamily="34" charset="0"/>
              <a:buChar char="•"/>
            </a:pPr>
            <a:r>
              <a:rPr lang="en-US" dirty="0" smtClean="0">
                <a:solidFill>
                  <a:schemeClr val="tx1">
                    <a:lumMod val="95000"/>
                    <a:lumOff val="5000"/>
                  </a:schemeClr>
                </a:solidFill>
                <a:latin typeface="Bahnschrift Light Condensed" pitchFamily="34" charset="0"/>
              </a:rPr>
              <a:t>Week monitoring system of IAY</a:t>
            </a:r>
            <a:endParaRPr lang="en-US" dirty="0" smtClean="0">
              <a:solidFill>
                <a:schemeClr val="tx1">
                  <a:lumMod val="95000"/>
                  <a:lumOff val="5000"/>
                </a:schemeClr>
              </a:solidFill>
            </a:endParaRPr>
          </a:p>
          <a:p>
            <a:pPr marL="171450" indent="-171450" algn="just" eaLnBrk="0" hangingPunct="0">
              <a:spcBef>
                <a:spcPts val="300"/>
              </a:spcBef>
              <a:spcAft>
                <a:spcPts val="300"/>
              </a:spcAft>
              <a:buFont typeface="Arial" pitchFamily="34" charset="0"/>
              <a:buChar char="•"/>
            </a:pPr>
            <a:r>
              <a:rPr lang="en-US" b="1" dirty="0" smtClean="0">
                <a:solidFill>
                  <a:srgbClr val="C00000"/>
                </a:solidFill>
                <a:latin typeface="Bahnschrift Light Condensed" pitchFamily="34" charset="0"/>
                <a:cs typeface="Times New Roman" pitchFamily="18" charset="0"/>
              </a:rPr>
              <a:t>Difficulty in getting land </a:t>
            </a:r>
            <a:r>
              <a:rPr lang="en-US" dirty="0" smtClean="0">
                <a:solidFill>
                  <a:schemeClr val="tx1">
                    <a:lumMod val="95000"/>
                    <a:lumOff val="5000"/>
                  </a:schemeClr>
                </a:solidFill>
                <a:latin typeface="Bahnschrift Light Condensed" pitchFamily="34" charset="0"/>
                <a:cs typeface="Times New Roman" pitchFamily="18" charset="0"/>
              </a:rPr>
              <a:t>as the cost of land is very high across India. If land was available, it was very </a:t>
            </a:r>
            <a:r>
              <a:rPr lang="en-US" b="1" dirty="0" smtClean="0">
                <a:solidFill>
                  <a:srgbClr val="C00000"/>
                </a:solidFill>
                <a:latin typeface="Bahnschrift Light Condensed" pitchFamily="34" charset="0"/>
                <a:cs typeface="Times New Roman" pitchFamily="18" charset="0"/>
              </a:rPr>
              <a:t>far away from the main </a:t>
            </a:r>
            <a:r>
              <a:rPr lang="en-US" b="1" dirty="0" err="1" smtClean="0">
                <a:solidFill>
                  <a:srgbClr val="C00000"/>
                </a:solidFill>
                <a:latin typeface="Bahnschrift Light Condensed" pitchFamily="34" charset="0"/>
                <a:cs typeface="Times New Roman" pitchFamily="18" charset="0"/>
              </a:rPr>
              <a:t>panchayat</a:t>
            </a:r>
            <a:r>
              <a:rPr lang="en-US" dirty="0" smtClean="0">
                <a:solidFill>
                  <a:schemeClr val="tx1">
                    <a:lumMod val="95000"/>
                    <a:lumOff val="5000"/>
                  </a:schemeClr>
                </a:solidFill>
                <a:latin typeface="Bahnschrift Light Condensed" pitchFamily="34" charset="0"/>
                <a:cs typeface="Times New Roman" pitchFamily="18" charset="0"/>
              </a:rPr>
              <a:t> </a:t>
            </a:r>
            <a:r>
              <a:rPr lang="en-US" dirty="0" smtClean="0">
                <a:solidFill>
                  <a:schemeClr val="tx1">
                    <a:lumMod val="95000"/>
                    <a:lumOff val="5000"/>
                  </a:schemeClr>
                </a:solidFill>
                <a:latin typeface="Bahnschrift Light Condensed" pitchFamily="34" charset="0"/>
              </a:rPr>
              <a:t>and some places in Agricultural fields and even in forest areas</a:t>
            </a:r>
            <a:r>
              <a:rPr lang="en-US" dirty="0" smtClean="0">
                <a:solidFill>
                  <a:schemeClr val="tx1">
                    <a:lumMod val="95000"/>
                    <a:lumOff val="5000"/>
                  </a:schemeClr>
                </a:solidFill>
                <a:latin typeface="Bahnschrift Light Condensed" pitchFamily="34" charset="0"/>
                <a:cs typeface="Times New Roman" pitchFamily="18" charset="0"/>
              </a:rPr>
              <a:t>. </a:t>
            </a:r>
          </a:p>
        </p:txBody>
      </p:sp>
      <p:pic>
        <p:nvPicPr>
          <p:cNvPr id="18434" name="Picture 2" descr="Development Alternatives Newsletter"/>
          <p:cNvPicPr>
            <a:picLocks noChangeAspect="1" noChangeArrowheads="1"/>
          </p:cNvPicPr>
          <p:nvPr/>
        </p:nvPicPr>
        <p:blipFill>
          <a:blip r:embed="rId3" cstate="print"/>
          <a:srcRect l="12379" r="13346"/>
          <a:stretch>
            <a:fillRect/>
          </a:stretch>
        </p:blipFill>
        <p:spPr bwMode="auto">
          <a:xfrm>
            <a:off x="5791200" y="1581150"/>
            <a:ext cx="3149600" cy="2362200"/>
          </a:xfrm>
          <a:prstGeom prst="rect">
            <a:avLst/>
          </a:prstGeom>
          <a:ln>
            <a:noFill/>
          </a:ln>
          <a:effectLst>
            <a:outerShdw blurRad="190500" algn="tl" rotWithShape="0">
              <a:srgbClr val="000000">
                <a:alpha val="70000"/>
              </a:srgbClr>
            </a:outerShdw>
          </a:effectLst>
        </p:spPr>
      </p:pic>
    </p:spTree>
    <p:extLst>
      <p:ext uri="{BB962C8B-B14F-4D97-AF65-F5344CB8AC3E}">
        <p14:creationId xmlns="" xmlns:p14="http://schemas.microsoft.com/office/powerpoint/2010/main" val="4103309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200" dirty="0" smtClean="0">
                <a:latin typeface="Bahnschrift Light Condensed" pitchFamily="34" charset="0"/>
              </a:rPr>
              <a:t>Performance of House Construction under IAY  during the XI Plan period</a:t>
            </a:r>
            <a:endParaRPr lang="en-US" sz="3200" dirty="0">
              <a:solidFill>
                <a:schemeClr val="bg1"/>
              </a:solidFill>
              <a:latin typeface="Bahnschrift Light Condensed" pitchFamily="34" charset="0"/>
            </a:endParaRPr>
          </a:p>
        </p:txBody>
      </p:sp>
      <p:sp>
        <p:nvSpPr>
          <p:cNvPr id="6" name="Rectangle 5"/>
          <p:cNvSpPr/>
          <p:nvPr/>
        </p:nvSpPr>
        <p:spPr>
          <a:xfrm>
            <a:off x="228600" y="1200150"/>
            <a:ext cx="5029200" cy="3620633"/>
          </a:xfrm>
          <a:prstGeom prst="rect">
            <a:avLst/>
          </a:prstGeom>
        </p:spPr>
        <p:txBody>
          <a:bodyPr wrap="square">
            <a:spAutoFit/>
          </a:bodyPr>
          <a:lstStyle/>
          <a:p>
            <a:pPr marL="171450" indent="-171450" algn="just" eaLnBrk="0" hangingPunct="0">
              <a:lnSpc>
                <a:spcPct val="90000"/>
              </a:lnSpc>
              <a:spcBef>
                <a:spcPts val="300"/>
              </a:spcBef>
              <a:spcAft>
                <a:spcPts val="300"/>
              </a:spcAft>
              <a:buFont typeface="Arial" pitchFamily="34" charset="0"/>
              <a:buChar char="•"/>
            </a:pPr>
            <a:r>
              <a:rPr lang="en-US" sz="1700" dirty="0" smtClean="0">
                <a:solidFill>
                  <a:schemeClr val="tx1">
                    <a:lumMod val="95000"/>
                    <a:lumOff val="5000"/>
                  </a:schemeClr>
                </a:solidFill>
                <a:latin typeface="Bahnschrift Light Condensed" pitchFamily="34" charset="0"/>
                <a:cs typeface="Times New Roman" pitchFamily="18" charset="0"/>
              </a:rPr>
              <a:t>The proportion of </a:t>
            </a:r>
            <a:r>
              <a:rPr lang="en-US" sz="1700" b="1" dirty="0" smtClean="0">
                <a:solidFill>
                  <a:srgbClr val="C00000"/>
                </a:solidFill>
                <a:latin typeface="Bahnschrift Light Condensed" pitchFamily="34" charset="0"/>
                <a:cs typeface="Times New Roman" pitchFamily="18" charset="0"/>
              </a:rPr>
              <a:t>IAY assistance </a:t>
            </a:r>
            <a:r>
              <a:rPr lang="en-US" sz="1700" dirty="0" smtClean="0">
                <a:solidFill>
                  <a:schemeClr val="tx1">
                    <a:lumMod val="95000"/>
                    <a:lumOff val="5000"/>
                  </a:schemeClr>
                </a:solidFill>
                <a:latin typeface="Bahnschrift Light Condensed" pitchFamily="34" charset="0"/>
                <a:cs typeface="Times New Roman" pitchFamily="18" charset="0"/>
              </a:rPr>
              <a:t>to the total construction cost of the house </a:t>
            </a:r>
            <a:r>
              <a:rPr lang="en-US" sz="1700" b="1" dirty="0" smtClean="0">
                <a:solidFill>
                  <a:srgbClr val="C00000"/>
                </a:solidFill>
                <a:latin typeface="Bahnschrift Light Condensed" pitchFamily="34" charset="0"/>
                <a:cs typeface="Times New Roman" pitchFamily="18" charset="0"/>
              </a:rPr>
              <a:t>was very low in India</a:t>
            </a:r>
            <a:r>
              <a:rPr lang="en-US" sz="1700" dirty="0" smtClean="0">
                <a:solidFill>
                  <a:schemeClr val="tx1">
                    <a:lumMod val="95000"/>
                    <a:lumOff val="5000"/>
                  </a:schemeClr>
                </a:solidFill>
                <a:latin typeface="Bahnschrift Light Condensed" pitchFamily="34" charset="0"/>
                <a:cs typeface="Times New Roman" pitchFamily="18" charset="0"/>
              </a:rPr>
              <a:t>. It was observed very low in states like </a:t>
            </a:r>
            <a:r>
              <a:rPr lang="en-US" sz="1700" dirty="0" smtClean="0">
                <a:solidFill>
                  <a:srgbClr val="C00000"/>
                </a:solidFill>
                <a:latin typeface="Bahnschrift Light Condensed" pitchFamily="34" charset="0"/>
                <a:cs typeface="Times New Roman" pitchFamily="18" charset="0"/>
              </a:rPr>
              <a:t>H.P (28.38%)</a:t>
            </a:r>
            <a:r>
              <a:rPr lang="en-US" sz="1700" dirty="0" smtClean="0">
                <a:solidFill>
                  <a:schemeClr val="tx1">
                    <a:lumMod val="95000"/>
                    <a:lumOff val="5000"/>
                  </a:schemeClr>
                </a:solidFill>
                <a:latin typeface="Bahnschrift Light Condensed" pitchFamily="34" charset="0"/>
                <a:cs typeface="Times New Roman" pitchFamily="18" charset="0"/>
              </a:rPr>
              <a:t> followed by </a:t>
            </a:r>
            <a:r>
              <a:rPr lang="en-US" sz="1700" b="1" dirty="0" smtClean="0">
                <a:solidFill>
                  <a:srgbClr val="C00000"/>
                </a:solidFill>
                <a:latin typeface="Bahnschrift Light Condensed" pitchFamily="34" charset="0"/>
                <a:cs typeface="Times New Roman" pitchFamily="18" charset="0"/>
              </a:rPr>
              <a:t>Kerala (33.8%), </a:t>
            </a:r>
            <a:r>
              <a:rPr lang="en-US" sz="1700" dirty="0" smtClean="0">
                <a:solidFill>
                  <a:schemeClr val="tx1">
                    <a:lumMod val="95000"/>
                    <a:lumOff val="5000"/>
                  </a:schemeClr>
                </a:solidFill>
                <a:latin typeface="Bahnschrift Light Condensed" pitchFamily="34" charset="0"/>
                <a:cs typeface="Times New Roman" pitchFamily="18" charset="0"/>
              </a:rPr>
              <a:t>Orissa (37.7%) etc.  where construction is very high. </a:t>
            </a:r>
          </a:p>
          <a:p>
            <a:pPr marL="171450" indent="-171450" algn="just" eaLnBrk="0" hangingPunct="0">
              <a:lnSpc>
                <a:spcPct val="90000"/>
              </a:lnSpc>
              <a:spcBef>
                <a:spcPts val="300"/>
              </a:spcBef>
              <a:spcAft>
                <a:spcPts val="300"/>
              </a:spcAft>
              <a:buFont typeface="Arial" pitchFamily="34" charset="0"/>
              <a:buChar char="•"/>
            </a:pPr>
            <a:r>
              <a:rPr lang="en-US" sz="1700" b="1" dirty="0" smtClean="0">
                <a:solidFill>
                  <a:srgbClr val="C00000"/>
                </a:solidFill>
                <a:latin typeface="Bahnschrift Light Condensed" pitchFamily="34" charset="0"/>
              </a:rPr>
              <a:t>People borrowed money</a:t>
            </a:r>
            <a:r>
              <a:rPr lang="en-US" sz="1700" dirty="0" smtClean="0">
                <a:latin typeface="Bahnschrift Light Condensed" pitchFamily="34" charset="0"/>
              </a:rPr>
              <a:t>, usually through informal sources, to meet the additional requirement of funds.</a:t>
            </a:r>
            <a:endParaRPr lang="en-US" sz="1700" dirty="0" smtClean="0">
              <a:solidFill>
                <a:schemeClr val="tx1">
                  <a:lumMod val="95000"/>
                  <a:lumOff val="5000"/>
                </a:schemeClr>
              </a:solidFill>
              <a:latin typeface="Bahnschrift Light Condensed" pitchFamily="34" charset="0"/>
              <a:cs typeface="Times New Roman" pitchFamily="18" charset="0"/>
            </a:endParaRPr>
          </a:p>
          <a:p>
            <a:pPr marL="171450" indent="-171450" algn="just" eaLnBrk="0" hangingPunct="0">
              <a:lnSpc>
                <a:spcPct val="90000"/>
              </a:lnSpc>
              <a:spcBef>
                <a:spcPts val="300"/>
              </a:spcBef>
              <a:spcAft>
                <a:spcPts val="300"/>
              </a:spcAft>
              <a:buFont typeface="Arial" pitchFamily="34" charset="0"/>
              <a:buChar char="•"/>
            </a:pPr>
            <a:r>
              <a:rPr lang="en-US" sz="1700" b="1" dirty="0" smtClean="0">
                <a:solidFill>
                  <a:schemeClr val="tx1">
                    <a:lumMod val="95000"/>
                    <a:lumOff val="5000"/>
                  </a:schemeClr>
                </a:solidFill>
                <a:latin typeface="Bahnschrift Light Condensed" pitchFamily="34" charset="0"/>
              </a:rPr>
              <a:t>Banks</a:t>
            </a:r>
            <a:r>
              <a:rPr lang="en-US" sz="1700" dirty="0" smtClean="0">
                <a:solidFill>
                  <a:schemeClr val="tx1">
                    <a:lumMod val="95000"/>
                    <a:lumOff val="5000"/>
                  </a:schemeClr>
                </a:solidFill>
                <a:latin typeface="Bahnschrift Light Condensed" pitchFamily="34" charset="0"/>
              </a:rPr>
              <a:t> were </a:t>
            </a:r>
            <a:r>
              <a:rPr lang="en-US" sz="1700" b="1" dirty="0" smtClean="0">
                <a:solidFill>
                  <a:srgbClr val="C00000"/>
                </a:solidFill>
                <a:latin typeface="Bahnschrift Light Condensed" pitchFamily="34" charset="0"/>
              </a:rPr>
              <a:t>not willing to pay loans </a:t>
            </a:r>
            <a:r>
              <a:rPr lang="en-US" sz="1700" dirty="0" smtClean="0">
                <a:solidFill>
                  <a:schemeClr val="tx1">
                    <a:lumMod val="95000"/>
                    <a:lumOff val="5000"/>
                  </a:schemeClr>
                </a:solidFill>
                <a:latin typeface="Bahnschrift Light Condensed" pitchFamily="34" charset="0"/>
              </a:rPr>
              <a:t>as the credit amount seems to be very low in almost of all the states </a:t>
            </a:r>
          </a:p>
          <a:p>
            <a:pPr marL="171450" indent="-171450" algn="just">
              <a:lnSpc>
                <a:spcPct val="90000"/>
              </a:lnSpc>
              <a:spcBef>
                <a:spcPts val="300"/>
              </a:spcBef>
              <a:spcAft>
                <a:spcPts val="300"/>
              </a:spcAft>
              <a:buFont typeface="Arial" pitchFamily="34" charset="0"/>
              <a:buChar char="•"/>
            </a:pPr>
            <a:r>
              <a:rPr lang="en-US" sz="1700" dirty="0" smtClean="0">
                <a:solidFill>
                  <a:schemeClr val="tx1">
                    <a:lumMod val="95000"/>
                    <a:lumOff val="5000"/>
                  </a:schemeClr>
                </a:solidFill>
                <a:latin typeface="Bahnschrift Light Condensed" pitchFamily="34" charset="0"/>
              </a:rPr>
              <a:t>Amount was </a:t>
            </a:r>
            <a:r>
              <a:rPr lang="en-US" sz="1700" b="1" dirty="0" smtClean="0">
                <a:solidFill>
                  <a:srgbClr val="C00000"/>
                </a:solidFill>
                <a:latin typeface="Bahnschrift Light Condensed" pitchFamily="34" charset="0"/>
              </a:rPr>
              <a:t>utilized for household consumption </a:t>
            </a:r>
            <a:r>
              <a:rPr lang="en-US" sz="1700" dirty="0" smtClean="0">
                <a:solidFill>
                  <a:schemeClr val="tx1">
                    <a:lumMod val="95000"/>
                    <a:lumOff val="5000"/>
                  </a:schemeClr>
                </a:solidFill>
                <a:latin typeface="Bahnschrift Light Condensed" pitchFamily="34" charset="0"/>
              </a:rPr>
              <a:t>during construction by beneficiaries.</a:t>
            </a:r>
          </a:p>
          <a:p>
            <a:pPr marL="171450" indent="-171450" algn="just">
              <a:lnSpc>
                <a:spcPct val="90000"/>
              </a:lnSpc>
              <a:spcBef>
                <a:spcPts val="300"/>
              </a:spcBef>
              <a:spcAft>
                <a:spcPts val="300"/>
              </a:spcAft>
              <a:buFont typeface="Arial" pitchFamily="34" charset="0"/>
              <a:buChar char="•"/>
            </a:pPr>
            <a:r>
              <a:rPr lang="en-US" sz="1700" b="1" dirty="0" smtClean="0">
                <a:solidFill>
                  <a:srgbClr val="C00000"/>
                </a:solidFill>
                <a:latin typeface="Bahnschrift Light Condensed" pitchFamily="34" charset="0"/>
              </a:rPr>
              <a:t>Alternative technologies </a:t>
            </a:r>
            <a:r>
              <a:rPr lang="en-US" sz="1700" dirty="0" smtClean="0">
                <a:latin typeface="Bahnschrift Light Condensed" pitchFamily="34" charset="0"/>
              </a:rPr>
              <a:t>and building materials have not reached large parts of rural India. </a:t>
            </a:r>
          </a:p>
          <a:p>
            <a:pPr marL="171450" indent="-171450" algn="just">
              <a:lnSpc>
                <a:spcPct val="90000"/>
              </a:lnSpc>
              <a:spcBef>
                <a:spcPts val="300"/>
              </a:spcBef>
              <a:spcAft>
                <a:spcPts val="300"/>
              </a:spcAft>
              <a:buFont typeface="Arial" pitchFamily="34" charset="0"/>
              <a:buChar char="•"/>
            </a:pPr>
            <a:r>
              <a:rPr lang="en-US" sz="1700" b="1" dirty="0" smtClean="0">
                <a:solidFill>
                  <a:srgbClr val="C00000"/>
                </a:solidFill>
                <a:latin typeface="Bahnschrift Light Condensed" pitchFamily="34" charset="0"/>
              </a:rPr>
              <a:t>Lack of convergence </a:t>
            </a:r>
            <a:r>
              <a:rPr lang="en-US" sz="1700" dirty="0" smtClean="0">
                <a:latin typeface="Bahnschrift Light Condensed" pitchFamily="34" charset="0"/>
              </a:rPr>
              <a:t>with other schemes</a:t>
            </a:r>
            <a:endParaRPr lang="en-US" sz="1700" dirty="0"/>
          </a:p>
        </p:txBody>
      </p:sp>
      <p:pic>
        <p:nvPicPr>
          <p:cNvPr id="16386" name="Picture 2" descr="UNNATI | Organization for Development Education,Social Inclusion ..."/>
          <p:cNvPicPr>
            <a:picLocks noChangeAspect="1" noChangeArrowheads="1"/>
          </p:cNvPicPr>
          <p:nvPr/>
        </p:nvPicPr>
        <p:blipFill>
          <a:blip r:embed="rId3" cstate="print"/>
          <a:srcRect/>
          <a:stretch>
            <a:fillRect/>
          </a:stretch>
        </p:blipFill>
        <p:spPr bwMode="auto">
          <a:xfrm>
            <a:off x="5391150" y="1504951"/>
            <a:ext cx="3531870" cy="2743200"/>
          </a:xfrm>
          <a:prstGeom prst="rect">
            <a:avLst/>
          </a:prstGeom>
          <a:ln>
            <a:noFill/>
          </a:ln>
          <a:effectLst>
            <a:outerShdw blurRad="190500" algn="tl" rotWithShape="0">
              <a:srgbClr val="000000">
                <a:alpha val="70000"/>
              </a:srgbClr>
            </a:outerShdw>
          </a:effectLst>
        </p:spPr>
      </p:pic>
    </p:spTree>
    <p:extLst>
      <p:ext uri="{BB962C8B-B14F-4D97-AF65-F5344CB8AC3E}">
        <p14:creationId xmlns="" xmlns:p14="http://schemas.microsoft.com/office/powerpoint/2010/main" val="41033094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600" dirty="0" smtClean="0">
                <a:solidFill>
                  <a:schemeClr val="bg1"/>
                </a:solidFill>
                <a:latin typeface="Bahnschrift Light Condensed" pitchFamily="34" charset="0"/>
              </a:rPr>
              <a:t>Estimation of Rural Housing Shortage (2012)</a:t>
            </a:r>
            <a:endParaRPr lang="en-US" sz="3600" dirty="0">
              <a:solidFill>
                <a:schemeClr val="bg1"/>
              </a:solidFill>
              <a:latin typeface="Bahnschrift Light Condensed" pitchFamily="34" charset="0"/>
            </a:endParaRPr>
          </a:p>
        </p:txBody>
      </p:sp>
      <p:graphicFrame>
        <p:nvGraphicFramePr>
          <p:cNvPr id="7" name="Chart 6"/>
          <p:cNvGraphicFramePr/>
          <p:nvPr/>
        </p:nvGraphicFramePr>
        <p:xfrm>
          <a:off x="3810000" y="1200150"/>
          <a:ext cx="5105400" cy="350520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228600" y="1065461"/>
            <a:ext cx="3886200" cy="4201150"/>
          </a:xfrm>
          <a:prstGeom prst="rect">
            <a:avLst/>
          </a:prstGeom>
        </p:spPr>
        <p:txBody>
          <a:bodyPr wrap="square">
            <a:spAutoFit/>
          </a:bodyPr>
          <a:lstStyle/>
          <a:p>
            <a:pPr marL="114300" indent="-114300" algn="just">
              <a:spcBef>
                <a:spcPts val="600"/>
              </a:spcBef>
              <a:spcAft>
                <a:spcPts val="600"/>
              </a:spcAft>
              <a:buFont typeface="Arial" pitchFamily="34" charset="0"/>
              <a:buChar char="•"/>
            </a:pPr>
            <a:r>
              <a:rPr lang="en-US" dirty="0" smtClean="0">
                <a:latin typeface="Bahnschrift Light Condensed" pitchFamily="34" charset="0"/>
              </a:rPr>
              <a:t>In 2011, </a:t>
            </a:r>
            <a:r>
              <a:rPr lang="en-US" b="1" dirty="0" smtClean="0">
                <a:latin typeface="Bahnschrift Light Condensed" pitchFamily="34" charset="0"/>
              </a:rPr>
              <a:t>the Planning Commission </a:t>
            </a:r>
            <a:r>
              <a:rPr lang="en-US" dirty="0" smtClean="0">
                <a:latin typeface="Bahnschrift Light Condensed" pitchFamily="34" charset="0"/>
              </a:rPr>
              <a:t>constituted a </a:t>
            </a:r>
            <a:r>
              <a:rPr lang="en-US" b="1" dirty="0" smtClean="0">
                <a:solidFill>
                  <a:srgbClr val="C00000"/>
                </a:solidFill>
                <a:latin typeface="Bahnschrift Light Condensed" pitchFamily="34" charset="0"/>
              </a:rPr>
              <a:t>Working Group on Rural Housing for the Twelfth Five-Year Plan </a:t>
            </a:r>
            <a:r>
              <a:rPr lang="en-US" dirty="0" smtClean="0">
                <a:latin typeface="Bahnschrift Light Condensed" pitchFamily="34" charset="0"/>
              </a:rPr>
              <a:t>“to provide a perspective and approach on rural housing.”</a:t>
            </a:r>
          </a:p>
          <a:p>
            <a:pPr marL="114300" indent="-114300" algn="just">
              <a:spcBef>
                <a:spcPts val="600"/>
              </a:spcBef>
              <a:spcAft>
                <a:spcPts val="600"/>
              </a:spcAft>
              <a:buFont typeface="Arial" pitchFamily="34" charset="0"/>
              <a:buChar char="•"/>
            </a:pPr>
            <a:r>
              <a:rPr lang="en-US" dirty="0" smtClean="0">
                <a:latin typeface="Bahnschrift Light Condensed" pitchFamily="34" charset="0"/>
              </a:rPr>
              <a:t>The Working Group made their </a:t>
            </a:r>
            <a:r>
              <a:rPr lang="en-US" b="1" dirty="0" smtClean="0">
                <a:solidFill>
                  <a:srgbClr val="C00000"/>
                </a:solidFill>
                <a:latin typeface="Bahnschrift Light Condensed" pitchFamily="34" charset="0"/>
              </a:rPr>
              <a:t>estimate for the </a:t>
            </a:r>
            <a:r>
              <a:rPr lang="en-US" dirty="0" smtClean="0">
                <a:latin typeface="Bahnschrift Light Condensed" pitchFamily="34" charset="0"/>
              </a:rPr>
              <a:t>rural housing in India for the </a:t>
            </a:r>
            <a:r>
              <a:rPr lang="en-US" b="1" dirty="0" smtClean="0">
                <a:solidFill>
                  <a:srgbClr val="C00000"/>
                </a:solidFill>
                <a:latin typeface="Bahnschrift Light Condensed" pitchFamily="34" charset="0"/>
              </a:rPr>
              <a:t>period 2012-2017 </a:t>
            </a:r>
            <a:r>
              <a:rPr lang="en-US" dirty="0" smtClean="0">
                <a:latin typeface="Bahnschrift Light Condensed" pitchFamily="34" charset="0"/>
              </a:rPr>
              <a:t>shortage by applying the following method;</a:t>
            </a:r>
          </a:p>
          <a:p>
            <a:pPr marL="1600200" indent="-1600200" algn="just">
              <a:spcBef>
                <a:spcPts val="600"/>
              </a:spcBef>
              <a:spcAft>
                <a:spcPts val="600"/>
              </a:spcAft>
            </a:pPr>
            <a:r>
              <a:rPr lang="en-US" b="1" dirty="0" smtClean="0">
                <a:solidFill>
                  <a:srgbClr val="FF0000"/>
                </a:solidFill>
                <a:latin typeface="Bahnschrift Light Condensed" pitchFamily="34" charset="0"/>
              </a:rPr>
              <a:t>Rural Housing Shortage </a:t>
            </a:r>
            <a:r>
              <a:rPr lang="en-US" dirty="0" smtClean="0">
                <a:latin typeface="Bahnschrift Light Condensed" pitchFamily="34" charset="0"/>
              </a:rPr>
              <a:t>= </a:t>
            </a:r>
            <a:r>
              <a:rPr lang="en-US" sz="1500" dirty="0" smtClean="0">
                <a:latin typeface="Bahnschrift Light Condensed" pitchFamily="34" charset="0"/>
              </a:rPr>
              <a:t>Houseless Population + No. of temporary houses + Shortage due to Obsolescence +Shortage due to congestion + additional housing shortage arising between 2012 to 2017</a:t>
            </a:r>
          </a:p>
          <a:p>
            <a:pPr algn="just"/>
            <a:endParaRPr lang="en-US" dirty="0"/>
          </a:p>
        </p:txBody>
      </p:sp>
    </p:spTree>
    <p:extLst>
      <p:ext uri="{BB962C8B-B14F-4D97-AF65-F5344CB8AC3E}">
        <p14:creationId xmlns="" xmlns:p14="http://schemas.microsoft.com/office/powerpoint/2010/main" val="41033094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2800" dirty="0" err="1" smtClean="0">
                <a:latin typeface="Bahnschrift SemiBold SemiConden" pitchFamily="34" charset="0"/>
              </a:rPr>
              <a:t>Pradhan</a:t>
            </a:r>
            <a:r>
              <a:rPr lang="en-US" sz="2800" dirty="0" smtClean="0">
                <a:latin typeface="Bahnschrift SemiBold SemiConden" pitchFamily="34" charset="0"/>
              </a:rPr>
              <a:t> </a:t>
            </a:r>
            <a:r>
              <a:rPr lang="en-US" sz="2800" dirty="0" err="1" smtClean="0">
                <a:latin typeface="Bahnschrift SemiBold SemiConden" pitchFamily="34" charset="0"/>
              </a:rPr>
              <a:t>Mantri</a:t>
            </a:r>
            <a:r>
              <a:rPr lang="en-US" sz="2800" dirty="0" smtClean="0">
                <a:latin typeface="Bahnschrift SemiBold SemiConden" pitchFamily="34" charset="0"/>
              </a:rPr>
              <a:t> </a:t>
            </a:r>
            <a:r>
              <a:rPr lang="en-US" sz="2800" dirty="0" err="1" smtClean="0">
                <a:latin typeface="Bahnschrift SemiBold SemiConden" pitchFamily="34" charset="0"/>
              </a:rPr>
              <a:t>Awaas</a:t>
            </a:r>
            <a:r>
              <a:rPr lang="en-US" sz="2800" dirty="0" smtClean="0">
                <a:latin typeface="Bahnschrift SemiBold SemiConden" pitchFamily="34" charset="0"/>
              </a:rPr>
              <a:t> </a:t>
            </a:r>
            <a:r>
              <a:rPr lang="en-US" sz="2800" dirty="0" err="1" smtClean="0">
                <a:latin typeface="Bahnschrift SemiBold SemiConden" pitchFamily="34" charset="0"/>
              </a:rPr>
              <a:t>Yojana-Gramin</a:t>
            </a:r>
            <a:endParaRPr lang="en-US" sz="2800" dirty="0">
              <a:solidFill>
                <a:schemeClr val="bg1"/>
              </a:solidFill>
              <a:latin typeface="Bahnschrift SemiBold SemiConden" pitchFamily="34" charset="0"/>
            </a:endParaRPr>
          </a:p>
        </p:txBody>
      </p:sp>
      <p:sp>
        <p:nvSpPr>
          <p:cNvPr id="13" name="Rectangle 12"/>
          <p:cNvSpPr/>
          <p:nvPr/>
        </p:nvSpPr>
        <p:spPr>
          <a:xfrm>
            <a:off x="457200" y="1276350"/>
            <a:ext cx="8610600" cy="3539430"/>
          </a:xfrm>
          <a:prstGeom prst="rect">
            <a:avLst/>
          </a:prstGeom>
        </p:spPr>
        <p:txBody>
          <a:bodyPr wrap="square">
            <a:spAutoFit/>
          </a:bodyPr>
          <a:lstStyle/>
          <a:p>
            <a:pPr marL="114300" algn="just">
              <a:spcBef>
                <a:spcPts val="600"/>
              </a:spcBef>
              <a:spcAft>
                <a:spcPts val="600"/>
              </a:spcAft>
            </a:pPr>
            <a:endParaRPr lang="en-US" sz="1600" b="1" dirty="0" smtClean="0">
              <a:latin typeface="Bahnschrift Light SemiCondensed" pitchFamily="34" charset="0"/>
            </a:endParaRPr>
          </a:p>
          <a:p>
            <a:pPr marL="1143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pic>
        <p:nvPicPr>
          <p:cNvPr id="2050" name="Picture 2" descr="Pradhan Mantri Awaas Yojana - Gramin Contact Details"/>
          <p:cNvPicPr>
            <a:picLocks noChangeAspect="1" noChangeArrowheads="1"/>
          </p:cNvPicPr>
          <p:nvPr/>
        </p:nvPicPr>
        <p:blipFill>
          <a:blip r:embed="rId3" cstate="print">
            <a:clrChange>
              <a:clrFrom>
                <a:srgbClr val="FFFFFF"/>
              </a:clrFrom>
              <a:clrTo>
                <a:srgbClr val="FFFFFF">
                  <a:alpha val="0"/>
                </a:srgbClr>
              </a:clrTo>
            </a:clrChange>
          </a:blip>
          <a:srcRect l="4263" t="10417" r="14743" b="16667"/>
          <a:stretch>
            <a:fillRect/>
          </a:stretch>
        </p:blipFill>
        <p:spPr bwMode="auto">
          <a:xfrm>
            <a:off x="-315687" y="1123950"/>
            <a:ext cx="5336177" cy="3276600"/>
          </a:xfrm>
          <a:prstGeom prst="rect">
            <a:avLst/>
          </a:prstGeom>
          <a:noFill/>
        </p:spPr>
      </p:pic>
      <p:sp>
        <p:nvSpPr>
          <p:cNvPr id="16" name="TextBox 15"/>
          <p:cNvSpPr txBox="1"/>
          <p:nvPr/>
        </p:nvSpPr>
        <p:spPr>
          <a:xfrm>
            <a:off x="5105400" y="1657350"/>
            <a:ext cx="3733800" cy="2893100"/>
          </a:xfrm>
          <a:prstGeom prst="rect">
            <a:avLst/>
          </a:prstGeom>
          <a:noFill/>
        </p:spPr>
        <p:txBody>
          <a:bodyPr wrap="square" rtlCol="0">
            <a:spAutoFit/>
          </a:bodyPr>
          <a:lstStyle/>
          <a:p>
            <a:pPr algn="just"/>
            <a:r>
              <a:rPr lang="en-US" sz="2000" dirty="0" smtClean="0">
                <a:latin typeface="Bahnschrift SemiBold SemiConden" pitchFamily="34" charset="0"/>
              </a:rPr>
              <a:t>“By the time country completes 75 years of its sovereignty, every family will have a </a:t>
            </a:r>
            <a:r>
              <a:rPr lang="en-US" sz="2000" dirty="0" err="1" smtClean="0">
                <a:latin typeface="Bahnschrift SemiBold SemiConden" pitchFamily="34" charset="0"/>
              </a:rPr>
              <a:t>pucca</a:t>
            </a:r>
            <a:r>
              <a:rPr lang="en-US" sz="2000" dirty="0" smtClean="0">
                <a:latin typeface="Bahnschrift SemiBold SemiConden" pitchFamily="34" charset="0"/>
              </a:rPr>
              <a:t> House with water connection, toilet amenities, 24*7 supplies of electricity and right to use.”</a:t>
            </a:r>
          </a:p>
          <a:p>
            <a:pPr marL="685800" indent="-57150" algn="r"/>
            <a:r>
              <a:rPr lang="en-US" sz="1200" i="1" dirty="0" smtClean="0">
                <a:solidFill>
                  <a:schemeClr val="tx1">
                    <a:lumMod val="95000"/>
                    <a:lumOff val="5000"/>
                  </a:schemeClr>
                </a:solidFill>
                <a:latin typeface="Bahnschrift SemiBold SemiConden" pitchFamily="34" charset="0"/>
              </a:rPr>
              <a:t>Honorable President of India in his address to the Joint Session of Parliament on 9th June 2014 </a:t>
            </a:r>
          </a:p>
          <a:p>
            <a:pPr algn="just"/>
            <a:endParaRPr lang="en-US" sz="2000" dirty="0">
              <a:latin typeface="Bahnschrift SemiBold SemiConden" pitchFamily="34" charset="0"/>
            </a:endParaRPr>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lgn="ctr"/>
            <a:r>
              <a:rPr lang="en-US" sz="2800" dirty="0" smtClean="0">
                <a:latin typeface="Bahnschrift SemiBold SemiConden" pitchFamily="34" charset="0"/>
              </a:rPr>
              <a:t>Salient Features of </a:t>
            </a:r>
            <a:r>
              <a:rPr lang="en-US" sz="2800" dirty="0" err="1" smtClean="0">
                <a:latin typeface="Bahnschrift SemiBold SemiConden" pitchFamily="34" charset="0"/>
              </a:rPr>
              <a:t>Pradhan</a:t>
            </a:r>
            <a:r>
              <a:rPr lang="en-US" sz="2800" dirty="0" smtClean="0">
                <a:latin typeface="Bahnschrift SemiBold SemiConden" pitchFamily="34" charset="0"/>
              </a:rPr>
              <a:t> </a:t>
            </a:r>
            <a:r>
              <a:rPr lang="en-US" sz="2800" dirty="0" err="1" smtClean="0">
                <a:latin typeface="Bahnschrift SemiBold SemiConden" pitchFamily="34" charset="0"/>
              </a:rPr>
              <a:t>Mantri</a:t>
            </a:r>
            <a:r>
              <a:rPr lang="en-US" sz="2800" dirty="0" smtClean="0">
                <a:latin typeface="Bahnschrift SemiBold SemiConden" pitchFamily="34" charset="0"/>
              </a:rPr>
              <a:t> </a:t>
            </a:r>
            <a:r>
              <a:rPr lang="en-US" sz="2800" dirty="0" err="1" smtClean="0">
                <a:latin typeface="Bahnschrift SemiBold SemiConden" pitchFamily="34" charset="0"/>
              </a:rPr>
              <a:t>Awaas</a:t>
            </a:r>
            <a:r>
              <a:rPr lang="en-US" sz="2800" dirty="0" smtClean="0">
                <a:latin typeface="Bahnschrift SemiBold SemiConden" pitchFamily="34" charset="0"/>
              </a:rPr>
              <a:t> </a:t>
            </a:r>
            <a:r>
              <a:rPr lang="en-US" sz="2800" dirty="0" err="1" smtClean="0">
                <a:latin typeface="Bahnschrift SemiBold SemiConden" pitchFamily="34" charset="0"/>
              </a:rPr>
              <a:t>Yojana-Gramin</a:t>
            </a:r>
            <a:endParaRPr lang="en-US" sz="2800" dirty="0">
              <a:solidFill>
                <a:schemeClr val="bg1"/>
              </a:solidFill>
              <a:latin typeface="Bahnschrift SemiBold SemiConden" pitchFamily="34" charset="0"/>
            </a:endParaRPr>
          </a:p>
        </p:txBody>
      </p:sp>
      <p:sp>
        <p:nvSpPr>
          <p:cNvPr id="13" name="Rectangle 12"/>
          <p:cNvSpPr/>
          <p:nvPr/>
        </p:nvSpPr>
        <p:spPr>
          <a:xfrm>
            <a:off x="457200" y="1276350"/>
            <a:ext cx="8610600" cy="3539430"/>
          </a:xfrm>
          <a:prstGeom prst="rect">
            <a:avLst/>
          </a:prstGeom>
        </p:spPr>
        <p:txBody>
          <a:bodyPr wrap="square">
            <a:spAutoFit/>
          </a:bodyPr>
          <a:lstStyle/>
          <a:p>
            <a:pPr marL="114300" algn="just">
              <a:spcBef>
                <a:spcPts val="600"/>
              </a:spcBef>
              <a:spcAft>
                <a:spcPts val="600"/>
              </a:spcAft>
            </a:pPr>
            <a:endParaRPr lang="en-US" sz="1600" b="1" dirty="0" smtClean="0">
              <a:latin typeface="Bahnschrift Light SemiCondensed" pitchFamily="34" charset="0"/>
            </a:endParaRPr>
          </a:p>
          <a:p>
            <a:pPr marL="1143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grpSp>
        <p:nvGrpSpPr>
          <p:cNvPr id="19" name="Group 18"/>
          <p:cNvGrpSpPr/>
          <p:nvPr/>
        </p:nvGrpSpPr>
        <p:grpSpPr>
          <a:xfrm>
            <a:off x="4876800" y="1200150"/>
            <a:ext cx="4038600" cy="3581400"/>
            <a:chOff x="2331720" y="1123950"/>
            <a:chExt cx="4038600" cy="3581400"/>
          </a:xfrm>
        </p:grpSpPr>
        <p:sp>
          <p:nvSpPr>
            <p:cNvPr id="8" name="Hexagon 7"/>
            <p:cNvSpPr/>
            <p:nvPr/>
          </p:nvSpPr>
          <p:spPr>
            <a:xfrm>
              <a:off x="3646170" y="2343150"/>
              <a:ext cx="1371600" cy="1143000"/>
            </a:xfrm>
            <a:prstGeom prst="hexagon">
              <a:avLst/>
            </a:prstGeom>
            <a:ln w="31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lumMod val="95000"/>
                      <a:lumOff val="5000"/>
                    </a:schemeClr>
                  </a:solidFill>
                  <a:latin typeface="Bahnschrift Light SemiCondensed" pitchFamily="34" charset="0"/>
                </a:rPr>
                <a:t>29.5 Million House till 2022</a:t>
              </a:r>
              <a:endParaRPr lang="en-US" sz="1400" b="1" dirty="0">
                <a:solidFill>
                  <a:schemeClr val="tx1">
                    <a:lumMod val="95000"/>
                    <a:lumOff val="5000"/>
                  </a:schemeClr>
                </a:solidFill>
                <a:latin typeface="Bahnschrift Light SemiCondensed" pitchFamily="34" charset="0"/>
              </a:endParaRPr>
            </a:p>
          </p:txBody>
        </p:sp>
        <p:sp>
          <p:nvSpPr>
            <p:cNvPr id="9" name="Hexagon 8"/>
            <p:cNvSpPr/>
            <p:nvPr/>
          </p:nvSpPr>
          <p:spPr>
            <a:xfrm>
              <a:off x="2331720" y="1962150"/>
              <a:ext cx="1143000" cy="952500"/>
            </a:xfrm>
            <a:prstGeom prst="hexagon">
              <a:avLst/>
            </a:prstGeom>
            <a:solidFill>
              <a:srgbClr val="7CEF43"/>
            </a:solidFill>
            <a:ln w="31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lumMod val="95000"/>
                      <a:lumOff val="5000"/>
                    </a:schemeClr>
                  </a:solidFill>
                  <a:latin typeface="Bahnschrift SemiBold SemiConden" pitchFamily="34" charset="0"/>
                </a:rPr>
                <a:t>Loan  facility up to Rs. 70000</a:t>
              </a:r>
              <a:endParaRPr lang="en-US" sz="1050" dirty="0">
                <a:solidFill>
                  <a:schemeClr val="tx1">
                    <a:lumMod val="95000"/>
                    <a:lumOff val="5000"/>
                  </a:schemeClr>
                </a:solidFill>
              </a:endParaRPr>
            </a:p>
          </p:txBody>
        </p:sp>
        <p:sp>
          <p:nvSpPr>
            <p:cNvPr id="10" name="Hexagon 9"/>
            <p:cNvSpPr/>
            <p:nvPr/>
          </p:nvSpPr>
          <p:spPr>
            <a:xfrm>
              <a:off x="4343400" y="1123950"/>
              <a:ext cx="1112520" cy="914400"/>
            </a:xfrm>
            <a:prstGeom prst="hexagon">
              <a:avLst/>
            </a:prstGeom>
            <a:solidFill>
              <a:schemeClr val="accent2">
                <a:lumMod val="40000"/>
                <a:lumOff val="60000"/>
              </a:schemeClr>
            </a:solidFill>
            <a:ln w="31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lumMod val="95000"/>
                      <a:lumOff val="5000"/>
                    </a:schemeClr>
                  </a:solidFill>
                  <a:latin typeface="Bahnschrift SemiBold SemiConden" pitchFamily="34" charset="0"/>
                </a:rPr>
                <a:t>SECC 2011  used to select beneficiary</a:t>
              </a:r>
              <a:endParaRPr lang="en-US" sz="1000" b="1" dirty="0">
                <a:solidFill>
                  <a:schemeClr val="tx1">
                    <a:lumMod val="95000"/>
                    <a:lumOff val="5000"/>
                  </a:schemeClr>
                </a:solidFill>
              </a:endParaRPr>
            </a:p>
          </p:txBody>
        </p:sp>
        <p:sp>
          <p:nvSpPr>
            <p:cNvPr id="11" name="Hexagon 10"/>
            <p:cNvSpPr/>
            <p:nvPr/>
          </p:nvSpPr>
          <p:spPr>
            <a:xfrm>
              <a:off x="5151120" y="1962150"/>
              <a:ext cx="1143000" cy="914400"/>
            </a:xfrm>
            <a:prstGeom prst="hexagon">
              <a:avLst/>
            </a:prstGeom>
            <a:solidFill>
              <a:schemeClr val="accent3">
                <a:lumMod val="60000"/>
                <a:lumOff val="40000"/>
              </a:schemeClr>
            </a:solidFill>
            <a:ln w="31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lumMod val="95000"/>
                      <a:lumOff val="5000"/>
                    </a:schemeClr>
                  </a:solidFill>
                  <a:latin typeface="Bahnschrift SemiBold SemiConden" pitchFamily="34" charset="0"/>
                </a:rPr>
                <a:t>Rs. 1.2 </a:t>
              </a:r>
              <a:r>
                <a:rPr lang="en-US" sz="1000" dirty="0" err="1" smtClean="0">
                  <a:solidFill>
                    <a:schemeClr val="tx1">
                      <a:lumMod val="95000"/>
                      <a:lumOff val="5000"/>
                    </a:schemeClr>
                  </a:solidFill>
                  <a:latin typeface="Bahnschrift SemiBold SemiConden" pitchFamily="34" charset="0"/>
                </a:rPr>
                <a:t>lakh</a:t>
              </a:r>
              <a:r>
                <a:rPr lang="en-US" sz="1000" dirty="0" smtClean="0">
                  <a:solidFill>
                    <a:schemeClr val="tx1">
                      <a:lumMod val="95000"/>
                      <a:lumOff val="5000"/>
                    </a:schemeClr>
                  </a:solidFill>
                  <a:latin typeface="Bahnschrift SemiBold SemiConden" pitchFamily="34" charset="0"/>
                </a:rPr>
                <a:t> for Plain Area &amp; 1.3 </a:t>
              </a:r>
              <a:r>
                <a:rPr lang="en-US" sz="1000" dirty="0" err="1" smtClean="0">
                  <a:solidFill>
                    <a:schemeClr val="tx1">
                      <a:lumMod val="95000"/>
                      <a:lumOff val="5000"/>
                    </a:schemeClr>
                  </a:solidFill>
                  <a:latin typeface="Bahnschrift SemiBold SemiConden" pitchFamily="34" charset="0"/>
                </a:rPr>
                <a:t>lakh</a:t>
              </a:r>
              <a:r>
                <a:rPr lang="en-US" sz="1000" dirty="0" smtClean="0">
                  <a:solidFill>
                    <a:schemeClr val="tx1">
                      <a:lumMod val="95000"/>
                      <a:lumOff val="5000"/>
                    </a:schemeClr>
                  </a:solidFill>
                  <a:latin typeface="Bahnschrift SemiBold SemiConden" pitchFamily="34" charset="0"/>
                </a:rPr>
                <a:t> for hilly</a:t>
              </a:r>
              <a:endParaRPr lang="en-US" sz="1000" dirty="0">
                <a:solidFill>
                  <a:schemeClr val="tx1">
                    <a:lumMod val="95000"/>
                    <a:lumOff val="5000"/>
                  </a:schemeClr>
                </a:solidFill>
              </a:endParaRPr>
            </a:p>
          </p:txBody>
        </p:sp>
        <p:sp>
          <p:nvSpPr>
            <p:cNvPr id="12" name="Hexagon 11"/>
            <p:cNvSpPr/>
            <p:nvPr/>
          </p:nvSpPr>
          <p:spPr>
            <a:xfrm>
              <a:off x="5257800" y="2952750"/>
              <a:ext cx="1112520" cy="914400"/>
            </a:xfrm>
            <a:prstGeom prst="hexagon">
              <a:avLst/>
            </a:prstGeom>
            <a:solidFill>
              <a:srgbClr val="FFCC66"/>
            </a:solidFill>
            <a:ln w="31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lumMod val="95000"/>
                      <a:lumOff val="5000"/>
                    </a:schemeClr>
                  </a:solidFill>
                  <a:latin typeface="Bahnschrift SemiBold SemiConden" pitchFamily="34" charset="0"/>
                </a:rPr>
                <a:t>Unit Size fixed at 25 sq.mt</a:t>
              </a:r>
              <a:endParaRPr lang="en-US" sz="1050" dirty="0">
                <a:solidFill>
                  <a:schemeClr val="tx1">
                    <a:lumMod val="95000"/>
                    <a:lumOff val="5000"/>
                  </a:schemeClr>
                </a:solidFill>
              </a:endParaRPr>
            </a:p>
          </p:txBody>
        </p:sp>
        <p:sp>
          <p:nvSpPr>
            <p:cNvPr id="14" name="Hexagon 13"/>
            <p:cNvSpPr/>
            <p:nvPr/>
          </p:nvSpPr>
          <p:spPr>
            <a:xfrm>
              <a:off x="4381500" y="3790950"/>
              <a:ext cx="1188720" cy="914400"/>
            </a:xfrm>
            <a:prstGeom prst="hexagon">
              <a:avLst/>
            </a:prstGeom>
            <a:solidFill>
              <a:srgbClr val="FF3F3F"/>
            </a:solidFill>
            <a:ln w="31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ysClr val="windowText" lastClr="000000"/>
                  </a:solidFill>
                  <a:latin typeface="Bahnschrift SemiBold SemiConden" pitchFamily="34" charset="0"/>
                </a:rPr>
                <a:t>Rs.90.95/day of unskilled labor from MGNREGS</a:t>
              </a:r>
              <a:endParaRPr lang="en-US" sz="1000" dirty="0">
                <a:solidFill>
                  <a:sysClr val="windowText" lastClr="000000"/>
                </a:solidFill>
              </a:endParaRPr>
            </a:p>
          </p:txBody>
        </p:sp>
        <p:sp>
          <p:nvSpPr>
            <p:cNvPr id="15" name="Hexagon 14"/>
            <p:cNvSpPr/>
            <p:nvPr/>
          </p:nvSpPr>
          <p:spPr>
            <a:xfrm>
              <a:off x="3160395" y="3790950"/>
              <a:ext cx="1152525" cy="914400"/>
            </a:xfrm>
            <a:prstGeom prst="hexagon">
              <a:avLst/>
            </a:prstGeom>
            <a:solidFill>
              <a:srgbClr val="00FF00"/>
            </a:solidFill>
            <a:ln w="31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smtClean="0">
                  <a:solidFill>
                    <a:schemeClr val="tx1">
                      <a:lumMod val="95000"/>
                      <a:lumOff val="5000"/>
                    </a:schemeClr>
                  </a:solidFill>
                  <a:latin typeface="Bahnschrift SemiBold SemiConden" pitchFamily="34" charset="0"/>
                </a:rPr>
                <a:t>Mandatory</a:t>
              </a:r>
            </a:p>
            <a:p>
              <a:pPr algn="ctr"/>
              <a:r>
                <a:rPr lang="en-US" sz="1050" b="1" dirty="0" smtClean="0">
                  <a:solidFill>
                    <a:schemeClr val="tx1">
                      <a:lumMod val="95000"/>
                      <a:lumOff val="5000"/>
                    </a:schemeClr>
                  </a:solidFill>
                  <a:latin typeface="Bahnschrift SemiBold SemiConden" pitchFamily="34" charset="0"/>
                </a:rPr>
                <a:t>DBT </a:t>
              </a:r>
              <a:endParaRPr lang="en-US" sz="1050" b="1" dirty="0">
                <a:solidFill>
                  <a:schemeClr val="tx1">
                    <a:lumMod val="95000"/>
                    <a:lumOff val="5000"/>
                  </a:schemeClr>
                </a:solidFill>
              </a:endParaRPr>
            </a:p>
          </p:txBody>
        </p:sp>
        <p:sp>
          <p:nvSpPr>
            <p:cNvPr id="17" name="Hexagon 16"/>
            <p:cNvSpPr/>
            <p:nvPr/>
          </p:nvSpPr>
          <p:spPr>
            <a:xfrm>
              <a:off x="2333624" y="2952750"/>
              <a:ext cx="1141095" cy="914400"/>
            </a:xfrm>
            <a:prstGeom prst="hexagon">
              <a:avLst/>
            </a:prstGeom>
            <a:solidFill>
              <a:srgbClr val="9966FF"/>
            </a:solidFill>
            <a:ln w="31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lumMod val="95000"/>
                      <a:lumOff val="5000"/>
                    </a:schemeClr>
                  </a:solidFill>
                  <a:latin typeface="Bahnschrift Light SemiCondensed" pitchFamily="34" charset="0"/>
                </a:rPr>
                <a:t>Inclusion of female member in Registry  </a:t>
              </a:r>
              <a:endParaRPr lang="en-US" sz="1000" b="1" dirty="0">
                <a:solidFill>
                  <a:schemeClr val="tx1">
                    <a:lumMod val="95000"/>
                    <a:lumOff val="5000"/>
                  </a:schemeClr>
                </a:solidFill>
                <a:latin typeface="Bahnschrift Light SemiCondensed" pitchFamily="34" charset="0"/>
              </a:endParaRPr>
            </a:p>
          </p:txBody>
        </p:sp>
        <p:sp>
          <p:nvSpPr>
            <p:cNvPr id="18" name="Hexagon 17"/>
            <p:cNvSpPr/>
            <p:nvPr/>
          </p:nvSpPr>
          <p:spPr>
            <a:xfrm>
              <a:off x="3124200" y="1123950"/>
              <a:ext cx="1188720" cy="914400"/>
            </a:xfrm>
            <a:prstGeom prst="hexagon">
              <a:avLst/>
            </a:prstGeom>
            <a:solidFill>
              <a:srgbClr val="FFFF00"/>
            </a:solidFill>
            <a:ln w="31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smtClean="0">
                <a:solidFill>
                  <a:schemeClr val="tx1">
                    <a:lumMod val="95000"/>
                    <a:lumOff val="5000"/>
                  </a:schemeClr>
                </a:solidFill>
                <a:latin typeface="Bahnschrift SemiBold SemiConden" pitchFamily="34" charset="0"/>
              </a:endParaRPr>
            </a:p>
            <a:p>
              <a:pPr algn="ctr"/>
              <a:r>
                <a:rPr lang="en-US" sz="1000" dirty="0" smtClean="0">
                  <a:solidFill>
                    <a:schemeClr val="tx1">
                      <a:lumMod val="95000"/>
                      <a:lumOff val="5000"/>
                    </a:schemeClr>
                  </a:solidFill>
                  <a:latin typeface="Bahnschrift SemiBold SemiConden" pitchFamily="34" charset="0"/>
                </a:rPr>
                <a:t>Convergence</a:t>
              </a:r>
            </a:p>
            <a:p>
              <a:pPr algn="ctr"/>
              <a:r>
                <a:rPr lang="en-US" sz="1000" dirty="0" smtClean="0">
                  <a:solidFill>
                    <a:schemeClr val="tx1">
                      <a:lumMod val="95000"/>
                      <a:lumOff val="5000"/>
                    </a:schemeClr>
                  </a:solidFill>
                  <a:latin typeface="Bahnschrift SemiBold SemiConden" pitchFamily="34" charset="0"/>
                </a:rPr>
                <a:t>with  other schemes </a:t>
              </a:r>
            </a:p>
            <a:p>
              <a:pPr algn="ctr"/>
              <a:endParaRPr lang="en-US" sz="1100" dirty="0" smtClean="0">
                <a:solidFill>
                  <a:schemeClr val="tx1">
                    <a:lumMod val="95000"/>
                    <a:lumOff val="5000"/>
                  </a:schemeClr>
                </a:solidFill>
                <a:latin typeface="Bahnschrift SemiBold SemiConden" pitchFamily="34" charset="0"/>
              </a:endParaRPr>
            </a:p>
          </p:txBody>
        </p:sp>
      </p:grpSp>
      <p:sp>
        <p:nvSpPr>
          <p:cNvPr id="16" name="TextBox 15"/>
          <p:cNvSpPr txBox="1"/>
          <p:nvPr/>
        </p:nvSpPr>
        <p:spPr>
          <a:xfrm>
            <a:off x="228600" y="1200150"/>
            <a:ext cx="4419600" cy="3139321"/>
          </a:xfrm>
          <a:prstGeom prst="rect">
            <a:avLst/>
          </a:prstGeom>
          <a:noFill/>
        </p:spPr>
        <p:txBody>
          <a:bodyPr wrap="square" rtlCol="0">
            <a:spAutoFit/>
          </a:bodyPr>
          <a:lstStyle/>
          <a:p>
            <a:pPr marL="171450" indent="-171450" algn="just">
              <a:buFont typeface="Arial" pitchFamily="34" charset="0"/>
              <a:buChar char="•"/>
            </a:pPr>
            <a:r>
              <a:rPr lang="en-US" dirty="0" smtClean="0">
                <a:latin typeface="Bahnschrift Light Condensed" pitchFamily="34" charset="0"/>
              </a:rPr>
              <a:t>To address the gaps in the earlier scheme, </a:t>
            </a:r>
            <a:r>
              <a:rPr lang="en-US" dirty="0" err="1" smtClean="0">
                <a:latin typeface="Bahnschrift Light Condensed" pitchFamily="34" charset="0"/>
              </a:rPr>
              <a:t>GoI</a:t>
            </a:r>
            <a:r>
              <a:rPr lang="en-US" dirty="0" smtClean="0">
                <a:latin typeface="Bahnschrift Light Condensed" pitchFamily="34" charset="0"/>
              </a:rPr>
              <a:t> decided to </a:t>
            </a:r>
            <a:r>
              <a:rPr lang="en-US" b="1" dirty="0" smtClean="0">
                <a:solidFill>
                  <a:srgbClr val="C00000"/>
                </a:solidFill>
                <a:latin typeface="Bahnschrift Light Condensed" pitchFamily="34" charset="0"/>
              </a:rPr>
              <a:t>re-construct the IAY scheme </a:t>
            </a:r>
            <a:r>
              <a:rPr lang="en-US" dirty="0" smtClean="0">
                <a:latin typeface="Bahnschrift Light Condensed" pitchFamily="34" charset="0"/>
              </a:rPr>
              <a:t>into </a:t>
            </a:r>
            <a:r>
              <a:rPr lang="en-US" dirty="0" err="1" smtClean="0">
                <a:latin typeface="Bahnschrift Light Condensed" pitchFamily="34" charset="0"/>
              </a:rPr>
              <a:t>Pradhan</a:t>
            </a:r>
            <a:r>
              <a:rPr lang="en-US" dirty="0" smtClean="0">
                <a:latin typeface="Bahnschrift Light Condensed" pitchFamily="34" charset="0"/>
              </a:rPr>
              <a:t> </a:t>
            </a:r>
            <a:r>
              <a:rPr lang="en-US" dirty="0" err="1" smtClean="0">
                <a:latin typeface="Bahnschrift Light Condensed" pitchFamily="34" charset="0"/>
              </a:rPr>
              <a:t>Mantri</a:t>
            </a:r>
            <a:r>
              <a:rPr lang="en-US" dirty="0" smtClean="0">
                <a:latin typeface="Bahnschrift Light Condensed" pitchFamily="34" charset="0"/>
              </a:rPr>
              <a:t> </a:t>
            </a:r>
            <a:r>
              <a:rPr lang="en-US" dirty="0" err="1" smtClean="0">
                <a:latin typeface="Bahnschrift Light Condensed" pitchFamily="34" charset="0"/>
              </a:rPr>
              <a:t>Awas</a:t>
            </a:r>
            <a:r>
              <a:rPr lang="en-US" dirty="0" smtClean="0">
                <a:latin typeface="Bahnschrift Light Condensed" pitchFamily="34" charset="0"/>
              </a:rPr>
              <a:t> </a:t>
            </a:r>
            <a:r>
              <a:rPr lang="en-US" dirty="0" err="1" smtClean="0">
                <a:latin typeface="Bahnschrift Light Condensed" pitchFamily="34" charset="0"/>
              </a:rPr>
              <a:t>Yojna</a:t>
            </a:r>
            <a:r>
              <a:rPr lang="en-US" dirty="0" smtClean="0">
                <a:latin typeface="Bahnschrift Light Condensed" pitchFamily="34" charset="0"/>
              </a:rPr>
              <a:t> – </a:t>
            </a:r>
            <a:r>
              <a:rPr lang="en-US" dirty="0" err="1" smtClean="0">
                <a:latin typeface="Bahnschrift Light Condensed" pitchFamily="34" charset="0"/>
              </a:rPr>
              <a:t>Gramin</a:t>
            </a:r>
            <a:r>
              <a:rPr lang="en-US" dirty="0" smtClean="0">
                <a:latin typeface="Bahnschrift Light Condensed" pitchFamily="34" charset="0"/>
              </a:rPr>
              <a:t> </a:t>
            </a:r>
            <a:r>
              <a:rPr lang="en-US" b="1" dirty="0" smtClean="0">
                <a:solidFill>
                  <a:srgbClr val="C00000"/>
                </a:solidFill>
                <a:latin typeface="Bahnschrift Light Condensed" pitchFamily="34" charset="0"/>
              </a:rPr>
              <a:t>(PMAY-G) </a:t>
            </a:r>
            <a:r>
              <a:rPr lang="en-US" b="1" dirty="0" err="1" smtClean="0">
                <a:solidFill>
                  <a:srgbClr val="C00000"/>
                </a:solidFill>
                <a:latin typeface="Bahnschrift Light Condensed" pitchFamily="34" charset="0"/>
              </a:rPr>
              <a:t>w.e.f</a:t>
            </a:r>
            <a:r>
              <a:rPr lang="en-US" b="1" dirty="0" smtClean="0">
                <a:solidFill>
                  <a:srgbClr val="C00000"/>
                </a:solidFill>
                <a:latin typeface="Bahnschrift Light Condensed" pitchFamily="34" charset="0"/>
              </a:rPr>
              <a:t>. April, 2016.</a:t>
            </a:r>
          </a:p>
          <a:p>
            <a:pPr marL="171450" indent="-171450" algn="just">
              <a:buFont typeface="Arial" pitchFamily="34" charset="0"/>
              <a:buChar char="•"/>
            </a:pPr>
            <a:endParaRPr lang="en-US" dirty="0" smtClean="0">
              <a:latin typeface="Bahnschrift Light Condensed" pitchFamily="34" charset="0"/>
            </a:endParaRPr>
          </a:p>
          <a:p>
            <a:pPr marL="171450" indent="-171450" algn="just">
              <a:buFont typeface="Arial" pitchFamily="34" charset="0"/>
              <a:buChar char="•"/>
            </a:pPr>
            <a:r>
              <a:rPr lang="en-US" dirty="0" smtClean="0">
                <a:latin typeface="Bahnschrift Light Condensed" pitchFamily="34" charset="0"/>
              </a:rPr>
              <a:t>Its </a:t>
            </a:r>
            <a:r>
              <a:rPr lang="en-US" b="1" dirty="0" smtClean="0">
                <a:solidFill>
                  <a:srgbClr val="C00000"/>
                </a:solidFill>
                <a:latin typeface="Bahnschrift Light Condensed" pitchFamily="34" charset="0"/>
              </a:rPr>
              <a:t>objective</a:t>
            </a:r>
            <a:r>
              <a:rPr lang="en-US" dirty="0" smtClean="0">
                <a:latin typeface="Bahnschrift Light Condensed" pitchFamily="34" charset="0"/>
              </a:rPr>
              <a:t> is to </a:t>
            </a:r>
            <a:r>
              <a:rPr lang="en-US" b="1" dirty="0" smtClean="0">
                <a:solidFill>
                  <a:srgbClr val="C00000"/>
                </a:solidFill>
                <a:latin typeface="Bahnschrift Light Condensed" pitchFamily="34" charset="0"/>
              </a:rPr>
              <a:t>provide financial assistance </a:t>
            </a:r>
            <a:r>
              <a:rPr lang="en-US" dirty="0" smtClean="0">
                <a:latin typeface="Bahnschrift Light Condensed" pitchFamily="34" charset="0"/>
              </a:rPr>
              <a:t>and/or </a:t>
            </a:r>
            <a:r>
              <a:rPr lang="en-US" b="1" dirty="0" err="1" smtClean="0">
                <a:solidFill>
                  <a:srgbClr val="C00000"/>
                </a:solidFill>
                <a:latin typeface="Bahnschrift Light Condensed" pitchFamily="34" charset="0"/>
              </a:rPr>
              <a:t>pucca</a:t>
            </a:r>
            <a:r>
              <a:rPr lang="en-US" b="1" dirty="0" smtClean="0">
                <a:solidFill>
                  <a:srgbClr val="C00000"/>
                </a:solidFill>
                <a:latin typeface="Bahnschrift Light Condensed" pitchFamily="34" charset="0"/>
              </a:rPr>
              <a:t> houses along with all the basic amenities,</a:t>
            </a:r>
            <a:r>
              <a:rPr lang="en-US" dirty="0" smtClean="0">
                <a:latin typeface="Bahnschrift Light Condensed" pitchFamily="34" charset="0"/>
              </a:rPr>
              <a:t> such as power supply, sanitation, etc. to families without houses or living in </a:t>
            </a:r>
            <a:r>
              <a:rPr lang="en-US" dirty="0" err="1" smtClean="0">
                <a:latin typeface="Bahnschrift Light Condensed" pitchFamily="34" charset="0"/>
              </a:rPr>
              <a:t>kutcha</a:t>
            </a:r>
            <a:r>
              <a:rPr lang="en-US" dirty="0" smtClean="0">
                <a:latin typeface="Bahnschrift Light Condensed" pitchFamily="34" charset="0"/>
              </a:rPr>
              <a:t> and dilapidated houses in rural areas of India, except Delhi and Chandigarh.</a:t>
            </a:r>
            <a:endParaRPr lang="en-US" dirty="0">
              <a:latin typeface="Bahnschrift Light Condensed" pitchFamily="34" charset="0"/>
            </a:endParaRPr>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2800" b="1" dirty="0" smtClean="0">
                <a:solidFill>
                  <a:schemeClr val="bg1"/>
                </a:solidFill>
                <a:latin typeface="Bahnschrift Light SemiCondensed" pitchFamily="34" charset="0"/>
              </a:rPr>
              <a:t>Salient features of PMAY (</a:t>
            </a:r>
            <a:r>
              <a:rPr lang="en-US" sz="2800" b="1" dirty="0" err="1" smtClean="0">
                <a:solidFill>
                  <a:schemeClr val="bg1"/>
                </a:solidFill>
                <a:latin typeface="Bahnschrift Light SemiCondensed" pitchFamily="34" charset="0"/>
              </a:rPr>
              <a:t>Gramin</a:t>
            </a:r>
            <a:r>
              <a:rPr lang="en-US" sz="2800" b="1" dirty="0" smtClean="0">
                <a:solidFill>
                  <a:schemeClr val="bg1"/>
                </a:solidFill>
                <a:latin typeface="Bahnschrift Light SemiCondensed" pitchFamily="34" charset="0"/>
              </a:rPr>
              <a:t>)</a:t>
            </a:r>
            <a:endParaRPr lang="en-US" sz="2800" dirty="0">
              <a:solidFill>
                <a:schemeClr val="bg1"/>
              </a:solidFill>
              <a:latin typeface="Bahnschrift Light SemiCondensed" pitchFamily="34" charset="0"/>
            </a:endParaRPr>
          </a:p>
        </p:txBody>
      </p:sp>
      <p:sp>
        <p:nvSpPr>
          <p:cNvPr id="13" name="Rectangle 12"/>
          <p:cNvSpPr/>
          <p:nvPr/>
        </p:nvSpPr>
        <p:spPr>
          <a:xfrm>
            <a:off x="457200" y="1276350"/>
            <a:ext cx="8610600" cy="3539430"/>
          </a:xfrm>
          <a:prstGeom prst="rect">
            <a:avLst/>
          </a:prstGeom>
        </p:spPr>
        <p:txBody>
          <a:bodyPr wrap="square">
            <a:spAutoFit/>
          </a:bodyPr>
          <a:lstStyle/>
          <a:p>
            <a:pPr marL="114300" algn="just">
              <a:spcBef>
                <a:spcPts val="600"/>
              </a:spcBef>
              <a:spcAft>
                <a:spcPts val="600"/>
              </a:spcAft>
            </a:pPr>
            <a:endParaRPr lang="en-US" sz="1600" b="1" dirty="0" smtClean="0">
              <a:latin typeface="Bahnschrift Light SemiCondensed" pitchFamily="34" charset="0"/>
            </a:endParaRPr>
          </a:p>
          <a:p>
            <a:pPr marL="1143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sp>
        <p:nvSpPr>
          <p:cNvPr id="16" name="Rectangle 15"/>
          <p:cNvSpPr/>
          <p:nvPr/>
        </p:nvSpPr>
        <p:spPr>
          <a:xfrm>
            <a:off x="304800" y="1276350"/>
            <a:ext cx="8686800" cy="3170099"/>
          </a:xfrm>
          <a:prstGeom prst="rect">
            <a:avLst/>
          </a:prstGeom>
        </p:spPr>
        <p:txBody>
          <a:bodyPr wrap="square">
            <a:spAutoFit/>
          </a:bodyPr>
          <a:lstStyle/>
          <a:p>
            <a:pPr marL="457200" lvl="0" indent="-342900" algn="just">
              <a:spcBef>
                <a:spcPts val="1200"/>
              </a:spcBef>
              <a:spcAft>
                <a:spcPts val="1200"/>
              </a:spcAft>
              <a:buFont typeface="Arial" pitchFamily="34" charset="0"/>
              <a:buChar char="•"/>
            </a:pPr>
            <a:r>
              <a:rPr lang="en-US" sz="2000" dirty="0" smtClean="0">
                <a:latin typeface="Bahnschrift Light Condensed" pitchFamily="34" charset="0"/>
              </a:rPr>
              <a:t>This scheme </a:t>
            </a:r>
            <a:r>
              <a:rPr lang="en-US" sz="2000" b="1" dirty="0" smtClean="0">
                <a:solidFill>
                  <a:srgbClr val="C00000"/>
                </a:solidFill>
                <a:latin typeface="Bahnschrift Light Condensed" pitchFamily="34" charset="0"/>
              </a:rPr>
              <a:t>aims to build 29.5 million houses </a:t>
            </a:r>
            <a:r>
              <a:rPr lang="en-US" sz="2000" dirty="0" smtClean="0">
                <a:latin typeface="Bahnschrift Light Condensed" pitchFamily="34" charset="0"/>
              </a:rPr>
              <a:t>for the rural poor </a:t>
            </a:r>
            <a:r>
              <a:rPr lang="en-US" sz="2000" b="1" dirty="0" smtClean="0">
                <a:solidFill>
                  <a:srgbClr val="C00000"/>
                </a:solidFill>
                <a:latin typeface="Bahnschrift Light Condensed" pitchFamily="34" charset="0"/>
              </a:rPr>
              <a:t>for 2022</a:t>
            </a:r>
            <a:r>
              <a:rPr lang="en-US" sz="2000" dirty="0" smtClean="0">
                <a:latin typeface="Bahnschrift Light Condensed" pitchFamily="34" charset="0"/>
              </a:rPr>
              <a:t>.</a:t>
            </a:r>
          </a:p>
          <a:p>
            <a:pPr marL="457200" indent="-342900" algn="just">
              <a:spcBef>
                <a:spcPts val="1200"/>
              </a:spcBef>
              <a:spcAft>
                <a:spcPts val="1200"/>
              </a:spcAft>
              <a:buFont typeface="Arial" pitchFamily="34" charset="0"/>
              <a:buChar char="•"/>
            </a:pPr>
            <a:r>
              <a:rPr lang="en-US" sz="2000" dirty="0" smtClean="0">
                <a:latin typeface="Bahnschrift Light Condensed" pitchFamily="34" charset="0"/>
              </a:rPr>
              <a:t>The </a:t>
            </a:r>
            <a:r>
              <a:rPr lang="en-US" sz="2000" b="1" dirty="0" smtClean="0">
                <a:solidFill>
                  <a:srgbClr val="C00000"/>
                </a:solidFill>
                <a:latin typeface="Bahnschrift Light Condensed" pitchFamily="34" charset="0"/>
              </a:rPr>
              <a:t>cost of unit </a:t>
            </a:r>
            <a:r>
              <a:rPr lang="en-US" sz="2000" dirty="0" smtClean="0">
                <a:latin typeface="Bahnschrift Light Condensed" pitchFamily="34" charset="0"/>
              </a:rPr>
              <a:t>(house) assistance is to be </a:t>
            </a:r>
            <a:r>
              <a:rPr lang="en-US" sz="2000" b="1" dirty="0" smtClean="0">
                <a:solidFill>
                  <a:srgbClr val="C00000"/>
                </a:solidFill>
                <a:latin typeface="Bahnschrift Light Condensed" pitchFamily="34" charset="0"/>
              </a:rPr>
              <a:t>shared between central and state </a:t>
            </a:r>
            <a:r>
              <a:rPr lang="en-US" sz="2000" dirty="0" smtClean="0">
                <a:latin typeface="Bahnschrift Light Condensed" pitchFamily="34" charset="0"/>
              </a:rPr>
              <a:t>governments in the ratio </a:t>
            </a:r>
            <a:r>
              <a:rPr lang="en-US" sz="2000" b="1" dirty="0" smtClean="0">
                <a:solidFill>
                  <a:srgbClr val="C00000"/>
                </a:solidFill>
                <a:latin typeface="Bahnschrift Light Condensed" pitchFamily="34" charset="0"/>
              </a:rPr>
              <a:t>60:40 in plain areas </a:t>
            </a:r>
            <a:r>
              <a:rPr lang="en-US" sz="2000" dirty="0" smtClean="0">
                <a:latin typeface="Bahnschrift Light Condensed" pitchFamily="34" charset="0"/>
              </a:rPr>
              <a:t>and </a:t>
            </a:r>
            <a:r>
              <a:rPr lang="en-US" sz="2000" b="1" dirty="0" smtClean="0">
                <a:solidFill>
                  <a:srgbClr val="C00000"/>
                </a:solidFill>
                <a:latin typeface="Bahnschrift Light Condensed" pitchFamily="34" charset="0"/>
              </a:rPr>
              <a:t>90:10 for north-eastern and hilly states</a:t>
            </a:r>
            <a:r>
              <a:rPr lang="en-US" sz="2000" dirty="0" smtClean="0">
                <a:latin typeface="Bahnschrift Light Condensed" pitchFamily="34" charset="0"/>
              </a:rPr>
              <a:t>.</a:t>
            </a:r>
          </a:p>
          <a:p>
            <a:pPr marL="457200" indent="-342900" algn="just">
              <a:spcBef>
                <a:spcPts val="1200"/>
              </a:spcBef>
              <a:spcAft>
                <a:spcPts val="1200"/>
              </a:spcAft>
              <a:buFont typeface="Arial" pitchFamily="34" charset="0"/>
              <a:buChar char="•"/>
            </a:pPr>
            <a:r>
              <a:rPr lang="en-US" sz="2000" b="1" dirty="0" smtClean="0">
                <a:solidFill>
                  <a:srgbClr val="C00000"/>
                </a:solidFill>
                <a:latin typeface="Bahnschrift Light Condensed" pitchFamily="34" charset="0"/>
              </a:rPr>
              <a:t>Beneficiaries</a:t>
            </a:r>
            <a:r>
              <a:rPr lang="en-US" sz="2000" dirty="0" smtClean="0">
                <a:latin typeface="Bahnschrift Light Condensed" pitchFamily="34" charset="0"/>
              </a:rPr>
              <a:t> of the rural houses would be chosen according to data taken from the </a:t>
            </a:r>
            <a:r>
              <a:rPr lang="en-US" sz="2000" b="1" dirty="0" smtClean="0">
                <a:solidFill>
                  <a:srgbClr val="C00000"/>
                </a:solidFill>
                <a:latin typeface="Bahnschrift Light Condensed" pitchFamily="34" charset="0"/>
              </a:rPr>
              <a:t>Socio-Economic Caste Census of 2011</a:t>
            </a:r>
          </a:p>
          <a:p>
            <a:pPr marL="457200" indent="-342900" algn="just">
              <a:spcBef>
                <a:spcPts val="1200"/>
              </a:spcBef>
              <a:spcAft>
                <a:spcPts val="1200"/>
              </a:spcAft>
              <a:buFont typeface="Arial" pitchFamily="34" charset="0"/>
              <a:buChar char="•"/>
            </a:pPr>
            <a:r>
              <a:rPr lang="en-US" sz="2000" dirty="0" smtClean="0">
                <a:latin typeface="Bahnschrift Light Condensed" pitchFamily="34" charset="0"/>
              </a:rPr>
              <a:t>An allowance of </a:t>
            </a:r>
            <a:r>
              <a:rPr lang="en-US" sz="2000" b="1" dirty="0" smtClean="0">
                <a:solidFill>
                  <a:srgbClr val="C00000"/>
                </a:solidFill>
                <a:latin typeface="Bahnschrift Light Condensed" pitchFamily="34" charset="0"/>
              </a:rPr>
              <a:t>Rs. 120,000 in plain areas </a:t>
            </a:r>
            <a:r>
              <a:rPr lang="en-US" sz="2000" dirty="0" smtClean="0">
                <a:latin typeface="Bahnschrift Light Condensed" pitchFamily="34" charset="0"/>
              </a:rPr>
              <a:t>and Rs. </a:t>
            </a:r>
            <a:r>
              <a:rPr lang="en-US" sz="2000" b="1" dirty="0" smtClean="0">
                <a:solidFill>
                  <a:srgbClr val="C00000"/>
                </a:solidFill>
                <a:latin typeface="Bahnschrift Light Condensed" pitchFamily="34" charset="0"/>
              </a:rPr>
              <a:t>130,000 in hilly areas </a:t>
            </a:r>
            <a:r>
              <a:rPr lang="en-US" sz="2000" dirty="0" smtClean="0">
                <a:latin typeface="Bahnschrift Light Condensed" pitchFamily="34" charset="0"/>
              </a:rPr>
              <a:t>will be provided for construction of homes.</a:t>
            </a:r>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2800" b="1" dirty="0" smtClean="0">
                <a:solidFill>
                  <a:schemeClr val="bg1"/>
                </a:solidFill>
                <a:latin typeface="Bahnschrift Light SemiCondensed" pitchFamily="34" charset="0"/>
              </a:rPr>
              <a:t>Salient features of PMAY (</a:t>
            </a:r>
            <a:r>
              <a:rPr lang="en-US" sz="2800" b="1" dirty="0" err="1" smtClean="0">
                <a:solidFill>
                  <a:schemeClr val="bg1"/>
                </a:solidFill>
                <a:latin typeface="Bahnschrift Light SemiCondensed" pitchFamily="34" charset="0"/>
              </a:rPr>
              <a:t>Gramin</a:t>
            </a:r>
            <a:r>
              <a:rPr lang="en-US" sz="2800" b="1" dirty="0" smtClean="0">
                <a:solidFill>
                  <a:schemeClr val="bg1"/>
                </a:solidFill>
                <a:latin typeface="Bahnschrift Light SemiCondensed" pitchFamily="34" charset="0"/>
              </a:rPr>
              <a:t>)……….</a:t>
            </a:r>
            <a:endParaRPr lang="en-US" sz="2800" dirty="0">
              <a:solidFill>
                <a:schemeClr val="bg1"/>
              </a:solidFill>
              <a:latin typeface="Bahnschrift Light SemiCondensed" pitchFamily="34" charset="0"/>
            </a:endParaRPr>
          </a:p>
        </p:txBody>
      </p:sp>
      <p:sp>
        <p:nvSpPr>
          <p:cNvPr id="5" name="Rectangle 4"/>
          <p:cNvSpPr/>
          <p:nvPr/>
        </p:nvSpPr>
        <p:spPr>
          <a:xfrm>
            <a:off x="304800" y="1123950"/>
            <a:ext cx="8610600" cy="2739211"/>
          </a:xfrm>
          <a:prstGeom prst="rect">
            <a:avLst/>
          </a:prstGeom>
        </p:spPr>
        <p:txBody>
          <a:bodyPr wrap="square">
            <a:spAutoFit/>
          </a:bodyPr>
          <a:lstStyle/>
          <a:p>
            <a:pPr marL="457200" indent="-3429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sp>
        <p:nvSpPr>
          <p:cNvPr id="13" name="Rectangle 12"/>
          <p:cNvSpPr/>
          <p:nvPr/>
        </p:nvSpPr>
        <p:spPr>
          <a:xfrm>
            <a:off x="457200" y="1276350"/>
            <a:ext cx="8610600" cy="3539430"/>
          </a:xfrm>
          <a:prstGeom prst="rect">
            <a:avLst/>
          </a:prstGeom>
        </p:spPr>
        <p:txBody>
          <a:bodyPr wrap="square">
            <a:spAutoFit/>
          </a:bodyPr>
          <a:lstStyle/>
          <a:p>
            <a:pPr marL="114300" algn="just">
              <a:spcBef>
                <a:spcPts val="600"/>
              </a:spcBef>
              <a:spcAft>
                <a:spcPts val="600"/>
              </a:spcAft>
            </a:pPr>
            <a:endParaRPr lang="en-US" sz="1600" b="1" dirty="0" smtClean="0">
              <a:latin typeface="Bahnschrift Light SemiCondensed" pitchFamily="34" charset="0"/>
            </a:endParaRPr>
          </a:p>
          <a:p>
            <a:pPr marL="1143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sp>
        <p:nvSpPr>
          <p:cNvPr id="16" name="Rectangle 15"/>
          <p:cNvSpPr/>
          <p:nvPr/>
        </p:nvSpPr>
        <p:spPr>
          <a:xfrm>
            <a:off x="381000" y="1276350"/>
            <a:ext cx="8458200" cy="3170099"/>
          </a:xfrm>
          <a:prstGeom prst="rect">
            <a:avLst/>
          </a:prstGeom>
        </p:spPr>
        <p:txBody>
          <a:bodyPr wrap="square">
            <a:spAutoFit/>
          </a:bodyPr>
          <a:lstStyle/>
          <a:p>
            <a:pPr marL="457200" indent="-342900" algn="just">
              <a:spcBef>
                <a:spcPts val="1200"/>
              </a:spcBef>
              <a:spcAft>
                <a:spcPts val="1200"/>
              </a:spcAft>
              <a:buFont typeface="Arial" pitchFamily="34" charset="0"/>
              <a:buChar char="•"/>
            </a:pPr>
            <a:r>
              <a:rPr lang="en-US" sz="2000" dirty="0" smtClean="0">
                <a:latin typeface="Bahnschrift Light Condensed" pitchFamily="34" charset="0"/>
              </a:rPr>
              <a:t>The </a:t>
            </a:r>
            <a:r>
              <a:rPr lang="en-US" sz="2000" b="1" dirty="0" smtClean="0">
                <a:solidFill>
                  <a:srgbClr val="C00000"/>
                </a:solidFill>
                <a:latin typeface="Bahnschrift Light Condensed" pitchFamily="34" charset="0"/>
              </a:rPr>
              <a:t>unit size </a:t>
            </a:r>
            <a:r>
              <a:rPr lang="en-US" sz="2000" b="1" dirty="0" smtClean="0">
                <a:solidFill>
                  <a:schemeClr val="tx1">
                    <a:lumMod val="95000"/>
                    <a:lumOff val="5000"/>
                  </a:schemeClr>
                </a:solidFill>
                <a:latin typeface="Bahnschrift Light Condensed" pitchFamily="34" charset="0"/>
              </a:rPr>
              <a:t>has</a:t>
            </a:r>
            <a:r>
              <a:rPr lang="en-US" sz="2000" b="1" dirty="0" smtClean="0">
                <a:solidFill>
                  <a:srgbClr val="C00000"/>
                </a:solidFill>
                <a:latin typeface="Bahnschrift Light Condensed" pitchFamily="34" charset="0"/>
              </a:rPr>
              <a:t> </a:t>
            </a:r>
            <a:r>
              <a:rPr lang="en-US" sz="2000" dirty="0" smtClean="0">
                <a:latin typeface="Bahnschrift Light Condensed" pitchFamily="34" charset="0"/>
              </a:rPr>
              <a:t>been enhanced from the existing </a:t>
            </a:r>
            <a:r>
              <a:rPr lang="en-US" sz="2000" b="1" dirty="0" smtClean="0">
                <a:solidFill>
                  <a:srgbClr val="C00000"/>
                </a:solidFill>
                <a:latin typeface="Bahnschrift Light Condensed" pitchFamily="34" charset="0"/>
              </a:rPr>
              <a:t>20 sq.mt. to up to 25 sq.mt</a:t>
            </a:r>
            <a:r>
              <a:rPr lang="en-US" sz="2000" dirty="0" smtClean="0">
                <a:latin typeface="Bahnschrift Light Condensed" pitchFamily="34" charset="0"/>
              </a:rPr>
              <a:t>. including a dedicated area for hygienic cooking.</a:t>
            </a:r>
          </a:p>
          <a:p>
            <a:pPr marL="457200" indent="-342900" algn="just">
              <a:spcBef>
                <a:spcPts val="1200"/>
              </a:spcBef>
              <a:spcAft>
                <a:spcPts val="1200"/>
              </a:spcAft>
              <a:buFont typeface="Arial" pitchFamily="34" charset="0"/>
              <a:buChar char="•"/>
            </a:pPr>
            <a:r>
              <a:rPr lang="en-US" sz="2000" dirty="0" smtClean="0">
                <a:latin typeface="Bahnschrift Light Condensed" pitchFamily="34" charset="0"/>
              </a:rPr>
              <a:t>Provision of </a:t>
            </a:r>
            <a:r>
              <a:rPr lang="en-US" sz="2000" b="1" dirty="0" smtClean="0">
                <a:solidFill>
                  <a:srgbClr val="C00000"/>
                </a:solidFill>
                <a:latin typeface="Bahnschrift Light Condensed" pitchFamily="34" charset="0"/>
              </a:rPr>
              <a:t>90-95 man days of unskilled labor from MGNREGS</a:t>
            </a:r>
            <a:r>
              <a:rPr lang="en-US" sz="2000" dirty="0" smtClean="0">
                <a:latin typeface="Bahnschrift Light Condensed" pitchFamily="34" charset="0"/>
              </a:rPr>
              <a:t>.</a:t>
            </a:r>
          </a:p>
          <a:p>
            <a:pPr marL="457200" indent="-342900" algn="just">
              <a:spcBef>
                <a:spcPts val="1200"/>
              </a:spcBef>
              <a:spcAft>
                <a:spcPts val="1200"/>
              </a:spcAft>
              <a:buFont typeface="Arial" pitchFamily="34" charset="0"/>
              <a:buChar char="•"/>
            </a:pPr>
            <a:r>
              <a:rPr lang="en-US" sz="2000" dirty="0" smtClean="0">
                <a:latin typeface="Bahnschrift Light Condensed" pitchFamily="34" charset="0"/>
              </a:rPr>
              <a:t>Beneficiaries are identified using parameters </a:t>
            </a:r>
            <a:r>
              <a:rPr lang="en-US" sz="2000" b="1" dirty="0" smtClean="0">
                <a:solidFill>
                  <a:srgbClr val="C00000"/>
                </a:solidFill>
                <a:latin typeface="Bahnschrift Light Condensed" pitchFamily="34" charset="0"/>
              </a:rPr>
              <a:t>from Socio Economic and Caste Census (SECC) and verified by Gram </a:t>
            </a:r>
            <a:r>
              <a:rPr lang="en-US" sz="2000" b="1" dirty="0" err="1" smtClean="0">
                <a:solidFill>
                  <a:srgbClr val="C00000"/>
                </a:solidFill>
                <a:latin typeface="Bahnschrift Light Condensed" pitchFamily="34" charset="0"/>
              </a:rPr>
              <a:t>Sabhas</a:t>
            </a:r>
            <a:r>
              <a:rPr lang="en-US" sz="2000" b="1" dirty="0" smtClean="0">
                <a:solidFill>
                  <a:srgbClr val="C00000"/>
                </a:solidFill>
                <a:latin typeface="Bahnschrift Light Condensed" pitchFamily="34" charset="0"/>
              </a:rPr>
              <a:t>.</a:t>
            </a:r>
          </a:p>
          <a:p>
            <a:pPr marL="457200" indent="-342900" algn="just">
              <a:spcBef>
                <a:spcPts val="1200"/>
              </a:spcBef>
              <a:spcAft>
                <a:spcPts val="1200"/>
              </a:spcAft>
              <a:buFont typeface="Arial" pitchFamily="34" charset="0"/>
              <a:buChar char="•"/>
            </a:pPr>
            <a:r>
              <a:rPr lang="en-US" sz="2000" b="1" dirty="0" smtClean="0">
                <a:solidFill>
                  <a:srgbClr val="C00000"/>
                </a:solidFill>
                <a:latin typeface="Bahnschrift Light Condensed" pitchFamily="34" charset="0"/>
              </a:rPr>
              <a:t>Funds are being transferred electronically </a:t>
            </a:r>
            <a:r>
              <a:rPr lang="en-US" sz="2000" dirty="0" smtClean="0">
                <a:latin typeface="Bahnschrift Light Condensed" pitchFamily="34" charset="0"/>
              </a:rPr>
              <a:t>directly to the </a:t>
            </a:r>
            <a:r>
              <a:rPr lang="en-US" sz="2000" b="1" dirty="0" err="1" smtClean="0">
                <a:solidFill>
                  <a:srgbClr val="C00000"/>
                </a:solidFill>
                <a:latin typeface="Bahnschrift Light Condensed" pitchFamily="34" charset="0"/>
              </a:rPr>
              <a:t>Aadhaar</a:t>
            </a:r>
            <a:r>
              <a:rPr lang="en-US" sz="2000" b="1" dirty="0" smtClean="0">
                <a:solidFill>
                  <a:srgbClr val="C00000"/>
                </a:solidFill>
                <a:latin typeface="Bahnschrift Light Condensed" pitchFamily="34" charset="0"/>
              </a:rPr>
              <a:t> linked account </a:t>
            </a:r>
            <a:r>
              <a:rPr lang="en-US" sz="2000" dirty="0" smtClean="0">
                <a:latin typeface="Bahnschrift Light Condensed" pitchFamily="34" charset="0"/>
              </a:rPr>
              <a:t>of the beneficiary.</a:t>
            </a:r>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2800" b="1" dirty="0" smtClean="0">
                <a:solidFill>
                  <a:schemeClr val="bg1"/>
                </a:solidFill>
                <a:latin typeface="Bahnschrift Light SemiCondensed" pitchFamily="34" charset="0"/>
              </a:rPr>
              <a:t>Salient features of PMAY (</a:t>
            </a:r>
            <a:r>
              <a:rPr lang="en-US" sz="2800" b="1" dirty="0" err="1" smtClean="0">
                <a:solidFill>
                  <a:schemeClr val="bg1"/>
                </a:solidFill>
                <a:latin typeface="Bahnschrift Light SemiCondensed" pitchFamily="34" charset="0"/>
              </a:rPr>
              <a:t>Gramin</a:t>
            </a:r>
            <a:r>
              <a:rPr lang="en-US" sz="2800" b="1" dirty="0" smtClean="0">
                <a:solidFill>
                  <a:schemeClr val="bg1"/>
                </a:solidFill>
                <a:latin typeface="Bahnschrift Light SemiCondensed" pitchFamily="34" charset="0"/>
              </a:rPr>
              <a:t>)………</a:t>
            </a:r>
            <a:endParaRPr lang="en-US" sz="2800" dirty="0">
              <a:solidFill>
                <a:schemeClr val="bg1"/>
              </a:solidFill>
              <a:latin typeface="Bahnschrift Light SemiCondensed" pitchFamily="34" charset="0"/>
            </a:endParaRPr>
          </a:p>
        </p:txBody>
      </p:sp>
      <p:sp>
        <p:nvSpPr>
          <p:cNvPr id="5" name="Rectangle 4"/>
          <p:cNvSpPr/>
          <p:nvPr/>
        </p:nvSpPr>
        <p:spPr>
          <a:xfrm>
            <a:off x="304800" y="1123950"/>
            <a:ext cx="8610600" cy="2739211"/>
          </a:xfrm>
          <a:prstGeom prst="rect">
            <a:avLst/>
          </a:prstGeom>
        </p:spPr>
        <p:txBody>
          <a:bodyPr wrap="square">
            <a:spAutoFit/>
          </a:bodyPr>
          <a:lstStyle/>
          <a:p>
            <a:pPr marL="457200" indent="-3429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sp>
        <p:nvSpPr>
          <p:cNvPr id="13" name="Rectangle 12"/>
          <p:cNvSpPr/>
          <p:nvPr/>
        </p:nvSpPr>
        <p:spPr>
          <a:xfrm>
            <a:off x="457200" y="1276350"/>
            <a:ext cx="8610600" cy="3539430"/>
          </a:xfrm>
          <a:prstGeom prst="rect">
            <a:avLst/>
          </a:prstGeom>
        </p:spPr>
        <p:txBody>
          <a:bodyPr wrap="square">
            <a:spAutoFit/>
          </a:bodyPr>
          <a:lstStyle/>
          <a:p>
            <a:pPr marL="114300" algn="just">
              <a:spcBef>
                <a:spcPts val="600"/>
              </a:spcBef>
              <a:spcAft>
                <a:spcPts val="600"/>
              </a:spcAft>
            </a:pPr>
            <a:endParaRPr lang="en-US" sz="1600" b="1" dirty="0" smtClean="0">
              <a:latin typeface="Bahnschrift Light SemiCondensed" pitchFamily="34" charset="0"/>
            </a:endParaRPr>
          </a:p>
          <a:p>
            <a:pPr marL="1143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sp>
        <p:nvSpPr>
          <p:cNvPr id="16" name="Rectangle 15"/>
          <p:cNvSpPr/>
          <p:nvPr/>
        </p:nvSpPr>
        <p:spPr>
          <a:xfrm>
            <a:off x="152400" y="1176099"/>
            <a:ext cx="8839200" cy="3754874"/>
          </a:xfrm>
          <a:prstGeom prst="rect">
            <a:avLst/>
          </a:prstGeom>
        </p:spPr>
        <p:txBody>
          <a:bodyPr wrap="square">
            <a:spAutoFit/>
          </a:bodyPr>
          <a:lstStyle/>
          <a:p>
            <a:pPr marL="457200" indent="-342900">
              <a:spcBef>
                <a:spcPts val="1200"/>
              </a:spcBef>
              <a:spcAft>
                <a:spcPts val="1200"/>
              </a:spcAft>
              <a:buFont typeface="Arial" pitchFamily="34" charset="0"/>
              <a:buChar char="•"/>
            </a:pPr>
            <a:r>
              <a:rPr lang="en-US" sz="2000" dirty="0" smtClean="0">
                <a:latin typeface="Bahnschrift Light Condensed" pitchFamily="34" charset="0"/>
              </a:rPr>
              <a:t>The beneficiary can be facilitated to </a:t>
            </a:r>
            <a:r>
              <a:rPr lang="en-US" sz="2000" b="1" dirty="0" smtClean="0">
                <a:solidFill>
                  <a:srgbClr val="C00000"/>
                </a:solidFill>
                <a:latin typeface="Bahnschrift Light Condensed" pitchFamily="34" charset="0"/>
              </a:rPr>
              <a:t>avail loan of up to 70000 rupees </a:t>
            </a:r>
            <a:r>
              <a:rPr lang="en-US" sz="2000" dirty="0" smtClean="0">
                <a:latin typeface="Bahnschrift Light Condensed" pitchFamily="34" charset="0"/>
              </a:rPr>
              <a:t>for construction of the house which is optional.</a:t>
            </a:r>
          </a:p>
          <a:p>
            <a:pPr marL="457200" indent="-342900" algn="just">
              <a:spcBef>
                <a:spcPts val="1200"/>
              </a:spcBef>
              <a:spcAft>
                <a:spcPts val="1200"/>
              </a:spcAft>
              <a:buFont typeface="Arial" pitchFamily="34" charset="0"/>
              <a:buChar char="•"/>
            </a:pPr>
            <a:r>
              <a:rPr lang="en-US" sz="2000" dirty="0" smtClean="0">
                <a:latin typeface="Bahnschrift Light Condensed" pitchFamily="34" charset="0"/>
              </a:rPr>
              <a:t>The houses under the mission should be </a:t>
            </a:r>
            <a:r>
              <a:rPr lang="en-US" sz="2000" b="1" dirty="0" smtClean="0">
                <a:solidFill>
                  <a:srgbClr val="C00000"/>
                </a:solidFill>
                <a:latin typeface="Bahnschrift Light Condensed" pitchFamily="34" charset="0"/>
              </a:rPr>
              <a:t>designed and constructed to meet </a:t>
            </a:r>
            <a:r>
              <a:rPr lang="en-US" sz="2000" dirty="0" smtClean="0">
                <a:latin typeface="Bahnschrift Light Condensed" pitchFamily="34" charset="0"/>
              </a:rPr>
              <a:t>the requirements of structural safety against </a:t>
            </a:r>
            <a:r>
              <a:rPr lang="en-US" sz="2000" b="1" dirty="0" smtClean="0">
                <a:solidFill>
                  <a:srgbClr val="C00000"/>
                </a:solidFill>
                <a:latin typeface="Bahnschrift Light Condensed" pitchFamily="34" charset="0"/>
              </a:rPr>
              <a:t>earthquake, flood, cyclone, landslide, etc </a:t>
            </a:r>
          </a:p>
          <a:p>
            <a:pPr marL="457200" indent="-342900" algn="just">
              <a:spcBef>
                <a:spcPts val="1200"/>
              </a:spcBef>
              <a:spcAft>
                <a:spcPts val="1200"/>
              </a:spcAft>
              <a:buFont typeface="Arial" pitchFamily="34" charset="0"/>
              <a:buChar char="•"/>
            </a:pPr>
            <a:r>
              <a:rPr lang="en-US" sz="2000" dirty="0" smtClean="0">
                <a:latin typeface="Bahnschrift Light Condensed" pitchFamily="34" charset="0"/>
              </a:rPr>
              <a:t>The houses constructed/acquired with central assistance under the mission should be </a:t>
            </a:r>
            <a:r>
              <a:rPr lang="en-US" sz="2000" b="1" dirty="0" smtClean="0">
                <a:solidFill>
                  <a:srgbClr val="C00000"/>
                </a:solidFill>
                <a:latin typeface="Bahnschrift Light Condensed" pitchFamily="34" charset="0"/>
              </a:rPr>
              <a:t>in the name of the female head of the household </a:t>
            </a:r>
            <a:r>
              <a:rPr lang="en-US" sz="2000" dirty="0" smtClean="0">
                <a:latin typeface="Bahnschrift Light Condensed" pitchFamily="34" charset="0"/>
              </a:rPr>
              <a:t>or in the joint name of the male head of the house hold and his wife, and only in cases when there is no adult female member in the family, the house can be in the name of male member of the house hold.</a:t>
            </a:r>
          </a:p>
          <a:p>
            <a:pPr marL="457200" indent="-342900" algn="just">
              <a:spcBef>
                <a:spcPts val="1200"/>
              </a:spcBef>
              <a:spcAft>
                <a:spcPts val="1200"/>
              </a:spcAft>
              <a:buFont typeface="Arial" pitchFamily="34" charset="0"/>
              <a:buChar char="•"/>
            </a:pPr>
            <a:endParaRPr lang="en-US" dirty="0">
              <a:latin typeface="Bahnschrift SemiBold SemiConden" pitchFamily="34" charset="0"/>
            </a:endParaRPr>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3" name="Content Placeholder 2"/>
          <p:cNvSpPr>
            <a:spLocks noGrp="1"/>
          </p:cNvSpPr>
          <p:nvPr>
            <p:ph sz="quarter" idx="1"/>
          </p:nvPr>
        </p:nvSpPr>
        <p:spPr>
          <a:xfrm>
            <a:off x="4038600" y="1200150"/>
            <a:ext cx="4919472" cy="3581400"/>
          </a:xfrm>
        </p:spPr>
        <p:txBody>
          <a:bodyPr>
            <a:noAutofit/>
          </a:bodyPr>
          <a:lstStyle/>
          <a:p>
            <a:pPr algn="just">
              <a:lnSpc>
                <a:spcPct val="85000"/>
              </a:lnSpc>
              <a:spcBef>
                <a:spcPts val="600"/>
              </a:spcBef>
              <a:spcAft>
                <a:spcPts val="600"/>
              </a:spcAft>
            </a:pPr>
            <a:r>
              <a:rPr lang="en-US" sz="2200" dirty="0" smtClean="0">
                <a:latin typeface="Bahnschrift Light Condensed" pitchFamily="34" charset="0"/>
              </a:rPr>
              <a:t>Among the three basic necessities of human being, i.e. food, clothes and shelter– </a:t>
            </a:r>
            <a:r>
              <a:rPr lang="en-US" sz="2200" b="1" dirty="0" smtClean="0">
                <a:solidFill>
                  <a:schemeClr val="accent6">
                    <a:lumMod val="50000"/>
                  </a:schemeClr>
                </a:solidFill>
                <a:latin typeface="Bahnschrift Light Condensed" pitchFamily="34" charset="0"/>
              </a:rPr>
              <a:t>shelter is the </a:t>
            </a:r>
            <a:r>
              <a:rPr lang="en-US" sz="2200" b="1" dirty="0" smtClean="0">
                <a:solidFill>
                  <a:srgbClr val="C00000"/>
                </a:solidFill>
                <a:latin typeface="Bahnschrift Light Condensed" pitchFamily="34" charset="0"/>
              </a:rPr>
              <a:t>most expensive need</a:t>
            </a:r>
            <a:r>
              <a:rPr lang="en-US" sz="2200" dirty="0" smtClean="0">
                <a:latin typeface="Bahnschrift Light Condensed" pitchFamily="34" charset="0"/>
              </a:rPr>
              <a:t> and therefore </a:t>
            </a:r>
            <a:r>
              <a:rPr lang="en-US" sz="2200" b="1" dirty="0" smtClean="0">
                <a:solidFill>
                  <a:srgbClr val="C00000"/>
                </a:solidFill>
                <a:latin typeface="Bahnschrift Light Condensed" pitchFamily="34" charset="0"/>
              </a:rPr>
              <a:t>remains unattended for poor or not easy to achieve. </a:t>
            </a:r>
          </a:p>
          <a:p>
            <a:pPr algn="just">
              <a:lnSpc>
                <a:spcPct val="85000"/>
              </a:lnSpc>
              <a:spcBef>
                <a:spcPts val="600"/>
              </a:spcBef>
              <a:spcAft>
                <a:spcPts val="600"/>
              </a:spcAft>
            </a:pPr>
            <a:r>
              <a:rPr lang="en-US" sz="2200" dirty="0" smtClean="0">
                <a:latin typeface="Bahnschrift Light Condensed" pitchFamily="34" charset="0"/>
              </a:rPr>
              <a:t>Owning a house is </a:t>
            </a:r>
            <a:r>
              <a:rPr lang="en-US" sz="2200" b="1" dirty="0" smtClean="0">
                <a:solidFill>
                  <a:srgbClr val="C00000"/>
                </a:solidFill>
                <a:latin typeface="Bahnschrift Light Condensed" pitchFamily="34" charset="0"/>
              </a:rPr>
              <a:t>dream for the common man </a:t>
            </a:r>
            <a:r>
              <a:rPr lang="en-US" sz="2200" dirty="0" smtClean="0">
                <a:latin typeface="Bahnschrift Light Condensed" pitchFamily="34" charset="0"/>
              </a:rPr>
              <a:t>across the world.</a:t>
            </a:r>
          </a:p>
          <a:p>
            <a:pPr algn="just">
              <a:lnSpc>
                <a:spcPct val="85000"/>
              </a:lnSpc>
              <a:spcBef>
                <a:spcPts val="600"/>
              </a:spcBef>
              <a:spcAft>
                <a:spcPts val="600"/>
              </a:spcAft>
            </a:pPr>
            <a:r>
              <a:rPr lang="en-US" sz="2200" dirty="0" smtClean="0">
                <a:latin typeface="Bahnschrift Light Condensed" pitchFamily="34" charset="0"/>
              </a:rPr>
              <a:t>But to construct or buy a house, </a:t>
            </a:r>
            <a:r>
              <a:rPr lang="en-US" sz="2200" b="1" dirty="0" smtClean="0">
                <a:solidFill>
                  <a:srgbClr val="C00000"/>
                </a:solidFill>
                <a:latin typeface="Bahnschrift Light Condensed" pitchFamily="34" charset="0"/>
              </a:rPr>
              <a:t>one needs to spend huge amount of money</a:t>
            </a:r>
            <a:r>
              <a:rPr lang="en-US" sz="2200" dirty="0" smtClean="0">
                <a:latin typeface="Bahnschrift Light Condensed" pitchFamily="34" charset="0"/>
              </a:rPr>
              <a:t>, especially in a country like India where a </a:t>
            </a:r>
            <a:r>
              <a:rPr lang="en-US" sz="2200" b="1" dirty="0" smtClean="0">
                <a:solidFill>
                  <a:srgbClr val="C00000"/>
                </a:solidFill>
                <a:latin typeface="Bahnschrift Light Condensed" pitchFamily="34" charset="0"/>
              </a:rPr>
              <a:t>large section of rural population are landless</a:t>
            </a:r>
            <a:r>
              <a:rPr lang="en-US" sz="2200" dirty="0" smtClean="0">
                <a:latin typeface="Bahnschrift Light Condensed" pitchFamily="34" charset="0"/>
              </a:rPr>
              <a:t> and </a:t>
            </a:r>
            <a:r>
              <a:rPr lang="en-US" sz="2200" b="1" dirty="0" smtClean="0">
                <a:latin typeface="Bahnschrift Light Condensed" pitchFamily="34" charset="0"/>
              </a:rPr>
              <a:t>do not have any financial means.</a:t>
            </a:r>
            <a:endParaRPr lang="en-US" sz="2200" dirty="0"/>
          </a:p>
        </p:txBody>
      </p:sp>
      <p:sp>
        <p:nvSpPr>
          <p:cNvPr id="4" name="Rectangle 3"/>
          <p:cNvSpPr/>
          <p:nvPr/>
        </p:nvSpPr>
        <p:spPr>
          <a:xfrm>
            <a:off x="162498" y="57150"/>
            <a:ext cx="8829102" cy="10668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600" b="1" dirty="0" smtClean="0">
                <a:solidFill>
                  <a:schemeClr val="bg1"/>
                </a:solidFill>
                <a:latin typeface="Bahnschrift Light Condensed" pitchFamily="34" charset="0"/>
              </a:rPr>
              <a:t>Introduction</a:t>
            </a:r>
            <a:endParaRPr lang="en-US" sz="3600" b="1" dirty="0">
              <a:solidFill>
                <a:schemeClr val="bg1"/>
              </a:solidFill>
              <a:latin typeface="Bahnschrift Light Condensed" pitchFamily="34" charset="0"/>
            </a:endParaRPr>
          </a:p>
        </p:txBody>
      </p:sp>
      <p:pic>
        <p:nvPicPr>
          <p:cNvPr id="13316" name="Picture 4" descr="Home-clipart-cliparti1_home-clip-art_06 (With images) | House ..."/>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1200150"/>
            <a:ext cx="4057650" cy="3246120"/>
          </a:xfrm>
          <a:prstGeom prst="rect">
            <a:avLst/>
          </a:prstGeom>
          <a:noFill/>
        </p:spPr>
      </p:pic>
    </p:spTree>
    <p:extLst>
      <p:ext uri="{BB962C8B-B14F-4D97-AF65-F5344CB8AC3E}">
        <p14:creationId xmlns="" xmlns:p14="http://schemas.microsoft.com/office/powerpoint/2010/main" val="41033094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200" dirty="0" smtClean="0">
                <a:latin typeface="Bahnschrift Light Condensed" pitchFamily="34" charset="0"/>
              </a:rPr>
              <a:t>Assistance through convergence</a:t>
            </a:r>
            <a:endParaRPr lang="en-US" sz="3200" dirty="0">
              <a:solidFill>
                <a:schemeClr val="bg1"/>
              </a:solidFill>
              <a:latin typeface="Bahnschrift Light Condensed" pitchFamily="34" charset="0"/>
            </a:endParaRPr>
          </a:p>
        </p:txBody>
      </p:sp>
      <p:sp>
        <p:nvSpPr>
          <p:cNvPr id="5" name="Rectangle 4"/>
          <p:cNvSpPr/>
          <p:nvPr/>
        </p:nvSpPr>
        <p:spPr>
          <a:xfrm>
            <a:off x="304800" y="1123950"/>
            <a:ext cx="8610600" cy="2739211"/>
          </a:xfrm>
          <a:prstGeom prst="rect">
            <a:avLst/>
          </a:prstGeom>
        </p:spPr>
        <p:txBody>
          <a:bodyPr wrap="square">
            <a:spAutoFit/>
          </a:bodyPr>
          <a:lstStyle/>
          <a:p>
            <a:pPr marL="457200" indent="-3429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sp>
        <p:nvSpPr>
          <p:cNvPr id="13" name="Rectangle 12"/>
          <p:cNvSpPr/>
          <p:nvPr/>
        </p:nvSpPr>
        <p:spPr>
          <a:xfrm>
            <a:off x="457200" y="1276350"/>
            <a:ext cx="8610600" cy="3539430"/>
          </a:xfrm>
          <a:prstGeom prst="rect">
            <a:avLst/>
          </a:prstGeom>
        </p:spPr>
        <p:txBody>
          <a:bodyPr wrap="square">
            <a:spAutoFit/>
          </a:bodyPr>
          <a:lstStyle/>
          <a:p>
            <a:pPr marL="114300" algn="just">
              <a:spcBef>
                <a:spcPts val="600"/>
              </a:spcBef>
              <a:spcAft>
                <a:spcPts val="600"/>
              </a:spcAft>
            </a:pPr>
            <a:endParaRPr lang="en-US" sz="1600" b="1" dirty="0" smtClean="0">
              <a:latin typeface="Bahnschrift Light SemiCondensed" pitchFamily="34" charset="0"/>
            </a:endParaRPr>
          </a:p>
          <a:p>
            <a:pPr marL="1143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pic>
        <p:nvPicPr>
          <p:cNvPr id="54274" name="Picture 2"/>
          <p:cNvPicPr>
            <a:picLocks noChangeAspect="1" noChangeArrowheads="1"/>
          </p:cNvPicPr>
          <p:nvPr/>
        </p:nvPicPr>
        <p:blipFill>
          <a:blip r:embed="rId3" cstate="print"/>
          <a:srcRect/>
          <a:stretch>
            <a:fillRect/>
          </a:stretch>
        </p:blipFill>
        <p:spPr bwMode="auto">
          <a:xfrm>
            <a:off x="152400" y="1123950"/>
            <a:ext cx="8839200" cy="3657599"/>
          </a:xfrm>
          <a:prstGeom prst="rect">
            <a:avLst/>
          </a:prstGeom>
          <a:noFill/>
          <a:ln w="9525">
            <a:noFill/>
            <a:miter lim="800000"/>
            <a:headEnd/>
            <a:tailEnd/>
          </a:ln>
          <a:effectLst/>
        </p:spPr>
      </p:pic>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0"/>
              </a:spcBef>
              <a:defRPr/>
            </a:pPr>
            <a:r>
              <a:rPr lang="en-US" sz="3200" dirty="0" smtClean="0">
                <a:solidFill>
                  <a:schemeClr val="bg2"/>
                </a:solidFill>
                <a:latin typeface="Bahnschrift Light Condensed" pitchFamily="34" charset="0"/>
              </a:rPr>
              <a:t>Sanction of house to Beneficiaries</a:t>
            </a:r>
            <a:endParaRPr lang="en-US" sz="3200" dirty="0">
              <a:solidFill>
                <a:schemeClr val="bg2"/>
              </a:solidFill>
              <a:latin typeface="Bahnschrift Light Condensed" pitchFamily="34" charset="0"/>
            </a:endParaRPr>
          </a:p>
        </p:txBody>
      </p:sp>
      <p:sp>
        <p:nvSpPr>
          <p:cNvPr id="7" name="Title 1"/>
          <p:cNvSpPr txBox="1">
            <a:spLocks/>
          </p:cNvSpPr>
          <p:nvPr/>
        </p:nvSpPr>
        <p:spPr>
          <a:xfrm>
            <a:off x="304800" y="152400"/>
            <a:ext cx="8763000" cy="563562"/>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grpSp>
        <p:nvGrpSpPr>
          <p:cNvPr id="3" name="Group 26"/>
          <p:cNvGrpSpPr/>
          <p:nvPr/>
        </p:nvGrpSpPr>
        <p:grpSpPr>
          <a:xfrm>
            <a:off x="914400" y="1157001"/>
            <a:ext cx="7620000" cy="3580245"/>
            <a:chOff x="-156411" y="762000"/>
            <a:chExt cx="9224211" cy="5027578"/>
          </a:xfrm>
        </p:grpSpPr>
        <p:sp>
          <p:nvSpPr>
            <p:cNvPr id="5" name="Rectangle 4"/>
            <p:cNvSpPr/>
            <p:nvPr/>
          </p:nvSpPr>
          <p:spPr>
            <a:xfrm>
              <a:off x="304800" y="1123950"/>
              <a:ext cx="8610600" cy="2739211"/>
            </a:xfrm>
            <a:prstGeom prst="rect">
              <a:avLst/>
            </a:prstGeom>
          </p:spPr>
          <p:txBody>
            <a:bodyPr wrap="square">
              <a:spAutoFit/>
            </a:bodyPr>
            <a:lstStyle/>
            <a:p>
              <a:pPr marL="457200" indent="-3429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sp>
          <p:nvSpPr>
            <p:cNvPr id="13" name="Rectangle 12"/>
            <p:cNvSpPr/>
            <p:nvPr/>
          </p:nvSpPr>
          <p:spPr>
            <a:xfrm>
              <a:off x="457200" y="1276350"/>
              <a:ext cx="8610600" cy="3539430"/>
            </a:xfrm>
            <a:prstGeom prst="rect">
              <a:avLst/>
            </a:prstGeom>
          </p:spPr>
          <p:txBody>
            <a:bodyPr wrap="square">
              <a:spAutoFit/>
            </a:bodyPr>
            <a:lstStyle/>
            <a:p>
              <a:pPr marL="114300" algn="just">
                <a:spcBef>
                  <a:spcPts val="600"/>
                </a:spcBef>
                <a:spcAft>
                  <a:spcPts val="600"/>
                </a:spcAft>
              </a:pPr>
              <a:endParaRPr lang="en-US" sz="1600" b="1" dirty="0" smtClean="0">
                <a:latin typeface="Bahnschrift Light SemiCondensed" pitchFamily="34" charset="0"/>
              </a:endParaRPr>
            </a:p>
            <a:p>
              <a:pPr marL="1143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sp>
          <p:nvSpPr>
            <p:cNvPr id="8" name="Rounded Rectangle 7"/>
            <p:cNvSpPr/>
            <p:nvPr/>
          </p:nvSpPr>
          <p:spPr>
            <a:xfrm>
              <a:off x="2209800" y="762000"/>
              <a:ext cx="3962400" cy="838200"/>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mj-lt"/>
                </a:rPr>
                <a:t>Mapping of villages &amp; SECC data verification by Gram </a:t>
              </a:r>
              <a:r>
                <a:rPr lang="en-US" sz="1400" b="1" dirty="0" err="1" smtClean="0">
                  <a:latin typeface="+mj-lt"/>
                </a:rPr>
                <a:t>Sabha</a:t>
              </a:r>
              <a:endParaRPr lang="en-US" sz="1400" b="1" dirty="0">
                <a:latin typeface="+mj-lt"/>
              </a:endParaRPr>
            </a:p>
          </p:txBody>
        </p:sp>
        <p:sp>
          <p:nvSpPr>
            <p:cNvPr id="9" name="Rounded Rectangle 8"/>
            <p:cNvSpPr/>
            <p:nvPr/>
          </p:nvSpPr>
          <p:spPr>
            <a:xfrm>
              <a:off x="2209800" y="2057400"/>
              <a:ext cx="3962400" cy="533400"/>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mj-lt"/>
                </a:rPr>
                <a:t>Target Setting By States</a:t>
              </a:r>
              <a:endParaRPr lang="en-US" sz="1400" b="1" dirty="0">
                <a:latin typeface="+mj-lt"/>
              </a:endParaRPr>
            </a:p>
          </p:txBody>
        </p:sp>
        <p:sp>
          <p:nvSpPr>
            <p:cNvPr id="10" name="Rounded Rectangle 9"/>
            <p:cNvSpPr/>
            <p:nvPr/>
          </p:nvSpPr>
          <p:spPr>
            <a:xfrm>
              <a:off x="1112509" y="3261534"/>
              <a:ext cx="2362200" cy="633240"/>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mj-lt"/>
                </a:rPr>
                <a:t>Registration</a:t>
              </a:r>
            </a:p>
          </p:txBody>
        </p:sp>
        <p:sp>
          <p:nvSpPr>
            <p:cNvPr id="11" name="Rounded Rectangle 10"/>
            <p:cNvSpPr/>
            <p:nvPr/>
          </p:nvSpPr>
          <p:spPr>
            <a:xfrm>
              <a:off x="4114800" y="3292475"/>
              <a:ext cx="4267200" cy="633241"/>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mj-lt"/>
                </a:rPr>
                <a:t>Uploading of geo-tagged photographs using </a:t>
              </a:r>
              <a:r>
                <a:rPr lang="en-US" sz="1400" b="1" dirty="0" err="1" smtClean="0">
                  <a:latin typeface="+mj-lt"/>
                </a:rPr>
                <a:t>Awaas</a:t>
              </a:r>
              <a:r>
                <a:rPr lang="en-US" sz="1400" b="1" dirty="0" smtClean="0">
                  <a:latin typeface="+mj-lt"/>
                </a:rPr>
                <a:t> App</a:t>
              </a:r>
              <a:endParaRPr lang="en-US" sz="1400" b="1" dirty="0">
                <a:latin typeface="+mj-lt"/>
              </a:endParaRPr>
            </a:p>
          </p:txBody>
        </p:sp>
        <p:sp>
          <p:nvSpPr>
            <p:cNvPr id="12" name="Rounded Rectangle 11"/>
            <p:cNvSpPr/>
            <p:nvPr/>
          </p:nvSpPr>
          <p:spPr>
            <a:xfrm>
              <a:off x="2241884" y="5256179"/>
              <a:ext cx="3962400" cy="533399"/>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rPr>
                <a:t>SANCTION</a:t>
              </a:r>
              <a:endParaRPr lang="en-US" b="1" dirty="0">
                <a:latin typeface="+mj-lt"/>
              </a:endParaRPr>
            </a:p>
          </p:txBody>
        </p:sp>
        <p:cxnSp>
          <p:nvCxnSpPr>
            <p:cNvPr id="14" name="Straight Arrow Connector 13"/>
            <p:cNvCxnSpPr>
              <a:stCxn id="8" idx="2"/>
              <a:endCxn id="9" idx="0"/>
            </p:cNvCxnSpPr>
            <p:nvPr/>
          </p:nvCxnSpPr>
          <p:spPr>
            <a:xfrm rot="5400000">
              <a:off x="3962400" y="1828800"/>
              <a:ext cx="457200" cy="1588"/>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286000" y="2971800"/>
              <a:ext cx="0" cy="320675"/>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172200" y="2971800"/>
              <a:ext cx="0" cy="320675"/>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286000" y="3825875"/>
              <a:ext cx="0" cy="898525"/>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172200" y="3825875"/>
              <a:ext cx="0" cy="898525"/>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286000" y="4724400"/>
              <a:ext cx="3886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191000" y="4724400"/>
              <a:ext cx="0" cy="457200"/>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286000" y="2971800"/>
              <a:ext cx="3886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191000" y="2590800"/>
              <a:ext cx="0" cy="381000"/>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156411" y="3962400"/>
              <a:ext cx="2398295" cy="838200"/>
            </a:xfrm>
            <a:prstGeom prst="roundRect">
              <a:avLst/>
            </a:prstGeom>
            <a:solidFill>
              <a:schemeClr val="accent1">
                <a:lumMod val="40000"/>
                <a:lumOff val="60000"/>
              </a:schemeClr>
            </a:solidFill>
            <a:ln>
              <a:solidFill>
                <a:schemeClr val="accent1">
                  <a:lumMod val="50000"/>
                </a:schemeClr>
              </a:solidFill>
            </a:ln>
            <a:effectLst>
              <a:outerShdw blurRad="50800" dist="38100" dir="18900000" algn="b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marL="285750" indent="-285750">
                <a:buFont typeface="Arial" panose="020B0604020202020204" pitchFamily="34" charset="0"/>
                <a:buChar char="•"/>
              </a:pPr>
              <a:r>
                <a:rPr lang="en-US" sz="1100" dirty="0" smtClean="0">
                  <a:latin typeface="+mj-lt"/>
                </a:rPr>
                <a:t>Mobile No</a:t>
              </a:r>
            </a:p>
            <a:p>
              <a:pPr marL="285750" indent="-285750">
                <a:buFont typeface="Arial" panose="020B0604020202020204" pitchFamily="34" charset="0"/>
                <a:buChar char="•"/>
              </a:pPr>
              <a:r>
                <a:rPr lang="en-US" sz="1100" dirty="0" smtClean="0">
                  <a:latin typeface="+mj-lt"/>
                </a:rPr>
                <a:t>Bank A/c N</a:t>
              </a:r>
            </a:p>
            <a:p>
              <a:pPr marL="285750" indent="-285750">
                <a:buFont typeface="Arial" panose="020B0604020202020204" pitchFamily="34" charset="0"/>
                <a:buChar char="•"/>
              </a:pPr>
              <a:r>
                <a:rPr lang="en-US" sz="1100" dirty="0" err="1" smtClean="0">
                  <a:latin typeface="+mj-lt"/>
                </a:rPr>
                <a:t>Aadhaar</a:t>
              </a:r>
              <a:r>
                <a:rPr lang="en-US" sz="1100" dirty="0" smtClean="0">
                  <a:latin typeface="+mj-lt"/>
                </a:rPr>
                <a:t> No</a:t>
              </a:r>
              <a:r>
                <a:rPr lang="en-US" sz="1400" dirty="0" smtClean="0">
                  <a:latin typeface="+mj-lt"/>
                </a:rPr>
                <a:t>.</a:t>
              </a:r>
              <a:endParaRPr lang="en-US" sz="1400" dirty="0">
                <a:latin typeface="+mj-lt"/>
              </a:endParaRPr>
            </a:p>
          </p:txBody>
        </p:sp>
        <p:sp>
          <p:nvSpPr>
            <p:cNvPr id="25" name="Rounded Rectangle 24"/>
            <p:cNvSpPr/>
            <p:nvPr/>
          </p:nvSpPr>
          <p:spPr>
            <a:xfrm>
              <a:off x="6477000" y="3977871"/>
              <a:ext cx="2514600" cy="838200"/>
            </a:xfrm>
            <a:prstGeom prst="roundRect">
              <a:avLst/>
            </a:prstGeom>
            <a:solidFill>
              <a:schemeClr val="accent1">
                <a:lumMod val="40000"/>
                <a:lumOff val="60000"/>
              </a:schemeClr>
            </a:solidFill>
            <a:ln>
              <a:solidFill>
                <a:schemeClr val="accent1">
                  <a:lumMod val="50000"/>
                </a:schemeClr>
              </a:solidFill>
            </a:ln>
            <a:effectLst>
              <a:outerShdw blurRad="50800" dist="38100" dir="18900000" algn="b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marL="285750" indent="-285750">
                <a:buFont typeface="Arial" panose="020B0604020202020204" pitchFamily="34" charset="0"/>
                <a:buChar char="•"/>
              </a:pPr>
              <a:r>
                <a:rPr lang="en-US" sz="1200" dirty="0" smtClean="0">
                  <a:latin typeface="+mj-lt"/>
                </a:rPr>
                <a:t>Existing dwelling unit</a:t>
              </a:r>
            </a:p>
            <a:p>
              <a:pPr marL="285750" indent="-285750">
                <a:buFont typeface="Arial" panose="020B0604020202020204" pitchFamily="34" charset="0"/>
                <a:buChar char="•"/>
              </a:pPr>
              <a:r>
                <a:rPr lang="en-US" sz="1200" dirty="0" smtClean="0">
                  <a:latin typeface="+mj-lt"/>
                </a:rPr>
                <a:t>Site for construction</a:t>
              </a:r>
              <a:endParaRPr lang="en-US" sz="1600" dirty="0">
                <a:latin typeface="+mj-lt"/>
              </a:endParaRPr>
            </a:p>
          </p:txBody>
        </p:sp>
      </p:gr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0"/>
              </a:spcBef>
              <a:defRPr/>
            </a:pPr>
            <a:r>
              <a:rPr lang="en-US" sz="3200" dirty="0" smtClean="0">
                <a:solidFill>
                  <a:schemeClr val="bg2"/>
                </a:solidFill>
                <a:latin typeface="Bahnschrift Light Condensed" pitchFamily="34" charset="0"/>
              </a:rPr>
              <a:t>Selection of Beneficiaries</a:t>
            </a:r>
            <a:endParaRPr lang="en-US" sz="3200" dirty="0">
              <a:solidFill>
                <a:schemeClr val="bg2"/>
              </a:solidFill>
              <a:latin typeface="Bahnschrift Light Condensed" pitchFamily="34" charset="0"/>
            </a:endParaRPr>
          </a:p>
        </p:txBody>
      </p:sp>
      <p:sp>
        <p:nvSpPr>
          <p:cNvPr id="7" name="Title 1"/>
          <p:cNvSpPr txBox="1">
            <a:spLocks/>
          </p:cNvSpPr>
          <p:nvPr/>
        </p:nvSpPr>
        <p:spPr>
          <a:xfrm>
            <a:off x="304800" y="152400"/>
            <a:ext cx="8763000" cy="563562"/>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pic>
        <p:nvPicPr>
          <p:cNvPr id="55298" name="Picture 2"/>
          <p:cNvPicPr>
            <a:picLocks noChangeAspect="1" noChangeArrowheads="1"/>
          </p:cNvPicPr>
          <p:nvPr/>
        </p:nvPicPr>
        <p:blipFill>
          <a:blip r:embed="rId3" cstate="print"/>
          <a:srcRect/>
          <a:stretch>
            <a:fillRect/>
          </a:stretch>
        </p:blipFill>
        <p:spPr bwMode="auto">
          <a:xfrm>
            <a:off x="152400" y="1145983"/>
            <a:ext cx="8839200" cy="3581401"/>
          </a:xfrm>
          <a:prstGeom prst="rect">
            <a:avLst/>
          </a:prstGeom>
          <a:noFill/>
          <a:ln w="9525">
            <a:noFill/>
            <a:miter lim="800000"/>
            <a:headEnd/>
            <a:tailEnd/>
          </a:ln>
          <a:effectLst/>
        </p:spPr>
      </p:pic>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0"/>
              </a:spcBef>
              <a:defRPr/>
            </a:pPr>
            <a:r>
              <a:rPr lang="en-US" sz="3200" dirty="0" smtClean="0">
                <a:latin typeface="Bahnschrift Light Condensed" pitchFamily="34" charset="0"/>
              </a:rPr>
              <a:t>Automatic Exclusion Criteria</a:t>
            </a:r>
            <a:endParaRPr lang="en-US" sz="3200" dirty="0">
              <a:solidFill>
                <a:schemeClr val="bg2"/>
              </a:solidFill>
              <a:latin typeface="Bahnschrift Light Condensed" pitchFamily="34" charset="0"/>
            </a:endParaRPr>
          </a:p>
        </p:txBody>
      </p:sp>
      <p:sp>
        <p:nvSpPr>
          <p:cNvPr id="7" name="Title 1"/>
          <p:cNvSpPr txBox="1">
            <a:spLocks/>
          </p:cNvSpPr>
          <p:nvPr/>
        </p:nvSpPr>
        <p:spPr>
          <a:xfrm>
            <a:off x="304800" y="152400"/>
            <a:ext cx="8763000" cy="563562"/>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
        <p:nvSpPr>
          <p:cNvPr id="6" name="Rectangle 5"/>
          <p:cNvSpPr/>
          <p:nvPr/>
        </p:nvSpPr>
        <p:spPr>
          <a:xfrm>
            <a:off x="304800" y="1200150"/>
            <a:ext cx="8610600" cy="3693319"/>
          </a:xfrm>
          <a:prstGeom prst="rect">
            <a:avLst/>
          </a:prstGeom>
        </p:spPr>
        <p:txBody>
          <a:bodyPr wrap="square">
            <a:spAutoFit/>
          </a:bodyPr>
          <a:lstStyle/>
          <a:p>
            <a:r>
              <a:rPr lang="en-US" dirty="0" smtClean="0"/>
              <a:t>1. </a:t>
            </a:r>
            <a:r>
              <a:rPr lang="en-US" dirty="0" err="1" smtClean="0">
                <a:latin typeface="Bahnschrift Light Condensed" pitchFamily="34" charset="0"/>
              </a:rPr>
              <a:t>Motorised</a:t>
            </a:r>
            <a:r>
              <a:rPr lang="en-US" dirty="0" smtClean="0">
                <a:latin typeface="Bahnschrift Light Condensed" pitchFamily="34" charset="0"/>
              </a:rPr>
              <a:t> two/three/four wheeler/ fishing boat </a:t>
            </a:r>
          </a:p>
          <a:p>
            <a:r>
              <a:rPr lang="en-US" dirty="0" smtClean="0">
                <a:latin typeface="Bahnschrift Light Condensed" pitchFamily="34" charset="0"/>
              </a:rPr>
              <a:t>2. </a:t>
            </a:r>
            <a:r>
              <a:rPr lang="en-US" dirty="0" err="1" smtClean="0">
                <a:latin typeface="Bahnschrift Light Condensed" pitchFamily="34" charset="0"/>
              </a:rPr>
              <a:t>Mechanised</a:t>
            </a:r>
            <a:r>
              <a:rPr lang="en-US" dirty="0" smtClean="0">
                <a:latin typeface="Bahnschrift Light Condensed" pitchFamily="34" charset="0"/>
              </a:rPr>
              <a:t> three/ four wheeler agricultural equipment </a:t>
            </a:r>
          </a:p>
          <a:p>
            <a:r>
              <a:rPr lang="en-US" dirty="0" smtClean="0">
                <a:latin typeface="Bahnschrift Light Condensed" pitchFamily="34" charset="0"/>
              </a:rPr>
              <a:t>3. </a:t>
            </a:r>
            <a:r>
              <a:rPr lang="en-US" dirty="0" err="1" smtClean="0">
                <a:latin typeface="Bahnschrift Light Condensed" pitchFamily="34" charset="0"/>
              </a:rPr>
              <a:t>Kisan</a:t>
            </a:r>
            <a:r>
              <a:rPr lang="en-US" dirty="0" smtClean="0">
                <a:latin typeface="Bahnschrift Light Condensed" pitchFamily="34" charset="0"/>
              </a:rPr>
              <a:t> Credit Card with credit limit of Rs.50,000 or above </a:t>
            </a:r>
          </a:p>
          <a:p>
            <a:r>
              <a:rPr lang="en-US" dirty="0" smtClean="0">
                <a:latin typeface="Bahnschrift Light Condensed" pitchFamily="34" charset="0"/>
              </a:rPr>
              <a:t>4. Household with any member as a Government employee </a:t>
            </a:r>
          </a:p>
          <a:p>
            <a:r>
              <a:rPr lang="en-US" dirty="0" smtClean="0">
                <a:latin typeface="Bahnschrift Light Condensed" pitchFamily="34" charset="0"/>
              </a:rPr>
              <a:t>5. Households with non-agricultural enterprises registered with the Government </a:t>
            </a:r>
          </a:p>
          <a:p>
            <a:r>
              <a:rPr lang="en-US" dirty="0" smtClean="0">
                <a:latin typeface="Bahnschrift Light Condensed" pitchFamily="34" charset="0"/>
              </a:rPr>
              <a:t>6. Any member of the family earning more than Rs.10,000 per month </a:t>
            </a:r>
          </a:p>
          <a:p>
            <a:r>
              <a:rPr lang="en-US" dirty="0" smtClean="0">
                <a:latin typeface="Bahnschrift Light Condensed" pitchFamily="34" charset="0"/>
              </a:rPr>
              <a:t>7. Paying income tax </a:t>
            </a:r>
          </a:p>
          <a:p>
            <a:r>
              <a:rPr lang="en-US" dirty="0" smtClean="0">
                <a:latin typeface="Bahnschrift Light Condensed" pitchFamily="34" charset="0"/>
              </a:rPr>
              <a:t>8. Paying professional tax </a:t>
            </a:r>
          </a:p>
          <a:p>
            <a:r>
              <a:rPr lang="en-US" dirty="0" smtClean="0">
                <a:latin typeface="Bahnschrift Light Condensed" pitchFamily="34" charset="0"/>
              </a:rPr>
              <a:t>9. Own a refrigerator </a:t>
            </a:r>
          </a:p>
          <a:p>
            <a:r>
              <a:rPr lang="en-US" dirty="0" smtClean="0">
                <a:latin typeface="Bahnschrift Light Condensed" pitchFamily="34" charset="0"/>
              </a:rPr>
              <a:t>10. Own landline phone </a:t>
            </a:r>
          </a:p>
          <a:p>
            <a:r>
              <a:rPr lang="en-US" dirty="0" smtClean="0">
                <a:latin typeface="Bahnschrift Light Condensed" pitchFamily="34" charset="0"/>
              </a:rPr>
              <a:t>11. Own 2.5 acres or more of irrigated land with at least one irrigation equipment </a:t>
            </a:r>
          </a:p>
          <a:p>
            <a:r>
              <a:rPr lang="en-US" dirty="0" smtClean="0">
                <a:latin typeface="Bahnschrift Light Condensed" pitchFamily="34" charset="0"/>
              </a:rPr>
              <a:t>12. 5 acres or more of irrigated land for two or more crop seasons </a:t>
            </a:r>
          </a:p>
          <a:p>
            <a:r>
              <a:rPr lang="en-US" dirty="0" smtClean="0">
                <a:latin typeface="Bahnschrift Light Condensed" pitchFamily="34" charset="0"/>
              </a:rPr>
              <a:t>13. Owning at least 7.5 acres of land or more with at least one irrigation equipment </a:t>
            </a:r>
            <a:endParaRPr lang="en-US" dirty="0">
              <a:latin typeface="Bahnschrift Light Condensed" pitchFamily="34" charset="0"/>
            </a:endParaRPr>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0"/>
              </a:spcBef>
              <a:defRPr/>
            </a:pPr>
            <a:r>
              <a:rPr lang="en-US" sz="3200" dirty="0" smtClean="0">
                <a:latin typeface="Bahnschrift Light Condensed" pitchFamily="34" charset="0"/>
              </a:rPr>
              <a:t>Automatic Inclusion and Deprivation Criteria</a:t>
            </a:r>
            <a:endParaRPr lang="en-US" sz="3200" dirty="0">
              <a:solidFill>
                <a:schemeClr val="bg2"/>
              </a:solidFill>
              <a:latin typeface="Bahnschrift Light Condensed" pitchFamily="34" charset="0"/>
            </a:endParaRPr>
          </a:p>
        </p:txBody>
      </p:sp>
      <p:sp>
        <p:nvSpPr>
          <p:cNvPr id="7" name="Title 1"/>
          <p:cNvSpPr txBox="1">
            <a:spLocks/>
          </p:cNvSpPr>
          <p:nvPr/>
        </p:nvSpPr>
        <p:spPr>
          <a:xfrm>
            <a:off x="304800" y="152400"/>
            <a:ext cx="8763000" cy="563562"/>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
        <p:nvSpPr>
          <p:cNvPr id="6" name="Rectangle 5"/>
          <p:cNvSpPr/>
          <p:nvPr/>
        </p:nvSpPr>
        <p:spPr>
          <a:xfrm>
            <a:off x="304800" y="1200150"/>
            <a:ext cx="8610600" cy="3477875"/>
          </a:xfrm>
          <a:prstGeom prst="rect">
            <a:avLst/>
          </a:prstGeom>
        </p:spPr>
        <p:txBody>
          <a:bodyPr wrap="square">
            <a:spAutoFit/>
          </a:bodyPr>
          <a:lstStyle/>
          <a:p>
            <a:r>
              <a:rPr lang="en-US" sz="2000" b="1" dirty="0" smtClean="0">
                <a:solidFill>
                  <a:srgbClr val="C00000"/>
                </a:solidFill>
                <a:latin typeface="Bahnschrift Light Condensed" pitchFamily="34" charset="0"/>
              </a:rPr>
              <a:t>Automatic Inclusion </a:t>
            </a:r>
          </a:p>
          <a:p>
            <a:pPr marL="342900" indent="-342900">
              <a:buAutoNum type="arabicPeriod"/>
            </a:pPr>
            <a:r>
              <a:rPr lang="en-US" dirty="0" smtClean="0">
                <a:latin typeface="Bahnschrift Light Condensed" pitchFamily="34" charset="0"/>
              </a:rPr>
              <a:t>Households without shelter </a:t>
            </a:r>
          </a:p>
          <a:p>
            <a:pPr marL="342900" indent="-342900">
              <a:buAutoNum type="arabicPeriod"/>
            </a:pPr>
            <a:r>
              <a:rPr lang="en-US" dirty="0" smtClean="0">
                <a:latin typeface="Bahnschrift Light Condensed" pitchFamily="34" charset="0"/>
              </a:rPr>
              <a:t>Destitute / living on alms </a:t>
            </a:r>
          </a:p>
          <a:p>
            <a:pPr marL="342900" indent="-342900">
              <a:buAutoNum type="arabicPeriod"/>
            </a:pPr>
            <a:r>
              <a:rPr lang="en-US" dirty="0" smtClean="0">
                <a:latin typeface="Bahnschrift Light Condensed" pitchFamily="34" charset="0"/>
              </a:rPr>
              <a:t>Manual scavengers 4. Primitive Tribal Groups </a:t>
            </a:r>
          </a:p>
          <a:p>
            <a:pPr marL="342900" indent="-342900">
              <a:buAutoNum type="arabicPeriod"/>
            </a:pPr>
            <a:r>
              <a:rPr lang="en-US" dirty="0" smtClean="0">
                <a:latin typeface="Bahnschrift Light Condensed" pitchFamily="34" charset="0"/>
              </a:rPr>
              <a:t>Legally released bonded </a:t>
            </a:r>
            <a:r>
              <a:rPr lang="en-US" dirty="0" err="1" smtClean="0">
                <a:latin typeface="Bahnschrift Light Condensed" pitchFamily="34" charset="0"/>
              </a:rPr>
              <a:t>labourer</a:t>
            </a:r>
            <a:r>
              <a:rPr lang="en-US" dirty="0" smtClean="0">
                <a:latin typeface="Bahnschrift Light Condensed" pitchFamily="34" charset="0"/>
              </a:rPr>
              <a:t> </a:t>
            </a:r>
          </a:p>
          <a:p>
            <a:pPr marL="342900" indent="-342900"/>
            <a:endParaRPr lang="en-US" dirty="0" smtClean="0">
              <a:latin typeface="Bahnschrift Light Condensed" pitchFamily="34" charset="0"/>
            </a:endParaRPr>
          </a:p>
          <a:p>
            <a:pPr marL="342900" indent="-342900"/>
            <a:r>
              <a:rPr lang="en-US" sz="2000" b="1" dirty="0" smtClean="0">
                <a:solidFill>
                  <a:srgbClr val="C00000"/>
                </a:solidFill>
                <a:latin typeface="Bahnschrift Light Condensed" pitchFamily="34" charset="0"/>
              </a:rPr>
              <a:t>Deprivation Parameters- Each Having Equal </a:t>
            </a:r>
            <a:r>
              <a:rPr lang="en-US" sz="2000" b="1" dirty="0" err="1" smtClean="0">
                <a:solidFill>
                  <a:srgbClr val="C00000"/>
                </a:solidFill>
                <a:latin typeface="Bahnschrift Light Condensed" pitchFamily="34" charset="0"/>
              </a:rPr>
              <a:t>Weightage</a:t>
            </a:r>
            <a:endParaRPr lang="en-US" sz="2000" b="1" dirty="0" smtClean="0">
              <a:solidFill>
                <a:srgbClr val="C00000"/>
              </a:solidFill>
              <a:latin typeface="Bahnschrift Light Condensed" pitchFamily="34" charset="0"/>
            </a:endParaRPr>
          </a:p>
          <a:p>
            <a:pPr marL="342900" indent="-342900">
              <a:buAutoNum type="arabicPeriod"/>
            </a:pPr>
            <a:r>
              <a:rPr lang="en-US" dirty="0" smtClean="0">
                <a:latin typeface="Bahnschrift Light Condensed" pitchFamily="34" charset="0"/>
              </a:rPr>
              <a:t>No adult member between the ages of 16 and 59 </a:t>
            </a:r>
          </a:p>
          <a:p>
            <a:pPr marL="342900" indent="-342900">
              <a:buAutoNum type="arabicPeriod"/>
            </a:pPr>
            <a:r>
              <a:rPr lang="en-US" dirty="0" smtClean="0">
                <a:latin typeface="Bahnschrift Light Condensed" pitchFamily="34" charset="0"/>
              </a:rPr>
              <a:t>Female headed households with no adult male member between 16 and 59 </a:t>
            </a:r>
          </a:p>
          <a:p>
            <a:pPr marL="342900" indent="-342900">
              <a:buAutoNum type="arabicPeriod"/>
            </a:pPr>
            <a:r>
              <a:rPr lang="en-US" dirty="0" smtClean="0">
                <a:latin typeface="Bahnschrift Light Condensed" pitchFamily="34" charset="0"/>
              </a:rPr>
              <a:t>Households with disabled member and no able bodied adult member </a:t>
            </a:r>
          </a:p>
          <a:p>
            <a:pPr marL="342900" indent="-342900">
              <a:buAutoNum type="arabicPeriod"/>
            </a:pPr>
            <a:r>
              <a:rPr lang="en-US" dirty="0" smtClean="0">
                <a:latin typeface="Bahnschrift Light Condensed" pitchFamily="34" charset="0"/>
              </a:rPr>
              <a:t>Households with no literate adult above 25 years </a:t>
            </a:r>
          </a:p>
          <a:p>
            <a:pPr marL="342900" indent="-342900">
              <a:buAutoNum type="arabicPeriod"/>
            </a:pPr>
            <a:r>
              <a:rPr lang="en-US" dirty="0" smtClean="0">
                <a:latin typeface="Bahnschrift Light Condensed" pitchFamily="34" charset="0"/>
              </a:rPr>
              <a:t>Landless households deriving a major part of their income from manual casual </a:t>
            </a:r>
            <a:r>
              <a:rPr lang="en-US" dirty="0" err="1" smtClean="0">
                <a:latin typeface="Bahnschrift Light Condensed" pitchFamily="34" charset="0"/>
              </a:rPr>
              <a:t>labour</a:t>
            </a:r>
            <a:r>
              <a:rPr lang="en-US" dirty="0" smtClean="0">
                <a:latin typeface="Bahnschrift Light Condensed" pitchFamily="34" charset="0"/>
              </a:rPr>
              <a:t>. </a:t>
            </a:r>
          </a:p>
        </p:txBody>
      </p:sp>
      <p:sp>
        <p:nvSpPr>
          <p:cNvPr id="56324" name="AutoShape 4" descr="HOUSING CONDITION AND MATERIALS US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6326" name="AutoShape 6" descr="HOUSING CONDITION AND MATERIALS US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6328" name="AutoShape 8" descr="HOUSING CONDITION AND MATERIALS US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6330" name="AutoShape 10" descr="HOUSING CONDITION AND MATERIALS US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6331" name="Picture 11" descr="C:\Users\HP\Desktop\Rural Governance\HOUSING\download.jpg"/>
          <p:cNvPicPr>
            <a:picLocks noChangeAspect="1" noChangeArrowheads="1"/>
          </p:cNvPicPr>
          <p:nvPr/>
        </p:nvPicPr>
        <p:blipFill>
          <a:blip r:embed="rId3" cstate="print"/>
          <a:srcRect/>
          <a:stretch>
            <a:fillRect/>
          </a:stretch>
        </p:blipFill>
        <p:spPr bwMode="auto">
          <a:xfrm>
            <a:off x="4607106" y="1200150"/>
            <a:ext cx="4298769" cy="16764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2800" dirty="0" smtClean="0">
                <a:latin typeface="Bahnschrift SemiBold SemiConden" pitchFamily="34" charset="0"/>
              </a:rPr>
              <a:t>Achievements of </a:t>
            </a:r>
            <a:r>
              <a:rPr lang="en-US" sz="2800" dirty="0" err="1" smtClean="0">
                <a:latin typeface="Bahnschrift SemiBold SemiConden" pitchFamily="34" charset="0"/>
              </a:rPr>
              <a:t>Pradhan</a:t>
            </a:r>
            <a:r>
              <a:rPr lang="en-US" sz="2800" dirty="0" smtClean="0">
                <a:latin typeface="Bahnschrift SemiBold SemiConden" pitchFamily="34" charset="0"/>
              </a:rPr>
              <a:t> </a:t>
            </a:r>
            <a:r>
              <a:rPr lang="en-US" sz="2800" dirty="0" err="1" smtClean="0">
                <a:latin typeface="Bahnschrift SemiBold SemiConden" pitchFamily="34" charset="0"/>
              </a:rPr>
              <a:t>Mantri</a:t>
            </a:r>
            <a:r>
              <a:rPr lang="en-US" sz="2800" dirty="0" smtClean="0">
                <a:latin typeface="Bahnschrift SemiBold SemiConden" pitchFamily="34" charset="0"/>
              </a:rPr>
              <a:t> </a:t>
            </a:r>
            <a:r>
              <a:rPr lang="en-US" sz="2800" dirty="0" err="1" smtClean="0">
                <a:latin typeface="Bahnschrift SemiBold SemiConden" pitchFamily="34" charset="0"/>
              </a:rPr>
              <a:t>Awaas</a:t>
            </a:r>
            <a:r>
              <a:rPr lang="en-US" sz="2800" dirty="0" smtClean="0">
                <a:latin typeface="Bahnschrift SemiBold SemiConden" pitchFamily="34" charset="0"/>
              </a:rPr>
              <a:t> </a:t>
            </a:r>
            <a:r>
              <a:rPr lang="en-US" sz="2800" dirty="0" err="1" smtClean="0">
                <a:latin typeface="Bahnschrift SemiBold SemiConden" pitchFamily="34" charset="0"/>
              </a:rPr>
              <a:t>Yojana</a:t>
            </a:r>
            <a:r>
              <a:rPr lang="en-US" sz="2800" dirty="0" smtClean="0">
                <a:latin typeface="Bahnschrift SemiBold SemiConden" pitchFamily="34" charset="0"/>
              </a:rPr>
              <a:t> (</a:t>
            </a:r>
            <a:r>
              <a:rPr lang="en-US" sz="2800" dirty="0" err="1" smtClean="0">
                <a:latin typeface="Bahnschrift SemiBold SemiConden" pitchFamily="34" charset="0"/>
              </a:rPr>
              <a:t>Gramin</a:t>
            </a:r>
            <a:r>
              <a:rPr lang="en-US" sz="2800" dirty="0" smtClean="0">
                <a:latin typeface="Bahnschrift SemiBold SemiConden" pitchFamily="34" charset="0"/>
              </a:rPr>
              <a:t>)</a:t>
            </a:r>
            <a:endParaRPr lang="en-US" sz="2800" dirty="0">
              <a:solidFill>
                <a:schemeClr val="bg1"/>
              </a:solidFill>
              <a:latin typeface="Bahnschrift SemiBold SemiConden" pitchFamily="34" charset="0"/>
            </a:endParaRPr>
          </a:p>
        </p:txBody>
      </p:sp>
      <p:sp>
        <p:nvSpPr>
          <p:cNvPr id="5" name="Rectangle 4"/>
          <p:cNvSpPr/>
          <p:nvPr/>
        </p:nvSpPr>
        <p:spPr>
          <a:xfrm>
            <a:off x="304800" y="1123950"/>
            <a:ext cx="8610600" cy="2739211"/>
          </a:xfrm>
          <a:prstGeom prst="rect">
            <a:avLst/>
          </a:prstGeom>
        </p:spPr>
        <p:txBody>
          <a:bodyPr wrap="square">
            <a:spAutoFit/>
          </a:bodyPr>
          <a:lstStyle/>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graphicFrame>
        <p:nvGraphicFramePr>
          <p:cNvPr id="16" name="Table 15"/>
          <p:cNvGraphicFramePr>
            <a:graphicFrameLocks noGrp="1"/>
          </p:cNvGraphicFramePr>
          <p:nvPr/>
        </p:nvGraphicFramePr>
        <p:xfrm>
          <a:off x="152400" y="1200150"/>
          <a:ext cx="5181600" cy="3505199"/>
        </p:xfrm>
        <a:graphic>
          <a:graphicData uri="http://schemas.openxmlformats.org/drawingml/2006/table">
            <a:tbl>
              <a:tblPr firstRow="1" bandRow="1">
                <a:tableStyleId>{93296810-A885-4BE3-A3E7-6D5BEEA58F35}</a:tableStyleId>
              </a:tblPr>
              <a:tblGrid>
                <a:gridCol w="1295400"/>
                <a:gridCol w="1295400"/>
                <a:gridCol w="1295400"/>
                <a:gridCol w="1295400"/>
              </a:tblGrid>
              <a:tr h="1061800">
                <a:tc>
                  <a:txBody>
                    <a:bodyPr/>
                    <a:lstStyle/>
                    <a:p>
                      <a:pPr marL="0" marR="0" algn="ctr">
                        <a:lnSpc>
                          <a:spcPct val="100000"/>
                        </a:lnSpc>
                        <a:spcBef>
                          <a:spcPts val="0"/>
                        </a:spcBef>
                        <a:spcAft>
                          <a:spcPts val="0"/>
                        </a:spcAft>
                      </a:pPr>
                      <a:r>
                        <a:rPr lang="en-US" sz="1600" b="1" dirty="0">
                          <a:solidFill>
                            <a:srgbClr val="000000"/>
                          </a:solidFill>
                          <a:latin typeface="Bahnschrift SemiBold SemiConden" pitchFamily="34" charset="0"/>
                          <a:ea typeface="Times New Roman"/>
                          <a:cs typeface="Mangal"/>
                        </a:rPr>
                        <a:t>Financial </a:t>
                      </a:r>
                      <a:endParaRPr lang="en-US" sz="1600" b="1" dirty="0" smtClean="0">
                        <a:solidFill>
                          <a:srgbClr val="000000"/>
                        </a:solidFill>
                        <a:latin typeface="Bahnschrift SemiBold SemiConden" pitchFamily="34" charset="0"/>
                        <a:ea typeface="Times New Roman"/>
                        <a:cs typeface="Mangal"/>
                      </a:endParaRPr>
                    </a:p>
                    <a:p>
                      <a:pPr marL="0" marR="0" algn="ctr">
                        <a:lnSpc>
                          <a:spcPct val="100000"/>
                        </a:lnSpc>
                        <a:spcBef>
                          <a:spcPts val="0"/>
                        </a:spcBef>
                        <a:spcAft>
                          <a:spcPts val="0"/>
                        </a:spcAft>
                      </a:pPr>
                      <a:r>
                        <a:rPr lang="en-US" sz="1600" b="1" dirty="0" smtClean="0">
                          <a:solidFill>
                            <a:srgbClr val="000000"/>
                          </a:solidFill>
                          <a:latin typeface="Bahnschrift SemiBold SemiConden" pitchFamily="34" charset="0"/>
                          <a:ea typeface="Times New Roman"/>
                          <a:cs typeface="Mangal"/>
                        </a:rPr>
                        <a:t>year</a:t>
                      </a:r>
                      <a:endParaRPr lang="en-US" sz="1600" dirty="0">
                        <a:latin typeface="Bahnschrift SemiBold SemiConden" pitchFamily="34" charset="0"/>
                        <a:ea typeface="Calibri"/>
                        <a:cs typeface="Mangal"/>
                      </a:endParaRPr>
                    </a:p>
                  </a:txBody>
                  <a:tcPr marL="47625" marR="47625" marT="47625" marB="47625" anchor="ctr"/>
                </a:tc>
                <a:tc>
                  <a:txBody>
                    <a:bodyPr/>
                    <a:lstStyle/>
                    <a:p>
                      <a:pPr marL="0" marR="0" algn="ctr">
                        <a:lnSpc>
                          <a:spcPct val="100000"/>
                        </a:lnSpc>
                        <a:spcBef>
                          <a:spcPts val="0"/>
                        </a:spcBef>
                        <a:spcAft>
                          <a:spcPts val="0"/>
                        </a:spcAft>
                      </a:pPr>
                      <a:r>
                        <a:rPr lang="en-US" sz="1600" b="1" dirty="0">
                          <a:solidFill>
                            <a:srgbClr val="000000"/>
                          </a:solidFill>
                          <a:latin typeface="Bahnschrift SemiBold SemiConden" pitchFamily="34" charset="0"/>
                          <a:ea typeface="Times New Roman"/>
                          <a:cs typeface="Mangal"/>
                        </a:rPr>
                        <a:t>Houses completed </a:t>
                      </a:r>
                      <a:endParaRPr lang="en-US" sz="1600" b="1" dirty="0" smtClean="0">
                        <a:solidFill>
                          <a:srgbClr val="000000"/>
                        </a:solidFill>
                        <a:latin typeface="Bahnschrift SemiBold SemiConden" pitchFamily="34" charset="0"/>
                        <a:ea typeface="Times New Roman"/>
                        <a:cs typeface="Mangal"/>
                      </a:endParaRPr>
                    </a:p>
                    <a:p>
                      <a:pPr marL="0" marR="0" algn="ctr">
                        <a:lnSpc>
                          <a:spcPct val="100000"/>
                        </a:lnSpc>
                        <a:spcBef>
                          <a:spcPts val="0"/>
                        </a:spcBef>
                        <a:spcAft>
                          <a:spcPts val="0"/>
                        </a:spcAft>
                      </a:pPr>
                      <a:r>
                        <a:rPr lang="en-US" sz="1600" b="1" dirty="0" smtClean="0">
                          <a:solidFill>
                            <a:srgbClr val="000000"/>
                          </a:solidFill>
                          <a:latin typeface="Bahnschrift SemiBold SemiConden" pitchFamily="34" charset="0"/>
                          <a:ea typeface="Times New Roman"/>
                          <a:cs typeface="Mangal"/>
                        </a:rPr>
                        <a:t>under </a:t>
                      </a:r>
                      <a:r>
                        <a:rPr lang="en-US" sz="1600" b="1" dirty="0">
                          <a:solidFill>
                            <a:srgbClr val="000000"/>
                          </a:solidFill>
                          <a:latin typeface="Bahnschrift SemiBold SemiConden" pitchFamily="34" charset="0"/>
                          <a:ea typeface="Times New Roman"/>
                          <a:cs typeface="Mangal"/>
                        </a:rPr>
                        <a:t>IAY</a:t>
                      </a:r>
                      <a:endParaRPr lang="en-US" sz="1600" dirty="0">
                        <a:latin typeface="Bahnschrift SemiBold SemiConden" pitchFamily="34" charset="0"/>
                        <a:ea typeface="Calibri"/>
                        <a:cs typeface="Mangal"/>
                      </a:endParaRPr>
                    </a:p>
                  </a:txBody>
                  <a:tcPr marL="47625" marR="47625" marT="47625" marB="47625" anchor="ctr"/>
                </a:tc>
                <a:tc>
                  <a:txBody>
                    <a:bodyPr/>
                    <a:lstStyle/>
                    <a:p>
                      <a:pPr marL="0" marR="0" algn="ctr">
                        <a:lnSpc>
                          <a:spcPct val="100000"/>
                        </a:lnSpc>
                        <a:spcBef>
                          <a:spcPts val="0"/>
                        </a:spcBef>
                        <a:spcAft>
                          <a:spcPts val="0"/>
                        </a:spcAft>
                      </a:pPr>
                      <a:r>
                        <a:rPr lang="en-US" sz="1600" b="1" dirty="0">
                          <a:solidFill>
                            <a:srgbClr val="000000"/>
                          </a:solidFill>
                          <a:latin typeface="Bahnschrift SemiBold SemiConden" pitchFamily="34" charset="0"/>
                          <a:ea typeface="Times New Roman"/>
                          <a:cs typeface="Mangal"/>
                        </a:rPr>
                        <a:t>Houses </a:t>
                      </a:r>
                      <a:r>
                        <a:rPr lang="en-US" sz="1600" b="1" dirty="0" smtClean="0">
                          <a:solidFill>
                            <a:srgbClr val="000000"/>
                          </a:solidFill>
                          <a:latin typeface="Bahnschrift SemiBold SemiConden" pitchFamily="34" charset="0"/>
                          <a:ea typeface="Times New Roman"/>
                          <a:cs typeface="Mangal"/>
                        </a:rPr>
                        <a:t>completed</a:t>
                      </a:r>
                    </a:p>
                    <a:p>
                      <a:pPr marL="0" marR="0" algn="ctr">
                        <a:lnSpc>
                          <a:spcPct val="100000"/>
                        </a:lnSpc>
                        <a:spcBef>
                          <a:spcPts val="0"/>
                        </a:spcBef>
                        <a:spcAft>
                          <a:spcPts val="0"/>
                        </a:spcAft>
                      </a:pPr>
                      <a:r>
                        <a:rPr lang="en-US" sz="1600" b="1" dirty="0" smtClean="0">
                          <a:solidFill>
                            <a:srgbClr val="000000"/>
                          </a:solidFill>
                          <a:latin typeface="Bahnschrift SemiBold SemiConden" pitchFamily="34" charset="0"/>
                          <a:ea typeface="Times New Roman"/>
                          <a:cs typeface="Mangal"/>
                        </a:rPr>
                        <a:t> </a:t>
                      </a:r>
                      <a:r>
                        <a:rPr lang="en-US" sz="1600" b="1" dirty="0">
                          <a:solidFill>
                            <a:srgbClr val="000000"/>
                          </a:solidFill>
                          <a:latin typeface="Bahnschrift SemiBold SemiConden" pitchFamily="34" charset="0"/>
                          <a:ea typeface="Times New Roman"/>
                          <a:cs typeface="Mangal"/>
                        </a:rPr>
                        <a:t>under PMAY-G</a:t>
                      </a:r>
                      <a:endParaRPr lang="en-US" sz="1600" dirty="0">
                        <a:latin typeface="Bahnschrift SemiBold SemiConden" pitchFamily="34" charset="0"/>
                        <a:ea typeface="Calibri"/>
                        <a:cs typeface="Mangal"/>
                      </a:endParaRPr>
                    </a:p>
                  </a:txBody>
                  <a:tcPr marL="47625" marR="47625" marT="47625" marB="47625" anchor="ctr"/>
                </a:tc>
                <a:tc>
                  <a:txBody>
                    <a:bodyPr/>
                    <a:lstStyle/>
                    <a:p>
                      <a:pPr marL="0" marR="0" algn="ctr">
                        <a:lnSpc>
                          <a:spcPct val="100000"/>
                        </a:lnSpc>
                        <a:spcBef>
                          <a:spcPts val="0"/>
                        </a:spcBef>
                        <a:spcAft>
                          <a:spcPts val="0"/>
                        </a:spcAft>
                      </a:pPr>
                      <a:r>
                        <a:rPr lang="en-US" sz="1600" b="1" dirty="0">
                          <a:solidFill>
                            <a:srgbClr val="000000"/>
                          </a:solidFill>
                          <a:latin typeface="Bahnschrift SemiBold SemiConden" pitchFamily="34" charset="0"/>
                          <a:ea typeface="Times New Roman"/>
                          <a:cs typeface="Mangal"/>
                        </a:rPr>
                        <a:t>Total rural houses completed.</a:t>
                      </a:r>
                      <a:endParaRPr lang="en-US" sz="1600" dirty="0">
                        <a:latin typeface="Bahnschrift SemiBold SemiConden" pitchFamily="34" charset="0"/>
                        <a:ea typeface="Calibri"/>
                        <a:cs typeface="Mangal"/>
                      </a:endParaRPr>
                    </a:p>
                  </a:txBody>
                  <a:tcPr marL="47625" marR="47625" marT="47625" marB="47625" anchor="ctr"/>
                </a:tc>
              </a:tr>
              <a:tr h="349057">
                <a:tc>
                  <a:txBody>
                    <a:bodyPr/>
                    <a:lstStyle/>
                    <a:p>
                      <a:pPr marL="0" marR="0" algn="just">
                        <a:lnSpc>
                          <a:spcPct val="115000"/>
                        </a:lnSpc>
                        <a:spcBef>
                          <a:spcPts val="0"/>
                        </a:spcBef>
                        <a:spcAft>
                          <a:spcPts val="1000"/>
                        </a:spcAft>
                      </a:pPr>
                      <a:r>
                        <a:rPr lang="en-US" sz="1400">
                          <a:solidFill>
                            <a:srgbClr val="000000"/>
                          </a:solidFill>
                          <a:latin typeface="Bahnschrift SemiBold SemiConden" pitchFamily="34" charset="0"/>
                          <a:ea typeface="Times New Roman"/>
                          <a:cs typeface="Mangal"/>
                        </a:rPr>
                        <a:t>2014-15</a:t>
                      </a:r>
                      <a:endParaRPr lang="en-US" sz="140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dirty="0">
                          <a:solidFill>
                            <a:srgbClr val="000000"/>
                          </a:solidFill>
                          <a:latin typeface="Bahnschrift SemiBold SemiConden" pitchFamily="34" charset="0"/>
                          <a:ea typeface="Times New Roman"/>
                          <a:cs typeface="Mangal"/>
                        </a:rPr>
                        <a:t>11.93</a:t>
                      </a:r>
                      <a:endParaRPr lang="en-US" sz="1400" dirty="0">
                        <a:latin typeface="Bahnschrift SemiBold SemiConden" pitchFamily="34" charset="0"/>
                        <a:ea typeface="Calibri"/>
                        <a:cs typeface="Mangal"/>
                      </a:endParaRPr>
                    </a:p>
                  </a:txBody>
                  <a:tcPr marL="47625" marR="47625" marT="47625" marB="47625" anchor="ctr"/>
                </a:tc>
                <a:tc>
                  <a:txBody>
                    <a:bodyPr/>
                    <a:lstStyle/>
                    <a:p>
                      <a:pPr marL="0" marR="0" algn="just">
                        <a:lnSpc>
                          <a:spcPct val="115000"/>
                        </a:lnSpc>
                        <a:spcBef>
                          <a:spcPts val="0"/>
                        </a:spcBef>
                        <a:spcAft>
                          <a:spcPts val="0"/>
                        </a:spcAft>
                      </a:pPr>
                      <a:r>
                        <a:rPr lang="en-US" sz="1400">
                          <a:solidFill>
                            <a:srgbClr val="333333"/>
                          </a:solidFill>
                          <a:latin typeface="Bahnschrift SemiBold SemiConden" pitchFamily="34" charset="0"/>
                          <a:ea typeface="Times New Roman"/>
                          <a:cs typeface="Mangal"/>
                        </a:rPr>
                        <a:t> </a:t>
                      </a:r>
                      <a:endParaRPr lang="en-US" sz="140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a:solidFill>
                            <a:srgbClr val="000000"/>
                          </a:solidFill>
                          <a:latin typeface="Bahnschrift SemiBold SemiConden" pitchFamily="34" charset="0"/>
                          <a:ea typeface="Times New Roman"/>
                          <a:cs typeface="Mangal"/>
                        </a:rPr>
                        <a:t>11.93</a:t>
                      </a:r>
                      <a:endParaRPr lang="en-US" sz="1400">
                        <a:latin typeface="Bahnschrift SemiBold SemiConden" pitchFamily="34" charset="0"/>
                        <a:ea typeface="Calibri"/>
                        <a:cs typeface="Mangal"/>
                      </a:endParaRPr>
                    </a:p>
                  </a:txBody>
                  <a:tcPr marL="47625" marR="47625" marT="47625" marB="47625" anchor="ctr"/>
                </a:tc>
              </a:tr>
              <a:tr h="349057">
                <a:tc>
                  <a:txBody>
                    <a:bodyPr/>
                    <a:lstStyle/>
                    <a:p>
                      <a:pPr marL="0" marR="0" algn="just">
                        <a:lnSpc>
                          <a:spcPct val="115000"/>
                        </a:lnSpc>
                        <a:spcBef>
                          <a:spcPts val="0"/>
                        </a:spcBef>
                        <a:spcAft>
                          <a:spcPts val="1000"/>
                        </a:spcAft>
                      </a:pPr>
                      <a:r>
                        <a:rPr lang="en-US" sz="1400">
                          <a:solidFill>
                            <a:srgbClr val="000000"/>
                          </a:solidFill>
                          <a:latin typeface="Bahnschrift SemiBold SemiConden" pitchFamily="34" charset="0"/>
                          <a:ea typeface="Times New Roman"/>
                          <a:cs typeface="Mangal"/>
                        </a:rPr>
                        <a:t>2015-16</a:t>
                      </a:r>
                      <a:endParaRPr lang="en-US" sz="140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dirty="0">
                          <a:solidFill>
                            <a:srgbClr val="000000"/>
                          </a:solidFill>
                          <a:latin typeface="Bahnschrift SemiBold SemiConden" pitchFamily="34" charset="0"/>
                          <a:ea typeface="Times New Roman"/>
                          <a:cs typeface="Mangal"/>
                        </a:rPr>
                        <a:t>18.23</a:t>
                      </a:r>
                      <a:endParaRPr lang="en-US" sz="1400" dirty="0">
                        <a:latin typeface="Bahnschrift SemiBold SemiConden" pitchFamily="34" charset="0"/>
                        <a:ea typeface="Calibri"/>
                        <a:cs typeface="Mangal"/>
                      </a:endParaRPr>
                    </a:p>
                  </a:txBody>
                  <a:tcPr marL="47625" marR="47625" marT="47625" marB="47625" anchor="ctr"/>
                </a:tc>
                <a:tc>
                  <a:txBody>
                    <a:bodyPr/>
                    <a:lstStyle/>
                    <a:p>
                      <a:pPr marL="0" marR="0" algn="just">
                        <a:lnSpc>
                          <a:spcPct val="115000"/>
                        </a:lnSpc>
                        <a:spcBef>
                          <a:spcPts val="0"/>
                        </a:spcBef>
                        <a:spcAft>
                          <a:spcPts val="0"/>
                        </a:spcAft>
                      </a:pPr>
                      <a:r>
                        <a:rPr lang="en-US" sz="1400" dirty="0">
                          <a:solidFill>
                            <a:srgbClr val="333333"/>
                          </a:solidFill>
                          <a:latin typeface="Bahnschrift SemiBold SemiConden" pitchFamily="34" charset="0"/>
                          <a:ea typeface="Times New Roman"/>
                          <a:cs typeface="Mangal"/>
                        </a:rPr>
                        <a:t> </a:t>
                      </a:r>
                      <a:endParaRPr lang="en-US" sz="1400" dirty="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a:solidFill>
                            <a:srgbClr val="000000"/>
                          </a:solidFill>
                          <a:latin typeface="Bahnschrift SemiBold SemiConden" pitchFamily="34" charset="0"/>
                          <a:ea typeface="Times New Roman"/>
                          <a:cs typeface="Mangal"/>
                        </a:rPr>
                        <a:t>18.23</a:t>
                      </a:r>
                      <a:endParaRPr lang="en-US" sz="1400">
                        <a:latin typeface="Bahnschrift SemiBold SemiConden" pitchFamily="34" charset="0"/>
                        <a:ea typeface="Calibri"/>
                        <a:cs typeface="Mangal"/>
                      </a:endParaRPr>
                    </a:p>
                  </a:txBody>
                  <a:tcPr marL="47625" marR="47625" marT="47625" marB="47625" anchor="ctr"/>
                </a:tc>
              </a:tr>
              <a:tr h="349057">
                <a:tc>
                  <a:txBody>
                    <a:bodyPr/>
                    <a:lstStyle/>
                    <a:p>
                      <a:pPr marL="0" marR="0" algn="just">
                        <a:lnSpc>
                          <a:spcPct val="115000"/>
                        </a:lnSpc>
                        <a:spcBef>
                          <a:spcPts val="0"/>
                        </a:spcBef>
                        <a:spcAft>
                          <a:spcPts val="1000"/>
                        </a:spcAft>
                      </a:pPr>
                      <a:r>
                        <a:rPr lang="en-US" sz="1400">
                          <a:solidFill>
                            <a:srgbClr val="000000"/>
                          </a:solidFill>
                          <a:latin typeface="Bahnschrift SemiBold SemiConden" pitchFamily="34" charset="0"/>
                          <a:ea typeface="Times New Roman"/>
                          <a:cs typeface="Mangal"/>
                        </a:rPr>
                        <a:t>2016-17</a:t>
                      </a:r>
                      <a:endParaRPr lang="en-US" sz="140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a:solidFill>
                            <a:srgbClr val="000000"/>
                          </a:solidFill>
                          <a:latin typeface="Bahnschrift SemiBold SemiConden" pitchFamily="34" charset="0"/>
                          <a:ea typeface="Times New Roman"/>
                          <a:cs typeface="Mangal"/>
                        </a:rPr>
                        <a:t>32.12</a:t>
                      </a:r>
                      <a:endParaRPr lang="en-US" sz="140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dirty="0">
                          <a:solidFill>
                            <a:srgbClr val="000000"/>
                          </a:solidFill>
                          <a:latin typeface="Bahnschrift SemiBold SemiConden" pitchFamily="34" charset="0"/>
                          <a:ea typeface="Times New Roman"/>
                          <a:cs typeface="Mangal"/>
                        </a:rPr>
                        <a:t>0.02</a:t>
                      </a:r>
                      <a:endParaRPr lang="en-US" sz="1400" dirty="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dirty="0">
                          <a:solidFill>
                            <a:srgbClr val="000000"/>
                          </a:solidFill>
                          <a:latin typeface="Bahnschrift SemiBold SemiConden" pitchFamily="34" charset="0"/>
                          <a:ea typeface="Times New Roman"/>
                          <a:cs typeface="Mangal"/>
                        </a:rPr>
                        <a:t>32.14</a:t>
                      </a:r>
                      <a:endParaRPr lang="en-US" sz="1400" dirty="0">
                        <a:latin typeface="Bahnschrift SemiBold SemiConden" pitchFamily="34" charset="0"/>
                        <a:ea typeface="Calibri"/>
                        <a:cs typeface="Mangal"/>
                      </a:endParaRPr>
                    </a:p>
                  </a:txBody>
                  <a:tcPr marL="47625" marR="47625" marT="47625" marB="47625" anchor="ctr"/>
                </a:tc>
              </a:tr>
              <a:tr h="349057">
                <a:tc>
                  <a:txBody>
                    <a:bodyPr/>
                    <a:lstStyle/>
                    <a:p>
                      <a:pPr marL="0" marR="0" algn="just">
                        <a:lnSpc>
                          <a:spcPct val="115000"/>
                        </a:lnSpc>
                        <a:spcBef>
                          <a:spcPts val="0"/>
                        </a:spcBef>
                        <a:spcAft>
                          <a:spcPts val="1000"/>
                        </a:spcAft>
                      </a:pPr>
                      <a:r>
                        <a:rPr lang="en-US" sz="1400">
                          <a:solidFill>
                            <a:srgbClr val="000000"/>
                          </a:solidFill>
                          <a:latin typeface="Bahnschrift SemiBold SemiConden" pitchFamily="34" charset="0"/>
                          <a:ea typeface="Times New Roman"/>
                          <a:cs typeface="Mangal"/>
                        </a:rPr>
                        <a:t>20 17-18</a:t>
                      </a:r>
                      <a:endParaRPr lang="en-US" sz="140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dirty="0">
                          <a:solidFill>
                            <a:srgbClr val="000000"/>
                          </a:solidFill>
                          <a:latin typeface="Bahnschrift SemiBold SemiConden" pitchFamily="34" charset="0"/>
                          <a:ea typeface="Times New Roman"/>
                          <a:cs typeface="Mangal"/>
                        </a:rPr>
                        <a:t>6.36</a:t>
                      </a:r>
                      <a:endParaRPr lang="en-US" sz="1400" dirty="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dirty="0">
                          <a:solidFill>
                            <a:srgbClr val="000000"/>
                          </a:solidFill>
                          <a:latin typeface="Bahnschrift SemiBold SemiConden" pitchFamily="34" charset="0"/>
                          <a:ea typeface="Times New Roman"/>
                          <a:cs typeface="Mangal"/>
                        </a:rPr>
                        <a:t>38.18</a:t>
                      </a:r>
                      <a:endParaRPr lang="en-US" sz="1400" dirty="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dirty="0">
                          <a:solidFill>
                            <a:srgbClr val="000000"/>
                          </a:solidFill>
                          <a:latin typeface="Bahnschrift SemiBold SemiConden" pitchFamily="34" charset="0"/>
                          <a:ea typeface="Times New Roman"/>
                          <a:cs typeface="Mangal"/>
                        </a:rPr>
                        <a:t>44.54</a:t>
                      </a:r>
                      <a:endParaRPr lang="en-US" sz="1400" dirty="0">
                        <a:latin typeface="Bahnschrift SemiBold SemiConden" pitchFamily="34" charset="0"/>
                        <a:ea typeface="Calibri"/>
                        <a:cs typeface="Mangal"/>
                      </a:endParaRPr>
                    </a:p>
                  </a:txBody>
                  <a:tcPr marL="47625" marR="47625" marT="47625" marB="47625" anchor="ctr"/>
                </a:tc>
              </a:tr>
              <a:tr h="349057">
                <a:tc>
                  <a:txBody>
                    <a:bodyPr/>
                    <a:lstStyle/>
                    <a:p>
                      <a:pPr marL="0" marR="0" algn="just">
                        <a:lnSpc>
                          <a:spcPct val="115000"/>
                        </a:lnSpc>
                        <a:spcBef>
                          <a:spcPts val="0"/>
                        </a:spcBef>
                        <a:spcAft>
                          <a:spcPts val="1000"/>
                        </a:spcAft>
                      </a:pPr>
                      <a:r>
                        <a:rPr lang="en-US" sz="1400" b="1" dirty="0">
                          <a:solidFill>
                            <a:schemeClr val="accent6">
                              <a:lumMod val="50000"/>
                            </a:schemeClr>
                          </a:solidFill>
                          <a:latin typeface="Bahnschrift SemiBold SemiConden" pitchFamily="34" charset="0"/>
                          <a:ea typeface="Times New Roman"/>
                          <a:cs typeface="Mangal"/>
                        </a:rPr>
                        <a:t>Sub-total</a:t>
                      </a:r>
                      <a:endParaRPr lang="en-US" sz="1400" dirty="0">
                        <a:solidFill>
                          <a:schemeClr val="accent6">
                            <a:lumMod val="50000"/>
                          </a:schemeClr>
                        </a:solidFill>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b="1" dirty="0">
                          <a:solidFill>
                            <a:schemeClr val="accent6">
                              <a:lumMod val="50000"/>
                            </a:schemeClr>
                          </a:solidFill>
                          <a:latin typeface="Bahnschrift SemiBold SemiConden" pitchFamily="34" charset="0"/>
                          <a:ea typeface="Times New Roman"/>
                          <a:cs typeface="Mangal"/>
                        </a:rPr>
                        <a:t>68.64</a:t>
                      </a:r>
                      <a:endParaRPr lang="en-US" sz="1400" dirty="0">
                        <a:solidFill>
                          <a:schemeClr val="accent6">
                            <a:lumMod val="50000"/>
                          </a:schemeClr>
                        </a:solidFill>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b="1" dirty="0">
                          <a:solidFill>
                            <a:schemeClr val="accent6">
                              <a:lumMod val="50000"/>
                            </a:schemeClr>
                          </a:solidFill>
                          <a:latin typeface="Bahnschrift SemiBold SemiConden" pitchFamily="34" charset="0"/>
                          <a:ea typeface="Times New Roman"/>
                          <a:cs typeface="Mangal"/>
                        </a:rPr>
                        <a:t>38.20</a:t>
                      </a:r>
                      <a:endParaRPr lang="en-US" sz="1400" dirty="0">
                        <a:solidFill>
                          <a:schemeClr val="accent6">
                            <a:lumMod val="50000"/>
                          </a:schemeClr>
                        </a:solidFill>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b="1" dirty="0">
                          <a:solidFill>
                            <a:schemeClr val="accent6">
                              <a:lumMod val="50000"/>
                            </a:schemeClr>
                          </a:solidFill>
                          <a:latin typeface="Bahnschrift SemiBold SemiConden" pitchFamily="34" charset="0"/>
                          <a:ea typeface="Times New Roman"/>
                          <a:cs typeface="Mangal"/>
                        </a:rPr>
                        <a:t>106.84</a:t>
                      </a:r>
                      <a:endParaRPr lang="en-US" sz="1400" dirty="0">
                        <a:solidFill>
                          <a:schemeClr val="accent6">
                            <a:lumMod val="50000"/>
                          </a:schemeClr>
                        </a:solidFill>
                        <a:latin typeface="Bahnschrift SemiBold SemiConden" pitchFamily="34" charset="0"/>
                        <a:ea typeface="Calibri"/>
                        <a:cs typeface="Mangal"/>
                      </a:endParaRPr>
                    </a:p>
                  </a:txBody>
                  <a:tcPr marL="47625" marR="47625" marT="47625" marB="47625" anchor="ctr"/>
                </a:tc>
              </a:tr>
              <a:tr h="349057">
                <a:tc>
                  <a:txBody>
                    <a:bodyPr/>
                    <a:lstStyle/>
                    <a:p>
                      <a:pPr marL="0" marR="0" algn="just">
                        <a:lnSpc>
                          <a:spcPct val="115000"/>
                        </a:lnSpc>
                        <a:spcBef>
                          <a:spcPts val="0"/>
                        </a:spcBef>
                        <a:spcAft>
                          <a:spcPts val="1000"/>
                        </a:spcAft>
                      </a:pPr>
                      <a:r>
                        <a:rPr lang="en-US" sz="1400">
                          <a:solidFill>
                            <a:srgbClr val="000000"/>
                          </a:solidFill>
                          <a:latin typeface="Bahnschrift SemiBold SemiConden" pitchFamily="34" charset="0"/>
                          <a:ea typeface="Times New Roman"/>
                          <a:cs typeface="Mangal"/>
                        </a:rPr>
                        <a:t>2018-19</a:t>
                      </a:r>
                      <a:endParaRPr lang="en-US" sz="140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a:solidFill>
                            <a:srgbClr val="000000"/>
                          </a:solidFill>
                          <a:latin typeface="Bahnschrift SemiBold SemiConden" pitchFamily="34" charset="0"/>
                          <a:ea typeface="Times New Roman"/>
                          <a:cs typeface="Mangal"/>
                        </a:rPr>
                        <a:t>1.06</a:t>
                      </a:r>
                      <a:endParaRPr lang="en-US" sz="140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dirty="0">
                          <a:solidFill>
                            <a:srgbClr val="000000"/>
                          </a:solidFill>
                          <a:latin typeface="Bahnschrift SemiBold SemiConden" pitchFamily="34" charset="0"/>
                          <a:ea typeface="Times New Roman"/>
                          <a:cs typeface="Mangal"/>
                        </a:rPr>
                        <a:t>5.34</a:t>
                      </a:r>
                      <a:endParaRPr lang="en-US" sz="1400" dirty="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dirty="0">
                          <a:solidFill>
                            <a:srgbClr val="000000"/>
                          </a:solidFill>
                          <a:latin typeface="Bahnschrift SemiBold SemiConden" pitchFamily="34" charset="0"/>
                          <a:ea typeface="Times New Roman"/>
                          <a:cs typeface="Mangal"/>
                        </a:rPr>
                        <a:t>6.40</a:t>
                      </a:r>
                      <a:endParaRPr lang="en-US" sz="1400" dirty="0">
                        <a:latin typeface="Bahnschrift SemiBold SemiConden" pitchFamily="34" charset="0"/>
                        <a:ea typeface="Calibri"/>
                        <a:cs typeface="Mangal"/>
                      </a:endParaRPr>
                    </a:p>
                  </a:txBody>
                  <a:tcPr marL="47625" marR="47625" marT="47625" marB="47625" anchor="ctr"/>
                </a:tc>
              </a:tr>
              <a:tr h="349057">
                <a:tc>
                  <a:txBody>
                    <a:bodyPr/>
                    <a:lstStyle/>
                    <a:p>
                      <a:pPr marL="0" marR="0" algn="just">
                        <a:lnSpc>
                          <a:spcPct val="115000"/>
                        </a:lnSpc>
                        <a:spcBef>
                          <a:spcPts val="0"/>
                        </a:spcBef>
                        <a:spcAft>
                          <a:spcPts val="1000"/>
                        </a:spcAft>
                      </a:pPr>
                      <a:r>
                        <a:rPr lang="en-US" sz="1400" b="1">
                          <a:solidFill>
                            <a:srgbClr val="000000"/>
                          </a:solidFill>
                          <a:latin typeface="Bahnschrift SemiBold SemiConden" pitchFamily="34" charset="0"/>
                          <a:ea typeface="Times New Roman"/>
                          <a:cs typeface="Mangal"/>
                        </a:rPr>
                        <a:t>Grand Total</a:t>
                      </a:r>
                      <a:endParaRPr lang="en-US" sz="140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b="1">
                          <a:solidFill>
                            <a:srgbClr val="000000"/>
                          </a:solidFill>
                          <a:latin typeface="Bahnschrift SemiBold SemiConden" pitchFamily="34" charset="0"/>
                          <a:ea typeface="Times New Roman"/>
                          <a:cs typeface="Mangal"/>
                        </a:rPr>
                        <a:t>69.7</a:t>
                      </a:r>
                      <a:endParaRPr lang="en-US" sz="140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b="1" dirty="0">
                          <a:solidFill>
                            <a:srgbClr val="000000"/>
                          </a:solidFill>
                          <a:latin typeface="Bahnschrift SemiBold SemiConden" pitchFamily="34" charset="0"/>
                          <a:ea typeface="Times New Roman"/>
                          <a:cs typeface="Mangal"/>
                        </a:rPr>
                        <a:t>43.54</a:t>
                      </a:r>
                      <a:endParaRPr lang="en-US" sz="1400" dirty="0">
                        <a:latin typeface="Bahnschrift SemiBold SemiConden" pitchFamily="34" charset="0"/>
                        <a:ea typeface="Calibri"/>
                        <a:cs typeface="Mangal"/>
                      </a:endParaRPr>
                    </a:p>
                  </a:txBody>
                  <a:tcPr marL="47625" marR="47625" marT="47625" marB="47625" anchor="ctr"/>
                </a:tc>
                <a:tc>
                  <a:txBody>
                    <a:bodyPr/>
                    <a:lstStyle/>
                    <a:p>
                      <a:pPr marL="0" marR="0" algn="r">
                        <a:lnSpc>
                          <a:spcPct val="115000"/>
                        </a:lnSpc>
                        <a:spcBef>
                          <a:spcPts val="0"/>
                        </a:spcBef>
                        <a:spcAft>
                          <a:spcPts val="1000"/>
                        </a:spcAft>
                      </a:pPr>
                      <a:r>
                        <a:rPr lang="en-US" sz="1400" b="1" dirty="0">
                          <a:solidFill>
                            <a:srgbClr val="000000"/>
                          </a:solidFill>
                          <a:latin typeface="Bahnschrift SemiBold SemiConden" pitchFamily="34" charset="0"/>
                          <a:ea typeface="Times New Roman"/>
                          <a:cs typeface="Mangal"/>
                        </a:rPr>
                        <a:t>113.24</a:t>
                      </a:r>
                      <a:endParaRPr lang="en-US" sz="1400" dirty="0">
                        <a:latin typeface="Bahnschrift SemiBold SemiConden" pitchFamily="34" charset="0"/>
                        <a:ea typeface="Calibri"/>
                        <a:cs typeface="Mangal"/>
                      </a:endParaRPr>
                    </a:p>
                  </a:txBody>
                  <a:tcPr marL="47625" marR="47625" marT="47625" marB="47625" anchor="ctr"/>
                </a:tc>
              </a:tr>
            </a:tbl>
          </a:graphicData>
        </a:graphic>
      </p:graphicFrame>
      <p:pic>
        <p:nvPicPr>
          <p:cNvPr id="7" name="Picture 2"/>
          <p:cNvPicPr>
            <a:picLocks noChangeAspect="1" noChangeArrowheads="1"/>
          </p:cNvPicPr>
          <p:nvPr/>
        </p:nvPicPr>
        <p:blipFill>
          <a:blip r:embed="rId3" cstate="print"/>
          <a:srcRect t="10345" b="6897"/>
          <a:stretch>
            <a:fillRect/>
          </a:stretch>
        </p:blipFill>
        <p:spPr bwMode="auto">
          <a:xfrm>
            <a:off x="5410200" y="1162050"/>
            <a:ext cx="3505200" cy="1828800"/>
          </a:xfrm>
          <a:prstGeom prst="rect">
            <a:avLst/>
          </a:prstGeom>
          <a:ln>
            <a:noFill/>
          </a:ln>
          <a:effectLst>
            <a:outerShdw blurRad="292100" dist="139700" dir="2700000" algn="tl" rotWithShape="0">
              <a:srgbClr val="333333">
                <a:alpha val="65000"/>
              </a:srgbClr>
            </a:outerShdw>
          </a:effectLst>
        </p:spPr>
      </p:pic>
      <p:pic>
        <p:nvPicPr>
          <p:cNvPr id="8" name="Picture 1"/>
          <p:cNvPicPr>
            <a:picLocks noChangeAspect="1" noChangeArrowheads="1"/>
          </p:cNvPicPr>
          <p:nvPr/>
        </p:nvPicPr>
        <p:blipFill>
          <a:blip r:embed="rId4" cstate="print"/>
          <a:srcRect t="13793" b="10345"/>
          <a:stretch>
            <a:fillRect/>
          </a:stretch>
        </p:blipFill>
        <p:spPr bwMode="auto">
          <a:xfrm>
            <a:off x="5410200" y="3028950"/>
            <a:ext cx="3453100" cy="16764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600" b="1" dirty="0" smtClean="0">
                <a:solidFill>
                  <a:schemeClr val="bg2"/>
                </a:solidFill>
                <a:latin typeface="Bahnschrift Light Condensed" pitchFamily="34" charset="0"/>
              </a:rPr>
              <a:t>Challenges and policy issues</a:t>
            </a:r>
            <a:endParaRPr lang="en-US" sz="3600" dirty="0">
              <a:solidFill>
                <a:schemeClr val="bg2"/>
              </a:solidFill>
              <a:latin typeface="Bahnschrift Light Condensed" pitchFamily="34" charset="0"/>
            </a:endParaRPr>
          </a:p>
        </p:txBody>
      </p:sp>
      <p:sp>
        <p:nvSpPr>
          <p:cNvPr id="5" name="Rectangle 4"/>
          <p:cNvSpPr/>
          <p:nvPr/>
        </p:nvSpPr>
        <p:spPr>
          <a:xfrm>
            <a:off x="304800" y="1123950"/>
            <a:ext cx="8610600" cy="2739211"/>
          </a:xfrm>
          <a:prstGeom prst="rect">
            <a:avLst/>
          </a:prstGeom>
        </p:spPr>
        <p:txBody>
          <a:bodyPr wrap="square">
            <a:spAutoFit/>
          </a:bodyPr>
          <a:lstStyle/>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sp>
        <p:nvSpPr>
          <p:cNvPr id="6" name="Rectangle 5"/>
          <p:cNvSpPr/>
          <p:nvPr/>
        </p:nvSpPr>
        <p:spPr>
          <a:xfrm>
            <a:off x="304800" y="1276350"/>
            <a:ext cx="8534400" cy="3262432"/>
          </a:xfrm>
          <a:prstGeom prst="rect">
            <a:avLst/>
          </a:prstGeom>
        </p:spPr>
        <p:txBody>
          <a:bodyPr wrap="square">
            <a:spAutoFit/>
          </a:bodyPr>
          <a:lstStyle/>
          <a:p>
            <a:pPr marL="285750" lvl="0" indent="-285750" algn="just">
              <a:spcBef>
                <a:spcPts val="600"/>
              </a:spcBef>
              <a:spcAft>
                <a:spcPts val="600"/>
              </a:spcAft>
              <a:buFont typeface="Arial" pitchFamily="34" charset="0"/>
              <a:buChar char="•"/>
            </a:pPr>
            <a:r>
              <a:rPr lang="en-IN" sz="2200" b="1" dirty="0" smtClean="0">
                <a:solidFill>
                  <a:schemeClr val="tx1">
                    <a:lumMod val="95000"/>
                    <a:lumOff val="5000"/>
                  </a:schemeClr>
                </a:solidFill>
                <a:latin typeface="Bahnschrift Light Condensed" pitchFamily="34" charset="0"/>
              </a:rPr>
              <a:t>Identification</a:t>
            </a:r>
            <a:r>
              <a:rPr lang="en-IN" sz="2200" dirty="0" smtClean="0">
                <a:solidFill>
                  <a:schemeClr val="tx1">
                    <a:lumMod val="95000"/>
                    <a:lumOff val="5000"/>
                  </a:schemeClr>
                </a:solidFill>
                <a:latin typeface="Bahnschrift Light Condensed" pitchFamily="34" charset="0"/>
              </a:rPr>
              <a:t> – Mapping of beneficiaries to villages, deletion of eligible households, addition of ineligible households, wrong capturing of category in SECC, Addressing of grievances through Appellate Mechanism. </a:t>
            </a:r>
          </a:p>
          <a:p>
            <a:pPr marL="285750" lvl="0" indent="-285750" algn="just">
              <a:spcBef>
                <a:spcPts val="600"/>
              </a:spcBef>
              <a:spcAft>
                <a:spcPts val="600"/>
              </a:spcAft>
              <a:buFont typeface="Arial" pitchFamily="34" charset="0"/>
              <a:buChar char="•"/>
            </a:pPr>
            <a:r>
              <a:rPr lang="en-IN" sz="2200" b="1" dirty="0" smtClean="0">
                <a:solidFill>
                  <a:schemeClr val="tx1">
                    <a:lumMod val="95000"/>
                    <a:lumOff val="5000"/>
                  </a:schemeClr>
                </a:solidFill>
                <a:latin typeface="Bahnschrift Light Condensed" pitchFamily="34" charset="0"/>
              </a:rPr>
              <a:t>Land to landless : </a:t>
            </a:r>
          </a:p>
          <a:p>
            <a:pPr marL="285750" lvl="0" indent="-285750" algn="just">
              <a:spcBef>
                <a:spcPts val="600"/>
              </a:spcBef>
              <a:spcAft>
                <a:spcPts val="600"/>
              </a:spcAft>
              <a:buFont typeface="Arial" pitchFamily="34" charset="0"/>
              <a:buChar char="•"/>
            </a:pPr>
            <a:r>
              <a:rPr lang="en-IN" sz="2200" b="1" dirty="0" smtClean="0">
                <a:solidFill>
                  <a:schemeClr val="tx1">
                    <a:lumMod val="95000"/>
                    <a:lumOff val="5000"/>
                  </a:schemeClr>
                </a:solidFill>
                <a:latin typeface="Bahnschrift Light Condensed" pitchFamily="34" charset="0"/>
              </a:rPr>
              <a:t>PFMS</a:t>
            </a:r>
            <a:r>
              <a:rPr lang="en-IN" sz="2200" dirty="0" smtClean="0">
                <a:solidFill>
                  <a:schemeClr val="tx1">
                    <a:lumMod val="95000"/>
                    <a:lumOff val="5000"/>
                  </a:schemeClr>
                </a:solidFill>
                <a:latin typeface="Bahnschrift Light Condensed" pitchFamily="34" charset="0"/>
              </a:rPr>
              <a:t> – Bank account verification, Pending transfer of assistance, False success / reject cases.</a:t>
            </a:r>
          </a:p>
          <a:p>
            <a:pPr marL="285750" lvl="0" indent="-285750" algn="just">
              <a:spcBef>
                <a:spcPts val="600"/>
              </a:spcBef>
              <a:spcAft>
                <a:spcPts val="600"/>
              </a:spcAft>
              <a:buFont typeface="Arial" pitchFamily="34" charset="0"/>
              <a:buChar char="•"/>
            </a:pPr>
            <a:r>
              <a:rPr lang="en-IN" sz="2200" b="1" dirty="0" smtClean="0">
                <a:solidFill>
                  <a:schemeClr val="tx1">
                    <a:lumMod val="95000"/>
                    <a:lumOff val="5000"/>
                  </a:schemeClr>
                </a:solidFill>
                <a:latin typeface="Bahnschrift Light Condensed" pitchFamily="34" charset="0"/>
              </a:rPr>
              <a:t>Mason Training </a:t>
            </a:r>
            <a:r>
              <a:rPr lang="en-IN" sz="2200" dirty="0" smtClean="0">
                <a:solidFill>
                  <a:schemeClr val="tx1">
                    <a:lumMod val="95000"/>
                    <a:lumOff val="5000"/>
                  </a:schemeClr>
                </a:solidFill>
                <a:latin typeface="Bahnschrift Light Condensed" pitchFamily="34" charset="0"/>
              </a:rPr>
              <a:t>– Identification of Training Provider, Conduct of pilot training, scaling of training, linking of trained masons to the beneficiaries</a:t>
            </a:r>
            <a:endParaRPr lang="en-US" sz="2200" dirty="0">
              <a:solidFill>
                <a:schemeClr val="tx1">
                  <a:lumMod val="95000"/>
                  <a:lumOff val="5000"/>
                </a:schemeClr>
              </a:solidFill>
              <a:latin typeface="Bahnschrift Light Condensed" pitchFamily="34" charset="0"/>
            </a:endParaRPr>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600" b="1" dirty="0" smtClean="0">
                <a:solidFill>
                  <a:schemeClr val="bg2"/>
                </a:solidFill>
                <a:latin typeface="Bahnschrift Light Condensed" pitchFamily="34" charset="0"/>
              </a:rPr>
              <a:t>Challenges and policy issues</a:t>
            </a:r>
            <a:endParaRPr lang="en-US" sz="3600" dirty="0">
              <a:solidFill>
                <a:schemeClr val="bg2"/>
              </a:solidFill>
              <a:latin typeface="Bahnschrift Light Condensed" pitchFamily="34" charset="0"/>
            </a:endParaRPr>
          </a:p>
        </p:txBody>
      </p:sp>
      <p:sp>
        <p:nvSpPr>
          <p:cNvPr id="5" name="Rectangle 4"/>
          <p:cNvSpPr/>
          <p:nvPr/>
        </p:nvSpPr>
        <p:spPr>
          <a:xfrm>
            <a:off x="304800" y="1123950"/>
            <a:ext cx="8610600" cy="2739211"/>
          </a:xfrm>
          <a:prstGeom prst="rect">
            <a:avLst/>
          </a:prstGeom>
        </p:spPr>
        <p:txBody>
          <a:bodyPr wrap="square">
            <a:spAutoFit/>
          </a:bodyPr>
          <a:lstStyle/>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buAutoNum type="arabicPeriod"/>
            </a:pPr>
            <a:endParaRPr lang="en-US" sz="1600" b="1" dirty="0" smtClean="0">
              <a:latin typeface="Bahnschrift Light SemiCondensed" pitchFamily="34" charset="0"/>
            </a:endParaRPr>
          </a:p>
          <a:p>
            <a:pPr marL="457200" indent="-342900" algn="just">
              <a:spcBef>
                <a:spcPts val="600"/>
              </a:spcBef>
              <a:spcAft>
                <a:spcPts val="600"/>
              </a:spcAft>
            </a:pPr>
            <a:endParaRPr lang="en-US" sz="1600" b="1" dirty="0" smtClean="0">
              <a:latin typeface="Bahnschrift Light SemiCondensed" pitchFamily="34" charset="0"/>
            </a:endParaRPr>
          </a:p>
          <a:p>
            <a:pPr marL="114300" indent="-114300" algn="just">
              <a:spcBef>
                <a:spcPts val="600"/>
              </a:spcBef>
              <a:spcAft>
                <a:spcPts val="600"/>
              </a:spcAft>
            </a:pPr>
            <a:endParaRPr lang="en-US" sz="1600" b="1" dirty="0" smtClean="0">
              <a:latin typeface="Bahnschrift Light SemiCondensed" pitchFamily="34" charset="0"/>
            </a:endParaRPr>
          </a:p>
        </p:txBody>
      </p:sp>
      <p:sp>
        <p:nvSpPr>
          <p:cNvPr id="6" name="Rectangle 5"/>
          <p:cNvSpPr/>
          <p:nvPr/>
        </p:nvSpPr>
        <p:spPr>
          <a:xfrm>
            <a:off x="304800" y="1276350"/>
            <a:ext cx="8534400" cy="3170099"/>
          </a:xfrm>
          <a:prstGeom prst="rect">
            <a:avLst/>
          </a:prstGeom>
        </p:spPr>
        <p:txBody>
          <a:bodyPr wrap="square">
            <a:spAutoFit/>
          </a:bodyPr>
          <a:lstStyle/>
          <a:p>
            <a:pPr marL="231775" lvl="0" indent="-231775" algn="just">
              <a:buFont typeface="Arial" pitchFamily="34" charset="0"/>
              <a:buChar char="•"/>
            </a:pPr>
            <a:r>
              <a:rPr lang="en-IN" sz="2000" b="1" dirty="0" smtClean="0">
                <a:solidFill>
                  <a:schemeClr val="tx1">
                    <a:lumMod val="95000"/>
                    <a:lumOff val="5000"/>
                  </a:schemeClr>
                </a:solidFill>
                <a:latin typeface="Bahnschrift Light Condensed" pitchFamily="34" charset="0"/>
              </a:rPr>
              <a:t>Quality</a:t>
            </a:r>
            <a:r>
              <a:rPr lang="en-IN" sz="2000" dirty="0" smtClean="0">
                <a:solidFill>
                  <a:schemeClr val="tx1">
                    <a:lumMod val="95000"/>
                    <a:lumOff val="5000"/>
                  </a:schemeClr>
                </a:solidFill>
                <a:latin typeface="Bahnschrift Light Condensed" pitchFamily="34" charset="0"/>
              </a:rPr>
              <a:t> – Ensuring quality in construction of house, availability of material at reasonable rates, use of locally available materials</a:t>
            </a:r>
          </a:p>
          <a:p>
            <a:pPr marL="231775" lvl="0" indent="-231775" algn="just">
              <a:buFont typeface="Arial" pitchFamily="34" charset="0"/>
              <a:buChar char="•"/>
            </a:pPr>
            <a:endParaRPr lang="en-IN" sz="2000" dirty="0" smtClean="0">
              <a:solidFill>
                <a:schemeClr val="tx1">
                  <a:lumMod val="95000"/>
                  <a:lumOff val="5000"/>
                </a:schemeClr>
              </a:solidFill>
              <a:latin typeface="Bahnschrift Light Condensed" pitchFamily="34" charset="0"/>
            </a:endParaRPr>
          </a:p>
          <a:p>
            <a:pPr marL="231775" lvl="0" indent="-231775" algn="just">
              <a:buFont typeface="Arial" pitchFamily="34" charset="0"/>
              <a:buChar char="•"/>
            </a:pPr>
            <a:r>
              <a:rPr lang="en-IN" sz="2000" b="1" dirty="0" smtClean="0">
                <a:solidFill>
                  <a:schemeClr val="tx1">
                    <a:lumMod val="95000"/>
                    <a:lumOff val="5000"/>
                  </a:schemeClr>
                </a:solidFill>
                <a:latin typeface="Bahnschrift Light Condensed" pitchFamily="34" charset="0"/>
              </a:rPr>
              <a:t>Awareness to beneficiaries </a:t>
            </a:r>
            <a:r>
              <a:rPr lang="en-IN" sz="2000" dirty="0" smtClean="0">
                <a:solidFill>
                  <a:schemeClr val="tx1">
                    <a:lumMod val="95000"/>
                    <a:lumOff val="5000"/>
                  </a:schemeClr>
                </a:solidFill>
                <a:latin typeface="Bahnschrift Light Condensed" pitchFamily="34" charset="0"/>
              </a:rPr>
              <a:t>– about the scheme, eligibility, house designs, quality construction material, loan to willing beneficiaries.</a:t>
            </a:r>
          </a:p>
          <a:p>
            <a:pPr marL="231775" lvl="0" indent="-231775" algn="just">
              <a:buFont typeface="Arial" pitchFamily="34" charset="0"/>
              <a:buChar char="•"/>
            </a:pPr>
            <a:endParaRPr lang="en-IN" sz="2000" dirty="0" smtClean="0">
              <a:solidFill>
                <a:schemeClr val="tx1">
                  <a:lumMod val="95000"/>
                  <a:lumOff val="5000"/>
                </a:schemeClr>
              </a:solidFill>
              <a:latin typeface="Bahnschrift Light Condensed" pitchFamily="34" charset="0"/>
            </a:endParaRPr>
          </a:p>
          <a:p>
            <a:pPr marL="231775" lvl="0" indent="-231775" algn="just">
              <a:buFont typeface="Arial" pitchFamily="34" charset="0"/>
              <a:buChar char="•"/>
            </a:pPr>
            <a:r>
              <a:rPr lang="en-IN" sz="2000" b="1" dirty="0" smtClean="0">
                <a:solidFill>
                  <a:schemeClr val="tx1">
                    <a:lumMod val="95000"/>
                    <a:lumOff val="5000"/>
                  </a:schemeClr>
                </a:solidFill>
                <a:latin typeface="Bahnschrift Light Condensed" pitchFamily="34" charset="0"/>
              </a:rPr>
              <a:t>Monitoring</a:t>
            </a:r>
            <a:r>
              <a:rPr lang="en-IN" sz="2000" dirty="0" smtClean="0">
                <a:solidFill>
                  <a:schemeClr val="tx1">
                    <a:lumMod val="95000"/>
                    <a:lumOff val="5000"/>
                  </a:schemeClr>
                </a:solidFill>
                <a:latin typeface="Bahnschrift Light Condensed" pitchFamily="34" charset="0"/>
              </a:rPr>
              <a:t> – Geo-tagging, Setting up of PMU at different levels, disposal of grievances</a:t>
            </a:r>
          </a:p>
          <a:p>
            <a:pPr marL="231775" lvl="0" indent="-231775" algn="just">
              <a:buFont typeface="Arial" pitchFamily="34" charset="0"/>
              <a:buChar char="•"/>
            </a:pPr>
            <a:endParaRPr lang="en-IN" sz="2000" dirty="0" smtClean="0">
              <a:solidFill>
                <a:schemeClr val="tx1">
                  <a:lumMod val="95000"/>
                  <a:lumOff val="5000"/>
                </a:schemeClr>
              </a:solidFill>
              <a:latin typeface="Bahnschrift Light Condensed" pitchFamily="34" charset="0"/>
            </a:endParaRPr>
          </a:p>
          <a:p>
            <a:pPr marL="231775" indent="-231775" algn="just">
              <a:buFont typeface="Arial" pitchFamily="34" charset="0"/>
              <a:buChar char="•"/>
            </a:pPr>
            <a:r>
              <a:rPr lang="en-IN" sz="2000" b="1" dirty="0" smtClean="0">
                <a:solidFill>
                  <a:schemeClr val="tx1">
                    <a:lumMod val="95000"/>
                    <a:lumOff val="5000"/>
                  </a:schemeClr>
                </a:solidFill>
                <a:latin typeface="Bahnschrift Light Condensed" pitchFamily="34" charset="0"/>
              </a:rPr>
              <a:t>House designs </a:t>
            </a:r>
            <a:r>
              <a:rPr lang="en-IN" sz="2000" dirty="0" smtClean="0">
                <a:solidFill>
                  <a:schemeClr val="tx1">
                    <a:lumMod val="95000"/>
                    <a:lumOff val="5000"/>
                  </a:schemeClr>
                </a:solidFill>
                <a:latin typeface="Bahnschrift Light Condensed" pitchFamily="34" charset="0"/>
              </a:rPr>
              <a:t>– Identification, construction of demo houses, Penetration / adoption of identified house designs </a:t>
            </a:r>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2800" b="1" dirty="0" smtClean="0">
                <a:solidFill>
                  <a:schemeClr val="bg1"/>
                </a:solidFill>
                <a:latin typeface="Bahnschrift Light Condensed" pitchFamily="34" charset="0"/>
              </a:rPr>
              <a:t>Further Readings</a:t>
            </a:r>
            <a:endParaRPr lang="en-US" sz="2800" b="1" dirty="0">
              <a:solidFill>
                <a:schemeClr val="bg1"/>
              </a:solidFill>
              <a:latin typeface="Bahnschrift Light Condensed" pitchFamily="34" charset="0"/>
            </a:endParaRPr>
          </a:p>
        </p:txBody>
      </p:sp>
      <p:sp>
        <p:nvSpPr>
          <p:cNvPr id="6" name="Rectangle 5"/>
          <p:cNvSpPr/>
          <p:nvPr/>
        </p:nvSpPr>
        <p:spPr>
          <a:xfrm>
            <a:off x="533400" y="1200150"/>
            <a:ext cx="8077200" cy="3416320"/>
          </a:xfrm>
          <a:prstGeom prst="rect">
            <a:avLst/>
          </a:prstGeom>
        </p:spPr>
        <p:txBody>
          <a:bodyPr wrap="square">
            <a:spAutoFit/>
          </a:bodyPr>
          <a:lstStyle/>
          <a:p>
            <a:pPr marL="228600" indent="-228600" fontAlgn="base">
              <a:spcBef>
                <a:spcPts val="600"/>
              </a:spcBef>
              <a:spcAft>
                <a:spcPts val="600"/>
              </a:spcAft>
              <a:buFont typeface="+mj-lt"/>
              <a:buAutoNum type="arabicPeriod"/>
            </a:pPr>
            <a:r>
              <a:rPr lang="en-US" sz="1200" dirty="0" err="1" smtClean="0">
                <a:latin typeface="Bahnschrift SemiBold SemiConden" pitchFamily="34" charset="0"/>
              </a:rPr>
              <a:t>Gopalan</a:t>
            </a:r>
            <a:r>
              <a:rPr lang="en-US" sz="1200" dirty="0" smtClean="0">
                <a:latin typeface="Bahnschrift SemiBold SemiConden" pitchFamily="34" charset="0"/>
              </a:rPr>
              <a:t> </a:t>
            </a:r>
            <a:r>
              <a:rPr lang="en-US" sz="1200" dirty="0" err="1" smtClean="0">
                <a:latin typeface="Bahnschrift SemiBold SemiConden" pitchFamily="34" charset="0"/>
              </a:rPr>
              <a:t>Kalpana</a:t>
            </a:r>
            <a:r>
              <a:rPr lang="en-US" sz="1200" dirty="0" smtClean="0">
                <a:latin typeface="Bahnschrift SemiBold SemiConden" pitchFamily="34" charset="0"/>
              </a:rPr>
              <a:t> and </a:t>
            </a:r>
            <a:r>
              <a:rPr lang="en-US" sz="1200" dirty="0" err="1" smtClean="0">
                <a:latin typeface="Bahnschrift SemiBold SemiConden" pitchFamily="34" charset="0"/>
              </a:rPr>
              <a:t>Madalasa</a:t>
            </a:r>
            <a:r>
              <a:rPr lang="en-US" sz="1200" dirty="0" smtClean="0">
                <a:latin typeface="Bahnschrift SemiBold SemiConden" pitchFamily="34" charset="0"/>
              </a:rPr>
              <a:t> </a:t>
            </a:r>
            <a:r>
              <a:rPr lang="en-US" sz="1200" dirty="0" err="1" smtClean="0">
                <a:latin typeface="Bahnschrift SemiBold SemiConden" pitchFamily="34" charset="0"/>
              </a:rPr>
              <a:t>Venkataraman</a:t>
            </a:r>
            <a:r>
              <a:rPr lang="en-US" sz="1200" dirty="0" smtClean="0">
                <a:latin typeface="Bahnschrift SemiBold SemiConden" pitchFamily="34" charset="0"/>
              </a:rPr>
              <a:t> (2015); Affordable housing: Policy and practice in India; IIMB Management Review 27, 129-140; </a:t>
            </a:r>
            <a:r>
              <a:rPr lang="en-US" sz="1200" u="sng" dirty="0" smtClean="0">
                <a:latin typeface="Bahnschrift SemiBold SemiConden" pitchFamily="34" charset="0"/>
                <a:hlinkClick r:id="rId2"/>
              </a:rPr>
              <a:t>www.sciencedirect.com</a:t>
            </a:r>
            <a:endParaRPr lang="en-US" sz="1200" dirty="0" smtClean="0">
              <a:latin typeface="Bahnschrift SemiBold SemiConden" pitchFamily="34" charset="0"/>
            </a:endParaRPr>
          </a:p>
          <a:p>
            <a:pPr marL="228600" indent="-228600">
              <a:spcBef>
                <a:spcPts val="600"/>
              </a:spcBef>
              <a:spcAft>
                <a:spcPts val="600"/>
              </a:spcAft>
              <a:buFont typeface="+mj-lt"/>
              <a:buAutoNum type="arabicPeriod"/>
            </a:pPr>
            <a:r>
              <a:rPr lang="en-US" sz="1200" dirty="0" err="1" smtClean="0">
                <a:latin typeface="Bahnschrift SemiBold SemiConden" pitchFamily="34" charset="0"/>
              </a:rPr>
              <a:t>Hirway</a:t>
            </a:r>
            <a:r>
              <a:rPr lang="en-US" sz="1200" dirty="0" smtClean="0">
                <a:latin typeface="Bahnschrift SemiBold SemiConden" pitchFamily="34" charset="0"/>
              </a:rPr>
              <a:t> I. (1987), “Housing for the Rural Poor”; </a:t>
            </a:r>
            <a:r>
              <a:rPr lang="en-US" sz="1200" i="1" dirty="0" smtClean="0">
                <a:latin typeface="Bahnschrift SemiBold SemiConden" pitchFamily="34" charset="0"/>
              </a:rPr>
              <a:t>Economic and Political Weekly, Vol. 22, Issue No. 34, 22 </a:t>
            </a:r>
            <a:r>
              <a:rPr lang="en-US" sz="1200" dirty="0" smtClean="0">
                <a:latin typeface="Bahnschrift SemiBold SemiConden" pitchFamily="34" charset="0"/>
              </a:rPr>
              <a:t>August, pp. 1455-1460.</a:t>
            </a:r>
          </a:p>
          <a:p>
            <a:pPr marL="228600" indent="-228600">
              <a:spcBef>
                <a:spcPts val="600"/>
              </a:spcBef>
              <a:spcAft>
                <a:spcPts val="600"/>
              </a:spcAft>
              <a:buFont typeface="+mj-lt"/>
              <a:buAutoNum type="arabicPeriod"/>
            </a:pPr>
            <a:r>
              <a:rPr lang="en-US" sz="1200" dirty="0" smtClean="0">
                <a:latin typeface="Bahnschrift SemiBold SemiConden" pitchFamily="34" charset="0"/>
              </a:rPr>
              <a:t>Kumar </a:t>
            </a:r>
            <a:r>
              <a:rPr lang="en-US" sz="1200" dirty="0" err="1" smtClean="0">
                <a:latin typeface="Bahnschrift SemiBold SemiConden" pitchFamily="34" charset="0"/>
              </a:rPr>
              <a:t>Arjun</a:t>
            </a:r>
            <a:r>
              <a:rPr lang="en-US" sz="1200" dirty="0" smtClean="0">
                <a:latin typeface="Bahnschrift SemiBold SemiConden" pitchFamily="34" charset="0"/>
              </a:rPr>
              <a:t> (2014), Estimating Rural Housing Shortage, </a:t>
            </a:r>
            <a:r>
              <a:rPr lang="en-US" sz="1200" i="1" dirty="0" smtClean="0">
                <a:latin typeface="Bahnschrift SemiBold SemiConden" pitchFamily="34" charset="0"/>
              </a:rPr>
              <a:t>Economic &amp; Political Weekly Vol. 49 No. 26-</a:t>
            </a:r>
            <a:r>
              <a:rPr lang="en-US" sz="1200" dirty="0" smtClean="0">
                <a:latin typeface="Bahnschrift SemiBold SemiConden" pitchFamily="34" charset="0"/>
              </a:rPr>
              <a:t>27, 28 June, pp. 74-79.</a:t>
            </a:r>
          </a:p>
          <a:p>
            <a:pPr marL="228600" indent="-228600">
              <a:spcBef>
                <a:spcPts val="600"/>
              </a:spcBef>
              <a:spcAft>
                <a:spcPts val="600"/>
              </a:spcAft>
              <a:buFont typeface="+mj-lt"/>
              <a:buAutoNum type="arabicPeriod"/>
            </a:pPr>
            <a:r>
              <a:rPr lang="en-US" sz="1200" dirty="0" smtClean="0">
                <a:latin typeface="Bahnschrift SemiBold SemiConden" pitchFamily="34" charset="0"/>
              </a:rPr>
              <a:t>MORD (2011): National Housing Bank (2012) “Report on Rural Housing- Report on Trend and Progress of housing in India, 2012”, Retrieved from </a:t>
            </a:r>
            <a:r>
              <a:rPr lang="en-US" sz="1200" dirty="0" smtClean="0">
                <a:latin typeface="Bahnschrift SemiBold SemiConden" pitchFamily="34" charset="0"/>
                <a:hlinkClick r:id="rId3"/>
              </a:rPr>
              <a:t>http://www.nhb.org.in/Whats_new/Report-on-Trendand-</a:t>
            </a:r>
            <a:r>
              <a:rPr lang="en-US" sz="1200" dirty="0" smtClean="0">
                <a:latin typeface="Bahnschrift SemiBold SemiConden" pitchFamily="34" charset="0"/>
              </a:rPr>
              <a:t> Progress-of-Housing-in-India-2013.pdf Dated 5th January, 2015)</a:t>
            </a:r>
          </a:p>
          <a:p>
            <a:pPr marL="228600" indent="-228600">
              <a:spcBef>
                <a:spcPts val="600"/>
              </a:spcBef>
              <a:spcAft>
                <a:spcPts val="600"/>
              </a:spcAft>
              <a:buFont typeface="+mj-lt"/>
              <a:buAutoNum type="arabicPeriod"/>
            </a:pPr>
            <a:r>
              <a:rPr lang="en-US" sz="1200" dirty="0" err="1" smtClean="0">
                <a:latin typeface="Bahnschrift SemiBold SemiConden" pitchFamily="34" charset="0"/>
              </a:rPr>
              <a:t>MoHUPA</a:t>
            </a:r>
            <a:r>
              <a:rPr lang="en-US" sz="1200" dirty="0" smtClean="0">
                <a:latin typeface="Bahnschrift SemiBold SemiConden" pitchFamily="34" charset="0"/>
              </a:rPr>
              <a:t> (2013): State of Housing In India A Statistical Compendium, 2013, Retrieved from </a:t>
            </a:r>
            <a:r>
              <a:rPr lang="en-US" sz="1200" dirty="0" smtClean="0">
                <a:latin typeface="Bahnschrift SemiBold SemiConden" pitchFamily="34" charset="0"/>
                <a:hlinkClick r:id="rId4"/>
              </a:rPr>
              <a:t>http://mohua.gov.in/upload/uploadfiles/files/Housing_in_India_Compendium_English_Version2.pdf </a:t>
            </a:r>
            <a:endParaRPr lang="en-US" sz="1200" dirty="0" smtClean="0">
              <a:latin typeface="Bahnschrift SemiBold SemiConden" pitchFamily="34" charset="0"/>
            </a:endParaRPr>
          </a:p>
          <a:p>
            <a:pPr marL="228600" indent="-228600">
              <a:spcBef>
                <a:spcPts val="600"/>
              </a:spcBef>
              <a:spcAft>
                <a:spcPts val="600"/>
              </a:spcAft>
              <a:buFont typeface="+mj-lt"/>
              <a:buAutoNum type="arabicPeriod"/>
            </a:pPr>
            <a:r>
              <a:rPr lang="en-US" sz="1200" dirty="0" smtClean="0">
                <a:latin typeface="Bahnschrift SemiBold SemiConden" pitchFamily="34" charset="0"/>
              </a:rPr>
              <a:t>National Housing Bank (2012) “Report on Rural Housing- Report on Trend and Progress of housing in India, 2012”, Retrieved from </a:t>
            </a:r>
            <a:r>
              <a:rPr lang="en-US" sz="1200" dirty="0" smtClean="0">
                <a:latin typeface="Bahnschrift SemiBold SemiConden" pitchFamily="34" charset="0"/>
                <a:hlinkClick r:id="rId3"/>
              </a:rPr>
              <a:t>http://www.nhb.org.in/Whats_new/Report-on-Trendand-</a:t>
            </a:r>
            <a:r>
              <a:rPr lang="en-US" sz="1200" dirty="0" smtClean="0">
                <a:latin typeface="Bahnschrift SemiBold SemiConden" pitchFamily="34" charset="0"/>
              </a:rPr>
              <a:t>Progress-of-Housing-in-India-2013.pdf Dated 5th January, 2015)</a:t>
            </a:r>
            <a:r>
              <a:rPr lang="en-US" sz="1200" i="1" dirty="0" smtClean="0">
                <a:latin typeface="Bahnschrift SemiBold SemiConden" pitchFamily="34" charset="0"/>
              </a:rPr>
              <a:t>.</a:t>
            </a:r>
          </a:p>
          <a:p>
            <a:pPr marL="228600" indent="-228600">
              <a:spcBef>
                <a:spcPts val="600"/>
              </a:spcBef>
              <a:spcAft>
                <a:spcPts val="600"/>
              </a:spcAft>
              <a:buFont typeface="+mj-lt"/>
              <a:buAutoNum type="arabicPeriod"/>
            </a:pPr>
            <a:r>
              <a:rPr lang="en-US" sz="1200" dirty="0" err="1" smtClean="0">
                <a:latin typeface="Bahnschrift SemiBold SemiConden" pitchFamily="34" charset="0"/>
              </a:rPr>
              <a:t>Tiwari</a:t>
            </a:r>
            <a:r>
              <a:rPr lang="en-US" sz="1200" dirty="0" smtClean="0">
                <a:latin typeface="Bahnschrift SemiBold SemiConden" pitchFamily="34" charset="0"/>
              </a:rPr>
              <a:t>, </a:t>
            </a:r>
            <a:r>
              <a:rPr lang="en-US" sz="1200" dirty="0" err="1" smtClean="0">
                <a:latin typeface="Bahnschrift SemiBold SemiConden" pitchFamily="34" charset="0"/>
              </a:rPr>
              <a:t>Piyush</a:t>
            </a:r>
            <a:r>
              <a:rPr lang="en-US" sz="1200" dirty="0" smtClean="0">
                <a:latin typeface="Bahnschrift SemiBold SemiConden" pitchFamily="34" charset="0"/>
              </a:rPr>
              <a:t> (2007), “Rural Housing in India”, India Infrastructure Report 2007</a:t>
            </a:r>
            <a:r>
              <a:rPr lang="en-US" sz="1200" i="1" dirty="0" smtClean="0">
                <a:latin typeface="Bahnschrift SemiBold SemiConden" pitchFamily="34" charset="0"/>
              </a:rPr>
              <a:t>: Rural Infrastructure, </a:t>
            </a:r>
            <a:r>
              <a:rPr lang="en-US" sz="1200" dirty="0" smtClean="0">
                <a:latin typeface="Bahnschrift SemiBold SemiConden" pitchFamily="34" charset="0"/>
              </a:rPr>
              <a:t>New Delhi: Oxford University Press.</a:t>
            </a:r>
            <a:endParaRPr lang="en-US" sz="1200" dirty="0">
              <a:latin typeface="Bahnschrift SemiBold SemiConden" pitchFamily="34" charset="0"/>
            </a:endParaRPr>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endParaRPr lang="en-US" sz="3600" dirty="0">
              <a:solidFill>
                <a:schemeClr val="bg1"/>
              </a:solidFill>
              <a:latin typeface="Bahnschrift Light Condensed" pitchFamily="34" charset="0"/>
            </a:endParaRPr>
          </a:p>
        </p:txBody>
      </p:sp>
      <p:sp>
        <p:nvSpPr>
          <p:cNvPr id="5" name="TextBox 4"/>
          <p:cNvSpPr txBox="1"/>
          <p:nvPr/>
        </p:nvSpPr>
        <p:spPr>
          <a:xfrm>
            <a:off x="1981200" y="1885950"/>
            <a:ext cx="5105400" cy="923330"/>
          </a:xfrm>
          <a:prstGeom prst="rect">
            <a:avLst/>
          </a:prstGeom>
          <a:noFill/>
        </p:spPr>
        <p:txBody>
          <a:bodyPr wrap="square" rtlCol="0">
            <a:spAutoFit/>
          </a:bodyPr>
          <a:lstStyle/>
          <a:p>
            <a:pPr algn="ctr"/>
            <a:r>
              <a:rPr lang="en-US" sz="5400" b="1" dirty="0" smtClean="0">
                <a:latin typeface="Bahnschrift Light SemiCondensed" pitchFamily="34" charset="0"/>
              </a:rPr>
              <a:t>Thank You</a:t>
            </a:r>
            <a:endParaRPr lang="en-US" sz="5400" b="1" dirty="0">
              <a:latin typeface="Bahnschrift Light SemiCondensed" pitchFamily="34" charset="0"/>
            </a:endParaRPr>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3" name="Content Placeholder 2"/>
          <p:cNvSpPr>
            <a:spLocks noGrp="1"/>
          </p:cNvSpPr>
          <p:nvPr>
            <p:ph sz="quarter" idx="1"/>
          </p:nvPr>
        </p:nvSpPr>
        <p:spPr>
          <a:xfrm>
            <a:off x="228600" y="1200150"/>
            <a:ext cx="5257800" cy="3581400"/>
          </a:xfrm>
        </p:spPr>
        <p:txBody>
          <a:bodyPr>
            <a:normAutofit/>
          </a:bodyPr>
          <a:lstStyle/>
          <a:p>
            <a:pPr algn="just">
              <a:lnSpc>
                <a:spcPct val="90000"/>
              </a:lnSpc>
              <a:spcBef>
                <a:spcPts val="1200"/>
              </a:spcBef>
              <a:spcAft>
                <a:spcPts val="1200"/>
              </a:spcAft>
            </a:pPr>
            <a:r>
              <a:rPr lang="en-US" sz="2400" dirty="0" smtClean="0">
                <a:latin typeface="Bahnschrift Light Condensed" pitchFamily="34" charset="0"/>
              </a:rPr>
              <a:t>Housing is a </a:t>
            </a:r>
            <a:r>
              <a:rPr lang="en-US" sz="2400" b="1" dirty="0" smtClean="0">
                <a:solidFill>
                  <a:srgbClr val="C00000"/>
                </a:solidFill>
                <a:latin typeface="Bahnschrift Light Condensed" pitchFamily="34" charset="0"/>
              </a:rPr>
              <a:t>package of services </a:t>
            </a:r>
            <a:r>
              <a:rPr lang="en-US" sz="2400" dirty="0" smtClean="0">
                <a:latin typeface="Bahnschrift Light Condensed" pitchFamily="34" charset="0"/>
              </a:rPr>
              <a:t>(</a:t>
            </a:r>
            <a:r>
              <a:rPr lang="en-US" sz="2400" b="1" dirty="0" smtClean="0">
                <a:solidFill>
                  <a:srgbClr val="C00000"/>
                </a:solidFill>
                <a:latin typeface="Bahnschrift Light Condensed" pitchFamily="34" charset="0"/>
              </a:rPr>
              <a:t>land, public facilities and access to jobs</a:t>
            </a:r>
            <a:r>
              <a:rPr lang="en-US" sz="2400" dirty="0" smtClean="0">
                <a:latin typeface="Bahnschrift Light Condensed" pitchFamily="34" charset="0"/>
              </a:rPr>
              <a:t>) as well as the </a:t>
            </a:r>
            <a:r>
              <a:rPr lang="en-US" sz="2400" b="1" dirty="0" smtClean="0">
                <a:solidFill>
                  <a:schemeClr val="accent6">
                    <a:lumMod val="50000"/>
                  </a:schemeClr>
                </a:solidFill>
                <a:latin typeface="Bahnschrift Light Condensed" pitchFamily="34" charset="0"/>
              </a:rPr>
              <a:t>structure itself </a:t>
            </a:r>
            <a:r>
              <a:rPr lang="en-US" sz="2800" b="1" dirty="0" smtClean="0">
                <a:solidFill>
                  <a:schemeClr val="tx1">
                    <a:lumMod val="95000"/>
                    <a:lumOff val="5000"/>
                  </a:schemeClr>
                </a:solidFill>
                <a:latin typeface="Bahnschrift Light Condensed" pitchFamily="34" charset="0"/>
              </a:rPr>
              <a:t>(UN-Habitat, 2010</a:t>
            </a:r>
            <a:r>
              <a:rPr lang="en-US" sz="2400" dirty="0" smtClean="0">
                <a:solidFill>
                  <a:schemeClr val="tx1">
                    <a:lumMod val="95000"/>
                    <a:lumOff val="5000"/>
                  </a:schemeClr>
                </a:solidFill>
                <a:latin typeface="Bahnschrift Light Condensed" pitchFamily="34" charset="0"/>
              </a:rPr>
              <a:t>).</a:t>
            </a:r>
          </a:p>
          <a:p>
            <a:pPr algn="just">
              <a:lnSpc>
                <a:spcPct val="90000"/>
              </a:lnSpc>
              <a:spcBef>
                <a:spcPts val="1200"/>
              </a:spcBef>
              <a:spcAft>
                <a:spcPts val="1200"/>
              </a:spcAft>
            </a:pPr>
            <a:r>
              <a:rPr lang="en-US" sz="2400" dirty="0" smtClean="0">
                <a:latin typeface="Bahnschrift Light Condensed" pitchFamily="34" charset="0"/>
              </a:rPr>
              <a:t>Housing </a:t>
            </a:r>
            <a:r>
              <a:rPr lang="en-US" sz="2400" b="1" dirty="0" smtClean="0">
                <a:solidFill>
                  <a:srgbClr val="C00000"/>
                </a:solidFill>
                <a:latin typeface="Bahnschrift Light Condensed" pitchFamily="34" charset="0"/>
              </a:rPr>
              <a:t>determines the quality of life </a:t>
            </a:r>
            <a:r>
              <a:rPr lang="en-US" sz="2400" dirty="0" smtClean="0">
                <a:latin typeface="Bahnschrift Light Condensed" pitchFamily="34" charset="0"/>
              </a:rPr>
              <a:t>and </a:t>
            </a:r>
            <a:r>
              <a:rPr lang="en-US" sz="2400" b="1" dirty="0" smtClean="0">
                <a:solidFill>
                  <a:srgbClr val="C00000"/>
                </a:solidFill>
                <a:latin typeface="Bahnschrift Light Condensed" pitchFamily="34" charset="0"/>
              </a:rPr>
              <a:t>welfare of people </a:t>
            </a:r>
            <a:r>
              <a:rPr lang="en-US" sz="2400" dirty="0" smtClean="0">
                <a:latin typeface="Bahnschrift Light Condensed" pitchFamily="34" charset="0"/>
              </a:rPr>
              <a:t>and </a:t>
            </a:r>
            <a:r>
              <a:rPr lang="en-US" sz="2400" b="1" dirty="0" smtClean="0">
                <a:solidFill>
                  <a:srgbClr val="C00000"/>
                </a:solidFill>
                <a:latin typeface="Bahnschrift Light Condensed" pitchFamily="34" charset="0"/>
              </a:rPr>
              <a:t>places</a:t>
            </a:r>
            <a:r>
              <a:rPr lang="en-US" sz="2400" dirty="0" smtClean="0">
                <a:latin typeface="Bahnschrift Light Condensed" pitchFamily="34" charset="0"/>
              </a:rPr>
              <a:t>. </a:t>
            </a:r>
          </a:p>
          <a:p>
            <a:pPr algn="just">
              <a:lnSpc>
                <a:spcPct val="90000"/>
              </a:lnSpc>
              <a:spcBef>
                <a:spcPts val="1200"/>
              </a:spcBef>
              <a:spcAft>
                <a:spcPts val="1200"/>
              </a:spcAft>
            </a:pPr>
            <a:r>
              <a:rPr lang="en-US" sz="2400" dirty="0" smtClean="0">
                <a:latin typeface="Bahnschrift Light Condensed" pitchFamily="34" charset="0"/>
              </a:rPr>
              <a:t>Housing is both a </a:t>
            </a:r>
            <a:r>
              <a:rPr lang="en-US" sz="2400" b="1" dirty="0" smtClean="0">
                <a:solidFill>
                  <a:srgbClr val="C00000"/>
                </a:solidFill>
                <a:latin typeface="Bahnschrift Light Condensed" pitchFamily="34" charset="0"/>
              </a:rPr>
              <a:t>consumer good </a:t>
            </a:r>
            <a:r>
              <a:rPr lang="en-US" sz="2400" dirty="0" smtClean="0">
                <a:latin typeface="Bahnschrift Light Condensed" pitchFamily="34" charset="0"/>
              </a:rPr>
              <a:t>as well as a </a:t>
            </a:r>
            <a:r>
              <a:rPr lang="en-US" sz="2400" b="1" dirty="0" smtClean="0">
                <a:solidFill>
                  <a:srgbClr val="C00000"/>
                </a:solidFill>
                <a:latin typeface="Bahnschrift Light Condensed" pitchFamily="34" charset="0"/>
              </a:rPr>
              <a:t>capital good.</a:t>
            </a:r>
            <a:r>
              <a:rPr lang="en-US" sz="2400" dirty="0" smtClean="0">
                <a:solidFill>
                  <a:srgbClr val="C00000"/>
                </a:solidFill>
                <a:latin typeface="Bahnschrift Light Condensed" pitchFamily="34" charset="0"/>
              </a:rPr>
              <a:t> </a:t>
            </a:r>
            <a:endParaRPr lang="en-US" sz="2800" dirty="0">
              <a:latin typeface="Bahnschrift Light Condensed" pitchFamily="34" charset="0"/>
            </a:endParaRPr>
          </a:p>
        </p:txBody>
      </p:sp>
      <p:sp>
        <p:nvSpPr>
          <p:cNvPr id="4" name="Rectangle 3"/>
          <p:cNvSpPr/>
          <p:nvPr/>
        </p:nvSpPr>
        <p:spPr>
          <a:xfrm>
            <a:off x="162498" y="57150"/>
            <a:ext cx="8829102" cy="10668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600" b="1" dirty="0" smtClean="0">
                <a:solidFill>
                  <a:schemeClr val="bg1"/>
                </a:solidFill>
                <a:latin typeface="Bahnschrift Light Condensed" pitchFamily="34" charset="0"/>
              </a:rPr>
              <a:t>Introduction</a:t>
            </a:r>
            <a:endParaRPr lang="en-US" sz="3600" b="1" dirty="0">
              <a:solidFill>
                <a:schemeClr val="bg1"/>
              </a:solidFill>
              <a:latin typeface="Bahnschrift Light Condensed" pitchFamily="34" charset="0"/>
            </a:endParaRPr>
          </a:p>
        </p:txBody>
      </p:sp>
      <p:pic>
        <p:nvPicPr>
          <p:cNvPr id="35844" name="Picture 4" descr="Two women carrying water vessels on head Athoor Village Tamil Nadu ..."/>
          <p:cNvPicPr>
            <a:picLocks noChangeAspect="1" noChangeArrowheads="1"/>
          </p:cNvPicPr>
          <p:nvPr/>
        </p:nvPicPr>
        <p:blipFill>
          <a:blip r:embed="rId2" cstate="print"/>
          <a:srcRect t="10490" r="-654" b="11283"/>
          <a:stretch>
            <a:fillRect/>
          </a:stretch>
        </p:blipFill>
        <p:spPr bwMode="auto">
          <a:xfrm>
            <a:off x="5943600" y="1200150"/>
            <a:ext cx="2895599" cy="3523272"/>
          </a:xfrm>
          <a:prstGeom prst="rect">
            <a:avLst/>
          </a:prstGeom>
          <a:ln>
            <a:noFill/>
          </a:ln>
          <a:effectLst>
            <a:outerShdw blurRad="190500" algn="tl" rotWithShape="0">
              <a:srgbClr val="000000">
                <a:alpha val="70000"/>
              </a:srgbClr>
            </a:outerShdw>
          </a:effectLst>
        </p:spPr>
      </p:pic>
    </p:spTree>
    <p:extLst>
      <p:ext uri="{BB962C8B-B14F-4D97-AF65-F5344CB8AC3E}">
        <p14:creationId xmlns="" xmlns:p14="http://schemas.microsoft.com/office/powerpoint/2010/main" val="4103309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3" name="Content Placeholder 2"/>
          <p:cNvSpPr>
            <a:spLocks noGrp="1"/>
          </p:cNvSpPr>
          <p:nvPr>
            <p:ph sz="quarter" idx="1"/>
          </p:nvPr>
        </p:nvSpPr>
        <p:spPr>
          <a:xfrm>
            <a:off x="152400" y="1123950"/>
            <a:ext cx="8839200" cy="3657600"/>
          </a:xfrm>
        </p:spPr>
        <p:txBody>
          <a:bodyPr>
            <a:normAutofit lnSpcReduction="10000"/>
          </a:bodyPr>
          <a:lstStyle/>
          <a:p>
            <a:pPr algn="just">
              <a:lnSpc>
                <a:spcPct val="90000"/>
              </a:lnSpc>
              <a:spcBef>
                <a:spcPts val="300"/>
              </a:spcBef>
              <a:spcAft>
                <a:spcPts val="300"/>
              </a:spcAft>
              <a:buNone/>
            </a:pPr>
            <a:r>
              <a:rPr lang="en-US" sz="2400" b="1" dirty="0" smtClean="0">
                <a:solidFill>
                  <a:schemeClr val="tx2">
                    <a:lumMod val="50000"/>
                  </a:schemeClr>
                </a:solidFill>
                <a:latin typeface="Bahnschrift Light Condensed" pitchFamily="34" charset="0"/>
              </a:rPr>
              <a:t>Consumer Goods</a:t>
            </a:r>
          </a:p>
          <a:p>
            <a:pPr algn="just">
              <a:lnSpc>
                <a:spcPct val="90000"/>
              </a:lnSpc>
              <a:spcBef>
                <a:spcPts val="400"/>
              </a:spcBef>
              <a:spcAft>
                <a:spcPts val="400"/>
              </a:spcAft>
            </a:pPr>
            <a:r>
              <a:rPr lang="en-US" sz="1900" dirty="0" smtClean="0">
                <a:latin typeface="Bahnschrift Light Condensed" pitchFamily="34" charset="0"/>
              </a:rPr>
              <a:t>In rural India, </a:t>
            </a:r>
            <a:r>
              <a:rPr lang="en-US" sz="1900" b="1" dirty="0" smtClean="0">
                <a:solidFill>
                  <a:srgbClr val="C00000"/>
                </a:solidFill>
                <a:latin typeface="Bahnschrift Light Condensed" pitchFamily="34" charset="0"/>
              </a:rPr>
              <a:t>housing is viewed from the perspective of consumption </a:t>
            </a:r>
            <a:r>
              <a:rPr lang="en-US" sz="1900" dirty="0" smtClean="0">
                <a:latin typeface="Bahnschrift Light Condensed" pitchFamily="34" charset="0"/>
              </a:rPr>
              <a:t>by villagers. </a:t>
            </a:r>
            <a:r>
              <a:rPr lang="en-US" sz="1900" b="1" dirty="0" smtClean="0">
                <a:solidFill>
                  <a:srgbClr val="C00000"/>
                </a:solidFill>
                <a:latin typeface="Bahnschrift Light Condensed" pitchFamily="34" charset="0"/>
              </a:rPr>
              <a:t>People build and repair their homes according to the needs of the family </a:t>
            </a:r>
            <a:r>
              <a:rPr lang="en-US" sz="1900" dirty="0" smtClean="0">
                <a:latin typeface="Bahnschrift Light Condensed" pitchFamily="34" charset="0"/>
              </a:rPr>
              <a:t>as and when they have saved enough money.</a:t>
            </a:r>
          </a:p>
          <a:p>
            <a:pPr algn="just">
              <a:spcBef>
                <a:spcPts val="400"/>
              </a:spcBef>
              <a:spcAft>
                <a:spcPts val="400"/>
              </a:spcAft>
            </a:pPr>
            <a:r>
              <a:rPr lang="en-US" sz="1900" b="1" dirty="0" smtClean="0">
                <a:solidFill>
                  <a:srgbClr val="C00000"/>
                </a:solidFill>
                <a:latin typeface="Bahnschrift Light Condensed" pitchFamily="34" charset="0"/>
              </a:rPr>
              <a:t>People need homes and not just houses, </a:t>
            </a:r>
            <a:r>
              <a:rPr lang="en-US" sz="1900" dirty="0" smtClean="0">
                <a:solidFill>
                  <a:schemeClr val="tx1">
                    <a:lumMod val="95000"/>
                    <a:lumOff val="5000"/>
                  </a:schemeClr>
                </a:solidFill>
                <a:latin typeface="Bahnschrift Light Condensed" pitchFamily="34" charset="0"/>
              </a:rPr>
              <a:t>a home </a:t>
            </a:r>
            <a:r>
              <a:rPr lang="en-US" sz="1900" dirty="0" smtClean="0">
                <a:latin typeface="Bahnschrift Light Condensed" pitchFamily="34" charset="0"/>
              </a:rPr>
              <a:t>where people </a:t>
            </a:r>
            <a:r>
              <a:rPr lang="en-US" sz="1900" b="1" dirty="0" smtClean="0">
                <a:solidFill>
                  <a:srgbClr val="C00000"/>
                </a:solidFill>
                <a:latin typeface="Bahnschrift Light Condensed" pitchFamily="34" charset="0"/>
              </a:rPr>
              <a:t>construct their dreams </a:t>
            </a:r>
            <a:r>
              <a:rPr lang="en-US" sz="1900" dirty="0" smtClean="0">
                <a:latin typeface="Bahnschrift Light Condensed" pitchFamily="34" charset="0"/>
              </a:rPr>
              <a:t>and their family life is taken care of.</a:t>
            </a:r>
          </a:p>
          <a:p>
            <a:pPr algn="just">
              <a:spcBef>
                <a:spcPts val="400"/>
              </a:spcBef>
              <a:spcAft>
                <a:spcPts val="400"/>
              </a:spcAft>
              <a:buNone/>
            </a:pPr>
            <a:r>
              <a:rPr lang="en-US" sz="2400" b="1" dirty="0" smtClean="0">
                <a:solidFill>
                  <a:schemeClr val="tx2">
                    <a:lumMod val="50000"/>
                  </a:schemeClr>
                </a:solidFill>
                <a:latin typeface="Bahnschrift Light Condensed" pitchFamily="34" charset="0"/>
              </a:rPr>
              <a:t>Economic Goods</a:t>
            </a:r>
          </a:p>
          <a:p>
            <a:pPr algn="just">
              <a:spcBef>
                <a:spcPts val="400"/>
              </a:spcBef>
              <a:spcAft>
                <a:spcPts val="400"/>
              </a:spcAft>
            </a:pPr>
            <a:r>
              <a:rPr lang="en-US" sz="1900" b="1" dirty="0" smtClean="0">
                <a:solidFill>
                  <a:srgbClr val="C00000"/>
                </a:solidFill>
                <a:latin typeface="Bahnschrift Light Condensed" pitchFamily="34" charset="0"/>
              </a:rPr>
              <a:t>Investment in housing has a very high multiplier effect on income and employment</a:t>
            </a:r>
            <a:r>
              <a:rPr lang="en-US" sz="1900" dirty="0" smtClean="0">
                <a:latin typeface="Bahnschrift Light Condensed" pitchFamily="34" charset="0"/>
              </a:rPr>
              <a:t>. It is estimated that overall employment generation in the economy due to </a:t>
            </a:r>
            <a:r>
              <a:rPr lang="en-US" sz="1900" b="1" dirty="0" smtClean="0">
                <a:solidFill>
                  <a:schemeClr val="tx1">
                    <a:lumMod val="95000"/>
                    <a:lumOff val="5000"/>
                  </a:schemeClr>
                </a:solidFill>
                <a:latin typeface="Bahnschrift Light Condensed" pitchFamily="34" charset="0"/>
              </a:rPr>
              <a:t>additional investment </a:t>
            </a:r>
            <a:r>
              <a:rPr lang="en-US" sz="1900" dirty="0" smtClean="0">
                <a:latin typeface="Bahnschrift Light Condensed" pitchFamily="34" charset="0"/>
              </a:rPr>
              <a:t>in the housing/construction is </a:t>
            </a:r>
            <a:r>
              <a:rPr lang="en-US" sz="1900" b="1" dirty="0" smtClean="0">
                <a:latin typeface="Bahnschrift Light Condensed" pitchFamily="34" charset="0"/>
              </a:rPr>
              <a:t>eight times the direct employment </a:t>
            </a:r>
            <a:r>
              <a:rPr lang="en-US" sz="1900" b="1" dirty="0" smtClean="0">
                <a:solidFill>
                  <a:srgbClr val="C00000"/>
                </a:solidFill>
                <a:latin typeface="Bahnschrift Light Condensed" pitchFamily="34" charset="0"/>
              </a:rPr>
              <a:t>(IIM-</a:t>
            </a:r>
            <a:r>
              <a:rPr lang="en-US" sz="1900" b="1" dirty="0" err="1" smtClean="0">
                <a:solidFill>
                  <a:srgbClr val="C00000"/>
                </a:solidFill>
                <a:latin typeface="Bahnschrift Light Condensed" pitchFamily="34" charset="0"/>
              </a:rPr>
              <a:t>Ahmedabad</a:t>
            </a:r>
            <a:r>
              <a:rPr lang="en-US" sz="1900" b="1" dirty="0" smtClean="0">
                <a:solidFill>
                  <a:srgbClr val="C00000"/>
                </a:solidFill>
                <a:latin typeface="Bahnschrift Light Condensed" pitchFamily="34" charset="0"/>
              </a:rPr>
              <a:t> Study, 2000).</a:t>
            </a:r>
          </a:p>
          <a:p>
            <a:pPr algn="just">
              <a:spcBef>
                <a:spcPts val="400"/>
              </a:spcBef>
              <a:spcAft>
                <a:spcPts val="400"/>
              </a:spcAft>
            </a:pPr>
            <a:r>
              <a:rPr lang="en-US" sz="1900" dirty="0" smtClean="0">
                <a:latin typeface="Bahnschrift Light Condensed" pitchFamily="34" charset="0"/>
              </a:rPr>
              <a:t>In India, housing directly </a:t>
            </a:r>
            <a:r>
              <a:rPr lang="en-US" sz="1900" b="1" dirty="0" smtClean="0">
                <a:solidFill>
                  <a:srgbClr val="C00000"/>
                </a:solidFill>
                <a:latin typeface="Bahnschrift Light Condensed" pitchFamily="34" charset="0"/>
              </a:rPr>
              <a:t>contributes 11% of gross domestic product (GDP) </a:t>
            </a:r>
            <a:r>
              <a:rPr lang="en-US" sz="1900" dirty="0" smtClean="0">
                <a:latin typeface="Bahnschrift Light Condensed" pitchFamily="34" charset="0"/>
              </a:rPr>
              <a:t>and triggers another 5-6% on average in downstream expenditures.</a:t>
            </a:r>
          </a:p>
          <a:p>
            <a:pPr algn="just">
              <a:buNone/>
            </a:pPr>
            <a:endParaRPr lang="en-US" sz="2400" b="1" dirty="0" smtClean="0">
              <a:solidFill>
                <a:srgbClr val="C00000"/>
              </a:solidFill>
              <a:latin typeface="Bahnschrift Light Condensed" pitchFamily="34" charset="0"/>
            </a:endParaRPr>
          </a:p>
          <a:p>
            <a:pPr algn="just"/>
            <a:endParaRPr lang="en-US" sz="2000" dirty="0" smtClean="0">
              <a:latin typeface="Bahnschrift Light Condensed" pitchFamily="34" charset="0"/>
            </a:endParaRPr>
          </a:p>
          <a:p>
            <a:pPr algn="just"/>
            <a:endParaRPr lang="en-US" sz="2000" dirty="0">
              <a:latin typeface="Bahnschrift Light Condensed" pitchFamily="34" charset="0"/>
            </a:endParaRPr>
          </a:p>
        </p:txBody>
      </p:sp>
      <p:sp>
        <p:nvSpPr>
          <p:cNvPr id="4" name="Rectangle 3"/>
          <p:cNvSpPr/>
          <p:nvPr/>
        </p:nvSpPr>
        <p:spPr>
          <a:xfrm>
            <a:off x="162498" y="57150"/>
            <a:ext cx="8829102" cy="10668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600" b="1" dirty="0" smtClean="0">
                <a:solidFill>
                  <a:schemeClr val="bg1"/>
                </a:solidFill>
                <a:latin typeface="Bahnschrift Light Condensed" pitchFamily="34" charset="0"/>
              </a:rPr>
              <a:t>Contribution of Housing </a:t>
            </a:r>
            <a:endParaRPr lang="en-US" sz="3600" b="1" dirty="0">
              <a:solidFill>
                <a:schemeClr val="bg1"/>
              </a:solidFill>
              <a:latin typeface="Bahnschrift Light Condensed" pitchFamily="34" charset="0"/>
            </a:endParaRPr>
          </a:p>
        </p:txBody>
      </p:sp>
    </p:spTree>
    <p:extLst>
      <p:ext uri="{BB962C8B-B14F-4D97-AF65-F5344CB8AC3E}">
        <p14:creationId xmlns="" xmlns:p14="http://schemas.microsoft.com/office/powerpoint/2010/main" val="41033094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3" name="Content Placeholder 2"/>
          <p:cNvSpPr>
            <a:spLocks noGrp="1"/>
          </p:cNvSpPr>
          <p:nvPr>
            <p:ph sz="quarter" idx="1"/>
          </p:nvPr>
        </p:nvSpPr>
        <p:spPr>
          <a:xfrm>
            <a:off x="228600" y="1200150"/>
            <a:ext cx="8729472" cy="3429000"/>
          </a:xfrm>
        </p:spPr>
        <p:txBody>
          <a:bodyPr>
            <a:normAutofit/>
          </a:bodyPr>
          <a:lstStyle/>
          <a:p>
            <a:pPr>
              <a:spcAft>
                <a:spcPts val="600"/>
              </a:spcAft>
              <a:buNone/>
            </a:pPr>
            <a:r>
              <a:rPr lang="en-US" sz="2000" b="1" dirty="0" smtClean="0">
                <a:solidFill>
                  <a:srgbClr val="C00000"/>
                </a:solidFill>
                <a:latin typeface="Bahnschrift Light Condensed" pitchFamily="34" charset="0"/>
              </a:rPr>
              <a:t>For a welfare state like India, housing is a foundation for democracy, governance, and security.</a:t>
            </a:r>
          </a:p>
          <a:p>
            <a:pPr marL="396875" indent="-220663">
              <a:spcAft>
                <a:spcPts val="600"/>
              </a:spcAft>
            </a:pPr>
            <a:r>
              <a:rPr lang="en-US" sz="2000" dirty="0" smtClean="0">
                <a:latin typeface="Bahnschrift Light Condensed" pitchFamily="34" charset="0"/>
              </a:rPr>
              <a:t>Housing construction in low-income neighborhoods reduces poverty</a:t>
            </a:r>
          </a:p>
          <a:p>
            <a:pPr marL="396875" indent="-220663"/>
            <a:r>
              <a:rPr lang="en-US" sz="2000" dirty="0" smtClean="0">
                <a:latin typeface="Bahnschrift Light Condensed" pitchFamily="34" charset="0"/>
              </a:rPr>
              <a:t>Economic security to the poor</a:t>
            </a:r>
          </a:p>
          <a:p>
            <a:pPr marL="396875" indent="-220663"/>
            <a:r>
              <a:rPr lang="en-US" sz="2000" dirty="0" smtClean="0">
                <a:latin typeface="Bahnschrift Light Condensed" pitchFamily="34" charset="0"/>
              </a:rPr>
              <a:t>Empowering women</a:t>
            </a:r>
          </a:p>
          <a:p>
            <a:pPr marL="396875" indent="-220663"/>
            <a:r>
              <a:rPr lang="en-US" sz="2000" dirty="0" smtClean="0">
                <a:latin typeface="Bahnschrift Light Condensed" pitchFamily="34" charset="0"/>
              </a:rPr>
              <a:t>Housing may bring people to jobs</a:t>
            </a:r>
          </a:p>
          <a:p>
            <a:pPr marL="396875" indent="-220663"/>
            <a:r>
              <a:rPr lang="en-US" sz="2000" dirty="0" smtClean="0">
                <a:latin typeface="Bahnschrift Light Condensed" pitchFamily="34" charset="0"/>
              </a:rPr>
              <a:t>Social security</a:t>
            </a:r>
          </a:p>
          <a:p>
            <a:pPr marL="396875" indent="-220663"/>
            <a:r>
              <a:rPr lang="en-US" sz="2000" dirty="0" smtClean="0">
                <a:latin typeface="Bahnschrift Light Condensed" pitchFamily="34" charset="0"/>
              </a:rPr>
              <a:t>Gives stability &amp; increases productivity</a:t>
            </a:r>
          </a:p>
          <a:p>
            <a:pPr marL="396875" indent="-220663"/>
            <a:r>
              <a:rPr lang="en-US" sz="2000" dirty="0" smtClean="0">
                <a:latin typeface="Bahnschrift Light Condensed" pitchFamily="34" charset="0"/>
              </a:rPr>
              <a:t>Reduces morbidity &amp; Mortality</a:t>
            </a:r>
          </a:p>
        </p:txBody>
      </p:sp>
      <p:sp>
        <p:nvSpPr>
          <p:cNvPr id="4" name="Rectangle 3"/>
          <p:cNvSpPr/>
          <p:nvPr/>
        </p:nvSpPr>
        <p:spPr>
          <a:xfrm>
            <a:off x="162498" y="57150"/>
            <a:ext cx="8829102" cy="10668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600" b="1" dirty="0" smtClean="0">
                <a:solidFill>
                  <a:schemeClr val="bg1"/>
                </a:solidFill>
                <a:latin typeface="Bahnschrift Light Condensed" pitchFamily="34" charset="0"/>
              </a:rPr>
              <a:t>Housing for Good Governance</a:t>
            </a:r>
            <a:endParaRPr lang="en-US" sz="3600" b="1" dirty="0">
              <a:solidFill>
                <a:schemeClr val="bg1"/>
              </a:solidFill>
              <a:latin typeface="Bahnschrift Light Condensed" pitchFamily="34" charset="0"/>
            </a:endParaRPr>
          </a:p>
        </p:txBody>
      </p:sp>
    </p:spTree>
    <p:extLst>
      <p:ext uri="{BB962C8B-B14F-4D97-AF65-F5344CB8AC3E}">
        <p14:creationId xmlns="" xmlns:p14="http://schemas.microsoft.com/office/powerpoint/2010/main" val="41033094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3" name="Content Placeholder 2"/>
          <p:cNvSpPr>
            <a:spLocks noGrp="1"/>
          </p:cNvSpPr>
          <p:nvPr>
            <p:ph sz="quarter" idx="1"/>
          </p:nvPr>
        </p:nvSpPr>
        <p:spPr>
          <a:xfrm>
            <a:off x="152400" y="1200150"/>
            <a:ext cx="4114800" cy="3810000"/>
          </a:xfrm>
        </p:spPr>
        <p:txBody>
          <a:bodyPr>
            <a:normAutofit fontScale="92500" lnSpcReduction="10000"/>
          </a:bodyPr>
          <a:lstStyle/>
          <a:p>
            <a:pPr marL="228600" indent="-228600" algn="just">
              <a:spcBef>
                <a:spcPts val="600"/>
              </a:spcBef>
              <a:spcAft>
                <a:spcPts val="600"/>
              </a:spcAft>
            </a:pPr>
            <a:r>
              <a:rPr lang="en-US" sz="2000" dirty="0" smtClean="0">
                <a:latin typeface="Bahnschrift Light Condensed" pitchFamily="34" charset="0"/>
              </a:rPr>
              <a:t>In rural India, </a:t>
            </a:r>
            <a:r>
              <a:rPr lang="en-US" sz="2000" b="1" dirty="0" smtClean="0">
                <a:solidFill>
                  <a:srgbClr val="C00000"/>
                </a:solidFill>
                <a:latin typeface="Bahnschrift Light Condensed" pitchFamily="34" charset="0"/>
              </a:rPr>
              <a:t>Housing Quality </a:t>
            </a:r>
            <a:r>
              <a:rPr lang="en-US" sz="2000" dirty="0" smtClean="0">
                <a:latin typeface="Bahnschrift Light Condensed" pitchFamily="34" charset="0"/>
              </a:rPr>
              <a:t>is a big issue rather than </a:t>
            </a:r>
            <a:r>
              <a:rPr lang="en-US" sz="2000" dirty="0" smtClean="0">
                <a:solidFill>
                  <a:srgbClr val="C00000"/>
                </a:solidFill>
                <a:latin typeface="Bahnschrift Light Condensed" pitchFamily="34" charset="0"/>
              </a:rPr>
              <a:t>Housing Quantity</a:t>
            </a:r>
          </a:p>
          <a:p>
            <a:pPr marL="228600" indent="-228600" algn="just">
              <a:spcBef>
                <a:spcPts val="600"/>
              </a:spcBef>
              <a:spcAft>
                <a:spcPts val="600"/>
              </a:spcAft>
            </a:pPr>
            <a:r>
              <a:rPr lang="en-US" sz="2000" dirty="0" smtClean="0">
                <a:latin typeface="Bahnschrift Light Condensed" pitchFamily="34" charset="0"/>
              </a:rPr>
              <a:t>Considering the size of the 1.21 billion population in the country, </a:t>
            </a:r>
            <a:r>
              <a:rPr lang="en-US" sz="2000" b="1" dirty="0" smtClean="0">
                <a:solidFill>
                  <a:srgbClr val="C00000"/>
                </a:solidFill>
                <a:latin typeface="Bahnschrift Light Condensed" pitchFamily="34" charset="0"/>
              </a:rPr>
              <a:t>the housing shortage in rural India </a:t>
            </a:r>
            <a:r>
              <a:rPr lang="en-US" sz="2000" b="1" dirty="0" smtClean="0">
                <a:solidFill>
                  <a:schemeClr val="tx1">
                    <a:lumMod val="95000"/>
                    <a:lumOff val="5000"/>
                  </a:schemeClr>
                </a:solidFill>
                <a:latin typeface="Bahnschrift Light Condensed" pitchFamily="34" charset="0"/>
              </a:rPr>
              <a:t>with regard to houseless population</a:t>
            </a:r>
            <a:r>
              <a:rPr lang="en-US" sz="2000" b="1" dirty="0" smtClean="0">
                <a:solidFill>
                  <a:srgbClr val="C00000"/>
                </a:solidFill>
                <a:latin typeface="Bahnschrift Light Condensed" pitchFamily="34" charset="0"/>
              </a:rPr>
              <a:t> does not appear very big.</a:t>
            </a:r>
          </a:p>
          <a:p>
            <a:pPr marL="228600" indent="-228600" algn="just">
              <a:spcBef>
                <a:spcPts val="600"/>
              </a:spcBef>
              <a:spcAft>
                <a:spcPts val="600"/>
              </a:spcAft>
            </a:pPr>
            <a:r>
              <a:rPr lang="en-US" sz="2000" b="1" dirty="0" smtClean="0">
                <a:solidFill>
                  <a:srgbClr val="C00000"/>
                </a:solidFill>
                <a:latin typeface="Bahnschrift Light Condensed" pitchFamily="34" charset="0"/>
              </a:rPr>
              <a:t>Housing problem </a:t>
            </a:r>
            <a:r>
              <a:rPr lang="en-US" sz="2000" dirty="0" smtClean="0">
                <a:solidFill>
                  <a:schemeClr val="tx1">
                    <a:lumMod val="95000"/>
                    <a:lumOff val="5000"/>
                  </a:schemeClr>
                </a:solidFill>
                <a:latin typeface="Bahnschrift Light Condensed" pitchFamily="34" charset="0"/>
              </a:rPr>
              <a:t>in Rural India is more</a:t>
            </a:r>
            <a:r>
              <a:rPr lang="en-US" sz="2000" b="1" dirty="0" smtClean="0">
                <a:solidFill>
                  <a:srgbClr val="C00000"/>
                </a:solidFill>
                <a:latin typeface="Bahnschrift Light Condensed" pitchFamily="34" charset="0"/>
              </a:rPr>
              <a:t> related with the replacement needs of houses </a:t>
            </a:r>
            <a:r>
              <a:rPr lang="en-US" sz="2000" dirty="0" smtClean="0">
                <a:latin typeface="Bahnschrift Light Condensed" pitchFamily="34" charset="0"/>
              </a:rPr>
              <a:t>in bad </a:t>
            </a:r>
            <a:r>
              <a:rPr lang="en-US" sz="2000" b="1" dirty="0" smtClean="0">
                <a:solidFill>
                  <a:srgbClr val="C00000"/>
                </a:solidFill>
                <a:latin typeface="Bahnschrift Light Condensed" pitchFamily="34" charset="0"/>
              </a:rPr>
              <a:t>physical condition </a:t>
            </a:r>
            <a:r>
              <a:rPr lang="en-US" sz="2000" dirty="0" smtClean="0">
                <a:latin typeface="Bahnschrift Light Condensed" pitchFamily="34" charset="0"/>
              </a:rPr>
              <a:t>(due to age and structural durability), as well as the ones that offer </a:t>
            </a:r>
            <a:r>
              <a:rPr lang="en-US" sz="2000" b="1" dirty="0" smtClean="0">
                <a:solidFill>
                  <a:srgbClr val="C00000"/>
                </a:solidFill>
                <a:latin typeface="Bahnschrift Light Condensed" pitchFamily="34" charset="0"/>
              </a:rPr>
              <a:t>substandard living conditions</a:t>
            </a:r>
            <a:r>
              <a:rPr lang="en-US" sz="2000" dirty="0" smtClean="0">
                <a:latin typeface="Bahnschrift Light Condensed" pitchFamily="34" charset="0"/>
              </a:rPr>
              <a:t>.</a:t>
            </a:r>
          </a:p>
          <a:p>
            <a:pPr marL="0" indent="0" algn="just">
              <a:spcBef>
                <a:spcPts val="600"/>
              </a:spcBef>
              <a:spcAft>
                <a:spcPts val="600"/>
              </a:spcAft>
              <a:buNone/>
            </a:pPr>
            <a:endParaRPr lang="en-US" sz="2000" dirty="0">
              <a:latin typeface="Bahnschrift Light Condensed" pitchFamily="34" charset="0"/>
            </a:endParaRPr>
          </a:p>
        </p:txBody>
      </p:sp>
      <p:sp>
        <p:nvSpPr>
          <p:cNvPr id="4" name="Rectangle 3"/>
          <p:cNvSpPr/>
          <p:nvPr/>
        </p:nvSpPr>
        <p:spPr>
          <a:xfrm>
            <a:off x="162498" y="57150"/>
            <a:ext cx="8829102" cy="10668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200" dirty="0" smtClean="0">
                <a:latin typeface="Bahnschrift Light Condensed" pitchFamily="34" charset="0"/>
              </a:rPr>
              <a:t>State of Housing in Rural India</a:t>
            </a:r>
            <a:endParaRPr lang="en-US" sz="3200" b="1" dirty="0">
              <a:solidFill>
                <a:schemeClr val="bg1"/>
              </a:solidFill>
              <a:latin typeface="Bahnschrift Light Condensed" pitchFamily="34" charset="0"/>
            </a:endParaRPr>
          </a:p>
        </p:txBody>
      </p:sp>
      <p:pic>
        <p:nvPicPr>
          <p:cNvPr id="1026" name="Picture 2"/>
          <p:cNvPicPr>
            <a:picLocks noChangeAspect="1" noChangeArrowheads="1"/>
          </p:cNvPicPr>
          <p:nvPr/>
        </p:nvPicPr>
        <p:blipFill>
          <a:blip r:embed="rId2" cstate="print">
            <a:duotone>
              <a:prstClr val="black"/>
              <a:schemeClr val="accent5">
                <a:tint val="45000"/>
                <a:satMod val="400000"/>
              </a:schemeClr>
            </a:duotone>
          </a:blip>
          <a:srcRect t="20382" b="5732"/>
          <a:stretch>
            <a:fillRect/>
          </a:stretch>
        </p:blipFill>
        <p:spPr bwMode="auto">
          <a:xfrm>
            <a:off x="4371975" y="1733550"/>
            <a:ext cx="4572000" cy="1830977"/>
          </a:xfrm>
          <a:prstGeom prst="rect">
            <a:avLst/>
          </a:prstGeom>
          <a:ln>
            <a:solidFill>
              <a:schemeClr val="tx1">
                <a:lumMod val="95000"/>
                <a:lumOff val="5000"/>
              </a:schemeClr>
            </a:solidFill>
          </a:ln>
          <a:effectLst>
            <a:outerShdw blurRad="292100" dist="139700" dir="2700000" algn="tl" rotWithShape="0">
              <a:srgbClr val="333333">
                <a:alpha val="65000"/>
              </a:srgbClr>
            </a:outerShdw>
          </a:effectLst>
        </p:spPr>
      </p:pic>
      <p:sp>
        <p:nvSpPr>
          <p:cNvPr id="7" name="TextBox 6"/>
          <p:cNvSpPr txBox="1"/>
          <p:nvPr/>
        </p:nvSpPr>
        <p:spPr>
          <a:xfrm>
            <a:off x="4648200" y="1276350"/>
            <a:ext cx="4038600" cy="492443"/>
          </a:xfrm>
          <a:prstGeom prst="rect">
            <a:avLst/>
          </a:prstGeom>
          <a:noFill/>
        </p:spPr>
        <p:txBody>
          <a:bodyPr wrap="square" rtlCol="0">
            <a:spAutoFit/>
          </a:bodyPr>
          <a:lstStyle/>
          <a:p>
            <a:r>
              <a:rPr lang="en-US" sz="1400" b="1" dirty="0" smtClean="0">
                <a:latin typeface="Bahnschrift Light Condensed" pitchFamily="34" charset="0"/>
              </a:rPr>
              <a:t>Homeless population in Rural and Urban India in 2001 &amp; 2011</a:t>
            </a:r>
          </a:p>
          <a:p>
            <a:pPr algn="ctr"/>
            <a:r>
              <a:rPr lang="en-US" sz="1200" dirty="0" smtClean="0">
                <a:latin typeface="Bahnschrift Light Condensed" pitchFamily="34" charset="0"/>
              </a:rPr>
              <a:t>(population in million)</a:t>
            </a:r>
            <a:endParaRPr lang="en-US" sz="1200" b="1" dirty="0">
              <a:latin typeface="Bahnschrift Light Condensed" pitchFamily="34" charset="0"/>
            </a:endParaRPr>
          </a:p>
        </p:txBody>
      </p:sp>
      <p:sp>
        <p:nvSpPr>
          <p:cNvPr id="8" name="TextBox 7"/>
          <p:cNvSpPr txBox="1"/>
          <p:nvPr/>
        </p:nvSpPr>
        <p:spPr>
          <a:xfrm>
            <a:off x="4419600" y="3562350"/>
            <a:ext cx="2743200" cy="246221"/>
          </a:xfrm>
          <a:prstGeom prst="rect">
            <a:avLst/>
          </a:prstGeom>
          <a:noFill/>
        </p:spPr>
        <p:txBody>
          <a:bodyPr wrap="square" rtlCol="0">
            <a:spAutoFit/>
          </a:bodyPr>
          <a:lstStyle/>
          <a:p>
            <a:r>
              <a:rPr lang="en-US" sz="1000" b="1" dirty="0" smtClean="0"/>
              <a:t>Source: ADBI, 2016</a:t>
            </a:r>
            <a:endParaRPr lang="en-US" sz="1000" b="1" dirty="0"/>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3" name="Content Placeholder 2"/>
          <p:cNvSpPr>
            <a:spLocks noGrp="1"/>
          </p:cNvSpPr>
          <p:nvPr>
            <p:ph sz="quarter" idx="1"/>
          </p:nvPr>
        </p:nvSpPr>
        <p:spPr>
          <a:xfrm>
            <a:off x="152400" y="1123950"/>
            <a:ext cx="4572000" cy="3810000"/>
          </a:xfrm>
        </p:spPr>
        <p:txBody>
          <a:bodyPr>
            <a:normAutofit fontScale="85000" lnSpcReduction="10000"/>
          </a:bodyPr>
          <a:lstStyle/>
          <a:p>
            <a:pPr marL="0" indent="0" algn="just">
              <a:spcBef>
                <a:spcPts val="600"/>
              </a:spcBef>
              <a:spcAft>
                <a:spcPts val="600"/>
              </a:spcAft>
              <a:buNone/>
            </a:pPr>
            <a:r>
              <a:rPr lang="en-US" sz="2400" kern="0" dirty="0" smtClean="0">
                <a:solidFill>
                  <a:schemeClr val="tx1">
                    <a:lumMod val="95000"/>
                    <a:lumOff val="5000"/>
                  </a:schemeClr>
                </a:solidFill>
                <a:latin typeface="Arial Narrow" pitchFamily="34" charset="0"/>
              </a:rPr>
              <a:t> </a:t>
            </a:r>
            <a:r>
              <a:rPr lang="en-US" sz="2000" b="1" kern="0" dirty="0" smtClean="0">
                <a:solidFill>
                  <a:schemeClr val="tx1">
                    <a:lumMod val="95000"/>
                    <a:lumOff val="5000"/>
                  </a:schemeClr>
                </a:solidFill>
                <a:latin typeface="Arial Narrow" pitchFamily="34" charset="0"/>
              </a:rPr>
              <a:t>Housing Policies </a:t>
            </a:r>
            <a:r>
              <a:rPr lang="en-US" sz="2000" b="1" dirty="0" smtClean="0">
                <a:solidFill>
                  <a:schemeClr val="tx1">
                    <a:lumMod val="95000"/>
                    <a:lumOff val="5000"/>
                  </a:schemeClr>
                </a:solidFill>
                <a:latin typeface="Arial Narrow" pitchFamily="34" charset="0"/>
              </a:rPr>
              <a:t>in India can be divided into four phases;</a:t>
            </a:r>
          </a:p>
          <a:p>
            <a:pPr marL="176213" indent="-176213" algn="just">
              <a:spcBef>
                <a:spcPts val="600"/>
              </a:spcBef>
              <a:spcAft>
                <a:spcPts val="600"/>
              </a:spcAft>
            </a:pPr>
            <a:r>
              <a:rPr lang="en-US" sz="2000" b="1" dirty="0" smtClean="0">
                <a:solidFill>
                  <a:srgbClr val="C00000"/>
                </a:solidFill>
                <a:latin typeface="Bahnschrift Light Condensed" pitchFamily="34" charset="0"/>
              </a:rPr>
              <a:t>1st phase </a:t>
            </a:r>
            <a:r>
              <a:rPr lang="en-US" sz="2000" dirty="0" smtClean="0">
                <a:latin typeface="Bahnschrift Light Condensed" pitchFamily="34" charset="0"/>
              </a:rPr>
              <a:t>comprising of first two decades </a:t>
            </a:r>
            <a:r>
              <a:rPr lang="en-US" sz="2000" b="1" dirty="0" smtClean="0">
                <a:solidFill>
                  <a:srgbClr val="C00000"/>
                </a:solidFill>
                <a:latin typeface="Bahnschrift Light Condensed" pitchFamily="34" charset="0"/>
              </a:rPr>
              <a:t>(1950s to 1970s) </a:t>
            </a:r>
            <a:r>
              <a:rPr lang="en-US" sz="2000" dirty="0" smtClean="0">
                <a:latin typeface="Bahnschrift Light Condensed" pitchFamily="34" charset="0"/>
              </a:rPr>
              <a:t>where the policies were taking shape that focused more upon </a:t>
            </a:r>
            <a:r>
              <a:rPr lang="en-US" sz="2000" b="1" dirty="0" smtClean="0">
                <a:solidFill>
                  <a:srgbClr val="C00000"/>
                </a:solidFill>
                <a:latin typeface="Bahnschrift Light Condensed" pitchFamily="34" charset="0"/>
              </a:rPr>
              <a:t>integrating all sections of the society</a:t>
            </a:r>
            <a:r>
              <a:rPr lang="en-US" sz="2000" dirty="0" smtClean="0">
                <a:latin typeface="Bahnschrift Light Condensed" pitchFamily="34" charset="0"/>
              </a:rPr>
              <a:t>.</a:t>
            </a:r>
          </a:p>
          <a:p>
            <a:pPr marL="176213" indent="-176213" algn="just">
              <a:spcBef>
                <a:spcPts val="600"/>
              </a:spcBef>
              <a:spcAft>
                <a:spcPts val="600"/>
              </a:spcAft>
            </a:pPr>
            <a:r>
              <a:rPr lang="en-US" sz="2000" b="1" dirty="0" smtClean="0">
                <a:solidFill>
                  <a:srgbClr val="C00000"/>
                </a:solidFill>
                <a:latin typeface="Bahnschrift Light Condensed" pitchFamily="34" charset="0"/>
              </a:rPr>
              <a:t>The second phase (1970s to mid-1980s</a:t>
            </a:r>
            <a:r>
              <a:rPr lang="en-US" sz="2000" dirty="0" smtClean="0">
                <a:latin typeface="Bahnschrift Light Condensed" pitchFamily="34" charset="0"/>
              </a:rPr>
              <a:t>), shifting the focus to the </a:t>
            </a:r>
            <a:r>
              <a:rPr lang="en-US" sz="2000" b="1" dirty="0" smtClean="0">
                <a:solidFill>
                  <a:srgbClr val="C00000"/>
                </a:solidFill>
                <a:latin typeface="Bahnschrift Light Condensed" pitchFamily="34" charset="0"/>
              </a:rPr>
              <a:t>economically weaker section (EWS) </a:t>
            </a:r>
            <a:r>
              <a:rPr lang="en-US" sz="2000" dirty="0" smtClean="0">
                <a:latin typeface="Bahnschrift Light Condensed" pitchFamily="34" charset="0"/>
              </a:rPr>
              <a:t>of the society. </a:t>
            </a:r>
          </a:p>
          <a:p>
            <a:pPr marL="176213" indent="-176213" algn="just">
              <a:spcBef>
                <a:spcPts val="600"/>
              </a:spcBef>
              <a:spcAft>
                <a:spcPts val="600"/>
              </a:spcAft>
            </a:pPr>
            <a:r>
              <a:rPr lang="en-US" sz="2000" b="1" dirty="0" smtClean="0">
                <a:solidFill>
                  <a:srgbClr val="C00000"/>
                </a:solidFill>
                <a:latin typeface="Bahnschrift Light Condensed" pitchFamily="34" charset="0"/>
              </a:rPr>
              <a:t>The third phase (1980s to 2000s</a:t>
            </a:r>
            <a:r>
              <a:rPr lang="en-US" sz="2000" dirty="0" smtClean="0">
                <a:latin typeface="Bahnschrift Light Condensed" pitchFamily="34" charset="0"/>
              </a:rPr>
              <a:t>), focusing more on </a:t>
            </a:r>
            <a:r>
              <a:rPr lang="en-US" sz="2000" b="1" dirty="0" smtClean="0">
                <a:solidFill>
                  <a:srgbClr val="C00000"/>
                </a:solidFill>
                <a:latin typeface="Bahnschrift Light Condensed" pitchFamily="34" charset="0"/>
              </a:rPr>
              <a:t>physical provision of housing </a:t>
            </a:r>
            <a:r>
              <a:rPr lang="en-US" sz="2000" dirty="0" smtClean="0">
                <a:latin typeface="Bahnschrift Light Condensed" pitchFamily="34" charset="0"/>
              </a:rPr>
              <a:t>as well as </a:t>
            </a:r>
            <a:r>
              <a:rPr lang="en-US" sz="2000" dirty="0" smtClean="0">
                <a:solidFill>
                  <a:srgbClr val="C00000"/>
                </a:solidFill>
                <a:latin typeface="Bahnschrift Light Condensed" pitchFamily="34" charset="0"/>
              </a:rPr>
              <a:t>housing finance mechanisms. </a:t>
            </a:r>
          </a:p>
          <a:p>
            <a:pPr marL="176213" indent="-176213" algn="just">
              <a:spcBef>
                <a:spcPts val="600"/>
              </a:spcBef>
              <a:spcAft>
                <a:spcPts val="600"/>
              </a:spcAft>
            </a:pPr>
            <a:r>
              <a:rPr lang="en-US" sz="2000" b="1" dirty="0" smtClean="0">
                <a:solidFill>
                  <a:srgbClr val="C00000"/>
                </a:solidFill>
                <a:latin typeface="Bahnschrift Light Condensed" pitchFamily="34" charset="0"/>
              </a:rPr>
              <a:t>The last phase </a:t>
            </a:r>
            <a:r>
              <a:rPr lang="en-US" sz="2000" dirty="0" smtClean="0">
                <a:latin typeface="Bahnschrift Light Condensed" pitchFamily="34" charset="0"/>
              </a:rPr>
              <a:t>(2000s to present) shifting the role of government as </a:t>
            </a:r>
            <a:r>
              <a:rPr lang="en-US" sz="2000" b="1" dirty="0" smtClean="0">
                <a:solidFill>
                  <a:srgbClr val="C00000"/>
                </a:solidFill>
                <a:latin typeface="Bahnschrift Light Condensed" pitchFamily="34" charset="0"/>
              </a:rPr>
              <a:t>facilitator of housing</a:t>
            </a:r>
            <a:r>
              <a:rPr lang="en-US" sz="2000" dirty="0" smtClean="0">
                <a:latin typeface="Bahnschrift Light Condensed" pitchFamily="34" charset="0"/>
              </a:rPr>
              <a:t>.</a:t>
            </a:r>
            <a:endParaRPr lang="en-US" sz="2000" dirty="0">
              <a:latin typeface="Bahnschrift Light Condensed" pitchFamily="34" charset="0"/>
            </a:endParaRPr>
          </a:p>
        </p:txBody>
      </p:sp>
      <p:sp>
        <p:nvSpPr>
          <p:cNvPr id="4" name="Rectangle 3"/>
          <p:cNvSpPr/>
          <p:nvPr/>
        </p:nvSpPr>
        <p:spPr>
          <a:xfrm>
            <a:off x="162498" y="57150"/>
            <a:ext cx="8829102" cy="106680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600" b="1" dirty="0" smtClean="0">
                <a:solidFill>
                  <a:schemeClr val="bg1"/>
                </a:solidFill>
                <a:latin typeface="Bahnschrift Light Condensed" pitchFamily="34" charset="0"/>
              </a:rPr>
              <a:t>Housing Policies in India</a:t>
            </a:r>
            <a:endParaRPr lang="en-US" sz="3600" b="1" dirty="0">
              <a:solidFill>
                <a:schemeClr val="bg1"/>
              </a:solidFill>
              <a:latin typeface="Bahnschrift Light Condensed" pitchFamily="34" charset="0"/>
            </a:endParaRPr>
          </a:p>
        </p:txBody>
      </p:sp>
      <p:graphicFrame>
        <p:nvGraphicFramePr>
          <p:cNvPr id="5" name="Table 4"/>
          <p:cNvGraphicFramePr>
            <a:graphicFrameLocks noGrp="1"/>
          </p:cNvGraphicFramePr>
          <p:nvPr/>
        </p:nvGraphicFramePr>
        <p:xfrm>
          <a:off x="4800600" y="1181100"/>
          <a:ext cx="4114801" cy="3480687"/>
        </p:xfrm>
        <a:graphic>
          <a:graphicData uri="http://schemas.openxmlformats.org/drawingml/2006/table">
            <a:tbl>
              <a:tblPr/>
              <a:tblGrid>
                <a:gridCol w="363070"/>
                <a:gridCol w="3065930"/>
                <a:gridCol w="685801"/>
              </a:tblGrid>
              <a:tr h="400095">
                <a:tc>
                  <a:txBody>
                    <a:bodyPr/>
                    <a:lstStyle/>
                    <a:p>
                      <a:pPr marL="0" marR="0" algn="ctr">
                        <a:spcBef>
                          <a:spcPts val="0"/>
                        </a:spcBef>
                        <a:spcAft>
                          <a:spcPts val="0"/>
                        </a:spcAft>
                      </a:pPr>
                      <a:r>
                        <a:rPr lang="en-US" sz="1100" b="1" dirty="0">
                          <a:latin typeface="Bahnschrift Light SemiCondensed" pitchFamily="34" charset="0"/>
                          <a:ea typeface="PMingLiU"/>
                          <a:cs typeface="Mangal"/>
                        </a:rPr>
                        <a:t>Sr. No.</a:t>
                      </a:r>
                      <a:endParaRPr lang="en-US" sz="100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marL="0" marR="0" algn="ctr">
                        <a:spcBef>
                          <a:spcPts val="0"/>
                        </a:spcBef>
                        <a:spcAft>
                          <a:spcPts val="0"/>
                        </a:spcAft>
                      </a:pPr>
                      <a:r>
                        <a:rPr lang="en-US" sz="1100" b="1" dirty="0">
                          <a:latin typeface="Bahnschrift Light SemiCondensed" pitchFamily="34" charset="0"/>
                          <a:ea typeface="PMingLiU"/>
                          <a:cs typeface="Mangal"/>
                        </a:rPr>
                        <a:t>Housing Schemes</a:t>
                      </a:r>
                      <a:endParaRPr lang="en-US" sz="100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marL="0" marR="0" algn="ctr">
                        <a:spcBef>
                          <a:spcPts val="0"/>
                        </a:spcBef>
                        <a:spcAft>
                          <a:spcPts val="0"/>
                        </a:spcAft>
                      </a:pPr>
                      <a:r>
                        <a:rPr lang="en-US" sz="1100" b="1" dirty="0">
                          <a:latin typeface="Bahnschrift Light SemiCondensed" pitchFamily="34" charset="0"/>
                          <a:ea typeface="PMingLiU"/>
                          <a:cs typeface="Mangal"/>
                        </a:rPr>
                        <a:t>Launched in Year</a:t>
                      </a:r>
                      <a:endParaRPr lang="en-US" sz="100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r>
              <a:tr h="300072">
                <a:tc>
                  <a:txBody>
                    <a:bodyPr/>
                    <a:lstStyle/>
                    <a:p>
                      <a:pPr marL="0" marR="0" algn="ctr">
                        <a:spcBef>
                          <a:spcPts val="0"/>
                        </a:spcBef>
                        <a:spcAft>
                          <a:spcPts val="0"/>
                        </a:spcAft>
                      </a:pPr>
                      <a:r>
                        <a:rPr lang="en-US" sz="1100" b="1" dirty="0" smtClean="0">
                          <a:latin typeface="Bahnschrift Light SemiCondensed" pitchFamily="34" charset="0"/>
                          <a:ea typeface="PMingLiU"/>
                          <a:cs typeface="Mangal"/>
                        </a:rPr>
                        <a:t>1</a:t>
                      </a:r>
                      <a:endParaRPr lang="en-US" sz="1100" b="1"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400" b="0" dirty="0">
                          <a:latin typeface="Bahnschrift Light SemiCondensed" pitchFamily="34" charset="0"/>
                          <a:ea typeface="PMingLiU"/>
                          <a:cs typeface="Mangal"/>
                        </a:rPr>
                        <a:t>Village Housing Projects Scheme</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0" dirty="0" smtClean="0">
                          <a:latin typeface="Bahnschrift Light SemiCondensed" pitchFamily="34" charset="0"/>
                          <a:ea typeface="PMingLiU"/>
                          <a:cs typeface="Mangal"/>
                        </a:rPr>
                        <a:t>1957</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072">
                <a:tc>
                  <a:txBody>
                    <a:bodyPr/>
                    <a:lstStyle/>
                    <a:p>
                      <a:pPr marL="0" marR="0" algn="ctr">
                        <a:spcBef>
                          <a:spcPts val="0"/>
                        </a:spcBef>
                        <a:spcAft>
                          <a:spcPts val="0"/>
                        </a:spcAft>
                      </a:pPr>
                      <a:r>
                        <a:rPr lang="en-US" sz="1100" b="1" dirty="0" smtClean="0">
                          <a:latin typeface="Bahnschrift Light SemiCondensed" pitchFamily="34" charset="0"/>
                          <a:ea typeface="PMingLiU"/>
                          <a:cs typeface="Mangal"/>
                        </a:rPr>
                        <a:t>2</a:t>
                      </a:r>
                      <a:endParaRPr lang="en-US" sz="1100" b="1"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just">
                        <a:spcBef>
                          <a:spcPts val="0"/>
                        </a:spcBef>
                        <a:spcAft>
                          <a:spcPts val="0"/>
                        </a:spcAft>
                      </a:pPr>
                      <a:r>
                        <a:rPr lang="en-US" sz="1400" b="0" dirty="0">
                          <a:latin typeface="Bahnschrift Light SemiCondensed" pitchFamily="34" charset="0"/>
                          <a:ea typeface="PMingLiU"/>
                          <a:cs typeface="Mangal"/>
                        </a:rPr>
                        <a:t>Land Acquisition and Development Scheme</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r">
                        <a:spcBef>
                          <a:spcPts val="0"/>
                        </a:spcBef>
                        <a:spcAft>
                          <a:spcPts val="0"/>
                        </a:spcAft>
                      </a:pPr>
                      <a:r>
                        <a:rPr lang="en-US" sz="1400" b="0" dirty="0">
                          <a:latin typeface="Bahnschrift Light SemiCondensed" pitchFamily="34" charset="0"/>
                          <a:ea typeface="PMingLiU"/>
                          <a:cs typeface="Mangal"/>
                        </a:rPr>
                        <a:t>1959</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84092">
                <a:tc>
                  <a:txBody>
                    <a:bodyPr/>
                    <a:lstStyle/>
                    <a:p>
                      <a:pPr marL="0" marR="0" algn="ctr">
                        <a:spcBef>
                          <a:spcPts val="0"/>
                        </a:spcBef>
                        <a:spcAft>
                          <a:spcPts val="0"/>
                        </a:spcAft>
                      </a:pPr>
                      <a:r>
                        <a:rPr lang="en-US" sz="1100" b="1" dirty="0" smtClean="0">
                          <a:latin typeface="Bahnschrift Light SemiCondensed" pitchFamily="34" charset="0"/>
                          <a:ea typeface="PMingLiU"/>
                          <a:cs typeface="Mangal"/>
                        </a:rPr>
                        <a:t>3</a:t>
                      </a:r>
                      <a:endParaRPr lang="en-US" sz="1100" b="1"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400" b="0" dirty="0">
                          <a:latin typeface="Bahnschrift Light SemiCondensed" pitchFamily="34" charset="0"/>
                          <a:ea typeface="PMingLiU"/>
                          <a:cs typeface="Mangal"/>
                        </a:rPr>
                        <a:t>Provision of House Sites of Houseless Workers in Rural Areas</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0">
                          <a:latin typeface="Bahnschrift Light SemiCondensed" pitchFamily="34" charset="0"/>
                          <a:ea typeface="PMingLiU"/>
                          <a:cs typeface="Mangal"/>
                        </a:rPr>
                        <a:t>1971</a:t>
                      </a:r>
                      <a:endParaRPr lang="en-US" sz="1100" b="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072">
                <a:tc>
                  <a:txBody>
                    <a:bodyPr/>
                    <a:lstStyle/>
                    <a:p>
                      <a:pPr marL="0" marR="0" algn="ctr">
                        <a:spcBef>
                          <a:spcPts val="0"/>
                        </a:spcBef>
                        <a:spcAft>
                          <a:spcPts val="0"/>
                        </a:spcAft>
                      </a:pPr>
                      <a:r>
                        <a:rPr lang="en-US" sz="1100" b="1" dirty="0" smtClean="0">
                          <a:latin typeface="Bahnschrift Light SemiCondensed" pitchFamily="34" charset="0"/>
                          <a:ea typeface="PMingLiU"/>
                          <a:cs typeface="Mangal"/>
                        </a:rPr>
                        <a:t>4</a:t>
                      </a:r>
                      <a:endParaRPr lang="en-US" sz="1100" b="1"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just">
                        <a:spcBef>
                          <a:spcPts val="0"/>
                        </a:spcBef>
                        <a:spcAft>
                          <a:spcPts val="0"/>
                        </a:spcAft>
                      </a:pPr>
                      <a:r>
                        <a:rPr lang="en-US" sz="1400" b="0" dirty="0" err="1">
                          <a:latin typeface="Bahnschrift Light SemiCondensed" pitchFamily="34" charset="0"/>
                          <a:ea typeface="PMingLiU"/>
                          <a:cs typeface="Mangal"/>
                        </a:rPr>
                        <a:t>Indira</a:t>
                      </a:r>
                      <a:r>
                        <a:rPr lang="en-US" sz="1400" b="0" dirty="0">
                          <a:latin typeface="Bahnschrift Light SemiCondensed" pitchFamily="34" charset="0"/>
                          <a:ea typeface="PMingLiU"/>
                          <a:cs typeface="Mangal"/>
                        </a:rPr>
                        <a:t> </a:t>
                      </a:r>
                      <a:r>
                        <a:rPr lang="en-US" sz="1400" b="0" dirty="0" err="1" smtClean="0">
                          <a:latin typeface="Bahnschrift Light SemiCondensed" pitchFamily="34" charset="0"/>
                          <a:ea typeface="PMingLiU"/>
                          <a:cs typeface="Mangal"/>
                        </a:rPr>
                        <a:t>Awas</a:t>
                      </a:r>
                      <a:r>
                        <a:rPr lang="en-US" sz="1400" b="0" dirty="0" smtClean="0">
                          <a:latin typeface="Bahnschrift Light SemiCondensed" pitchFamily="34" charset="0"/>
                          <a:ea typeface="PMingLiU"/>
                          <a:cs typeface="Mangal"/>
                        </a:rPr>
                        <a:t> </a:t>
                      </a:r>
                      <a:r>
                        <a:rPr lang="en-US" sz="1400" b="0" dirty="0" err="1" smtClean="0">
                          <a:latin typeface="Bahnschrift Light SemiCondensed" pitchFamily="34" charset="0"/>
                          <a:ea typeface="PMingLiU"/>
                          <a:cs typeface="Mangal"/>
                        </a:rPr>
                        <a:t>Yojana</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r">
                        <a:spcBef>
                          <a:spcPts val="0"/>
                        </a:spcBef>
                        <a:spcAft>
                          <a:spcPts val="0"/>
                        </a:spcAft>
                      </a:pPr>
                      <a:r>
                        <a:rPr lang="en-US" sz="1400" b="0" dirty="0">
                          <a:latin typeface="Bahnschrift Light SemiCondensed" pitchFamily="34" charset="0"/>
                          <a:ea typeface="PMingLiU"/>
                          <a:cs typeface="Mangal"/>
                        </a:rPr>
                        <a:t>1985</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00072">
                <a:tc>
                  <a:txBody>
                    <a:bodyPr/>
                    <a:lstStyle/>
                    <a:p>
                      <a:pPr marL="0" marR="0" algn="ctr">
                        <a:spcBef>
                          <a:spcPts val="0"/>
                        </a:spcBef>
                        <a:spcAft>
                          <a:spcPts val="0"/>
                        </a:spcAft>
                      </a:pPr>
                      <a:r>
                        <a:rPr lang="en-US" sz="1100" b="1" dirty="0" smtClean="0">
                          <a:latin typeface="Bahnschrift Light SemiCondensed" pitchFamily="34" charset="0"/>
                          <a:ea typeface="PMingLiU"/>
                          <a:cs typeface="Mangal"/>
                        </a:rPr>
                        <a:t>5</a:t>
                      </a:r>
                      <a:endParaRPr lang="en-US" sz="1100" b="1"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400" b="0" dirty="0">
                          <a:latin typeface="Bahnschrift Light SemiCondensed" pitchFamily="34" charset="0"/>
                          <a:ea typeface="PMingLiU"/>
                          <a:cs typeface="Mangal"/>
                        </a:rPr>
                        <a:t>2 Million Housing </a:t>
                      </a:r>
                      <a:r>
                        <a:rPr lang="en-US" sz="1400" b="0" dirty="0" err="1">
                          <a:latin typeface="Bahnschrift Light SemiCondensed" pitchFamily="34" charset="0"/>
                          <a:ea typeface="PMingLiU"/>
                          <a:cs typeface="Mangal"/>
                        </a:rPr>
                        <a:t>Programme</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0" dirty="0">
                          <a:latin typeface="Bahnschrift Light SemiCondensed" pitchFamily="34" charset="0"/>
                          <a:ea typeface="PMingLiU"/>
                          <a:cs typeface="Mangal"/>
                        </a:rPr>
                        <a:t>1998</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072">
                <a:tc>
                  <a:txBody>
                    <a:bodyPr/>
                    <a:lstStyle/>
                    <a:p>
                      <a:pPr marL="0" marR="0" algn="ctr">
                        <a:spcBef>
                          <a:spcPts val="0"/>
                        </a:spcBef>
                        <a:spcAft>
                          <a:spcPts val="0"/>
                        </a:spcAft>
                      </a:pPr>
                      <a:r>
                        <a:rPr lang="en-US" sz="1100" b="1" dirty="0" smtClean="0">
                          <a:latin typeface="Bahnschrift Light SemiCondensed" pitchFamily="34" charset="0"/>
                          <a:ea typeface="PMingLiU"/>
                          <a:cs typeface="Mangal"/>
                        </a:rPr>
                        <a:t>6</a:t>
                      </a:r>
                      <a:endParaRPr lang="en-US" sz="1100" b="1"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just">
                        <a:spcBef>
                          <a:spcPts val="0"/>
                        </a:spcBef>
                        <a:spcAft>
                          <a:spcPts val="0"/>
                        </a:spcAft>
                      </a:pPr>
                      <a:r>
                        <a:rPr lang="en-US" sz="1400" b="0" dirty="0" err="1">
                          <a:latin typeface="Bahnschrift Light SemiCondensed" pitchFamily="34" charset="0"/>
                          <a:ea typeface="PMingLiU"/>
                          <a:cs typeface="Mangal"/>
                        </a:rPr>
                        <a:t>Pradan</a:t>
                      </a:r>
                      <a:r>
                        <a:rPr lang="en-US" sz="1400" b="0" dirty="0">
                          <a:latin typeface="Bahnschrift Light SemiCondensed" pitchFamily="34" charset="0"/>
                          <a:ea typeface="PMingLiU"/>
                          <a:cs typeface="Mangal"/>
                        </a:rPr>
                        <a:t> Mantra </a:t>
                      </a:r>
                      <a:r>
                        <a:rPr lang="en-US" sz="1400" b="0" dirty="0" err="1" smtClean="0">
                          <a:latin typeface="Bahnschrift Light SemiCondensed" pitchFamily="34" charset="0"/>
                          <a:ea typeface="PMingLiU"/>
                          <a:cs typeface="Mangal"/>
                        </a:rPr>
                        <a:t>Gramodaya</a:t>
                      </a:r>
                      <a:r>
                        <a:rPr lang="en-US" sz="1400" b="0" dirty="0" smtClean="0">
                          <a:latin typeface="Bahnschrift Light SemiCondensed" pitchFamily="34" charset="0"/>
                          <a:ea typeface="PMingLiU"/>
                          <a:cs typeface="Mangal"/>
                        </a:rPr>
                        <a:t> </a:t>
                      </a:r>
                      <a:r>
                        <a:rPr lang="en-US" sz="1400" b="0" dirty="0" err="1" smtClean="0">
                          <a:latin typeface="Bahnschrift Light SemiCondensed" pitchFamily="34" charset="0"/>
                          <a:ea typeface="PMingLiU"/>
                          <a:cs typeface="Mangal"/>
                        </a:rPr>
                        <a:t>Yojana</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r">
                        <a:spcBef>
                          <a:spcPts val="0"/>
                        </a:spcBef>
                        <a:spcAft>
                          <a:spcPts val="0"/>
                        </a:spcAft>
                      </a:pPr>
                      <a:r>
                        <a:rPr lang="en-US" sz="1400" b="0">
                          <a:latin typeface="Bahnschrift Light SemiCondensed" pitchFamily="34" charset="0"/>
                          <a:ea typeface="PMingLiU"/>
                          <a:cs typeface="Mangal"/>
                        </a:rPr>
                        <a:t>2001</a:t>
                      </a:r>
                      <a:endParaRPr lang="en-US" sz="1100" b="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84092">
                <a:tc>
                  <a:txBody>
                    <a:bodyPr/>
                    <a:lstStyle/>
                    <a:p>
                      <a:pPr marL="0" marR="0" algn="ctr">
                        <a:spcBef>
                          <a:spcPts val="0"/>
                        </a:spcBef>
                        <a:spcAft>
                          <a:spcPts val="0"/>
                        </a:spcAft>
                      </a:pPr>
                      <a:r>
                        <a:rPr lang="en-US" sz="1100" b="1" dirty="0" smtClean="0">
                          <a:latin typeface="Bahnschrift Light SemiCondensed" pitchFamily="34" charset="0"/>
                          <a:ea typeface="PMingLiU"/>
                          <a:cs typeface="Mangal"/>
                        </a:rPr>
                        <a:t>7</a:t>
                      </a:r>
                      <a:endParaRPr lang="en-US" sz="1100" b="1"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400" b="0" dirty="0">
                          <a:latin typeface="Bahnschrift Light SemiCondensed" pitchFamily="34" charset="0"/>
                          <a:ea typeface="PMingLiU"/>
                          <a:cs typeface="Mangal"/>
                        </a:rPr>
                        <a:t>Jawaharlal Nehru National Urban Renewal Mission</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0" dirty="0">
                          <a:latin typeface="Bahnschrift Light SemiCondensed" pitchFamily="34" charset="0"/>
                          <a:ea typeface="PMingLiU"/>
                          <a:cs typeface="Mangal"/>
                        </a:rPr>
                        <a:t>2005</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072">
                <a:tc>
                  <a:txBody>
                    <a:bodyPr/>
                    <a:lstStyle/>
                    <a:p>
                      <a:pPr marL="0" marR="0" algn="ctr">
                        <a:spcBef>
                          <a:spcPts val="0"/>
                        </a:spcBef>
                        <a:spcAft>
                          <a:spcPts val="0"/>
                        </a:spcAft>
                      </a:pPr>
                      <a:r>
                        <a:rPr lang="en-US" sz="1100" b="1" dirty="0" smtClean="0">
                          <a:latin typeface="Bahnschrift Light SemiCondensed" pitchFamily="34" charset="0"/>
                          <a:ea typeface="PMingLiU"/>
                          <a:cs typeface="Mangal"/>
                        </a:rPr>
                        <a:t>8</a:t>
                      </a:r>
                      <a:endParaRPr lang="en-US" sz="1100" b="1"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just">
                        <a:spcBef>
                          <a:spcPts val="0"/>
                        </a:spcBef>
                        <a:spcAft>
                          <a:spcPts val="0"/>
                        </a:spcAft>
                      </a:pPr>
                      <a:r>
                        <a:rPr lang="en-US" sz="1400" b="0" dirty="0">
                          <a:solidFill>
                            <a:srgbClr val="262626"/>
                          </a:solidFill>
                          <a:latin typeface="Bahnschrift Light SemiCondensed" pitchFamily="34" charset="0"/>
                          <a:ea typeface="PMingLiU"/>
                          <a:cs typeface="Mangal"/>
                        </a:rPr>
                        <a:t>Rajiv </a:t>
                      </a:r>
                      <a:r>
                        <a:rPr lang="en-US" sz="1400" b="0" dirty="0" err="1" smtClean="0">
                          <a:solidFill>
                            <a:srgbClr val="262626"/>
                          </a:solidFill>
                          <a:latin typeface="Bahnschrift Light SemiCondensed" pitchFamily="34" charset="0"/>
                          <a:ea typeface="PMingLiU"/>
                          <a:cs typeface="Mangal"/>
                        </a:rPr>
                        <a:t>Awas</a:t>
                      </a:r>
                      <a:r>
                        <a:rPr lang="en-US" sz="1400" b="0" dirty="0" smtClean="0">
                          <a:solidFill>
                            <a:srgbClr val="262626"/>
                          </a:solidFill>
                          <a:latin typeface="Bahnschrift Light SemiCondensed" pitchFamily="34" charset="0"/>
                          <a:ea typeface="PMingLiU"/>
                          <a:cs typeface="Mangal"/>
                        </a:rPr>
                        <a:t> </a:t>
                      </a:r>
                      <a:r>
                        <a:rPr lang="en-US" sz="1400" b="0" dirty="0" err="1" smtClean="0">
                          <a:solidFill>
                            <a:srgbClr val="262626"/>
                          </a:solidFill>
                          <a:latin typeface="Bahnschrift Light SemiCondensed" pitchFamily="34" charset="0"/>
                          <a:ea typeface="PMingLiU"/>
                          <a:cs typeface="Mangal"/>
                        </a:rPr>
                        <a:t>Yojana</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r">
                        <a:spcBef>
                          <a:spcPts val="0"/>
                        </a:spcBef>
                        <a:spcAft>
                          <a:spcPts val="0"/>
                        </a:spcAft>
                      </a:pPr>
                      <a:r>
                        <a:rPr lang="en-US" sz="1400" b="0" dirty="0">
                          <a:latin typeface="Bahnschrift Light SemiCondensed" pitchFamily="34" charset="0"/>
                          <a:ea typeface="PMingLiU"/>
                          <a:cs typeface="Mangal"/>
                        </a:rPr>
                        <a:t>2011</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84092">
                <a:tc>
                  <a:txBody>
                    <a:bodyPr/>
                    <a:lstStyle/>
                    <a:p>
                      <a:pPr marL="0" marR="0" algn="ctr">
                        <a:spcBef>
                          <a:spcPts val="0"/>
                        </a:spcBef>
                        <a:spcAft>
                          <a:spcPts val="0"/>
                        </a:spcAft>
                      </a:pPr>
                      <a:r>
                        <a:rPr lang="en-US" sz="1100" b="1" dirty="0" smtClean="0">
                          <a:latin typeface="Bahnschrift Light SemiCondensed" pitchFamily="34" charset="0"/>
                          <a:ea typeface="PMingLiU"/>
                          <a:cs typeface="Mangal"/>
                        </a:rPr>
                        <a:t>9</a:t>
                      </a:r>
                      <a:endParaRPr lang="en-US" sz="1100" b="1"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400" b="0" dirty="0" err="1" smtClean="0">
                          <a:latin typeface="Bahnschrift Light SemiCondensed" pitchFamily="34" charset="0"/>
                          <a:ea typeface="PMingLiU"/>
                          <a:cs typeface="Mangal"/>
                        </a:rPr>
                        <a:t>Pradhan</a:t>
                      </a:r>
                      <a:r>
                        <a:rPr lang="en-US" sz="1400" b="0" dirty="0" smtClean="0">
                          <a:latin typeface="Bahnschrift Light SemiCondensed" pitchFamily="34" charset="0"/>
                          <a:ea typeface="PMingLiU"/>
                          <a:cs typeface="Mangal"/>
                        </a:rPr>
                        <a:t> </a:t>
                      </a:r>
                      <a:r>
                        <a:rPr lang="en-US" sz="1400" b="0" dirty="0" err="1" smtClean="0">
                          <a:latin typeface="Bahnschrift Light SemiCondensed" pitchFamily="34" charset="0"/>
                          <a:ea typeface="PMingLiU"/>
                          <a:cs typeface="Mangal"/>
                        </a:rPr>
                        <a:t>Mantri</a:t>
                      </a:r>
                      <a:r>
                        <a:rPr lang="en-US" sz="1400" b="0" dirty="0" smtClean="0">
                          <a:latin typeface="Bahnschrift Light SemiCondensed" pitchFamily="34" charset="0"/>
                          <a:ea typeface="PMingLiU"/>
                          <a:cs typeface="Mangal"/>
                        </a:rPr>
                        <a:t> </a:t>
                      </a:r>
                      <a:r>
                        <a:rPr lang="en-US" sz="1400" b="0" dirty="0" err="1" smtClean="0">
                          <a:latin typeface="Bahnschrift Light SemiCondensed" pitchFamily="34" charset="0"/>
                          <a:ea typeface="PMingLiU"/>
                          <a:cs typeface="Mangal"/>
                        </a:rPr>
                        <a:t>Awas</a:t>
                      </a:r>
                      <a:r>
                        <a:rPr lang="en-US" sz="1400" b="0" dirty="0" smtClean="0">
                          <a:latin typeface="Bahnschrift Light SemiCondensed" pitchFamily="34" charset="0"/>
                          <a:ea typeface="PMingLiU"/>
                          <a:cs typeface="Mangal"/>
                        </a:rPr>
                        <a:t> </a:t>
                      </a:r>
                      <a:r>
                        <a:rPr lang="en-US" sz="1400" b="0" dirty="0" err="1" smtClean="0">
                          <a:latin typeface="Bahnschrift Light SemiCondensed" pitchFamily="34" charset="0"/>
                          <a:ea typeface="PMingLiU"/>
                          <a:cs typeface="Mangal"/>
                        </a:rPr>
                        <a:t>Yojana</a:t>
                      </a:r>
                      <a:r>
                        <a:rPr lang="en-US" sz="1400" b="0" dirty="0" smtClean="0">
                          <a:latin typeface="Bahnschrift Light SemiCondensed" pitchFamily="34" charset="0"/>
                          <a:ea typeface="PMingLiU"/>
                          <a:cs typeface="Mangal"/>
                        </a:rPr>
                        <a:t>- </a:t>
                      </a:r>
                      <a:r>
                        <a:rPr lang="en-US" sz="1400" b="0" dirty="0">
                          <a:latin typeface="Bahnschrift Light SemiCondensed" pitchFamily="34" charset="0"/>
                          <a:ea typeface="PMingLiU"/>
                          <a:cs typeface="Mangal"/>
                        </a:rPr>
                        <a:t>Housing for All (Urban)</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0" dirty="0">
                          <a:latin typeface="Bahnschrift Light SemiCondensed" pitchFamily="34" charset="0"/>
                          <a:ea typeface="PMingLiU"/>
                          <a:cs typeface="Mangal"/>
                        </a:rPr>
                        <a:t>2015</a:t>
                      </a:r>
                      <a:endParaRPr lang="en-US" sz="1100" b="0" dirty="0">
                        <a:latin typeface="Bahnschrift Light SemiCondensed" pitchFamily="34" charset="0"/>
                        <a:ea typeface="PMingLiU"/>
                        <a:cs typeface="Mang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3200" b="1" dirty="0" err="1" smtClean="0">
                <a:latin typeface="Bahnschrift Light SemiCondensed" pitchFamily="34" charset="0"/>
              </a:rPr>
              <a:t>Indira</a:t>
            </a:r>
            <a:r>
              <a:rPr lang="en-US" sz="3200" b="1" dirty="0" smtClean="0">
                <a:latin typeface="Bahnschrift Light SemiCondensed" pitchFamily="34" charset="0"/>
              </a:rPr>
              <a:t> </a:t>
            </a:r>
            <a:r>
              <a:rPr lang="en-US" sz="3200" b="1" dirty="0" err="1" smtClean="0">
                <a:latin typeface="Bahnschrift Light SemiCondensed" pitchFamily="34" charset="0"/>
              </a:rPr>
              <a:t>Awas</a:t>
            </a:r>
            <a:r>
              <a:rPr lang="en-US" sz="3200" b="1" dirty="0" smtClean="0">
                <a:latin typeface="Bahnschrift Light SemiCondensed" pitchFamily="34" charset="0"/>
              </a:rPr>
              <a:t> </a:t>
            </a:r>
            <a:r>
              <a:rPr lang="en-US" sz="3200" b="1" dirty="0" err="1" smtClean="0">
                <a:latin typeface="Bahnschrift Light SemiCondensed" pitchFamily="34" charset="0"/>
              </a:rPr>
              <a:t>Yojana</a:t>
            </a:r>
            <a:r>
              <a:rPr lang="en-US" sz="3200" b="1" dirty="0" smtClean="0">
                <a:latin typeface="Bahnschrift Light SemiCondensed" pitchFamily="34" charset="0"/>
              </a:rPr>
              <a:t> (IAY)</a:t>
            </a:r>
            <a:endParaRPr lang="en-US" sz="3200" dirty="0">
              <a:solidFill>
                <a:schemeClr val="bg1"/>
              </a:solidFill>
              <a:latin typeface="Bahnschrift Light Condensed" pitchFamily="34" charset="0"/>
            </a:endParaRPr>
          </a:p>
        </p:txBody>
      </p:sp>
      <p:sp>
        <p:nvSpPr>
          <p:cNvPr id="6" name="TextBox 5"/>
          <p:cNvSpPr txBox="1"/>
          <p:nvPr/>
        </p:nvSpPr>
        <p:spPr>
          <a:xfrm>
            <a:off x="228600" y="1200150"/>
            <a:ext cx="4800600" cy="3452676"/>
          </a:xfrm>
          <a:prstGeom prst="rect">
            <a:avLst/>
          </a:prstGeom>
          <a:noFill/>
        </p:spPr>
        <p:txBody>
          <a:bodyPr wrap="square" rtlCol="0">
            <a:spAutoFit/>
          </a:bodyPr>
          <a:lstStyle/>
          <a:p>
            <a:pPr marL="171450" indent="-171450" algn="just">
              <a:lnSpc>
                <a:spcPct val="85000"/>
              </a:lnSpc>
              <a:spcBef>
                <a:spcPts val="600"/>
              </a:spcBef>
              <a:spcAft>
                <a:spcPts val="600"/>
              </a:spcAft>
              <a:buFont typeface="Arial" pitchFamily="34" charset="0"/>
              <a:buChar char="•"/>
            </a:pPr>
            <a:r>
              <a:rPr lang="en-US" sz="1900" b="1" dirty="0" smtClean="0">
                <a:solidFill>
                  <a:srgbClr val="C00000"/>
                </a:solidFill>
                <a:latin typeface="Bahnschrift Light Condensed" pitchFamily="34" charset="0"/>
              </a:rPr>
              <a:t>The </a:t>
            </a:r>
            <a:r>
              <a:rPr lang="en-US" sz="1900" b="1" dirty="0" err="1" smtClean="0">
                <a:solidFill>
                  <a:srgbClr val="C00000"/>
                </a:solidFill>
                <a:latin typeface="Bahnschrift Light Condensed" pitchFamily="34" charset="0"/>
              </a:rPr>
              <a:t>Indira</a:t>
            </a:r>
            <a:r>
              <a:rPr lang="en-US" sz="1900" b="1" dirty="0" smtClean="0">
                <a:solidFill>
                  <a:srgbClr val="C00000"/>
                </a:solidFill>
                <a:latin typeface="Bahnschrift Light Condensed" pitchFamily="34" charset="0"/>
              </a:rPr>
              <a:t> </a:t>
            </a:r>
            <a:r>
              <a:rPr lang="en-US" sz="1900" b="1" dirty="0" err="1" smtClean="0">
                <a:solidFill>
                  <a:srgbClr val="C00000"/>
                </a:solidFill>
                <a:latin typeface="Bahnschrift Light Condensed" pitchFamily="34" charset="0"/>
              </a:rPr>
              <a:t>Awas</a:t>
            </a:r>
            <a:r>
              <a:rPr lang="en-US" sz="1900" b="1" dirty="0" smtClean="0">
                <a:solidFill>
                  <a:srgbClr val="C00000"/>
                </a:solidFill>
                <a:latin typeface="Bahnschrift Light Condensed" pitchFamily="34" charset="0"/>
              </a:rPr>
              <a:t> </a:t>
            </a:r>
            <a:r>
              <a:rPr lang="en-US" sz="1900" b="1" dirty="0" err="1" smtClean="0">
                <a:solidFill>
                  <a:srgbClr val="C00000"/>
                </a:solidFill>
                <a:latin typeface="Bahnschrift Light Condensed" pitchFamily="34" charset="0"/>
              </a:rPr>
              <a:t>Yojna</a:t>
            </a:r>
            <a:r>
              <a:rPr lang="en-US" sz="1900" b="1" dirty="0" smtClean="0">
                <a:solidFill>
                  <a:srgbClr val="C00000"/>
                </a:solidFill>
                <a:latin typeface="Bahnschrift Light Condensed" pitchFamily="34" charset="0"/>
              </a:rPr>
              <a:t> (IAY) </a:t>
            </a:r>
            <a:r>
              <a:rPr lang="en-US" sz="1900" dirty="0" smtClean="0">
                <a:latin typeface="Bahnschrift Light Condensed" pitchFamily="34" charset="0"/>
              </a:rPr>
              <a:t>was launched during </a:t>
            </a:r>
            <a:r>
              <a:rPr lang="en-US" sz="1900" b="1" dirty="0" smtClean="0">
                <a:solidFill>
                  <a:srgbClr val="C00000"/>
                </a:solidFill>
                <a:latin typeface="Bahnschrift Light Condensed" pitchFamily="34" charset="0"/>
              </a:rPr>
              <a:t>1985-86</a:t>
            </a:r>
            <a:r>
              <a:rPr lang="en-US" sz="1900" dirty="0" smtClean="0">
                <a:latin typeface="Bahnschrift Light Condensed" pitchFamily="34" charset="0"/>
              </a:rPr>
              <a:t> as a </a:t>
            </a:r>
            <a:r>
              <a:rPr lang="en-US" sz="1900" dirty="0" smtClean="0">
                <a:solidFill>
                  <a:srgbClr val="C00000"/>
                </a:solidFill>
                <a:latin typeface="Bahnschrift Light Condensed" pitchFamily="34" charset="0"/>
              </a:rPr>
              <a:t>sub-scheme of </a:t>
            </a:r>
            <a:r>
              <a:rPr lang="en-US" sz="1900" b="1" dirty="0" smtClean="0">
                <a:solidFill>
                  <a:srgbClr val="C00000"/>
                </a:solidFill>
                <a:latin typeface="Bahnschrift Light Condensed" pitchFamily="34" charset="0"/>
              </a:rPr>
              <a:t>RLEGP</a:t>
            </a:r>
            <a:r>
              <a:rPr lang="en-US" sz="1900" dirty="0" smtClean="0">
                <a:latin typeface="Bahnschrift Light Condensed" pitchFamily="34" charset="0"/>
              </a:rPr>
              <a:t>. </a:t>
            </a:r>
          </a:p>
          <a:p>
            <a:pPr marL="171450" indent="-171450" algn="just">
              <a:lnSpc>
                <a:spcPct val="85000"/>
              </a:lnSpc>
              <a:spcBef>
                <a:spcPts val="600"/>
              </a:spcBef>
              <a:spcAft>
                <a:spcPts val="600"/>
              </a:spcAft>
              <a:buFont typeface="Arial" pitchFamily="34" charset="0"/>
              <a:buChar char="•"/>
            </a:pPr>
            <a:r>
              <a:rPr lang="en-US" sz="1900" dirty="0" smtClean="0">
                <a:latin typeface="Bahnschrift Light Condensed" pitchFamily="34" charset="0"/>
              </a:rPr>
              <a:t>In </a:t>
            </a:r>
            <a:r>
              <a:rPr lang="en-US" sz="1900" b="1" dirty="0" smtClean="0">
                <a:solidFill>
                  <a:srgbClr val="C00000"/>
                </a:solidFill>
                <a:latin typeface="Bahnschrift Light Condensed" pitchFamily="34" charset="0"/>
              </a:rPr>
              <a:t>1989</a:t>
            </a:r>
            <a:r>
              <a:rPr lang="en-US" sz="1900" dirty="0" smtClean="0">
                <a:latin typeface="Bahnschrift Light Condensed" pitchFamily="34" charset="0"/>
              </a:rPr>
              <a:t>, IAY was made </a:t>
            </a:r>
            <a:r>
              <a:rPr lang="en-US" sz="1900" b="1" dirty="0" smtClean="0">
                <a:solidFill>
                  <a:srgbClr val="C00000"/>
                </a:solidFill>
                <a:latin typeface="Bahnschrift Light Condensed" pitchFamily="34" charset="0"/>
              </a:rPr>
              <a:t>a sub-scheme of JRY</a:t>
            </a:r>
            <a:r>
              <a:rPr lang="en-US" sz="1900" dirty="0" smtClean="0">
                <a:latin typeface="Bahnschrift Light Condensed" pitchFamily="34" charset="0"/>
              </a:rPr>
              <a:t>.</a:t>
            </a:r>
          </a:p>
          <a:p>
            <a:pPr marL="171450" indent="-171450" algn="just">
              <a:lnSpc>
                <a:spcPct val="85000"/>
              </a:lnSpc>
              <a:spcBef>
                <a:spcPts val="600"/>
              </a:spcBef>
              <a:spcAft>
                <a:spcPts val="600"/>
              </a:spcAft>
              <a:buFont typeface="Arial" pitchFamily="34" charset="0"/>
              <a:buChar char="•"/>
            </a:pPr>
            <a:r>
              <a:rPr lang="en-US" sz="1900" b="1" dirty="0" smtClean="0">
                <a:solidFill>
                  <a:srgbClr val="C00000"/>
                </a:solidFill>
                <a:latin typeface="Bahnschrift Light Condensed" pitchFamily="34" charset="0"/>
              </a:rPr>
              <a:t>Six percent of JRY Funds </a:t>
            </a:r>
            <a:r>
              <a:rPr lang="en-US" sz="1900" dirty="0" smtClean="0">
                <a:latin typeface="Bahnschrift Light Condensed" pitchFamily="34" charset="0"/>
              </a:rPr>
              <a:t>were allocated for the implementation of IAY.</a:t>
            </a:r>
          </a:p>
          <a:p>
            <a:pPr marL="171450" indent="-171450" algn="just">
              <a:lnSpc>
                <a:spcPct val="85000"/>
              </a:lnSpc>
              <a:spcBef>
                <a:spcPts val="600"/>
              </a:spcBef>
              <a:spcAft>
                <a:spcPts val="600"/>
              </a:spcAft>
              <a:buFont typeface="Arial" pitchFamily="34" charset="0"/>
              <a:buChar char="•"/>
            </a:pPr>
            <a:r>
              <a:rPr lang="en-US" sz="1900" dirty="0" smtClean="0">
                <a:solidFill>
                  <a:schemeClr val="tx1">
                    <a:lumMod val="95000"/>
                    <a:lumOff val="5000"/>
                  </a:schemeClr>
                </a:solidFill>
                <a:latin typeface="Bahnschrift Light Condensed" pitchFamily="34" charset="0"/>
              </a:rPr>
              <a:t>Initially </a:t>
            </a:r>
            <a:r>
              <a:rPr lang="en-US" sz="1900" b="1" dirty="0" smtClean="0">
                <a:solidFill>
                  <a:srgbClr val="C00000"/>
                </a:solidFill>
                <a:latin typeface="Bahnschrift Light Condensed" pitchFamily="34" charset="0"/>
              </a:rPr>
              <a:t>targets</a:t>
            </a:r>
            <a:r>
              <a:rPr lang="en-US" sz="1900" dirty="0" smtClean="0">
                <a:solidFill>
                  <a:schemeClr val="tx1">
                    <a:lumMod val="95000"/>
                    <a:lumOff val="5000"/>
                  </a:schemeClr>
                </a:solidFill>
                <a:latin typeface="Bahnschrift Light Condensed" pitchFamily="34" charset="0"/>
              </a:rPr>
              <a:t> was to provide </a:t>
            </a:r>
            <a:r>
              <a:rPr lang="en-US" sz="1900" b="1" dirty="0" smtClean="0">
                <a:solidFill>
                  <a:srgbClr val="C00000"/>
                </a:solidFill>
                <a:latin typeface="Bahnschrift Light Condensed" pitchFamily="34" charset="0"/>
              </a:rPr>
              <a:t>grant for construction of houses</a:t>
            </a:r>
            <a:r>
              <a:rPr lang="en-US" sz="1900" dirty="0" smtClean="0">
                <a:solidFill>
                  <a:schemeClr val="tx1">
                    <a:lumMod val="95000"/>
                    <a:lumOff val="5000"/>
                  </a:schemeClr>
                </a:solidFill>
                <a:latin typeface="Bahnschrift Light Condensed" pitchFamily="34" charset="0"/>
              </a:rPr>
              <a:t> to members of </a:t>
            </a:r>
            <a:r>
              <a:rPr lang="en-US" sz="1900" b="1" dirty="0" smtClean="0">
                <a:solidFill>
                  <a:srgbClr val="C00000"/>
                </a:solidFill>
                <a:latin typeface="Bahnschrift Light Condensed" pitchFamily="34" charset="0"/>
              </a:rPr>
              <a:t>Scheduled Castes/ Scheduled Tribes, freed bonded </a:t>
            </a:r>
            <a:r>
              <a:rPr lang="en-US" sz="1900" b="1" dirty="0" err="1" smtClean="0">
                <a:solidFill>
                  <a:srgbClr val="C00000"/>
                </a:solidFill>
                <a:latin typeface="Bahnschrift Light Condensed" pitchFamily="34" charset="0"/>
              </a:rPr>
              <a:t>labourers</a:t>
            </a:r>
            <a:r>
              <a:rPr lang="en-US" sz="1900" b="1" dirty="0" smtClean="0">
                <a:solidFill>
                  <a:srgbClr val="C00000"/>
                </a:solidFill>
                <a:latin typeface="Bahnschrift Light Condensed" pitchFamily="34" charset="0"/>
              </a:rPr>
              <a:t> and also to non-SC/ST rural poor below the poverty line</a:t>
            </a:r>
            <a:r>
              <a:rPr lang="en-US" sz="1900" dirty="0" smtClean="0">
                <a:solidFill>
                  <a:schemeClr val="tx1">
                    <a:lumMod val="95000"/>
                    <a:lumOff val="5000"/>
                  </a:schemeClr>
                </a:solidFill>
                <a:latin typeface="Bahnschrift Light Condensed" pitchFamily="34" charset="0"/>
              </a:rPr>
              <a:t>.</a:t>
            </a:r>
          </a:p>
          <a:p>
            <a:pPr marL="171450" indent="-171450" algn="just">
              <a:lnSpc>
                <a:spcPct val="85000"/>
              </a:lnSpc>
              <a:spcBef>
                <a:spcPts val="600"/>
              </a:spcBef>
              <a:spcAft>
                <a:spcPts val="600"/>
              </a:spcAft>
              <a:buFont typeface="Arial" pitchFamily="34" charset="0"/>
              <a:buChar char="•"/>
            </a:pPr>
            <a:r>
              <a:rPr lang="en-US" sz="1900" b="1" dirty="0" smtClean="0">
                <a:solidFill>
                  <a:srgbClr val="C00000"/>
                </a:solidFill>
                <a:latin typeface="Bahnschrift Light Condensed" pitchFamily="34" charset="0"/>
              </a:rPr>
              <a:t>In 1996, IAY was made an independent scheme</a:t>
            </a:r>
            <a:r>
              <a:rPr lang="en-US" sz="1900" dirty="0" smtClean="0">
                <a:solidFill>
                  <a:schemeClr val="tx1">
                    <a:lumMod val="95000"/>
                    <a:lumOff val="5000"/>
                  </a:schemeClr>
                </a:solidFill>
                <a:latin typeface="Bahnschrift Light Condensed" pitchFamily="34" charset="0"/>
              </a:rPr>
              <a:t> and become the </a:t>
            </a:r>
            <a:r>
              <a:rPr lang="en-US" sz="1900" b="1" dirty="0" smtClean="0">
                <a:solidFill>
                  <a:schemeClr val="tx1">
                    <a:lumMod val="95000"/>
                    <a:lumOff val="5000"/>
                  </a:schemeClr>
                </a:solidFill>
                <a:latin typeface="Bahnschrift Light Condensed" pitchFamily="34" charset="0"/>
              </a:rPr>
              <a:t>flagship scheme </a:t>
            </a:r>
            <a:r>
              <a:rPr lang="en-US" sz="1900" b="1" dirty="0" err="1" smtClean="0">
                <a:solidFill>
                  <a:schemeClr val="tx1">
                    <a:lumMod val="95000"/>
                    <a:lumOff val="5000"/>
                  </a:schemeClr>
                </a:solidFill>
                <a:latin typeface="Bahnschrift Light Condensed" pitchFamily="34" charset="0"/>
              </a:rPr>
              <a:t>programme</a:t>
            </a:r>
            <a:r>
              <a:rPr lang="en-US" sz="1900" b="1" dirty="0" smtClean="0">
                <a:solidFill>
                  <a:schemeClr val="tx1">
                    <a:lumMod val="95000"/>
                    <a:lumOff val="5000"/>
                  </a:schemeClr>
                </a:solidFill>
                <a:latin typeface="Bahnschrift Light Condensed" pitchFamily="34" charset="0"/>
              </a:rPr>
              <a:t> of </a:t>
            </a:r>
            <a:r>
              <a:rPr lang="en-US" sz="1900" b="1" dirty="0" err="1" smtClean="0">
                <a:solidFill>
                  <a:schemeClr val="tx1">
                    <a:lumMod val="95000"/>
                    <a:lumOff val="5000"/>
                  </a:schemeClr>
                </a:solidFill>
                <a:latin typeface="Bahnschrift Light Condensed" pitchFamily="34" charset="0"/>
              </a:rPr>
              <a:t>MoRD</a:t>
            </a:r>
            <a:r>
              <a:rPr lang="en-US" sz="1900" b="1" dirty="0" smtClean="0">
                <a:solidFill>
                  <a:schemeClr val="tx1">
                    <a:lumMod val="95000"/>
                    <a:lumOff val="5000"/>
                  </a:schemeClr>
                </a:solidFill>
                <a:latin typeface="Bahnschrift Light Condensed" pitchFamily="34" charset="0"/>
              </a:rPr>
              <a:t>.</a:t>
            </a:r>
            <a:endParaRPr lang="en-US" sz="1900" b="1" dirty="0"/>
          </a:p>
        </p:txBody>
      </p:sp>
      <p:pic>
        <p:nvPicPr>
          <p:cNvPr id="7" name="Picture 2" descr="Social Audit Team Caught Indira Awas Yojana Scam In Raebareli ..."/>
          <p:cNvPicPr>
            <a:picLocks noChangeAspect="1" noChangeArrowheads="1"/>
          </p:cNvPicPr>
          <p:nvPr/>
        </p:nvPicPr>
        <p:blipFill>
          <a:blip r:embed="rId3" cstate="print"/>
          <a:srcRect/>
          <a:stretch>
            <a:fillRect/>
          </a:stretch>
        </p:blipFill>
        <p:spPr bwMode="auto">
          <a:xfrm>
            <a:off x="5238750" y="1200150"/>
            <a:ext cx="3705225" cy="28765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 xmlns:p14="http://schemas.microsoft.com/office/powerpoint/2010/main" val="41033094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Slide Title</a:t>
            </a:r>
            <a:endParaRPr lang="en-US" dirty="0"/>
          </a:p>
        </p:txBody>
      </p:sp>
      <p:sp>
        <p:nvSpPr>
          <p:cNvPr id="4" name="Rectangle 3"/>
          <p:cNvSpPr/>
          <p:nvPr/>
        </p:nvSpPr>
        <p:spPr>
          <a:xfrm>
            <a:off x="162498" y="122332"/>
            <a:ext cx="8829102" cy="100161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en-US" sz="2800" b="1" dirty="0" err="1" smtClean="0">
                <a:latin typeface="Bahnschrift Light SemiCondensed" pitchFamily="34" charset="0"/>
              </a:rPr>
              <a:t>Indira</a:t>
            </a:r>
            <a:r>
              <a:rPr lang="en-US" sz="2800" b="1" dirty="0" smtClean="0">
                <a:latin typeface="Bahnschrift Light SemiCondensed" pitchFamily="34" charset="0"/>
              </a:rPr>
              <a:t> </a:t>
            </a:r>
            <a:r>
              <a:rPr lang="en-US" sz="2800" b="1" dirty="0" err="1" smtClean="0">
                <a:latin typeface="Bahnschrift Light SemiCondensed" pitchFamily="34" charset="0"/>
              </a:rPr>
              <a:t>Awas</a:t>
            </a:r>
            <a:r>
              <a:rPr lang="en-US" sz="2800" b="1" dirty="0" smtClean="0">
                <a:latin typeface="Bahnschrift Light SemiCondensed" pitchFamily="34" charset="0"/>
              </a:rPr>
              <a:t> </a:t>
            </a:r>
            <a:r>
              <a:rPr lang="en-US" sz="2800" b="1" dirty="0" err="1" smtClean="0">
                <a:latin typeface="Bahnschrift Light SemiCondensed" pitchFamily="34" charset="0"/>
              </a:rPr>
              <a:t>Yojana</a:t>
            </a:r>
            <a:r>
              <a:rPr lang="en-US" sz="2800" b="1" dirty="0" smtClean="0">
                <a:latin typeface="Bahnschrift Light SemiCondensed" pitchFamily="34" charset="0"/>
              </a:rPr>
              <a:t>- Salient Feature </a:t>
            </a:r>
            <a:endParaRPr lang="en-US" sz="2800" dirty="0">
              <a:solidFill>
                <a:schemeClr val="bg1"/>
              </a:solidFill>
              <a:latin typeface="Bahnschrift Light SemiCondensed" pitchFamily="34" charset="0"/>
            </a:endParaRPr>
          </a:p>
        </p:txBody>
      </p:sp>
      <p:sp>
        <p:nvSpPr>
          <p:cNvPr id="5" name="Rectangle 4"/>
          <p:cNvSpPr/>
          <p:nvPr/>
        </p:nvSpPr>
        <p:spPr>
          <a:xfrm>
            <a:off x="152400" y="1123950"/>
            <a:ext cx="4876800" cy="3493264"/>
          </a:xfrm>
          <a:prstGeom prst="rect">
            <a:avLst/>
          </a:prstGeom>
        </p:spPr>
        <p:txBody>
          <a:bodyPr wrap="square">
            <a:spAutoFit/>
          </a:bodyPr>
          <a:lstStyle/>
          <a:p>
            <a:pPr marL="114300" indent="-114300" algn="just">
              <a:spcBef>
                <a:spcPts val="600"/>
              </a:spcBef>
              <a:spcAft>
                <a:spcPts val="600"/>
              </a:spcAft>
              <a:buFont typeface="Arial" pitchFamily="34" charset="0"/>
              <a:buChar char="•"/>
            </a:pPr>
            <a:r>
              <a:rPr lang="en-US" sz="1600" b="1" dirty="0" smtClean="0">
                <a:solidFill>
                  <a:srgbClr val="C00000"/>
                </a:solidFill>
                <a:latin typeface="Bahnschrift Light SemiCondensed" pitchFamily="34" charset="0"/>
              </a:rPr>
              <a:t>From 1995-96</a:t>
            </a:r>
            <a:r>
              <a:rPr lang="en-US" sz="1600" dirty="0" smtClean="0">
                <a:solidFill>
                  <a:schemeClr val="tx1">
                    <a:lumMod val="95000"/>
                    <a:lumOff val="5000"/>
                  </a:schemeClr>
                </a:solidFill>
                <a:latin typeface="Bahnschrift Light SemiCondensed" pitchFamily="34" charset="0"/>
              </a:rPr>
              <a:t>, the IAY </a:t>
            </a:r>
            <a:r>
              <a:rPr lang="en-US" sz="1600" b="1" dirty="0" smtClean="0">
                <a:solidFill>
                  <a:schemeClr val="accent2">
                    <a:lumMod val="50000"/>
                  </a:schemeClr>
                </a:solidFill>
                <a:latin typeface="Bahnschrift Light SemiCondensed" pitchFamily="34" charset="0"/>
              </a:rPr>
              <a:t>benefits</a:t>
            </a:r>
            <a:r>
              <a:rPr lang="en-US" sz="1600" dirty="0" smtClean="0">
                <a:solidFill>
                  <a:schemeClr val="tx1">
                    <a:lumMod val="95000"/>
                    <a:lumOff val="5000"/>
                  </a:schemeClr>
                </a:solidFill>
                <a:latin typeface="Bahnschrift Light SemiCondensed" pitchFamily="34" charset="0"/>
              </a:rPr>
              <a:t> have been </a:t>
            </a:r>
            <a:r>
              <a:rPr lang="en-US" sz="1600" b="1" dirty="0" smtClean="0">
                <a:solidFill>
                  <a:schemeClr val="accent2">
                    <a:lumMod val="50000"/>
                  </a:schemeClr>
                </a:solidFill>
                <a:latin typeface="Bahnschrift Light SemiCondensed" pitchFamily="34" charset="0"/>
              </a:rPr>
              <a:t>extended</a:t>
            </a:r>
            <a:r>
              <a:rPr lang="en-US" sz="1600" dirty="0" smtClean="0">
                <a:solidFill>
                  <a:schemeClr val="tx1">
                    <a:lumMod val="95000"/>
                    <a:lumOff val="5000"/>
                  </a:schemeClr>
                </a:solidFill>
                <a:latin typeface="Bahnschrift Light SemiCondensed" pitchFamily="34" charset="0"/>
              </a:rPr>
              <a:t> to </a:t>
            </a:r>
            <a:r>
              <a:rPr lang="en-US" sz="1600" b="1" dirty="0" smtClean="0">
                <a:solidFill>
                  <a:schemeClr val="accent2">
                    <a:lumMod val="50000"/>
                  </a:schemeClr>
                </a:solidFill>
                <a:latin typeface="Bahnschrift Light SemiCondensed" pitchFamily="34" charset="0"/>
              </a:rPr>
              <a:t>ex-servicemen, widows or next-of kin of </a:t>
            </a:r>
            <a:r>
              <a:rPr lang="en-US" sz="1600" b="1" dirty="0" err="1" smtClean="0">
                <a:solidFill>
                  <a:schemeClr val="accent2">
                    <a:lumMod val="50000"/>
                  </a:schemeClr>
                </a:solidFill>
                <a:latin typeface="Bahnschrift Light SemiCondensed" pitchFamily="34" charset="0"/>
              </a:rPr>
              <a:t>defence</a:t>
            </a:r>
            <a:r>
              <a:rPr lang="en-US" sz="1600" b="1" dirty="0" smtClean="0">
                <a:solidFill>
                  <a:schemeClr val="accent2">
                    <a:lumMod val="50000"/>
                  </a:schemeClr>
                </a:solidFill>
                <a:latin typeface="Bahnschrift Light SemiCondensed" pitchFamily="34" charset="0"/>
              </a:rPr>
              <a:t> personne</a:t>
            </a:r>
            <a:r>
              <a:rPr lang="en-US" sz="1600" dirty="0" smtClean="0">
                <a:solidFill>
                  <a:schemeClr val="tx1">
                    <a:lumMod val="95000"/>
                    <a:lumOff val="5000"/>
                  </a:schemeClr>
                </a:solidFill>
                <a:latin typeface="Bahnschrift Light SemiCondensed" pitchFamily="34" charset="0"/>
              </a:rPr>
              <a:t>l </a:t>
            </a:r>
            <a:r>
              <a:rPr lang="en-US" sz="1600" b="1" dirty="0" smtClean="0">
                <a:solidFill>
                  <a:srgbClr val="C00000"/>
                </a:solidFill>
                <a:latin typeface="Bahnschrift Light SemiCondensed" pitchFamily="34" charset="0"/>
              </a:rPr>
              <a:t>and </a:t>
            </a:r>
            <a:r>
              <a:rPr lang="en-US" sz="1600" b="1" dirty="0" err="1" smtClean="0">
                <a:solidFill>
                  <a:srgbClr val="C00000"/>
                </a:solidFill>
                <a:latin typeface="Bahnschrift Light SemiCondensed" pitchFamily="34" charset="0"/>
              </a:rPr>
              <a:t>para</a:t>
            </a:r>
            <a:r>
              <a:rPr lang="en-US" sz="1600" b="1" dirty="0" smtClean="0">
                <a:solidFill>
                  <a:srgbClr val="C00000"/>
                </a:solidFill>
                <a:latin typeface="Bahnschrift Light SemiCondensed" pitchFamily="34" charset="0"/>
              </a:rPr>
              <a:t> military forces killed in action</a:t>
            </a:r>
            <a:r>
              <a:rPr lang="en-US" sz="1600" dirty="0" smtClean="0">
                <a:solidFill>
                  <a:schemeClr val="tx1">
                    <a:lumMod val="95000"/>
                    <a:lumOff val="5000"/>
                  </a:schemeClr>
                </a:solidFill>
                <a:latin typeface="Bahnschrift Light SemiCondensed" pitchFamily="34" charset="0"/>
              </a:rPr>
              <a:t> irrespective of the income criteria subject to the condition </a:t>
            </a:r>
          </a:p>
          <a:p>
            <a:pPr marL="114300" indent="-114300" algn="just">
              <a:spcBef>
                <a:spcPts val="600"/>
              </a:spcBef>
              <a:spcAft>
                <a:spcPts val="600"/>
              </a:spcAft>
              <a:buFont typeface="Arial" pitchFamily="34" charset="0"/>
              <a:buChar char="•"/>
            </a:pPr>
            <a:r>
              <a:rPr lang="en-US" sz="1600" b="1" dirty="0" smtClean="0">
                <a:solidFill>
                  <a:schemeClr val="accent2">
                    <a:lumMod val="50000"/>
                  </a:schemeClr>
                </a:solidFill>
                <a:latin typeface="Bahnschrift Light SemiCondensed" pitchFamily="34" charset="0"/>
              </a:rPr>
              <a:t>NON-SC/ST should not exceed 40% </a:t>
            </a:r>
            <a:r>
              <a:rPr lang="en-US" sz="1600" dirty="0" smtClean="0">
                <a:solidFill>
                  <a:schemeClr val="tx1">
                    <a:lumMod val="95000"/>
                    <a:lumOff val="5000"/>
                  </a:schemeClr>
                </a:solidFill>
                <a:latin typeface="Bahnschrift Light SemiCondensed" pitchFamily="34" charset="0"/>
              </a:rPr>
              <a:t>of total IAY allocation during a financial year.</a:t>
            </a:r>
          </a:p>
          <a:p>
            <a:pPr marL="114300" indent="-114300" algn="just">
              <a:spcBef>
                <a:spcPts val="600"/>
              </a:spcBef>
              <a:spcAft>
                <a:spcPts val="600"/>
              </a:spcAft>
              <a:buFont typeface="Arial" pitchFamily="34" charset="0"/>
              <a:buChar char="•"/>
            </a:pPr>
            <a:r>
              <a:rPr lang="en-US" sz="1600" b="1" dirty="0" smtClean="0">
                <a:solidFill>
                  <a:schemeClr val="accent2">
                    <a:lumMod val="50000"/>
                  </a:schemeClr>
                </a:solidFill>
                <a:latin typeface="Bahnschrift Light SemiCondensed" pitchFamily="34" charset="0"/>
              </a:rPr>
              <a:t>3% of the funds </a:t>
            </a:r>
            <a:r>
              <a:rPr lang="en-US" sz="1600" dirty="0" smtClean="0">
                <a:solidFill>
                  <a:schemeClr val="tx1">
                    <a:lumMod val="95000"/>
                    <a:lumOff val="5000"/>
                  </a:schemeClr>
                </a:solidFill>
                <a:latin typeface="Bahnschrift Light SemiCondensed" pitchFamily="34" charset="0"/>
              </a:rPr>
              <a:t>have been earmarked for the benefit of </a:t>
            </a:r>
            <a:r>
              <a:rPr lang="en-US" sz="1600" b="1" dirty="0" smtClean="0">
                <a:solidFill>
                  <a:schemeClr val="accent2">
                    <a:lumMod val="50000"/>
                  </a:schemeClr>
                </a:solidFill>
                <a:latin typeface="Bahnschrift Light SemiCondensed" pitchFamily="34" charset="0"/>
              </a:rPr>
              <a:t>disabled persons </a:t>
            </a:r>
            <a:r>
              <a:rPr lang="en-US" sz="1600" dirty="0" smtClean="0">
                <a:solidFill>
                  <a:schemeClr val="tx1">
                    <a:lumMod val="95000"/>
                    <a:lumOff val="5000"/>
                  </a:schemeClr>
                </a:solidFill>
                <a:latin typeface="Bahnschrift Light SemiCondensed" pitchFamily="34" charset="0"/>
              </a:rPr>
              <a:t>below poverty line</a:t>
            </a:r>
          </a:p>
          <a:p>
            <a:pPr marL="114300" indent="-114300" algn="just">
              <a:spcBef>
                <a:spcPts val="600"/>
              </a:spcBef>
              <a:spcAft>
                <a:spcPts val="600"/>
              </a:spcAft>
              <a:buFont typeface="Arial" pitchFamily="34" charset="0"/>
              <a:buChar char="•"/>
            </a:pPr>
            <a:r>
              <a:rPr lang="en-US" sz="1600" b="1" dirty="0" smtClean="0">
                <a:solidFill>
                  <a:schemeClr val="accent2">
                    <a:lumMod val="50000"/>
                  </a:schemeClr>
                </a:solidFill>
                <a:latin typeface="Bahnschrift Light SemiCondensed" pitchFamily="34" charset="0"/>
              </a:rPr>
              <a:t>Financial assistance </a:t>
            </a:r>
            <a:r>
              <a:rPr lang="en-US" sz="1600" dirty="0" smtClean="0">
                <a:solidFill>
                  <a:schemeClr val="tx1">
                    <a:lumMod val="95000"/>
                    <a:lumOff val="5000"/>
                  </a:schemeClr>
                </a:solidFill>
                <a:latin typeface="Bahnschrift Light SemiCondensed" pitchFamily="34" charset="0"/>
              </a:rPr>
              <a:t>under IAY given for</a:t>
            </a:r>
          </a:p>
          <a:p>
            <a:pPr marL="571500" lvl="1" indent="-114300" algn="just">
              <a:buFont typeface="Arial" pitchFamily="34" charset="0"/>
              <a:buChar char="•"/>
            </a:pPr>
            <a:r>
              <a:rPr lang="en-US" sz="1400" dirty="0" smtClean="0">
                <a:solidFill>
                  <a:schemeClr val="tx1">
                    <a:lumMod val="95000"/>
                    <a:lumOff val="5000"/>
                  </a:schemeClr>
                </a:solidFill>
                <a:latin typeface="Bahnschrift Light SemiCondensed" pitchFamily="34" charset="0"/>
              </a:rPr>
              <a:t>Construction of </a:t>
            </a:r>
            <a:r>
              <a:rPr lang="en-US" sz="1400" b="1" dirty="0" smtClean="0">
                <a:solidFill>
                  <a:srgbClr val="C00000"/>
                </a:solidFill>
                <a:latin typeface="Bahnschrift Light SemiCondensed" pitchFamily="34" charset="0"/>
              </a:rPr>
              <a:t>new house (</a:t>
            </a:r>
            <a:r>
              <a:rPr lang="en-US" sz="1400" b="1" dirty="0" smtClean="0">
                <a:solidFill>
                  <a:schemeClr val="tx1">
                    <a:lumMod val="85000"/>
                    <a:lumOff val="15000"/>
                  </a:schemeClr>
                </a:solidFill>
                <a:latin typeface="Bahnschrift Light SemiCondensed" pitchFamily="34" charset="0"/>
              </a:rPr>
              <a:t>Rs. 70,000 -75,000)</a:t>
            </a:r>
          </a:p>
          <a:p>
            <a:pPr marL="571500" lvl="1" indent="-114300" algn="just">
              <a:buFont typeface="Arial" pitchFamily="34" charset="0"/>
              <a:buChar char="•"/>
            </a:pPr>
            <a:r>
              <a:rPr lang="en-US" sz="1400" b="1" dirty="0" smtClean="0">
                <a:solidFill>
                  <a:srgbClr val="C00000"/>
                </a:solidFill>
                <a:latin typeface="Bahnschrift Light SemiCondensed" pitchFamily="34" charset="0"/>
              </a:rPr>
              <a:t>Up gradation </a:t>
            </a:r>
            <a:r>
              <a:rPr lang="en-US" sz="1400" dirty="0" smtClean="0">
                <a:solidFill>
                  <a:schemeClr val="tx1">
                    <a:lumMod val="95000"/>
                    <a:lumOff val="5000"/>
                  </a:schemeClr>
                </a:solidFill>
                <a:latin typeface="Bahnschrift Light SemiCondensed" pitchFamily="34" charset="0"/>
              </a:rPr>
              <a:t>of </a:t>
            </a:r>
            <a:r>
              <a:rPr lang="en-US" sz="1400" dirty="0" err="1" smtClean="0">
                <a:solidFill>
                  <a:schemeClr val="tx1">
                    <a:lumMod val="95000"/>
                    <a:lumOff val="5000"/>
                  </a:schemeClr>
                </a:solidFill>
                <a:latin typeface="Bahnschrift Light SemiCondensed" pitchFamily="34" charset="0"/>
              </a:rPr>
              <a:t>kutcha</a:t>
            </a:r>
            <a:r>
              <a:rPr lang="en-US" sz="1400" dirty="0" smtClean="0">
                <a:solidFill>
                  <a:schemeClr val="tx1">
                    <a:lumMod val="95000"/>
                    <a:lumOff val="5000"/>
                  </a:schemeClr>
                </a:solidFill>
                <a:latin typeface="Bahnschrift Light SemiCondensed" pitchFamily="34" charset="0"/>
              </a:rPr>
              <a:t> or dilapidated house</a:t>
            </a:r>
            <a:r>
              <a:rPr lang="en-US" sz="1400" b="1" dirty="0" smtClean="0">
                <a:solidFill>
                  <a:schemeClr val="tx1">
                    <a:lumMod val="95000"/>
                    <a:lumOff val="5000"/>
                  </a:schemeClr>
                </a:solidFill>
                <a:latin typeface="Bahnschrift Light SemiCondensed" pitchFamily="34" charset="0"/>
              </a:rPr>
              <a:t> (Rs. 15,000)</a:t>
            </a:r>
          </a:p>
          <a:p>
            <a:pPr marL="571500" lvl="1" indent="-114300" algn="just">
              <a:buFont typeface="Arial" pitchFamily="34" charset="0"/>
              <a:buChar char="•"/>
            </a:pPr>
            <a:r>
              <a:rPr lang="en-US" sz="1400" b="1" dirty="0" smtClean="0">
                <a:solidFill>
                  <a:srgbClr val="C00000"/>
                </a:solidFill>
                <a:latin typeface="Bahnschrift Light SemiCondensed" pitchFamily="34" charset="0"/>
              </a:rPr>
              <a:t>Purchase</a:t>
            </a:r>
            <a:r>
              <a:rPr lang="en-US" sz="1400" dirty="0" smtClean="0">
                <a:solidFill>
                  <a:schemeClr val="tx1">
                    <a:lumMod val="95000"/>
                    <a:lumOff val="5000"/>
                  </a:schemeClr>
                </a:solidFill>
                <a:latin typeface="Bahnschrift Light SemiCondensed" pitchFamily="34" charset="0"/>
              </a:rPr>
              <a:t> of house site </a:t>
            </a:r>
            <a:r>
              <a:rPr lang="en-US" sz="1400" b="1" dirty="0" smtClean="0">
                <a:solidFill>
                  <a:schemeClr val="tx1">
                    <a:lumMod val="95000"/>
                    <a:lumOff val="5000"/>
                  </a:schemeClr>
                </a:solidFill>
                <a:latin typeface="Bahnschrift Light SemiCondensed" pitchFamily="34" charset="0"/>
              </a:rPr>
              <a:t>(Rs. 20,000)</a:t>
            </a:r>
            <a:endParaRPr lang="en-US" sz="1400" b="1" dirty="0">
              <a:solidFill>
                <a:schemeClr val="tx1">
                  <a:lumMod val="95000"/>
                  <a:lumOff val="5000"/>
                </a:schemeClr>
              </a:solidFill>
              <a:latin typeface="Bahnschrift Light SemiCondensed" pitchFamily="34" charset="0"/>
            </a:endParaRPr>
          </a:p>
        </p:txBody>
      </p:sp>
      <p:pic>
        <p:nvPicPr>
          <p:cNvPr id="6" name="Picture 2" descr="Pradhan Mantri Awaas Yojana (Gramin) - ppt video online download"/>
          <p:cNvPicPr>
            <a:picLocks noChangeAspect="1" noChangeArrowheads="1"/>
          </p:cNvPicPr>
          <p:nvPr/>
        </p:nvPicPr>
        <p:blipFill>
          <a:blip r:embed="rId3" cstate="print"/>
          <a:srcRect l="5455" r="3636" b="7879"/>
          <a:stretch>
            <a:fillRect/>
          </a:stretch>
        </p:blipFill>
        <p:spPr bwMode="auto">
          <a:xfrm>
            <a:off x="5105400" y="1504950"/>
            <a:ext cx="3810000" cy="28956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ustom 1">
      <a:dk1>
        <a:sysClr val="windowText" lastClr="000000"/>
      </a:dk1>
      <a:lt1>
        <a:sysClr val="window" lastClr="FFFFFF"/>
      </a:lt1>
      <a:dk2>
        <a:srgbClr val="1F497D"/>
      </a:dk2>
      <a:lt2>
        <a:srgbClr val="FFFFF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4290</TotalTime>
  <Words>2654</Words>
  <Application>Microsoft Office PowerPoint</Application>
  <PresentationFormat>On-screen Show (16:9)</PresentationFormat>
  <Paragraphs>470</Paragraphs>
  <Slides>29</Slides>
  <Notes>20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Civic</vt:lpstr>
      <vt:lpstr>Slide 1</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lpstr>Slide Title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library</cp:lastModifiedBy>
  <cp:revision>365</cp:revision>
  <dcterms:created xsi:type="dcterms:W3CDTF">2013-08-21T19:17:07Z</dcterms:created>
  <dcterms:modified xsi:type="dcterms:W3CDTF">2021-07-07T11:10:36Z</dcterms:modified>
</cp:coreProperties>
</file>