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5" r:id="rId4"/>
    <p:sldId id="270" r:id="rId5"/>
    <p:sldId id="271" r:id="rId6"/>
    <p:sldId id="272" r:id="rId7"/>
    <p:sldId id="273" r:id="rId8"/>
    <p:sldId id="274" r:id="rId9"/>
    <p:sldId id="269" r:id="rId10"/>
    <p:sldId id="266"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3" d="100"/>
          <a:sy n="73" d="100"/>
        </p:scale>
        <p:origin x="-582"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768F178A-892E-4667-B628-F3E66F73D690}" type="datetimeFigureOut">
              <a:rPr lang="en-IN" smtClean="0"/>
              <a:pPr/>
              <a:t>07-07-2021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462486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68F178A-892E-4667-B628-F3E66F73D690}" type="datetimeFigureOut">
              <a:rPr lang="en-IN" smtClean="0"/>
              <a:pPr/>
              <a:t>07-07-2021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2767709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68F178A-892E-4667-B628-F3E66F73D690}" type="datetimeFigureOut">
              <a:rPr lang="en-IN" smtClean="0"/>
              <a:pPr/>
              <a:t>07-07-2021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1513057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68F178A-892E-4667-B628-F3E66F73D690}" type="datetimeFigureOut">
              <a:rPr lang="en-IN" smtClean="0"/>
              <a:pPr/>
              <a:t>07-07-2021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3705410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8F178A-892E-4667-B628-F3E66F73D690}" type="datetimeFigureOut">
              <a:rPr lang="en-IN" smtClean="0"/>
              <a:pPr/>
              <a:t>07-07-2021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4257961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768F178A-892E-4667-B628-F3E66F73D690}" type="datetimeFigureOut">
              <a:rPr lang="en-IN" smtClean="0"/>
              <a:pPr/>
              <a:t>07-07-2021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19004132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768F178A-892E-4667-B628-F3E66F73D690}" type="datetimeFigureOut">
              <a:rPr lang="en-IN" smtClean="0"/>
              <a:pPr/>
              <a:t>07-07-2021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2291525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768F178A-892E-4667-B628-F3E66F73D690}" type="datetimeFigureOut">
              <a:rPr lang="en-IN" smtClean="0"/>
              <a:pPr/>
              <a:t>07-07-2021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1599456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8F178A-892E-4667-B628-F3E66F73D690}" type="datetimeFigureOut">
              <a:rPr lang="en-IN" smtClean="0"/>
              <a:pPr/>
              <a:t>07-07-2021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1696805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8F178A-892E-4667-B628-F3E66F73D690}" type="datetimeFigureOut">
              <a:rPr lang="en-IN" smtClean="0"/>
              <a:pPr/>
              <a:t>07-07-2021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2405947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8F178A-892E-4667-B628-F3E66F73D690}" type="datetimeFigureOut">
              <a:rPr lang="en-IN" smtClean="0"/>
              <a:pPr/>
              <a:t>07-07-2021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839406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8F178A-892E-4667-B628-F3E66F73D690}" type="datetimeFigureOut">
              <a:rPr lang="en-IN" smtClean="0"/>
              <a:pPr/>
              <a:t>07-07-2021</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C6716D-215F-4B65-BAC6-084BF5984BF4}" type="slidenum">
              <a:rPr lang="en-IN" smtClean="0"/>
              <a:pPr/>
              <a:t>‹#›</a:t>
            </a:fld>
            <a:endParaRPr lang="en-IN"/>
          </a:p>
        </p:txBody>
      </p:sp>
    </p:spTree>
    <p:extLst>
      <p:ext uri="{BB962C8B-B14F-4D97-AF65-F5344CB8AC3E}">
        <p14:creationId xmlns:p14="http://schemas.microsoft.com/office/powerpoint/2010/main" xmlns="" val="7792787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24873"/>
            <a:ext cx="10515600" cy="5752090"/>
          </a:xfrm>
        </p:spPr>
        <p:txBody>
          <a:bodyPr>
            <a:normAutofit/>
          </a:bodyPr>
          <a:lstStyle/>
          <a:p>
            <a:pPr marL="0" indent="0" algn="ctr">
              <a:buNone/>
            </a:pPr>
            <a:r>
              <a:rPr lang="en-US" sz="4000" b="1" dirty="0" smtClean="0">
                <a:latin typeface="Times New Roman" panose="02020603050405020304" pitchFamily="18" charset="0"/>
                <a:cs typeface="Times New Roman" panose="02020603050405020304" pitchFamily="18" charset="0"/>
              </a:rPr>
              <a:t>RURAL ECONOMY IN INDIA</a:t>
            </a:r>
          </a:p>
          <a:p>
            <a:pPr marL="0" indent="0" algn="ctr">
              <a:buNone/>
            </a:pPr>
            <a:endParaRPr lang="en-US" sz="4000" b="1" dirty="0" smtClean="0">
              <a:latin typeface="Times New Roman" panose="02020603050405020304" pitchFamily="18" charset="0"/>
              <a:cs typeface="Times New Roman" panose="02020603050405020304" pitchFamily="18" charset="0"/>
            </a:endParaRPr>
          </a:p>
          <a:p>
            <a:pPr marL="0" indent="0" algn="ctr">
              <a:buNone/>
            </a:pPr>
            <a:endParaRPr lang="en-US" sz="4000" b="1" dirty="0">
              <a:latin typeface="Times New Roman" panose="02020603050405020304" pitchFamily="18" charset="0"/>
              <a:cs typeface="Times New Roman" panose="02020603050405020304" pitchFamily="18" charset="0"/>
            </a:endParaRPr>
          </a:p>
          <a:p>
            <a:pPr marL="0" indent="0" algn="ctr">
              <a:buNone/>
            </a:pPr>
            <a:endParaRPr lang="en-US" sz="4000" b="1" dirty="0" smtClean="0">
              <a:latin typeface="Times New Roman" panose="02020603050405020304" pitchFamily="18" charset="0"/>
              <a:cs typeface="Times New Roman" panose="02020603050405020304" pitchFamily="18" charset="0"/>
            </a:endParaRPr>
          </a:p>
          <a:p>
            <a:pPr marL="0" indent="0" algn="ctr">
              <a:buNone/>
            </a:pPr>
            <a:r>
              <a:rPr lang="en-US" sz="4000" b="1" dirty="0" err="1" smtClean="0">
                <a:latin typeface="Times New Roman" panose="02020603050405020304" pitchFamily="18" charset="0"/>
                <a:cs typeface="Times New Roman" panose="02020603050405020304" pitchFamily="18" charset="0"/>
              </a:rPr>
              <a:t>Saket</a:t>
            </a:r>
            <a:r>
              <a:rPr lang="en-US" sz="4000" b="1" dirty="0" smtClean="0">
                <a:latin typeface="Times New Roman" panose="02020603050405020304" pitchFamily="18" charset="0"/>
                <a:cs typeface="Times New Roman" panose="02020603050405020304" pitchFamily="18" charset="0"/>
              </a:rPr>
              <a:t> </a:t>
            </a:r>
            <a:r>
              <a:rPr lang="en-US" sz="4000" b="1" dirty="0" err="1" smtClean="0">
                <a:latin typeface="Times New Roman" panose="02020603050405020304" pitchFamily="18" charset="0"/>
                <a:cs typeface="Times New Roman" panose="02020603050405020304" pitchFamily="18" charset="0"/>
              </a:rPr>
              <a:t>Bihari</a:t>
            </a:r>
            <a:endParaRPr lang="en-US" sz="4000" b="1" dirty="0" smtClean="0">
              <a:latin typeface="Times New Roman" panose="02020603050405020304" pitchFamily="18" charset="0"/>
              <a:cs typeface="Times New Roman" panose="02020603050405020304" pitchFamily="18" charset="0"/>
            </a:endParaRPr>
          </a:p>
          <a:p>
            <a:pPr marL="0" indent="0" algn="ctr">
              <a:buNone/>
            </a:pPr>
            <a:r>
              <a:rPr lang="en-US" sz="4000" b="1" dirty="0" smtClean="0">
                <a:latin typeface="Times New Roman" panose="02020603050405020304" pitchFamily="18" charset="0"/>
                <a:cs typeface="Times New Roman" panose="02020603050405020304" pitchFamily="18" charset="0"/>
              </a:rPr>
              <a:t>Indian Institute of Public Administration,</a:t>
            </a:r>
          </a:p>
          <a:p>
            <a:pPr marL="0" indent="0" algn="ctr">
              <a:buNone/>
            </a:pPr>
            <a:r>
              <a:rPr lang="en-US" sz="4000" b="1" dirty="0" smtClean="0">
                <a:latin typeface="Times New Roman" panose="02020603050405020304" pitchFamily="18" charset="0"/>
                <a:cs typeface="Times New Roman" panose="02020603050405020304" pitchFamily="18" charset="0"/>
              </a:rPr>
              <a:t> New Delhi-110002.</a:t>
            </a:r>
            <a:endParaRPr lang="en-IN" sz="4000" dirty="0"/>
          </a:p>
        </p:txBody>
      </p:sp>
    </p:spTree>
    <p:extLst>
      <p:ext uri="{BB962C8B-B14F-4D97-AF65-F5344CB8AC3E}">
        <p14:creationId xmlns:p14="http://schemas.microsoft.com/office/powerpoint/2010/main" xmlns="" val="32019554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ibef.org/uploads/industry/Infrographics/small/Agriculture-Infographic-June-2020.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0660" y="218303"/>
            <a:ext cx="10989276" cy="663969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692771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www.ibef.org/uploads/industry/Agriculture-and-Allied-Industries-June_2020.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1935" y="584886"/>
            <a:ext cx="11195221" cy="618661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61185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281" y="369455"/>
            <a:ext cx="11837773" cy="5807508"/>
          </a:xfrm>
        </p:spPr>
        <p:txBody>
          <a:bodyPr>
            <a:normAutofit fontScale="70000" lnSpcReduction="20000"/>
          </a:bodyPr>
          <a:lstStyle/>
          <a:p>
            <a:pPr marL="0" indent="0" algn="just">
              <a:buNone/>
            </a:pPr>
            <a:r>
              <a:rPr lang="en-US" b="1" dirty="0" smtClean="0">
                <a:latin typeface="Times New Roman" panose="02020603050405020304" pitchFamily="18" charset="0"/>
                <a:cs typeface="Times New Roman" panose="02020603050405020304" pitchFamily="18" charset="0"/>
              </a:rPr>
              <a:t>Rural Economy:</a:t>
            </a:r>
          </a:p>
          <a:p>
            <a:pPr marL="514350" indent="-514350" algn="just">
              <a:buFont typeface="+mj-lt"/>
              <a:buAutoNum type="arabicPeriod"/>
            </a:pPr>
            <a:r>
              <a:rPr lang="en-US" dirty="0" smtClean="0">
                <a:latin typeface="Times New Roman" panose="02020603050405020304" pitchFamily="18" charset="0"/>
                <a:cs typeface="Times New Roman" panose="02020603050405020304" pitchFamily="18" charset="0"/>
              </a:rPr>
              <a:t>Rural economy may be conceptualized as a collection of economic, social, institutional, legal, political and technological arrangements through which individuals in society seek to increase their material and spiritual well being. </a:t>
            </a:r>
          </a:p>
          <a:p>
            <a:pPr marL="514350" indent="-514350" algn="just">
              <a:buFont typeface="+mj-lt"/>
              <a:buAutoNum type="arabicPeriod"/>
            </a:pPr>
            <a:r>
              <a:rPr lang="en-US" dirty="0" smtClean="0">
                <a:latin typeface="Times New Roman" panose="02020603050405020304" pitchFamily="18" charset="0"/>
                <a:cs typeface="Times New Roman" panose="02020603050405020304" pitchFamily="18" charset="0"/>
              </a:rPr>
              <a:t>The elementary functions of an economy are: (</a:t>
            </a:r>
            <a:r>
              <a:rPr lang="en-US" dirty="0" err="1"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 Consumption, and (ii) Production</a:t>
            </a:r>
          </a:p>
          <a:p>
            <a:pPr marL="514350" indent="-514350" algn="just">
              <a:buFont typeface="+mj-lt"/>
              <a:buAutoNum type="arabicPeriod"/>
            </a:pPr>
            <a:r>
              <a:rPr lang="en-US" dirty="0" smtClean="0">
                <a:latin typeface="Times New Roman" panose="02020603050405020304" pitchFamily="18" charset="0"/>
                <a:cs typeface="Times New Roman" panose="02020603050405020304" pitchFamily="18" charset="0"/>
              </a:rPr>
              <a:t>Indian Rural Economy comprises two main sectors: </a:t>
            </a:r>
          </a:p>
          <a:p>
            <a:pPr marL="0" indent="0" algn="just">
              <a:buNone/>
            </a:pPr>
            <a:r>
              <a:rPr lang="en-US" dirty="0" smtClean="0">
                <a:latin typeface="Times New Roman" panose="02020603050405020304" pitchFamily="18" charset="0"/>
                <a:cs typeface="Times New Roman" panose="02020603050405020304" pitchFamily="18" charset="0"/>
              </a:rPr>
              <a:t>(A) Agricultural sub-sector</a:t>
            </a:r>
          </a:p>
          <a:p>
            <a:pPr marL="0" indent="0" algn="just">
              <a:buNone/>
            </a:pPr>
            <a:r>
              <a:rPr lang="en-US" dirty="0" smtClean="0">
                <a:latin typeface="Times New Roman" panose="02020603050405020304" pitchFamily="18" charset="0"/>
                <a:cs typeface="Times New Roman" panose="02020603050405020304" pitchFamily="18" charset="0"/>
              </a:rPr>
              <a:t>(B) Non-Agriculture sub-sectors</a:t>
            </a:r>
          </a:p>
          <a:p>
            <a:pPr marL="514350" indent="-514350" algn="just">
              <a:buFont typeface="+mj-lt"/>
              <a:buAutoNum type="arabicPeriod"/>
            </a:pPr>
            <a:r>
              <a:rPr lang="en-US" b="1" dirty="0" smtClean="0">
                <a:latin typeface="Times New Roman" panose="02020603050405020304" pitchFamily="18" charset="0"/>
                <a:cs typeface="Times New Roman" panose="02020603050405020304" pitchFamily="18" charset="0"/>
              </a:rPr>
              <a:t>Agricultural sub-sector </a:t>
            </a:r>
            <a:r>
              <a:rPr lang="en-US" dirty="0" smtClean="0">
                <a:latin typeface="Times New Roman" panose="02020603050405020304" pitchFamily="18" charset="0"/>
                <a:cs typeface="Times New Roman" panose="02020603050405020304" pitchFamily="18" charset="0"/>
              </a:rPr>
              <a:t>comprises agriculture and allied activities, such as (</a:t>
            </a:r>
            <a:r>
              <a:rPr lang="en-US" dirty="0" err="1" smtClean="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 Animal husbandry and dairying, (ii) Fisheries , (iii) Poultry, and (iv) forestry etc.. </a:t>
            </a:r>
          </a:p>
          <a:p>
            <a:pPr marL="514350" indent="-514350" algn="just">
              <a:buFont typeface="+mj-lt"/>
              <a:buAutoNum type="arabicPeriod"/>
            </a:pPr>
            <a:r>
              <a:rPr lang="en-US" b="1" dirty="0" smtClean="0">
                <a:latin typeface="Times New Roman" panose="02020603050405020304" pitchFamily="18" charset="0"/>
                <a:cs typeface="Times New Roman" panose="02020603050405020304" pitchFamily="18" charset="0"/>
              </a:rPr>
              <a:t>The non-agricultural sub-sector </a:t>
            </a:r>
            <a:r>
              <a:rPr lang="en-US" dirty="0" smtClean="0">
                <a:latin typeface="Times New Roman" panose="02020603050405020304" pitchFamily="18" charset="0"/>
                <a:cs typeface="Times New Roman" panose="02020603050405020304" pitchFamily="18" charset="0"/>
              </a:rPr>
              <a:t>consists of economic activities relating to small-scale village industries, rural craft, business and service industry (cottage and village industries, </a:t>
            </a:r>
            <a:r>
              <a:rPr lang="en-US" dirty="0" err="1" smtClean="0">
                <a:latin typeface="Times New Roman" panose="02020603050405020304" pitchFamily="18" charset="0"/>
                <a:cs typeface="Times New Roman" panose="02020603050405020304" pitchFamily="18" charset="0"/>
              </a:rPr>
              <a:t>Khadi</a:t>
            </a:r>
            <a:r>
              <a:rPr lang="en-US" dirty="0" smtClean="0">
                <a:latin typeface="Times New Roman" panose="02020603050405020304" pitchFamily="18" charset="0"/>
                <a:cs typeface="Times New Roman" panose="02020603050405020304" pitchFamily="18" charset="0"/>
              </a:rPr>
              <a:t>, handloom, handicrafts and so on)</a:t>
            </a:r>
          </a:p>
          <a:p>
            <a:pPr marL="514350" indent="-514350" algn="just">
              <a:buFont typeface="+mj-lt"/>
              <a:buAutoNum type="arabicPeriod"/>
            </a:pPr>
            <a:r>
              <a:rPr lang="en-US" dirty="0" smtClean="0">
                <a:latin typeface="Times New Roman" panose="02020603050405020304" pitchFamily="18" charset="0"/>
                <a:cs typeface="Times New Roman" panose="02020603050405020304" pitchFamily="18" charset="0"/>
              </a:rPr>
              <a:t>Business refers to microeconomic enterprises , trading of general goods, small shops, petty traders and so on. </a:t>
            </a:r>
          </a:p>
          <a:p>
            <a:pPr marL="514350" indent="-514350" algn="just">
              <a:buFont typeface="+mj-lt"/>
              <a:buAutoNum type="arabicPeriod"/>
            </a:pPr>
            <a:r>
              <a:rPr lang="en-US" dirty="0" smtClean="0">
                <a:latin typeface="Times New Roman" panose="02020603050405020304" pitchFamily="18" charset="0"/>
                <a:cs typeface="Times New Roman" panose="02020603050405020304" pitchFamily="18" charset="0"/>
              </a:rPr>
              <a:t>Services refers to transport, communications, banking, input supply, marketing of farm and non-farm produce and so on. </a:t>
            </a:r>
          </a:p>
          <a:p>
            <a:pPr marL="514350" indent="-514350" algn="just">
              <a:buFont typeface="+mj-lt"/>
              <a:buAutoNum type="arabicPeriod"/>
            </a:pPr>
            <a:r>
              <a:rPr lang="en-US" dirty="0" smtClean="0">
                <a:latin typeface="Times New Roman" panose="02020603050405020304" pitchFamily="18" charset="0"/>
                <a:cs typeface="Times New Roman" panose="02020603050405020304" pitchFamily="18" charset="0"/>
              </a:rPr>
              <a:t>The main stakeholders of rural sector include farmers, agricultural and non-agricultural laborers, artisans, traders, money lenders and those engaged in providing such services as transport, communications, processing, banking and education and extension. </a:t>
            </a:r>
          </a:p>
          <a:p>
            <a:pPr marL="0" indent="0" algn="just">
              <a:buNone/>
            </a:pPr>
            <a:endParaRPr lang="en-US" dirty="0" smtClean="0">
              <a:latin typeface="Times New Roman" panose="02020603050405020304" pitchFamily="18" charset="0"/>
              <a:cs typeface="Times New Roman" panose="02020603050405020304" pitchFamily="18" charset="0"/>
            </a:endParaRPr>
          </a:p>
          <a:p>
            <a:pPr marL="514350" indent="-514350" algn="just">
              <a:buAutoNum type="arabicPeriod"/>
            </a:pPr>
            <a:endParaRPr lang="en-US"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144941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2995" y="271848"/>
            <a:ext cx="11846010" cy="6409037"/>
          </a:xfrm>
        </p:spPr>
        <p:txBody>
          <a:bodyPr/>
          <a:lstStyle/>
          <a:p>
            <a:pPr marL="514350" indent="-514350" algn="just">
              <a:lnSpc>
                <a:spcPct val="120000"/>
              </a:lnSpc>
              <a:spcBef>
                <a:spcPts val="0"/>
              </a:spcBef>
              <a:buFont typeface="+mj-lt"/>
              <a:buAutoNum type="arabicPeriod"/>
            </a:pPr>
            <a:r>
              <a:rPr lang="en-US" dirty="0">
                <a:latin typeface="Times New Roman" panose="02020603050405020304" pitchFamily="18" charset="0"/>
                <a:cs typeface="Times New Roman" panose="02020603050405020304" pitchFamily="18" charset="0"/>
              </a:rPr>
              <a:t>As per the Census-2011, 72.4 per cent of workforce stayed in rural areas. </a:t>
            </a:r>
          </a:p>
          <a:p>
            <a:pPr marL="514350" indent="-514350" algn="just">
              <a:lnSpc>
                <a:spcPct val="120000"/>
              </a:lnSpc>
              <a:spcBef>
                <a:spcPts val="0"/>
              </a:spcBef>
              <a:buFont typeface="+mj-lt"/>
              <a:buAutoNum type="arabicPeriod"/>
            </a:pPr>
            <a:r>
              <a:rPr lang="en-US" dirty="0">
                <a:latin typeface="Times New Roman" panose="02020603050405020304" pitchFamily="18" charset="0"/>
                <a:cs typeface="Times New Roman" panose="02020603050405020304" pitchFamily="18" charset="0"/>
              </a:rPr>
              <a:t>According to UNDP report 2012, population projections indicate that India will continue to be predominantly rural till the year 2050 after which urban population is estimated to overtake rural population</a:t>
            </a:r>
            <a:r>
              <a:rPr lang="en-US" dirty="0" smtClean="0"/>
              <a:t>.</a:t>
            </a:r>
          </a:p>
          <a:p>
            <a:pPr marL="514350" indent="-514350" algn="just">
              <a:lnSpc>
                <a:spcPct val="120000"/>
              </a:lnSpc>
              <a:spcBef>
                <a:spcPts val="0"/>
              </a:spcBef>
              <a:buFont typeface="+mj-lt"/>
              <a:buAutoNum type="arabicPeriod"/>
            </a:pPr>
            <a:r>
              <a:rPr lang="en-US" dirty="0">
                <a:latin typeface="Times New Roman" panose="02020603050405020304" pitchFamily="18" charset="0"/>
                <a:cs typeface="Times New Roman" panose="02020603050405020304" pitchFamily="18" charset="0"/>
              </a:rPr>
              <a:t>About half of the national income and more than two third of the total employment is generated </a:t>
            </a:r>
            <a:r>
              <a:rPr lang="en-US" dirty="0" smtClean="0">
                <a:latin typeface="Times New Roman" panose="02020603050405020304" pitchFamily="18" charset="0"/>
                <a:cs typeface="Times New Roman" panose="02020603050405020304" pitchFamily="18" charset="0"/>
              </a:rPr>
              <a:t>from </a:t>
            </a:r>
            <a:r>
              <a:rPr lang="en-US" dirty="0">
                <a:latin typeface="Times New Roman" panose="02020603050405020304" pitchFamily="18" charset="0"/>
                <a:cs typeface="Times New Roman" panose="02020603050405020304" pitchFamily="18" charset="0"/>
              </a:rPr>
              <a:t>rural areas</a:t>
            </a:r>
            <a:r>
              <a:rPr lang="en-US" dirty="0" smtClean="0">
                <a:latin typeface="Times New Roman" panose="02020603050405020304" pitchFamily="18" charset="0"/>
                <a:cs typeface="Times New Roman" panose="02020603050405020304" pitchFamily="18" charset="0"/>
              </a:rPr>
              <a:t>.</a:t>
            </a:r>
          </a:p>
          <a:p>
            <a:pPr marL="514350" indent="-514350" algn="just">
              <a:lnSpc>
                <a:spcPct val="120000"/>
              </a:lnSpc>
              <a:spcBef>
                <a:spcPts val="0"/>
              </a:spcBef>
              <a:buFont typeface="+mj-lt"/>
              <a:buAutoNum type="arabicPeriod"/>
            </a:pPr>
            <a:r>
              <a:rPr lang="en-US" dirty="0">
                <a:latin typeface="Times New Roman" panose="02020603050405020304" pitchFamily="18" charset="0"/>
                <a:cs typeface="Times New Roman" panose="02020603050405020304" pitchFamily="18" charset="0"/>
              </a:rPr>
              <a:t>The higher dependency on rural areas for employment is a major reason for low level of per worker income</a:t>
            </a:r>
            <a:r>
              <a:rPr lang="en-US" dirty="0" smtClean="0">
                <a:latin typeface="Times New Roman" panose="02020603050405020304" pitchFamily="18" charset="0"/>
                <a:cs typeface="Times New Roman" panose="02020603050405020304" pitchFamily="18" charset="0"/>
              </a:rPr>
              <a:t>.</a:t>
            </a:r>
          </a:p>
          <a:p>
            <a:pPr marL="514350" indent="-514350" algn="just">
              <a:lnSpc>
                <a:spcPct val="120000"/>
              </a:lnSpc>
              <a:spcBef>
                <a:spcPts val="0"/>
              </a:spcBef>
              <a:buFont typeface="+mj-lt"/>
              <a:buAutoNum type="arabicPeriod"/>
            </a:pPr>
            <a:r>
              <a:rPr lang="en-US" dirty="0" smtClean="0">
                <a:latin typeface="Times New Roman" panose="02020603050405020304" pitchFamily="18" charset="0"/>
                <a:cs typeface="Times New Roman" panose="02020603050405020304" pitchFamily="18" charset="0"/>
              </a:rPr>
              <a:t>Rural economy help fulfil basic requirements of the people. </a:t>
            </a:r>
          </a:p>
          <a:p>
            <a:pPr marL="514350" indent="-514350" algn="just">
              <a:lnSpc>
                <a:spcPct val="120000"/>
              </a:lnSpc>
              <a:spcBef>
                <a:spcPts val="0"/>
              </a:spcBef>
              <a:buFont typeface="+mj-lt"/>
              <a:buAutoNum type="arabicPeriod"/>
            </a:pPr>
            <a:r>
              <a:rPr lang="en-US" dirty="0" smtClean="0">
                <a:latin typeface="Times New Roman" panose="02020603050405020304" pitchFamily="18" charset="0"/>
                <a:cs typeface="Times New Roman" panose="02020603050405020304" pitchFamily="18" charset="0"/>
              </a:rPr>
              <a:t>The </a:t>
            </a:r>
          </a:p>
          <a:p>
            <a:pPr marL="514350" indent="-514350" algn="just">
              <a:lnSpc>
                <a:spcPct val="120000"/>
              </a:lnSpc>
              <a:spcBef>
                <a:spcPts val="0"/>
              </a:spcBef>
              <a:buFont typeface="+mj-lt"/>
              <a:buAutoNum type="arabicPeriod"/>
            </a:pPr>
            <a:endParaRPr lang="en-US" dirty="0">
              <a:latin typeface="Times New Roman" panose="02020603050405020304" pitchFamily="18" charset="0"/>
              <a:cs typeface="Times New Roman" panose="02020603050405020304" pitchFamily="18" charset="0"/>
            </a:endParaRPr>
          </a:p>
          <a:p>
            <a:pPr marL="0" indent="0" algn="just">
              <a:lnSpc>
                <a:spcPct val="120000"/>
              </a:lnSpc>
              <a:spcBef>
                <a:spcPts val="0"/>
              </a:spcBef>
              <a:buNone/>
            </a:pPr>
            <a:endParaRPr lang="en-US" dirty="0" smtClean="0">
              <a:latin typeface="Times New Roman" panose="02020603050405020304" pitchFamily="18" charset="0"/>
              <a:cs typeface="Times New Roman" panose="02020603050405020304" pitchFamily="18" charset="0"/>
            </a:endParaRPr>
          </a:p>
          <a:p>
            <a:pPr marL="514350" indent="-514350" algn="just">
              <a:lnSpc>
                <a:spcPct val="120000"/>
              </a:lnSpc>
              <a:spcBef>
                <a:spcPts val="0"/>
              </a:spcBef>
              <a:buFont typeface="+mj-lt"/>
              <a:buAutoNum type="arabicPeriod"/>
            </a:pPr>
            <a:endParaRPr lang="en-IN" dirty="0"/>
          </a:p>
          <a:p>
            <a:pPr marL="0" indent="0">
              <a:buNone/>
            </a:pPr>
            <a:endParaRPr lang="en-IN" dirty="0"/>
          </a:p>
        </p:txBody>
      </p:sp>
    </p:spTree>
    <p:extLst>
      <p:ext uri="{BB962C8B-B14F-4D97-AF65-F5344CB8AC3E}">
        <p14:creationId xmlns:p14="http://schemas.microsoft.com/office/powerpoint/2010/main" xmlns="" val="1176206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xmlns="" val="3678613114"/>
              </p:ext>
            </p:extLst>
          </p:nvPr>
        </p:nvGraphicFramePr>
        <p:xfrm>
          <a:off x="354227" y="262459"/>
          <a:ext cx="11475308" cy="6289452"/>
        </p:xfrm>
        <a:graphic>
          <a:graphicData uri="http://schemas.openxmlformats.org/drawingml/2006/table">
            <a:tbl>
              <a:tblPr>
                <a:tableStyleId>{5C22544A-7EE6-4342-B048-85BDC9FD1C3A}</a:tableStyleId>
              </a:tblPr>
              <a:tblGrid>
                <a:gridCol w="9722514"/>
                <a:gridCol w="1752794"/>
              </a:tblGrid>
              <a:tr h="165719">
                <a:tc>
                  <a:txBody>
                    <a:bodyPr/>
                    <a:lstStyle/>
                    <a:p>
                      <a:pPr algn="l" fontAlgn="b"/>
                      <a:r>
                        <a:rPr lang="en-IN" sz="1100" u="none" strike="noStrike" dirty="0">
                          <a:effectLst/>
                        </a:rPr>
                        <a:t>Sectors</a:t>
                      </a:r>
                      <a:endParaRPr lang="en-IN" sz="1100" b="1" i="0" u="none" strike="noStrike" dirty="0">
                        <a:solidFill>
                          <a:srgbClr val="000000"/>
                        </a:solidFill>
                        <a:effectLst/>
                        <a:latin typeface="Times New Roman" panose="02020603050405020304" pitchFamily="18" charset="0"/>
                      </a:endParaRPr>
                    </a:p>
                  </a:txBody>
                  <a:tcPr marL="5707" marR="5707" marT="5707" marB="0" anchor="b"/>
                </a:tc>
                <a:tc>
                  <a:txBody>
                    <a:bodyPr/>
                    <a:lstStyle/>
                    <a:p>
                      <a:pPr algn="l" fontAlgn="b"/>
                      <a:r>
                        <a:rPr lang="en-IN" sz="1100" u="none" strike="noStrike" dirty="0">
                          <a:effectLst/>
                        </a:rPr>
                        <a:t>%</a:t>
                      </a:r>
                      <a:endParaRPr lang="en-IN" sz="1100" b="1" i="0" u="none" strike="noStrike" dirty="0">
                        <a:solidFill>
                          <a:srgbClr val="000000"/>
                        </a:solidFill>
                        <a:effectLst/>
                        <a:latin typeface="Times New Roman" panose="02020603050405020304" pitchFamily="18" charset="0"/>
                      </a:endParaRPr>
                    </a:p>
                  </a:txBody>
                  <a:tcPr marL="5707" marR="5707" marT="5707" marB="0" anchor="b"/>
                </a:tc>
              </a:tr>
              <a:tr h="289178">
                <a:tc>
                  <a:txBody>
                    <a:bodyPr/>
                    <a:lstStyle/>
                    <a:p>
                      <a:pPr algn="l" rtl="0" fontAlgn="ctr"/>
                      <a:r>
                        <a:rPr lang="en-IN" sz="1200" b="1" u="none" strike="noStrike" dirty="0" smtClean="0">
                          <a:effectLst/>
                          <a:latin typeface="Times New Roman" panose="02020603050405020304" pitchFamily="18" charset="0"/>
                          <a:cs typeface="Times New Roman" panose="02020603050405020304" pitchFamily="18" charset="0"/>
                        </a:rPr>
                        <a:t>1. Mineral </a:t>
                      </a:r>
                      <a:r>
                        <a:rPr lang="en-IN" sz="1200" b="1" u="none" strike="noStrike" dirty="0">
                          <a:effectLst/>
                          <a:latin typeface="Times New Roman" panose="02020603050405020304" pitchFamily="18" charset="0"/>
                          <a:cs typeface="Times New Roman" panose="02020603050405020304" pitchFamily="18" charset="0"/>
                        </a:rPr>
                        <a:t>Based Industry (MBI)</a:t>
                      </a:r>
                      <a:endParaRPr lang="en-IN"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r" fontAlgn="b"/>
                      <a:r>
                        <a:rPr lang="en-IN" sz="1200" u="none" strike="noStrike">
                          <a:effectLst/>
                          <a:latin typeface="Times New Roman" panose="02020603050405020304" pitchFamily="18" charset="0"/>
                          <a:cs typeface="Times New Roman" panose="02020603050405020304" pitchFamily="18" charset="0"/>
                        </a:rPr>
                        <a:t>12</a:t>
                      </a:r>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18247">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Pottery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180289">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Lime</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89178">
                <a:tc>
                  <a:txBody>
                    <a:bodyPr/>
                    <a:lstStyle/>
                    <a:p>
                      <a:pPr algn="l" rtl="0" fontAlgn="ctr"/>
                      <a:r>
                        <a:rPr lang="en-US" sz="1200" b="1" u="none" strike="noStrike" dirty="0" smtClean="0">
                          <a:effectLst/>
                          <a:latin typeface="Times New Roman" panose="02020603050405020304" pitchFamily="18" charset="0"/>
                          <a:cs typeface="Times New Roman" panose="02020603050405020304" pitchFamily="18" charset="0"/>
                        </a:rPr>
                        <a:t>2. Agro </a:t>
                      </a:r>
                      <a:r>
                        <a:rPr lang="en-US" sz="1200" b="1" u="none" strike="noStrike" dirty="0">
                          <a:effectLst/>
                          <a:latin typeface="Times New Roman" panose="02020603050405020304" pitchFamily="18" charset="0"/>
                          <a:cs typeface="Times New Roman" panose="02020603050405020304" pitchFamily="18" charset="0"/>
                        </a:rPr>
                        <a:t>Based &amp; Food Processing Industry (ABFPI)</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r" fontAlgn="b"/>
                      <a:r>
                        <a:rPr lang="en-IN" sz="1200" u="none" strike="noStrike">
                          <a:effectLst/>
                          <a:latin typeface="Times New Roman" panose="02020603050405020304" pitchFamily="18" charset="0"/>
                          <a:cs typeface="Times New Roman" panose="02020603050405020304" pitchFamily="18" charset="0"/>
                        </a:rPr>
                        <a:t>16</a:t>
                      </a:r>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40073">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Pulses &amp; Cereals Processing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23704">
                <a:tc>
                  <a:txBody>
                    <a:bodyPr/>
                    <a:lstStyle/>
                    <a:p>
                      <a:pPr algn="l" rtl="0" fontAlgn="ctr">
                        <a:buClr>
                          <a:srgbClr val="000000"/>
                        </a:buClr>
                        <a:buSzPts val="1200"/>
                        <a:buFont typeface="+mj-lt"/>
                        <a:buAutoNum type="arabicPeriod"/>
                      </a:pPr>
                      <a:r>
                        <a:rPr lang="en-IN" sz="1200" u="none" strike="noStrike" dirty="0" err="1">
                          <a:effectLst/>
                          <a:latin typeface="Times New Roman" panose="02020603050405020304" pitchFamily="18" charset="0"/>
                          <a:cs typeface="Times New Roman" panose="02020603050405020304" pitchFamily="18" charset="0"/>
                        </a:rPr>
                        <a:t>Gur</a:t>
                      </a:r>
                      <a:r>
                        <a:rPr lang="en-IN" sz="1200" u="none" strike="noStrike" dirty="0">
                          <a:effectLst/>
                          <a:latin typeface="Times New Roman" panose="02020603050405020304" pitchFamily="18" charset="0"/>
                          <a:cs typeface="Times New Roman" panose="02020603050405020304" pitchFamily="18" charset="0"/>
                        </a:rPr>
                        <a:t> &amp; </a:t>
                      </a:r>
                      <a:r>
                        <a:rPr lang="en-IN" sz="1200" u="none" strike="noStrike" dirty="0" err="1">
                          <a:effectLst/>
                          <a:latin typeface="Times New Roman" panose="02020603050405020304" pitchFamily="18" charset="0"/>
                          <a:cs typeface="Times New Roman" panose="02020603050405020304" pitchFamily="18" charset="0"/>
                        </a:rPr>
                        <a:t>Khandsari</a:t>
                      </a:r>
                      <a:r>
                        <a:rPr lang="en-IN" sz="1200" u="none" strike="noStrike" dirty="0">
                          <a:effectLst/>
                          <a:latin typeface="Times New Roman" panose="02020603050405020304" pitchFamily="18" charset="0"/>
                          <a:cs typeface="Times New Roman" panose="02020603050405020304" pitchFamily="18" charset="0"/>
                        </a:rPr>
                        <a:t>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180289">
                <a:tc>
                  <a:txBody>
                    <a:bodyPr/>
                    <a:lstStyle/>
                    <a:p>
                      <a:pPr algn="l" rtl="0" fontAlgn="ctr">
                        <a:buClr>
                          <a:srgbClr val="000000"/>
                        </a:buClr>
                        <a:buSzPts val="1200"/>
                        <a:buFont typeface="+mj-lt"/>
                        <a:buAutoNum type="arabicPeriod"/>
                      </a:pPr>
                      <a:r>
                        <a:rPr lang="en-IN" sz="1200" u="none" strike="noStrike" dirty="0" err="1">
                          <a:effectLst/>
                          <a:latin typeface="Times New Roman" panose="02020603050405020304" pitchFamily="18" charset="0"/>
                          <a:cs typeface="Times New Roman" panose="02020603050405020304" pitchFamily="18" charset="0"/>
                        </a:rPr>
                        <a:t>Palmgur</a:t>
                      </a:r>
                      <a:r>
                        <a:rPr lang="en-IN" sz="1200" u="none" strike="noStrike" dirty="0">
                          <a:effectLst/>
                          <a:latin typeface="Times New Roman" panose="02020603050405020304" pitchFamily="18" charset="0"/>
                          <a:cs typeface="Times New Roman" panose="02020603050405020304" pitchFamily="18" charset="0"/>
                        </a:rPr>
                        <a:t>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07336">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Fruit &amp; Vegetable Processing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45529">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Village Oil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40073">
                <a:tc>
                  <a:txBody>
                    <a:bodyPr/>
                    <a:lstStyle/>
                    <a:p>
                      <a:pPr algn="l" rtl="0" fontAlgn="ctr"/>
                      <a:r>
                        <a:rPr lang="en-US" sz="1200" b="1" u="none" strike="noStrike" dirty="0" smtClean="0">
                          <a:effectLst/>
                          <a:latin typeface="Times New Roman" panose="02020603050405020304" pitchFamily="18" charset="0"/>
                          <a:cs typeface="Times New Roman" panose="02020603050405020304" pitchFamily="18" charset="0"/>
                        </a:rPr>
                        <a:t>3. Polymer </a:t>
                      </a:r>
                      <a:r>
                        <a:rPr lang="en-US" sz="1200" b="1" u="none" strike="noStrike" dirty="0">
                          <a:effectLst/>
                          <a:latin typeface="Times New Roman" panose="02020603050405020304" pitchFamily="18" charset="0"/>
                          <a:cs typeface="Times New Roman" panose="02020603050405020304" pitchFamily="18" charset="0"/>
                        </a:rPr>
                        <a:t>&amp; Chemical Based Industry (PCBI)</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r" fontAlgn="b"/>
                      <a:r>
                        <a:rPr lang="en-IN" sz="1200" u="none" strike="noStrike">
                          <a:effectLst/>
                          <a:latin typeface="Times New Roman" panose="02020603050405020304" pitchFamily="18" charset="0"/>
                          <a:cs typeface="Times New Roman" panose="02020603050405020304" pitchFamily="18" charset="0"/>
                        </a:rPr>
                        <a:t>13</a:t>
                      </a:r>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180289">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Leather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180289">
                <a:tc>
                  <a:txBody>
                    <a:bodyPr/>
                    <a:lstStyle/>
                    <a:p>
                      <a:pPr algn="l" rtl="0" fontAlgn="ctr">
                        <a:buClr>
                          <a:srgbClr val="000000"/>
                        </a:buClr>
                        <a:buSzPts val="1200"/>
                        <a:buFont typeface="+mj-lt"/>
                        <a:buAutoNum type="arabicPeriod"/>
                      </a:pPr>
                      <a:r>
                        <a:rPr lang="en-US" sz="1200" u="none" strike="noStrike" dirty="0">
                          <a:effectLst/>
                          <a:latin typeface="Times New Roman" panose="02020603050405020304" pitchFamily="18" charset="0"/>
                          <a:cs typeface="Times New Roman" panose="02020603050405020304" pitchFamily="18" charset="0"/>
                        </a:rPr>
                        <a:t>Non Edible Oils &amp; Soap Industry</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07336">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Cottage Match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327372">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Plastic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12791">
                <a:tc>
                  <a:txBody>
                    <a:bodyPr/>
                    <a:lstStyle/>
                    <a:p>
                      <a:pPr algn="l" rtl="0" fontAlgn="ctr"/>
                      <a:r>
                        <a:rPr lang="en-IN" sz="1200" b="1" u="none" strike="noStrike" dirty="0" smtClean="0">
                          <a:effectLst/>
                          <a:latin typeface="Times New Roman" panose="02020603050405020304" pitchFamily="18" charset="0"/>
                          <a:cs typeface="Times New Roman" panose="02020603050405020304" pitchFamily="18" charset="0"/>
                        </a:rPr>
                        <a:t>4. Forest </a:t>
                      </a:r>
                      <a:r>
                        <a:rPr lang="en-IN" sz="1200" b="1" u="none" strike="noStrike" dirty="0">
                          <a:effectLst/>
                          <a:latin typeface="Times New Roman" panose="02020603050405020304" pitchFamily="18" charset="0"/>
                          <a:cs typeface="Times New Roman" panose="02020603050405020304" pitchFamily="18" charset="0"/>
                        </a:rPr>
                        <a:t>Based Industry (FBI)</a:t>
                      </a:r>
                      <a:endParaRPr lang="en-IN"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r" fontAlgn="b"/>
                      <a:r>
                        <a:rPr lang="en-IN" sz="1200" u="none" strike="noStrike">
                          <a:effectLst/>
                          <a:latin typeface="Times New Roman" panose="02020603050405020304" pitchFamily="18" charset="0"/>
                          <a:cs typeface="Times New Roman" panose="02020603050405020304" pitchFamily="18" charset="0"/>
                        </a:rPr>
                        <a:t>3</a:t>
                      </a:r>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07336">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Medicinal Plants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180289">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Bee Keeping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12791">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Minor Forest Based Industries</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56441">
                <a:tc>
                  <a:txBody>
                    <a:bodyPr/>
                    <a:lstStyle/>
                    <a:p>
                      <a:pPr algn="l" rtl="0" fontAlgn="ctr"/>
                      <a:r>
                        <a:rPr lang="en-US" sz="1200" b="1" u="none" strike="noStrike" dirty="0" smtClean="0">
                          <a:effectLst/>
                          <a:latin typeface="Times New Roman" panose="02020603050405020304" pitchFamily="18" charset="0"/>
                          <a:cs typeface="Times New Roman" panose="02020603050405020304" pitchFamily="18" charset="0"/>
                        </a:rPr>
                        <a:t>5. Hand </a:t>
                      </a:r>
                      <a:r>
                        <a:rPr lang="en-US" sz="1200" b="1" u="none" strike="noStrike" dirty="0">
                          <a:effectLst/>
                          <a:latin typeface="Times New Roman" panose="02020603050405020304" pitchFamily="18" charset="0"/>
                          <a:cs typeface="Times New Roman" panose="02020603050405020304" pitchFamily="18" charset="0"/>
                        </a:rPr>
                        <a:t>Made Paper &amp; </a:t>
                      </a:r>
                      <a:r>
                        <a:rPr lang="en-US" sz="1200" b="1" u="none" strike="noStrike" dirty="0" err="1">
                          <a:effectLst/>
                          <a:latin typeface="Times New Roman" panose="02020603050405020304" pitchFamily="18" charset="0"/>
                          <a:cs typeface="Times New Roman" panose="02020603050405020304" pitchFamily="18" charset="0"/>
                        </a:rPr>
                        <a:t>Fibre</a:t>
                      </a:r>
                      <a:r>
                        <a:rPr lang="en-US" sz="1200" b="1" u="none" strike="noStrike" dirty="0">
                          <a:effectLst/>
                          <a:latin typeface="Times New Roman" panose="02020603050405020304" pitchFamily="18" charset="0"/>
                          <a:cs typeface="Times New Roman" panose="02020603050405020304" pitchFamily="18" charset="0"/>
                        </a:rPr>
                        <a:t> Industry (HMPFI)</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r" fontAlgn="b"/>
                      <a:r>
                        <a:rPr lang="en-IN" sz="1200" u="none" strike="noStrike">
                          <a:effectLst/>
                          <a:latin typeface="Times New Roman" panose="02020603050405020304" pitchFamily="18" charset="0"/>
                          <a:cs typeface="Times New Roman" panose="02020603050405020304" pitchFamily="18" charset="0"/>
                        </a:rPr>
                        <a:t>14</a:t>
                      </a:r>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23704">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Hand Made Paper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18247">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Fibre Industry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305547">
                <a:tc>
                  <a:txBody>
                    <a:bodyPr/>
                    <a:lstStyle/>
                    <a:p>
                      <a:pPr algn="l" rtl="0" fontAlgn="ctr"/>
                      <a:r>
                        <a:rPr lang="en-US" sz="1200" b="1" u="none" strike="noStrike" dirty="0" smtClean="0">
                          <a:effectLst/>
                          <a:latin typeface="Times New Roman" panose="02020603050405020304" pitchFamily="18" charset="0"/>
                          <a:cs typeface="Times New Roman" panose="02020603050405020304" pitchFamily="18" charset="0"/>
                        </a:rPr>
                        <a:t>6. Rural </a:t>
                      </a:r>
                      <a:r>
                        <a:rPr lang="en-US" sz="1200" b="1" u="none" strike="noStrike" dirty="0">
                          <a:effectLst/>
                          <a:latin typeface="Times New Roman" panose="02020603050405020304" pitchFamily="18" charset="0"/>
                          <a:cs typeface="Times New Roman" panose="02020603050405020304" pitchFamily="18" charset="0"/>
                        </a:rPr>
                        <a:t>Engineering &amp; Bio Technology Industry (REBTI)</a:t>
                      </a:r>
                      <a:endParaRPr lang="en-US"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r" fontAlgn="b"/>
                      <a:r>
                        <a:rPr lang="en-IN" sz="1200" u="none" strike="noStrike">
                          <a:effectLst/>
                          <a:latin typeface="Times New Roman" panose="02020603050405020304" pitchFamily="18" charset="0"/>
                          <a:cs typeface="Times New Roman" panose="02020603050405020304" pitchFamily="18" charset="0"/>
                        </a:rPr>
                        <a:t>18</a:t>
                      </a:r>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190967">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Non Conventional Energy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40073">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Carpentry &amp; </a:t>
                      </a:r>
                      <a:r>
                        <a:rPr lang="en-IN" sz="1200" u="none" strike="noStrike" dirty="0" err="1">
                          <a:effectLst/>
                          <a:latin typeface="Times New Roman" panose="02020603050405020304" pitchFamily="18" charset="0"/>
                          <a:cs typeface="Times New Roman" panose="02020603050405020304" pitchFamily="18" charset="0"/>
                        </a:rPr>
                        <a:t>Blacksmithy</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180289">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Electronics</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240073">
                <a:tc>
                  <a:txBody>
                    <a:bodyPr/>
                    <a:lstStyle/>
                    <a:p>
                      <a:pPr algn="l" rtl="0" fontAlgn="ctr"/>
                      <a:r>
                        <a:rPr lang="en-IN" sz="1200" b="1" u="none" strike="noStrike" dirty="0" smtClean="0">
                          <a:effectLst/>
                          <a:latin typeface="Times New Roman" panose="02020603050405020304" pitchFamily="18" charset="0"/>
                          <a:cs typeface="Times New Roman" panose="02020603050405020304" pitchFamily="18" charset="0"/>
                        </a:rPr>
                        <a:t>7. SEP/Service </a:t>
                      </a:r>
                      <a:r>
                        <a:rPr lang="en-IN" sz="1200" b="1" u="none" strike="noStrike" dirty="0">
                          <a:effectLst/>
                          <a:latin typeface="Times New Roman" panose="02020603050405020304" pitchFamily="18" charset="0"/>
                          <a:cs typeface="Times New Roman" panose="02020603050405020304" pitchFamily="18" charset="0"/>
                        </a:rPr>
                        <a:t>Industry</a:t>
                      </a:r>
                      <a:endParaRPr lang="en-IN" sz="12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r" fontAlgn="b"/>
                      <a:r>
                        <a:rPr lang="en-IN" sz="1200" u="none" strike="noStrike">
                          <a:effectLst/>
                          <a:latin typeface="Times New Roman" panose="02020603050405020304" pitchFamily="18" charset="0"/>
                          <a:cs typeface="Times New Roman" panose="02020603050405020304" pitchFamily="18" charset="0"/>
                        </a:rPr>
                        <a:t>24</a:t>
                      </a:r>
                      <a:endParaRPr lang="en-IN" sz="1200" b="0" i="0" u="none" strike="noStrike">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r h="185510">
                <a:tc>
                  <a:txBody>
                    <a:bodyPr/>
                    <a:lstStyle/>
                    <a:p>
                      <a:pPr algn="l" rtl="0" fontAlgn="ctr">
                        <a:buClr>
                          <a:srgbClr val="000000"/>
                        </a:buClr>
                        <a:buSzPts val="1200"/>
                        <a:buFont typeface="+mj-lt"/>
                        <a:buAutoNum type="arabicPeriod"/>
                      </a:pPr>
                      <a:r>
                        <a:rPr lang="en-IN" sz="1200" u="none" strike="noStrike" dirty="0">
                          <a:effectLst/>
                          <a:latin typeface="Times New Roman" panose="02020603050405020304" pitchFamily="18" charset="0"/>
                          <a:cs typeface="Times New Roman" panose="02020603050405020304" pitchFamily="18" charset="0"/>
                        </a:rPr>
                        <a:t>V. I. Co-ordination</a:t>
                      </a:r>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ctr"/>
                </a:tc>
                <a:tc>
                  <a:txBody>
                    <a:bodyPr/>
                    <a:lstStyle/>
                    <a:p>
                      <a:pPr algn="l" fontAlgn="b"/>
                      <a:endParaRPr lang="en-IN"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5707" marR="5707" marT="5707" marB="0" anchor="b"/>
                </a:tc>
              </a:tr>
            </a:tbl>
          </a:graphicData>
        </a:graphic>
      </p:graphicFrame>
    </p:spTree>
    <p:extLst>
      <p:ext uri="{BB962C8B-B14F-4D97-AF65-F5344CB8AC3E}">
        <p14:creationId xmlns:p14="http://schemas.microsoft.com/office/powerpoint/2010/main" xmlns="" val="2319727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xmlns="" val="2533592338"/>
              </p:ext>
            </p:extLst>
          </p:nvPr>
        </p:nvGraphicFramePr>
        <p:xfrm>
          <a:off x="420130" y="510749"/>
          <a:ext cx="11244648" cy="5964194"/>
        </p:xfrm>
        <a:graphic>
          <a:graphicData uri="http://schemas.openxmlformats.org/drawingml/2006/table">
            <a:tbl>
              <a:tblPr>
                <a:tableStyleId>{5C22544A-7EE6-4342-B048-85BDC9FD1C3A}</a:tableStyleId>
              </a:tblPr>
              <a:tblGrid>
                <a:gridCol w="5268698"/>
                <a:gridCol w="3523279"/>
                <a:gridCol w="2452671"/>
              </a:tblGrid>
              <a:tr h="458784">
                <a:tc gridSpan="3">
                  <a:txBody>
                    <a:bodyPr/>
                    <a:lstStyle/>
                    <a:p>
                      <a:pPr algn="ctr" fontAlgn="b"/>
                      <a:r>
                        <a:rPr lang="en-US" sz="2000" b="1" u="none" strike="noStrike" dirty="0" smtClean="0">
                          <a:effectLst/>
                          <a:latin typeface="Times New Roman" panose="02020603050405020304" pitchFamily="18" charset="0"/>
                          <a:cs typeface="Times New Roman" panose="02020603050405020304" pitchFamily="18" charset="0"/>
                        </a:rPr>
                        <a:t>KHADI PRODUCTION AND SALES (IN Cr.)</a:t>
                      </a:r>
                      <a:endParaRPr lang="en-US" sz="20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hMerge="1">
                  <a:txBody>
                    <a:bodyPr/>
                    <a:lstStyle/>
                    <a:p>
                      <a:endParaRPr lang="en-IN"/>
                    </a:p>
                  </a:txBody>
                  <a:tcPr/>
                </a:tc>
                <a:tc hMerge="1">
                  <a:txBody>
                    <a:bodyPr/>
                    <a:lstStyle/>
                    <a:p>
                      <a:endParaRPr lang="en-IN"/>
                    </a:p>
                  </a:txBody>
                  <a:tcPr/>
                </a:tc>
              </a:tr>
              <a:tr h="458784">
                <a:tc>
                  <a:txBody>
                    <a:bodyPr/>
                    <a:lstStyle/>
                    <a:p>
                      <a:pPr algn="ctr" fontAlgn="b"/>
                      <a:r>
                        <a:rPr lang="en-IN" sz="1800" u="none" strike="noStrike" dirty="0">
                          <a:effectLst/>
                          <a:latin typeface="Times New Roman" panose="02020603050405020304" pitchFamily="18" charset="0"/>
                          <a:cs typeface="Times New Roman" panose="02020603050405020304" pitchFamily="18" charset="0"/>
                        </a:rPr>
                        <a:t>Year</a:t>
                      </a:r>
                      <a:endParaRPr lang="en-IN"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dirty="0">
                          <a:effectLst/>
                          <a:latin typeface="Times New Roman" panose="02020603050405020304" pitchFamily="18" charset="0"/>
                          <a:cs typeface="Times New Roman" panose="02020603050405020304" pitchFamily="18" charset="0"/>
                        </a:rPr>
                        <a:t>Production</a:t>
                      </a:r>
                      <a:endParaRPr lang="en-IN"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dirty="0">
                          <a:effectLst/>
                          <a:latin typeface="Times New Roman" panose="02020603050405020304" pitchFamily="18" charset="0"/>
                          <a:cs typeface="Times New Roman" panose="02020603050405020304" pitchFamily="18" charset="0"/>
                        </a:rPr>
                        <a:t>Sales</a:t>
                      </a:r>
                      <a:endParaRPr lang="en-IN"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458784">
                <a:tc>
                  <a:txBody>
                    <a:bodyPr/>
                    <a:lstStyle/>
                    <a:p>
                      <a:pPr algn="ctr" fontAlgn="b"/>
                      <a:r>
                        <a:rPr lang="en-IN" sz="1800" u="none" strike="noStrike" dirty="0">
                          <a:effectLst/>
                          <a:latin typeface="Times New Roman" panose="02020603050405020304" pitchFamily="18" charset="0"/>
                          <a:cs typeface="Times New Roman" panose="02020603050405020304" pitchFamily="18" charset="0"/>
                        </a:rPr>
                        <a:t>2013-14</a:t>
                      </a:r>
                      <a:endParaRPr lang="en-IN"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811.08</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1081.04</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458784">
                <a:tc>
                  <a:txBody>
                    <a:bodyPr/>
                    <a:lstStyle/>
                    <a:p>
                      <a:pPr algn="ctr" fontAlgn="b"/>
                      <a:r>
                        <a:rPr lang="en-IN" sz="1800" u="none" strike="noStrike" dirty="0">
                          <a:effectLst/>
                          <a:latin typeface="Times New Roman" panose="02020603050405020304" pitchFamily="18" charset="0"/>
                          <a:cs typeface="Times New Roman" panose="02020603050405020304" pitchFamily="18" charset="0"/>
                        </a:rPr>
                        <a:t>2014-15</a:t>
                      </a:r>
                      <a:endParaRPr lang="en-IN"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879.98</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1170.04</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458784">
                <a:tc>
                  <a:txBody>
                    <a:bodyPr/>
                    <a:lstStyle/>
                    <a:p>
                      <a:pPr algn="ctr" fontAlgn="b"/>
                      <a:r>
                        <a:rPr lang="en-IN" sz="1800" u="none" strike="noStrike" dirty="0">
                          <a:effectLst/>
                          <a:latin typeface="Times New Roman" panose="02020603050405020304" pitchFamily="18" charset="0"/>
                          <a:cs typeface="Times New Roman" panose="02020603050405020304" pitchFamily="18" charset="0"/>
                        </a:rPr>
                        <a:t>2015-16</a:t>
                      </a:r>
                      <a:endParaRPr lang="en-IN"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1065.6</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1510.00</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458784">
                <a:tc>
                  <a:txBody>
                    <a:bodyPr/>
                    <a:lstStyle/>
                    <a:p>
                      <a:pPr algn="ctr" fontAlgn="b"/>
                      <a:r>
                        <a:rPr lang="en-IN" sz="1800" u="none" strike="noStrike" dirty="0">
                          <a:effectLst/>
                          <a:latin typeface="Times New Roman" panose="02020603050405020304" pitchFamily="18" charset="0"/>
                          <a:cs typeface="Times New Roman" panose="02020603050405020304" pitchFamily="18" charset="0"/>
                        </a:rPr>
                        <a:t>2016-17</a:t>
                      </a:r>
                      <a:endParaRPr lang="en-IN"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1404.14</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2007.61</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458784">
                <a:tc>
                  <a:txBody>
                    <a:bodyPr/>
                    <a:lstStyle/>
                    <a:p>
                      <a:pPr algn="ctr" fontAlgn="b"/>
                      <a:endParaRPr lang="en-IN"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2004-14</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2015-18</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458784">
                <a:tc>
                  <a:txBody>
                    <a:bodyPr/>
                    <a:lstStyle/>
                    <a:p>
                      <a:pPr algn="ctr" fontAlgn="b"/>
                      <a:r>
                        <a:rPr lang="en-US" sz="1800" u="none" strike="noStrike" dirty="0">
                          <a:effectLst/>
                          <a:latin typeface="Times New Roman" panose="02020603050405020304" pitchFamily="18" charset="0"/>
                          <a:cs typeface="Times New Roman" panose="02020603050405020304" pitchFamily="18" charset="0"/>
                        </a:rPr>
                        <a:t>Growth in Average </a:t>
                      </a:r>
                      <a:r>
                        <a:rPr lang="en-US" sz="1800" u="none" strike="noStrike" dirty="0" err="1">
                          <a:effectLst/>
                          <a:latin typeface="Times New Roman" panose="02020603050405020304" pitchFamily="18" charset="0"/>
                          <a:cs typeface="Times New Roman" panose="02020603050405020304" pitchFamily="18" charset="0"/>
                        </a:rPr>
                        <a:t>Khadi</a:t>
                      </a:r>
                      <a:r>
                        <a:rPr lang="en-US" sz="1800" u="none" strike="noStrike" dirty="0">
                          <a:effectLst/>
                          <a:latin typeface="Times New Roman" panose="02020603050405020304" pitchFamily="18" charset="0"/>
                          <a:cs typeface="Times New Roman" panose="02020603050405020304" pitchFamily="18" charset="0"/>
                        </a:rPr>
                        <a:t> Production </a:t>
                      </a:r>
                      <a:endParaRPr lang="en-US"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6.52%</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26.43%</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458784">
                <a:tc>
                  <a:txBody>
                    <a:bodyPr/>
                    <a:lstStyle/>
                    <a:p>
                      <a:pPr algn="ctr" fontAlgn="b"/>
                      <a:r>
                        <a:rPr lang="en-US" sz="1800" u="none" strike="noStrike" dirty="0">
                          <a:effectLst/>
                          <a:latin typeface="Times New Roman" panose="02020603050405020304" pitchFamily="18" charset="0"/>
                          <a:cs typeface="Times New Roman" panose="02020603050405020304" pitchFamily="18" charset="0"/>
                        </a:rPr>
                        <a:t>Growth in Average </a:t>
                      </a:r>
                      <a:r>
                        <a:rPr lang="en-US" sz="1800" u="none" strike="noStrike" dirty="0" err="1">
                          <a:effectLst/>
                          <a:latin typeface="Times New Roman" panose="02020603050405020304" pitchFamily="18" charset="0"/>
                          <a:cs typeface="Times New Roman" panose="02020603050405020304" pitchFamily="18" charset="0"/>
                        </a:rPr>
                        <a:t>Khadi</a:t>
                      </a:r>
                      <a:r>
                        <a:rPr lang="en-US" sz="1800" u="none" strike="noStrike" dirty="0">
                          <a:effectLst/>
                          <a:latin typeface="Times New Roman" panose="02020603050405020304" pitchFamily="18" charset="0"/>
                          <a:cs typeface="Times New Roman" panose="02020603050405020304" pitchFamily="18" charset="0"/>
                        </a:rPr>
                        <a:t> Sales </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6.62%</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31%</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917569">
                <a:tc>
                  <a:txBody>
                    <a:bodyPr/>
                    <a:lstStyle/>
                    <a:p>
                      <a:pPr algn="ctr" fontAlgn="b"/>
                      <a:r>
                        <a:rPr lang="en-US" sz="1800" u="none" strike="noStrike" dirty="0">
                          <a:effectLst/>
                          <a:latin typeface="Times New Roman" panose="02020603050405020304" pitchFamily="18" charset="0"/>
                          <a:cs typeface="Times New Roman" panose="02020603050405020304" pitchFamily="18" charset="0"/>
                        </a:rPr>
                        <a:t>Number of </a:t>
                      </a:r>
                      <a:r>
                        <a:rPr lang="en-US" sz="1800" u="none" strike="noStrike" dirty="0" err="1">
                          <a:effectLst/>
                          <a:latin typeface="Times New Roman" panose="02020603050405020304" pitchFamily="18" charset="0"/>
                          <a:cs typeface="Times New Roman" panose="02020603050405020304" pitchFamily="18" charset="0"/>
                        </a:rPr>
                        <a:t>Khadi</a:t>
                      </a:r>
                      <a:r>
                        <a:rPr lang="en-US" sz="1800" u="none" strike="noStrike" dirty="0">
                          <a:effectLst/>
                          <a:latin typeface="Times New Roman" panose="02020603050405020304" pitchFamily="18" charset="0"/>
                          <a:cs typeface="Times New Roman" panose="02020603050405020304" pitchFamily="18" charset="0"/>
                        </a:rPr>
                        <a:t> Outlets funded for </a:t>
                      </a:r>
                      <a:br>
                        <a:rPr lang="en-US" sz="1800" u="none" strike="noStrike" dirty="0">
                          <a:effectLst/>
                          <a:latin typeface="Times New Roman" panose="02020603050405020304" pitchFamily="18" charset="0"/>
                          <a:cs typeface="Times New Roman" panose="02020603050405020304" pitchFamily="18" charset="0"/>
                        </a:rPr>
                      </a:br>
                      <a:r>
                        <a:rPr lang="en-US" sz="1800" u="none" strike="noStrike" dirty="0">
                          <a:effectLst/>
                          <a:latin typeface="Times New Roman" panose="02020603050405020304" pitchFamily="18" charset="0"/>
                          <a:cs typeface="Times New Roman" panose="02020603050405020304" pitchFamily="18" charset="0"/>
                        </a:rPr>
                        <a:t>Modernization</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Nil</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a:effectLst/>
                          <a:latin typeface="Times New Roman" panose="02020603050405020304" pitchFamily="18" charset="0"/>
                          <a:cs typeface="Times New Roman" panose="02020603050405020304" pitchFamily="18" charset="0"/>
                        </a:rPr>
                        <a:t>728</a:t>
                      </a:r>
                      <a:endParaRPr lang="en-IN" sz="18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917569">
                <a:tc>
                  <a:txBody>
                    <a:bodyPr/>
                    <a:lstStyle/>
                    <a:p>
                      <a:pPr algn="ctr" fontAlgn="b"/>
                      <a:r>
                        <a:rPr lang="en-US" sz="1800" u="none" strike="noStrike" dirty="0">
                          <a:effectLst/>
                          <a:latin typeface="Times New Roman" panose="02020603050405020304" pitchFamily="18" charset="0"/>
                          <a:cs typeface="Times New Roman" panose="02020603050405020304" pitchFamily="18" charset="0"/>
                        </a:rPr>
                        <a:t>Computer, Hardware/Software Supplied </a:t>
                      </a:r>
                      <a:br>
                        <a:rPr lang="en-US" sz="1800" u="none" strike="noStrike" dirty="0">
                          <a:effectLst/>
                          <a:latin typeface="Times New Roman" panose="02020603050405020304" pitchFamily="18" charset="0"/>
                          <a:cs typeface="Times New Roman" panose="02020603050405020304" pitchFamily="18" charset="0"/>
                        </a:rPr>
                      </a:br>
                      <a:r>
                        <a:rPr lang="en-US" sz="1800" u="none" strike="noStrike" dirty="0">
                          <a:effectLst/>
                          <a:latin typeface="Times New Roman" panose="02020603050405020304" pitchFamily="18" charset="0"/>
                          <a:cs typeface="Times New Roman" panose="02020603050405020304" pitchFamily="18" charset="0"/>
                        </a:rPr>
                        <a:t>to </a:t>
                      </a:r>
                      <a:r>
                        <a:rPr lang="en-US" sz="1800" u="none" strike="noStrike" dirty="0" err="1">
                          <a:effectLst/>
                          <a:latin typeface="Times New Roman" panose="02020603050405020304" pitchFamily="18" charset="0"/>
                          <a:cs typeface="Times New Roman" panose="02020603050405020304" pitchFamily="18" charset="0"/>
                        </a:rPr>
                        <a:t>Khadi</a:t>
                      </a:r>
                      <a:r>
                        <a:rPr lang="en-US" sz="1800" u="none" strike="noStrike" dirty="0">
                          <a:effectLst/>
                          <a:latin typeface="Times New Roman" panose="02020603050405020304" pitchFamily="18" charset="0"/>
                          <a:cs typeface="Times New Roman" panose="02020603050405020304" pitchFamily="18" charset="0"/>
                        </a:rPr>
                        <a:t> Institution for Digitalization</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dirty="0">
                          <a:effectLst/>
                          <a:latin typeface="Times New Roman" panose="02020603050405020304" pitchFamily="18" charset="0"/>
                          <a:cs typeface="Times New Roman" panose="02020603050405020304" pitchFamily="18" charset="0"/>
                        </a:rPr>
                        <a:t>Nil</a:t>
                      </a:r>
                      <a:endParaRPr lang="en-IN"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IN" sz="1800" u="none" strike="noStrike" dirty="0">
                          <a:effectLst/>
                          <a:latin typeface="Times New Roman" panose="02020603050405020304" pitchFamily="18" charset="0"/>
                          <a:cs typeface="Times New Roman" panose="02020603050405020304" pitchFamily="18" charset="0"/>
                        </a:rPr>
                        <a:t>400</a:t>
                      </a:r>
                      <a:endParaRPr lang="en-IN"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bl>
          </a:graphicData>
        </a:graphic>
      </p:graphicFrame>
    </p:spTree>
    <p:extLst>
      <p:ext uri="{BB962C8B-B14F-4D97-AF65-F5344CB8AC3E}">
        <p14:creationId xmlns:p14="http://schemas.microsoft.com/office/powerpoint/2010/main" xmlns="" val="2251364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6519" y="247134"/>
            <a:ext cx="11788346" cy="6351373"/>
          </a:xfrm>
        </p:spPr>
        <p:txBody>
          <a:bodyPr>
            <a:normAutofit/>
          </a:bodyPr>
          <a:lstStyle/>
          <a:p>
            <a:pPr marL="0" indent="0">
              <a:buNone/>
            </a:pPr>
            <a:r>
              <a:rPr lang="en-US" sz="2000" b="1" dirty="0" smtClean="0">
                <a:latin typeface="Times New Roman" panose="02020603050405020304" pitchFamily="18" charset="0"/>
                <a:cs typeface="Times New Roman" panose="02020603050405020304" pitchFamily="18" charset="0"/>
              </a:rPr>
              <a:t>As per the “Basic Animal Husbandry Statistics” 2019 (Department of Animal Husbandry &amp; Dairying:</a:t>
            </a:r>
          </a:p>
          <a:p>
            <a:pPr marL="0" indent="0">
              <a:buNone/>
            </a:pPr>
            <a:r>
              <a:rPr lang="en-US" sz="2000" b="1" dirty="0" smtClean="0">
                <a:latin typeface="Times New Roman" panose="02020603050405020304" pitchFamily="18" charset="0"/>
                <a:cs typeface="Times New Roman" panose="02020603050405020304" pitchFamily="18" charset="0"/>
              </a:rPr>
              <a:t>MILK PRODUCTION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Total milk Production in our country is 187.75 Million </a:t>
            </a:r>
            <a:r>
              <a:rPr lang="en-US" sz="2000" dirty="0" err="1" smtClean="0">
                <a:latin typeface="Times New Roman" panose="02020603050405020304" pitchFamily="18" charset="0"/>
                <a:cs typeface="Times New Roman" panose="02020603050405020304" pitchFamily="18" charset="0"/>
              </a:rPr>
              <a:t>Tonnes</a:t>
            </a:r>
            <a:endParaRPr lang="en-US" sz="2000" dirty="0" smtClean="0">
              <a:latin typeface="Times New Roman" panose="02020603050405020304" pitchFamily="18" charset="0"/>
              <a:cs typeface="Times New Roman" panose="02020603050405020304" pitchFamily="18" charset="0"/>
            </a:endParaRP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milk production has increased by 6.5% over the previous year</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per capita availability of milk is 394 grams per day.</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average yield per animal per day for crossbred is 7.95 Kg (8.7%**), and indigenous: 3.01  (5.7%**) Kg per day. </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top milk producing States are: UP (16.3%), Rajasthan (12.6%), MP (8.5%), AP (8.0%) Gujarat (7.7%): Together: (53.1%). </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Maximum Milk production: 35% from Buffalo (indigenous): Buffalo Non-descriptive (14%)</a:t>
            </a:r>
          </a:p>
          <a:p>
            <a:pPr marL="0" indent="0">
              <a:buNone/>
            </a:pPr>
            <a:r>
              <a:rPr lang="en-US" sz="2000" b="1" dirty="0" smtClean="0">
                <a:latin typeface="Times New Roman" panose="02020603050405020304" pitchFamily="18" charset="0"/>
                <a:cs typeface="Times New Roman" panose="02020603050405020304" pitchFamily="18" charset="0"/>
              </a:rPr>
              <a:t>EGG PRODUCTION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total egg production in our country is 103.32 Billion Numbers.</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8.5% increase in the number of egg production.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per-capita availability of egg is 79 eggs per annum.</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top Egg producing States are: AP (19.1%), Tamil </a:t>
            </a:r>
            <a:r>
              <a:rPr lang="en-US" sz="2000" dirty="0">
                <a:latin typeface="Times New Roman" panose="02020603050405020304" pitchFamily="18" charset="0"/>
                <a:cs typeface="Times New Roman" panose="02020603050405020304" pitchFamily="18" charset="0"/>
              </a:rPr>
              <a:t>N</a:t>
            </a:r>
            <a:r>
              <a:rPr lang="en-US" sz="2000" dirty="0" smtClean="0">
                <a:latin typeface="Times New Roman" panose="02020603050405020304" pitchFamily="18" charset="0"/>
                <a:cs typeface="Times New Roman" panose="02020603050405020304" pitchFamily="18" charset="0"/>
              </a:rPr>
              <a:t>adu (18.2%), </a:t>
            </a:r>
            <a:r>
              <a:rPr lang="en-US" sz="2000" dirty="0" err="1" smtClean="0">
                <a:latin typeface="Times New Roman" panose="02020603050405020304" pitchFamily="18" charset="0"/>
                <a:cs typeface="Times New Roman" panose="02020603050405020304" pitchFamily="18" charset="0"/>
              </a:rPr>
              <a:t>Telangana</a:t>
            </a:r>
            <a:r>
              <a:rPr lang="en-US" sz="2000" dirty="0" smtClean="0">
                <a:latin typeface="Times New Roman" panose="02020603050405020304" pitchFamily="18" charset="0"/>
                <a:cs typeface="Times New Roman" panose="02020603050405020304" pitchFamily="18" charset="0"/>
              </a:rPr>
              <a:t> (13.2%), West Bengal (8.3%) and Haryana (5.9%). </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2169121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8897" y="197708"/>
            <a:ext cx="11114903" cy="6392562"/>
          </a:xfrm>
        </p:spPr>
        <p:txBody>
          <a:bodyPr>
            <a:normAutofit/>
          </a:bodyPr>
          <a:lstStyle/>
          <a:p>
            <a:pPr marL="0" indent="0">
              <a:buNone/>
            </a:pPr>
            <a:r>
              <a:rPr lang="en-US" sz="2000" b="1" dirty="0" smtClean="0">
                <a:latin typeface="Times New Roman" panose="02020603050405020304" pitchFamily="18" charset="0"/>
                <a:cs typeface="Times New Roman" panose="02020603050405020304" pitchFamily="18" charset="0"/>
              </a:rPr>
              <a:t>MEAT PRODUCTION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total meat production in our country is 8.11 Million </a:t>
            </a:r>
            <a:r>
              <a:rPr lang="en-US" sz="2000" dirty="0" err="1">
                <a:latin typeface="Times New Roman" panose="02020603050405020304" pitchFamily="18" charset="0"/>
                <a:cs typeface="Times New Roman" panose="02020603050405020304" pitchFamily="18" charset="0"/>
              </a:rPr>
              <a:t>t</a:t>
            </a:r>
            <a:r>
              <a:rPr lang="en-US" sz="2000" dirty="0" err="1" smtClean="0">
                <a:latin typeface="Times New Roman" panose="02020603050405020304" pitchFamily="18" charset="0"/>
                <a:cs typeface="Times New Roman" panose="02020603050405020304" pitchFamily="18" charset="0"/>
              </a:rPr>
              <a:t>onnes</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meat production has increased by 6.0% as compared to previous year.</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meat production from Poultry is 4.06 Million </a:t>
            </a:r>
            <a:r>
              <a:rPr lang="en-US" sz="2000" dirty="0" err="1" smtClean="0">
                <a:latin typeface="Times New Roman" panose="02020603050405020304" pitchFamily="18" charset="0"/>
                <a:cs typeface="Times New Roman" panose="02020603050405020304" pitchFamily="18" charset="0"/>
              </a:rPr>
              <a:t>tonnes</a:t>
            </a:r>
            <a:r>
              <a:rPr lang="en-US" sz="2000" dirty="0" smtClean="0">
                <a:latin typeface="Times New Roman" panose="02020603050405020304" pitchFamily="18" charset="0"/>
                <a:cs typeface="Times New Roman" panose="02020603050405020304" pitchFamily="18" charset="0"/>
              </a:rPr>
              <a:t>, contributing about 50% of the total meat production. The </a:t>
            </a:r>
            <a:r>
              <a:rPr lang="en-US" sz="2000" dirty="0" err="1" smtClean="0">
                <a:latin typeface="Times New Roman" panose="02020603050405020304" pitchFamily="18" charset="0"/>
                <a:cs typeface="Times New Roman" panose="02020603050405020304" pitchFamily="18" charset="0"/>
              </a:rPr>
              <a:t>poultary</a:t>
            </a:r>
            <a:r>
              <a:rPr lang="en-US" sz="2000" dirty="0" smtClean="0">
                <a:latin typeface="Times New Roman" panose="02020603050405020304" pitchFamily="18" charset="0"/>
                <a:cs typeface="Times New Roman" panose="02020603050405020304" pitchFamily="18" charset="0"/>
              </a:rPr>
              <a:t> meat production has increased by 7.86% over previous year. </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top five meat producing states are: U P (15.1%), Maharashtra (12.6%), West Bengal (10.2%), AP (9.6%) and </a:t>
            </a:r>
            <a:r>
              <a:rPr lang="en-US" sz="2000" dirty="0" err="1" smtClean="0">
                <a:latin typeface="Times New Roman" panose="02020603050405020304" pitchFamily="18" charset="0"/>
                <a:cs typeface="Times New Roman" panose="02020603050405020304" pitchFamily="18" charset="0"/>
              </a:rPr>
              <a:t>Telangana</a:t>
            </a:r>
            <a:r>
              <a:rPr lang="en-US" sz="2000" dirty="0" smtClean="0">
                <a:latin typeface="Times New Roman" panose="02020603050405020304" pitchFamily="18" charset="0"/>
                <a:cs typeface="Times New Roman" panose="02020603050405020304" pitchFamily="18" charset="0"/>
              </a:rPr>
              <a:t> (9.3%). Together: 56.9%</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Poultry: 50.06%, Buffalo: 19.05%, Goat: 13.53%, Pig: 4.98% and Cattle: 4.02%</a:t>
            </a:r>
          </a:p>
          <a:p>
            <a:pPr marL="0" indent="0">
              <a:buNone/>
            </a:pPr>
            <a:r>
              <a:rPr lang="en-US" sz="2000" b="1" dirty="0" smtClean="0">
                <a:latin typeface="Times New Roman" panose="02020603050405020304" pitchFamily="18" charset="0"/>
                <a:cs typeface="Times New Roman" panose="02020603050405020304" pitchFamily="18" charset="0"/>
              </a:rPr>
              <a:t>WOOL PRODUCTION</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total wool production in our country is 40.42 million </a:t>
            </a:r>
            <a:r>
              <a:rPr lang="en-US" sz="2000" dirty="0" err="1" smtClean="0">
                <a:latin typeface="Times New Roman" panose="02020603050405020304" pitchFamily="18" charset="0"/>
                <a:cs typeface="Times New Roman" panose="02020603050405020304" pitchFamily="18" charset="0"/>
              </a:rPr>
              <a:t>Kgs</a:t>
            </a:r>
            <a:r>
              <a:rPr lang="en-US" sz="2000" dirty="0" smtClean="0">
                <a:latin typeface="Times New Roman" panose="02020603050405020304" pitchFamily="18" charset="0"/>
                <a:cs typeface="Times New Roman" panose="02020603050405020304" pitchFamily="18" charset="0"/>
              </a:rPr>
              <a:t>.</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wool production has declined by 2.5% as compared to previous year. </a:t>
            </a:r>
          </a:p>
          <a:p>
            <a:pPr marL="457200" indent="-457200">
              <a:buAutoNum type="arabicPeriod"/>
            </a:pPr>
            <a:r>
              <a:rPr lang="en-US" sz="2000" dirty="0" smtClean="0">
                <a:latin typeface="Times New Roman" panose="02020603050405020304" pitchFamily="18" charset="0"/>
                <a:cs typeface="Times New Roman" panose="02020603050405020304" pitchFamily="18" charset="0"/>
              </a:rPr>
              <a:t>The top four wool producing States are: Rajasthan (35.9%), </a:t>
            </a:r>
            <a:r>
              <a:rPr lang="en-US" sz="2000" dirty="0" err="1" smtClean="0">
                <a:latin typeface="Times New Roman" panose="02020603050405020304" pitchFamily="18" charset="0"/>
                <a:cs typeface="Times New Roman" panose="02020603050405020304" pitchFamily="18" charset="0"/>
              </a:rPr>
              <a:t>Telangana</a:t>
            </a:r>
            <a:r>
              <a:rPr lang="en-US" sz="2000" dirty="0" smtClean="0">
                <a:latin typeface="Times New Roman" panose="02020603050405020304" pitchFamily="18" charset="0"/>
                <a:cs typeface="Times New Roman" panose="02020603050405020304" pitchFamily="18" charset="0"/>
              </a:rPr>
              <a:t> (10.5%), Karnataka (7.6%) and Gujarat (5.6%) </a:t>
            </a:r>
            <a:endParaRPr lang="en-IN"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888110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392756"/>
          </a:xfrm>
        </p:spPr>
        <p:txBody>
          <a:bodyPr>
            <a:normAutofit/>
          </a:bodyPr>
          <a:lstStyle/>
          <a:p>
            <a:r>
              <a:rPr lang="en-US" sz="2000" b="1" dirty="0" smtClean="0">
                <a:latin typeface="Times New Roman" panose="02020603050405020304" pitchFamily="18" charset="0"/>
                <a:cs typeface="Times New Roman" panose="02020603050405020304" pitchFamily="18" charset="0"/>
              </a:rPr>
              <a:t>FISHERIES </a:t>
            </a:r>
            <a:endParaRPr lang="en-IN" sz="20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81232" y="1243914"/>
            <a:ext cx="11722444" cy="5296929"/>
          </a:xfrm>
        </p:spPr>
        <p:txBody>
          <a:bodyPr>
            <a:normAutofit/>
          </a:bodyPr>
          <a:lstStyle/>
          <a:p>
            <a:pPr marL="0" indent="0" algn="just">
              <a:buNone/>
            </a:pPr>
            <a:r>
              <a:rPr lang="en-US" sz="1800" dirty="0">
                <a:latin typeface="Times New Roman" panose="02020603050405020304" pitchFamily="18" charset="0"/>
                <a:cs typeface="Times New Roman" panose="02020603050405020304" pitchFamily="18" charset="0"/>
              </a:rPr>
              <a:t>Indian fisheries and aquaculture is an important sector of food production providing nutritional security, besides livelihood support and gainful employment to more than 14 million people, and contributing to agricultural exports. With diverse resources ranging from deep seas to lakes in the mountains and more than 10% of the global biodiversity in terms of fish and shellfish species, the country has shown continuous and sustained increments in fish production since independence. The total fish production during 2017-18 </a:t>
            </a:r>
            <a:r>
              <a:rPr lang="en-US" sz="1800" dirty="0" smtClean="0">
                <a:latin typeface="Times New Roman" panose="02020603050405020304" pitchFamily="18" charset="0"/>
                <a:cs typeface="Times New Roman" panose="02020603050405020304" pitchFamily="18" charset="0"/>
              </a:rPr>
              <a:t>was </a:t>
            </a:r>
            <a:r>
              <a:rPr lang="en-US" sz="1800" dirty="0">
                <a:latin typeface="Times New Roman" panose="02020603050405020304" pitchFamily="18" charset="0"/>
                <a:cs typeface="Times New Roman" panose="02020603050405020304" pitchFamily="18" charset="0"/>
              </a:rPr>
              <a:t>estimated to be 12.60 million metric </a:t>
            </a:r>
            <a:r>
              <a:rPr lang="en-US" sz="1800" dirty="0" err="1">
                <a:latin typeface="Times New Roman" panose="02020603050405020304" pitchFamily="18" charset="0"/>
                <a:cs typeface="Times New Roman" panose="02020603050405020304" pitchFamily="18" charset="0"/>
              </a:rPr>
              <a:t>tonnes</a:t>
            </a:r>
            <a:r>
              <a:rPr lang="en-US" sz="1800" dirty="0">
                <a:latin typeface="Times New Roman" panose="02020603050405020304" pitchFamily="18" charset="0"/>
                <a:cs typeface="Times New Roman" panose="02020603050405020304" pitchFamily="18" charset="0"/>
              </a:rPr>
              <a:t>, of which nearly 65% is from inland sector and about 50% of the total production is from culture fisheries, and constitutes about 6.3% of the global fish production</a:t>
            </a:r>
            <a:r>
              <a:rPr lang="en-US" sz="1800" dirty="0" smtClean="0">
                <a:latin typeface="Times New Roman" panose="02020603050405020304" pitchFamily="18" charset="0"/>
                <a:cs typeface="Times New Roman" panose="02020603050405020304" pitchFamily="18" charset="0"/>
              </a:rPr>
              <a:t>.</a:t>
            </a:r>
          </a:p>
          <a:p>
            <a:pPr marL="0" indent="0" algn="just">
              <a:buNone/>
            </a:pPr>
            <a:r>
              <a:rPr lang="en-US" sz="1800" dirty="0">
                <a:latin typeface="Times New Roman" panose="02020603050405020304" pitchFamily="18" charset="0"/>
                <a:cs typeface="Times New Roman" panose="02020603050405020304" pitchFamily="18" charset="0"/>
              </a:rPr>
              <a:t>Commencing as a purely traditional activity, fisheries have now transformed in to a commercial enterprise</a:t>
            </a:r>
            <a:r>
              <a:rPr lang="en-US" sz="1800" dirty="0" smtClean="0">
                <a:latin typeface="Times New Roman" panose="02020603050405020304" pitchFamily="18" charset="0"/>
                <a:cs typeface="Times New Roman" panose="02020603050405020304" pitchFamily="18" charset="0"/>
              </a:rPr>
              <a:t>. The </a:t>
            </a:r>
            <a:r>
              <a:rPr lang="en-US" sz="1800" dirty="0">
                <a:latin typeface="Times New Roman" panose="02020603050405020304" pitchFamily="18" charset="0"/>
                <a:cs typeface="Times New Roman" panose="02020603050405020304" pitchFamily="18" charset="0"/>
              </a:rPr>
              <a:t>share of fisheries sector in the total GDP </a:t>
            </a:r>
            <a:r>
              <a:rPr lang="en-US" sz="1800" dirty="0" smtClean="0">
                <a:latin typeface="Times New Roman" panose="02020603050405020304" pitchFamily="18" charset="0"/>
                <a:cs typeface="Times New Roman" panose="02020603050405020304" pitchFamily="18" charset="0"/>
              </a:rPr>
              <a:t>increased </a:t>
            </a:r>
            <a:r>
              <a:rPr lang="en-US" sz="1800" dirty="0">
                <a:latin typeface="Times New Roman" panose="02020603050405020304" pitchFamily="18" charset="0"/>
                <a:cs typeface="Times New Roman" panose="02020603050405020304" pitchFamily="18" charset="0"/>
              </a:rPr>
              <a:t>from 0.40% in 1950-51 to 1.03% in 2017-18, recording an increase of 157%. </a:t>
            </a:r>
            <a:endParaRPr lang="en-US" sz="1800" dirty="0" smtClean="0">
              <a:latin typeface="Times New Roman" panose="02020603050405020304" pitchFamily="18" charset="0"/>
              <a:cs typeface="Times New Roman" panose="02020603050405020304" pitchFamily="18" charset="0"/>
            </a:endParaRPr>
          </a:p>
          <a:p>
            <a:pPr marL="0" indent="0" algn="just">
              <a:buNone/>
            </a:pPr>
            <a:r>
              <a:rPr lang="en-US" sz="1800" dirty="0" smtClean="0">
                <a:latin typeface="Times New Roman" panose="02020603050405020304" pitchFamily="18" charset="0"/>
                <a:cs typeface="Times New Roman" panose="02020603050405020304" pitchFamily="18" charset="0"/>
              </a:rPr>
              <a:t>The </a:t>
            </a:r>
            <a:r>
              <a:rPr lang="en-US" sz="1800" dirty="0">
                <a:latin typeface="Times New Roman" panose="02020603050405020304" pitchFamily="18" charset="0"/>
                <a:cs typeface="Times New Roman" panose="02020603050405020304" pitchFamily="18" charset="0"/>
              </a:rPr>
              <a:t>sector contributed </a:t>
            </a:r>
            <a:r>
              <a:rPr lang="en-US" sz="1800" dirty="0" err="1">
                <a:latin typeface="Times New Roman" panose="02020603050405020304" pitchFamily="18" charset="0"/>
                <a:cs typeface="Times New Roman" panose="02020603050405020304" pitchFamily="18" charset="0"/>
              </a:rPr>
              <a:t>Rs</a:t>
            </a:r>
            <a:r>
              <a:rPr lang="en-US" sz="1800" dirty="0">
                <a:latin typeface="Times New Roman" panose="02020603050405020304" pitchFamily="18" charset="0"/>
                <a:cs typeface="Times New Roman" panose="02020603050405020304" pitchFamily="18" charset="0"/>
              </a:rPr>
              <a:t>. 1,75,573 </a:t>
            </a:r>
            <a:r>
              <a:rPr lang="en-US" sz="1800" dirty="0" err="1">
                <a:latin typeface="Times New Roman" panose="02020603050405020304" pitchFamily="18" charset="0"/>
                <a:cs typeface="Times New Roman" panose="02020603050405020304" pitchFamily="18" charset="0"/>
              </a:rPr>
              <a:t>crore</a:t>
            </a:r>
            <a:r>
              <a:rPr lang="en-US" sz="1800" dirty="0">
                <a:latin typeface="Times New Roman" panose="02020603050405020304" pitchFamily="18" charset="0"/>
                <a:cs typeface="Times New Roman" panose="02020603050405020304" pitchFamily="18" charset="0"/>
              </a:rPr>
              <a:t> to the GDP </a:t>
            </a:r>
            <a:r>
              <a:rPr lang="en-US" sz="1800" dirty="0" smtClean="0">
                <a:latin typeface="Times New Roman" panose="02020603050405020304" pitchFamily="18" charset="0"/>
                <a:cs typeface="Times New Roman" panose="02020603050405020304" pitchFamily="18" charset="0"/>
              </a:rPr>
              <a:t>during </a:t>
            </a:r>
            <a:r>
              <a:rPr lang="en-US" sz="1800" dirty="0">
                <a:latin typeface="Times New Roman" panose="02020603050405020304" pitchFamily="18" charset="0"/>
                <a:cs typeface="Times New Roman" panose="02020603050405020304" pitchFamily="18" charset="0"/>
              </a:rPr>
              <a:t>FY 2017–18 (Ministry of Statistics and </a:t>
            </a:r>
            <a:r>
              <a:rPr lang="en-US" sz="1800" dirty="0" err="1">
                <a:latin typeface="Times New Roman" panose="02020603050405020304" pitchFamily="18" charset="0"/>
                <a:cs typeface="Times New Roman" panose="02020603050405020304" pitchFamily="18" charset="0"/>
              </a:rPr>
              <a:t>Programme</a:t>
            </a:r>
            <a:r>
              <a:rPr lang="en-US" sz="1800" dirty="0">
                <a:latin typeface="Times New Roman" panose="02020603050405020304" pitchFamily="18" charset="0"/>
                <a:cs typeface="Times New Roman" panose="02020603050405020304" pitchFamily="18" charset="0"/>
              </a:rPr>
              <a:t> Implementation, 2020). </a:t>
            </a:r>
            <a:endParaRPr lang="en-US" sz="1800" dirty="0" smtClean="0">
              <a:latin typeface="Times New Roman" panose="02020603050405020304" pitchFamily="18" charset="0"/>
              <a:cs typeface="Times New Roman" panose="02020603050405020304" pitchFamily="18" charset="0"/>
            </a:endParaRPr>
          </a:p>
          <a:p>
            <a:pPr marL="0" indent="0" algn="just">
              <a:buNone/>
            </a:pPr>
            <a:r>
              <a:rPr lang="en-US" sz="1800" dirty="0" smtClean="0">
                <a:latin typeface="Times New Roman" panose="02020603050405020304" pitchFamily="18" charset="0"/>
                <a:cs typeface="Times New Roman" panose="02020603050405020304" pitchFamily="18" charset="0"/>
              </a:rPr>
              <a:t>The </a:t>
            </a:r>
            <a:r>
              <a:rPr lang="en-US" sz="1800" dirty="0">
                <a:latin typeface="Times New Roman" panose="02020603050405020304" pitchFamily="18" charset="0"/>
                <a:cs typeface="Times New Roman" panose="02020603050405020304" pitchFamily="18" charset="0"/>
              </a:rPr>
              <a:t>sector has been showing a steady growth in the total Gross Value Added and accounts for about 6.58 per cent share of Agricultural GDP</a:t>
            </a:r>
            <a:r>
              <a:rPr lang="en-US" sz="1800" dirty="0" smtClean="0">
                <a:latin typeface="Times New Roman" panose="02020603050405020304" pitchFamily="18" charset="0"/>
                <a:cs typeface="Times New Roman" panose="02020603050405020304" pitchFamily="18" charset="0"/>
              </a:rPr>
              <a:t>. (DRAFT </a:t>
            </a:r>
            <a:r>
              <a:rPr lang="en-IN" sz="1800" dirty="0" smtClean="0">
                <a:latin typeface="Times New Roman" panose="02020603050405020304" pitchFamily="18" charset="0"/>
                <a:cs typeface="Times New Roman" panose="02020603050405020304" pitchFamily="18" charset="0"/>
              </a:rPr>
              <a:t>NATIONAL </a:t>
            </a:r>
            <a:r>
              <a:rPr lang="en-IN" sz="1800" dirty="0">
                <a:latin typeface="Times New Roman" panose="02020603050405020304" pitchFamily="18" charset="0"/>
                <a:cs typeface="Times New Roman" panose="02020603050405020304" pitchFamily="18" charset="0"/>
              </a:rPr>
              <a:t>FISHERIES POLICY, </a:t>
            </a:r>
            <a:r>
              <a:rPr lang="en-IN" sz="1800" dirty="0" smtClean="0">
                <a:latin typeface="Times New Roman" panose="02020603050405020304" pitchFamily="18" charset="0"/>
                <a:cs typeface="Times New Roman" panose="02020603050405020304" pitchFamily="18" charset="0"/>
              </a:rPr>
              <a:t>2020: National </a:t>
            </a:r>
            <a:r>
              <a:rPr lang="en-IN" sz="1800" dirty="0" err="1" smtClean="0">
                <a:latin typeface="Times New Roman" panose="02020603050405020304" pitchFamily="18" charset="0"/>
                <a:cs typeface="Times New Roman" panose="02020603050405020304" pitchFamily="18" charset="0"/>
              </a:rPr>
              <a:t>Fisheris</a:t>
            </a:r>
            <a:r>
              <a:rPr lang="en-IN" sz="1800" dirty="0" smtClean="0">
                <a:latin typeface="Times New Roman" panose="02020603050405020304" pitchFamily="18" charset="0"/>
                <a:cs typeface="Times New Roman" panose="02020603050405020304" pitchFamily="18" charset="0"/>
              </a:rPr>
              <a:t> development Board, department of Fisheries, Ministry of Fisheries, Animal Husbandry, Dairying, </a:t>
            </a:r>
            <a:r>
              <a:rPr lang="en-IN" sz="1800" dirty="0" err="1" smtClean="0">
                <a:latin typeface="Times New Roman" panose="02020603050405020304" pitchFamily="18" charset="0"/>
                <a:cs typeface="Times New Roman" panose="02020603050405020304" pitchFamily="18" charset="0"/>
              </a:rPr>
              <a:t>GoI</a:t>
            </a:r>
            <a:r>
              <a:rPr lang="en-IN" sz="1800" dirty="0" smtClean="0">
                <a:latin typeface="Times New Roman" panose="02020603050405020304" pitchFamily="18" charset="0"/>
                <a:cs typeface="Times New Roman" panose="02020603050405020304" pitchFamily="18" charset="0"/>
              </a:rPr>
              <a:t>). </a:t>
            </a:r>
            <a:endParaRPr lang="en-IN"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273653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9471" y="263611"/>
            <a:ext cx="11755394" cy="5913352"/>
          </a:xfrm>
        </p:spPr>
        <p:txBody>
          <a:bodyPr>
            <a:normAutofit/>
          </a:bodyPr>
          <a:lstStyle/>
          <a:p>
            <a:pPr algn="just"/>
            <a:r>
              <a:rPr lang="en-US" sz="2000" dirty="0">
                <a:latin typeface="Times New Roman" panose="02020603050405020304" pitchFamily="18" charset="0"/>
                <a:cs typeface="Times New Roman" panose="02020603050405020304" pitchFamily="18" charset="0"/>
              </a:rPr>
              <a:t>Agriculture is the primary source of livelihood for about 58 per cent of India’s population. </a:t>
            </a:r>
            <a:endParaRPr lang="en-US" sz="2000" dirty="0" smtClean="0">
              <a:latin typeface="Times New Roman" panose="02020603050405020304" pitchFamily="18" charset="0"/>
              <a:cs typeface="Times New Roman" panose="02020603050405020304" pitchFamily="18" charset="0"/>
            </a:endParaRPr>
          </a:p>
          <a:p>
            <a:pPr marL="0" indent="0" algn="just">
              <a:buNone/>
            </a:pPr>
            <a:endParaRPr lang="en-US"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Indian food industry is poised for huge growth, increasing its contribution to world food trade every year due to its immense potential for value addition, particularly within the food processing industry. </a:t>
            </a:r>
            <a:endParaRPr lang="en-US" sz="2000" dirty="0" smtClean="0">
              <a:latin typeface="Times New Roman" panose="02020603050405020304" pitchFamily="18" charset="0"/>
              <a:cs typeface="Times New Roman" panose="02020603050405020304" pitchFamily="18" charset="0"/>
            </a:endParaRPr>
          </a:p>
          <a:p>
            <a:pPr marL="0" indent="0" algn="just">
              <a:buNone/>
            </a:pPr>
            <a:endParaRPr lang="en-US"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Indian </a:t>
            </a:r>
            <a:r>
              <a:rPr lang="en-US" sz="2000" dirty="0">
                <a:latin typeface="Times New Roman" panose="02020603050405020304" pitchFamily="18" charset="0"/>
                <a:cs typeface="Times New Roman" panose="02020603050405020304" pitchFamily="18" charset="0"/>
              </a:rPr>
              <a:t>food and grocery market is the world’s sixth largest, with retail contributing 70 per cent of the sales. The Indian food processing industry accounts for 32 per cent of the country’s total food market, one of the largest industries in India and is ranked fifth in terms of production, consumption, export and expected growth.</a:t>
            </a:r>
          </a:p>
          <a:p>
            <a:endParaRPr lang="en-IN" dirty="0"/>
          </a:p>
        </p:txBody>
      </p:sp>
    </p:spTree>
    <p:extLst>
      <p:ext uri="{BB962C8B-B14F-4D97-AF65-F5344CB8AC3E}">
        <p14:creationId xmlns:p14="http://schemas.microsoft.com/office/powerpoint/2010/main" xmlns="" val="2749390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324</TotalTime>
  <Words>1255</Words>
  <Application>Microsoft Office PowerPoint</Application>
  <PresentationFormat>Custom</PresentationFormat>
  <Paragraphs>125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FISHERIES </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SYNOPTIC VIEW OF RURAL CONTRIBUTION TO INDIAN ECONOMY</dc:title>
  <dc:creator>Dr. Saket</dc:creator>
  <cp:lastModifiedBy>library</cp:lastModifiedBy>
  <cp:revision>78</cp:revision>
  <dcterms:created xsi:type="dcterms:W3CDTF">2020-07-20T11:46:58Z</dcterms:created>
  <dcterms:modified xsi:type="dcterms:W3CDTF">2021-07-07T09:08:33Z</dcterms:modified>
</cp:coreProperties>
</file>