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1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90AAE7-3F6A-4506-B48D-0A1853B75229}" type="datetimeFigureOut">
              <a:rPr lang="en-US" smtClean="0"/>
              <a:t>7/18/2020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0AAE7-3F6A-4506-B48D-0A1853B75229}" type="datetimeFigureOut">
              <a:rPr lang="en-US" smtClean="0"/>
              <a:t>7/18/2020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0AAE7-3F6A-4506-B48D-0A1853B75229}" type="datetimeFigureOut">
              <a:rPr lang="en-US" smtClean="0"/>
              <a:t>7/18/2020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0AAE7-3F6A-4506-B48D-0A1853B75229}" type="datetimeFigureOut">
              <a:rPr lang="en-US" smtClean="0"/>
              <a:t>7/18/2020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0AAE7-3F6A-4506-B48D-0A1853B75229}" type="datetimeFigureOut">
              <a:rPr lang="en-US" smtClean="0"/>
              <a:t>7/18/2020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90AAE7-3F6A-4506-B48D-0A1853B75229}" type="datetimeFigureOut">
              <a:rPr lang="en-US" smtClean="0"/>
              <a:t>7/18/2020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90AAE7-3F6A-4506-B48D-0A1853B75229}" type="datetimeFigureOut">
              <a:rPr lang="en-US" smtClean="0"/>
              <a:t>7/18/2020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90AAE7-3F6A-4506-B48D-0A1853B75229}" type="datetimeFigureOut">
              <a:rPr lang="en-US" smtClean="0"/>
              <a:t>7/18/2020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0AAE7-3F6A-4506-B48D-0A1853B75229}" type="datetimeFigureOut">
              <a:rPr lang="en-US" smtClean="0"/>
              <a:t>7/18/2020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0AAE7-3F6A-4506-B48D-0A1853B75229}" type="datetimeFigureOut">
              <a:rPr lang="en-US" smtClean="0"/>
              <a:t>7/18/2020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0AAE7-3F6A-4506-B48D-0A1853B75229}" type="datetimeFigureOut">
              <a:rPr lang="en-US" smtClean="0"/>
              <a:t>7/18/2020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2AA06-000E-4307-8CC3-58B7A14A49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0AAE7-3F6A-4506-B48D-0A1853B75229}" type="datetimeFigureOut">
              <a:rPr lang="en-US" smtClean="0"/>
              <a:t>7/18/2020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92AA06-000E-4307-8CC3-58B7A14A49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4"/>
            <a:ext cx="7772400" cy="5904655"/>
          </a:xfrm>
        </p:spPr>
        <p:txBody>
          <a:bodyPr/>
          <a:lstStyle/>
          <a:p>
            <a:r>
              <a:rPr lang="en-US" dirty="0" smtClean="0"/>
              <a:t>Treatment Strategies for Rural India</a:t>
            </a:r>
            <a:br>
              <a:rPr lang="en-US" dirty="0" smtClean="0"/>
            </a:br>
            <a:r>
              <a:rPr lang="en-US" dirty="0" smtClean="0"/>
              <a:t>By:</a:t>
            </a:r>
            <a:br>
              <a:rPr lang="en-US" dirty="0" smtClean="0"/>
            </a:br>
            <a:r>
              <a:rPr lang="en-US" dirty="0" smtClean="0"/>
              <a:t>Dr. Saket </a:t>
            </a:r>
            <a:r>
              <a:rPr lang="en-US" dirty="0" err="1" smtClean="0"/>
              <a:t>Bihari</a:t>
            </a:r>
            <a:r>
              <a:rPr lang="en-US" dirty="0" smtClean="0"/>
              <a:t/>
            </a:r>
            <a:br>
              <a:rPr lang="en-US" dirty="0" smtClean="0"/>
            </a:br>
            <a:r>
              <a:rPr lang="en-US" smtClean="0"/>
              <a:t>Associate Professor</a:t>
            </a:r>
            <a:br>
              <a:rPr lang="en-US" smtClean="0"/>
            </a:br>
            <a:r>
              <a:rPr lang="en-US" smtClean="0"/>
              <a:t>IIPA.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32"/>
          </a:xfrm>
        </p:spPr>
        <p:txBody>
          <a:bodyPr>
            <a:normAutofit fontScale="90000"/>
          </a:bodyPr>
          <a:lstStyle/>
          <a:p>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a:latin typeface="Times New Roman" pitchFamily="18" charset="0"/>
                <a:cs typeface="Times New Roman" pitchFamily="18" charset="0"/>
              </a:rPr>
              <a:t/>
            </a:r>
            <a:br>
              <a:rPr lang="en-US" sz="2000" b="1" dirty="0">
                <a:latin typeface="Times New Roman" pitchFamily="18" charset="0"/>
                <a:cs typeface="Times New Roman" pitchFamily="18" charset="0"/>
              </a:rPr>
            </a:br>
            <a:r>
              <a:rPr lang="en-US" sz="2000" b="1" dirty="0" err="1" smtClean="0">
                <a:latin typeface="Times New Roman" pitchFamily="18" charset="0"/>
                <a:cs typeface="Times New Roman" pitchFamily="18" charset="0"/>
              </a:rPr>
              <a:t>Pradhan</a:t>
            </a:r>
            <a:r>
              <a:rPr lang="en-US" sz="2000" b="1" dirty="0" smtClean="0">
                <a:latin typeface="Times New Roman" pitchFamily="18" charset="0"/>
                <a:cs typeface="Times New Roman" pitchFamily="18" charset="0"/>
              </a:rPr>
              <a:t> </a:t>
            </a:r>
            <a:r>
              <a:rPr lang="en-US" sz="2000" b="1" dirty="0" err="1">
                <a:latin typeface="Times New Roman" pitchFamily="18" charset="0"/>
                <a:cs typeface="Times New Roman" pitchFamily="18" charset="0"/>
              </a:rPr>
              <a:t>Mantri</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Krishi</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Sinchai</a:t>
            </a:r>
            <a:r>
              <a:rPr lang="en-US" sz="2000" b="1" dirty="0">
                <a:latin typeface="Times New Roman" pitchFamily="18" charset="0"/>
                <a:cs typeface="Times New Roman" pitchFamily="18" charset="0"/>
              </a:rPr>
              <a:t> </a:t>
            </a:r>
            <a:r>
              <a:rPr lang="en-US" sz="2000" b="1" dirty="0" err="1">
                <a:latin typeface="Times New Roman" pitchFamily="18" charset="0"/>
                <a:cs typeface="Times New Roman" pitchFamily="18" charset="0"/>
              </a:rPr>
              <a:t>Yojana</a:t>
            </a:r>
            <a:r>
              <a:rPr lang="en-US" sz="2000" b="1" dirty="0">
                <a:latin typeface="Times New Roman" pitchFamily="18" charset="0"/>
                <a:cs typeface="Times New Roman" pitchFamily="18" charset="0"/>
              </a:rPr>
              <a:t> (PMKSY)</a:t>
            </a:r>
            <a:r>
              <a:rPr lang="en-US" sz="1300" b="1" dirty="0">
                <a:latin typeface="Times New Roman" pitchFamily="18" charset="0"/>
                <a:cs typeface="Times New Roman" pitchFamily="18" charset="0"/>
              </a:rPr>
              <a:t> </a:t>
            </a:r>
            <a:r>
              <a:rPr lang="en-US" sz="1300" b="1" dirty="0" smtClean="0">
                <a:latin typeface="Times New Roman" pitchFamily="18" charset="0"/>
                <a:cs typeface="Times New Roman" pitchFamily="18" charset="0"/>
              </a:rPr>
              <a:t> July 1, 2015</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57158" y="1214422"/>
            <a:ext cx="8329642" cy="4911741"/>
          </a:xfrm>
        </p:spPr>
        <p:txBody>
          <a:bodyPr>
            <a:normAutofit fontScale="77500" lnSpcReduction="20000"/>
          </a:bodyPr>
          <a:lstStyle/>
          <a:p>
            <a:pPr>
              <a:buNone/>
            </a:pPr>
            <a:r>
              <a:rPr lang="en-US" dirty="0" smtClean="0"/>
              <a:t>To </a:t>
            </a:r>
            <a:r>
              <a:rPr lang="en-US" dirty="0"/>
              <a:t>expand cultivated area with assured irrigation, reduce wastage of water and improve water use </a:t>
            </a:r>
            <a:r>
              <a:rPr lang="en-US" dirty="0" smtClean="0"/>
              <a:t>efficiency.</a:t>
            </a:r>
          </a:p>
          <a:p>
            <a:pPr>
              <a:buNone/>
            </a:pPr>
            <a:r>
              <a:rPr lang="en-US" b="1" dirty="0" smtClean="0"/>
              <a:t>Objectives</a:t>
            </a:r>
          </a:p>
          <a:p>
            <a:r>
              <a:rPr lang="en-US" dirty="0"/>
              <a:t>To achieve convergence of investments in irrigation at the field level (preparation of district level and, if required, sub-district level water use plans</a:t>
            </a:r>
            <a:r>
              <a:rPr lang="en-US" dirty="0" smtClean="0"/>
              <a:t>)</a:t>
            </a:r>
          </a:p>
          <a:p>
            <a:r>
              <a:rPr lang="en-US" dirty="0" smtClean="0"/>
              <a:t>To </a:t>
            </a:r>
            <a:r>
              <a:rPr lang="en-US" dirty="0"/>
              <a:t>enhance the physical access of water on the farm and expand the cultivable area under assured irrigation, </a:t>
            </a:r>
          </a:p>
          <a:p>
            <a:r>
              <a:rPr lang="en-US" dirty="0" smtClean="0"/>
              <a:t>To </a:t>
            </a:r>
            <a:r>
              <a:rPr lang="en-US" dirty="0"/>
              <a:t>ensure integration of water source, distribution and its efficient use, to make the best use of water through appropriate technologies and practices, </a:t>
            </a:r>
          </a:p>
          <a:p>
            <a:r>
              <a:rPr lang="en-US" dirty="0" smtClean="0"/>
              <a:t>To </a:t>
            </a:r>
            <a:r>
              <a:rPr lang="en-US" dirty="0"/>
              <a:t>improve on-farm water use efficiency to reduce wastage and increase availability both in duration and extent,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normAutofit fontScale="85000" lnSpcReduction="20000"/>
          </a:bodyPr>
          <a:lstStyle/>
          <a:p>
            <a:pPr algn="just"/>
            <a:r>
              <a:rPr lang="en-US" dirty="0">
                <a:latin typeface="Times New Roman" pitchFamily="18" charset="0"/>
                <a:cs typeface="Times New Roman" pitchFamily="18" charset="0"/>
              </a:rPr>
              <a:t>To enhance the adoption of precision-irrigation and other water saving technologies,</a:t>
            </a:r>
          </a:p>
          <a:p>
            <a:pPr algn="just"/>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To enhance the recharge of aquifers and introduce sustainable water conservation practices, </a:t>
            </a:r>
          </a:p>
          <a:p>
            <a:pPr algn="just"/>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ensure the integrated development of rain-fed areas using the watershed approach towards soil and water conservation, regeneration of ground water, arresting runoff, providing livelihood options and other NRM activities, </a:t>
            </a:r>
          </a:p>
          <a:p>
            <a:pPr algn="just"/>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promote extension activities relating to water harvesting, water management and crop alignment for farmers and grass root level field functionaries,</a:t>
            </a:r>
          </a:p>
          <a:p>
            <a:pPr algn="just"/>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explore the feasibility of reusing treated municipal wastewater for </a:t>
            </a:r>
            <a:r>
              <a:rPr lang="en-US" dirty="0" err="1">
                <a:latin typeface="Times New Roman" pitchFamily="18" charset="0"/>
                <a:cs typeface="Times New Roman" pitchFamily="18" charset="0"/>
              </a:rPr>
              <a:t>peri</a:t>
            </a:r>
            <a:r>
              <a:rPr lang="en-US" dirty="0">
                <a:latin typeface="Times New Roman" pitchFamily="18" charset="0"/>
                <a:cs typeface="Times New Roman" pitchFamily="18" charset="0"/>
              </a:rPr>
              <a:t>-urban agriculture, and </a:t>
            </a:r>
          </a:p>
          <a:p>
            <a:pPr algn="just"/>
            <a:r>
              <a:rPr lang="en-US" dirty="0" smtClean="0">
                <a:latin typeface="Times New Roman" pitchFamily="18" charset="0"/>
                <a:cs typeface="Times New Roman" pitchFamily="18" charset="0"/>
              </a:rPr>
              <a:t>To </a:t>
            </a:r>
            <a:r>
              <a:rPr lang="en-US" dirty="0">
                <a:latin typeface="Times New Roman" pitchFamily="18" charset="0"/>
                <a:cs typeface="Times New Roman" pitchFamily="18" charset="0"/>
              </a:rPr>
              <a:t>attract greater private investments in irrigation.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r>
              <a:rPr lang="en-US" sz="1800" dirty="0" smtClean="0">
                <a:latin typeface="Times New Roman" pitchFamily="18" charset="0"/>
                <a:cs typeface="Times New Roman" pitchFamily="18" charset="0"/>
              </a:rPr>
              <a:t>.</a:t>
            </a:r>
            <a:r>
              <a:rPr lang="en-US" sz="1800" b="1" dirty="0" err="1" smtClean="0">
                <a:latin typeface="Times New Roman" pitchFamily="18" charset="0"/>
                <a:cs typeface="Times New Roman" pitchFamily="18" charset="0"/>
              </a:rPr>
              <a:t>Deen</a:t>
            </a:r>
            <a:r>
              <a:rPr lang="en-US" sz="1800" b="1" dirty="0" smtClean="0">
                <a:latin typeface="Times New Roman" pitchFamily="18" charset="0"/>
                <a:cs typeface="Times New Roman" pitchFamily="18" charset="0"/>
              </a:rPr>
              <a:t> </a:t>
            </a:r>
            <a:r>
              <a:rPr lang="en-US" sz="1800" b="1" dirty="0" err="1">
                <a:latin typeface="Times New Roman" pitchFamily="18" charset="0"/>
                <a:cs typeface="Times New Roman" pitchFamily="18" charset="0"/>
              </a:rPr>
              <a:t>Dayal</a:t>
            </a:r>
            <a:r>
              <a:rPr lang="en-US" sz="1800" b="1" dirty="0">
                <a:latin typeface="Times New Roman" pitchFamily="18" charset="0"/>
                <a:cs typeface="Times New Roman" pitchFamily="18" charset="0"/>
              </a:rPr>
              <a:t> Antyodaya </a:t>
            </a:r>
            <a:r>
              <a:rPr lang="en-US" sz="1800" b="1" dirty="0" err="1">
                <a:latin typeface="Times New Roman" pitchFamily="18" charset="0"/>
                <a:cs typeface="Times New Roman" pitchFamily="18" charset="0"/>
              </a:rPr>
              <a:t>Yojna</a:t>
            </a:r>
            <a:r>
              <a:rPr lang="en-US" sz="1800" b="1" dirty="0">
                <a:latin typeface="Times New Roman" pitchFamily="18" charset="0"/>
                <a:cs typeface="Times New Roman" pitchFamily="18" charset="0"/>
              </a:rPr>
              <a:t>- National Rural Livelihood Mission (DAY NRLM)</a:t>
            </a:r>
            <a:endParaRPr lang="en-US" sz="1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a:buNone/>
            </a:pPr>
            <a:r>
              <a:rPr lang="en-US" sz="2000" dirty="0">
                <a:latin typeface="Times New Roman" pitchFamily="18" charset="0"/>
                <a:cs typeface="Times New Roman" pitchFamily="18" charset="0"/>
              </a:rPr>
              <a:t>By restructuring </a:t>
            </a:r>
            <a:r>
              <a:rPr lang="en-US" sz="2000" dirty="0" err="1">
                <a:latin typeface="Times New Roman" pitchFamily="18" charset="0"/>
                <a:cs typeface="Times New Roman" pitchFamily="18" charset="0"/>
              </a:rPr>
              <a:t>Swarnjayanti</a:t>
            </a:r>
            <a:r>
              <a:rPr lang="en-US" sz="2000" dirty="0">
                <a:latin typeface="Times New Roman" pitchFamily="18" charset="0"/>
                <a:cs typeface="Times New Roman" pitchFamily="18" charset="0"/>
              </a:rPr>
              <a:t> Gram </a:t>
            </a:r>
            <a:r>
              <a:rPr lang="en-US" sz="2000" dirty="0" err="1">
                <a:latin typeface="Times New Roman" pitchFamily="18" charset="0"/>
                <a:cs typeface="Times New Roman" pitchFamily="18" charset="0"/>
              </a:rPr>
              <a:t>Swarozgar</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Yojana</a:t>
            </a:r>
            <a:r>
              <a:rPr lang="en-US" sz="2000" dirty="0">
                <a:latin typeface="Times New Roman" pitchFamily="18" charset="0"/>
                <a:cs typeface="Times New Roman" pitchFamily="18" charset="0"/>
              </a:rPr>
              <a:t> (SGSY), on April 1, 2013, National Rural Livelihoods Mission (NRLM) was launched. NRLM was renamed as DAY-NRLM (Deendayal Antyodaya </a:t>
            </a:r>
            <a:r>
              <a:rPr lang="en-US" sz="2000" dirty="0" err="1">
                <a:latin typeface="Times New Roman" pitchFamily="18" charset="0"/>
                <a:cs typeface="Times New Roman" pitchFamily="18" charset="0"/>
              </a:rPr>
              <a:t>Yojana</a:t>
            </a:r>
            <a:r>
              <a:rPr lang="en-US" sz="2000" dirty="0">
                <a:latin typeface="Times New Roman" pitchFamily="18" charset="0"/>
                <a:cs typeface="Times New Roman" pitchFamily="18" charset="0"/>
              </a:rPr>
              <a:t> - National Rural Livelihoods Mission) w.e.f. March 29, 2016, and is the flagship program </a:t>
            </a:r>
            <a:r>
              <a:rPr lang="en-US" sz="2000" dirty="0" smtClean="0">
                <a:latin typeface="Times New Roman" pitchFamily="18" charset="0"/>
                <a:cs typeface="Times New Roman" pitchFamily="18" charset="0"/>
              </a:rPr>
              <a:t>for </a:t>
            </a:r>
            <a:r>
              <a:rPr lang="en-US" sz="2000" dirty="0">
                <a:latin typeface="Times New Roman" pitchFamily="18" charset="0"/>
                <a:cs typeface="Times New Roman" pitchFamily="18" charset="0"/>
              </a:rPr>
              <a:t>promoting poverty reduction through building strong institutions of the poor, particularly women, and enabling </a:t>
            </a: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institutions to access a range of financial services and livelihoods services.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626121"/>
          </a:xfrm>
        </p:spPr>
        <p:txBody>
          <a:bodyPr/>
          <a:lstStyle/>
          <a:p>
            <a:pPr lvl="0"/>
            <a:r>
              <a:rPr lang="en-US" b="1" u="sng" dirty="0" smtClean="0"/>
              <a:t>Features</a:t>
            </a:r>
          </a:p>
          <a:p>
            <a:pPr lvl="0" algn="just"/>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inclusion of the poorest, and meaningful role to the poorest in all the processes</a:t>
            </a:r>
          </a:p>
          <a:p>
            <a:pPr lvl="0" algn="just"/>
            <a:r>
              <a:rPr lang="en-US" dirty="0">
                <a:latin typeface="Times New Roman" pitchFamily="18" charset="0"/>
                <a:cs typeface="Times New Roman" pitchFamily="18" charset="0"/>
              </a:rPr>
              <a:t>Transparency and accountability of all processes and institutions</a:t>
            </a:r>
          </a:p>
          <a:p>
            <a:pPr lvl="0" algn="just"/>
            <a:r>
              <a:rPr lang="en-US" dirty="0">
                <a:latin typeface="Times New Roman" pitchFamily="18" charset="0"/>
                <a:cs typeface="Times New Roman" pitchFamily="18" charset="0"/>
              </a:rPr>
              <a:t>Ownership and the key role of the poor and their institutions in all stages – planning, implementation, and, monitoring</a:t>
            </a:r>
          </a:p>
          <a:p>
            <a:pPr lvl="0" algn="just"/>
            <a:r>
              <a:rPr lang="en-US" dirty="0">
                <a:latin typeface="Times New Roman" pitchFamily="18" charset="0"/>
                <a:cs typeface="Times New Roman" pitchFamily="18" charset="0"/>
              </a:rPr>
              <a:t>Community self-reliance and self-dependence</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714380"/>
          </a:xfrm>
        </p:spPr>
        <p:txBody>
          <a:bodyPr>
            <a:normAutofit fontScale="90000"/>
          </a:bodyPr>
          <a:lstStyle/>
          <a:p>
            <a:r>
              <a:rPr lang="en-US" sz="1600" b="1" dirty="0" smtClean="0">
                <a:latin typeface="Times New Roman" pitchFamily="18" charset="0"/>
                <a:cs typeface="Times New Roman" pitchFamily="18" charset="0"/>
              </a:rPr>
              <a:t/>
            </a:r>
            <a:br>
              <a:rPr lang="en-US" sz="1600" b="1" dirty="0" smtClean="0">
                <a:latin typeface="Times New Roman" pitchFamily="18" charset="0"/>
                <a:cs typeface="Times New Roman" pitchFamily="18" charset="0"/>
              </a:rPr>
            </a:br>
            <a:r>
              <a:rPr lang="en-US" sz="1600" b="1" dirty="0">
                <a:latin typeface="Times New Roman" pitchFamily="18" charset="0"/>
                <a:cs typeface="Times New Roman" pitchFamily="18" charset="0"/>
              </a:rPr>
              <a:t/>
            </a:r>
            <a:br>
              <a:rPr lang="en-US" sz="1600" b="1" dirty="0">
                <a:latin typeface="Times New Roman" pitchFamily="18" charset="0"/>
                <a:cs typeface="Times New Roman" pitchFamily="18" charset="0"/>
              </a:rPr>
            </a:br>
            <a:r>
              <a:rPr lang="en-US" sz="1800" b="1" dirty="0" smtClean="0">
                <a:latin typeface="Times New Roman" pitchFamily="18" charset="0"/>
                <a:cs typeface="Times New Roman" pitchFamily="18" charset="0"/>
              </a:rPr>
              <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Mahatma Gandhi </a:t>
            </a:r>
            <a:r>
              <a:rPr lang="en-US" sz="1800" b="1" dirty="0">
                <a:latin typeface="Times New Roman" pitchFamily="18" charset="0"/>
                <a:cs typeface="Times New Roman" pitchFamily="18" charset="0"/>
              </a:rPr>
              <a:t>National Rural Employment Guarantee Act (MGNREGA) </a:t>
            </a:r>
            <a:r>
              <a:rPr lang="en-US" dirty="0"/>
              <a:t/>
            </a:r>
            <a:br>
              <a:rPr lang="en-US" dirty="0"/>
            </a:br>
            <a:endParaRPr lang="en-US" dirty="0"/>
          </a:p>
        </p:txBody>
      </p:sp>
      <p:sp>
        <p:nvSpPr>
          <p:cNvPr id="3" name="Content Placeholder 2"/>
          <p:cNvSpPr>
            <a:spLocks noGrp="1"/>
          </p:cNvSpPr>
          <p:nvPr>
            <p:ph idx="1"/>
          </p:nvPr>
        </p:nvSpPr>
        <p:spPr>
          <a:xfrm>
            <a:off x="457200" y="1214422"/>
            <a:ext cx="8229600" cy="4911741"/>
          </a:xfrm>
        </p:spPr>
        <p:txBody>
          <a:bodyPr/>
          <a:lstStyle/>
          <a:p>
            <a:pPr algn="just"/>
            <a:r>
              <a:rPr lang="en-US" dirty="0" smtClean="0">
                <a:latin typeface="Times New Roman" pitchFamily="18" charset="0"/>
                <a:cs typeface="Times New Roman" pitchFamily="18" charset="0"/>
              </a:rPr>
              <a:t>Enacted </a:t>
            </a:r>
            <a:r>
              <a:rPr lang="en-US" dirty="0">
                <a:latin typeface="Times New Roman" pitchFamily="18" charset="0"/>
                <a:cs typeface="Times New Roman" pitchFamily="18" charset="0"/>
              </a:rPr>
              <a:t>on August 25, 2005, and social security measure that guarantees the 'right to work'. It aims at enhancing the livelihood security of people in rural areas by legally guaranteeing hundred days of wage-employment in a financial year to a rural household whose adult members volunteer to do unskilled manual work at the statutory minimum </a:t>
            </a:r>
            <a:r>
              <a:rPr lang="en-US" dirty="0" smtClean="0">
                <a:latin typeface="Times New Roman" pitchFamily="18" charset="0"/>
                <a:cs typeface="Times New Roman" pitchFamily="18" charset="0"/>
              </a:rPr>
              <a:t>wage.</a:t>
            </a:r>
            <a:endParaRPr lang="en-US"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normAutofit fontScale="85000" lnSpcReduction="20000"/>
          </a:bodyPr>
          <a:lstStyle/>
          <a:p>
            <a:pPr lvl="0" algn="just"/>
            <a:r>
              <a:rPr lang="en-US" dirty="0"/>
              <a:t>Guarantees hundred days of wage employment in a financial year, to a rural household whose adult members volunteer to do unskilled manual work.</a:t>
            </a:r>
          </a:p>
          <a:p>
            <a:pPr lvl="0" algn="just"/>
            <a:r>
              <a:rPr lang="en-US" dirty="0"/>
              <a:t>Individual beneficiary oriented works can be taken up on the cards of Scheduled Castes and Scheduled Tribes, small or marginal farmers or beneficiaries of land reforms or beneficiaries under the </a:t>
            </a:r>
            <a:r>
              <a:rPr lang="en-US" dirty="0" err="1"/>
              <a:t>Indira</a:t>
            </a:r>
            <a:r>
              <a:rPr lang="en-US" dirty="0"/>
              <a:t> </a:t>
            </a:r>
            <a:r>
              <a:rPr lang="en-US" dirty="0" err="1"/>
              <a:t>Awaas</a:t>
            </a:r>
            <a:r>
              <a:rPr lang="en-US" dirty="0"/>
              <a:t> </a:t>
            </a:r>
            <a:r>
              <a:rPr lang="en-US" dirty="0" err="1"/>
              <a:t>Yojana</a:t>
            </a:r>
            <a:r>
              <a:rPr lang="en-US" dirty="0"/>
              <a:t> of the Government of India.</a:t>
            </a:r>
          </a:p>
          <a:p>
            <a:pPr lvl="0" algn="just"/>
            <a:r>
              <a:rPr lang="en-US" dirty="0"/>
              <a:t>Wage employment will be provided to the applicant, within 15 days of submitting the application or from the day work is demanded.</a:t>
            </a:r>
          </a:p>
          <a:p>
            <a:pPr lvl="0" algn="just"/>
            <a:r>
              <a:rPr lang="en-US" dirty="0"/>
              <a:t>Right to get unemployment allowance in case employment is not provided within fifteen days of submitting the application or from the date when work is sought</a:t>
            </a:r>
            <a:r>
              <a:rPr lang="en-US" dirty="0" smtClean="0"/>
              <a: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normAutofit fontScale="77500" lnSpcReduction="20000"/>
          </a:bodyPr>
          <a:lstStyle/>
          <a:p>
            <a:pPr lvl="0" algn="just"/>
            <a:r>
              <a:rPr lang="en-US" dirty="0" smtClean="0"/>
              <a:t>Receipt of wages within fifteen days of work done.</a:t>
            </a:r>
          </a:p>
          <a:p>
            <a:pPr lvl="0" algn="just"/>
            <a:r>
              <a:rPr lang="en-US" dirty="0" smtClean="0"/>
              <a:t>Variety of permissible works which can be taken up by the Gram Panchayats.</a:t>
            </a:r>
          </a:p>
          <a:p>
            <a:pPr lvl="0" algn="just"/>
            <a:r>
              <a:rPr lang="en-US" dirty="0" smtClean="0"/>
              <a:t>Focus on the economic and social empowerment of women.</a:t>
            </a:r>
          </a:p>
          <a:p>
            <a:pPr lvl="0" algn="just"/>
            <a:r>
              <a:rPr lang="en-US" dirty="0" smtClean="0"/>
              <a:t>Ensures “Green” and “Decent” work.</a:t>
            </a:r>
          </a:p>
          <a:p>
            <a:pPr lvl="0" algn="just"/>
            <a:r>
              <a:rPr lang="en-US" dirty="0" smtClean="0"/>
              <a:t>Social Auditing of MGNREGA works is mandatory ensuring accountability and transparency.</a:t>
            </a:r>
          </a:p>
          <a:p>
            <a:pPr lvl="0" algn="just"/>
            <a:r>
              <a:rPr lang="en-US" dirty="0" smtClean="0"/>
              <a:t>Addresses the climate change vulnerability and protect the farmers from such risks and conserve natural resources.</a:t>
            </a:r>
          </a:p>
          <a:p>
            <a:pPr lvl="0" algn="just"/>
            <a:r>
              <a:rPr lang="en-US" dirty="0" smtClean="0"/>
              <a:t>The Gram </a:t>
            </a:r>
            <a:r>
              <a:rPr lang="en-US" dirty="0" err="1" smtClean="0"/>
              <a:t>Sabha</a:t>
            </a:r>
            <a:r>
              <a:rPr lang="en-US" dirty="0" smtClean="0"/>
              <a:t> is the principal forum for wage seekers to raise their voices and make demands. It is the Gram </a:t>
            </a:r>
            <a:r>
              <a:rPr lang="en-US" dirty="0" err="1" smtClean="0"/>
              <a:t>Sabha</a:t>
            </a:r>
            <a:r>
              <a:rPr lang="en-US" dirty="0" smtClean="0"/>
              <a:t> and the Gram Panchayat which approves the shelf of works under MGNREGA and fix their priority.</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atin typeface="Times New Roman" pitchFamily="18" charset="0"/>
                <a:cs typeface="Times New Roman" pitchFamily="18" charset="0"/>
              </a:rPr>
              <a:t>National Social Assistance Programme (NSAP)</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043510"/>
          </a:xfrm>
        </p:spPr>
        <p:txBody>
          <a:bodyPr>
            <a:normAutofit fontScale="92500" lnSpcReduction="20000"/>
          </a:bodyPr>
          <a:lstStyle/>
          <a:p>
            <a:pPr algn="just">
              <a:buNone/>
            </a:pPr>
            <a:r>
              <a:rPr lang="en-US" dirty="0">
                <a:latin typeface="Times New Roman" pitchFamily="18" charset="0"/>
                <a:cs typeface="Times New Roman" pitchFamily="18" charset="0"/>
              </a:rPr>
              <a:t>NSAP is a social security and welfare programme to provide support to aged persons, widows, disabled persons and bereaved families on the death of a </a:t>
            </a:r>
            <a:r>
              <a:rPr lang="en-US" dirty="0" smtClean="0">
                <a:latin typeface="Times New Roman" pitchFamily="18" charset="0"/>
                <a:cs typeface="Times New Roman" pitchFamily="18" charset="0"/>
              </a:rPr>
              <a:t>primary breadwinner, belonging </a:t>
            </a:r>
            <a:r>
              <a:rPr lang="en-US" dirty="0">
                <a:latin typeface="Times New Roman" pitchFamily="18" charset="0"/>
                <a:cs typeface="Times New Roman" pitchFamily="18" charset="0"/>
              </a:rPr>
              <a:t>to below poverty line households</a:t>
            </a:r>
            <a:r>
              <a:rPr lang="en-US" dirty="0" smtClean="0">
                <a:latin typeface="Times New Roman" pitchFamily="18" charset="0"/>
                <a:cs typeface="Times New Roman" pitchFamily="18" charset="0"/>
              </a:rPr>
              <a:t>.</a:t>
            </a:r>
          </a:p>
          <a:p>
            <a:pPr marL="514350" indent="-514350" algn="just">
              <a:buAutoNum type="arabicPeriod"/>
            </a:pPr>
            <a:r>
              <a:rPr lang="en-US" dirty="0" err="1" smtClean="0"/>
              <a:t>Indira</a:t>
            </a:r>
            <a:r>
              <a:rPr lang="en-US" dirty="0" smtClean="0"/>
              <a:t> </a:t>
            </a:r>
            <a:r>
              <a:rPr lang="en-US" dirty="0"/>
              <a:t>Gandhi National Old Age Pension Scheme (IGNOAPS</a:t>
            </a:r>
            <a:r>
              <a:rPr lang="en-US" dirty="0" smtClean="0"/>
              <a:t>)</a:t>
            </a:r>
          </a:p>
          <a:p>
            <a:pPr marL="514350" indent="-514350" algn="just">
              <a:buAutoNum type="arabicPeriod"/>
            </a:pPr>
            <a:r>
              <a:rPr lang="en-US" dirty="0" err="1"/>
              <a:t>Indira</a:t>
            </a:r>
            <a:r>
              <a:rPr lang="en-US" dirty="0"/>
              <a:t> Gandhi National Widow Pension Scheme (IGNWPS</a:t>
            </a:r>
            <a:r>
              <a:rPr lang="en-US" dirty="0" smtClean="0"/>
              <a:t>)</a:t>
            </a:r>
          </a:p>
          <a:p>
            <a:pPr marL="514350" indent="-514350" algn="just">
              <a:buAutoNum type="arabicPeriod"/>
            </a:pPr>
            <a:r>
              <a:rPr lang="en-US" dirty="0" err="1"/>
              <a:t>Indira</a:t>
            </a:r>
            <a:r>
              <a:rPr lang="en-US" dirty="0"/>
              <a:t> Gandhi National Disability Pension Scheme (IGNDPS</a:t>
            </a:r>
            <a:r>
              <a:rPr lang="en-US" dirty="0" smtClean="0"/>
              <a:t>)</a:t>
            </a:r>
          </a:p>
          <a:p>
            <a:pPr marL="514350" indent="-514350" algn="just">
              <a:buAutoNum type="arabicPeriod"/>
            </a:pPr>
            <a:r>
              <a:rPr lang="en-US" dirty="0"/>
              <a:t>National Family Benefit Scheme (NFBS)</a:t>
            </a:r>
            <a:endParaRPr lang="en-US" dirty="0">
              <a:latin typeface="Times New Roman" pitchFamily="18" charset="0"/>
              <a:cs typeface="Times New Roman" pitchFamily="18" charset="0"/>
            </a:endParaRP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357165"/>
          <a:ext cx="8229600" cy="5869322"/>
        </p:xfrm>
        <a:graphic>
          <a:graphicData uri="http://schemas.openxmlformats.org/drawingml/2006/table">
            <a:tbl>
              <a:tblPr firstRow="1" bandRow="1">
                <a:tableStyleId>{5C22544A-7EE6-4342-B048-85BDC9FD1C3A}</a:tableStyleId>
              </a:tblPr>
              <a:tblGrid>
                <a:gridCol w="757214"/>
                <a:gridCol w="1643074"/>
                <a:gridCol w="1285884"/>
                <a:gridCol w="1357322"/>
                <a:gridCol w="3186106"/>
              </a:tblGrid>
              <a:tr h="1243021">
                <a:tc>
                  <a:txBody>
                    <a:bodyPr/>
                    <a:lstStyle/>
                    <a:p>
                      <a:r>
                        <a:rPr lang="en-US" dirty="0" smtClean="0"/>
                        <a:t>Sr. No.</a:t>
                      </a:r>
                      <a:endParaRPr lang="en-US" dirty="0"/>
                    </a:p>
                  </a:txBody>
                  <a:tcPr/>
                </a:tc>
                <a:tc>
                  <a:txBody>
                    <a:bodyPr/>
                    <a:lstStyle/>
                    <a:p>
                      <a:r>
                        <a:rPr lang="en-US" dirty="0" smtClean="0"/>
                        <a:t>Schemes</a:t>
                      </a:r>
                      <a:r>
                        <a:rPr lang="en-US" baseline="0" dirty="0" smtClean="0"/>
                        <a:t> </a:t>
                      </a:r>
                      <a:r>
                        <a:rPr lang="en-US" dirty="0" smtClean="0"/>
                        <a:t>under  NSAP</a:t>
                      </a:r>
                    </a:p>
                    <a:p>
                      <a:r>
                        <a:rPr lang="en-US" dirty="0" smtClean="0"/>
                        <a:t>(For Family below Poverty line)</a:t>
                      </a:r>
                      <a:endParaRPr lang="en-US" dirty="0"/>
                    </a:p>
                  </a:txBody>
                  <a:tcPr/>
                </a:tc>
                <a:tc>
                  <a:txBody>
                    <a:bodyPr/>
                    <a:lstStyle/>
                    <a:p>
                      <a:r>
                        <a:rPr lang="en-US" dirty="0" smtClean="0"/>
                        <a:t>Age</a:t>
                      </a:r>
                      <a:endParaRPr lang="en-US" dirty="0"/>
                    </a:p>
                  </a:txBody>
                  <a:tcPr/>
                </a:tc>
                <a:tc>
                  <a:txBody>
                    <a:bodyPr/>
                    <a:lstStyle/>
                    <a:p>
                      <a:r>
                        <a:rPr lang="en-US" dirty="0" smtClean="0"/>
                        <a:t>Benefit</a:t>
                      </a:r>
                      <a:endParaRPr lang="en-US" dirty="0"/>
                    </a:p>
                  </a:txBody>
                  <a:tcPr/>
                </a:tc>
                <a:tc>
                  <a:txBody>
                    <a:bodyPr/>
                    <a:lstStyle/>
                    <a:p>
                      <a:r>
                        <a:rPr lang="en-US" dirty="0" smtClean="0"/>
                        <a:t>Special</a:t>
                      </a:r>
                      <a:endParaRPr lang="en-US" dirty="0"/>
                    </a:p>
                  </a:txBody>
                  <a:tcPr/>
                </a:tc>
              </a:tr>
              <a:tr h="614368">
                <a:tc>
                  <a:txBody>
                    <a:bodyPr/>
                    <a:lstStyle/>
                    <a:p>
                      <a:r>
                        <a:rPr lang="en-US" dirty="0" smtClean="0"/>
                        <a:t>1</a:t>
                      </a:r>
                      <a:endParaRPr lang="en-US" dirty="0"/>
                    </a:p>
                  </a:txBody>
                  <a:tcPr/>
                </a:tc>
                <a:tc>
                  <a:txBody>
                    <a:bodyPr/>
                    <a:lstStyle/>
                    <a:p>
                      <a:r>
                        <a:rPr lang="en-US" b="1" dirty="0" smtClean="0"/>
                        <a:t>IGNOAPS</a:t>
                      </a:r>
                      <a:endParaRPr lang="en-US" b="1" dirty="0"/>
                    </a:p>
                  </a:txBody>
                  <a:tcPr/>
                </a:tc>
                <a:tc>
                  <a:txBody>
                    <a:bodyPr/>
                    <a:lstStyle/>
                    <a:p>
                      <a:r>
                        <a:rPr lang="en-US" dirty="0" smtClean="0"/>
                        <a:t>60-79</a:t>
                      </a:r>
                      <a:endParaRPr lang="en-US" dirty="0"/>
                    </a:p>
                  </a:txBody>
                  <a:tcPr/>
                </a:tc>
                <a:tc>
                  <a:txBody>
                    <a:bodyPr/>
                    <a:lstStyle/>
                    <a:p>
                      <a:r>
                        <a:rPr lang="en-US" dirty="0" smtClean="0"/>
                        <a:t>Rs. 200/month</a:t>
                      </a:r>
                      <a:endParaRPr lang="en-US" dirty="0"/>
                    </a:p>
                  </a:txBody>
                  <a:tcPr/>
                </a:tc>
                <a:tc>
                  <a:txBody>
                    <a:bodyPr/>
                    <a:lstStyle/>
                    <a:p>
                      <a:r>
                        <a:rPr lang="en-US" dirty="0" smtClean="0"/>
                        <a:t>80 years above Rs. 500</a:t>
                      </a:r>
                      <a:endParaRPr lang="en-US" dirty="0"/>
                    </a:p>
                  </a:txBody>
                  <a:tcPr/>
                </a:tc>
              </a:tr>
              <a:tr h="571504">
                <a:tc>
                  <a:txBody>
                    <a:bodyPr/>
                    <a:lstStyle/>
                    <a:p>
                      <a:r>
                        <a:rPr lang="en-US" dirty="0" smtClean="0"/>
                        <a:t>2</a:t>
                      </a:r>
                      <a:endParaRPr lang="en-US" dirty="0"/>
                    </a:p>
                  </a:txBody>
                  <a:tcPr/>
                </a:tc>
                <a:tc>
                  <a:txBody>
                    <a:bodyPr/>
                    <a:lstStyle/>
                    <a:p>
                      <a:r>
                        <a:rPr lang="en-US" b="1" dirty="0" smtClean="0"/>
                        <a:t>IGNWPS</a:t>
                      </a:r>
                      <a:endParaRPr lang="en-US" b="1" dirty="0"/>
                    </a:p>
                  </a:txBody>
                  <a:tcPr/>
                </a:tc>
                <a:tc>
                  <a:txBody>
                    <a:bodyPr/>
                    <a:lstStyle/>
                    <a:p>
                      <a:r>
                        <a:rPr lang="en-US" dirty="0" smtClean="0"/>
                        <a:t>40 -79</a:t>
                      </a:r>
                      <a:endParaRPr lang="en-US" dirty="0"/>
                    </a:p>
                  </a:txBody>
                  <a:tcPr/>
                </a:tc>
                <a:tc>
                  <a:txBody>
                    <a:bodyPr/>
                    <a:lstStyle/>
                    <a:p>
                      <a:r>
                        <a:rPr lang="en-US" dirty="0" smtClean="0"/>
                        <a:t>Rs. 300/month</a:t>
                      </a:r>
                      <a:endParaRPr lang="en-US" dirty="0"/>
                    </a:p>
                  </a:txBody>
                  <a:tcPr/>
                </a:tc>
                <a:tc>
                  <a:txBody>
                    <a:bodyPr/>
                    <a:lstStyle/>
                    <a:p>
                      <a:r>
                        <a:rPr lang="en-US" dirty="0" smtClean="0"/>
                        <a:t>80 years above Rs. 500</a:t>
                      </a:r>
                      <a:endParaRPr lang="en-US" dirty="0"/>
                    </a:p>
                  </a:txBody>
                  <a:tcPr/>
                </a:tc>
              </a:tr>
              <a:tr h="571504">
                <a:tc>
                  <a:txBody>
                    <a:bodyPr/>
                    <a:lstStyle/>
                    <a:p>
                      <a:r>
                        <a:rPr lang="en-US" dirty="0" smtClean="0"/>
                        <a:t>3</a:t>
                      </a:r>
                      <a:endParaRPr lang="en-US" dirty="0"/>
                    </a:p>
                  </a:txBody>
                  <a:tcPr/>
                </a:tc>
                <a:tc>
                  <a:txBody>
                    <a:bodyPr/>
                    <a:lstStyle/>
                    <a:p>
                      <a:r>
                        <a:rPr lang="en-US" b="1" dirty="0" smtClean="0"/>
                        <a:t>IGNDPS</a:t>
                      </a:r>
                      <a:endParaRPr lang="en-US" b="1" dirty="0"/>
                    </a:p>
                  </a:txBody>
                  <a:tcPr/>
                </a:tc>
                <a:tc>
                  <a:txBody>
                    <a:bodyPr/>
                    <a:lstStyle/>
                    <a:p>
                      <a:r>
                        <a:rPr lang="en-US" dirty="0" smtClean="0"/>
                        <a:t>18 years and above</a:t>
                      </a:r>
                      <a:endParaRPr lang="en-US" dirty="0"/>
                    </a:p>
                  </a:txBody>
                  <a:tcPr/>
                </a:tc>
                <a:tc>
                  <a:txBody>
                    <a:bodyPr/>
                    <a:lstStyle/>
                    <a:p>
                      <a:r>
                        <a:rPr lang="en-US" dirty="0" smtClean="0"/>
                        <a:t>Rs. 300/month</a:t>
                      </a:r>
                      <a:endParaRPr lang="en-US" dirty="0"/>
                    </a:p>
                  </a:txBody>
                  <a:tcPr/>
                </a:tc>
                <a:tc>
                  <a:txBody>
                    <a:bodyPr/>
                    <a:lstStyle/>
                    <a:p>
                      <a:r>
                        <a:rPr lang="en-US" dirty="0" smtClean="0"/>
                        <a:t>-do-</a:t>
                      </a:r>
                      <a:endParaRPr lang="en-US" dirty="0"/>
                    </a:p>
                  </a:txBody>
                  <a:tcPr/>
                </a:tc>
              </a:tr>
              <a:tr h="1243021">
                <a:tc>
                  <a:txBody>
                    <a:bodyPr/>
                    <a:lstStyle/>
                    <a:p>
                      <a:r>
                        <a:rPr lang="en-US" dirty="0" smtClean="0"/>
                        <a:t>4</a:t>
                      </a:r>
                      <a:endParaRPr lang="en-US" dirty="0"/>
                    </a:p>
                  </a:txBody>
                  <a:tcPr/>
                </a:tc>
                <a:tc>
                  <a:txBody>
                    <a:bodyPr/>
                    <a:lstStyle/>
                    <a:p>
                      <a:r>
                        <a:rPr lang="en-US" b="1" dirty="0" smtClean="0"/>
                        <a:t>NFBS</a:t>
                      </a:r>
                      <a:endParaRPr lang="en-US" b="1" dirty="0"/>
                    </a:p>
                  </a:txBody>
                  <a:tcPr/>
                </a:tc>
                <a:tc>
                  <a:txBody>
                    <a:bodyPr/>
                    <a:lstStyle/>
                    <a:p>
                      <a:r>
                        <a:rPr lang="en-US" dirty="0" smtClean="0"/>
                        <a:t>More than 18 year and less than 60</a:t>
                      </a:r>
                      <a:endParaRPr lang="en-US" dirty="0"/>
                    </a:p>
                  </a:txBody>
                  <a:tcPr/>
                </a:tc>
                <a:tc>
                  <a:txBody>
                    <a:bodyPr/>
                    <a:lstStyle/>
                    <a:p>
                      <a:r>
                        <a:rPr lang="en-US" dirty="0" smtClean="0"/>
                        <a:t>Rs.20000</a:t>
                      </a:r>
                      <a:r>
                        <a:rPr lang="en-US" baseline="0" dirty="0" smtClean="0"/>
                        <a:t> lump sum assistance </a:t>
                      </a:r>
                      <a:endParaRPr lang="en-US" dirty="0"/>
                    </a:p>
                  </a:txBody>
                  <a:tcPr/>
                </a:tc>
                <a:tc>
                  <a:txBody>
                    <a:bodyPr/>
                    <a:lstStyle/>
                    <a:p>
                      <a:endParaRPr lang="en-US" dirty="0"/>
                    </a:p>
                  </a:txBody>
                  <a:tcPr/>
                </a:tc>
              </a:tr>
              <a:tr h="1243021">
                <a:tc>
                  <a:txBody>
                    <a:bodyPr/>
                    <a:lstStyle/>
                    <a:p>
                      <a:r>
                        <a:rPr lang="en-US" dirty="0" smtClean="0"/>
                        <a:t>5.</a:t>
                      </a:r>
                      <a:endParaRPr lang="en-US" dirty="0"/>
                    </a:p>
                  </a:txBody>
                  <a:tcPr/>
                </a:tc>
                <a:tc>
                  <a:txBody>
                    <a:bodyPr/>
                    <a:lstStyle/>
                    <a:p>
                      <a:r>
                        <a:rPr lang="en-US" b="1" dirty="0" smtClean="0"/>
                        <a:t>Annapurna Scheme</a:t>
                      </a:r>
                      <a:endParaRPr lang="en-US" b="1" dirty="0"/>
                    </a:p>
                  </a:txBody>
                  <a:tcPr/>
                </a:tc>
                <a:tc>
                  <a:txBody>
                    <a:bodyPr/>
                    <a:lstStyle/>
                    <a:p>
                      <a:r>
                        <a:rPr lang="en-US" dirty="0" smtClean="0"/>
                        <a:t>10 kg grains</a:t>
                      </a:r>
                      <a:endParaRPr lang="en-US" dirty="0"/>
                    </a:p>
                  </a:txBody>
                  <a:tcPr/>
                </a:tc>
                <a:tc gridSpan="2">
                  <a:txBody>
                    <a:bodyPr/>
                    <a:lstStyle/>
                    <a:p>
                      <a:r>
                        <a:rPr lang="en-US" dirty="0" smtClean="0"/>
                        <a:t>Eligible</a:t>
                      </a:r>
                      <a:r>
                        <a:rPr lang="en-US" baseline="0" dirty="0" smtClean="0"/>
                        <a:t>  beneficiaries not covered under IGNOAPS</a:t>
                      </a:r>
                      <a:endParaRPr lang="en-US" dirty="0"/>
                    </a:p>
                  </a:txBody>
                  <a:tcPr/>
                </a:tc>
                <a:tc hMerge="1">
                  <a:txBody>
                    <a:bodyPr/>
                    <a:lstStyle/>
                    <a:p>
                      <a:endParaRPr lang="en-US"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Sansad</a:t>
            </a:r>
            <a:r>
              <a:rPr lang="en-US" dirty="0" smtClean="0"/>
              <a:t> </a:t>
            </a:r>
            <a:r>
              <a:rPr lang="en-US" dirty="0" err="1" smtClean="0"/>
              <a:t>Adarsh</a:t>
            </a:r>
            <a:r>
              <a:rPr lang="en-US" dirty="0" smtClean="0"/>
              <a:t> Gram </a:t>
            </a:r>
            <a:r>
              <a:rPr lang="en-US" dirty="0" err="1" smtClean="0"/>
              <a:t>Yojna</a:t>
            </a:r>
            <a:endParaRPr lang="en-US" dirty="0"/>
          </a:p>
        </p:txBody>
      </p:sp>
      <p:sp>
        <p:nvSpPr>
          <p:cNvPr id="3" name="Content Placeholder 2"/>
          <p:cNvSpPr>
            <a:spLocks noGrp="1"/>
          </p:cNvSpPr>
          <p:nvPr>
            <p:ph idx="1"/>
          </p:nvPr>
        </p:nvSpPr>
        <p:spPr/>
        <p:txBody>
          <a:bodyPr/>
          <a:lstStyle/>
          <a:p>
            <a:r>
              <a:rPr lang="en-US" dirty="0" err="1"/>
              <a:t>Sansad</a:t>
            </a:r>
            <a:r>
              <a:rPr lang="en-US" dirty="0"/>
              <a:t> </a:t>
            </a:r>
            <a:r>
              <a:rPr lang="en-US" dirty="0" err="1"/>
              <a:t>Adarsh</a:t>
            </a:r>
            <a:r>
              <a:rPr lang="en-US" dirty="0"/>
              <a:t> Gram </a:t>
            </a:r>
            <a:r>
              <a:rPr lang="en-US" dirty="0" err="1"/>
              <a:t>Yojana</a:t>
            </a:r>
            <a:r>
              <a:rPr lang="en-US" dirty="0"/>
              <a:t> is a rural development programme launched by Government of India in October 2014, broadly focusing upon the development in the villages which includes social development, cultural development and spread motivation among the people on the social mobilization of the village community.</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Rural </a:t>
            </a:r>
            <a:endParaRPr lang="en-US" dirty="0"/>
          </a:p>
        </p:txBody>
      </p:sp>
      <p:sp>
        <p:nvSpPr>
          <p:cNvPr id="3" name="Content Placeholder 2"/>
          <p:cNvSpPr>
            <a:spLocks noGrp="1"/>
          </p:cNvSpPr>
          <p:nvPr>
            <p:ph idx="1"/>
          </p:nvPr>
        </p:nvSpPr>
        <p:spPr/>
        <p:txBody>
          <a:bodyPr/>
          <a:lstStyle/>
          <a:p>
            <a:r>
              <a:rPr lang="en-US" dirty="0" smtClean="0"/>
              <a:t>As a political Society</a:t>
            </a:r>
          </a:p>
          <a:p>
            <a:r>
              <a:rPr lang="en-US" dirty="0" smtClean="0"/>
              <a:t>As a body of the Co-owners of the Soil</a:t>
            </a:r>
          </a:p>
          <a:p>
            <a:r>
              <a:rPr lang="en-US" dirty="0" smtClean="0"/>
              <a:t>As an emblem of traditional economy and Polity</a:t>
            </a:r>
          </a:p>
          <a:p>
            <a:r>
              <a:rPr lang="en-US" dirty="0" smtClean="0"/>
              <a:t>Caste based Social Order</a:t>
            </a:r>
          </a:p>
          <a:p>
            <a:pPr>
              <a:buNone/>
            </a:pPr>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Pradhan</a:t>
            </a:r>
            <a:r>
              <a:rPr lang="en-US" b="1" dirty="0"/>
              <a:t> </a:t>
            </a:r>
            <a:r>
              <a:rPr lang="en-US" b="1" dirty="0" err="1"/>
              <a:t>Mantri</a:t>
            </a:r>
            <a:r>
              <a:rPr lang="en-US" b="1" dirty="0"/>
              <a:t> Gram </a:t>
            </a:r>
            <a:r>
              <a:rPr lang="en-US" b="1" dirty="0" err="1"/>
              <a:t>Sadak</a:t>
            </a:r>
            <a:r>
              <a:rPr lang="en-US" b="1" dirty="0"/>
              <a:t> </a:t>
            </a:r>
            <a:r>
              <a:rPr lang="en-US" b="1" dirty="0" err="1"/>
              <a:t>Yojana</a:t>
            </a:r>
            <a:r>
              <a:rPr lang="en-US" b="1" dirty="0"/>
              <a:t>(PMGSY</a:t>
            </a:r>
            <a:r>
              <a:rPr lang="en-US" b="1" dirty="0" smtClean="0"/>
              <a:t>) December 25, 2000</a:t>
            </a:r>
            <a:endParaRPr lang="en-US" dirty="0"/>
          </a:p>
        </p:txBody>
      </p:sp>
      <p:sp>
        <p:nvSpPr>
          <p:cNvPr id="3" name="Content Placeholder 2"/>
          <p:cNvSpPr>
            <a:spLocks noGrp="1"/>
          </p:cNvSpPr>
          <p:nvPr>
            <p:ph idx="1"/>
          </p:nvPr>
        </p:nvSpPr>
        <p:spPr/>
        <p:txBody>
          <a:bodyPr/>
          <a:lstStyle/>
          <a:p>
            <a:r>
              <a:rPr lang="en-US" dirty="0"/>
              <a:t>The </a:t>
            </a:r>
            <a:r>
              <a:rPr lang="en-US" dirty="0" err="1"/>
              <a:t>Pradhan</a:t>
            </a:r>
            <a:r>
              <a:rPr lang="en-US" dirty="0"/>
              <a:t> </a:t>
            </a:r>
            <a:r>
              <a:rPr lang="en-US" dirty="0" err="1"/>
              <a:t>Mantri</a:t>
            </a:r>
            <a:r>
              <a:rPr lang="en-US" dirty="0"/>
              <a:t> Gram </a:t>
            </a:r>
            <a:r>
              <a:rPr lang="en-US" dirty="0" err="1"/>
              <a:t>Sadak</a:t>
            </a:r>
            <a:r>
              <a:rPr lang="en-US" dirty="0"/>
              <a:t> </a:t>
            </a:r>
            <a:r>
              <a:rPr lang="en-US" dirty="0" err="1"/>
              <a:t>Yojana</a:t>
            </a:r>
            <a:r>
              <a:rPr lang="en-US" dirty="0"/>
              <a:t> is a nationwide plan in India to provide good all-weather road connectivity to unconnected villages</a:t>
            </a:r>
            <a:r>
              <a:rPr lang="en-US" dirty="0" smtClean="0"/>
              <a:t>.</a:t>
            </a:r>
          </a:p>
          <a:p>
            <a:r>
              <a:rPr lang="en-US" dirty="0" smtClean="0"/>
              <a:t>500/250</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Rural: NSSO</a:t>
            </a:r>
            <a:endParaRPr lang="en-US" dirty="0"/>
          </a:p>
        </p:txBody>
      </p:sp>
      <p:sp>
        <p:nvSpPr>
          <p:cNvPr id="3" name="Content Placeholder 2"/>
          <p:cNvSpPr>
            <a:spLocks noGrp="1"/>
          </p:cNvSpPr>
          <p:nvPr>
            <p:ph idx="1"/>
          </p:nvPr>
        </p:nvSpPr>
        <p:spPr>
          <a:xfrm>
            <a:off x="457200" y="1357298"/>
            <a:ext cx="8229600" cy="4768865"/>
          </a:xfrm>
        </p:spPr>
        <p:txBody>
          <a:bodyPr>
            <a:normAutofit lnSpcReduction="10000"/>
          </a:bodyPr>
          <a:lstStyle/>
          <a:p>
            <a:pPr algn="just"/>
            <a:r>
              <a:rPr lang="en-US" dirty="0" smtClean="0">
                <a:latin typeface="Times New Roman" pitchFamily="18" charset="0"/>
                <a:cs typeface="Times New Roman" pitchFamily="18" charset="0"/>
              </a:rPr>
              <a:t>An area with a population density of up to 400 per square kilometer,</a:t>
            </a:r>
          </a:p>
          <a:p>
            <a:pPr algn="just">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Villages with clear surveyed boundaries but no municipal board, </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A minimum of 75% of male working population involved in agriculture and allied activities.</a:t>
            </a:r>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normAutofit/>
          </a:bodyPr>
          <a:lstStyle/>
          <a:p>
            <a:pPr marL="514350" indent="-514350"/>
            <a:r>
              <a:rPr lang="en-US" sz="2400" b="1" dirty="0" err="1" smtClean="0"/>
              <a:t>Pradhan</a:t>
            </a:r>
            <a:r>
              <a:rPr lang="en-US" sz="2400" b="1" dirty="0" smtClean="0"/>
              <a:t> </a:t>
            </a:r>
            <a:r>
              <a:rPr lang="en-US" sz="2400" b="1" dirty="0" err="1" smtClean="0"/>
              <a:t>Mantri</a:t>
            </a:r>
            <a:r>
              <a:rPr lang="en-US" sz="2400" b="1" dirty="0" smtClean="0"/>
              <a:t> </a:t>
            </a:r>
            <a:r>
              <a:rPr lang="en-US" sz="2400" b="1" dirty="0" err="1" smtClean="0"/>
              <a:t>Awas</a:t>
            </a:r>
            <a:r>
              <a:rPr lang="en-US" sz="2400" b="1" dirty="0" smtClean="0"/>
              <a:t> </a:t>
            </a:r>
            <a:r>
              <a:rPr lang="en-US" sz="2400" b="1" dirty="0" err="1" smtClean="0"/>
              <a:t>Yojna-Gramin</a:t>
            </a:r>
            <a:r>
              <a:rPr lang="en-US" sz="2400" b="1" dirty="0" smtClean="0"/>
              <a:t> (PMAY-G) --- </a:t>
            </a:r>
            <a:r>
              <a:rPr lang="en-US" sz="2400" b="1" dirty="0" err="1" smtClean="0"/>
              <a:t>Indira</a:t>
            </a:r>
            <a:r>
              <a:rPr lang="en-US" sz="2400" b="1" dirty="0" smtClean="0"/>
              <a:t> </a:t>
            </a:r>
            <a:r>
              <a:rPr lang="en-US" sz="2400" b="1" dirty="0" err="1" smtClean="0"/>
              <a:t>Awas</a:t>
            </a:r>
            <a:r>
              <a:rPr lang="en-US" sz="2400" b="1" dirty="0" smtClean="0"/>
              <a:t> ( Jan.1996) 2015</a:t>
            </a:r>
          </a:p>
        </p:txBody>
      </p:sp>
      <p:sp>
        <p:nvSpPr>
          <p:cNvPr id="3" name="Content Placeholder 2"/>
          <p:cNvSpPr>
            <a:spLocks noGrp="1"/>
          </p:cNvSpPr>
          <p:nvPr>
            <p:ph idx="1"/>
          </p:nvPr>
        </p:nvSpPr>
        <p:spPr>
          <a:xfrm>
            <a:off x="457200" y="1214422"/>
            <a:ext cx="8229600" cy="4911741"/>
          </a:xfrm>
        </p:spPr>
        <p:txBody>
          <a:bodyPr>
            <a:normAutofit fontScale="92500" lnSpcReduction="10000"/>
          </a:bodyPr>
          <a:lstStyle/>
          <a:p>
            <a:pPr marL="514350" indent="-514350">
              <a:buNone/>
            </a:pPr>
            <a:r>
              <a:rPr lang="en-US" sz="2000" dirty="0" smtClean="0">
                <a:latin typeface="Times New Roman" pitchFamily="18" charset="0"/>
                <a:cs typeface="Times New Roman" pitchFamily="18" charset="0"/>
              </a:rPr>
              <a:t>Affordable housing to 2020</a:t>
            </a:r>
          </a:p>
          <a:p>
            <a:pPr lvl="0" algn="just"/>
            <a:r>
              <a:rPr lang="en-US" sz="2800" dirty="0">
                <a:latin typeface="Times New Roman" pitchFamily="18" charset="0"/>
                <a:cs typeface="Times New Roman" pitchFamily="18" charset="0"/>
              </a:rPr>
              <a:t>The minimum size of the house has been increased to 25 sq.mtr (from 20 sq.mtr) with a hygienic cooking space. </a:t>
            </a:r>
          </a:p>
          <a:p>
            <a:pPr lvl="0" algn="just"/>
            <a:r>
              <a:rPr lang="en-US" sz="2800" dirty="0">
                <a:latin typeface="Times New Roman" pitchFamily="18" charset="0"/>
                <a:cs typeface="Times New Roman" pitchFamily="18" charset="0"/>
              </a:rPr>
              <a:t>The unit assistance has been increased from Rs. 70,000 to Rs. 1.20 lakh in plain and from Rs 75,000 to Rs 1.30 lakh in hilly states, particularly difficult </a:t>
            </a:r>
            <a:r>
              <a:rPr lang="en-US" sz="2800" dirty="0" smtClean="0">
                <a:latin typeface="Times New Roman" pitchFamily="18" charset="0"/>
                <a:cs typeface="Times New Roman" pitchFamily="18" charset="0"/>
              </a:rPr>
              <a:t>areas. </a:t>
            </a:r>
            <a:endParaRPr lang="en-US" sz="2800" dirty="0">
              <a:latin typeface="Times New Roman" pitchFamily="18" charset="0"/>
              <a:cs typeface="Times New Roman" pitchFamily="18" charset="0"/>
            </a:endParaRPr>
          </a:p>
          <a:p>
            <a:pPr lvl="0" algn="just"/>
            <a:r>
              <a:rPr lang="en-US" sz="2800" dirty="0">
                <a:latin typeface="Times New Roman" pitchFamily="18" charset="0"/>
                <a:cs typeface="Times New Roman" pitchFamily="18" charset="0"/>
              </a:rPr>
              <a:t>The assistance for construction of toilet is to be leveraged through convergence with SBM-G, MGNREGS or any other dedicated source of funding. </a:t>
            </a:r>
            <a:endParaRPr lang="en-US" sz="2800" dirty="0" smtClean="0">
              <a:latin typeface="Times New Roman" pitchFamily="18" charset="0"/>
              <a:cs typeface="Times New Roman" pitchFamily="18" charset="0"/>
            </a:endParaRPr>
          </a:p>
          <a:p>
            <a:pPr lvl="0" algn="just"/>
            <a:r>
              <a:rPr lang="en-US" sz="2800" dirty="0" smtClean="0">
                <a:latin typeface="Times New Roman" pitchFamily="18" charset="0"/>
                <a:cs typeface="Times New Roman" pitchFamily="18" charset="0"/>
              </a:rPr>
              <a:t>Convergences </a:t>
            </a:r>
            <a:r>
              <a:rPr lang="en-US" sz="2800" dirty="0">
                <a:latin typeface="Times New Roman" pitchFamily="18" charset="0"/>
                <a:cs typeface="Times New Roman" pitchFamily="18" charset="0"/>
              </a:rPr>
              <a:t>for piped drinking water, electricity connection, LPG gas connection etc. are also made available under the scheme. </a:t>
            </a:r>
          </a:p>
          <a:p>
            <a:pPr marL="514350" indent="-514350">
              <a:buFont typeface="Arial" charset="0"/>
              <a:buChar char="•"/>
            </a:pPr>
            <a:endParaRPr lang="en-US" sz="2000" dirty="0" smtClean="0"/>
          </a:p>
          <a:p>
            <a:pPr marL="514350" indent="-514350">
              <a:buFont typeface="Arial" charset="0"/>
              <a:buChar char="•"/>
            </a:pPr>
            <a:endParaRPr lang="en-US" b="1" dirty="0" smtClean="0"/>
          </a:p>
          <a:p>
            <a:pPr marL="514350" indent="-514350">
              <a:buFont typeface="Arial" charset="0"/>
              <a:buChar char="•"/>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normAutofit/>
          </a:bodyPr>
          <a:lstStyle/>
          <a:p>
            <a:pPr algn="just"/>
            <a:r>
              <a:rPr lang="en-US" sz="2800" dirty="0" smtClean="0">
                <a:latin typeface="Times New Roman" pitchFamily="18" charset="0"/>
                <a:cs typeface="Times New Roman" pitchFamily="18" charset="0"/>
              </a:rPr>
              <a:t>The cost of unit assistance is to be shared between Central and State Government in the ratio of 60:40 in plain areas and 90:10 for North Eastern and the Himalayan States.</a:t>
            </a:r>
          </a:p>
          <a:p>
            <a:pPr algn="just">
              <a:buNone/>
            </a:pPr>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 From the annual budgetary grant for PMAY-G, 90% of funds are to be released to States/UTs for the construction of a new house under PMAY-G. This includes 4% allocation on administrative expenses, 5% of the budgetary grant is to be retained at the central level, as a reserve fund for special projects. </a:t>
            </a:r>
            <a:endParaRPr lang="en-US"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Times New Roman" pitchFamily="18" charset="0"/>
                <a:cs typeface="Times New Roman" pitchFamily="18" charset="0"/>
              </a:rPr>
              <a:t>Digital </a:t>
            </a:r>
            <a:r>
              <a:rPr lang="en-US" sz="3600" b="1" dirty="0">
                <a:latin typeface="Times New Roman" pitchFamily="18" charset="0"/>
                <a:cs typeface="Times New Roman" pitchFamily="18" charset="0"/>
              </a:rPr>
              <a:t>India Land Record Modernization Programme (DILRMP)</a:t>
            </a:r>
            <a:r>
              <a:rPr lang="en-US" b="1" dirty="0"/>
              <a:t>     </a:t>
            </a:r>
            <a:endParaRPr lang="en-US" dirty="0"/>
          </a:p>
        </p:txBody>
      </p:sp>
      <p:sp>
        <p:nvSpPr>
          <p:cNvPr id="3" name="Content Placeholder 2"/>
          <p:cNvSpPr>
            <a:spLocks noGrp="1"/>
          </p:cNvSpPr>
          <p:nvPr>
            <p:ph idx="1"/>
          </p:nvPr>
        </p:nvSpPr>
        <p:spPr/>
        <p:txBody>
          <a:bodyPr>
            <a:normAutofit/>
          </a:bodyPr>
          <a:lstStyle/>
          <a:p>
            <a:pPr algn="just">
              <a:buNone/>
            </a:pPr>
            <a:r>
              <a:rPr lang="en-US" sz="2400" dirty="0">
                <a:latin typeface="Times New Roman" pitchFamily="18" charset="0"/>
                <a:cs typeface="Times New Roman" pitchFamily="18" charset="0"/>
              </a:rPr>
              <a:t>For modernization of land records system in our country, the National Land Records Modernization Programme (NLRMP) was formulated by merging two Centrally-sponsored schemes of Computerization of Land Records (CLR) and Strengthening of Revenue Administration and Updating of Land Records (SRA &amp; ULR).  To ensure the efficacy of the programme, the NLRMP has been revamped as the </a:t>
            </a:r>
            <a:r>
              <a:rPr lang="en-US" sz="2400" b="1" dirty="0">
                <a:latin typeface="Times New Roman" pitchFamily="18" charset="0"/>
                <a:cs typeface="Times New Roman" pitchFamily="18" charset="0"/>
              </a:rPr>
              <a:t>Digital India Land Records Modernization Programme (DILRMP). </a:t>
            </a:r>
            <a:r>
              <a:rPr lang="en-US" sz="2400" dirty="0">
                <a:latin typeface="Times New Roman" pitchFamily="18" charset="0"/>
                <a:cs typeface="Times New Roman" pitchFamily="18" charset="0"/>
              </a:rPr>
              <a:t>This is a central sector scheme with cent per cent central funding with effect from April 1, 2016.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r>
              <a:rPr lang="en-US" sz="3000" dirty="0">
                <a:latin typeface="Times New Roman" pitchFamily="18" charset="0"/>
                <a:cs typeface="Times New Roman" pitchFamily="18" charset="0"/>
              </a:rPr>
              <a:t>(</a:t>
            </a:r>
            <a:r>
              <a:rPr lang="en-US" sz="3000" dirty="0" err="1">
                <a:latin typeface="Times New Roman" pitchFamily="18" charset="0"/>
                <a:cs typeface="Times New Roman" pitchFamily="18" charset="0"/>
              </a:rPr>
              <a:t>i</a:t>
            </a:r>
            <a:r>
              <a:rPr lang="en-US" sz="3000" dirty="0">
                <a:latin typeface="Times New Roman" pitchFamily="18" charset="0"/>
                <a:cs typeface="Times New Roman" pitchFamily="18" charset="0"/>
              </a:rPr>
              <a:t>) Computerization of land </a:t>
            </a:r>
            <a:r>
              <a:rPr lang="en-US" sz="3000" dirty="0" smtClean="0">
                <a:latin typeface="Times New Roman" pitchFamily="18" charset="0"/>
                <a:cs typeface="Times New Roman" pitchFamily="18" charset="0"/>
              </a:rPr>
              <a:t>records</a:t>
            </a:r>
          </a:p>
          <a:p>
            <a:pPr>
              <a:buNone/>
            </a:pPr>
            <a:r>
              <a:rPr lang="en-US" sz="3000" dirty="0" smtClean="0">
                <a:latin typeface="Times New Roman" pitchFamily="18" charset="0"/>
                <a:cs typeface="Times New Roman" pitchFamily="18" charset="0"/>
              </a:rPr>
              <a:t>(</a:t>
            </a:r>
            <a:r>
              <a:rPr lang="en-US" sz="3000" dirty="0">
                <a:latin typeface="Times New Roman" pitchFamily="18" charset="0"/>
                <a:cs typeface="Times New Roman" pitchFamily="18" charset="0"/>
              </a:rPr>
              <a:t>ii) Survey / resurvey and updating of the survey &amp; settlement records (including ground control network and ground </a:t>
            </a:r>
            <a:r>
              <a:rPr lang="en-US" sz="3000" dirty="0" err="1">
                <a:latin typeface="Times New Roman" pitchFamily="18" charset="0"/>
                <a:cs typeface="Times New Roman" pitchFamily="18" charset="0"/>
              </a:rPr>
              <a:t>truthing</a:t>
            </a:r>
            <a:r>
              <a:rPr lang="en-US" sz="3000" dirty="0" smtClean="0">
                <a:latin typeface="Times New Roman" pitchFamily="18" charset="0"/>
                <a:cs typeface="Times New Roman" pitchFamily="18" charset="0"/>
              </a:rPr>
              <a:t>)</a:t>
            </a:r>
          </a:p>
          <a:p>
            <a:pPr>
              <a:buNone/>
            </a:pP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(iii) Computerization of </a:t>
            </a:r>
            <a:r>
              <a:rPr lang="en-US" sz="3000" dirty="0" smtClean="0">
                <a:latin typeface="Times New Roman" pitchFamily="18" charset="0"/>
                <a:cs typeface="Times New Roman" pitchFamily="18" charset="0"/>
              </a:rPr>
              <a:t>Registration</a:t>
            </a:r>
          </a:p>
          <a:p>
            <a:pPr>
              <a:buNone/>
            </a:pP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(iv) Modern record rooms / land records management centres at </a:t>
            </a:r>
            <a:r>
              <a:rPr lang="en-US" sz="3000" dirty="0" err="1">
                <a:latin typeface="Times New Roman" pitchFamily="18" charset="0"/>
                <a:cs typeface="Times New Roman" pitchFamily="18" charset="0"/>
              </a:rPr>
              <a:t>tehsil</a:t>
            </a:r>
            <a:r>
              <a:rPr lang="en-US" sz="3000" dirty="0">
                <a:latin typeface="Times New Roman" pitchFamily="18" charset="0"/>
                <a:cs typeface="Times New Roman" pitchFamily="18" charset="0"/>
              </a:rPr>
              <a:t> / </a:t>
            </a:r>
            <a:r>
              <a:rPr lang="en-US" sz="3000" dirty="0" err="1">
                <a:latin typeface="Times New Roman" pitchFamily="18" charset="0"/>
                <a:cs typeface="Times New Roman" pitchFamily="18" charset="0"/>
              </a:rPr>
              <a:t>taluk</a:t>
            </a:r>
            <a:r>
              <a:rPr lang="en-US" sz="3000" dirty="0">
                <a:latin typeface="Times New Roman" pitchFamily="18" charset="0"/>
                <a:cs typeface="Times New Roman" pitchFamily="18" charset="0"/>
              </a:rPr>
              <a:t> / circle / block </a:t>
            </a:r>
            <a:r>
              <a:rPr lang="en-US" sz="3000" dirty="0" smtClean="0">
                <a:latin typeface="Times New Roman" pitchFamily="18" charset="0"/>
                <a:cs typeface="Times New Roman" pitchFamily="18" charset="0"/>
              </a:rPr>
              <a:t>level</a:t>
            </a:r>
          </a:p>
          <a:p>
            <a:pPr>
              <a:buNone/>
            </a:pPr>
            <a:r>
              <a:rPr lang="en-US" sz="3000" dirty="0" smtClean="0">
                <a:latin typeface="Times New Roman" pitchFamily="18" charset="0"/>
                <a:cs typeface="Times New Roman" pitchFamily="18" charset="0"/>
              </a:rPr>
              <a:t> </a:t>
            </a:r>
            <a:r>
              <a:rPr lang="en-US" sz="3000" dirty="0">
                <a:latin typeface="Times New Roman" pitchFamily="18" charset="0"/>
                <a:cs typeface="Times New Roman" pitchFamily="18" charset="0"/>
              </a:rPr>
              <a:t>(v) Training &amp; capacity </a:t>
            </a:r>
            <a:r>
              <a:rPr lang="en-US" sz="3000" dirty="0" smtClean="0">
                <a:latin typeface="Times New Roman" pitchFamily="18" charset="0"/>
                <a:cs typeface="Times New Roman" pitchFamily="18" charset="0"/>
              </a:rPr>
              <a:t>building</a:t>
            </a:r>
          </a:p>
          <a:p>
            <a:pPr>
              <a:buNone/>
            </a:pPr>
            <a:endParaRPr lang="en-US" dirty="0" smtClean="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latin typeface="Times New Roman" pitchFamily="18" charset="0"/>
                <a:cs typeface="Times New Roman" pitchFamily="18" charset="0"/>
              </a:rPr>
              <a:t/>
            </a:r>
            <a:br>
              <a:rPr lang="en-US" sz="3100" b="1" dirty="0" smtClean="0">
                <a:latin typeface="Times New Roman" pitchFamily="18" charset="0"/>
                <a:cs typeface="Times New Roman" pitchFamily="18" charset="0"/>
              </a:rPr>
            </a:br>
            <a:r>
              <a:rPr lang="en-US" sz="3100" b="1" dirty="0" err="1" smtClean="0">
                <a:latin typeface="Times New Roman" pitchFamily="18" charset="0"/>
                <a:cs typeface="Times New Roman" pitchFamily="18" charset="0"/>
              </a:rPr>
              <a:t>Deen</a:t>
            </a:r>
            <a:r>
              <a:rPr lang="en-US" sz="3100" b="1" dirty="0" smtClean="0">
                <a:latin typeface="Times New Roman" pitchFamily="18" charset="0"/>
                <a:cs typeface="Times New Roman" pitchFamily="18" charset="0"/>
              </a:rPr>
              <a:t> </a:t>
            </a:r>
            <a:r>
              <a:rPr lang="en-US" sz="3100" b="1" dirty="0" err="1">
                <a:latin typeface="Times New Roman" pitchFamily="18" charset="0"/>
                <a:cs typeface="Times New Roman" pitchFamily="18" charset="0"/>
              </a:rPr>
              <a:t>Dayal</a:t>
            </a:r>
            <a:r>
              <a:rPr lang="en-US" sz="3100" b="1" dirty="0">
                <a:latin typeface="Times New Roman" pitchFamily="18" charset="0"/>
                <a:cs typeface="Times New Roman" pitchFamily="18" charset="0"/>
              </a:rPr>
              <a:t> </a:t>
            </a:r>
            <a:r>
              <a:rPr lang="en-US" sz="3100" b="1" dirty="0" err="1">
                <a:latin typeface="Times New Roman" pitchFamily="18" charset="0"/>
                <a:cs typeface="Times New Roman" pitchFamily="18" charset="0"/>
              </a:rPr>
              <a:t>Upadhyay</a:t>
            </a:r>
            <a:r>
              <a:rPr lang="en-US" sz="3100" b="1" dirty="0">
                <a:latin typeface="Times New Roman" pitchFamily="18" charset="0"/>
                <a:cs typeface="Times New Roman" pitchFamily="18" charset="0"/>
              </a:rPr>
              <a:t> </a:t>
            </a:r>
            <a:r>
              <a:rPr lang="en-US" sz="3100" b="1" dirty="0" err="1">
                <a:latin typeface="Times New Roman" pitchFamily="18" charset="0"/>
                <a:cs typeface="Times New Roman" pitchFamily="18" charset="0"/>
              </a:rPr>
              <a:t>Grameen</a:t>
            </a:r>
            <a:r>
              <a:rPr lang="en-US" sz="3100" b="1" dirty="0">
                <a:latin typeface="Times New Roman" pitchFamily="18" charset="0"/>
                <a:cs typeface="Times New Roman" pitchFamily="18" charset="0"/>
              </a:rPr>
              <a:t> </a:t>
            </a:r>
            <a:r>
              <a:rPr lang="en-US" sz="3100" b="1" dirty="0" err="1">
                <a:latin typeface="Times New Roman" pitchFamily="18" charset="0"/>
                <a:cs typeface="Times New Roman" pitchFamily="18" charset="0"/>
              </a:rPr>
              <a:t>Kaushalya</a:t>
            </a:r>
            <a:r>
              <a:rPr lang="en-US" sz="3100" b="1" dirty="0">
                <a:latin typeface="Times New Roman" pitchFamily="18" charset="0"/>
                <a:cs typeface="Times New Roman" pitchFamily="18" charset="0"/>
              </a:rPr>
              <a:t> </a:t>
            </a:r>
            <a:r>
              <a:rPr lang="en-US" sz="3100" b="1" dirty="0" err="1">
                <a:latin typeface="Times New Roman" pitchFamily="18" charset="0"/>
                <a:cs typeface="Times New Roman" pitchFamily="18" charset="0"/>
              </a:rPr>
              <a:t>Yojna</a:t>
            </a:r>
            <a:r>
              <a:rPr lang="en-US" sz="3100" b="1" dirty="0">
                <a:latin typeface="Times New Roman" pitchFamily="18" charset="0"/>
                <a:cs typeface="Times New Roman" pitchFamily="18" charset="0"/>
              </a:rPr>
              <a:t> (DDU-GKY)</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latin typeface="Times New Roman" pitchFamily="18" charset="0"/>
                <a:cs typeface="Times New Roman" pitchFamily="18" charset="0"/>
              </a:rPr>
              <a:t>The DDU-GKY programme was launched on 25 September 2014.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Vision of DDU-GKY is to transform rural poor youth into an economically independent and globally relevant workforce</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It aims to target youth in the age group of 15–35 years.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8604"/>
            <a:ext cx="8229600" cy="5697559"/>
          </a:xfrm>
        </p:spPr>
        <p:txBody>
          <a:bodyPr>
            <a:normAutofit/>
          </a:bodyPr>
          <a:lstStyle/>
          <a:p>
            <a:pPr>
              <a:buNone/>
            </a:pPr>
            <a:r>
              <a:rPr lang="en-US" dirty="0"/>
              <a:t>Beneficiary identification,</a:t>
            </a:r>
          </a:p>
          <a:p>
            <a:pPr>
              <a:buNone/>
            </a:pPr>
            <a:r>
              <a:rPr lang="en-US" dirty="0" smtClean="0"/>
              <a:t>Beneficiary </a:t>
            </a:r>
            <a:r>
              <a:rPr lang="en-US" dirty="0"/>
              <a:t>mobilization and selection,</a:t>
            </a:r>
          </a:p>
          <a:p>
            <a:pPr>
              <a:buNone/>
            </a:pPr>
            <a:r>
              <a:rPr lang="en-US" dirty="0" smtClean="0"/>
              <a:t>Trainers</a:t>
            </a:r>
            <a:r>
              <a:rPr lang="en-US" dirty="0"/>
              <a:t>,</a:t>
            </a:r>
          </a:p>
          <a:p>
            <a:pPr>
              <a:buNone/>
            </a:pPr>
            <a:r>
              <a:rPr lang="en-US" dirty="0" smtClean="0"/>
              <a:t>Training</a:t>
            </a:r>
            <a:r>
              <a:rPr lang="en-US" dirty="0"/>
              <a:t>,</a:t>
            </a:r>
          </a:p>
          <a:p>
            <a:pPr>
              <a:buNone/>
            </a:pPr>
            <a:r>
              <a:rPr lang="en-US" dirty="0" smtClean="0"/>
              <a:t>Certification,</a:t>
            </a:r>
          </a:p>
          <a:p>
            <a:pPr>
              <a:buNone/>
            </a:pPr>
            <a:r>
              <a:rPr lang="en-US" dirty="0" smtClean="0"/>
              <a:t>Placement, and</a:t>
            </a:r>
            <a:endParaRPr lang="en-US" dirty="0"/>
          </a:p>
          <a:p>
            <a:pPr>
              <a:buNone/>
            </a:pPr>
            <a:r>
              <a:rPr lang="en-US" dirty="0" smtClean="0"/>
              <a:t>Career Progression</a:t>
            </a:r>
            <a:endParaRPr lang="en-US"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1415</Words>
  <Application>Microsoft Office PowerPoint</Application>
  <PresentationFormat>On-screen Show (4:3)</PresentationFormat>
  <Paragraphs>114</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Office Theme</vt:lpstr>
      <vt:lpstr>Treatment Strategies for Rural India By: Dr. Saket Bihari Associate Professor IIPA.</vt:lpstr>
      <vt:lpstr>Definition of Rural </vt:lpstr>
      <vt:lpstr>Rural: NSSO</vt:lpstr>
      <vt:lpstr>Pradhan Mantri Awas Yojna-Gramin (PMAY-G) --- Indira Awas ( Jan.1996) 2015</vt:lpstr>
      <vt:lpstr>PowerPoint Presentation</vt:lpstr>
      <vt:lpstr>Digital India Land Record Modernization Programme (DILRMP)     </vt:lpstr>
      <vt:lpstr>Features</vt:lpstr>
      <vt:lpstr> Deen Dayal Upadhyay Grameen Kaushalya Yojna (DDU-GKY) </vt:lpstr>
      <vt:lpstr>PowerPoint Presentation</vt:lpstr>
      <vt:lpstr>  Pradhan Mantri Krishi Sinchai Yojana (PMKSY)  July 1, 2015 </vt:lpstr>
      <vt:lpstr>PowerPoint Presentation</vt:lpstr>
      <vt:lpstr>.Deen Dayal Antyodaya Yojna- National Rural Livelihood Mission (DAY NRLM)</vt:lpstr>
      <vt:lpstr>PowerPoint Presentation</vt:lpstr>
      <vt:lpstr>   Mahatma Gandhi National Rural Employment Guarantee Act (MGNREGA)  </vt:lpstr>
      <vt:lpstr>PowerPoint Presentation</vt:lpstr>
      <vt:lpstr>PowerPoint Presentation</vt:lpstr>
      <vt:lpstr>National Social Assistance Programme (NSAP)</vt:lpstr>
      <vt:lpstr>PowerPoint Presentation</vt:lpstr>
      <vt:lpstr>Sansad Adarsh Gram Yojna</vt:lpstr>
      <vt:lpstr>Pradhan Mantri Gram Sadak Yojana(PMGSY) December 25, 2000</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Rural Visit</dc:title>
  <dc:creator>user</dc:creator>
  <cp:lastModifiedBy>Dr. Saket</cp:lastModifiedBy>
  <cp:revision>43</cp:revision>
  <dcterms:created xsi:type="dcterms:W3CDTF">2019-11-11T03:58:19Z</dcterms:created>
  <dcterms:modified xsi:type="dcterms:W3CDTF">2020-07-18T11:06:15Z</dcterms:modified>
</cp:coreProperties>
</file>