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75" r:id="rId4"/>
    <p:sldId id="276" r:id="rId5"/>
    <p:sldId id="262" r:id="rId6"/>
    <p:sldId id="263" r:id="rId7"/>
    <p:sldId id="264" r:id="rId8"/>
    <p:sldId id="265" r:id="rId9"/>
    <p:sldId id="258" r:id="rId10"/>
    <p:sldId id="259" r:id="rId11"/>
    <p:sldId id="260" r:id="rId12"/>
    <p:sldId id="261" r:id="rId13"/>
    <p:sldId id="266" r:id="rId14"/>
    <p:sldId id="267" r:id="rId15"/>
    <p:sldId id="268" r:id="rId16"/>
    <p:sldId id="269" r:id="rId17"/>
    <p:sldId id="270" r:id="rId18"/>
    <p:sldId id="272" r:id="rId19"/>
    <p:sldId id="273"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029" autoAdjust="0"/>
    <p:restoredTop sz="94660"/>
  </p:normalViewPr>
  <p:slideViewPr>
    <p:cSldViewPr>
      <p:cViewPr varScale="1">
        <p:scale>
          <a:sx n="110" d="100"/>
          <a:sy n="110" d="100"/>
        </p:scale>
        <p:origin x="1590"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IN"/>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IN"/>
          </a:p>
        </p:txBody>
      </p:sp>
      <p:sp>
        <p:nvSpPr>
          <p:cNvPr id="4" name="Date Placeholder 3"/>
          <p:cNvSpPr>
            <a:spLocks noGrp="1"/>
          </p:cNvSpPr>
          <p:nvPr>
            <p:ph type="dt" sz="half" idx="10"/>
          </p:nvPr>
        </p:nvSpPr>
        <p:spPr/>
        <p:txBody>
          <a:bodyPr/>
          <a:lstStyle/>
          <a:p>
            <a:fld id="{747B701A-7AD4-4877-A967-E52BE5EA7025}" type="datetimeFigureOut">
              <a:rPr lang="en-US" smtClean="0"/>
              <a:pPr/>
              <a:t>7/20/2020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BDDF17-9309-4849-BF46-A04D4E3F8F56}" type="slidenum">
              <a:rPr lang="en-US" smtClean="0"/>
              <a:pPr/>
              <a:t>‹#›</a:t>
            </a:fld>
            <a:endParaRPr lang="en-US"/>
          </a:p>
        </p:txBody>
      </p:sp>
    </p:spTree>
    <p:extLst>
      <p:ext uri="{BB962C8B-B14F-4D97-AF65-F5344CB8AC3E}">
        <p14:creationId xmlns:p14="http://schemas.microsoft.com/office/powerpoint/2010/main" val="35314526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747B701A-7AD4-4877-A967-E52BE5EA7025}" type="datetimeFigureOut">
              <a:rPr lang="en-US" smtClean="0"/>
              <a:pPr/>
              <a:t>7/20/2020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BDDF17-9309-4849-BF46-A04D4E3F8F56}" type="slidenum">
              <a:rPr lang="en-US" smtClean="0"/>
              <a:pPr/>
              <a:t>‹#›</a:t>
            </a:fld>
            <a:endParaRPr lang="en-US"/>
          </a:p>
        </p:txBody>
      </p:sp>
    </p:spTree>
    <p:extLst>
      <p:ext uri="{BB962C8B-B14F-4D97-AF65-F5344CB8AC3E}">
        <p14:creationId xmlns:p14="http://schemas.microsoft.com/office/powerpoint/2010/main" val="25179655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747B701A-7AD4-4877-A967-E52BE5EA7025}" type="datetimeFigureOut">
              <a:rPr lang="en-US" smtClean="0"/>
              <a:pPr/>
              <a:t>7/20/2020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BDDF17-9309-4849-BF46-A04D4E3F8F56}" type="slidenum">
              <a:rPr lang="en-US" smtClean="0"/>
              <a:pPr/>
              <a:t>‹#›</a:t>
            </a:fld>
            <a:endParaRPr lang="en-US"/>
          </a:p>
        </p:txBody>
      </p:sp>
    </p:spTree>
    <p:extLst>
      <p:ext uri="{BB962C8B-B14F-4D97-AF65-F5344CB8AC3E}">
        <p14:creationId xmlns:p14="http://schemas.microsoft.com/office/powerpoint/2010/main" val="41316082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747B701A-7AD4-4877-A967-E52BE5EA7025}" type="datetimeFigureOut">
              <a:rPr lang="en-US" smtClean="0"/>
              <a:pPr/>
              <a:t>7/20/2020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BDDF17-9309-4849-BF46-A04D4E3F8F56}" type="slidenum">
              <a:rPr lang="en-US" smtClean="0"/>
              <a:pPr/>
              <a:t>‹#›</a:t>
            </a:fld>
            <a:endParaRPr lang="en-US"/>
          </a:p>
        </p:txBody>
      </p:sp>
    </p:spTree>
    <p:extLst>
      <p:ext uri="{BB962C8B-B14F-4D97-AF65-F5344CB8AC3E}">
        <p14:creationId xmlns:p14="http://schemas.microsoft.com/office/powerpoint/2010/main" val="5733841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IN"/>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47B701A-7AD4-4877-A967-E52BE5EA7025}" type="datetimeFigureOut">
              <a:rPr lang="en-US" smtClean="0"/>
              <a:pPr/>
              <a:t>7/20/2020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BDDF17-9309-4849-BF46-A04D4E3F8F56}" type="slidenum">
              <a:rPr lang="en-US" smtClean="0"/>
              <a:pPr/>
              <a:t>‹#›</a:t>
            </a:fld>
            <a:endParaRPr lang="en-US"/>
          </a:p>
        </p:txBody>
      </p:sp>
    </p:spTree>
    <p:extLst>
      <p:ext uri="{BB962C8B-B14F-4D97-AF65-F5344CB8AC3E}">
        <p14:creationId xmlns:p14="http://schemas.microsoft.com/office/powerpoint/2010/main" val="2910820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Date Placeholder 4"/>
          <p:cNvSpPr>
            <a:spLocks noGrp="1"/>
          </p:cNvSpPr>
          <p:nvPr>
            <p:ph type="dt" sz="half" idx="10"/>
          </p:nvPr>
        </p:nvSpPr>
        <p:spPr/>
        <p:txBody>
          <a:bodyPr/>
          <a:lstStyle/>
          <a:p>
            <a:fld id="{747B701A-7AD4-4877-A967-E52BE5EA7025}" type="datetimeFigureOut">
              <a:rPr lang="en-US" smtClean="0"/>
              <a:pPr/>
              <a:t>7/20/2020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7BDDF17-9309-4849-BF46-A04D4E3F8F56}" type="slidenum">
              <a:rPr lang="en-US" smtClean="0"/>
              <a:pPr/>
              <a:t>‹#›</a:t>
            </a:fld>
            <a:endParaRPr lang="en-US"/>
          </a:p>
        </p:txBody>
      </p:sp>
    </p:spTree>
    <p:extLst>
      <p:ext uri="{BB962C8B-B14F-4D97-AF65-F5344CB8AC3E}">
        <p14:creationId xmlns:p14="http://schemas.microsoft.com/office/powerpoint/2010/main" val="6476456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IN"/>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Date Placeholder 6"/>
          <p:cNvSpPr>
            <a:spLocks noGrp="1"/>
          </p:cNvSpPr>
          <p:nvPr>
            <p:ph type="dt" sz="half" idx="10"/>
          </p:nvPr>
        </p:nvSpPr>
        <p:spPr/>
        <p:txBody>
          <a:bodyPr/>
          <a:lstStyle/>
          <a:p>
            <a:fld id="{747B701A-7AD4-4877-A967-E52BE5EA7025}" type="datetimeFigureOut">
              <a:rPr lang="en-US" smtClean="0"/>
              <a:pPr/>
              <a:t>7/20/2020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7BDDF17-9309-4849-BF46-A04D4E3F8F56}" type="slidenum">
              <a:rPr lang="en-US" smtClean="0"/>
              <a:pPr/>
              <a:t>‹#›</a:t>
            </a:fld>
            <a:endParaRPr lang="en-US"/>
          </a:p>
        </p:txBody>
      </p:sp>
    </p:spTree>
    <p:extLst>
      <p:ext uri="{BB962C8B-B14F-4D97-AF65-F5344CB8AC3E}">
        <p14:creationId xmlns:p14="http://schemas.microsoft.com/office/powerpoint/2010/main" val="33525103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Date Placeholder 2"/>
          <p:cNvSpPr>
            <a:spLocks noGrp="1"/>
          </p:cNvSpPr>
          <p:nvPr>
            <p:ph type="dt" sz="half" idx="10"/>
          </p:nvPr>
        </p:nvSpPr>
        <p:spPr/>
        <p:txBody>
          <a:bodyPr/>
          <a:lstStyle/>
          <a:p>
            <a:fld id="{747B701A-7AD4-4877-A967-E52BE5EA7025}" type="datetimeFigureOut">
              <a:rPr lang="en-US" smtClean="0"/>
              <a:pPr/>
              <a:t>7/20/2020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7BDDF17-9309-4849-BF46-A04D4E3F8F56}" type="slidenum">
              <a:rPr lang="en-US" smtClean="0"/>
              <a:pPr/>
              <a:t>‹#›</a:t>
            </a:fld>
            <a:endParaRPr lang="en-US"/>
          </a:p>
        </p:txBody>
      </p:sp>
    </p:spTree>
    <p:extLst>
      <p:ext uri="{BB962C8B-B14F-4D97-AF65-F5344CB8AC3E}">
        <p14:creationId xmlns:p14="http://schemas.microsoft.com/office/powerpoint/2010/main" val="33284655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47B701A-7AD4-4877-A967-E52BE5EA7025}" type="datetimeFigureOut">
              <a:rPr lang="en-US" smtClean="0"/>
              <a:pPr/>
              <a:t>7/20/2020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7BDDF17-9309-4849-BF46-A04D4E3F8F56}" type="slidenum">
              <a:rPr lang="en-US" smtClean="0"/>
              <a:pPr/>
              <a:t>‹#›</a:t>
            </a:fld>
            <a:endParaRPr lang="en-US"/>
          </a:p>
        </p:txBody>
      </p:sp>
    </p:spTree>
    <p:extLst>
      <p:ext uri="{BB962C8B-B14F-4D97-AF65-F5344CB8AC3E}">
        <p14:creationId xmlns:p14="http://schemas.microsoft.com/office/powerpoint/2010/main" val="6256127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IN"/>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47B701A-7AD4-4877-A967-E52BE5EA7025}" type="datetimeFigureOut">
              <a:rPr lang="en-US" smtClean="0"/>
              <a:pPr/>
              <a:t>7/20/2020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7BDDF17-9309-4849-BF46-A04D4E3F8F56}" type="slidenum">
              <a:rPr lang="en-US" smtClean="0"/>
              <a:pPr/>
              <a:t>‹#›</a:t>
            </a:fld>
            <a:endParaRPr lang="en-US"/>
          </a:p>
        </p:txBody>
      </p:sp>
    </p:spTree>
    <p:extLst>
      <p:ext uri="{BB962C8B-B14F-4D97-AF65-F5344CB8AC3E}">
        <p14:creationId xmlns:p14="http://schemas.microsoft.com/office/powerpoint/2010/main" val="21895427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IN"/>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IN"/>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47B701A-7AD4-4877-A967-E52BE5EA7025}" type="datetimeFigureOut">
              <a:rPr lang="en-US" smtClean="0"/>
              <a:pPr/>
              <a:t>7/20/2020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7BDDF17-9309-4849-BF46-A04D4E3F8F56}" type="slidenum">
              <a:rPr lang="en-US" smtClean="0"/>
              <a:pPr/>
              <a:t>‹#›</a:t>
            </a:fld>
            <a:endParaRPr lang="en-US"/>
          </a:p>
        </p:txBody>
      </p:sp>
    </p:spTree>
    <p:extLst>
      <p:ext uri="{BB962C8B-B14F-4D97-AF65-F5344CB8AC3E}">
        <p14:creationId xmlns:p14="http://schemas.microsoft.com/office/powerpoint/2010/main" val="40835006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IN"/>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747B701A-7AD4-4877-A967-E52BE5EA7025}" type="datetimeFigureOut">
              <a:rPr lang="en-US" smtClean="0"/>
              <a:pPr/>
              <a:t>7/20/2020</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37BDDF17-9309-4849-BF46-A04D4E3F8F56}" type="slidenum">
              <a:rPr lang="en-US" smtClean="0"/>
              <a:pPr/>
              <a:t>‹#›</a:t>
            </a:fld>
            <a:endParaRPr lang="en-US"/>
          </a:p>
        </p:txBody>
      </p:sp>
    </p:spTree>
    <p:extLst>
      <p:ext uri="{BB962C8B-B14F-4D97-AF65-F5344CB8AC3E}">
        <p14:creationId xmlns:p14="http://schemas.microsoft.com/office/powerpoint/2010/main" val="51168239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7504" y="116632"/>
            <a:ext cx="8784976" cy="6624736"/>
          </a:xfrm>
        </p:spPr>
        <p:txBody>
          <a:bodyPr>
            <a:noAutofit/>
          </a:bodyPr>
          <a:lstStyle/>
          <a:p>
            <a:r>
              <a:rPr lang="en-US" sz="4800" b="1" dirty="0" smtClean="0">
                <a:solidFill>
                  <a:schemeClr val="tx1"/>
                </a:solidFill>
                <a:latin typeface="Times New Roman" panose="02020603050405020304" pitchFamily="18" charset="0"/>
                <a:cs typeface="Times New Roman" panose="02020603050405020304" pitchFamily="18" charset="0"/>
              </a:rPr>
              <a:t>RURAL-URBAN </a:t>
            </a:r>
            <a:r>
              <a:rPr lang="en-US" sz="4800" b="1" dirty="0">
                <a:solidFill>
                  <a:schemeClr val="tx1"/>
                </a:solidFill>
                <a:latin typeface="Times New Roman" panose="02020603050405020304" pitchFamily="18" charset="0"/>
                <a:cs typeface="Times New Roman" panose="02020603050405020304" pitchFamily="18" charset="0"/>
              </a:rPr>
              <a:t>NEXUS: The Problem of Informal </a:t>
            </a:r>
            <a:r>
              <a:rPr lang="en-US" sz="4800" b="1" dirty="0" err="1">
                <a:solidFill>
                  <a:schemeClr val="tx1"/>
                </a:solidFill>
                <a:latin typeface="Times New Roman" panose="02020603050405020304" pitchFamily="18" charset="0"/>
                <a:cs typeface="Times New Roman" panose="02020603050405020304" pitchFamily="18" charset="0"/>
              </a:rPr>
              <a:t>Labour</a:t>
            </a:r>
            <a:r>
              <a:rPr lang="en-US" sz="4800" b="1" dirty="0">
                <a:solidFill>
                  <a:schemeClr val="tx1"/>
                </a:solidFill>
                <a:latin typeface="Times New Roman" panose="02020603050405020304" pitchFamily="18" charset="0"/>
                <a:cs typeface="Times New Roman" panose="02020603050405020304" pitchFamily="18" charset="0"/>
              </a:rPr>
              <a:t> Force in </a:t>
            </a:r>
            <a:r>
              <a:rPr lang="en-US" sz="4800" b="1" dirty="0" smtClean="0">
                <a:solidFill>
                  <a:schemeClr val="tx1"/>
                </a:solidFill>
                <a:latin typeface="Times New Roman" panose="02020603050405020304" pitchFamily="18" charset="0"/>
                <a:cs typeface="Times New Roman" panose="02020603050405020304" pitchFamily="18" charset="0"/>
              </a:rPr>
              <a:t>India</a:t>
            </a:r>
          </a:p>
          <a:p>
            <a:endParaRPr lang="en-US" sz="4800" b="1" dirty="0" smtClean="0">
              <a:solidFill>
                <a:schemeClr val="tx1"/>
              </a:solidFill>
              <a:latin typeface="Times New Roman" panose="02020603050405020304" pitchFamily="18" charset="0"/>
              <a:cs typeface="Times New Roman" panose="02020603050405020304" pitchFamily="18" charset="0"/>
            </a:endParaRPr>
          </a:p>
          <a:p>
            <a:pPr>
              <a:spcBef>
                <a:spcPts val="0"/>
              </a:spcBef>
            </a:pPr>
            <a:endParaRPr lang="en-US" sz="3600" dirty="0" smtClean="0">
              <a:solidFill>
                <a:schemeClr val="tx1"/>
              </a:solidFill>
              <a:latin typeface="Times New Roman" panose="02020603050405020304" pitchFamily="18" charset="0"/>
              <a:cs typeface="Times New Roman" panose="02020603050405020304" pitchFamily="18" charset="0"/>
            </a:endParaRPr>
          </a:p>
          <a:p>
            <a:pPr>
              <a:spcBef>
                <a:spcPts val="0"/>
              </a:spcBef>
            </a:pPr>
            <a:endParaRPr lang="en-US" sz="3600" dirty="0">
              <a:latin typeface="Times New Roman" panose="02020603050405020304" pitchFamily="18" charset="0"/>
              <a:cs typeface="Times New Roman" panose="02020603050405020304" pitchFamily="18" charset="0"/>
            </a:endParaRPr>
          </a:p>
          <a:p>
            <a:pPr>
              <a:spcBef>
                <a:spcPts val="0"/>
              </a:spcBef>
            </a:pPr>
            <a:r>
              <a:rPr lang="en-US" sz="3600" dirty="0" smtClean="0">
                <a:solidFill>
                  <a:schemeClr val="tx1"/>
                </a:solidFill>
                <a:latin typeface="Times New Roman" panose="02020603050405020304" pitchFamily="18" charset="0"/>
                <a:cs typeface="Times New Roman" panose="02020603050405020304" pitchFamily="18" charset="0"/>
              </a:rPr>
              <a:t>By:</a:t>
            </a:r>
          </a:p>
          <a:p>
            <a:pPr>
              <a:spcBef>
                <a:spcPts val="0"/>
              </a:spcBef>
            </a:pPr>
            <a:r>
              <a:rPr lang="en-US" sz="3600" dirty="0" smtClean="0">
                <a:solidFill>
                  <a:schemeClr val="tx1"/>
                </a:solidFill>
                <a:latin typeface="Times New Roman" panose="02020603050405020304" pitchFamily="18" charset="0"/>
                <a:cs typeface="Times New Roman" panose="02020603050405020304" pitchFamily="18" charset="0"/>
              </a:rPr>
              <a:t>Dr. Saket </a:t>
            </a:r>
            <a:r>
              <a:rPr lang="en-US" sz="3600" dirty="0" err="1" smtClean="0">
                <a:solidFill>
                  <a:schemeClr val="tx1"/>
                </a:solidFill>
                <a:latin typeface="Times New Roman" panose="02020603050405020304" pitchFamily="18" charset="0"/>
                <a:cs typeface="Times New Roman" panose="02020603050405020304" pitchFamily="18" charset="0"/>
              </a:rPr>
              <a:t>Bihari</a:t>
            </a:r>
            <a:endParaRPr lang="en-US" sz="3600" dirty="0" smtClean="0">
              <a:solidFill>
                <a:schemeClr val="tx1"/>
              </a:solidFill>
              <a:latin typeface="Times New Roman" panose="02020603050405020304" pitchFamily="18" charset="0"/>
              <a:cs typeface="Times New Roman" panose="02020603050405020304" pitchFamily="18" charset="0"/>
            </a:endParaRPr>
          </a:p>
          <a:p>
            <a:pPr>
              <a:spcBef>
                <a:spcPts val="0"/>
              </a:spcBef>
            </a:pPr>
            <a:r>
              <a:rPr lang="en-US" sz="3600" dirty="0" smtClean="0">
                <a:solidFill>
                  <a:schemeClr val="tx1"/>
                </a:solidFill>
                <a:latin typeface="Times New Roman" panose="02020603050405020304" pitchFamily="18" charset="0"/>
                <a:cs typeface="Times New Roman" panose="02020603050405020304" pitchFamily="18" charset="0"/>
              </a:rPr>
              <a:t>Associate Professor</a:t>
            </a:r>
          </a:p>
          <a:p>
            <a:pPr>
              <a:spcBef>
                <a:spcPts val="0"/>
              </a:spcBef>
            </a:pPr>
            <a:r>
              <a:rPr lang="en-US" sz="3600" dirty="0" smtClean="0">
                <a:solidFill>
                  <a:schemeClr val="tx1"/>
                </a:solidFill>
                <a:latin typeface="Times New Roman" panose="02020603050405020304" pitchFamily="18" charset="0"/>
                <a:cs typeface="Times New Roman" panose="02020603050405020304" pitchFamily="18" charset="0"/>
              </a:rPr>
              <a:t>Indian Institute of Public Administration, </a:t>
            </a:r>
          </a:p>
          <a:p>
            <a:pPr>
              <a:spcBef>
                <a:spcPts val="0"/>
              </a:spcBef>
            </a:pPr>
            <a:r>
              <a:rPr lang="en-US" sz="3600" dirty="0" smtClean="0">
                <a:solidFill>
                  <a:schemeClr val="tx1"/>
                </a:solidFill>
                <a:latin typeface="Times New Roman" panose="02020603050405020304" pitchFamily="18" charset="0"/>
                <a:cs typeface="Times New Roman" panose="02020603050405020304" pitchFamily="18" charset="0"/>
              </a:rPr>
              <a:t>New Delhi-110002</a:t>
            </a:r>
          </a:p>
          <a:p>
            <a:endParaRPr lang="en-US" sz="4800" b="1" dirty="0">
              <a:solidFill>
                <a:srgbClr val="FF0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500042"/>
            <a:ext cx="7772400" cy="1357322"/>
          </a:xfrm>
        </p:spPr>
        <p:txBody>
          <a:bodyPr>
            <a:normAutofit fontScale="90000"/>
          </a:bodyPr>
          <a:lstStyle/>
          <a:p>
            <a:pPr fontAlgn="base"/>
            <a:r>
              <a:rPr lang="en-US" b="1" dirty="0" smtClean="0"/>
              <a:t/>
            </a:r>
            <a:br>
              <a:rPr lang="en-US" b="1" dirty="0" smtClean="0"/>
            </a:br>
            <a:r>
              <a:rPr lang="en-US" b="1" dirty="0"/>
              <a:t/>
            </a:r>
            <a:br>
              <a:rPr lang="en-US" b="1" dirty="0"/>
            </a:br>
            <a:r>
              <a:rPr lang="en-US" b="1" dirty="0" smtClean="0"/>
              <a:t/>
            </a:r>
            <a:br>
              <a:rPr lang="en-US" b="1" dirty="0" smtClean="0"/>
            </a:br>
            <a:r>
              <a:rPr lang="en-US" b="1" dirty="0"/>
              <a:t/>
            </a:r>
            <a:br>
              <a:rPr lang="en-US" b="1" dirty="0"/>
            </a:br>
            <a:r>
              <a:rPr lang="en-US" b="1" dirty="0" smtClean="0"/>
              <a:t/>
            </a:r>
            <a:br>
              <a:rPr lang="en-US" b="1" dirty="0" smtClean="0"/>
            </a:br>
            <a:r>
              <a:rPr lang="en-US" b="1" dirty="0"/>
              <a:t/>
            </a:r>
            <a:br>
              <a:rPr lang="en-US" b="1" dirty="0"/>
            </a:br>
            <a:r>
              <a:rPr lang="en-US" b="1" dirty="0" smtClean="0"/>
              <a:t/>
            </a:r>
            <a:br>
              <a:rPr lang="en-US" b="1" dirty="0" smtClean="0"/>
            </a:br>
            <a:r>
              <a:rPr lang="en-US" b="1" dirty="0"/>
              <a:t/>
            </a:r>
            <a:br>
              <a:rPr lang="en-US" b="1" dirty="0"/>
            </a:br>
            <a:r>
              <a:rPr lang="en-US" b="1" dirty="0" smtClean="0"/>
              <a:t/>
            </a:r>
            <a:br>
              <a:rPr lang="en-US" b="1" dirty="0" smtClean="0"/>
            </a:br>
            <a:r>
              <a:rPr lang="en-US" b="1" dirty="0"/>
              <a:t/>
            </a:r>
            <a:br>
              <a:rPr lang="en-US" b="1" dirty="0"/>
            </a:br>
            <a:r>
              <a:rPr lang="en-US" b="1" dirty="0" smtClean="0"/>
              <a:t/>
            </a:r>
            <a:br>
              <a:rPr lang="en-US" b="1" dirty="0" smtClean="0"/>
            </a:br>
            <a:r>
              <a:rPr lang="en-US" b="1" dirty="0"/>
              <a:t/>
            </a:r>
            <a:br>
              <a:rPr lang="en-US" b="1" dirty="0"/>
            </a:br>
            <a:r>
              <a:rPr lang="en-US" b="1" dirty="0"/>
              <a:t/>
            </a:r>
            <a:br>
              <a:rPr lang="en-US" b="1" dirty="0"/>
            </a:br>
            <a:r>
              <a:rPr lang="en-US" dirty="0"/>
              <a:t/>
            </a:r>
            <a:br>
              <a:rPr lang="en-US" dirty="0"/>
            </a:br>
            <a:endParaRPr lang="en-US" dirty="0"/>
          </a:p>
        </p:txBody>
      </p:sp>
      <p:sp>
        <p:nvSpPr>
          <p:cNvPr id="3" name="Subtitle 2"/>
          <p:cNvSpPr>
            <a:spLocks noGrp="1"/>
          </p:cNvSpPr>
          <p:nvPr>
            <p:ph type="subTitle" idx="1"/>
          </p:nvPr>
        </p:nvSpPr>
        <p:spPr>
          <a:xfrm>
            <a:off x="357158" y="188640"/>
            <a:ext cx="8358246" cy="6408712"/>
          </a:xfrm>
        </p:spPr>
        <p:txBody>
          <a:bodyPr>
            <a:normAutofit fontScale="25000" lnSpcReduction="20000"/>
          </a:bodyPr>
          <a:lstStyle/>
          <a:p>
            <a:pPr algn="l"/>
            <a:endParaRPr lang="en-US" sz="8600" b="1" i="1" dirty="0" smtClean="0">
              <a:solidFill>
                <a:srgbClr val="FF0000"/>
              </a:solidFill>
            </a:endParaRPr>
          </a:p>
          <a:p>
            <a:pPr algn="l"/>
            <a:r>
              <a:rPr lang="en-US" sz="11200" b="1" dirty="0" smtClean="0">
                <a:latin typeface="Times New Roman" panose="02020603050405020304" pitchFamily="18" charset="0"/>
                <a:cs typeface="Times New Roman" panose="02020603050405020304" pitchFamily="18" charset="0"/>
              </a:rPr>
              <a:t>Regional Food Systems in the Rural Urban Nexus</a:t>
            </a:r>
            <a:endParaRPr lang="en-US" sz="11200" b="1" i="1" dirty="0">
              <a:solidFill>
                <a:srgbClr val="FF0000"/>
              </a:solidFill>
              <a:latin typeface="Times New Roman" panose="02020603050405020304" pitchFamily="18" charset="0"/>
              <a:cs typeface="Times New Roman" panose="02020603050405020304" pitchFamily="18" charset="0"/>
            </a:endParaRPr>
          </a:p>
          <a:p>
            <a:pPr algn="l"/>
            <a:endParaRPr lang="en-US" sz="11200" b="1" i="1" dirty="0" smtClean="0">
              <a:solidFill>
                <a:srgbClr val="FF0000"/>
              </a:solidFill>
              <a:latin typeface="Times New Roman" panose="02020603050405020304" pitchFamily="18" charset="0"/>
              <a:cs typeface="Times New Roman" panose="02020603050405020304" pitchFamily="18" charset="0"/>
            </a:endParaRPr>
          </a:p>
          <a:p>
            <a:pPr algn="just"/>
            <a:r>
              <a:rPr lang="en-US" sz="11200" b="1" dirty="0" smtClean="0">
                <a:solidFill>
                  <a:srgbClr val="FF0000"/>
                </a:solidFill>
                <a:latin typeface="Times New Roman" panose="02020603050405020304" pitchFamily="18" charset="0"/>
                <a:cs typeface="Times New Roman" panose="02020603050405020304" pitchFamily="18" charset="0"/>
              </a:rPr>
              <a:t>More </a:t>
            </a:r>
            <a:r>
              <a:rPr lang="en-US" sz="11200" b="1" dirty="0">
                <a:solidFill>
                  <a:srgbClr val="FF0000"/>
                </a:solidFill>
                <a:latin typeface="Times New Roman" panose="02020603050405020304" pitchFamily="18" charset="0"/>
                <a:cs typeface="Times New Roman" panose="02020603050405020304" pitchFamily="18" charset="0"/>
              </a:rPr>
              <a:t>organic, more regional food, fit for the future – transition of </a:t>
            </a:r>
            <a:r>
              <a:rPr lang="en-US" sz="11200" b="1" dirty="0" smtClean="0">
                <a:solidFill>
                  <a:srgbClr val="FF0000"/>
                </a:solidFill>
                <a:latin typeface="Times New Roman" panose="02020603050405020304" pitchFamily="18" charset="0"/>
                <a:cs typeface="Times New Roman" panose="02020603050405020304" pitchFamily="18" charset="0"/>
              </a:rPr>
              <a:t>food </a:t>
            </a:r>
            <a:r>
              <a:rPr lang="en-US" sz="11200" b="1" dirty="0">
                <a:solidFill>
                  <a:srgbClr val="FF0000"/>
                </a:solidFill>
                <a:latin typeface="Times New Roman" panose="02020603050405020304" pitchFamily="18" charset="0"/>
                <a:cs typeface="Times New Roman" panose="02020603050405020304" pitchFamily="18" charset="0"/>
              </a:rPr>
              <a:t>systems through urban-rural </a:t>
            </a:r>
            <a:r>
              <a:rPr lang="en-US" sz="11200" b="1" dirty="0" smtClean="0">
                <a:solidFill>
                  <a:srgbClr val="FF0000"/>
                </a:solidFill>
                <a:latin typeface="Times New Roman" panose="02020603050405020304" pitchFamily="18" charset="0"/>
                <a:cs typeface="Times New Roman" panose="02020603050405020304" pitchFamily="18" charset="0"/>
              </a:rPr>
              <a:t>cooperation:</a:t>
            </a:r>
          </a:p>
          <a:p>
            <a:pPr algn="l"/>
            <a:endParaRPr lang="en-US" sz="11200" b="1" i="1" dirty="0" smtClean="0">
              <a:solidFill>
                <a:srgbClr val="FF0000"/>
              </a:solidFill>
              <a:latin typeface="Times New Roman" panose="02020603050405020304" pitchFamily="18" charset="0"/>
              <a:cs typeface="Times New Roman" panose="02020603050405020304" pitchFamily="18" charset="0"/>
            </a:endParaRPr>
          </a:p>
          <a:p>
            <a:pPr algn="just"/>
            <a:r>
              <a:rPr lang="en-US" sz="11200" dirty="0" smtClean="0">
                <a:solidFill>
                  <a:schemeClr val="tx1"/>
                </a:solidFill>
                <a:latin typeface="Times New Roman" panose="02020603050405020304" pitchFamily="18" charset="0"/>
                <a:cs typeface="Times New Roman" panose="02020603050405020304" pitchFamily="18" charset="0"/>
              </a:rPr>
              <a:t>An increased share of organic and regional food can only be achieved if all actors work together for an integrated approach towards sustainable food systems.</a:t>
            </a:r>
          </a:p>
          <a:p>
            <a:pPr algn="just"/>
            <a:endParaRPr lang="en-US" sz="11200" dirty="0" smtClean="0">
              <a:solidFill>
                <a:schemeClr val="tx1"/>
              </a:solidFill>
              <a:latin typeface="Times New Roman" panose="02020603050405020304" pitchFamily="18" charset="0"/>
              <a:cs typeface="Times New Roman" panose="02020603050405020304" pitchFamily="18" charset="0"/>
            </a:endParaRPr>
          </a:p>
          <a:p>
            <a:pPr algn="l"/>
            <a:r>
              <a:rPr lang="en-US" sz="11200" b="1" dirty="0" smtClean="0">
                <a:solidFill>
                  <a:srgbClr val="FF0000"/>
                </a:solidFill>
                <a:latin typeface="Times New Roman" panose="02020603050405020304" pitchFamily="18" charset="0"/>
                <a:cs typeface="Times New Roman" panose="02020603050405020304" pitchFamily="18" charset="0"/>
              </a:rPr>
              <a:t>Sustainable Land Use in the Rural Urban Nexus :</a:t>
            </a:r>
          </a:p>
          <a:p>
            <a:pPr algn="just"/>
            <a:r>
              <a:rPr lang="en-US" sz="11200" dirty="0" smtClean="0">
                <a:solidFill>
                  <a:schemeClr val="tx1"/>
                </a:solidFill>
                <a:latin typeface="Times New Roman" panose="02020603050405020304" pitchFamily="18" charset="0"/>
                <a:cs typeface="Times New Roman" panose="02020603050405020304" pitchFamily="18" charset="0"/>
              </a:rPr>
              <a:t>The development of a regional food strategy offers many entry points for establishing and expanding sustainable relationships between urban areas and their rural </a:t>
            </a:r>
            <a:r>
              <a:rPr lang="en-US" sz="11200" smtClean="0">
                <a:solidFill>
                  <a:schemeClr val="tx1"/>
                </a:solidFill>
                <a:latin typeface="Times New Roman" panose="02020603050405020304" pitchFamily="18" charset="0"/>
                <a:cs typeface="Times New Roman" panose="02020603050405020304" pitchFamily="18" charset="0"/>
              </a:rPr>
              <a:t>hinterland. The </a:t>
            </a:r>
            <a:r>
              <a:rPr lang="en-US" sz="11200" dirty="0" smtClean="0">
                <a:solidFill>
                  <a:schemeClr val="tx1"/>
                </a:solidFill>
                <a:latin typeface="Times New Roman" panose="02020603050405020304" pitchFamily="18" charset="0"/>
                <a:cs typeface="Times New Roman" panose="02020603050405020304" pitchFamily="18" charset="0"/>
              </a:rPr>
              <a:t>potential that food systems can play to improve rural urban linkages</a:t>
            </a:r>
          </a:p>
          <a:p>
            <a:pPr algn="just"/>
            <a:endParaRPr lang="en-US" sz="4500" dirty="0" smtClean="0">
              <a:solidFill>
                <a:schemeClr val="tx1"/>
              </a:solidFill>
            </a:endParaRPr>
          </a:p>
          <a:p>
            <a:pPr algn="l"/>
            <a:r>
              <a:rPr lang="en-US" sz="4500" b="1" dirty="0" smtClean="0"/>
              <a:t/>
            </a:r>
            <a:br>
              <a:rPr lang="en-US" sz="4500" b="1" dirty="0" smtClean="0"/>
            </a:br>
            <a:endParaRPr lang="en-US" sz="4500" dirty="0" smtClean="0">
              <a:solidFill>
                <a:schemeClr val="tx1"/>
              </a:solidFill>
            </a:endParaRPr>
          </a:p>
          <a:p>
            <a:pPr algn="just"/>
            <a:endParaRPr lang="en-US" sz="2400" dirty="0" smtClean="0">
              <a:solidFill>
                <a:schemeClr val="tx1"/>
              </a:solidFill>
            </a:endParaRPr>
          </a:p>
          <a:p>
            <a:pPr algn="just"/>
            <a:endParaRPr lang="en-US" sz="2400" dirty="0">
              <a:solidFill>
                <a:schemeClr val="tx1"/>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28604"/>
            <a:ext cx="8229600" cy="989034"/>
          </a:xfrm>
        </p:spPr>
        <p:txBody>
          <a:bodyPr>
            <a:normAutofit/>
          </a:bodyPr>
          <a:lstStyle/>
          <a:p>
            <a:r>
              <a:rPr lang="en-US" b="1" dirty="0">
                <a:solidFill>
                  <a:srgbClr val="FF0000"/>
                </a:solidFill>
              </a:rPr>
              <a:t>P</a:t>
            </a:r>
            <a:r>
              <a:rPr lang="en-US" b="1" dirty="0" smtClean="0">
                <a:solidFill>
                  <a:srgbClr val="FF0000"/>
                </a:solidFill>
              </a:rPr>
              <a:t>sychological Characteristics :</a:t>
            </a:r>
            <a:endParaRPr lang="en-US" b="1" dirty="0">
              <a:solidFill>
                <a:srgbClr val="FF0000"/>
              </a:solidFill>
            </a:endParaRPr>
          </a:p>
        </p:txBody>
      </p:sp>
      <p:sp>
        <p:nvSpPr>
          <p:cNvPr id="3" name="Content Placeholder 2"/>
          <p:cNvSpPr>
            <a:spLocks noGrp="1"/>
          </p:cNvSpPr>
          <p:nvPr>
            <p:ph idx="1"/>
          </p:nvPr>
        </p:nvSpPr>
        <p:spPr/>
        <p:txBody>
          <a:bodyPr>
            <a:normAutofit/>
          </a:bodyPr>
          <a:lstStyle/>
          <a:p>
            <a:pPr>
              <a:buFont typeface="Wingdings" pitchFamily="2" charset="2"/>
              <a:buChar char="v"/>
            </a:pPr>
            <a:r>
              <a:rPr lang="en-US" sz="2000" dirty="0" smtClean="0"/>
              <a:t>Some of the essential characteristics of rural and urban nexus are firstly psychological –</a:t>
            </a:r>
          </a:p>
          <a:p>
            <a:pPr>
              <a:buFont typeface="Wingdings" pitchFamily="2" charset="2"/>
              <a:buChar char="v"/>
            </a:pPr>
            <a:r>
              <a:rPr lang="en-US" sz="2000" dirty="0" smtClean="0"/>
              <a:t>It is believed that urban man think faster and may speak faster keeping his thoughts to himself.</a:t>
            </a:r>
          </a:p>
          <a:p>
            <a:pPr>
              <a:buFont typeface="Wingdings" pitchFamily="2" charset="2"/>
              <a:buChar char="v"/>
            </a:pPr>
            <a:r>
              <a:rPr lang="en-US" sz="2000" dirty="0" smtClean="0"/>
              <a:t> The urbanity of the urbanized man is evident in his ability to enter and exit from the impersonal role, as when walking with the crowd, his ability to use anonymity as privacy.</a:t>
            </a:r>
          </a:p>
          <a:p>
            <a:pPr>
              <a:buFont typeface="Wingdings" pitchFamily="2" charset="2"/>
              <a:buChar char="v"/>
            </a:pPr>
            <a:r>
              <a:rPr lang="en-US" sz="2000" dirty="0" smtClean="0"/>
              <a:t>It is believed that urban man are mode-conscious in matters of dress, conversation and manners. </a:t>
            </a:r>
          </a:p>
          <a:p>
            <a:pPr>
              <a:buFont typeface="Wingdings" pitchFamily="2" charset="2"/>
              <a:buChar char="v"/>
            </a:pPr>
            <a:r>
              <a:rPr lang="en-US" sz="2000" dirty="0" smtClean="0"/>
              <a:t>The way of life may also be evidenced in one's possessions, television, radio, telephone, electric devices in home, the type of kitchen . </a:t>
            </a:r>
            <a:endParaRPr lang="en-US" sz="20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rgbClr val="FF0000"/>
                </a:solidFill>
              </a:rPr>
              <a:t>Significant Synergies Between Many Rural And Urban Interests:</a:t>
            </a:r>
            <a:endParaRPr lang="en-US" b="1" dirty="0">
              <a:solidFill>
                <a:srgbClr val="FF0000"/>
              </a:solidFill>
            </a:endParaRPr>
          </a:p>
        </p:txBody>
      </p:sp>
      <p:sp>
        <p:nvSpPr>
          <p:cNvPr id="3" name="Content Placeholder 2"/>
          <p:cNvSpPr>
            <a:spLocks noGrp="1"/>
          </p:cNvSpPr>
          <p:nvPr>
            <p:ph idx="1"/>
          </p:nvPr>
        </p:nvSpPr>
        <p:spPr/>
        <p:txBody>
          <a:bodyPr>
            <a:normAutofit/>
          </a:bodyPr>
          <a:lstStyle/>
          <a:p>
            <a:pPr algn="just"/>
            <a:r>
              <a:rPr lang="en-US" dirty="0" smtClean="0"/>
              <a:t>For those who continue farming, direct access to markets is essential in the wake of the demise of </a:t>
            </a:r>
            <a:r>
              <a:rPr lang="en-US" dirty="0" err="1" smtClean="0"/>
              <a:t>parastatal</a:t>
            </a:r>
            <a:r>
              <a:rPr lang="en-US" dirty="0" smtClean="0"/>
              <a:t> marketing boards – and markets are also usually located in urban centres.</a:t>
            </a:r>
          </a:p>
          <a:p>
            <a:pPr algn="just"/>
            <a:r>
              <a:rPr lang="en-US" dirty="0" smtClean="0"/>
              <a:t>Flows of people moving between rural and urban settlements, either commuting on a regular basis, for occasional visits to urban-based services and administrative centres, or migrating temporarily or permanently. </a:t>
            </a:r>
          </a:p>
          <a:p>
            <a:pPr algn="just"/>
            <a:r>
              <a:rPr lang="en-US" dirty="0" smtClean="0"/>
              <a:t>Flows of information between rural and urban areas include information on market mechanisms – from price fluctuations to consumer preferences – and information on employment opportunities for potential migrants.</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rgbClr val="FF0000"/>
                </a:solidFill>
              </a:rPr>
              <a:t>Significant Synergies Between Many Rural And Urban Interests:</a:t>
            </a:r>
            <a:endParaRPr lang="en-US" dirty="0"/>
          </a:p>
        </p:txBody>
      </p:sp>
      <p:sp>
        <p:nvSpPr>
          <p:cNvPr id="3" name="Content Placeholder 2"/>
          <p:cNvSpPr>
            <a:spLocks noGrp="1"/>
          </p:cNvSpPr>
          <p:nvPr>
            <p:ph idx="1"/>
          </p:nvPr>
        </p:nvSpPr>
        <p:spPr/>
        <p:txBody>
          <a:bodyPr>
            <a:normAutofit/>
          </a:bodyPr>
          <a:lstStyle/>
          <a:p>
            <a:r>
              <a:rPr lang="en-US" dirty="0" smtClean="0"/>
              <a:t>The residents of rural settlements may include access to urban-based services and markets for goods and </a:t>
            </a:r>
            <a:r>
              <a:rPr lang="en-US" dirty="0" err="1" smtClean="0"/>
              <a:t>labour</a:t>
            </a:r>
            <a:r>
              <a:rPr lang="en-US" dirty="0" smtClean="0"/>
              <a:t>, and receiving remittances from urban-based migrant relatives. It is also likely that their interactions will not be limited to one urban centre but to a network of centres of different size and distance, each of which may offer different types and levels of services. Urban residents with roots in rural settlements often keep close links with home areas.</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rgbClr val="FF0000"/>
                </a:solidFill>
              </a:rPr>
              <a:t>Positive Rural–urban Interactions And Regional Development:</a:t>
            </a:r>
            <a:endParaRPr lang="en-US" b="1" dirty="0">
              <a:solidFill>
                <a:srgbClr val="FF0000"/>
              </a:solidFill>
            </a:endParaRPr>
          </a:p>
        </p:txBody>
      </p:sp>
      <p:sp>
        <p:nvSpPr>
          <p:cNvPr id="3" name="Content Placeholder 2"/>
          <p:cNvSpPr>
            <a:spLocks noGrp="1"/>
          </p:cNvSpPr>
          <p:nvPr>
            <p:ph idx="1"/>
          </p:nvPr>
        </p:nvSpPr>
        <p:spPr/>
        <p:txBody>
          <a:bodyPr>
            <a:normAutofit/>
          </a:bodyPr>
          <a:lstStyle/>
          <a:p>
            <a:pPr algn="ctr">
              <a:buNone/>
            </a:pPr>
            <a:r>
              <a:rPr lang="en-US" sz="4300" b="1" u="sng" dirty="0" smtClean="0"/>
              <a:t>Regional rural area:</a:t>
            </a:r>
          </a:p>
          <a:p>
            <a:r>
              <a:rPr lang="en-US" dirty="0" smtClean="0"/>
              <a:t>(a) Equitable access to farming assets, including land .</a:t>
            </a:r>
          </a:p>
          <a:p>
            <a:r>
              <a:rPr lang="en-US" dirty="0" smtClean="0"/>
              <a:t>(b) Production adapted to demand, increased incomes.</a:t>
            </a:r>
          </a:p>
          <a:p>
            <a:r>
              <a:rPr lang="en-US" dirty="0" smtClean="0"/>
              <a:t> (c ) Broad-based demand for basic non-farm goods and services increases.</a:t>
            </a:r>
          </a:p>
          <a:p>
            <a:r>
              <a:rPr lang="en-US" dirty="0" smtClean="0"/>
              <a:t>(d) Livelihood diversification increases incomes, investment in farming and demand for goods. </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4282" y="285728"/>
            <a:ext cx="8929718" cy="1500198"/>
          </a:xfrm>
        </p:spPr>
        <p:txBody>
          <a:bodyPr>
            <a:normAutofit/>
          </a:bodyPr>
          <a:lstStyle/>
          <a:p>
            <a:r>
              <a:rPr lang="en-US" b="1" dirty="0" smtClean="0">
                <a:solidFill>
                  <a:srgbClr val="FF0000"/>
                </a:solidFill>
              </a:rPr>
              <a:t>Positive Rural–urban Interactions And Regional Development:</a:t>
            </a:r>
            <a:br>
              <a:rPr lang="en-US" b="1" dirty="0" smtClean="0">
                <a:solidFill>
                  <a:srgbClr val="FF0000"/>
                </a:solidFill>
              </a:rPr>
            </a:br>
            <a:endParaRPr lang="en-US" b="1" dirty="0">
              <a:solidFill>
                <a:srgbClr val="FF0000"/>
              </a:solidFill>
            </a:endParaRPr>
          </a:p>
        </p:txBody>
      </p:sp>
      <p:sp>
        <p:nvSpPr>
          <p:cNvPr id="3" name="Content Placeholder 2"/>
          <p:cNvSpPr>
            <a:spLocks noGrp="1"/>
          </p:cNvSpPr>
          <p:nvPr>
            <p:ph idx="1"/>
          </p:nvPr>
        </p:nvSpPr>
        <p:spPr/>
        <p:txBody>
          <a:bodyPr/>
          <a:lstStyle/>
          <a:p>
            <a:pPr>
              <a:buNone/>
            </a:pPr>
            <a:endParaRPr lang="en-US" dirty="0" smtClean="0"/>
          </a:p>
          <a:p>
            <a:pPr algn="ctr">
              <a:buNone/>
            </a:pPr>
            <a:r>
              <a:rPr lang="en-US" b="1" u="sng" dirty="0" smtClean="0"/>
              <a:t>Local Urban Centre(s):</a:t>
            </a:r>
            <a:endParaRPr lang="en-US" u="sng" dirty="0" smtClean="0"/>
          </a:p>
          <a:p>
            <a:pPr>
              <a:buNone/>
            </a:pPr>
            <a:r>
              <a:rPr lang="en-US" dirty="0" smtClean="0"/>
              <a:t>(a) Access processing facilities, retaining value-added. </a:t>
            </a:r>
          </a:p>
          <a:p>
            <a:pPr>
              <a:buNone/>
            </a:pPr>
            <a:r>
              <a:rPr lang="en-US" dirty="0" smtClean="0"/>
              <a:t>(b) Increased production of non-farm goods and service provision.</a:t>
            </a:r>
          </a:p>
          <a:p>
            <a:pPr>
              <a:buNone/>
            </a:pPr>
            <a:r>
              <a:rPr lang="en-US" dirty="0" smtClean="0"/>
              <a:t>(c )Increase in non-agricultural employment opportunities.</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rgbClr val="FF0000"/>
                </a:solidFill>
              </a:rPr>
              <a:t>Positive Rural–urban Interactions And Regional Development:</a:t>
            </a:r>
            <a:endParaRPr lang="en-US" dirty="0"/>
          </a:p>
        </p:txBody>
      </p:sp>
      <p:sp>
        <p:nvSpPr>
          <p:cNvPr id="3" name="Content Placeholder 2"/>
          <p:cNvSpPr>
            <a:spLocks noGrp="1"/>
          </p:cNvSpPr>
          <p:nvPr>
            <p:ph idx="1"/>
          </p:nvPr>
        </p:nvSpPr>
        <p:spPr/>
        <p:txBody>
          <a:bodyPr/>
          <a:lstStyle/>
          <a:p>
            <a:pPr algn="ctr">
              <a:buNone/>
            </a:pPr>
            <a:r>
              <a:rPr lang="en-US" b="1" u="sng" dirty="0" smtClean="0"/>
              <a:t>National And International Urban Centres</a:t>
            </a:r>
          </a:p>
          <a:p>
            <a:pPr algn="ctr">
              <a:buNone/>
            </a:pPr>
            <a:endParaRPr lang="en-US" dirty="0"/>
          </a:p>
          <a:p>
            <a:pPr algn="ctr">
              <a:buNone/>
            </a:pPr>
            <a:r>
              <a:rPr lang="en-US" dirty="0" smtClean="0"/>
              <a:t>(a) Expanded markets for regional production</a:t>
            </a:r>
          </a:p>
          <a:p>
            <a:pPr algn="ctr">
              <a:buNone/>
            </a:pPr>
            <a:r>
              <a:rPr lang="en-US" dirty="0" smtClean="0"/>
              <a:t> (b) Provision of a diversity of goods and services</a:t>
            </a:r>
            <a:endParaRPr lang="en-US" b="1" u="sng"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rgbClr val="C00000"/>
                </a:solidFill>
              </a:rPr>
              <a:t>Key Challenges Of The 21st Century:</a:t>
            </a:r>
            <a:endParaRPr lang="en-US" b="1" dirty="0">
              <a:solidFill>
                <a:srgbClr val="C00000"/>
              </a:solidFill>
            </a:endParaRPr>
          </a:p>
        </p:txBody>
      </p:sp>
      <p:sp>
        <p:nvSpPr>
          <p:cNvPr id="3" name="Content Placeholder 2"/>
          <p:cNvSpPr>
            <a:spLocks noGrp="1"/>
          </p:cNvSpPr>
          <p:nvPr>
            <p:ph idx="1"/>
          </p:nvPr>
        </p:nvSpPr>
        <p:spPr>
          <a:xfrm>
            <a:off x="457200" y="1357298"/>
            <a:ext cx="8229600" cy="5072098"/>
          </a:xfrm>
        </p:spPr>
        <p:txBody>
          <a:bodyPr>
            <a:noAutofit/>
          </a:bodyPr>
          <a:lstStyle/>
          <a:p>
            <a:r>
              <a:rPr lang="en-US" sz="2000" dirty="0"/>
              <a:t>R</a:t>
            </a:r>
            <a:r>
              <a:rPr lang="en-US" sz="2000" dirty="0" smtClean="0"/>
              <a:t>apid </a:t>
            </a:r>
            <a:r>
              <a:rPr lang="en-US" sz="2000" dirty="0" err="1" smtClean="0"/>
              <a:t>urbanisation</a:t>
            </a:r>
            <a:r>
              <a:rPr lang="en-US" sz="2000" dirty="0" smtClean="0"/>
              <a:t> and &gt; 90% of global urban growth in developing countries</a:t>
            </a:r>
          </a:p>
          <a:p>
            <a:r>
              <a:rPr lang="en-US" sz="2000" dirty="0" smtClean="0"/>
              <a:t>  ~ 95% urban growth in metropolitan regions (increase of 180.000 people / day).</a:t>
            </a:r>
          </a:p>
          <a:p>
            <a:r>
              <a:rPr lang="en-US" sz="2000" dirty="0" smtClean="0"/>
              <a:t> Increasing </a:t>
            </a:r>
            <a:r>
              <a:rPr lang="en-US" sz="2000" dirty="0" err="1" smtClean="0"/>
              <a:t>urbanisation</a:t>
            </a:r>
            <a:r>
              <a:rPr lang="en-US" sz="2000" dirty="0" smtClean="0"/>
              <a:t> of rural areas, of lifestyle and consumption .</a:t>
            </a:r>
          </a:p>
          <a:p>
            <a:r>
              <a:rPr lang="en-US" sz="2000" dirty="0"/>
              <a:t>T</a:t>
            </a:r>
            <a:r>
              <a:rPr lang="en-US" sz="2000" dirty="0" smtClean="0"/>
              <a:t>ripling of world’s </a:t>
            </a:r>
            <a:r>
              <a:rPr lang="en-US" sz="2000" dirty="0" err="1" smtClean="0"/>
              <a:t>urbanised</a:t>
            </a:r>
            <a:r>
              <a:rPr lang="en-US" sz="2000" dirty="0" smtClean="0"/>
              <a:t> surface by 2030 (additional 1.5 </a:t>
            </a:r>
            <a:r>
              <a:rPr lang="en-US" sz="2000" dirty="0" err="1" smtClean="0"/>
              <a:t>mio</a:t>
            </a:r>
            <a:r>
              <a:rPr lang="en-US" sz="2000" dirty="0" smtClean="0"/>
              <a:t>. square km)</a:t>
            </a:r>
          </a:p>
          <a:p>
            <a:r>
              <a:rPr lang="en-US" sz="2000" dirty="0" smtClean="0"/>
              <a:t>Additional 500 million slum dwellers by 2020 and related public facility gap.</a:t>
            </a:r>
          </a:p>
          <a:p>
            <a:r>
              <a:rPr lang="en-US" sz="2000" dirty="0"/>
              <a:t>I</a:t>
            </a:r>
            <a:r>
              <a:rPr lang="en-US" sz="2000" dirty="0" smtClean="0"/>
              <a:t>ncrease in resource consumption / cap contrasting resource availability </a:t>
            </a:r>
          </a:p>
          <a:p>
            <a:r>
              <a:rPr lang="en-US" sz="2000" dirty="0"/>
              <a:t>P</a:t>
            </a:r>
            <a:r>
              <a:rPr lang="en-US" sz="2000" dirty="0" smtClean="0"/>
              <a:t>ursuit of new resource stocks directly linked to species loss and rising costs</a:t>
            </a:r>
          </a:p>
          <a:p>
            <a:r>
              <a:rPr lang="en-US" sz="2000" dirty="0" smtClean="0"/>
              <a:t> Increasing damage in urban areas by natural disasters (risk exposure)</a:t>
            </a:r>
          </a:p>
          <a:p>
            <a:r>
              <a:rPr lang="en-US" sz="2000" dirty="0" smtClean="0"/>
              <a:t> Increasing public sector fiscal constraints</a:t>
            </a:r>
            <a:endParaRPr lang="en-US" sz="20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439850"/>
          </a:xfrm>
        </p:spPr>
        <p:txBody>
          <a:bodyPr>
            <a:normAutofit/>
          </a:bodyPr>
          <a:lstStyle/>
          <a:p>
            <a:r>
              <a:rPr lang="en-US" sz="4000" b="1" dirty="0" smtClean="0">
                <a:solidFill>
                  <a:srgbClr val="C00000"/>
                </a:solidFill>
              </a:rPr>
              <a:t>Governing Via Urban NEXUS:</a:t>
            </a:r>
            <a:br>
              <a:rPr lang="en-US" sz="4000" b="1" dirty="0" smtClean="0">
                <a:solidFill>
                  <a:srgbClr val="C00000"/>
                </a:solidFill>
              </a:rPr>
            </a:br>
            <a:endParaRPr lang="en-US" sz="4000" b="1" dirty="0">
              <a:solidFill>
                <a:srgbClr val="C00000"/>
              </a:solidFill>
            </a:endParaRPr>
          </a:p>
        </p:txBody>
      </p:sp>
      <p:sp>
        <p:nvSpPr>
          <p:cNvPr id="3" name="Content Placeholder 2"/>
          <p:cNvSpPr>
            <a:spLocks noGrp="1"/>
          </p:cNvSpPr>
          <p:nvPr>
            <p:ph idx="1"/>
          </p:nvPr>
        </p:nvSpPr>
        <p:spPr>
          <a:xfrm>
            <a:off x="457200" y="1643050"/>
            <a:ext cx="8229600" cy="4483113"/>
          </a:xfrm>
        </p:spPr>
        <p:txBody>
          <a:bodyPr>
            <a:normAutofit/>
          </a:bodyPr>
          <a:lstStyle/>
          <a:p>
            <a:r>
              <a:rPr lang="en-US" dirty="0" smtClean="0"/>
              <a:t>Customization of coordinated, integrated solutions.</a:t>
            </a:r>
          </a:p>
          <a:p>
            <a:r>
              <a:rPr lang="en-US" dirty="0" smtClean="0"/>
              <a:t> Providing incentives for co-management.</a:t>
            </a:r>
          </a:p>
          <a:p>
            <a:r>
              <a:rPr lang="en-US" dirty="0" smtClean="0"/>
              <a:t> Signal alignment at multilevel and scales.</a:t>
            </a:r>
          </a:p>
          <a:p>
            <a:r>
              <a:rPr lang="en-US" dirty="0" smtClean="0"/>
              <a:t> Increasing the productivity of resources, finance, assets, services and communities. </a:t>
            </a:r>
          </a:p>
          <a:p>
            <a:r>
              <a:rPr lang="en-US" dirty="0"/>
              <a:t>R</a:t>
            </a:r>
            <a:r>
              <a:rPr lang="en-US" dirty="0" smtClean="0"/>
              <a:t>educing resource demands, costs, vulnerabilities.</a:t>
            </a:r>
          </a:p>
          <a:p>
            <a:r>
              <a:rPr lang="en-US" dirty="0" smtClean="0"/>
              <a:t> Exploit efficiency potentials, synergies.</a:t>
            </a:r>
          </a:p>
          <a:p>
            <a:r>
              <a:rPr lang="en-US" dirty="0" smtClean="0"/>
              <a:t> Enhancing quality of life.</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rgbClr val="C00000"/>
                </a:solidFill>
              </a:rPr>
              <a:t>Urban NEXUS – Steps Towards Good Governance:</a:t>
            </a:r>
            <a:endParaRPr lang="en-US" b="1" dirty="0">
              <a:solidFill>
                <a:srgbClr val="C00000"/>
              </a:solidFill>
            </a:endParaRPr>
          </a:p>
        </p:txBody>
      </p:sp>
      <p:sp>
        <p:nvSpPr>
          <p:cNvPr id="3" name="Content Placeholder 2"/>
          <p:cNvSpPr>
            <a:spLocks noGrp="1"/>
          </p:cNvSpPr>
          <p:nvPr>
            <p:ph idx="1"/>
          </p:nvPr>
        </p:nvSpPr>
        <p:spPr/>
        <p:txBody>
          <a:bodyPr>
            <a:normAutofit/>
          </a:bodyPr>
          <a:lstStyle/>
          <a:p>
            <a:r>
              <a:rPr lang="en-US" dirty="0"/>
              <a:t>R</a:t>
            </a:r>
            <a:r>
              <a:rPr lang="en-US" dirty="0" smtClean="0"/>
              <a:t>econsideration and reform of responsibilities and mandates of local and sub - national government and governance structures.</a:t>
            </a:r>
          </a:p>
          <a:p>
            <a:r>
              <a:rPr lang="en-US" dirty="0" smtClean="0"/>
              <a:t> Set-up of incentives for close cooperation and coordination in the planning and management of resources.</a:t>
            </a:r>
          </a:p>
          <a:p>
            <a:r>
              <a:rPr lang="en-US" dirty="0" smtClean="0"/>
              <a:t>Development of inter-sectoral planning and management mechanisms (eliminating ‘silo-thinking’).</a:t>
            </a:r>
          </a:p>
          <a:p>
            <a:r>
              <a:rPr lang="en-US" dirty="0"/>
              <a:t>A</a:t>
            </a:r>
            <a:r>
              <a:rPr lang="en-US" dirty="0" smtClean="0"/>
              <a:t>djustments in finance flows / budget allocations in the relative importance of local government functions.</a:t>
            </a:r>
          </a:p>
          <a:p>
            <a:r>
              <a:rPr lang="en-US" dirty="0" smtClean="0"/>
              <a:t>Fostering of community awareness, engagement and public participation.</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MEANING</a:t>
            </a:r>
            <a:endParaRPr lang="en-US" b="1" dirty="0"/>
          </a:p>
        </p:txBody>
      </p:sp>
      <p:sp>
        <p:nvSpPr>
          <p:cNvPr id="3" name="Content Placeholder 2"/>
          <p:cNvSpPr>
            <a:spLocks noGrp="1"/>
          </p:cNvSpPr>
          <p:nvPr>
            <p:ph idx="1"/>
          </p:nvPr>
        </p:nvSpPr>
        <p:spPr/>
        <p:txBody>
          <a:bodyPr>
            <a:normAutofit fontScale="85000" lnSpcReduction="10000"/>
          </a:bodyPr>
          <a:lstStyle/>
          <a:p>
            <a:pPr algn="just"/>
            <a:r>
              <a:rPr lang="en-US" sz="2800" b="1" dirty="0" smtClean="0">
                <a:solidFill>
                  <a:srgbClr val="FF0000"/>
                </a:solidFill>
                <a:latin typeface="Times New Roman" panose="02020603050405020304" pitchFamily="18" charset="0"/>
                <a:cs typeface="Times New Roman" panose="02020603050405020304" pitchFamily="18" charset="0"/>
              </a:rPr>
              <a:t> “Rural” </a:t>
            </a:r>
            <a:r>
              <a:rPr lang="en-US" sz="2800" dirty="0" smtClean="0">
                <a:latin typeface="Times New Roman" panose="02020603050405020304" pitchFamily="18" charset="0"/>
                <a:cs typeface="Times New Roman" panose="02020603050405020304" pitchFamily="18" charset="0"/>
              </a:rPr>
              <a:t>comes from Latin </a:t>
            </a:r>
            <a:r>
              <a:rPr lang="en-US" sz="2800" b="1" dirty="0" smtClean="0">
                <a:latin typeface="Times New Roman" panose="02020603050405020304" pitchFamily="18" charset="0"/>
                <a:cs typeface="Times New Roman" panose="02020603050405020304" pitchFamily="18" charset="0"/>
              </a:rPr>
              <a:t>“</a:t>
            </a:r>
            <a:r>
              <a:rPr lang="en-US" sz="2800" b="1" dirty="0" err="1" smtClean="0">
                <a:latin typeface="Times New Roman" panose="02020603050405020304" pitchFamily="18" charset="0"/>
                <a:cs typeface="Times New Roman" panose="02020603050405020304" pitchFamily="18" charset="0"/>
              </a:rPr>
              <a:t>ruralis</a:t>
            </a:r>
            <a:r>
              <a:rPr lang="en-US" sz="2800" b="1" dirty="0" smtClean="0">
                <a:latin typeface="Times New Roman" panose="02020603050405020304" pitchFamily="18" charset="0"/>
                <a:cs typeface="Times New Roman" panose="02020603050405020304" pitchFamily="18" charset="0"/>
              </a:rPr>
              <a:t>” </a:t>
            </a:r>
            <a:r>
              <a:rPr lang="en-US" sz="2800" dirty="0" smtClean="0">
                <a:latin typeface="Times New Roman" panose="02020603050405020304" pitchFamily="18" charset="0"/>
                <a:cs typeface="Times New Roman" panose="02020603050405020304" pitchFamily="18" charset="0"/>
              </a:rPr>
              <a:t>“of the countryside,” from </a:t>
            </a:r>
            <a:r>
              <a:rPr lang="en-US" sz="2800" dirty="0" err="1" smtClean="0">
                <a:latin typeface="Times New Roman" panose="02020603050405020304" pitchFamily="18" charset="0"/>
                <a:cs typeface="Times New Roman" panose="02020603050405020304" pitchFamily="18" charset="0"/>
              </a:rPr>
              <a:t>rus</a:t>
            </a:r>
            <a:r>
              <a:rPr lang="en-US" sz="2800" dirty="0" smtClean="0">
                <a:latin typeface="Times New Roman" panose="02020603050405020304" pitchFamily="18" charset="0"/>
                <a:cs typeface="Times New Roman" panose="02020603050405020304" pitchFamily="18" charset="0"/>
              </a:rPr>
              <a:t> (genitive </a:t>
            </a:r>
            <a:r>
              <a:rPr lang="en-US" sz="2800" dirty="0" err="1" smtClean="0">
                <a:latin typeface="Times New Roman" panose="02020603050405020304" pitchFamily="18" charset="0"/>
                <a:cs typeface="Times New Roman" panose="02020603050405020304" pitchFamily="18" charset="0"/>
              </a:rPr>
              <a:t>ruris</a:t>
            </a:r>
            <a:r>
              <a:rPr lang="en-US" sz="2800" dirty="0" smtClean="0">
                <a:latin typeface="Times New Roman" panose="02020603050405020304" pitchFamily="18" charset="0"/>
                <a:cs typeface="Times New Roman" panose="02020603050405020304" pitchFamily="18" charset="0"/>
              </a:rPr>
              <a:t>) “open land, country.”</a:t>
            </a:r>
          </a:p>
          <a:p>
            <a:pPr algn="just"/>
            <a:r>
              <a:rPr lang="en-US" sz="2800" dirty="0" smtClean="0">
                <a:latin typeface="Times New Roman" panose="02020603050405020304" pitchFamily="18" charset="0"/>
                <a:cs typeface="Times New Roman" panose="02020603050405020304" pitchFamily="18" charset="0"/>
              </a:rPr>
              <a:t> </a:t>
            </a:r>
            <a:r>
              <a:rPr lang="en-US" sz="2800" b="1" dirty="0" smtClean="0">
                <a:solidFill>
                  <a:srgbClr val="FF0000"/>
                </a:solidFill>
                <a:latin typeface="Times New Roman" panose="02020603050405020304" pitchFamily="18" charset="0"/>
                <a:cs typeface="Times New Roman" panose="02020603050405020304" pitchFamily="18" charset="0"/>
              </a:rPr>
              <a:t>“Urban” </a:t>
            </a:r>
            <a:r>
              <a:rPr lang="en-US" sz="2800" dirty="0" smtClean="0">
                <a:latin typeface="Times New Roman" panose="02020603050405020304" pitchFamily="18" charset="0"/>
                <a:cs typeface="Times New Roman" panose="02020603050405020304" pitchFamily="18" charset="0"/>
              </a:rPr>
              <a:t>from Latin </a:t>
            </a:r>
            <a:r>
              <a:rPr lang="en-US" sz="2800" b="1" dirty="0" smtClean="0">
                <a:latin typeface="Times New Roman" panose="02020603050405020304" pitchFamily="18" charset="0"/>
                <a:cs typeface="Times New Roman" panose="02020603050405020304" pitchFamily="18" charset="0"/>
              </a:rPr>
              <a:t>“</a:t>
            </a:r>
            <a:r>
              <a:rPr lang="en-US" sz="2800" b="1" dirty="0" err="1" smtClean="0">
                <a:latin typeface="Times New Roman" panose="02020603050405020304" pitchFamily="18" charset="0"/>
                <a:cs typeface="Times New Roman" panose="02020603050405020304" pitchFamily="18" charset="0"/>
              </a:rPr>
              <a:t>urbanus</a:t>
            </a:r>
            <a:r>
              <a:rPr lang="en-US" sz="2800" b="1" dirty="0" smtClean="0">
                <a:latin typeface="Times New Roman" panose="02020603050405020304" pitchFamily="18" charset="0"/>
                <a:cs typeface="Times New Roman" panose="02020603050405020304" pitchFamily="18" charset="0"/>
              </a:rPr>
              <a:t>” </a:t>
            </a:r>
            <a:r>
              <a:rPr lang="en-US" sz="2800" dirty="0" smtClean="0">
                <a:latin typeface="Times New Roman" panose="02020603050405020304" pitchFamily="18" charset="0"/>
                <a:cs typeface="Times New Roman" panose="02020603050405020304" pitchFamily="18" charset="0"/>
              </a:rPr>
              <a:t>“of or pertaining to a city or city life,” from </a:t>
            </a:r>
            <a:r>
              <a:rPr lang="en-US" sz="2800" dirty="0" err="1" smtClean="0">
                <a:latin typeface="Times New Roman" panose="02020603050405020304" pitchFamily="18" charset="0"/>
                <a:cs typeface="Times New Roman" panose="02020603050405020304" pitchFamily="18" charset="0"/>
              </a:rPr>
              <a:t>urbs</a:t>
            </a:r>
            <a:r>
              <a:rPr lang="en-US" sz="2800" dirty="0" smtClean="0">
                <a:latin typeface="Times New Roman" panose="02020603050405020304" pitchFamily="18" charset="0"/>
                <a:cs typeface="Times New Roman" panose="02020603050405020304" pitchFamily="18" charset="0"/>
              </a:rPr>
              <a:t> (genitive urbis) “city, walled town.</a:t>
            </a:r>
          </a:p>
          <a:p>
            <a:pPr algn="just"/>
            <a:r>
              <a:rPr lang="en-US" sz="2800" b="1" dirty="0" smtClean="0">
                <a:solidFill>
                  <a:srgbClr val="FF0000"/>
                </a:solidFill>
                <a:latin typeface="Times New Roman" panose="02020603050405020304" pitchFamily="18" charset="0"/>
                <a:cs typeface="Times New Roman" panose="02020603050405020304" pitchFamily="18" charset="0"/>
              </a:rPr>
              <a:t>“Nexus” </a:t>
            </a:r>
            <a:r>
              <a:rPr lang="en-US" sz="2800" dirty="0" smtClean="0">
                <a:latin typeface="Times New Roman" panose="02020603050405020304" pitchFamily="18" charset="0"/>
                <a:cs typeface="Times New Roman" panose="02020603050405020304" pitchFamily="18" charset="0"/>
              </a:rPr>
              <a:t>Latin word “that which ties or binds together.”</a:t>
            </a:r>
          </a:p>
          <a:p>
            <a:pPr marL="0" indent="0" algn="just">
              <a:buNone/>
            </a:pPr>
            <a:r>
              <a:rPr lang="en-US" sz="2800" b="1" dirty="0" smtClean="0">
                <a:latin typeface="Times New Roman" panose="02020603050405020304" pitchFamily="18" charset="0"/>
                <a:cs typeface="Times New Roman" panose="02020603050405020304" pitchFamily="18" charset="0"/>
              </a:rPr>
              <a:t>NSSO defines rural as:</a:t>
            </a:r>
          </a:p>
          <a:p>
            <a:pPr algn="just"/>
            <a:r>
              <a:rPr lang="en-US" sz="2800" dirty="0">
                <a:latin typeface="Times New Roman" panose="02020603050405020304" pitchFamily="18" charset="0"/>
                <a:cs typeface="Times New Roman" panose="02020603050405020304" pitchFamily="18" charset="0"/>
              </a:rPr>
              <a:t>An area with a population density of up to 400 per square </a:t>
            </a:r>
            <a:r>
              <a:rPr lang="en-US" sz="2800" dirty="0" smtClean="0">
                <a:latin typeface="Times New Roman" panose="02020603050405020304" pitchFamily="18" charset="0"/>
                <a:cs typeface="Times New Roman" panose="02020603050405020304" pitchFamily="18" charset="0"/>
              </a:rPr>
              <a:t>kilometer,</a:t>
            </a:r>
          </a:p>
          <a:p>
            <a:pPr algn="just"/>
            <a:r>
              <a:rPr lang="en-US" sz="2800" dirty="0" smtClean="0">
                <a:latin typeface="Times New Roman" panose="02020603050405020304" pitchFamily="18" charset="0"/>
                <a:cs typeface="Times New Roman" panose="02020603050405020304" pitchFamily="18" charset="0"/>
              </a:rPr>
              <a:t>Villages </a:t>
            </a:r>
            <a:r>
              <a:rPr lang="en-US" sz="2800" dirty="0">
                <a:latin typeface="Times New Roman" panose="02020603050405020304" pitchFamily="18" charset="0"/>
                <a:cs typeface="Times New Roman" panose="02020603050405020304" pitchFamily="18" charset="0"/>
              </a:rPr>
              <a:t>with clear surveyed boundaries but no municipal board</a:t>
            </a:r>
            <a:r>
              <a:rPr lang="en-US" sz="2800" dirty="0" smtClean="0">
                <a:latin typeface="Times New Roman" panose="02020603050405020304" pitchFamily="18" charset="0"/>
                <a:cs typeface="Times New Roman" panose="02020603050405020304" pitchFamily="18" charset="0"/>
              </a:rPr>
              <a:t>,</a:t>
            </a:r>
          </a:p>
          <a:p>
            <a:pPr algn="just"/>
            <a:r>
              <a:rPr lang="en-US" sz="2800" dirty="0" smtClean="0">
                <a:latin typeface="Times New Roman" panose="02020603050405020304" pitchFamily="18" charset="0"/>
                <a:cs typeface="Times New Roman" panose="02020603050405020304" pitchFamily="18" charset="0"/>
              </a:rPr>
              <a:t>A </a:t>
            </a:r>
            <a:r>
              <a:rPr lang="en-US" sz="2800" dirty="0">
                <a:latin typeface="Times New Roman" panose="02020603050405020304" pitchFamily="18" charset="0"/>
                <a:cs typeface="Times New Roman" panose="02020603050405020304" pitchFamily="18" charset="0"/>
              </a:rPr>
              <a:t>minimum of 75% of male working population involved in agriculture and allied activities.</a:t>
            </a:r>
            <a:endParaRPr lang="en-US" sz="2800" dirty="0" smtClean="0">
              <a:latin typeface="Times New Roman" panose="02020603050405020304" pitchFamily="18" charset="0"/>
              <a:cs typeface="Times New Roman" panose="02020603050405020304" pitchFamily="18" charset="0"/>
            </a:endParaRPr>
          </a:p>
          <a:p>
            <a:pPr>
              <a:buNone/>
            </a:pP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332656"/>
            <a:ext cx="7886700" cy="5844307"/>
          </a:xfrm>
        </p:spPr>
        <p:txBody>
          <a:bodyPr>
            <a:normAutofit lnSpcReduction="10000"/>
          </a:bodyPr>
          <a:lstStyle/>
          <a:p>
            <a:pPr marL="0" indent="0">
              <a:buNone/>
            </a:pPr>
            <a:r>
              <a:rPr lang="en-US" sz="2800" b="1" dirty="0" smtClean="0">
                <a:latin typeface="Times New Roman" panose="02020603050405020304" pitchFamily="18" charset="0"/>
                <a:cs typeface="Times New Roman" panose="02020603050405020304" pitchFamily="18" charset="0"/>
              </a:rPr>
              <a:t>Meaning of Urban </a:t>
            </a:r>
          </a:p>
          <a:p>
            <a:pPr marL="0" indent="0" algn="just">
              <a:buNone/>
            </a:pPr>
            <a:r>
              <a:rPr lang="en-US" sz="2800" dirty="0" smtClean="0">
                <a:latin typeface="Times New Roman" panose="02020603050405020304" pitchFamily="18" charset="0"/>
                <a:cs typeface="Times New Roman" panose="02020603050405020304" pitchFamily="18" charset="0"/>
              </a:rPr>
              <a:t>The NSSO has adopted </a:t>
            </a:r>
            <a:r>
              <a:rPr lang="en-US" sz="2800" dirty="0" smtClean="0">
                <a:latin typeface="Times New Roman" panose="02020603050405020304" pitchFamily="18" charset="0"/>
                <a:cs typeface="Times New Roman" panose="02020603050405020304" pitchFamily="18" charset="0"/>
              </a:rPr>
              <a:t>the Census 2011 definition </a:t>
            </a:r>
            <a:r>
              <a:rPr lang="en-US" sz="2800" dirty="0" smtClean="0">
                <a:latin typeface="Times New Roman" panose="02020603050405020304" pitchFamily="18" charset="0"/>
                <a:cs typeface="Times New Roman" panose="02020603050405020304" pitchFamily="18" charset="0"/>
              </a:rPr>
              <a:t>of </a:t>
            </a:r>
            <a:r>
              <a:rPr lang="en-US" sz="2800" dirty="0" smtClean="0">
                <a:latin typeface="Times New Roman" panose="02020603050405020304" pitchFamily="18" charset="0"/>
                <a:cs typeface="Times New Roman" panose="02020603050405020304" pitchFamily="18" charset="0"/>
              </a:rPr>
              <a:t>urban:</a:t>
            </a:r>
            <a:endParaRPr lang="en-US" sz="2800" dirty="0" smtClean="0">
              <a:latin typeface="Times New Roman" panose="02020603050405020304" pitchFamily="18" charset="0"/>
              <a:cs typeface="Times New Roman" panose="02020603050405020304" pitchFamily="18" charset="0"/>
            </a:endParaRPr>
          </a:p>
          <a:p>
            <a:pPr marL="0" indent="0" algn="just">
              <a:buNone/>
            </a:pPr>
            <a:r>
              <a:rPr lang="en-US" sz="2800" b="1" dirty="0" smtClean="0">
                <a:latin typeface="Times New Roman" panose="02020603050405020304" pitchFamily="18" charset="0"/>
                <a:cs typeface="Times New Roman" panose="02020603050405020304" pitchFamily="18" charset="0"/>
              </a:rPr>
              <a:t>Features: </a:t>
            </a:r>
          </a:p>
          <a:p>
            <a:pPr marL="457200" indent="-457200" algn="just">
              <a:buAutoNum type="arabicPeriod"/>
            </a:pPr>
            <a:r>
              <a:rPr lang="en-US" sz="2800" dirty="0" smtClean="0">
                <a:latin typeface="Times New Roman" panose="02020603050405020304" pitchFamily="18" charset="0"/>
                <a:cs typeface="Times New Roman" panose="02020603050405020304" pitchFamily="18" charset="0"/>
              </a:rPr>
              <a:t>All places with a municipality, corporation, cantonment board or notified towns area committee, etc.</a:t>
            </a:r>
          </a:p>
          <a:p>
            <a:pPr marL="457200" indent="-457200" algn="just">
              <a:buAutoNum type="arabicPeriod"/>
            </a:pPr>
            <a:r>
              <a:rPr lang="en-US" sz="2800" dirty="0" smtClean="0">
                <a:latin typeface="Times New Roman" panose="02020603050405020304" pitchFamily="18" charset="0"/>
                <a:cs typeface="Times New Roman" panose="02020603050405020304" pitchFamily="18" charset="0"/>
              </a:rPr>
              <a:t>A place satisfying the following three criteria simultaneously</a:t>
            </a:r>
          </a:p>
          <a:p>
            <a:pPr marL="0" indent="0" algn="just">
              <a:buNone/>
            </a:pPr>
            <a:r>
              <a:rPr lang="en-US" sz="2800" dirty="0">
                <a:latin typeface="Times New Roman" panose="02020603050405020304" pitchFamily="18" charset="0"/>
                <a:cs typeface="Times New Roman" panose="02020603050405020304" pitchFamily="18" charset="0"/>
              </a:rPr>
              <a:t> </a:t>
            </a:r>
            <a:r>
              <a:rPr lang="en-US" sz="2800" dirty="0" smtClean="0">
                <a:latin typeface="Times New Roman" panose="02020603050405020304" pitchFamily="18" charset="0"/>
                <a:cs typeface="Times New Roman" panose="02020603050405020304" pitchFamily="18" charset="0"/>
              </a:rPr>
              <a:t>(a) a minimum population of 5000,</a:t>
            </a:r>
          </a:p>
          <a:p>
            <a:pPr marL="0" indent="0" algn="just">
              <a:buNone/>
            </a:pPr>
            <a:r>
              <a:rPr lang="en-US" sz="2800" dirty="0">
                <a:latin typeface="Times New Roman" panose="02020603050405020304" pitchFamily="18" charset="0"/>
                <a:cs typeface="Times New Roman" panose="02020603050405020304" pitchFamily="18" charset="0"/>
              </a:rPr>
              <a:t> </a:t>
            </a:r>
            <a:r>
              <a:rPr lang="en-US" sz="2800" dirty="0" smtClean="0">
                <a:latin typeface="Times New Roman" panose="02020603050405020304" pitchFamily="18" charset="0"/>
                <a:cs typeface="Times New Roman" panose="02020603050405020304" pitchFamily="18" charset="0"/>
              </a:rPr>
              <a:t>(b) At least 75% of male working population engaged in non-agricultural pursuits, and</a:t>
            </a:r>
          </a:p>
          <a:p>
            <a:pPr marL="0" indent="0" algn="just">
              <a:buNone/>
            </a:pPr>
            <a:r>
              <a:rPr lang="en-US" sz="2800" dirty="0" smtClean="0">
                <a:latin typeface="Times New Roman" panose="02020603050405020304" pitchFamily="18" charset="0"/>
                <a:cs typeface="Times New Roman" panose="02020603050405020304" pitchFamily="18" charset="0"/>
              </a:rPr>
              <a:t> ( C) A population density of at least 400  per sq. (or 1000per sq. mile</a:t>
            </a:r>
            <a:r>
              <a:rPr lang="en-US" dirty="0" smtClean="0"/>
              <a:t>)</a:t>
            </a:r>
            <a:endParaRPr lang="en-IN" dirty="0"/>
          </a:p>
        </p:txBody>
      </p:sp>
    </p:spTree>
    <p:extLst>
      <p:ext uri="{BB962C8B-B14F-4D97-AF65-F5344CB8AC3E}">
        <p14:creationId xmlns:p14="http://schemas.microsoft.com/office/powerpoint/2010/main" val="2873789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332656"/>
            <a:ext cx="7886700" cy="5844307"/>
          </a:xfrm>
        </p:spPr>
        <p:txBody>
          <a:bodyPr>
            <a:normAutofit/>
          </a:bodyPr>
          <a:lstStyle/>
          <a:p>
            <a:pPr algn="just"/>
            <a:r>
              <a:rPr lang="en-US" sz="2800" dirty="0" smtClean="0">
                <a:latin typeface="Times New Roman" panose="02020603050405020304" pitchFamily="18" charset="0"/>
                <a:cs typeface="Times New Roman" panose="02020603050405020304" pitchFamily="18" charset="0"/>
              </a:rPr>
              <a:t>Apart from these, the outgrowths of cities (a city means a town with population of 100000 and above) and towns have also been treated as urban under ‘Urban Agglomerations’. </a:t>
            </a:r>
          </a:p>
          <a:p>
            <a:pPr marL="0" indent="0" algn="just">
              <a:buNone/>
            </a:pPr>
            <a:r>
              <a:rPr lang="en-US" sz="2800" b="1" dirty="0" smtClean="0">
                <a:latin typeface="Times New Roman" panose="02020603050405020304" pitchFamily="18" charset="0"/>
                <a:cs typeface="Times New Roman" panose="02020603050405020304" pitchFamily="18" charset="0"/>
              </a:rPr>
              <a:t>Rural-Urban Nexus</a:t>
            </a:r>
          </a:p>
          <a:p>
            <a:pPr algn="just"/>
            <a:r>
              <a:rPr lang="en-US" sz="2800" dirty="0" smtClean="0">
                <a:latin typeface="Times New Roman" panose="02020603050405020304" pitchFamily="18" charset="0"/>
                <a:cs typeface="Times New Roman" panose="02020603050405020304" pitchFamily="18" charset="0"/>
              </a:rPr>
              <a:t>Inter-</a:t>
            </a:r>
            <a:r>
              <a:rPr lang="en-US" sz="2800" dirty="0" err="1" smtClean="0">
                <a:latin typeface="Times New Roman" panose="02020603050405020304" pitchFamily="18" charset="0"/>
                <a:cs typeface="Times New Roman" panose="02020603050405020304" pitchFamily="18" charset="0"/>
              </a:rPr>
              <a:t>sectoral</a:t>
            </a:r>
            <a:endParaRPr lang="en-US" sz="2800" dirty="0" smtClean="0">
              <a:latin typeface="Times New Roman" panose="02020603050405020304" pitchFamily="18" charset="0"/>
              <a:cs typeface="Times New Roman" panose="02020603050405020304" pitchFamily="18" charset="0"/>
            </a:endParaRPr>
          </a:p>
          <a:p>
            <a:pPr algn="just"/>
            <a:r>
              <a:rPr lang="en-US" sz="2800" dirty="0" smtClean="0">
                <a:latin typeface="Times New Roman" panose="02020603050405020304" pitchFamily="18" charset="0"/>
                <a:cs typeface="Times New Roman" panose="02020603050405020304" pitchFamily="18" charset="0"/>
              </a:rPr>
              <a:t>Multi-stakeholders</a:t>
            </a:r>
          </a:p>
          <a:p>
            <a:pPr algn="just"/>
            <a:r>
              <a:rPr lang="en-US" sz="2800" dirty="0" smtClean="0">
                <a:latin typeface="Times New Roman" panose="02020603050405020304" pitchFamily="18" charset="0"/>
                <a:cs typeface="Times New Roman" panose="02020603050405020304" pitchFamily="18" charset="0"/>
              </a:rPr>
              <a:t>Good governance</a:t>
            </a:r>
          </a:p>
          <a:p>
            <a:pPr algn="just"/>
            <a:r>
              <a:rPr lang="en-US" sz="2800" dirty="0" smtClean="0">
                <a:latin typeface="Times New Roman" panose="02020603050405020304" pitchFamily="18" charset="0"/>
                <a:cs typeface="Times New Roman" panose="02020603050405020304" pitchFamily="18" charset="0"/>
              </a:rPr>
              <a:t>Inclusive</a:t>
            </a:r>
          </a:p>
          <a:p>
            <a:pPr algn="just"/>
            <a:r>
              <a:rPr lang="en-US" sz="2800" dirty="0" smtClean="0">
                <a:latin typeface="Times New Roman" panose="02020603050405020304" pitchFamily="18" charset="0"/>
                <a:cs typeface="Times New Roman" panose="02020603050405020304" pitchFamily="18" charset="0"/>
              </a:rPr>
              <a:t>Based on human rights </a:t>
            </a:r>
          </a:p>
          <a:p>
            <a:pPr algn="just"/>
            <a:r>
              <a:rPr lang="en-US" sz="2800" dirty="0" smtClean="0">
                <a:latin typeface="Times New Roman" panose="02020603050405020304" pitchFamily="18" charset="0"/>
                <a:cs typeface="Times New Roman" panose="02020603050405020304" pitchFamily="18" charset="0"/>
              </a:rPr>
              <a:t>Ownership and commitment</a:t>
            </a:r>
            <a:endParaRPr lang="en-IN"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847706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85728"/>
            <a:ext cx="8229600" cy="1143000"/>
          </a:xfrm>
        </p:spPr>
        <p:txBody>
          <a:bodyPr>
            <a:normAutofit fontScale="90000"/>
          </a:bodyPr>
          <a:lstStyle/>
          <a:p>
            <a:r>
              <a:rPr lang="en-US" sz="8800" dirty="0" smtClean="0"/>
              <a:t> </a:t>
            </a:r>
            <a:r>
              <a:rPr lang="en-US" sz="5300" b="1" dirty="0" smtClean="0"/>
              <a:t>Rural </a:t>
            </a:r>
            <a:r>
              <a:rPr lang="en-US" sz="5300" b="1" dirty="0" err="1" smtClean="0"/>
              <a:t>Vs</a:t>
            </a:r>
            <a:r>
              <a:rPr lang="en-US" sz="5300" b="1" dirty="0" smtClean="0"/>
              <a:t> Urban</a:t>
            </a:r>
            <a:endParaRPr lang="en-US" sz="9600" b="1" dirty="0"/>
          </a:p>
        </p:txBody>
      </p:sp>
      <p:sp>
        <p:nvSpPr>
          <p:cNvPr id="3" name="Content Placeholder 2"/>
          <p:cNvSpPr>
            <a:spLocks noGrp="1"/>
          </p:cNvSpPr>
          <p:nvPr>
            <p:ph idx="1"/>
          </p:nvPr>
        </p:nvSpPr>
        <p:spPr/>
        <p:txBody>
          <a:bodyPr>
            <a:normAutofit/>
          </a:bodyPr>
          <a:lstStyle/>
          <a:p>
            <a:endParaRPr lang="en-US" dirty="0" smtClean="0"/>
          </a:p>
          <a:p>
            <a:r>
              <a:rPr lang="en-US" dirty="0" smtClean="0"/>
              <a:t>The linkages between urban centres and the countryside, including movements of people, goods, capital, and other social transactions, play an important role in processes of rural and urban change. There are three elements which best distinguish an urban or rural character of an area:</a:t>
            </a:r>
          </a:p>
          <a:p>
            <a:pPr marL="0" indent="0">
              <a:buNone/>
            </a:pPr>
            <a:r>
              <a:rPr lang="en-US" dirty="0" smtClean="0"/>
              <a:t>(a) </a:t>
            </a:r>
            <a:r>
              <a:rPr lang="en-US" dirty="0" smtClean="0">
                <a:solidFill>
                  <a:srgbClr val="FF0000"/>
                </a:solidFill>
              </a:rPr>
              <a:t>The Ecological element</a:t>
            </a:r>
          </a:p>
          <a:p>
            <a:pPr marL="0" indent="0">
              <a:buNone/>
            </a:pPr>
            <a:r>
              <a:rPr lang="en-US" dirty="0" smtClean="0"/>
              <a:t>(b) </a:t>
            </a:r>
            <a:r>
              <a:rPr lang="en-US" dirty="0" smtClean="0">
                <a:solidFill>
                  <a:srgbClr val="FF0000"/>
                </a:solidFill>
              </a:rPr>
              <a:t>The </a:t>
            </a:r>
            <a:r>
              <a:rPr lang="en-US" dirty="0">
                <a:solidFill>
                  <a:srgbClr val="FF0000"/>
                </a:solidFill>
              </a:rPr>
              <a:t>E</a:t>
            </a:r>
            <a:r>
              <a:rPr lang="en-US" dirty="0" smtClean="0">
                <a:solidFill>
                  <a:srgbClr val="FF0000"/>
                </a:solidFill>
              </a:rPr>
              <a:t>conomic element</a:t>
            </a:r>
          </a:p>
          <a:p>
            <a:pPr marL="0" indent="0">
              <a:buNone/>
            </a:pPr>
            <a:r>
              <a:rPr lang="en-US" dirty="0" smtClean="0"/>
              <a:t>(c ) </a:t>
            </a:r>
            <a:r>
              <a:rPr lang="en-US" dirty="0" smtClean="0">
                <a:solidFill>
                  <a:srgbClr val="FF0000"/>
                </a:solidFill>
              </a:rPr>
              <a:t>The Social element</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2984"/>
          </a:xfrm>
        </p:spPr>
        <p:txBody>
          <a:bodyPr>
            <a:normAutofit/>
          </a:bodyPr>
          <a:lstStyle/>
          <a:p>
            <a:r>
              <a:rPr lang="en-US" b="1" dirty="0" smtClean="0"/>
              <a:t>Interdependency Between Urban </a:t>
            </a:r>
            <a:r>
              <a:rPr lang="en-US" b="1" dirty="0" smtClean="0"/>
              <a:t>and </a:t>
            </a:r>
            <a:r>
              <a:rPr lang="en-US" b="1" dirty="0" smtClean="0"/>
              <a:t>Rural Areas:</a:t>
            </a:r>
            <a:endParaRPr lang="en-US" b="1" dirty="0"/>
          </a:p>
        </p:txBody>
      </p:sp>
      <p:sp>
        <p:nvSpPr>
          <p:cNvPr id="3" name="Content Placeholder 2"/>
          <p:cNvSpPr>
            <a:spLocks noGrp="1"/>
          </p:cNvSpPr>
          <p:nvPr>
            <p:ph idx="1"/>
          </p:nvPr>
        </p:nvSpPr>
        <p:spPr>
          <a:xfrm>
            <a:off x="457200" y="1142984"/>
            <a:ext cx="8229600" cy="5500726"/>
          </a:xfrm>
        </p:spPr>
        <p:txBody>
          <a:bodyPr>
            <a:noAutofit/>
          </a:bodyPr>
          <a:lstStyle/>
          <a:p>
            <a:pPr algn="just">
              <a:buNone/>
            </a:pPr>
            <a:r>
              <a:rPr lang="en-US" sz="2400" dirty="0" smtClean="0"/>
              <a:t>                                  </a:t>
            </a:r>
            <a:r>
              <a:rPr lang="en-US" sz="2000" b="1" u="sng" dirty="0" smtClean="0">
                <a:solidFill>
                  <a:srgbClr val="FF0000"/>
                </a:solidFill>
              </a:rPr>
              <a:t>Urban-Rural Inter-dependence</a:t>
            </a:r>
          </a:p>
          <a:p>
            <a:pPr algn="just">
              <a:buFont typeface="Wingdings" pitchFamily="2" charset="2"/>
              <a:buChar char="v"/>
            </a:pPr>
            <a:r>
              <a:rPr lang="en-US" sz="2000" dirty="0" smtClean="0"/>
              <a:t>Urban residents depend indirectly on agriculture.</a:t>
            </a:r>
          </a:p>
          <a:p>
            <a:pPr algn="just">
              <a:buFont typeface="Wingdings" pitchFamily="2" charset="2"/>
              <a:buChar char="v"/>
            </a:pPr>
            <a:r>
              <a:rPr lang="en-US" sz="2000" dirty="0" smtClean="0"/>
              <a:t>Incomes from non-agricultural activities and remittances help decrease    rural poverty &amp; increase agricultural innovation.</a:t>
            </a:r>
          </a:p>
          <a:p>
            <a:pPr algn="just">
              <a:buFont typeface="Wingdings" pitchFamily="2" charset="2"/>
              <a:buChar char="v"/>
            </a:pPr>
            <a:r>
              <a:rPr lang="en-US" sz="2000" dirty="0" smtClean="0"/>
              <a:t>In times of crisis, urban residents may migrate to countryside - Cities can have a more direct link with agriculture via urban and </a:t>
            </a:r>
            <a:r>
              <a:rPr lang="en-US" sz="2000" dirty="0" err="1" smtClean="0"/>
              <a:t>peri</a:t>
            </a:r>
            <a:r>
              <a:rPr lang="en-US" sz="2000" dirty="0" smtClean="0"/>
              <a:t>- urban agriculture.</a:t>
            </a:r>
          </a:p>
          <a:p>
            <a:pPr algn="just">
              <a:buFont typeface="Wingdings" pitchFamily="2" charset="2"/>
              <a:buChar char="v"/>
            </a:pPr>
            <a:r>
              <a:rPr lang="en-US" sz="2000" dirty="0" smtClean="0"/>
              <a:t> Cities became efficient solutions to improve trading, which demanded permanent nodes and communication networks.</a:t>
            </a:r>
          </a:p>
          <a:p>
            <a:pPr algn="just">
              <a:buFont typeface="Wingdings" pitchFamily="2" charset="2"/>
              <a:buChar char="v"/>
            </a:pPr>
            <a:r>
              <a:rPr lang="en-US" sz="2000" dirty="0" smtClean="0"/>
              <a:t>The growth of regional cities had a pervasive impact on agricultural production, and in turn agricultural development accelerated the growth and shaped the economies of many secondary cities.</a:t>
            </a:r>
          </a:p>
          <a:p>
            <a:pPr algn="just">
              <a:buFont typeface="Wingdings" pitchFamily="2" charset="2"/>
              <a:buChar char="v"/>
            </a:pPr>
            <a:r>
              <a:rPr lang="en-US" sz="2000" dirty="0" smtClean="0"/>
              <a:t>Large metropolitan areas provide important markets for agricultural goods, and much of their secondary and tertiary employment is in market-related activities, or in those that depend indirectly on agricultural production</a:t>
            </a:r>
            <a:endParaRPr lang="en-US" sz="20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The Rural Urban Nexus:</a:t>
            </a:r>
            <a:endParaRPr lang="en-US" dirty="0"/>
          </a:p>
        </p:txBody>
      </p:sp>
      <p:sp>
        <p:nvSpPr>
          <p:cNvPr id="3" name="Content Placeholder 2"/>
          <p:cNvSpPr>
            <a:spLocks noGrp="1"/>
          </p:cNvSpPr>
          <p:nvPr>
            <p:ph idx="1"/>
          </p:nvPr>
        </p:nvSpPr>
        <p:spPr>
          <a:xfrm>
            <a:off x="628650" y="1484784"/>
            <a:ext cx="7886700" cy="4692179"/>
          </a:xfrm>
        </p:spPr>
        <p:txBody>
          <a:bodyPr>
            <a:normAutofit/>
          </a:bodyPr>
          <a:lstStyle/>
          <a:p>
            <a:r>
              <a:rPr lang="en-US" dirty="0"/>
              <a:t>M</a:t>
            </a:r>
            <a:r>
              <a:rPr lang="en-US" dirty="0" smtClean="0"/>
              <a:t>ore country urbanites are becoming part-time or </a:t>
            </a:r>
            <a:r>
              <a:rPr lang="en-US" b="1" dirty="0" smtClean="0">
                <a:solidFill>
                  <a:srgbClr val="FF0000"/>
                </a:solidFill>
              </a:rPr>
              <a:t>hobby farmers, </a:t>
            </a:r>
            <a:r>
              <a:rPr lang="en-US" dirty="0" smtClean="0"/>
              <a:t>while more farmers are becoming </a:t>
            </a:r>
            <a:r>
              <a:rPr lang="en-US" b="1" dirty="0" smtClean="0">
                <a:solidFill>
                  <a:srgbClr val="FF0000"/>
                </a:solidFill>
              </a:rPr>
              <a:t>part-time urbanites by working in the city</a:t>
            </a:r>
            <a:r>
              <a:rPr lang="en-US" dirty="0" smtClean="0"/>
              <a:t>, leading to a blurred distinction between the two groups.</a:t>
            </a:r>
          </a:p>
          <a:p>
            <a:pPr marL="0" indent="0">
              <a:buNone/>
            </a:pPr>
            <a:endParaRPr lang="en-US" dirty="0" smtClean="0"/>
          </a:p>
          <a:p>
            <a:r>
              <a:rPr lang="en-US" dirty="0"/>
              <a:t>R</a:t>
            </a:r>
            <a:r>
              <a:rPr lang="en-US" dirty="0" smtClean="0"/>
              <a:t>ich citizens built beautiful dwellings in the countryside to enjoy the fresh air and green scenery.</a:t>
            </a:r>
          </a:p>
          <a:p>
            <a:pPr marL="0" indent="0">
              <a:buNone/>
            </a:pPr>
            <a:endParaRPr lang="en-US" dirty="0" smtClean="0"/>
          </a:p>
          <a:p>
            <a:r>
              <a:rPr lang="en-US" dirty="0" smtClean="0"/>
              <a:t>Rural areas close to larger cities are considered as the backyard of thousands of urban residents.</a:t>
            </a:r>
          </a:p>
          <a:p>
            <a:pPr marL="0" indent="0">
              <a:buNone/>
            </a:pPr>
            <a:endParaRPr lang="en-US" dirty="0" smtClean="0"/>
          </a:p>
          <a:p>
            <a:r>
              <a:rPr lang="en-US" dirty="0" smtClean="0"/>
              <a:t>At the same time, the increasing accessibility of city and hinterland allow rural residents to work and enjoy cultural activities in the city.</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The Rural Urban Nexus:</a:t>
            </a:r>
            <a:endParaRPr lang="en-US" dirty="0"/>
          </a:p>
        </p:txBody>
      </p:sp>
      <p:sp>
        <p:nvSpPr>
          <p:cNvPr id="3" name="Content Placeholder 2"/>
          <p:cNvSpPr>
            <a:spLocks noGrp="1"/>
          </p:cNvSpPr>
          <p:nvPr>
            <p:ph idx="1"/>
          </p:nvPr>
        </p:nvSpPr>
        <p:spPr>
          <a:xfrm>
            <a:off x="629189" y="1844824"/>
            <a:ext cx="7886700" cy="4351338"/>
          </a:xfrm>
        </p:spPr>
        <p:txBody>
          <a:bodyPr>
            <a:normAutofit/>
          </a:bodyPr>
          <a:lstStyle/>
          <a:p>
            <a:r>
              <a:rPr lang="en-US" sz="2800" dirty="0" smtClean="0">
                <a:latin typeface="Times New Roman" panose="02020603050405020304" pitchFamily="18" charset="0"/>
                <a:cs typeface="Times New Roman" panose="02020603050405020304" pitchFamily="18" charset="0"/>
              </a:rPr>
              <a:t>Urban and rural areas are getting more interwoven, physically, financially, functionally and culturally. </a:t>
            </a:r>
          </a:p>
          <a:p>
            <a:pPr marL="0" indent="0">
              <a:buNone/>
            </a:pPr>
            <a:endParaRPr lang="en-US" sz="2800" dirty="0" smtClean="0">
              <a:latin typeface="Times New Roman" panose="02020603050405020304" pitchFamily="18" charset="0"/>
              <a:cs typeface="Times New Roman" panose="02020603050405020304" pitchFamily="18" charset="0"/>
            </a:endParaRPr>
          </a:p>
          <a:p>
            <a:r>
              <a:rPr lang="en-US" sz="2800" dirty="0" smtClean="0">
                <a:latin typeface="Times New Roman" panose="02020603050405020304" pitchFamily="18" charset="0"/>
                <a:cs typeface="Times New Roman" panose="02020603050405020304" pitchFamily="18" charset="0"/>
              </a:rPr>
              <a:t>The worldwide transformation from an industrial to a post-industrial society and the ongoing introduction of new </a:t>
            </a:r>
            <a:r>
              <a:rPr lang="en-US" sz="2800" b="1" dirty="0" smtClean="0">
                <a:solidFill>
                  <a:srgbClr val="FF0000"/>
                </a:solidFill>
                <a:latin typeface="Times New Roman" panose="02020603050405020304" pitchFamily="18" charset="0"/>
                <a:cs typeface="Times New Roman" panose="02020603050405020304" pitchFamily="18" charset="0"/>
              </a:rPr>
              <a:t>information technologies (I.T.) </a:t>
            </a:r>
            <a:r>
              <a:rPr lang="en-US" sz="2800" dirty="0" smtClean="0">
                <a:latin typeface="Times New Roman" panose="02020603050405020304" pitchFamily="18" charset="0"/>
                <a:cs typeface="Times New Roman" panose="02020603050405020304" pitchFamily="18" charset="0"/>
              </a:rPr>
              <a:t>is likely to open up new possibilities for the spatial and economic organization of urban and rural areas.</a:t>
            </a:r>
            <a:endParaRPr lang="en-US" sz="2800"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repp grafik verändert_EN.png"/>
          <p:cNvPicPr>
            <a:picLocks noChangeAspect="1"/>
          </p:cNvPicPr>
          <p:nvPr/>
        </p:nvPicPr>
        <p:blipFill>
          <a:blip r:embed="rId2" cstate="print"/>
          <a:stretch>
            <a:fillRect/>
          </a:stretch>
        </p:blipFill>
        <p:spPr>
          <a:xfrm>
            <a:off x="357158" y="1571612"/>
            <a:ext cx="8215370" cy="5000660"/>
          </a:xfrm>
          <a:prstGeom prst="rect">
            <a:avLst/>
          </a:prstGeom>
        </p:spPr>
      </p:pic>
      <p:sp>
        <p:nvSpPr>
          <p:cNvPr id="7" name="Rectangle 6"/>
          <p:cNvSpPr/>
          <p:nvPr/>
        </p:nvSpPr>
        <p:spPr>
          <a:xfrm>
            <a:off x="428596" y="214290"/>
            <a:ext cx="7429552" cy="1323439"/>
          </a:xfrm>
          <a:prstGeom prst="rect">
            <a:avLst/>
          </a:prstGeom>
        </p:spPr>
        <p:txBody>
          <a:bodyPr wrap="square">
            <a:spAutoFit/>
          </a:bodyPr>
          <a:lstStyle/>
          <a:p>
            <a:pPr algn="just"/>
            <a:r>
              <a:rPr lang="en-US" sz="4000" b="1" dirty="0" smtClean="0">
                <a:solidFill>
                  <a:srgbClr val="FF0000"/>
                </a:solidFill>
              </a:rPr>
              <a:t>Exchanges And Interactions in Rural-urban-metabolism:</a:t>
            </a:r>
            <a:endParaRPr lang="en-US" sz="4000" b="1" dirty="0">
              <a:solidFill>
                <a:srgbClr val="FF0000"/>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716</TotalTime>
  <Words>1470</Words>
  <Application>Microsoft Office PowerPoint</Application>
  <PresentationFormat>On-screen Show (4:3)</PresentationFormat>
  <Paragraphs>125</Paragraphs>
  <Slides>19</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19</vt:i4>
      </vt:variant>
    </vt:vector>
  </HeadingPairs>
  <TitlesOfParts>
    <vt:vector size="25" baseType="lpstr">
      <vt:lpstr>Arial</vt:lpstr>
      <vt:lpstr>Calibri</vt:lpstr>
      <vt:lpstr>Calibri Light</vt:lpstr>
      <vt:lpstr>Times New Roman</vt:lpstr>
      <vt:lpstr>Wingdings</vt:lpstr>
      <vt:lpstr>Office Theme</vt:lpstr>
      <vt:lpstr>PowerPoint Presentation</vt:lpstr>
      <vt:lpstr>MEANING</vt:lpstr>
      <vt:lpstr>PowerPoint Presentation</vt:lpstr>
      <vt:lpstr>PowerPoint Presentation</vt:lpstr>
      <vt:lpstr> Rural Vs Urban</vt:lpstr>
      <vt:lpstr>Interdependency Between Urban and Rural Areas:</vt:lpstr>
      <vt:lpstr>The Rural Urban Nexus:</vt:lpstr>
      <vt:lpstr>The Rural Urban Nexus:</vt:lpstr>
      <vt:lpstr>PowerPoint Presentation</vt:lpstr>
      <vt:lpstr>              </vt:lpstr>
      <vt:lpstr>Psychological Characteristics :</vt:lpstr>
      <vt:lpstr>Significant Synergies Between Many Rural And Urban Interests:</vt:lpstr>
      <vt:lpstr>Significant Synergies Between Many Rural And Urban Interests:</vt:lpstr>
      <vt:lpstr>Positive Rural–urban Interactions And Regional Development:</vt:lpstr>
      <vt:lpstr>Positive Rural–urban Interactions And Regional Development: </vt:lpstr>
      <vt:lpstr>Positive Rural–urban Interactions And Regional Development:</vt:lpstr>
      <vt:lpstr>Key Challenges Of The 21st Century:</vt:lpstr>
      <vt:lpstr>Governing Via Urban NEXUS: </vt:lpstr>
      <vt:lpstr>Urban NEXUS – Steps Towards Good Governance:</vt:lpstr>
    </vt:vector>
  </TitlesOfParts>
  <Company>Grizli777</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URBAN-RURAL NEXUS</dc:title>
  <dc:creator>user</dc:creator>
  <cp:lastModifiedBy>Dr. Saket</cp:lastModifiedBy>
  <cp:revision>76</cp:revision>
  <dcterms:created xsi:type="dcterms:W3CDTF">2020-07-16T09:23:53Z</dcterms:created>
  <dcterms:modified xsi:type="dcterms:W3CDTF">2020-07-20T07:08:18Z</dcterms:modified>
</cp:coreProperties>
</file>