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4" r:id="rId3"/>
    <p:sldId id="266" r:id="rId4"/>
    <p:sldId id="268" r:id="rId5"/>
    <p:sldId id="267" r:id="rId6"/>
    <p:sldId id="269" r:id="rId7"/>
    <p:sldId id="270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9BB46-2302-47A5-98D3-2773B2725C1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D02F4-1BB0-4493-BFE3-EEED1A8B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47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30D93-DCE1-4AF9-ABD1-C5EAC9D4A7FA}" type="datetimeFigureOut">
              <a:rPr lang="en-US" smtClean="0"/>
              <a:pPr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E39C6-B392-4F72-A907-2AC75D75E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Panchayati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Raj System in India</a:t>
            </a:r>
            <a:endParaRPr lang="en-US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By:</a:t>
            </a: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Dr. Saket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Bihari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 Professor, IIPA</a:t>
            </a:r>
            <a:r>
              <a:rPr lang="en-US" dirty="0" smtClean="0"/>
              <a:t>. </a:t>
            </a:r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b="1" i="1" dirty="0" smtClean="0"/>
              <a:t>“Greater </a:t>
            </a:r>
            <a:r>
              <a:rPr lang="en-US" b="1" i="1" dirty="0"/>
              <a:t>the power of the </a:t>
            </a:r>
            <a:r>
              <a:rPr lang="en-US" b="1" i="1" dirty="0" err="1"/>
              <a:t>Panchayat</a:t>
            </a:r>
            <a:r>
              <a:rPr lang="en-US" b="1" i="1" dirty="0"/>
              <a:t>, the better for the </a:t>
            </a:r>
            <a:r>
              <a:rPr lang="en-US" b="1" i="1" dirty="0" smtClean="0"/>
              <a:t>people, </a:t>
            </a:r>
            <a:r>
              <a:rPr lang="en-US" b="1" i="1" dirty="0"/>
              <a:t>as true democracy has to be worked from below by the people of every village” - </a:t>
            </a:r>
            <a:r>
              <a:rPr lang="en-US" b="1" dirty="0"/>
              <a:t>Mahatma Gandhi </a:t>
            </a:r>
            <a:endParaRPr lang="en-US" b="1" i="1" dirty="0"/>
          </a:p>
          <a:p>
            <a:pPr marL="0" indent="0">
              <a:buNone/>
            </a:pPr>
            <a:endParaRPr lang="en-US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0130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Bahnschrift SemiBold Condensed" pitchFamily="34" charset="0"/>
              </a:rPr>
              <a:t>Introduction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Autofit/>
          </a:bodyPr>
          <a:lstStyle/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word ‘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Panchayatan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 means a group of five persons, including a spiritual man. In the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Rigveda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there is a mention of 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Sabha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Samiti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Vidatha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local self-units. These were the democratic bodies at the local level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study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Ramayana indicates that the administration was divided into two parts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(ii)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Janpad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city and village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 lvl="1">
              <a:lnSpc>
                <a:spcPct val="200000"/>
              </a:lnSpc>
              <a:buNone/>
            </a:pPr>
            <a:endParaRPr lang="en-US" sz="1600" b="1" dirty="0" smtClean="0"/>
          </a:p>
          <a:p>
            <a:pPr marL="0" lvl="1" indent="0" algn="just"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whole of the state, there was also a Caste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one person elected by the Caste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was a member of the king’s Council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Ministers.</a:t>
            </a:r>
          </a:p>
          <a:p>
            <a:pPr marL="0" lvl="1" indent="0" algn="just">
              <a:spcBef>
                <a:spcPts val="0"/>
              </a:spcBef>
              <a:buNone/>
            </a:pPr>
            <a:r>
              <a:rPr lang="en-US" dirty="0"/>
              <a:t>As per the Mahabharata, over and above the village, there were units of 10, 20, 100, and 1,000 village groups. ‘</a:t>
            </a:r>
            <a:r>
              <a:rPr lang="en-US" dirty="0" err="1"/>
              <a:t>Gramik</a:t>
            </a:r>
            <a:r>
              <a:rPr lang="en-US" dirty="0"/>
              <a:t>’ was the chief official of the village, ‘</a:t>
            </a:r>
            <a:r>
              <a:rPr lang="en-US" dirty="0" err="1"/>
              <a:t>Dashap</a:t>
            </a:r>
            <a:r>
              <a:rPr lang="en-US" dirty="0"/>
              <a:t>’ was the chief of ten villages, </a:t>
            </a:r>
            <a:r>
              <a:rPr lang="en-US" dirty="0" err="1"/>
              <a:t>Vinshya</a:t>
            </a:r>
            <a:r>
              <a:rPr lang="en-US" dirty="0"/>
              <a:t> </a:t>
            </a:r>
            <a:r>
              <a:rPr lang="en-US" dirty="0" err="1"/>
              <a:t>Adhipati</a:t>
            </a:r>
            <a:r>
              <a:rPr lang="en-US" dirty="0"/>
              <a:t>, Shat Gram </a:t>
            </a:r>
            <a:r>
              <a:rPr lang="en-US" dirty="0" err="1"/>
              <a:t>Adhyaksha</a:t>
            </a:r>
            <a:r>
              <a:rPr lang="en-US" dirty="0"/>
              <a:t> and Shat Gram </a:t>
            </a:r>
            <a:r>
              <a:rPr lang="en-US" dirty="0" err="1"/>
              <a:t>Pati</a:t>
            </a:r>
            <a:r>
              <a:rPr lang="en-US" dirty="0"/>
              <a:t> were the chiefs of 20, 100, and 1,000 villages, respectively.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85000" lnSpcReduction="20000"/>
          </a:bodyPr>
          <a:lstStyle/>
          <a:p>
            <a:pPr algn="just">
              <a:spcBef>
                <a:spcPts val="0"/>
              </a:spcBef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ancient India, there existed a well-established system of local government which was run on a set pattern of traditions and customs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IN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it is significant to note that there was no reference of women heading the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even participating as a member in the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N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just">
              <a:spcBef>
                <a:spcPts val="0"/>
              </a:spcBef>
              <a:buNone/>
            </a:pP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Sultanate period, the Sultans of Delhi divided their kingdom into provinces called ‘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Vilayat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’.</a:t>
            </a:r>
          </a:p>
          <a:p>
            <a:pPr algn="just"/>
            <a:endParaRPr lang="en-IN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governance of a village, there were three important officials – 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Mukkaddam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administration,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Patwari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collection of revenues, and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Choudhrie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settling disputes with the help of the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N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noteworthy that even in the medieval period there was no mention of women participation in the local village administration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British regime, village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lost their autonomy and became weak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was only from the year 1870 that India saw the dawn of representative local institutions.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  <a:latin typeface="Bahnschrift SemiBold SemiConden" pitchFamily="34" charset="0"/>
              </a:rPr>
              <a:t>Constitutional Provisions &amp; Policy Initiatives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Constitution came into force, Article 40 made a mention of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panchayats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 Article 246 empowers the state legislature to legislate with respect to any subject relating to local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self-government</a:t>
            </a:r>
            <a:r>
              <a:rPr lang="en-US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 of India appointed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Balwant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Mehta Committee (1957) to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examine the working of local module </a:t>
            </a:r>
            <a:endParaRPr lang="en-I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04" y="381000"/>
            <a:ext cx="8229600" cy="58975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Balwant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Rai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Mehta Committee recommended establishment of the scheme of ‘Democratic Decentralization’</a:t>
            </a:r>
            <a:endParaRPr lang="en-IN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This led to the formation of a hierarchic three tier system of rural local government to be called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Panchayati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Raj. 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tiers are (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the Gram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village level, the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Samiti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Intermediate level) and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Zila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Parishad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district level. 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principal thrust of the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Balwant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Rai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Mehta committee report was to decentralize the democratic institution in an effort to shift ‘decision- making’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centres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closer to the people, encourage their participation, and put the bureaucracy in the local political control.   </a:t>
            </a:r>
            <a:endParaRPr lang="en-IN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Bahnschrift SemiBold SemiConden" pitchFamily="34" charset="0"/>
              </a:rPr>
              <a:t>73 </a:t>
            </a:r>
            <a:r>
              <a:rPr lang="en-US" sz="3200" dirty="0" err="1" smtClean="0">
                <a:solidFill>
                  <a:srgbClr val="FF0000"/>
                </a:solidFill>
                <a:latin typeface="Bahnschrift SemiBold SemiConden" pitchFamily="34" charset="0"/>
              </a:rPr>
              <a:t>rd</a:t>
            </a:r>
            <a:r>
              <a:rPr lang="en-US" sz="3200" dirty="0" smtClean="0">
                <a:solidFill>
                  <a:srgbClr val="FF0000"/>
                </a:solidFill>
                <a:latin typeface="Bahnschrift SemiBold SemiConden" pitchFamily="34" charset="0"/>
              </a:rPr>
              <a:t> Constitutional Amendment, 1992</a:t>
            </a:r>
            <a:endParaRPr lang="en-US" sz="3200" dirty="0">
              <a:solidFill>
                <a:srgbClr val="FF0000"/>
              </a:solidFill>
              <a:latin typeface="Bahnschrift SemiBold SemiConden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b="1" dirty="0"/>
              <a:t>The 73 constitutional amendment bill of 1991, resurrected the idea of </a:t>
            </a:r>
            <a:r>
              <a:rPr lang="en-US" sz="2400" b="1" dirty="0" err="1"/>
              <a:t>Panchayati</a:t>
            </a:r>
            <a:r>
              <a:rPr lang="en-US" sz="2400" b="1" dirty="0"/>
              <a:t> raj System of India</a:t>
            </a:r>
            <a:r>
              <a:rPr lang="en-US" sz="2400" b="1" dirty="0" smtClean="0"/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b="1" dirty="0" smtClean="0"/>
              <a:t> </a:t>
            </a:r>
            <a:r>
              <a:rPr lang="en-US" sz="2400" b="1" dirty="0"/>
              <a:t>It unfolds:</a:t>
            </a:r>
            <a:endParaRPr lang="en-IN" sz="2400" dirty="0"/>
          </a:p>
          <a:p>
            <a:pPr marL="457200" lvl="0" indent="-457200" algn="just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/>
              <a:t>The concept of Gram </a:t>
            </a:r>
            <a:r>
              <a:rPr lang="en-US" sz="2400" b="1" dirty="0" err="1"/>
              <a:t>Sabha</a:t>
            </a:r>
            <a:r>
              <a:rPr lang="en-US" sz="2400" b="1" dirty="0"/>
              <a:t> was </a:t>
            </a:r>
            <a:r>
              <a:rPr lang="en-US" sz="2400" b="1" dirty="0" smtClean="0"/>
              <a:t>introduced.</a:t>
            </a:r>
            <a:endParaRPr lang="en-IN" sz="2400" dirty="0"/>
          </a:p>
          <a:p>
            <a:pPr marL="457200" lvl="0" indent="-457200" algn="just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/>
              <a:t>A Uniform three tier </a:t>
            </a:r>
            <a:r>
              <a:rPr lang="en-US" sz="2400" b="1" dirty="0" err="1"/>
              <a:t>Panchayati</a:t>
            </a:r>
            <a:r>
              <a:rPr lang="en-US" sz="2400" b="1" dirty="0"/>
              <a:t> Raj system at the </a:t>
            </a:r>
            <a:r>
              <a:rPr lang="en-US" sz="2400" b="1" dirty="0" smtClean="0"/>
              <a:t>village. </a:t>
            </a:r>
            <a:r>
              <a:rPr lang="en-US" sz="2400" b="1" dirty="0"/>
              <a:t>intermediate and district levels throughout the country was put in </a:t>
            </a:r>
            <a:r>
              <a:rPr lang="en-US" sz="2400" b="1" dirty="0" smtClean="0"/>
              <a:t>place.</a:t>
            </a:r>
          </a:p>
          <a:p>
            <a:pPr marL="457200" lvl="0" indent="-457200" algn="just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 smtClean="0"/>
              <a:t>The </a:t>
            </a:r>
            <a:r>
              <a:rPr lang="en-US" sz="2400" b="1" dirty="0"/>
              <a:t>reservation for scheduled caste and Scheduled tribes at all levels in proportion to their percentage in the total population of the area was </a:t>
            </a:r>
            <a:r>
              <a:rPr lang="en-US" sz="2400" b="1" dirty="0" smtClean="0"/>
              <a:t>prescribed.</a:t>
            </a:r>
            <a:endParaRPr lang="en-IN" sz="2400" dirty="0"/>
          </a:p>
          <a:p>
            <a:pPr marL="457200" lvl="0" indent="-457200" algn="just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 smtClean="0"/>
              <a:t>One </a:t>
            </a:r>
            <a:r>
              <a:rPr lang="en-US" sz="2400" b="1" dirty="0"/>
              <a:t>third of the seats were reserved for the women not less than one-third of the offices of chairman are to be reserved for women.</a:t>
            </a:r>
            <a:endParaRPr lang="en-IN" sz="2400" dirty="0"/>
          </a:p>
          <a:p>
            <a:pPr marL="457200" lvl="0" indent="-457200">
              <a:buFont typeface="+mj-lt"/>
              <a:buAutoNum type="arabicPeriod"/>
            </a:pPr>
            <a:endParaRPr lang="en-IN" sz="2400" dirty="0"/>
          </a:p>
          <a:p>
            <a:pPr algn="just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200" dirty="0" smtClean="0">
                <a:solidFill>
                  <a:srgbClr val="FF0000"/>
                </a:solidFill>
                <a:latin typeface="Bahnschrift SemiBold SemiConden" pitchFamily="34" charset="0"/>
              </a:rPr>
              <a:t>Power Devolved</a:t>
            </a:r>
            <a:endParaRPr lang="en-US" sz="3200" dirty="0">
              <a:solidFill>
                <a:srgbClr val="FF0000"/>
              </a:solidFill>
              <a:latin typeface="Bahnschrift SemiBold SemiConden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duration for the elected representatives of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Panchayati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Raj is provided with five years. The normal term of a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five years. (If a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dissolved earlier, elections are held within six months).</a:t>
            </a:r>
            <a:endParaRPr lang="en-IN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Panchayati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Raj bodies are empowered to take decisions on 29</a:t>
            </a:r>
            <a:r>
              <a:rPr lang="en-US" sz="3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clearly defined subjects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Also, there is a provision for State Election Commission, for superintendence, direction, and control of the preparation of electoral rolls and conduct the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Panchayat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election. </a:t>
            </a:r>
            <a:endParaRPr lang="en-IN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Indeed the 73</a:t>
            </a:r>
            <a:r>
              <a:rPr lang="en-US" sz="3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amendment endows </a:t>
            </a:r>
            <a:r>
              <a:rPr lang="en-US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anchayati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a constitutional rebirth, easily constitute a landmark in the evolution of the grass-root political institution in India.</a:t>
            </a:r>
            <a:endParaRPr lang="en-IN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581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Bahnschrift SemiBold Condensed</vt:lpstr>
      <vt:lpstr>Bahnschrift SemiBold SemiConden</vt:lpstr>
      <vt:lpstr>Calibri</vt:lpstr>
      <vt:lpstr>Times New Roman</vt:lpstr>
      <vt:lpstr>Office Theme</vt:lpstr>
      <vt:lpstr>PowerPoint Presentation</vt:lpstr>
      <vt:lpstr>Introduction </vt:lpstr>
      <vt:lpstr>PowerPoint Presentation</vt:lpstr>
      <vt:lpstr>PowerPoint Presentation</vt:lpstr>
      <vt:lpstr>PowerPoint Presentation</vt:lpstr>
      <vt:lpstr>Constitutional Provisions &amp; Policy Initiatives </vt:lpstr>
      <vt:lpstr>PowerPoint Presentation</vt:lpstr>
      <vt:lpstr>73 rd Constitutional Amendment, 1992</vt:lpstr>
      <vt:lpstr>Power Devolved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Dr. Saket</cp:lastModifiedBy>
  <cp:revision>98</cp:revision>
  <dcterms:created xsi:type="dcterms:W3CDTF">2020-07-14T08:38:37Z</dcterms:created>
  <dcterms:modified xsi:type="dcterms:W3CDTF">2020-07-16T11:07:25Z</dcterms:modified>
</cp:coreProperties>
</file>