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309" r:id="rId3"/>
    <p:sldId id="298" r:id="rId4"/>
    <p:sldId id="324" r:id="rId5"/>
    <p:sldId id="320" r:id="rId6"/>
    <p:sldId id="300" r:id="rId7"/>
    <p:sldId id="311" r:id="rId8"/>
    <p:sldId id="278" r:id="rId9"/>
    <p:sldId id="284" r:id="rId10"/>
    <p:sldId id="286" r:id="rId11"/>
    <p:sldId id="269" r:id="rId12"/>
    <p:sldId id="287" r:id="rId13"/>
    <p:sldId id="323" r:id="rId14"/>
    <p:sldId id="270" r:id="rId15"/>
    <p:sldId id="306" r:id="rId16"/>
    <p:sldId id="322" r:id="rId17"/>
    <p:sldId id="308" r:id="rId18"/>
    <p:sldId id="28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831" autoAdjust="0"/>
  </p:normalViewPr>
  <p:slideViewPr>
    <p:cSldViewPr>
      <p:cViewPr varScale="1">
        <p:scale>
          <a:sx n="64" d="100"/>
          <a:sy n="64" d="100"/>
        </p:scale>
        <p:origin x="-156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E5EAC1-1F71-4101-85A7-C2A256607712}" type="datetimeFigureOut">
              <a:rPr lang="en-US" smtClean="0"/>
              <a:pPr/>
              <a:t>6/19/2020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59A5E7-68F3-4973-8649-F5A3C357284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9E7EF-3EC6-4343-99AE-8BF40B0CBDB1}" type="datetimeFigureOut">
              <a:rPr lang="en-US" smtClean="0"/>
              <a:pPr/>
              <a:t>6/19/2020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F2AE6E-70C3-4B96-8274-503664E965C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F2AE6E-70C3-4B96-8274-503664E965CC}"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F2AE6E-70C3-4B96-8274-503664E965C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1A1C63-E572-4BB8-9D12-EB8DC71C83C2}"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A1C63-E572-4BB8-9D12-EB8DC71C83C2}"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A1C63-E572-4BB8-9D12-EB8DC71C83C2}"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A1C63-E572-4BB8-9D12-EB8DC71C83C2}"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1A1C63-E572-4BB8-9D12-EB8DC71C83C2}"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1A1C63-E572-4BB8-9D12-EB8DC71C83C2}"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1A1C63-E572-4BB8-9D12-EB8DC71C83C2}" type="datetimeFigureOut">
              <a:rPr lang="en-US" smtClean="0"/>
              <a:pPr/>
              <a:t>6/19/2020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1A1C63-E572-4BB8-9D12-EB8DC71C83C2}" type="datetimeFigureOut">
              <a:rPr lang="en-US" smtClean="0"/>
              <a:pPr/>
              <a:t>6/19/2020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1A1C63-E572-4BB8-9D12-EB8DC71C83C2}" type="datetimeFigureOut">
              <a:rPr lang="en-US" smtClean="0"/>
              <a:pPr/>
              <a:t>6/19/2020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A1C63-E572-4BB8-9D12-EB8DC71C83C2}"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A1C63-E572-4BB8-9D12-EB8DC71C83C2}"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5E5323-387B-4EA7-9C3F-22AF2C7170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0000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1A1C63-E572-4BB8-9D12-EB8DC71C83C2}" type="datetimeFigureOut">
              <a:rPr lang="en-US" smtClean="0"/>
              <a:pPr/>
              <a:t>6/19/2020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E5323-387B-4EA7-9C3F-22AF2C7170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b="1" dirty="0" smtClean="0"/>
              <a:t>PERCEPTION</a:t>
            </a:r>
            <a:endParaRPr lang="en-US" sz="8000" b="1"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Characteristics of the situation</a:t>
            </a:r>
            <a:endParaRPr lang="en-US" sz="4000" b="1" dirty="0"/>
          </a:p>
        </p:txBody>
      </p:sp>
      <p:sp>
        <p:nvSpPr>
          <p:cNvPr id="3" name="Content Placeholder 2"/>
          <p:cNvSpPr>
            <a:spLocks noGrp="1"/>
          </p:cNvSpPr>
          <p:nvPr>
            <p:ph idx="1"/>
          </p:nvPr>
        </p:nvSpPr>
        <p:spPr/>
        <p:txBody>
          <a:bodyPr/>
          <a:lstStyle/>
          <a:p>
            <a:pPr algn="just"/>
            <a:r>
              <a:rPr lang="en-US" sz="3600" b="1" dirty="0" smtClean="0"/>
              <a:t>1. Social Context of the </a:t>
            </a:r>
            <a:r>
              <a:rPr lang="en-US" sz="3600" b="1" dirty="0" smtClean="0"/>
              <a:t>interaction</a:t>
            </a:r>
            <a:endParaRPr lang="en-US" sz="3600" b="1" dirty="0" smtClean="0"/>
          </a:p>
          <a:p>
            <a:pPr algn="just">
              <a:buNone/>
            </a:pPr>
            <a:r>
              <a:rPr lang="en-US" dirty="0" smtClean="0"/>
              <a:t>   </a:t>
            </a:r>
            <a:r>
              <a:rPr lang="en-US" sz="2800" dirty="0" smtClean="0"/>
              <a:t>The situation in which the interaction between the perceiver and target takes place.</a:t>
            </a:r>
          </a:p>
          <a:p>
            <a:pPr algn="just"/>
            <a:endParaRPr lang="en-US" dirty="0" smtClean="0"/>
          </a:p>
          <a:p>
            <a:pPr algn="just"/>
            <a:r>
              <a:rPr lang="en-US" sz="2800" dirty="0" smtClean="0"/>
              <a:t>Business conversations after working hours or at lunch are taboo in Japan. If you try to talk business during these times, you may be perceived as rude.</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Errors in Perception</a:t>
            </a:r>
            <a:endParaRPr lang="en-US" b="1" dirty="0"/>
          </a:p>
        </p:txBody>
      </p:sp>
      <p:sp>
        <p:nvSpPr>
          <p:cNvPr id="3" name="Content Placeholder 2"/>
          <p:cNvSpPr>
            <a:spLocks noGrp="1"/>
          </p:cNvSpPr>
          <p:nvPr>
            <p:ph idx="1"/>
          </p:nvPr>
        </p:nvSpPr>
        <p:spPr>
          <a:xfrm>
            <a:off x="457200" y="1371600"/>
            <a:ext cx="8229600" cy="5257800"/>
          </a:xfrm>
        </p:spPr>
        <p:txBody>
          <a:bodyPr>
            <a:normAutofit fontScale="55000" lnSpcReduction="20000"/>
          </a:bodyPr>
          <a:lstStyle/>
          <a:p>
            <a:endParaRPr lang="en-US" dirty="0" smtClean="0"/>
          </a:p>
          <a:p>
            <a:pPr algn="just"/>
            <a:r>
              <a:rPr lang="en-US" sz="5100" b="1" dirty="0" smtClean="0"/>
              <a:t>Stereotyping:</a:t>
            </a:r>
            <a:r>
              <a:rPr lang="en-US" sz="5100" dirty="0" smtClean="0"/>
              <a:t> </a:t>
            </a:r>
          </a:p>
          <a:p>
            <a:pPr algn="just">
              <a:buNone/>
            </a:pPr>
            <a:r>
              <a:rPr lang="en-US" sz="3800" dirty="0" smtClean="0"/>
              <a:t>     We judge someone on the basis of group.</a:t>
            </a:r>
          </a:p>
          <a:p>
            <a:pPr algn="just"/>
            <a:endParaRPr lang="en-US" sz="3800" dirty="0" smtClean="0"/>
          </a:p>
          <a:p>
            <a:pPr algn="just"/>
            <a:r>
              <a:rPr lang="en-US" sz="5100" b="1" dirty="0" smtClean="0"/>
              <a:t>Halo Effect: </a:t>
            </a:r>
          </a:p>
          <a:p>
            <a:pPr algn="just">
              <a:buNone/>
            </a:pPr>
            <a:r>
              <a:rPr lang="en-US" sz="3800" b="1" dirty="0" smtClean="0"/>
              <a:t>    </a:t>
            </a:r>
            <a:r>
              <a:rPr lang="en-US" sz="3800" dirty="0" smtClean="0"/>
              <a:t>When we draw a general impression about an individual on the basis of a single characteristic, such as intelligence, sociability or appearance.</a:t>
            </a:r>
          </a:p>
          <a:p>
            <a:pPr algn="just"/>
            <a:endParaRPr lang="en-US" sz="3800" b="1" dirty="0" smtClean="0"/>
          </a:p>
          <a:p>
            <a:pPr algn="just"/>
            <a:r>
              <a:rPr lang="en-US" sz="5100" b="1" dirty="0" smtClean="0"/>
              <a:t>Projection : </a:t>
            </a:r>
          </a:p>
          <a:p>
            <a:pPr algn="just">
              <a:buNone/>
            </a:pPr>
            <a:r>
              <a:rPr lang="en-US" sz="3800" b="1" dirty="0" smtClean="0"/>
              <a:t>      </a:t>
            </a:r>
            <a:r>
              <a:rPr lang="en-US" sz="3800" dirty="0" smtClean="0"/>
              <a:t>Tendency of people to see their own traits in other people. People project their feelings, tendencies, motives into their </a:t>
            </a:r>
            <a:r>
              <a:rPr lang="en-US" sz="3800" dirty="0" err="1" smtClean="0"/>
              <a:t>judgement</a:t>
            </a:r>
            <a:r>
              <a:rPr lang="en-US" sz="3800" dirty="0" smtClean="0"/>
              <a:t> of others</a:t>
            </a:r>
          </a:p>
          <a:p>
            <a:pPr algn="just"/>
            <a:endParaRPr lang="en-US" sz="3800" dirty="0" smtClean="0"/>
          </a:p>
          <a:p>
            <a:pPr algn="just"/>
            <a:r>
              <a:rPr lang="en-US" sz="5100" b="1" dirty="0" smtClean="0"/>
              <a:t>First impression error:</a:t>
            </a:r>
          </a:p>
          <a:p>
            <a:pPr algn="just"/>
            <a:endParaRPr lang="en-US" dirty="0" smtClean="0"/>
          </a:p>
          <a:p>
            <a:pPr algn="just"/>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Expectancy /Pygmalion Effect:</a:t>
            </a:r>
            <a:endParaRPr lang="en-US" dirty="0"/>
          </a:p>
        </p:txBody>
      </p:sp>
      <p:sp>
        <p:nvSpPr>
          <p:cNvPr id="3" name="Content Placeholder 2"/>
          <p:cNvSpPr>
            <a:spLocks noGrp="1"/>
          </p:cNvSpPr>
          <p:nvPr>
            <p:ph idx="1"/>
          </p:nvPr>
        </p:nvSpPr>
        <p:spPr/>
        <p:txBody>
          <a:bodyPr>
            <a:normAutofit lnSpcReduction="10000"/>
          </a:bodyPr>
          <a:lstStyle/>
          <a:p>
            <a:pPr algn="just"/>
            <a:r>
              <a:rPr lang="en-US" b="1" dirty="0" smtClean="0"/>
              <a:t>Self fulfilling Prophecy:</a:t>
            </a:r>
          </a:p>
          <a:p>
            <a:pPr algn="just">
              <a:buNone/>
            </a:pPr>
            <a:r>
              <a:rPr lang="en-US" dirty="0" smtClean="0"/>
              <a:t>    </a:t>
            </a:r>
            <a:r>
              <a:rPr lang="en-US" dirty="0" smtClean="0"/>
              <a:t>Individual </a:t>
            </a:r>
            <a:r>
              <a:rPr lang="en-US" dirty="0" smtClean="0"/>
              <a:t>behavior is determined by other person’s expectations. If a boss expects big things from his people, they are not likely to let him down. </a:t>
            </a:r>
          </a:p>
          <a:p>
            <a:pPr algn="just"/>
            <a:endParaRPr lang="en-US" dirty="0" smtClean="0"/>
          </a:p>
          <a:p>
            <a:pPr algn="just">
              <a:buNone/>
            </a:pPr>
            <a:r>
              <a:rPr lang="en-US" dirty="0" smtClean="0"/>
              <a:t>     A </a:t>
            </a:r>
            <a:r>
              <a:rPr lang="en-US" dirty="0" smtClean="0"/>
              <a:t>boss’s expectations of an individual affect both his/her behavior towards the individual and the individual’s response.</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 result for pictures which can be perceived differently"/>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4000" b="1" dirty="0" smtClean="0"/>
              <a:t>Attribution Theory</a:t>
            </a:r>
            <a:endParaRPr lang="en-US" b="1" dirty="0"/>
          </a:p>
        </p:txBody>
      </p:sp>
      <p:sp>
        <p:nvSpPr>
          <p:cNvPr id="3" name="Content Placeholder 2"/>
          <p:cNvSpPr>
            <a:spLocks noGrp="1"/>
          </p:cNvSpPr>
          <p:nvPr>
            <p:ph idx="1"/>
          </p:nvPr>
        </p:nvSpPr>
        <p:spPr>
          <a:xfrm>
            <a:off x="0" y="914400"/>
            <a:ext cx="9144000" cy="5943600"/>
          </a:xfrm>
        </p:spPr>
        <p:txBody>
          <a:bodyPr>
            <a:normAutofit fontScale="25000" lnSpcReduction="20000"/>
          </a:bodyPr>
          <a:lstStyle/>
          <a:p>
            <a:endParaRPr lang="en-US" dirty="0" smtClean="0"/>
          </a:p>
          <a:p>
            <a:pPr algn="just">
              <a:buNone/>
            </a:pPr>
            <a:r>
              <a:rPr lang="en-US" sz="9600" dirty="0" smtClean="0"/>
              <a:t>    </a:t>
            </a:r>
            <a:r>
              <a:rPr lang="en-US" sz="10400" dirty="0" smtClean="0"/>
              <a:t>The </a:t>
            </a:r>
            <a:r>
              <a:rPr lang="en-US" sz="10400" dirty="0" smtClean="0"/>
              <a:t>process by which people interpret the reasons or causes for their behavior. People are interested not only in observing behavior in </a:t>
            </a:r>
            <a:r>
              <a:rPr lang="en-US" sz="10400" dirty="0" err="1" smtClean="0"/>
              <a:t>organisation</a:t>
            </a:r>
            <a:r>
              <a:rPr lang="en-US" sz="10400" dirty="0" smtClean="0"/>
              <a:t> but in determining its causes.</a:t>
            </a:r>
          </a:p>
          <a:p>
            <a:pPr algn="just"/>
            <a:endParaRPr lang="en-US" sz="10400" dirty="0"/>
          </a:p>
          <a:p>
            <a:pPr algn="just"/>
            <a:r>
              <a:rPr lang="en-US" sz="10400" b="1" dirty="0" smtClean="0"/>
              <a:t>Fundamental attribution Error: </a:t>
            </a:r>
          </a:p>
          <a:p>
            <a:pPr algn="just">
              <a:buNone/>
            </a:pPr>
            <a:r>
              <a:rPr lang="en-US" sz="10400" dirty="0" smtClean="0"/>
              <a:t>     Tendency to attribute the behavior of other people more to internal than external factors. If an employee is late for work, observers are more likely to conclude that the person is lazy than to think that external factors may have caused this behavior.</a:t>
            </a:r>
          </a:p>
          <a:p>
            <a:pPr algn="just"/>
            <a:endParaRPr lang="en-US" sz="10400" dirty="0"/>
          </a:p>
          <a:p>
            <a:pPr algn="just"/>
            <a:r>
              <a:rPr lang="en-US" sz="10400" b="1" dirty="0" smtClean="0"/>
              <a:t>Self </a:t>
            </a:r>
            <a:r>
              <a:rPr lang="en-US" sz="10400" b="1" dirty="0" smtClean="0"/>
              <a:t>serving bias: </a:t>
            </a:r>
          </a:p>
          <a:p>
            <a:pPr algn="just">
              <a:buNone/>
            </a:pPr>
            <a:r>
              <a:rPr lang="en-US" sz="10400" b="1" dirty="0" smtClean="0"/>
              <a:t>     </a:t>
            </a:r>
            <a:r>
              <a:rPr lang="en-US" sz="10400" dirty="0" smtClean="0"/>
              <a:t>Tendency to attribute our favorable outcomes to internal factors and our failures to external factors. We take credit for our successes and blame others or situation for our mistakes.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ox(in)">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ox(in)">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t>
            </a:r>
            <a:r>
              <a:rPr lang="en-US" dirty="0" smtClean="0"/>
              <a:t/>
            </a:r>
            <a:br>
              <a:rPr lang="en-US" dirty="0" smtClean="0"/>
            </a:br>
            <a:r>
              <a:rPr lang="en-US" b="1" dirty="0" smtClean="0"/>
              <a:t>Perceptual </a:t>
            </a:r>
            <a:r>
              <a:rPr lang="en-US" b="1" dirty="0" err="1" smtClean="0"/>
              <a:t>defence</a:t>
            </a:r>
            <a:r>
              <a:rPr lang="en-US" dirty="0" smtClean="0"/>
              <a:t/>
            </a:r>
            <a:br>
              <a:rPr lang="en-US" dirty="0" smtClean="0"/>
            </a:br>
            <a:endParaRPr lang="en-US" b="1" dirty="0"/>
          </a:p>
        </p:txBody>
      </p:sp>
      <p:sp>
        <p:nvSpPr>
          <p:cNvPr id="3" name="Content Placeholder 2"/>
          <p:cNvSpPr>
            <a:spLocks noGrp="1"/>
          </p:cNvSpPr>
          <p:nvPr>
            <p:ph idx="1"/>
          </p:nvPr>
        </p:nvSpPr>
        <p:spPr/>
        <p:txBody>
          <a:bodyPr>
            <a:normAutofit/>
          </a:bodyPr>
          <a:lstStyle/>
          <a:p>
            <a:pPr algn="just"/>
            <a:r>
              <a:rPr lang="en-US" sz="2800" dirty="0" smtClean="0"/>
              <a:t>Tendency of people to protect themselves against ideas, objects or situations that are threatening. </a:t>
            </a:r>
          </a:p>
          <a:p>
            <a:pPr algn="just"/>
            <a:endParaRPr lang="en-US" sz="2800" dirty="0" smtClean="0"/>
          </a:p>
          <a:p>
            <a:pPr algn="just"/>
            <a:r>
              <a:rPr lang="en-US" sz="2800" dirty="0" smtClean="0"/>
              <a:t>People see and hear what they want to see and hear and disregard the rest. </a:t>
            </a:r>
          </a:p>
          <a:p>
            <a:pPr algn="just"/>
            <a:endParaRPr lang="en-US" sz="2800" dirty="0" smtClean="0"/>
          </a:p>
          <a:p>
            <a:pPr algn="just"/>
            <a:r>
              <a:rPr lang="en-US" sz="2800" dirty="0" smtClean="0"/>
              <a:t>People tend to perceive things that are supportive and satisfying and ignore the disturbing things. </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Image result for pictures which can be perceived differently"/>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p:txBody>
          <a:bodyPr/>
          <a:lstStyle/>
          <a:p>
            <a:r>
              <a:rPr lang="en-US" dirty="0" smtClean="0"/>
              <a:t>1. Overcoming Perceptual errors</a:t>
            </a:r>
          </a:p>
          <a:p>
            <a:r>
              <a:rPr lang="en-US" dirty="0" smtClean="0"/>
              <a:t>2. Become more open and tolerant to other person’s views as focus should be on intent and the message</a:t>
            </a:r>
          </a:p>
          <a:p>
            <a:r>
              <a:rPr lang="en-US" dirty="0" smtClean="0"/>
              <a:t>3. If we can realize that everyone perceives things differently, we can develop a society that is more understanding and less judgmental.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a:buNone/>
            </a:pPr>
            <a:r>
              <a:rPr lang="en-US" dirty="0" smtClean="0"/>
              <a:t>                 </a:t>
            </a:r>
          </a:p>
          <a:p>
            <a:pPr>
              <a:buNone/>
            </a:pPr>
            <a:endParaRPr lang="en-US" dirty="0" smtClean="0"/>
          </a:p>
          <a:p>
            <a:pPr>
              <a:buNone/>
            </a:pPr>
            <a:r>
              <a:rPr lang="en-US" sz="4800" b="1" dirty="0" smtClean="0"/>
              <a:t>                THANK YOU</a:t>
            </a:r>
            <a:endParaRPr lang="en-US" sz="4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be discussed</a:t>
            </a:r>
            <a:endParaRPr lang="en-US" dirty="0"/>
          </a:p>
        </p:txBody>
      </p:sp>
      <p:sp>
        <p:nvSpPr>
          <p:cNvPr id="3" name="Content Placeholder 2"/>
          <p:cNvSpPr>
            <a:spLocks noGrp="1"/>
          </p:cNvSpPr>
          <p:nvPr>
            <p:ph idx="1"/>
          </p:nvPr>
        </p:nvSpPr>
        <p:spPr>
          <a:xfrm>
            <a:off x="228600" y="1600200"/>
            <a:ext cx="9906000" cy="4876800"/>
          </a:xfrm>
        </p:spPr>
        <p:txBody>
          <a:bodyPr>
            <a:normAutofit/>
          </a:bodyPr>
          <a:lstStyle/>
          <a:p>
            <a:endParaRPr lang="en-US" dirty="0" smtClean="0"/>
          </a:p>
          <a:p>
            <a:r>
              <a:rPr lang="en-US" sz="4000" dirty="0" smtClean="0"/>
              <a:t>1.What is Perception?  </a:t>
            </a:r>
          </a:p>
          <a:p>
            <a:r>
              <a:rPr lang="en-US" sz="4000" dirty="0" smtClean="0"/>
              <a:t>2.Process of Perception</a:t>
            </a:r>
          </a:p>
          <a:p>
            <a:r>
              <a:rPr lang="en-US" sz="4000" dirty="0" smtClean="0"/>
              <a:t>3. Factors affecting Perception</a:t>
            </a:r>
          </a:p>
          <a:p>
            <a:r>
              <a:rPr lang="en-US" sz="4000" dirty="0" smtClean="0"/>
              <a:t>4.Percpetual errors</a:t>
            </a:r>
          </a:p>
          <a:p>
            <a:r>
              <a:rPr lang="en-US" sz="4000" dirty="0" smtClean="0"/>
              <a:t>5. Implications</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Perception</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Perception is the process of selection and organization of environmental stimuli and interpreting them to provide meaningful experiences for the perceiver.</a:t>
            </a:r>
          </a:p>
          <a:p>
            <a:pPr algn="just"/>
            <a:endParaRPr lang="en-US" dirty="0" smtClean="0"/>
          </a:p>
          <a:p>
            <a:pPr algn="just"/>
            <a:r>
              <a:rPr lang="en-US" dirty="0" smtClean="0"/>
              <a:t>Perception represents the psychological process whereby people take information from the environment and make sense of their world.  (Banks and </a:t>
            </a:r>
            <a:r>
              <a:rPr lang="en-US" dirty="0" err="1" smtClean="0"/>
              <a:t>Krajicek</a:t>
            </a:r>
            <a:r>
              <a:rPr lang="en-US" dirty="0" smtClean="0"/>
              <a:t>, 1991).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Our acquired learning can assist and distort our </a:t>
            </a:r>
            <a:r>
              <a:rPr lang="en-US" dirty="0" err="1" smtClean="0"/>
              <a:t>judgement</a:t>
            </a:r>
            <a:r>
              <a:rPr lang="en-US" dirty="0" smtClean="0"/>
              <a:t> of others.</a:t>
            </a:r>
          </a:p>
          <a:p>
            <a:pPr>
              <a:buNone/>
            </a:pPr>
            <a:endParaRPr lang="en-US" dirty="0" smtClean="0"/>
          </a:p>
          <a:p>
            <a:pPr>
              <a:buNone/>
            </a:pPr>
            <a:endParaRPr lang="en-US" dirty="0" smtClean="0"/>
          </a:p>
          <a:p>
            <a:pPr>
              <a:buNone/>
            </a:pPr>
            <a:r>
              <a:rPr lang="en-US" dirty="0" smtClean="0"/>
              <a:t>Awareness                Choice of Appropriate Action</a:t>
            </a:r>
          </a:p>
          <a:p>
            <a:pPr>
              <a:buNone/>
            </a:pPr>
            <a:endParaRPr lang="en-US" dirty="0" smtClean="0"/>
          </a:p>
          <a:p>
            <a:endParaRPr lang="en-US" dirty="0"/>
          </a:p>
        </p:txBody>
      </p:sp>
      <p:sp>
        <p:nvSpPr>
          <p:cNvPr id="4" name="Right Arrow 3"/>
          <p:cNvSpPr/>
          <p:nvPr/>
        </p:nvSpPr>
        <p:spPr>
          <a:xfrm>
            <a:off x="2743200" y="4114800"/>
            <a:ext cx="838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Image result for pictures which can be perceived differently"/>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of Perception</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sz="4400" dirty="0" smtClean="0"/>
              <a:t>1. Receiving</a:t>
            </a:r>
          </a:p>
          <a:p>
            <a:pPr>
              <a:buNone/>
            </a:pPr>
            <a:r>
              <a:rPr lang="en-US" sz="4400" dirty="0" smtClean="0"/>
              <a:t>2. Selecting</a:t>
            </a:r>
          </a:p>
          <a:p>
            <a:pPr>
              <a:buNone/>
            </a:pPr>
            <a:r>
              <a:rPr lang="en-US" sz="4400" dirty="0" smtClean="0"/>
              <a:t>3.Organising</a:t>
            </a:r>
          </a:p>
          <a:p>
            <a:pPr>
              <a:buNone/>
            </a:pPr>
            <a:r>
              <a:rPr lang="en-US" sz="4400" dirty="0" smtClean="0"/>
              <a:t>4. Interpreting</a:t>
            </a:r>
            <a:endParaRPr lang="en-US" sz="4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influencing Perception</a:t>
            </a:r>
            <a:endParaRPr lang="en-US" dirty="0"/>
          </a:p>
        </p:txBody>
      </p:sp>
      <p:sp>
        <p:nvSpPr>
          <p:cNvPr id="3" name="Content Placeholder 2"/>
          <p:cNvSpPr>
            <a:spLocks noGrp="1"/>
          </p:cNvSpPr>
          <p:nvPr>
            <p:ph idx="1"/>
          </p:nvPr>
        </p:nvSpPr>
        <p:spPr/>
        <p:txBody>
          <a:bodyPr/>
          <a:lstStyle/>
          <a:p>
            <a:r>
              <a:rPr lang="en-US" sz="4000" dirty="0" err="1" smtClean="0"/>
              <a:t>Characterstics</a:t>
            </a:r>
            <a:r>
              <a:rPr lang="en-US" sz="4000" dirty="0" smtClean="0"/>
              <a:t> of Perceiver</a:t>
            </a:r>
          </a:p>
          <a:p>
            <a:r>
              <a:rPr lang="en-US" sz="4000" dirty="0" err="1" smtClean="0"/>
              <a:t>Characterstics</a:t>
            </a:r>
            <a:r>
              <a:rPr lang="en-US" sz="4000" dirty="0" smtClean="0"/>
              <a:t> of Target</a:t>
            </a:r>
          </a:p>
          <a:p>
            <a:r>
              <a:rPr lang="en-US" sz="4000" dirty="0" err="1" smtClean="0"/>
              <a:t>Characterstics</a:t>
            </a:r>
            <a:r>
              <a:rPr lang="en-US" sz="4000" dirty="0" smtClean="0"/>
              <a:t> of Situation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5" name="Rectangle 7"/>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6"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7"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8" name="Rectangle 10"/>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9" name="Rectangle 11"/>
          <p:cNvSpPr txBox="1">
            <a:spLocks noChangeArrowheads="1"/>
          </p:cNvSpPr>
          <p:nvPr/>
        </p:nvSpPr>
        <p:spPr>
          <a:xfrm>
            <a:off x="6019800" y="3505200"/>
            <a:ext cx="2743200" cy="1143000"/>
          </a:xfrm>
          <a:prstGeom prst="rect">
            <a:avLst/>
          </a:prstGeom>
          <a:noFill/>
          <a:ln/>
        </p:spPr>
        <p:txBody>
          <a:bodyPr lIns="90488" tIns="44450" rIns="90488" bIns="44450"/>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Factors influencing Perception</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10" name="Group 77"/>
          <p:cNvGrpSpPr>
            <a:grpSpLocks/>
          </p:cNvGrpSpPr>
          <p:nvPr/>
        </p:nvGrpSpPr>
        <p:grpSpPr bwMode="auto">
          <a:xfrm>
            <a:off x="3429000" y="3124200"/>
            <a:ext cx="1981200" cy="1722438"/>
            <a:chOff x="2064" y="1776"/>
            <a:chExt cx="1248" cy="1085"/>
          </a:xfrm>
        </p:grpSpPr>
        <p:pic>
          <p:nvPicPr>
            <p:cNvPr id="11" name="Picture 28" descr="j0144324"/>
            <p:cNvPicPr>
              <a:picLocks noChangeAspect="1" noChangeArrowheads="1"/>
            </p:cNvPicPr>
            <p:nvPr/>
          </p:nvPicPr>
          <p:blipFill>
            <a:blip r:embed="rId2" cstate="print"/>
            <a:srcRect/>
            <a:stretch>
              <a:fillRect/>
            </a:stretch>
          </p:blipFill>
          <p:spPr bwMode="auto">
            <a:xfrm>
              <a:off x="2064" y="1776"/>
              <a:ext cx="1248" cy="1085"/>
            </a:xfrm>
            <a:prstGeom prst="rect">
              <a:avLst/>
            </a:prstGeom>
            <a:noFill/>
          </p:spPr>
        </p:pic>
        <p:grpSp>
          <p:nvGrpSpPr>
            <p:cNvPr id="12" name="Group 76"/>
            <p:cNvGrpSpPr>
              <a:grpSpLocks/>
            </p:cNvGrpSpPr>
            <p:nvPr/>
          </p:nvGrpSpPr>
          <p:grpSpPr bwMode="auto">
            <a:xfrm>
              <a:off x="2103" y="1890"/>
              <a:ext cx="1170" cy="857"/>
              <a:chOff x="2103" y="1890"/>
              <a:chExt cx="1170" cy="857"/>
            </a:xfrm>
          </p:grpSpPr>
          <p:sp>
            <p:nvSpPr>
              <p:cNvPr id="13" name="Rectangle 30" descr="Canvas"/>
              <p:cNvSpPr>
                <a:spLocks noChangeArrowheads="1"/>
              </p:cNvSpPr>
              <p:nvPr/>
            </p:nvSpPr>
            <p:spPr bwMode="auto">
              <a:xfrm>
                <a:off x="2162" y="1890"/>
                <a:ext cx="1053" cy="857"/>
              </a:xfrm>
              <a:prstGeom prst="rect">
                <a:avLst/>
              </a:prstGeom>
              <a:blipFill dpi="0" rotWithShape="1">
                <a:blip r:embed="rId3" cstate="print"/>
                <a:srcRect/>
                <a:tile tx="0" ty="0" sx="100000" sy="100000" flip="none" algn="tl"/>
              </a:blipFill>
              <a:ln w="9525">
                <a:solidFill>
                  <a:schemeClr val="tx1"/>
                </a:solidFill>
                <a:miter lim="800000"/>
                <a:headEnd/>
                <a:tailEnd/>
              </a:ln>
              <a:effectLst/>
            </p:spPr>
            <p:txBody>
              <a:bodyPr wrap="none" anchor="ctr"/>
              <a:lstStyle/>
              <a:p>
                <a:endParaRPr lang="en-US"/>
              </a:p>
            </p:txBody>
          </p:sp>
          <p:sp>
            <p:nvSpPr>
              <p:cNvPr id="14" name="Rectangle 31"/>
              <p:cNvSpPr>
                <a:spLocks noChangeArrowheads="1"/>
              </p:cNvSpPr>
              <p:nvPr/>
            </p:nvSpPr>
            <p:spPr bwMode="auto">
              <a:xfrm>
                <a:off x="2201" y="1929"/>
                <a:ext cx="975" cy="779"/>
              </a:xfrm>
              <a:prstGeom prst="rect">
                <a:avLst/>
              </a:prstGeom>
              <a:solidFill>
                <a:srgbClr val="CC3300"/>
              </a:solidFill>
              <a:ln w="9525">
                <a:solidFill>
                  <a:schemeClr val="tx1"/>
                </a:solidFill>
                <a:miter lim="800000"/>
                <a:headEnd/>
                <a:tailEnd/>
              </a:ln>
              <a:effectLst/>
            </p:spPr>
            <p:txBody>
              <a:bodyPr wrap="none" anchor="ctr"/>
              <a:lstStyle/>
              <a:p>
                <a:endParaRPr lang="en-US"/>
              </a:p>
            </p:txBody>
          </p:sp>
          <p:sp>
            <p:nvSpPr>
              <p:cNvPr id="15" name="Text Box 32"/>
              <p:cNvSpPr txBox="1">
                <a:spLocks noChangeArrowheads="1"/>
              </p:cNvSpPr>
              <p:nvPr/>
            </p:nvSpPr>
            <p:spPr bwMode="auto">
              <a:xfrm>
                <a:off x="2103" y="2069"/>
                <a:ext cx="1170" cy="442"/>
              </a:xfrm>
              <a:prstGeom prst="rect">
                <a:avLst/>
              </a:prstGeom>
              <a:noFill/>
              <a:ln w="9525">
                <a:noFill/>
                <a:miter lim="800000"/>
                <a:headEnd/>
                <a:tailEnd/>
              </a:ln>
              <a:effectLst/>
            </p:spPr>
            <p:txBody>
              <a:bodyPr>
                <a:spAutoFit/>
              </a:bodyPr>
              <a:lstStyle/>
              <a:p>
                <a:pPr algn="ctr">
                  <a:spcBef>
                    <a:spcPct val="50000"/>
                  </a:spcBef>
                </a:pPr>
                <a:r>
                  <a:rPr lang="en-US" sz="2000" b="1" dirty="0">
                    <a:solidFill>
                      <a:schemeClr val="bg1"/>
                    </a:solidFill>
                  </a:rPr>
                  <a:t>Social </a:t>
                </a:r>
                <a:br>
                  <a:rPr lang="en-US" sz="2000" b="1" dirty="0">
                    <a:solidFill>
                      <a:schemeClr val="bg1"/>
                    </a:solidFill>
                  </a:rPr>
                </a:br>
                <a:r>
                  <a:rPr lang="en-US" sz="2000" b="1" dirty="0">
                    <a:solidFill>
                      <a:schemeClr val="bg1"/>
                    </a:solidFill>
                  </a:rPr>
                  <a:t>Perception</a:t>
                </a:r>
              </a:p>
            </p:txBody>
          </p:sp>
        </p:grpSp>
      </p:grpSp>
      <p:grpSp>
        <p:nvGrpSpPr>
          <p:cNvPr id="16" name="Group 72"/>
          <p:cNvGrpSpPr>
            <a:grpSpLocks/>
          </p:cNvGrpSpPr>
          <p:nvPr/>
        </p:nvGrpSpPr>
        <p:grpSpPr bwMode="auto">
          <a:xfrm>
            <a:off x="4648200" y="228600"/>
            <a:ext cx="3886200" cy="3044834"/>
            <a:chOff x="2928" y="192"/>
            <a:chExt cx="2448" cy="1867"/>
          </a:xfrm>
        </p:grpSpPr>
        <p:sp>
          <p:nvSpPr>
            <p:cNvPr id="17" name="Rectangle 35"/>
            <p:cNvSpPr>
              <a:spLocks noChangeArrowheads="1"/>
            </p:cNvSpPr>
            <p:nvPr/>
          </p:nvSpPr>
          <p:spPr bwMode="auto">
            <a:xfrm>
              <a:off x="2928" y="192"/>
              <a:ext cx="2448" cy="1867"/>
            </a:xfrm>
            <a:prstGeom prst="rect">
              <a:avLst/>
            </a:prstGeom>
            <a:solidFill>
              <a:srgbClr val="008080"/>
            </a:solidFill>
            <a:ln w="57150">
              <a:solidFill>
                <a:srgbClr val="808080"/>
              </a:solidFill>
              <a:miter lim="800000"/>
              <a:headEnd/>
              <a:tailEnd/>
            </a:ln>
            <a:effectLst/>
          </p:spPr>
          <p:txBody>
            <a:bodyPr lIns="90488" tIns="44450" rIns="90488" bIns="44450">
              <a:spAutoFit/>
            </a:bodyPr>
            <a:lstStyle/>
            <a:p>
              <a:pPr>
                <a:spcBef>
                  <a:spcPct val="0"/>
                </a:spcBef>
              </a:pPr>
              <a:r>
                <a:rPr lang="en-US" sz="2400" b="1" dirty="0">
                  <a:solidFill>
                    <a:schemeClr val="bg1"/>
                  </a:solidFill>
                </a:rPr>
                <a:t>Target Characteristics</a:t>
              </a:r>
            </a:p>
            <a:p>
              <a:pPr>
                <a:spcBef>
                  <a:spcPct val="0"/>
                </a:spcBef>
                <a:buFontTx/>
                <a:buChar char="•"/>
              </a:pPr>
              <a:endParaRPr lang="en-US" sz="2400" b="1" dirty="0" smtClean="0">
                <a:solidFill>
                  <a:schemeClr val="bg1"/>
                </a:solidFill>
              </a:endParaRPr>
            </a:p>
            <a:p>
              <a:pPr>
                <a:spcBef>
                  <a:spcPct val="0"/>
                </a:spcBef>
                <a:buFontTx/>
                <a:buChar char="•"/>
              </a:pPr>
              <a:r>
                <a:rPr lang="en-US" sz="2400" dirty="0" smtClean="0">
                  <a:solidFill>
                    <a:schemeClr val="bg1"/>
                  </a:solidFill>
                </a:rPr>
                <a:t>Physical </a:t>
              </a:r>
              <a:r>
                <a:rPr lang="en-US" sz="2400" dirty="0">
                  <a:solidFill>
                    <a:schemeClr val="bg1"/>
                  </a:solidFill>
                </a:rPr>
                <a:t>appearance</a:t>
              </a:r>
            </a:p>
            <a:p>
              <a:pPr>
                <a:spcBef>
                  <a:spcPct val="0"/>
                </a:spcBef>
                <a:buFontTx/>
                <a:buChar char="•"/>
              </a:pPr>
              <a:r>
                <a:rPr lang="en-US" sz="2400" dirty="0">
                  <a:solidFill>
                    <a:schemeClr val="bg1"/>
                  </a:solidFill>
                </a:rPr>
                <a:t> </a:t>
              </a:r>
              <a:r>
                <a:rPr lang="en-US" sz="2400" dirty="0" smtClean="0">
                  <a:solidFill>
                    <a:schemeClr val="bg1"/>
                  </a:solidFill>
                </a:rPr>
                <a:t>Size</a:t>
              </a:r>
              <a:endParaRPr lang="en-US" sz="2400" dirty="0">
                <a:solidFill>
                  <a:schemeClr val="bg1"/>
                </a:solidFill>
              </a:endParaRPr>
            </a:p>
            <a:p>
              <a:pPr>
                <a:spcBef>
                  <a:spcPct val="0"/>
                </a:spcBef>
                <a:buFontTx/>
                <a:buChar char="•"/>
              </a:pPr>
              <a:r>
                <a:rPr lang="en-US" sz="2400" dirty="0">
                  <a:solidFill>
                    <a:schemeClr val="bg1"/>
                  </a:solidFill>
                </a:rPr>
                <a:t> </a:t>
              </a:r>
              <a:r>
                <a:rPr lang="en-US" sz="2400" dirty="0" smtClean="0">
                  <a:solidFill>
                    <a:schemeClr val="bg1"/>
                  </a:solidFill>
                </a:rPr>
                <a:t>Contrast</a:t>
              </a:r>
            </a:p>
            <a:p>
              <a:pPr>
                <a:spcBef>
                  <a:spcPct val="0"/>
                </a:spcBef>
                <a:buFontTx/>
                <a:buChar char="•"/>
              </a:pPr>
              <a:r>
                <a:rPr lang="en-US" sz="2400" dirty="0" err="1" smtClean="0">
                  <a:solidFill>
                    <a:schemeClr val="bg1"/>
                  </a:solidFill>
                </a:rPr>
                <a:t>Repitition</a:t>
              </a:r>
              <a:endParaRPr lang="en-US" sz="2400" dirty="0" smtClean="0">
                <a:solidFill>
                  <a:schemeClr val="bg1"/>
                </a:solidFill>
              </a:endParaRPr>
            </a:p>
            <a:p>
              <a:pPr>
                <a:spcBef>
                  <a:spcPct val="0"/>
                </a:spcBef>
                <a:buFontTx/>
                <a:buChar char="•"/>
              </a:pPr>
              <a:r>
                <a:rPr lang="en-US" sz="2400" dirty="0" smtClean="0">
                  <a:solidFill>
                    <a:schemeClr val="bg1"/>
                  </a:solidFill>
                </a:rPr>
                <a:t>Location</a:t>
              </a:r>
              <a:endParaRPr lang="en-US" sz="2400" dirty="0">
                <a:solidFill>
                  <a:schemeClr val="bg1"/>
                </a:solidFill>
              </a:endParaRPr>
            </a:p>
            <a:p>
              <a:pPr>
                <a:spcBef>
                  <a:spcPct val="0"/>
                </a:spcBef>
              </a:pPr>
              <a:endParaRPr lang="en-US" sz="2400" dirty="0">
                <a:solidFill>
                  <a:schemeClr val="bg1"/>
                </a:solidFill>
              </a:endParaRPr>
            </a:p>
          </p:txBody>
        </p:sp>
        <p:grpSp>
          <p:nvGrpSpPr>
            <p:cNvPr id="18" name="Group 38"/>
            <p:cNvGrpSpPr>
              <a:grpSpLocks/>
            </p:cNvGrpSpPr>
            <p:nvPr/>
          </p:nvGrpSpPr>
          <p:grpSpPr bwMode="auto">
            <a:xfrm>
              <a:off x="2976" y="1392"/>
              <a:ext cx="1464" cy="557"/>
              <a:chOff x="3672" y="1632"/>
              <a:chExt cx="1464" cy="557"/>
            </a:xfrm>
          </p:grpSpPr>
          <p:sp>
            <p:nvSpPr>
              <p:cNvPr id="19" name="Line 21"/>
              <p:cNvSpPr>
                <a:spLocks noChangeShapeType="1"/>
              </p:cNvSpPr>
              <p:nvPr/>
            </p:nvSpPr>
            <p:spPr bwMode="auto">
              <a:xfrm rot="21111888" flipH="1">
                <a:off x="3672" y="1972"/>
                <a:ext cx="822" cy="217"/>
              </a:xfrm>
              <a:prstGeom prst="line">
                <a:avLst/>
              </a:prstGeom>
              <a:noFill/>
              <a:ln w="38100">
                <a:solidFill>
                  <a:srgbClr val="001326"/>
                </a:solidFill>
                <a:round/>
                <a:headEnd/>
                <a:tailEnd type="triangle" w="med" len="med"/>
              </a:ln>
              <a:effectLst/>
            </p:spPr>
            <p:txBody>
              <a:bodyPr wrap="none" anchor="ctr"/>
              <a:lstStyle/>
              <a:p>
                <a:endParaRPr lang="en-US"/>
              </a:p>
            </p:txBody>
          </p:sp>
          <p:sp>
            <p:nvSpPr>
              <p:cNvPr id="20" name="Line 36"/>
              <p:cNvSpPr>
                <a:spLocks noChangeShapeType="1"/>
              </p:cNvSpPr>
              <p:nvPr/>
            </p:nvSpPr>
            <p:spPr bwMode="auto">
              <a:xfrm flipV="1">
                <a:off x="4464" y="1776"/>
                <a:ext cx="336" cy="144"/>
              </a:xfrm>
              <a:prstGeom prst="line">
                <a:avLst/>
              </a:prstGeom>
              <a:noFill/>
              <a:ln w="38100">
                <a:solidFill>
                  <a:srgbClr val="000000"/>
                </a:solidFill>
                <a:prstDash val="sysDot"/>
                <a:round/>
                <a:headEnd/>
                <a:tailEnd/>
              </a:ln>
              <a:effectLst/>
            </p:spPr>
            <p:txBody>
              <a:bodyPr/>
              <a:lstStyle/>
              <a:p>
                <a:endParaRPr lang="en-US"/>
              </a:p>
            </p:txBody>
          </p:sp>
          <p:sp>
            <p:nvSpPr>
              <p:cNvPr id="21" name="Line 37"/>
              <p:cNvSpPr>
                <a:spLocks noChangeShapeType="1"/>
              </p:cNvSpPr>
              <p:nvPr/>
            </p:nvSpPr>
            <p:spPr bwMode="auto">
              <a:xfrm flipV="1">
                <a:off x="4800" y="1632"/>
                <a:ext cx="336" cy="144"/>
              </a:xfrm>
              <a:prstGeom prst="line">
                <a:avLst/>
              </a:prstGeom>
              <a:noFill/>
              <a:ln w="38100">
                <a:solidFill>
                  <a:srgbClr val="000000"/>
                </a:solidFill>
                <a:round/>
                <a:headEnd/>
                <a:tailEnd/>
              </a:ln>
              <a:effectLst/>
            </p:spPr>
            <p:txBody>
              <a:bodyPr/>
              <a:lstStyle/>
              <a:p>
                <a:endParaRPr lang="en-US"/>
              </a:p>
            </p:txBody>
          </p:sp>
        </p:grpSp>
      </p:grpSp>
      <p:grpSp>
        <p:nvGrpSpPr>
          <p:cNvPr id="22" name="Group 71"/>
          <p:cNvGrpSpPr>
            <a:grpSpLocks/>
          </p:cNvGrpSpPr>
          <p:nvPr/>
        </p:nvGrpSpPr>
        <p:grpSpPr bwMode="auto">
          <a:xfrm>
            <a:off x="228600" y="228600"/>
            <a:ext cx="3543300" cy="2789238"/>
            <a:chOff x="192" y="192"/>
            <a:chExt cx="2232" cy="1757"/>
          </a:xfrm>
        </p:grpSpPr>
        <p:sp>
          <p:nvSpPr>
            <p:cNvPr id="23" name="Rectangle 15"/>
            <p:cNvSpPr>
              <a:spLocks noChangeArrowheads="1"/>
            </p:cNvSpPr>
            <p:nvPr/>
          </p:nvSpPr>
          <p:spPr bwMode="auto">
            <a:xfrm>
              <a:off x="192" y="192"/>
              <a:ext cx="2078" cy="1685"/>
            </a:xfrm>
            <a:prstGeom prst="rect">
              <a:avLst/>
            </a:prstGeom>
            <a:solidFill>
              <a:srgbClr val="008080"/>
            </a:solidFill>
            <a:ln w="57150">
              <a:solidFill>
                <a:srgbClr val="808080"/>
              </a:solidFill>
              <a:miter lim="800000"/>
              <a:headEnd/>
              <a:tailEnd/>
            </a:ln>
            <a:effectLst/>
          </p:spPr>
          <p:txBody>
            <a:bodyPr wrap="none" lIns="90488" tIns="44450" rIns="90488" bIns="44450">
              <a:spAutoFit/>
            </a:bodyPr>
            <a:lstStyle/>
            <a:p>
              <a:pPr eaLnBrk="0" hangingPunct="0">
                <a:spcBef>
                  <a:spcPct val="0"/>
                </a:spcBef>
              </a:pPr>
              <a:r>
                <a:rPr lang="en-US" sz="2400" b="1" dirty="0">
                  <a:solidFill>
                    <a:schemeClr val="bg1"/>
                  </a:solidFill>
                </a:rPr>
                <a:t>Perceiver Characteristics</a:t>
              </a:r>
            </a:p>
            <a:p>
              <a:pPr eaLnBrk="0" hangingPunct="0">
                <a:spcBef>
                  <a:spcPct val="0"/>
                </a:spcBef>
              </a:pPr>
              <a:r>
                <a:rPr lang="en-US" sz="2400" b="1" dirty="0">
                  <a:solidFill>
                    <a:schemeClr val="bg1"/>
                  </a:solidFill>
                </a:rPr>
                <a:t> </a:t>
              </a:r>
              <a:endParaRPr lang="en-US" sz="2400" b="1" dirty="0" smtClean="0">
                <a:solidFill>
                  <a:schemeClr val="bg1"/>
                </a:solidFill>
              </a:endParaRPr>
            </a:p>
            <a:p>
              <a:pPr eaLnBrk="0" hangingPunct="0">
                <a:spcBef>
                  <a:spcPct val="0"/>
                </a:spcBef>
                <a:buFontTx/>
                <a:buChar char="•"/>
              </a:pPr>
              <a:r>
                <a:rPr lang="en-US" sz="2400" dirty="0" smtClean="0">
                  <a:solidFill>
                    <a:schemeClr val="bg1"/>
                  </a:solidFill>
                </a:rPr>
                <a:t>Attitudes/Self concept </a:t>
              </a:r>
            </a:p>
            <a:p>
              <a:pPr eaLnBrk="0" hangingPunct="0">
                <a:spcBef>
                  <a:spcPct val="0"/>
                </a:spcBef>
                <a:buFontTx/>
                <a:buChar char="•"/>
              </a:pPr>
              <a:r>
                <a:rPr lang="en-US" sz="2400" dirty="0" smtClean="0">
                  <a:solidFill>
                    <a:schemeClr val="bg1"/>
                  </a:solidFill>
                </a:rPr>
                <a:t>Mood</a:t>
              </a:r>
              <a:endParaRPr lang="en-US" sz="2400" dirty="0">
                <a:solidFill>
                  <a:schemeClr val="bg1"/>
                </a:solidFill>
              </a:endParaRPr>
            </a:p>
            <a:p>
              <a:pPr eaLnBrk="0" hangingPunct="0">
                <a:spcBef>
                  <a:spcPct val="0"/>
                </a:spcBef>
                <a:buFontTx/>
                <a:buChar char="•"/>
              </a:pPr>
              <a:r>
                <a:rPr lang="en-US" sz="2400" dirty="0">
                  <a:solidFill>
                    <a:schemeClr val="bg1"/>
                  </a:solidFill>
                </a:rPr>
                <a:t> </a:t>
              </a:r>
              <a:r>
                <a:rPr lang="en-US" sz="2400" dirty="0" smtClean="0">
                  <a:solidFill>
                    <a:schemeClr val="bg1"/>
                  </a:solidFill>
                </a:rPr>
                <a:t>Learning</a:t>
              </a:r>
            </a:p>
            <a:p>
              <a:pPr eaLnBrk="0" hangingPunct="0">
                <a:spcBef>
                  <a:spcPct val="0"/>
                </a:spcBef>
                <a:buFontTx/>
                <a:buChar char="•"/>
              </a:pPr>
              <a:r>
                <a:rPr lang="en-US" sz="2400" dirty="0" smtClean="0">
                  <a:solidFill>
                    <a:schemeClr val="bg1"/>
                  </a:solidFill>
                </a:rPr>
                <a:t>Need</a:t>
              </a:r>
              <a:endParaRPr lang="en-US" sz="2400" dirty="0">
                <a:solidFill>
                  <a:schemeClr val="bg1"/>
                </a:solidFill>
              </a:endParaRPr>
            </a:p>
            <a:p>
              <a:pPr eaLnBrk="0" hangingPunct="0">
                <a:spcBef>
                  <a:spcPct val="0"/>
                </a:spcBef>
              </a:pPr>
              <a:endParaRPr lang="en-US" sz="2400" dirty="0">
                <a:solidFill>
                  <a:schemeClr val="bg1"/>
                </a:solidFill>
              </a:endParaRPr>
            </a:p>
          </p:txBody>
        </p:sp>
        <p:grpSp>
          <p:nvGrpSpPr>
            <p:cNvPr id="24" name="Group 39"/>
            <p:cNvGrpSpPr>
              <a:grpSpLocks/>
            </p:cNvGrpSpPr>
            <p:nvPr/>
          </p:nvGrpSpPr>
          <p:grpSpPr bwMode="auto">
            <a:xfrm flipH="1">
              <a:off x="960" y="1392"/>
              <a:ext cx="1464" cy="557"/>
              <a:chOff x="3672" y="1632"/>
              <a:chExt cx="1464" cy="557"/>
            </a:xfrm>
          </p:grpSpPr>
          <p:sp>
            <p:nvSpPr>
              <p:cNvPr id="25" name="Line 40"/>
              <p:cNvSpPr>
                <a:spLocks noChangeShapeType="1"/>
              </p:cNvSpPr>
              <p:nvPr/>
            </p:nvSpPr>
            <p:spPr bwMode="auto">
              <a:xfrm rot="21111888" flipH="1">
                <a:off x="3672" y="1972"/>
                <a:ext cx="822" cy="217"/>
              </a:xfrm>
              <a:prstGeom prst="line">
                <a:avLst/>
              </a:prstGeom>
              <a:noFill/>
              <a:ln w="38100">
                <a:solidFill>
                  <a:srgbClr val="001326"/>
                </a:solidFill>
                <a:round/>
                <a:headEnd/>
                <a:tailEnd type="triangle" w="med" len="med"/>
              </a:ln>
              <a:effectLst/>
            </p:spPr>
            <p:txBody>
              <a:bodyPr wrap="none" anchor="ctr"/>
              <a:lstStyle/>
              <a:p>
                <a:endParaRPr lang="en-US"/>
              </a:p>
            </p:txBody>
          </p:sp>
          <p:sp>
            <p:nvSpPr>
              <p:cNvPr id="26" name="Line 41"/>
              <p:cNvSpPr>
                <a:spLocks noChangeShapeType="1"/>
              </p:cNvSpPr>
              <p:nvPr/>
            </p:nvSpPr>
            <p:spPr bwMode="auto">
              <a:xfrm flipV="1">
                <a:off x="4464" y="1776"/>
                <a:ext cx="336" cy="144"/>
              </a:xfrm>
              <a:prstGeom prst="line">
                <a:avLst/>
              </a:prstGeom>
              <a:noFill/>
              <a:ln w="38100">
                <a:solidFill>
                  <a:srgbClr val="000000"/>
                </a:solidFill>
                <a:prstDash val="sysDot"/>
                <a:round/>
                <a:headEnd/>
                <a:tailEnd/>
              </a:ln>
              <a:effectLst/>
            </p:spPr>
            <p:txBody>
              <a:bodyPr/>
              <a:lstStyle/>
              <a:p>
                <a:endParaRPr lang="en-US"/>
              </a:p>
            </p:txBody>
          </p:sp>
          <p:sp>
            <p:nvSpPr>
              <p:cNvPr id="27" name="Line 42"/>
              <p:cNvSpPr>
                <a:spLocks noChangeShapeType="1"/>
              </p:cNvSpPr>
              <p:nvPr/>
            </p:nvSpPr>
            <p:spPr bwMode="auto">
              <a:xfrm flipV="1">
                <a:off x="4800" y="1632"/>
                <a:ext cx="336" cy="144"/>
              </a:xfrm>
              <a:prstGeom prst="line">
                <a:avLst/>
              </a:prstGeom>
              <a:noFill/>
              <a:ln w="38100">
                <a:solidFill>
                  <a:srgbClr val="000000"/>
                </a:solidFill>
                <a:round/>
                <a:headEnd/>
                <a:tailEnd/>
              </a:ln>
              <a:effectLst/>
            </p:spPr>
            <p:txBody>
              <a:bodyPr/>
              <a:lstStyle/>
              <a:p>
                <a:endParaRPr lang="en-US"/>
              </a:p>
            </p:txBody>
          </p:sp>
        </p:grpSp>
      </p:grpSp>
      <p:grpSp>
        <p:nvGrpSpPr>
          <p:cNvPr id="28" name="Group 73"/>
          <p:cNvGrpSpPr>
            <a:grpSpLocks/>
          </p:cNvGrpSpPr>
          <p:nvPr/>
        </p:nvGrpSpPr>
        <p:grpSpPr bwMode="auto">
          <a:xfrm>
            <a:off x="2819400" y="4038600"/>
            <a:ext cx="3635375" cy="2819400"/>
            <a:chOff x="1776" y="2544"/>
            <a:chExt cx="2290" cy="1776"/>
          </a:xfrm>
        </p:grpSpPr>
        <p:sp>
          <p:nvSpPr>
            <p:cNvPr id="29" name="Rectangle 25"/>
            <p:cNvSpPr>
              <a:spLocks noChangeArrowheads="1"/>
            </p:cNvSpPr>
            <p:nvPr/>
          </p:nvSpPr>
          <p:spPr bwMode="auto">
            <a:xfrm>
              <a:off x="1776" y="3333"/>
              <a:ext cx="2290" cy="987"/>
            </a:xfrm>
            <a:prstGeom prst="rect">
              <a:avLst/>
            </a:prstGeom>
            <a:solidFill>
              <a:srgbClr val="008080"/>
            </a:solidFill>
            <a:ln w="57150">
              <a:solidFill>
                <a:srgbClr val="808080"/>
              </a:solidFill>
              <a:miter lim="800000"/>
              <a:headEnd/>
              <a:tailEnd/>
            </a:ln>
            <a:effectLst/>
          </p:spPr>
          <p:txBody>
            <a:bodyPr wrap="square" lIns="90488" tIns="44450" rIns="90488" bIns="44450">
              <a:spAutoFit/>
            </a:bodyPr>
            <a:lstStyle/>
            <a:p>
              <a:pPr eaLnBrk="0" hangingPunct="0">
                <a:spcBef>
                  <a:spcPct val="0"/>
                </a:spcBef>
              </a:pPr>
              <a:r>
                <a:rPr lang="en-US" sz="2400" b="1" dirty="0" smtClean="0">
                  <a:solidFill>
                    <a:schemeClr val="bg1"/>
                  </a:solidFill>
                </a:rPr>
                <a:t>  Situational </a:t>
              </a:r>
              <a:r>
                <a:rPr lang="en-US" sz="2400" b="1" dirty="0">
                  <a:solidFill>
                    <a:schemeClr val="bg1"/>
                  </a:solidFill>
                </a:rPr>
                <a:t>Characteristics</a:t>
              </a:r>
            </a:p>
            <a:p>
              <a:pPr eaLnBrk="0" hangingPunct="0">
                <a:spcBef>
                  <a:spcPct val="0"/>
                </a:spcBef>
                <a:buFontTx/>
                <a:buChar char="•"/>
              </a:pPr>
              <a:endParaRPr lang="en-US" sz="2400" b="1" dirty="0" smtClean="0">
                <a:solidFill>
                  <a:schemeClr val="bg1"/>
                </a:solidFill>
              </a:endParaRPr>
            </a:p>
            <a:p>
              <a:pPr eaLnBrk="0" hangingPunct="0">
                <a:spcBef>
                  <a:spcPct val="0"/>
                </a:spcBef>
                <a:buFontTx/>
                <a:buChar char="•"/>
              </a:pPr>
              <a:r>
                <a:rPr lang="en-US" sz="2400" b="1" dirty="0" smtClean="0">
                  <a:solidFill>
                    <a:schemeClr val="bg1"/>
                  </a:solidFill>
                </a:rPr>
                <a:t> </a:t>
              </a:r>
              <a:r>
                <a:rPr lang="en-US" sz="2400" dirty="0">
                  <a:solidFill>
                    <a:schemeClr val="bg1"/>
                  </a:solidFill>
                </a:rPr>
                <a:t>Interaction context</a:t>
              </a:r>
            </a:p>
            <a:p>
              <a:pPr eaLnBrk="0" hangingPunct="0">
                <a:spcBef>
                  <a:spcPct val="0"/>
                </a:spcBef>
              </a:pPr>
              <a:endParaRPr lang="en-US" sz="2400" dirty="0">
                <a:solidFill>
                  <a:schemeClr val="bg1"/>
                </a:solidFill>
              </a:endParaRPr>
            </a:p>
          </p:txBody>
        </p:sp>
        <p:grpSp>
          <p:nvGrpSpPr>
            <p:cNvPr id="30" name="Group 50"/>
            <p:cNvGrpSpPr>
              <a:grpSpLocks/>
            </p:cNvGrpSpPr>
            <p:nvPr/>
          </p:nvGrpSpPr>
          <p:grpSpPr bwMode="auto">
            <a:xfrm>
              <a:off x="2682" y="2544"/>
              <a:ext cx="55" cy="864"/>
              <a:chOff x="2682" y="2544"/>
              <a:chExt cx="55" cy="864"/>
            </a:xfrm>
          </p:grpSpPr>
          <p:sp>
            <p:nvSpPr>
              <p:cNvPr id="31" name="Line 47"/>
              <p:cNvSpPr>
                <a:spLocks noChangeShapeType="1"/>
              </p:cNvSpPr>
              <p:nvPr/>
            </p:nvSpPr>
            <p:spPr bwMode="auto">
              <a:xfrm rot="5914634" flipH="1">
                <a:off x="2553" y="3224"/>
                <a:ext cx="316" cy="52"/>
              </a:xfrm>
              <a:prstGeom prst="line">
                <a:avLst/>
              </a:prstGeom>
              <a:noFill/>
              <a:ln w="38100">
                <a:solidFill>
                  <a:srgbClr val="001326"/>
                </a:solidFill>
                <a:round/>
                <a:headEnd/>
                <a:tailEnd/>
              </a:ln>
              <a:effectLst/>
            </p:spPr>
            <p:txBody>
              <a:bodyPr wrap="none" anchor="ctr"/>
              <a:lstStyle/>
              <a:p>
                <a:endParaRPr lang="en-US"/>
              </a:p>
            </p:txBody>
          </p:sp>
          <p:sp>
            <p:nvSpPr>
              <p:cNvPr id="32" name="Line 48"/>
              <p:cNvSpPr>
                <a:spLocks noChangeShapeType="1"/>
              </p:cNvSpPr>
              <p:nvPr/>
            </p:nvSpPr>
            <p:spPr bwMode="auto">
              <a:xfrm rot="5914634" flipH="1">
                <a:off x="2587" y="2932"/>
                <a:ext cx="240" cy="40"/>
              </a:xfrm>
              <a:prstGeom prst="line">
                <a:avLst/>
              </a:prstGeom>
              <a:noFill/>
              <a:ln w="38100">
                <a:solidFill>
                  <a:srgbClr val="001326"/>
                </a:solidFill>
                <a:prstDash val="sysDot"/>
                <a:round/>
                <a:headEnd/>
                <a:tailEnd/>
              </a:ln>
              <a:effectLst/>
            </p:spPr>
            <p:txBody>
              <a:bodyPr wrap="none" anchor="ctr"/>
              <a:lstStyle/>
              <a:p>
                <a:endParaRPr lang="en-US"/>
              </a:p>
            </p:txBody>
          </p:sp>
          <p:sp>
            <p:nvSpPr>
              <p:cNvPr id="33" name="Line 49"/>
              <p:cNvSpPr>
                <a:spLocks noChangeShapeType="1"/>
              </p:cNvSpPr>
              <p:nvPr/>
            </p:nvSpPr>
            <p:spPr bwMode="auto">
              <a:xfrm rot="5914634" flipH="1">
                <a:off x="2562" y="2664"/>
                <a:ext cx="288" cy="48"/>
              </a:xfrm>
              <a:prstGeom prst="line">
                <a:avLst/>
              </a:prstGeom>
              <a:noFill/>
              <a:ln w="38100">
                <a:solidFill>
                  <a:srgbClr val="001326"/>
                </a:solidFill>
                <a:round/>
                <a:headEnd/>
                <a:tailEnd type="triangle" w="med" len="med"/>
              </a:ln>
              <a:effectLst/>
            </p:spPr>
            <p:txBody>
              <a:bodyPr wrap="none" anchor="ctr"/>
              <a:lstStyle/>
              <a:p>
                <a:endParaRPr lang="en-US"/>
              </a:p>
            </p:txBody>
          </p:sp>
        </p:grpSp>
      </p:grpSp>
      <p:grpSp>
        <p:nvGrpSpPr>
          <p:cNvPr id="34" name="Group 70"/>
          <p:cNvGrpSpPr>
            <a:grpSpLocks/>
          </p:cNvGrpSpPr>
          <p:nvPr/>
        </p:nvGrpSpPr>
        <p:grpSpPr bwMode="auto">
          <a:xfrm>
            <a:off x="133350" y="2286000"/>
            <a:ext cx="6572250" cy="3300413"/>
            <a:chOff x="84" y="1440"/>
            <a:chExt cx="4140" cy="2079"/>
          </a:xfrm>
        </p:grpSpPr>
        <p:sp>
          <p:nvSpPr>
            <p:cNvPr id="35" name="Text Box 69"/>
            <p:cNvSpPr txBox="1">
              <a:spLocks noChangeArrowheads="1"/>
            </p:cNvSpPr>
            <p:nvPr/>
          </p:nvSpPr>
          <p:spPr bwMode="auto">
            <a:xfrm>
              <a:off x="192" y="1968"/>
              <a:ext cx="2304" cy="1551"/>
            </a:xfrm>
            <a:prstGeom prst="rect">
              <a:avLst/>
            </a:prstGeom>
            <a:noFill/>
            <a:ln w="9525">
              <a:noFill/>
              <a:miter lim="800000"/>
              <a:headEnd/>
              <a:tailEnd/>
            </a:ln>
            <a:effectLst/>
          </p:spPr>
          <p:txBody>
            <a:bodyPr>
              <a:spAutoFit/>
            </a:bodyPr>
            <a:lstStyle/>
            <a:p>
              <a:pPr marL="228600" indent="-228600">
                <a:lnSpc>
                  <a:spcPct val="70000"/>
                </a:lnSpc>
                <a:spcBef>
                  <a:spcPct val="50000"/>
                </a:spcBef>
              </a:pPr>
              <a:r>
                <a:rPr lang="en-US" sz="2000" b="1" dirty="0" smtClean="0">
                  <a:solidFill>
                    <a:srgbClr val="040000"/>
                  </a:solidFill>
                </a:rPr>
                <a:t>      Errors/Barriers</a:t>
              </a:r>
              <a:r>
                <a:rPr lang="en-US" sz="2000" dirty="0" smtClean="0">
                  <a:solidFill>
                    <a:srgbClr val="040000"/>
                  </a:solidFill>
                </a:rPr>
                <a:t> </a:t>
              </a:r>
              <a:endParaRPr lang="en-US" sz="2000" dirty="0">
                <a:solidFill>
                  <a:srgbClr val="040000"/>
                </a:solidFill>
              </a:endParaRPr>
            </a:p>
            <a:p>
              <a:pPr marL="228600" indent="-228600">
                <a:lnSpc>
                  <a:spcPct val="50000"/>
                </a:lnSpc>
                <a:spcBef>
                  <a:spcPct val="50000"/>
                </a:spcBef>
                <a:buFontTx/>
                <a:buChar char="•"/>
              </a:pPr>
              <a:r>
                <a:rPr lang="en-US" sz="2000" dirty="0" smtClean="0">
                  <a:solidFill>
                    <a:srgbClr val="040000"/>
                  </a:solidFill>
                </a:rPr>
                <a:t>Stereotyping</a:t>
              </a:r>
            </a:p>
            <a:p>
              <a:pPr marL="228600" indent="-228600">
                <a:lnSpc>
                  <a:spcPct val="50000"/>
                </a:lnSpc>
                <a:spcBef>
                  <a:spcPct val="50000"/>
                </a:spcBef>
                <a:buFontTx/>
                <a:buChar char="•"/>
              </a:pPr>
              <a:r>
                <a:rPr lang="en-US" sz="2000" dirty="0" smtClean="0">
                  <a:solidFill>
                    <a:srgbClr val="040000"/>
                  </a:solidFill>
                </a:rPr>
                <a:t>Halo Effect</a:t>
              </a:r>
              <a:endParaRPr lang="en-US" sz="2000" dirty="0">
                <a:solidFill>
                  <a:srgbClr val="040000"/>
                </a:solidFill>
              </a:endParaRPr>
            </a:p>
            <a:p>
              <a:pPr marL="228600" indent="-228600">
                <a:lnSpc>
                  <a:spcPct val="50000"/>
                </a:lnSpc>
                <a:spcBef>
                  <a:spcPct val="50000"/>
                </a:spcBef>
                <a:buFontTx/>
                <a:buChar char="•"/>
              </a:pPr>
              <a:r>
                <a:rPr lang="en-US" sz="2000" dirty="0">
                  <a:solidFill>
                    <a:srgbClr val="040000"/>
                  </a:solidFill>
                </a:rPr>
                <a:t>First-impression error</a:t>
              </a:r>
            </a:p>
            <a:p>
              <a:pPr marL="228600" indent="-228600">
                <a:lnSpc>
                  <a:spcPct val="50000"/>
                </a:lnSpc>
                <a:spcBef>
                  <a:spcPct val="50000"/>
                </a:spcBef>
                <a:buFontTx/>
                <a:buChar char="•"/>
              </a:pPr>
              <a:r>
                <a:rPr lang="en-US" sz="2000" dirty="0">
                  <a:solidFill>
                    <a:srgbClr val="040000"/>
                  </a:solidFill>
                </a:rPr>
                <a:t>Projection</a:t>
              </a:r>
            </a:p>
            <a:p>
              <a:pPr marL="228600" indent="-228600">
                <a:lnSpc>
                  <a:spcPct val="50000"/>
                </a:lnSpc>
                <a:spcBef>
                  <a:spcPct val="50000"/>
                </a:spcBef>
                <a:buFontTx/>
                <a:buChar char="•"/>
              </a:pPr>
              <a:r>
                <a:rPr lang="en-US" sz="2000" dirty="0">
                  <a:solidFill>
                    <a:srgbClr val="040000"/>
                  </a:solidFill>
                </a:rPr>
                <a:t>Self-fulfilling </a:t>
              </a:r>
              <a:r>
                <a:rPr lang="en-US" sz="2000" dirty="0" smtClean="0">
                  <a:solidFill>
                    <a:srgbClr val="040000"/>
                  </a:solidFill>
                </a:rPr>
                <a:t>prophecies</a:t>
              </a:r>
            </a:p>
            <a:p>
              <a:pPr marL="228600" indent="-228600">
                <a:lnSpc>
                  <a:spcPct val="50000"/>
                </a:lnSpc>
                <a:spcBef>
                  <a:spcPct val="50000"/>
                </a:spcBef>
                <a:buFontTx/>
                <a:buChar char="•"/>
              </a:pPr>
              <a:r>
                <a:rPr lang="en-US" sz="2000" dirty="0" smtClean="0">
                  <a:solidFill>
                    <a:srgbClr val="040000"/>
                  </a:solidFill>
                </a:rPr>
                <a:t>Attribution</a:t>
              </a:r>
              <a:endParaRPr lang="en-US" sz="2000" dirty="0"/>
            </a:p>
            <a:p>
              <a:pPr marL="228600" indent="-228600">
                <a:lnSpc>
                  <a:spcPct val="50000"/>
                </a:lnSpc>
                <a:spcBef>
                  <a:spcPct val="50000"/>
                </a:spcBef>
                <a:buFontTx/>
                <a:buChar char="•"/>
              </a:pPr>
              <a:endParaRPr lang="en-US" sz="2000" dirty="0">
                <a:latin typeface="Times New Roman" pitchFamily="18" charset="0"/>
              </a:endParaRPr>
            </a:p>
          </p:txBody>
        </p:sp>
        <p:sp>
          <p:nvSpPr>
            <p:cNvPr id="36" name="Rectangle 51"/>
            <p:cNvSpPr>
              <a:spLocks noChangeArrowheads="1"/>
            </p:cNvSpPr>
            <p:nvPr/>
          </p:nvSpPr>
          <p:spPr bwMode="auto">
            <a:xfrm rot="1246150">
              <a:off x="1152" y="144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37" name="Rectangle 52"/>
            <p:cNvSpPr>
              <a:spLocks noChangeArrowheads="1"/>
            </p:cNvSpPr>
            <p:nvPr/>
          </p:nvSpPr>
          <p:spPr bwMode="auto">
            <a:xfrm rot="-1142093">
              <a:off x="1392" y="1488"/>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38" name="Rectangle 53"/>
            <p:cNvSpPr>
              <a:spLocks noChangeArrowheads="1"/>
            </p:cNvSpPr>
            <p:nvPr/>
          </p:nvSpPr>
          <p:spPr bwMode="auto">
            <a:xfrm rot="-1478068">
              <a:off x="1008" y="168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39" name="Rectangle 54"/>
            <p:cNvSpPr>
              <a:spLocks noChangeArrowheads="1"/>
            </p:cNvSpPr>
            <p:nvPr/>
          </p:nvSpPr>
          <p:spPr bwMode="auto">
            <a:xfrm rot="-2657887">
              <a:off x="1632" y="168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0" name="Rectangle 55"/>
            <p:cNvSpPr>
              <a:spLocks noChangeArrowheads="1"/>
            </p:cNvSpPr>
            <p:nvPr/>
          </p:nvSpPr>
          <p:spPr bwMode="auto">
            <a:xfrm rot="1345063">
              <a:off x="1296" y="1824"/>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1" name="Rectangle 56"/>
            <p:cNvSpPr>
              <a:spLocks noChangeArrowheads="1"/>
            </p:cNvSpPr>
            <p:nvPr/>
          </p:nvSpPr>
          <p:spPr bwMode="auto">
            <a:xfrm rot="1182318">
              <a:off x="84" y="216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2" name="Rectangle 57"/>
            <p:cNvSpPr>
              <a:spLocks noChangeArrowheads="1"/>
            </p:cNvSpPr>
            <p:nvPr/>
          </p:nvSpPr>
          <p:spPr bwMode="auto">
            <a:xfrm rot="1981433">
              <a:off x="1481" y="2712"/>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3" name="Rectangle 58"/>
            <p:cNvSpPr>
              <a:spLocks noChangeArrowheads="1"/>
            </p:cNvSpPr>
            <p:nvPr/>
          </p:nvSpPr>
          <p:spPr bwMode="auto">
            <a:xfrm rot="-1246150">
              <a:off x="1248" y="3168"/>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4" name="Rectangle 59"/>
            <p:cNvSpPr>
              <a:spLocks noChangeArrowheads="1"/>
            </p:cNvSpPr>
            <p:nvPr/>
          </p:nvSpPr>
          <p:spPr bwMode="auto">
            <a:xfrm rot="1370020">
              <a:off x="1584" y="3168"/>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5" name="Rectangle 61"/>
            <p:cNvSpPr>
              <a:spLocks noChangeArrowheads="1"/>
            </p:cNvSpPr>
            <p:nvPr/>
          </p:nvSpPr>
          <p:spPr bwMode="auto">
            <a:xfrm rot="2470083">
              <a:off x="2544" y="3216"/>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6" name="Rectangle 62"/>
            <p:cNvSpPr>
              <a:spLocks noChangeArrowheads="1"/>
            </p:cNvSpPr>
            <p:nvPr/>
          </p:nvSpPr>
          <p:spPr bwMode="auto">
            <a:xfrm rot="-958308">
              <a:off x="2784" y="3024"/>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7" name="Rectangle 63"/>
            <p:cNvSpPr>
              <a:spLocks noChangeArrowheads="1"/>
            </p:cNvSpPr>
            <p:nvPr/>
          </p:nvSpPr>
          <p:spPr bwMode="auto">
            <a:xfrm rot="-1334941">
              <a:off x="2496" y="288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8" name="Rectangle 64"/>
            <p:cNvSpPr>
              <a:spLocks noChangeArrowheads="1"/>
            </p:cNvSpPr>
            <p:nvPr/>
          </p:nvSpPr>
          <p:spPr bwMode="auto">
            <a:xfrm rot="2241082">
              <a:off x="3936" y="168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49" name="Rectangle 65"/>
            <p:cNvSpPr>
              <a:spLocks noChangeArrowheads="1"/>
            </p:cNvSpPr>
            <p:nvPr/>
          </p:nvSpPr>
          <p:spPr bwMode="auto">
            <a:xfrm rot="1544907">
              <a:off x="3648" y="1776"/>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50" name="Rectangle 66"/>
            <p:cNvSpPr>
              <a:spLocks noChangeArrowheads="1"/>
            </p:cNvSpPr>
            <p:nvPr/>
          </p:nvSpPr>
          <p:spPr bwMode="auto">
            <a:xfrm rot="1415013">
              <a:off x="4080" y="144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51" name="Rectangle 67"/>
            <p:cNvSpPr>
              <a:spLocks noChangeArrowheads="1"/>
            </p:cNvSpPr>
            <p:nvPr/>
          </p:nvSpPr>
          <p:spPr bwMode="auto">
            <a:xfrm rot="3736631">
              <a:off x="3504" y="1488"/>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sp>
          <p:nvSpPr>
            <p:cNvPr id="52" name="Rectangle 68"/>
            <p:cNvSpPr>
              <a:spLocks noChangeArrowheads="1"/>
            </p:cNvSpPr>
            <p:nvPr/>
          </p:nvSpPr>
          <p:spPr bwMode="auto">
            <a:xfrm rot="-1403112">
              <a:off x="3840" y="1440"/>
              <a:ext cx="144" cy="192"/>
            </a:xfrm>
            <a:prstGeom prst="rect">
              <a:avLst/>
            </a:prstGeom>
            <a:solidFill>
              <a:srgbClr val="FFFFCC"/>
            </a:solidFill>
            <a:ln w="9525" algn="ctr">
              <a:solidFill>
                <a:schemeClr val="bg2"/>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 of the Perceiver</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pPr algn="just"/>
            <a:r>
              <a:rPr lang="en-US" dirty="0" smtClean="0"/>
              <a:t>1.Attitude : A negative attitude &amp; self concept can lead perceiver to pick out negative traits in other  person.</a:t>
            </a:r>
          </a:p>
          <a:p>
            <a:pPr algn="just"/>
            <a:endParaRPr lang="en-US" dirty="0" smtClean="0"/>
          </a:p>
          <a:p>
            <a:pPr algn="just"/>
            <a:r>
              <a:rPr lang="en-US" dirty="0" smtClean="0"/>
              <a:t>2.Mood </a:t>
            </a:r>
            <a:r>
              <a:rPr lang="en-US" dirty="0" smtClean="0"/>
              <a:t>: In positive mood we form more positive impression of others.</a:t>
            </a:r>
          </a:p>
          <a:p>
            <a:pPr algn="just"/>
            <a:endParaRPr lang="en-US" dirty="0" smtClean="0"/>
          </a:p>
          <a:p>
            <a:pPr algn="just"/>
            <a:r>
              <a:rPr lang="en-US" dirty="0" smtClean="0"/>
              <a:t>3</a:t>
            </a:r>
            <a:r>
              <a:rPr lang="en-US" dirty="0" smtClean="0"/>
              <a:t>. Learning</a:t>
            </a:r>
          </a:p>
          <a:p>
            <a:pPr algn="just"/>
            <a:endParaRPr lang="en-US" dirty="0" smtClean="0"/>
          </a:p>
          <a:p>
            <a:pPr algn="just"/>
            <a:r>
              <a:rPr lang="en-US" dirty="0" smtClean="0"/>
              <a:t>4.Needs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2769</TotalTime>
  <Words>609</Words>
  <Application>Microsoft Office PowerPoint</Application>
  <PresentationFormat>On-screen Show (4:3)</PresentationFormat>
  <Paragraphs>106</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PERCEPTION</vt:lpstr>
      <vt:lpstr>Topics to be discussed</vt:lpstr>
      <vt:lpstr>Perception</vt:lpstr>
      <vt:lpstr>Slide 4</vt:lpstr>
      <vt:lpstr>Slide 5</vt:lpstr>
      <vt:lpstr>Process of Perception</vt:lpstr>
      <vt:lpstr>Factors influencing Perception</vt:lpstr>
      <vt:lpstr>Slide 8</vt:lpstr>
      <vt:lpstr>Characteristic of the Perceiver</vt:lpstr>
      <vt:lpstr>Characteristics of the situation</vt:lpstr>
      <vt:lpstr>Errors in Perception</vt:lpstr>
      <vt:lpstr>Expectancy /Pygmalion Effect:</vt:lpstr>
      <vt:lpstr>Slide 13</vt:lpstr>
      <vt:lpstr>Attribution Theory</vt:lpstr>
      <vt:lpstr>  Perceptual defence </vt:lpstr>
      <vt:lpstr>Slide 16</vt:lpstr>
      <vt:lpstr>Implications</vt:lpstr>
      <vt:lpstr>Slide 18</vt:lpstr>
    </vt:vector>
  </TitlesOfParts>
  <Company>DM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PERCEPTION</dc:title>
  <dc:creator>neetujain</dc:creator>
  <cp:lastModifiedBy>HP</cp:lastModifiedBy>
  <cp:revision>102</cp:revision>
  <dcterms:created xsi:type="dcterms:W3CDTF">2008-09-25T05:39:44Z</dcterms:created>
  <dcterms:modified xsi:type="dcterms:W3CDTF">2020-06-19T09:16:56Z</dcterms:modified>
</cp:coreProperties>
</file>