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06" r:id="rId1"/>
  </p:sldMasterIdLst>
  <p:notesMasterIdLst>
    <p:notesMasterId r:id="rId20"/>
  </p:notesMasterIdLst>
  <p:handoutMasterIdLst>
    <p:handoutMasterId r:id="rId21"/>
  </p:handoutMasterIdLst>
  <p:sldIdLst>
    <p:sldId id="256" r:id="rId2"/>
    <p:sldId id="264" r:id="rId3"/>
    <p:sldId id="257" r:id="rId4"/>
    <p:sldId id="309" r:id="rId5"/>
    <p:sldId id="276" r:id="rId6"/>
    <p:sldId id="269" r:id="rId7"/>
    <p:sldId id="275" r:id="rId8"/>
    <p:sldId id="271" r:id="rId9"/>
    <p:sldId id="272" r:id="rId10"/>
    <p:sldId id="277" r:id="rId11"/>
    <p:sldId id="270" r:id="rId12"/>
    <p:sldId id="284" r:id="rId13"/>
    <p:sldId id="278" r:id="rId14"/>
    <p:sldId id="279" r:id="rId15"/>
    <p:sldId id="280" r:id="rId16"/>
    <p:sldId id="281" r:id="rId17"/>
    <p:sldId id="282" r:id="rId18"/>
    <p:sldId id="28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663" autoAdjust="0"/>
  </p:normalViewPr>
  <p:slideViewPr>
    <p:cSldViewPr>
      <p:cViewPr>
        <p:scale>
          <a:sx n="69" d="100"/>
          <a:sy n="69" d="100"/>
        </p:scale>
        <p:origin x="-1416" y="33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3E91DB7-3CC7-4802-BD1F-FDADE52EFEAC}" type="datetimeFigureOut">
              <a:rPr lang="en-US" smtClean="0"/>
              <a:pPr/>
              <a:t>6/19/2020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EA60783-6B87-4BF1-A8CC-EBB7AB094DAE}"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77AD92-83AA-4259-BF1D-0A5843434BD0}" type="datetimeFigureOut">
              <a:rPr lang="en-US" smtClean="0"/>
              <a:pPr/>
              <a:t>6/19/2020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F9FC9B-0F73-4872-88B1-32A8F503CAE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Beyond our survival needs (food, safety, warmth, shelter) we have unique interpersonal needs that motivate us .We become uncomfortable and anxious when our “interpersonal needs” are not being met. It shows current interpersonal behavior and expectations</a:t>
            </a:r>
          </a:p>
        </p:txBody>
      </p:sp>
      <p:sp>
        <p:nvSpPr>
          <p:cNvPr id="4" name="Slide Number Placeholder 3"/>
          <p:cNvSpPr>
            <a:spLocks noGrp="1"/>
          </p:cNvSpPr>
          <p:nvPr>
            <p:ph type="sldNum" sz="quarter" idx="10"/>
          </p:nvPr>
        </p:nvSpPr>
        <p:spPr/>
        <p:txBody>
          <a:bodyPr/>
          <a:lstStyle/>
          <a:p>
            <a:fld id="{15F9FC9B-0F73-4872-88B1-32A8F503CAE6}"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5F9FC9B-0F73-4872-88B1-32A8F503CAE6}"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5"/>
          <p:cNvSpPr>
            <a:spLocks noGrp="1" noChangeArrowheads="1"/>
          </p:cNvSpPr>
          <p:nvPr>
            <p:ph type="sldNum" sz="quarter" idx="5"/>
          </p:nvPr>
        </p:nvSpPr>
        <p:spPr>
          <a:noFill/>
        </p:spPr>
        <p:txBody>
          <a:bodyPr/>
          <a:lstStyle/>
          <a:p>
            <a:fld id="{D645F3EB-5C7E-4B28-98EC-E870AE7D10D2}" type="slidenum">
              <a:rPr lang="en-US"/>
              <a:pPr/>
              <a:t>7</a:t>
            </a:fld>
            <a:endParaRPr lang="en-US"/>
          </a:p>
        </p:txBody>
      </p:sp>
      <p:sp>
        <p:nvSpPr>
          <p:cNvPr id="99331" name="Rectangle 2"/>
          <p:cNvSpPr>
            <a:spLocks noGrp="1" noRot="1" noChangeAspect="1" noChangeArrowheads="1" noTextEdit="1"/>
          </p:cNvSpPr>
          <p:nvPr>
            <p:ph type="sldImg"/>
          </p:nvPr>
        </p:nvSpPr>
        <p:spPr>
          <a:xfrm>
            <a:off x="1144588" y="688975"/>
            <a:ext cx="4567237" cy="3425825"/>
          </a:xfrm>
          <a:ln/>
        </p:spPr>
      </p:sp>
      <p:sp>
        <p:nvSpPr>
          <p:cNvPr id="99332" name="Rectangle 3"/>
          <p:cNvSpPr>
            <a:spLocks noGrp="1" noChangeArrowheads="1"/>
          </p:cNvSpPr>
          <p:nvPr>
            <p:ph type="body" idx="1"/>
          </p:nvPr>
        </p:nvSpPr>
        <p:spPr>
          <a:noFill/>
          <a:ln/>
        </p:spPr>
        <p:txBody>
          <a:bodyPr/>
          <a:lstStyle/>
          <a:p>
            <a:r>
              <a:rPr lang="en-US" smtClean="0">
                <a:latin typeface="Arial" pitchFamily="34" charset="0"/>
              </a:rPr>
              <a:t>Before Slide</a:t>
            </a:r>
          </a:p>
          <a:p>
            <a:r>
              <a:rPr lang="en-US" smtClean="0">
                <a:latin typeface="Arial" pitchFamily="34" charset="0"/>
              </a:rPr>
              <a:t>Briefly turn to page 3 and look at the shaded area of the table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5"/>
          <p:cNvSpPr>
            <a:spLocks noGrp="1" noChangeArrowheads="1"/>
          </p:cNvSpPr>
          <p:nvPr>
            <p:ph type="sldNum" sz="quarter" idx="5"/>
          </p:nvPr>
        </p:nvSpPr>
        <p:spPr>
          <a:noFill/>
        </p:spPr>
        <p:txBody>
          <a:bodyPr/>
          <a:lstStyle/>
          <a:p>
            <a:fld id="{A071CDAB-AF6E-4F4F-BE17-74FA34ECBA1F}" type="slidenum">
              <a:rPr lang="en-US"/>
              <a:pPr/>
              <a:t>10</a:t>
            </a:fld>
            <a:endParaRPr lang="en-US"/>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r>
              <a:rPr lang="en-US" smtClean="0">
                <a:latin typeface="Arial" pitchFamily="34" charset="0"/>
              </a:rPr>
              <a:t>Page 3 – Six shaded cells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5"/>
          <p:cNvSpPr>
            <a:spLocks noGrp="1" noChangeArrowheads="1"/>
          </p:cNvSpPr>
          <p:nvPr>
            <p:ph type="sldNum" sz="quarter" idx="5"/>
          </p:nvPr>
        </p:nvSpPr>
        <p:spPr>
          <a:noFill/>
        </p:spPr>
        <p:txBody>
          <a:bodyPr/>
          <a:lstStyle/>
          <a:p>
            <a:fld id="{0BB146F3-F971-469E-9DF0-17F8E6304A20}" type="slidenum">
              <a:rPr lang="en-US"/>
              <a:pPr/>
              <a:t>15</a:t>
            </a:fld>
            <a:endParaRPr lang="en-US"/>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p:spPr>
        <p:txBody>
          <a:bodyPr/>
          <a:lstStyle/>
          <a:p>
            <a:r>
              <a:rPr lang="en-US" smtClean="0">
                <a:latin typeface="Arial" pitchFamily="34" charset="0"/>
              </a:rPr>
              <a:t>How well do these descriptors fit?</a:t>
            </a:r>
          </a:p>
          <a:p>
            <a:r>
              <a:rPr lang="en-US" smtClean="0">
                <a:latin typeface="Arial" pitchFamily="34" charset="0"/>
              </a:rPr>
              <a:t>Begin to think in terms of commonalities suggested by the several tests – do the other tests point in the same directions?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47B4D596-3780-4A1B-8FFE-5AB3F73C8248}" type="datetimeFigureOut">
              <a:rPr lang="en-US" smtClean="0"/>
              <a:pPr/>
              <a:t>6/19/2020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08282D8-ED6A-4D73-8991-3A5EA452EB0D}"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B4D596-3780-4A1B-8FFE-5AB3F73C8248}" type="datetimeFigureOut">
              <a:rPr lang="en-US" smtClean="0"/>
              <a:pPr/>
              <a:t>6/19/2020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8282D8-ED6A-4D73-8991-3A5EA452EB0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408282D8-ED6A-4D73-8991-3A5EA452EB0D}"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7B4D596-3780-4A1B-8FFE-5AB3F73C8248}" type="datetimeFigureOut">
              <a:rPr lang="en-US" smtClean="0"/>
              <a:pPr/>
              <a:t>6/19/2020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smtClean="0"/>
          </a:p>
        </p:txBody>
      </p:sp>
      <p:sp>
        <p:nvSpPr>
          <p:cNvPr id="4" name="Rectangle 6"/>
          <p:cNvSpPr>
            <a:spLocks noGrp="1" noChangeArrowheads="1"/>
          </p:cNvSpPr>
          <p:nvPr>
            <p:ph type="dt" sz="half" idx="10"/>
          </p:nvPr>
        </p:nvSpPr>
        <p:spPr>
          <a:ln/>
        </p:spPr>
        <p:txBody>
          <a:bodyPr/>
          <a:lstStyle>
            <a:lvl1pPr>
              <a:defRPr/>
            </a:lvl1pPr>
          </a:lstStyle>
          <a:p>
            <a:pPr>
              <a:defRPr/>
            </a:pPr>
            <a:fld id="{3779744A-5E7D-497C-AB96-4B9D8362B5F3}" type="datetime1">
              <a:rPr lang="en-US"/>
              <a:pPr>
                <a:defRPr/>
              </a:pPr>
              <a:t>6/19/2020</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68C72442-3630-4C2A-A90A-45BE4DF966F8}" type="slidenum">
              <a:rPr lang="en-US"/>
              <a:pPr>
                <a:defRPr/>
              </a:pPr>
              <a:t>‹#›</a:t>
            </a:fld>
            <a:endParaRPr lang="en-US"/>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7B4D596-3780-4A1B-8FFE-5AB3F73C8248}" type="datetimeFigureOut">
              <a:rPr lang="en-US" smtClean="0"/>
              <a:pPr/>
              <a:t>6/19/2020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408282D8-ED6A-4D73-8991-3A5EA452EB0D}"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47B4D596-3780-4A1B-8FFE-5AB3F73C8248}" type="datetimeFigureOut">
              <a:rPr lang="en-US" smtClean="0"/>
              <a:pPr/>
              <a:t>6/19/2020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08282D8-ED6A-4D73-8991-3A5EA452EB0D}"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47B4D596-3780-4A1B-8FFE-5AB3F73C8248}" type="datetimeFigureOut">
              <a:rPr lang="en-US" smtClean="0"/>
              <a:pPr/>
              <a:t>6/19/2020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8282D8-ED6A-4D73-8991-3A5EA452EB0D}"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47B4D596-3780-4A1B-8FFE-5AB3F73C8248}" type="datetimeFigureOut">
              <a:rPr lang="en-US" smtClean="0"/>
              <a:pPr/>
              <a:t>6/19/2020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408282D8-ED6A-4D73-8991-3A5EA452EB0D}"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7B4D596-3780-4A1B-8FFE-5AB3F73C8248}" type="datetimeFigureOut">
              <a:rPr lang="en-US" smtClean="0"/>
              <a:pPr/>
              <a:t>6/19/2020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408282D8-ED6A-4D73-8991-3A5EA452EB0D}" type="slidenum">
              <a:rPr lang="en-US" smtClean="0"/>
              <a:pPr/>
              <a:t>‹#›</a:t>
            </a:fld>
            <a:endParaRPr lang="en-US"/>
          </a:p>
        </p:txBody>
      </p:sp>
    </p:spTree>
  </p:cSld>
  <p:clrMapOvr>
    <a:masterClrMapping/>
  </p:clrMapOvr>
  <p:transition spd="slow">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47B4D596-3780-4A1B-8FFE-5AB3F73C8248}" type="datetimeFigureOut">
              <a:rPr lang="en-US" smtClean="0"/>
              <a:pPr/>
              <a:t>6/19/2020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408282D8-ED6A-4D73-8991-3A5EA452EB0D}" type="slidenum">
              <a:rPr lang="en-US" smtClean="0"/>
              <a:pPr/>
              <a:t>‹#›</a:t>
            </a:fld>
            <a:endParaRPr lang="en-US"/>
          </a:p>
        </p:txBody>
      </p:sp>
    </p:spTree>
  </p:cSld>
  <p:clrMapOvr>
    <a:masterClrMapping/>
  </p:clrMapOvr>
  <p:transition spd="slow">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408282D8-ED6A-4D73-8991-3A5EA452EB0D}"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47B4D596-3780-4A1B-8FFE-5AB3F73C8248}" type="datetimeFigureOut">
              <a:rPr lang="en-US" smtClean="0"/>
              <a:pPr/>
              <a:t>6/19/2020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408282D8-ED6A-4D73-8991-3A5EA452EB0D}"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47B4D596-3780-4A1B-8FFE-5AB3F73C8248}" type="datetimeFigureOut">
              <a:rPr lang="en-US" smtClean="0"/>
              <a:pPr/>
              <a:t>6/19/2020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transition spd="slow">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47B4D596-3780-4A1B-8FFE-5AB3F73C8248}" type="datetimeFigureOut">
              <a:rPr lang="en-US" smtClean="0"/>
              <a:pPr/>
              <a:t>6/19/2020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408282D8-ED6A-4D73-8991-3A5EA452EB0D}"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4107" r:id="rId1"/>
    <p:sldLayoutId id="2147484108" r:id="rId2"/>
    <p:sldLayoutId id="2147484109" r:id="rId3"/>
    <p:sldLayoutId id="2147484110" r:id="rId4"/>
    <p:sldLayoutId id="2147484111" r:id="rId5"/>
    <p:sldLayoutId id="2147484112" r:id="rId6"/>
    <p:sldLayoutId id="2147484113" r:id="rId7"/>
    <p:sldLayoutId id="2147484114" r:id="rId8"/>
    <p:sldLayoutId id="2147484115" r:id="rId9"/>
    <p:sldLayoutId id="2147484116" r:id="rId10"/>
    <p:sldLayoutId id="2147484117" r:id="rId11"/>
    <p:sldLayoutId id="2147484118" r:id="rId12"/>
  </p:sldLayoutIdLst>
  <p:transition spd="slow">
    <p:fade/>
  </p:transition>
  <p:timing>
    <p:tnLst>
      <p:par>
        <p:cTn id="1" dur="indefinite" restart="never" nodeType="tmRoot"/>
      </p:par>
    </p:tnLst>
  </p:timing>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4000" b="1" u="sng" dirty="0" smtClean="0">
                <a:solidFill>
                  <a:schemeClr val="tx1"/>
                </a:solidFill>
              </a:rPr>
              <a:t>Understanding Interpersonal Style of Self &amp; Others </a:t>
            </a:r>
            <a:br>
              <a:rPr lang="en-US" sz="4000" b="1" u="sng" dirty="0" smtClean="0">
                <a:solidFill>
                  <a:schemeClr val="tx1"/>
                </a:solidFill>
              </a:rPr>
            </a:br>
            <a:r>
              <a:rPr lang="en-US" sz="4000" b="1" u="sng" dirty="0" smtClean="0">
                <a:solidFill>
                  <a:schemeClr val="tx1"/>
                </a:solidFill>
              </a:rPr>
              <a:t>FIRO- B</a:t>
            </a:r>
            <a:endParaRPr lang="en-US" sz="4000" b="1" u="sng" dirty="0">
              <a:solidFill>
                <a:schemeClr val="tx1"/>
              </a:solidFill>
            </a:endParaRPr>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Date Placeholder 1"/>
          <p:cNvSpPr>
            <a:spLocks noGrp="1"/>
          </p:cNvSpPr>
          <p:nvPr>
            <p:ph type="dt" sz="half" idx="10"/>
          </p:nvPr>
        </p:nvSpPr>
        <p:spPr>
          <a:noFill/>
        </p:spPr>
        <p:txBody>
          <a:bodyPr/>
          <a:lstStyle/>
          <a:p>
            <a:fld id="{5985780E-8626-4BD4-B560-BC13B57AF29E}" type="datetime1">
              <a:rPr lang="en-US"/>
              <a:pPr/>
              <a:t>6/19/2020</a:t>
            </a:fld>
            <a:endParaRPr lang="en-US"/>
          </a:p>
        </p:txBody>
      </p:sp>
      <p:sp>
        <p:nvSpPr>
          <p:cNvPr id="17411" name="Slide Number Placeholder 3"/>
          <p:cNvSpPr>
            <a:spLocks noGrp="1"/>
          </p:cNvSpPr>
          <p:nvPr>
            <p:ph type="sldNum" sz="quarter" idx="12"/>
          </p:nvPr>
        </p:nvSpPr>
        <p:spPr>
          <a:noFill/>
        </p:spPr>
        <p:txBody>
          <a:bodyPr/>
          <a:lstStyle/>
          <a:p>
            <a:fld id="{8C9CE87D-AF1D-494E-B83E-C575A21DFF6C}" type="slidenum">
              <a:rPr lang="en-US"/>
              <a:pPr/>
              <a:t>10</a:t>
            </a:fld>
            <a:endParaRPr lang="en-US"/>
          </a:p>
        </p:txBody>
      </p:sp>
      <p:sp>
        <p:nvSpPr>
          <p:cNvPr id="263170" name="Rectangle 2"/>
          <p:cNvSpPr>
            <a:spLocks noChangeArrowheads="1"/>
          </p:cNvSpPr>
          <p:nvPr/>
        </p:nvSpPr>
        <p:spPr bwMode="auto">
          <a:xfrm>
            <a:off x="685800" y="0"/>
            <a:ext cx="7772400" cy="1143000"/>
          </a:xfrm>
          <a:prstGeom prst="rect">
            <a:avLst/>
          </a:prstGeom>
          <a:noFill/>
          <a:ln w="9525">
            <a:noFill/>
            <a:miter lim="800000"/>
            <a:headEnd/>
            <a:tailEnd/>
          </a:ln>
          <a:effectLst/>
        </p:spPr>
        <p:txBody>
          <a:bodyPr lIns="92075" tIns="46038" rIns="92075" bIns="46038" anchor="ctr"/>
          <a:lstStyle/>
          <a:p>
            <a:pPr algn="ctr">
              <a:defRPr/>
            </a:pPr>
            <a:r>
              <a:rPr lang="en-US" sz="4400">
                <a:solidFill>
                  <a:schemeClr val="tx2"/>
                </a:solidFill>
                <a:effectLst>
                  <a:outerShdw blurRad="38100" dist="38100" dir="2700000" algn="tl">
                    <a:srgbClr val="000000"/>
                  </a:outerShdw>
                </a:effectLst>
                <a:latin typeface="Arial" charset="0"/>
              </a:rPr>
              <a:t>The Six-Cell Model</a:t>
            </a:r>
          </a:p>
        </p:txBody>
      </p:sp>
      <p:graphicFrame>
        <p:nvGraphicFramePr>
          <p:cNvPr id="263212" name="Group 44"/>
          <p:cNvGraphicFramePr>
            <a:graphicFrameLocks noGrp="1"/>
          </p:cNvGraphicFramePr>
          <p:nvPr/>
        </p:nvGraphicFramePr>
        <p:xfrm>
          <a:off x="228600" y="990600"/>
          <a:ext cx="8610600" cy="5721351"/>
        </p:xfrm>
        <a:graphic>
          <a:graphicData uri="http://schemas.openxmlformats.org/drawingml/2006/table">
            <a:tbl>
              <a:tblPr/>
              <a:tblGrid>
                <a:gridCol w="1600200"/>
                <a:gridCol w="2428875"/>
                <a:gridCol w="2211388"/>
                <a:gridCol w="2370137"/>
              </a:tblGrid>
              <a:tr h="709613">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endParaRPr kumimoji="0" lang="en-US" sz="2000" b="0" i="0" u="none" strike="noStrike" cap="none" normalizeH="0" baseline="0" smtClean="0">
                        <a:ln>
                          <a:noFill/>
                        </a:ln>
                        <a:solidFill>
                          <a:schemeClr val="tx2"/>
                        </a:solidFill>
                        <a:effectLst/>
                        <a:latin typeface="Times New Roman" pitchFamily="18" charset="0"/>
                      </a:endParaRPr>
                    </a:p>
                  </a:txBody>
                  <a:tcPr horzOverflow="overflow">
                    <a:lnL cap="flat">
                      <a:noFill/>
                    </a:lnL>
                    <a:lnR>
                      <a:noFill/>
                    </a:lnR>
                    <a:lnT cap="flat">
                      <a:noFill/>
                    </a:lnT>
                    <a:lnB>
                      <a:noFill/>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3200" b="1" i="0" u="none" strike="noStrike" cap="none" normalizeH="0" baseline="0" smtClean="0">
                          <a:ln>
                            <a:noFill/>
                          </a:ln>
                          <a:solidFill>
                            <a:schemeClr val="tx2"/>
                          </a:solidFill>
                          <a:effectLst/>
                          <a:latin typeface="Times New Roman" pitchFamily="18" charset="0"/>
                        </a:rPr>
                        <a:t>Three Interpersonal Needs</a:t>
                      </a:r>
                    </a:p>
                  </a:txBody>
                  <a:tcPr horzOverflow="overflow">
                    <a:lnL>
                      <a:noFill/>
                    </a:lnL>
                    <a:lnR cap="flat">
                      <a:noFill/>
                    </a:lnR>
                    <a:lnT cap="flat">
                      <a:noFill/>
                    </a:lnT>
                    <a:lnB>
                      <a:noFill/>
                    </a:lnB>
                    <a:lnTlToBr>
                      <a:noFill/>
                    </a:lnTlToBr>
                    <a:lnBlToTr>
                      <a:noFill/>
                    </a:lnBlToTr>
                    <a:noFill/>
                  </a:tcPr>
                </a:tc>
                <a:tc hMerge="1">
                  <a:txBody>
                    <a:bodyPr/>
                    <a:lstStyle/>
                    <a:p>
                      <a:endParaRPr lang="en-US"/>
                    </a:p>
                  </a:txBody>
                  <a:tcPr/>
                </a:tc>
                <a:tc hMerge="1">
                  <a:txBody>
                    <a:bodyPr/>
                    <a:lstStyle/>
                    <a:p>
                      <a:endParaRPr lang="en-US"/>
                    </a:p>
                  </a:txBody>
                  <a:tcPr/>
                </a:tc>
              </a:tr>
              <a:tr h="563563">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endParaRPr kumimoji="0" lang="en-US" sz="2000" b="0" i="0" u="none" strike="noStrike" cap="none" normalizeH="0" baseline="0" smtClean="0">
                        <a:ln>
                          <a:noFill/>
                        </a:ln>
                        <a:solidFill>
                          <a:schemeClr val="tx2"/>
                        </a:solidFill>
                        <a:effectLst/>
                        <a:latin typeface="Times New Roman" pitchFamily="18"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000" b="1" i="0" u="none" strike="noStrike" cap="none" normalizeH="0" baseline="0" smtClean="0">
                          <a:ln>
                            <a:noFill/>
                          </a:ln>
                          <a:solidFill>
                            <a:schemeClr val="tx2"/>
                          </a:solidFill>
                          <a:effectLst/>
                          <a:latin typeface="Times New Roman" pitchFamily="18" charset="0"/>
                        </a:rPr>
                        <a:t>INCLUSION (I)</a:t>
                      </a:r>
                    </a:p>
                  </a:txBody>
                  <a:tcPr horzOverflow="overflow">
                    <a:lnL>
                      <a:noFill/>
                    </a:lnL>
                    <a:lnR>
                      <a:noFill/>
                    </a:lnR>
                    <a:lnT>
                      <a:noFill/>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000" b="1" i="0" u="none" strike="noStrike" cap="none" normalizeH="0" baseline="0" smtClean="0">
                          <a:ln>
                            <a:noFill/>
                          </a:ln>
                          <a:solidFill>
                            <a:schemeClr val="tx2"/>
                          </a:solidFill>
                          <a:effectLst/>
                          <a:latin typeface="Times New Roman" pitchFamily="18" charset="0"/>
                        </a:rPr>
                        <a:t>CONTROL (C)</a:t>
                      </a:r>
                    </a:p>
                  </a:txBody>
                  <a:tcPr horzOverflow="overflow">
                    <a:lnL>
                      <a:noFill/>
                    </a:lnL>
                    <a:lnR>
                      <a:noFill/>
                    </a:lnR>
                    <a:lnT>
                      <a:noFill/>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000" b="1" i="0" u="none" strike="noStrike" cap="none" normalizeH="0" baseline="0" smtClean="0">
                          <a:ln>
                            <a:noFill/>
                          </a:ln>
                          <a:solidFill>
                            <a:schemeClr val="tx2"/>
                          </a:solidFill>
                          <a:effectLst/>
                          <a:latin typeface="Times New Roman" pitchFamily="18" charset="0"/>
                        </a:rPr>
                        <a:t>AFFECTION (A)</a:t>
                      </a:r>
                    </a:p>
                  </a:txBody>
                  <a:tcPr horzOverflow="overflow">
                    <a:lnL>
                      <a:noFill/>
                    </a:lnL>
                    <a:lnR cap="flat">
                      <a:noFill/>
                    </a:lnR>
                    <a:lnT>
                      <a:noFill/>
                    </a:lnT>
                    <a:lnB w="12700" cap="flat" cmpd="sng" algn="ctr">
                      <a:solidFill>
                        <a:schemeClr val="tx1"/>
                      </a:solidFill>
                      <a:prstDash val="solid"/>
                      <a:miter lim="800000"/>
                      <a:headEnd type="none" w="med" len="med"/>
                      <a:tailEnd type="none" w="med" len="med"/>
                    </a:lnB>
                    <a:lnTlToBr>
                      <a:noFill/>
                    </a:lnTlToBr>
                    <a:lnBlToTr>
                      <a:noFill/>
                    </a:lnBlToTr>
                    <a:noFill/>
                  </a:tcPr>
                </a:tc>
              </a:tr>
              <a:tr h="2162175">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endParaRPr kumimoji="0" lang="en-US" sz="2400" b="0" i="0" u="none" strike="noStrike" cap="none" normalizeH="0" baseline="0" smtClean="0">
                        <a:ln>
                          <a:noFill/>
                        </a:ln>
                        <a:solidFill>
                          <a:schemeClr val="tx2"/>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1" i="0" u="none" strike="noStrike" cap="none" normalizeH="0" baseline="0" smtClean="0">
                          <a:ln>
                            <a:noFill/>
                          </a:ln>
                          <a:solidFill>
                            <a:schemeClr val="tx2"/>
                          </a:solidFill>
                          <a:effectLst/>
                          <a:latin typeface="Times New Roman" pitchFamily="18" charset="0"/>
                        </a:rPr>
                        <a:t>Expressed Needs</a:t>
                      </a:r>
                    </a:p>
                  </a:txBody>
                  <a:tcPr horzOverflow="overflow">
                    <a:lnL cap="flat">
                      <a:noFill/>
                    </a:lnL>
                    <a:lnR w="12700" cap="flat" cmpd="sng" algn="ctr">
                      <a:solidFill>
                        <a:schemeClr val="tx1"/>
                      </a:solidFill>
                      <a:prstDash val="solid"/>
                      <a:miter lim="800000"/>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I make an effort to include others in my activities.  I try to belong, join social groups – to be with people as much as possible (0-9)</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I try to exert control and influence over things.  I enjoy organizing things and directing others (0-9)</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I make an effort to get close to people.  I am comfortable expressing personal feelings and I try to be supportive of others (0-9)</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2060575">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endParaRPr kumimoji="0" lang="en-US" sz="2400" b="1" i="0" u="none" strike="noStrike" cap="none" normalizeH="0" baseline="0" smtClean="0">
                        <a:ln>
                          <a:noFill/>
                        </a:ln>
                        <a:solidFill>
                          <a:schemeClr val="tx2"/>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1" i="0" u="none" strike="noStrike" cap="none" normalizeH="0" baseline="0" smtClean="0">
                          <a:ln>
                            <a:noFill/>
                          </a:ln>
                          <a:solidFill>
                            <a:schemeClr val="tx2"/>
                          </a:solidFill>
                          <a:effectLst/>
                          <a:latin typeface="Times New Roman" pitchFamily="18" charset="0"/>
                        </a:rPr>
                        <a:t>Wanted Needs</a:t>
                      </a:r>
                    </a:p>
                  </a:txBody>
                  <a:tcPr horzOverflow="overflow">
                    <a:lnL cap="flat">
                      <a:noFill/>
                    </a:lnL>
                    <a:lnR w="12700" cap="flat" cmpd="sng" algn="ctr">
                      <a:solidFill>
                        <a:schemeClr val="tx1"/>
                      </a:solidFill>
                      <a:prstDash val="solid"/>
                      <a:miter lim="800000"/>
                      <a:headEnd type="none" w="med" len="med"/>
                      <a:tailEnd type="none" w="med" len="med"/>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I want other people to include me in their activities and to invite me to belong.  I enjoy it when others notice me (0-9)</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I feel most comfortable working in clear situations with clear instructions. I prefer letting others have control of my work (0-9)</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I want other to act warmly toward me.  I enjoy it when people share their feelings with me and when they encourage my efforts. (0-9)</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152400"/>
            <a:ext cx="8229600" cy="1143000"/>
          </a:xfrm>
        </p:spPr>
        <p:txBody>
          <a:bodyPr/>
          <a:lstStyle/>
          <a:p>
            <a:r>
              <a:rPr lang="en-US" b="1">
                <a:solidFill>
                  <a:schemeClr val="bg1"/>
                </a:solidFill>
              </a:rPr>
              <a:t>Types</a:t>
            </a:r>
            <a:r>
              <a:rPr lang="en-US"/>
              <a:t> </a:t>
            </a:r>
          </a:p>
        </p:txBody>
      </p:sp>
      <p:sp>
        <p:nvSpPr>
          <p:cNvPr id="35843" name="Rectangle 3"/>
          <p:cNvSpPr>
            <a:spLocks noGrp="1" noChangeArrowheads="1"/>
          </p:cNvSpPr>
          <p:nvPr>
            <p:ph sz="quarter" idx="1"/>
          </p:nvPr>
        </p:nvSpPr>
        <p:spPr>
          <a:xfrm>
            <a:off x="533400" y="1447800"/>
            <a:ext cx="8229600" cy="4876800"/>
          </a:xfrm>
        </p:spPr>
        <p:txBody>
          <a:bodyPr>
            <a:normAutofit/>
          </a:bodyPr>
          <a:lstStyle/>
          <a:p>
            <a:r>
              <a:rPr lang="en-US" dirty="0"/>
              <a:t>Inclusion</a:t>
            </a:r>
          </a:p>
          <a:p>
            <a:pPr lvl="2">
              <a:buClr>
                <a:schemeClr val="tx1"/>
              </a:buClr>
              <a:buFont typeface="Wingdings" pitchFamily="2" charset="2"/>
              <a:buChar char="Ø"/>
            </a:pPr>
            <a:r>
              <a:rPr lang="en-US" dirty="0"/>
              <a:t>Balanced type- social</a:t>
            </a:r>
          </a:p>
          <a:p>
            <a:pPr lvl="2">
              <a:buClr>
                <a:schemeClr val="tx1"/>
              </a:buClr>
              <a:buFont typeface="Wingdings" pitchFamily="2" charset="2"/>
              <a:buChar char="Ø"/>
            </a:pPr>
            <a:r>
              <a:rPr lang="en-US" dirty="0"/>
              <a:t>Extreme types- </a:t>
            </a:r>
            <a:r>
              <a:rPr lang="en-US" dirty="0" smtClean="0"/>
              <a:t>over-social</a:t>
            </a:r>
            <a:r>
              <a:rPr lang="en-US" dirty="0"/>
              <a:t>, </a:t>
            </a:r>
            <a:r>
              <a:rPr lang="en-US" dirty="0" smtClean="0"/>
              <a:t>under-social</a:t>
            </a:r>
            <a:endParaRPr lang="en-US" dirty="0"/>
          </a:p>
          <a:p>
            <a:endParaRPr lang="en-US" dirty="0" smtClean="0"/>
          </a:p>
          <a:p>
            <a:r>
              <a:rPr lang="en-US" dirty="0" smtClean="0"/>
              <a:t>Control </a:t>
            </a:r>
            <a:endParaRPr lang="en-US" dirty="0"/>
          </a:p>
          <a:p>
            <a:pPr lvl="2">
              <a:buClr>
                <a:schemeClr val="tx1"/>
              </a:buClr>
              <a:buFont typeface="Wingdings" pitchFamily="2" charset="2"/>
              <a:buChar char="Ø"/>
            </a:pPr>
            <a:r>
              <a:rPr lang="en-US" dirty="0"/>
              <a:t>Balanced type- democrat</a:t>
            </a:r>
          </a:p>
          <a:p>
            <a:pPr lvl="2">
              <a:buClr>
                <a:schemeClr val="tx1"/>
              </a:buClr>
              <a:buFont typeface="Wingdings" pitchFamily="2" charset="2"/>
              <a:buChar char="Ø"/>
            </a:pPr>
            <a:r>
              <a:rPr lang="en-US" dirty="0"/>
              <a:t>Extreme types- autocrat, </a:t>
            </a:r>
            <a:r>
              <a:rPr lang="en-US" dirty="0" err="1" smtClean="0"/>
              <a:t>abdicrat</a:t>
            </a:r>
            <a:endParaRPr lang="en-US" dirty="0"/>
          </a:p>
          <a:p>
            <a:endParaRPr lang="en-US" dirty="0" smtClean="0"/>
          </a:p>
          <a:p>
            <a:r>
              <a:rPr lang="en-US" dirty="0" smtClean="0"/>
              <a:t>Affection</a:t>
            </a:r>
            <a:r>
              <a:rPr lang="en-US" sz="2400" dirty="0" smtClean="0"/>
              <a:t> </a:t>
            </a:r>
            <a:endParaRPr lang="en-US" sz="2400" dirty="0"/>
          </a:p>
          <a:p>
            <a:pPr lvl="2">
              <a:buClr>
                <a:schemeClr val="tx1"/>
              </a:buClr>
              <a:buFont typeface="Wingdings" pitchFamily="2" charset="2"/>
              <a:buChar char="Ø"/>
            </a:pPr>
            <a:r>
              <a:rPr lang="en-US" dirty="0"/>
              <a:t>Balanced type- personal</a:t>
            </a:r>
          </a:p>
          <a:p>
            <a:pPr lvl="2">
              <a:buClr>
                <a:schemeClr val="tx1"/>
              </a:buClr>
              <a:buFont typeface="Wingdings" pitchFamily="2" charset="2"/>
              <a:buChar char="Ø"/>
            </a:pPr>
            <a:r>
              <a:rPr lang="en-US" dirty="0"/>
              <a:t>Extreme </a:t>
            </a:r>
            <a:r>
              <a:rPr lang="en-US" dirty="0" smtClean="0"/>
              <a:t>types-over-personal</a:t>
            </a:r>
            <a:r>
              <a:rPr lang="en-US" dirty="0"/>
              <a:t>, </a:t>
            </a:r>
            <a:r>
              <a:rPr lang="en-US" dirty="0" smtClean="0"/>
              <a:t>under-personal</a:t>
            </a:r>
            <a:endParaRPr lang="en-US" dirty="0"/>
          </a:p>
          <a:p>
            <a:pPr lvl="1"/>
            <a:endParaRPr lang="en-US" sz="2400" dirty="0">
              <a:solidFill>
                <a:schemeClr val="tx1"/>
              </a:solidFill>
            </a:endParaRPr>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p:cNvSpPr>
            <a:spLocks noGrp="1" noChangeArrowheads="1"/>
          </p:cNvSpPr>
          <p:nvPr>
            <p:ph type="title"/>
          </p:nvPr>
        </p:nvSpPr>
        <p:spPr>
          <a:xfrm>
            <a:off x="685800" y="-76200"/>
            <a:ext cx="7772400" cy="1143000"/>
          </a:xfrm>
        </p:spPr>
        <p:txBody>
          <a:bodyPr>
            <a:normAutofit/>
          </a:bodyPr>
          <a:lstStyle/>
          <a:p>
            <a:pPr eaLnBrk="1" hangingPunct="1">
              <a:defRPr/>
            </a:pPr>
            <a:r>
              <a:rPr lang="en-US" sz="3200" dirty="0" smtClean="0"/>
              <a:t>Impressions You Create – How Do Others Perceive You?</a:t>
            </a:r>
          </a:p>
        </p:txBody>
      </p:sp>
      <p:graphicFrame>
        <p:nvGraphicFramePr>
          <p:cNvPr id="279620" name="Group 68"/>
          <p:cNvGraphicFramePr>
            <a:graphicFrameLocks noGrp="1"/>
          </p:cNvGraphicFramePr>
          <p:nvPr>
            <p:ph type="tbl" idx="1"/>
          </p:nvPr>
        </p:nvGraphicFramePr>
        <p:xfrm>
          <a:off x="609600" y="1600200"/>
          <a:ext cx="8081963" cy="4681538"/>
        </p:xfrm>
        <a:graphic>
          <a:graphicData uri="http://schemas.openxmlformats.org/drawingml/2006/table">
            <a:tbl>
              <a:tblPr/>
              <a:tblGrid>
                <a:gridCol w="895350"/>
                <a:gridCol w="3181350"/>
                <a:gridCol w="836613"/>
                <a:gridCol w="3168650"/>
              </a:tblGrid>
              <a:tr h="587375">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800" b="0" i="0" u="none" strike="noStrike" cap="none" normalizeH="0" baseline="0" dirty="0" smtClean="0">
                          <a:ln>
                            <a:noFill/>
                          </a:ln>
                          <a:solidFill>
                            <a:schemeClr val="tx1"/>
                          </a:solidFill>
                          <a:effectLst/>
                          <a:latin typeface="Times New Roman" pitchFamily="18" charset="0"/>
                        </a:rPr>
                        <a:t>High</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800" b="0" i="0" u="none" strike="noStrike" cap="none" normalizeH="0" baseline="0" dirty="0" smtClean="0">
                          <a:ln>
                            <a:noFill/>
                          </a:ln>
                          <a:solidFill>
                            <a:schemeClr val="tx1"/>
                          </a:solidFill>
                          <a:effectLst/>
                          <a:latin typeface="Times New Roman" pitchFamily="18" charset="0"/>
                        </a:rPr>
                        <a:t>Impressions </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800" b="0" i="0" u="none" strike="noStrike" cap="none" normalizeH="0" baseline="0" smtClean="0">
                          <a:ln>
                            <a:noFill/>
                          </a:ln>
                          <a:solidFill>
                            <a:schemeClr val="tx1"/>
                          </a:solidFill>
                          <a:effectLst/>
                          <a:latin typeface="Times New Roman" pitchFamily="18" charset="0"/>
                        </a:rPr>
                        <a:t>Low</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800" b="0" i="0" u="none" strike="noStrike" cap="none" normalizeH="0" baseline="0" smtClean="0">
                          <a:ln>
                            <a:noFill/>
                          </a:ln>
                          <a:solidFill>
                            <a:schemeClr val="tx1"/>
                          </a:solidFill>
                          <a:effectLst/>
                          <a:latin typeface="Times New Roman" pitchFamily="18" charset="0"/>
                        </a:rPr>
                        <a:t>Impressions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88963">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800" b="0" i="0" u="none" strike="noStrike" cap="none" normalizeH="0" baseline="0" dirty="0" err="1" smtClean="0">
                          <a:ln>
                            <a:noFill/>
                          </a:ln>
                          <a:solidFill>
                            <a:schemeClr val="tx1"/>
                          </a:solidFill>
                          <a:effectLst/>
                          <a:latin typeface="Times New Roman" pitchFamily="18" charset="0"/>
                        </a:rPr>
                        <a:t>eI</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Engaging, connected, fair, social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800" b="0" i="0" u="none" strike="noStrike" cap="none" normalizeH="0" baseline="0" smtClean="0">
                          <a:ln>
                            <a:noFill/>
                          </a:ln>
                          <a:solidFill>
                            <a:schemeClr val="tx1"/>
                          </a:solidFill>
                          <a:effectLst/>
                          <a:latin typeface="Times New Roman" pitchFamily="18" charset="0"/>
                        </a:rPr>
                        <a:t>eI</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Difficult to know, isolated, quiet</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87375">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800" b="0" i="0" u="none" strike="noStrike" cap="none" normalizeH="0" baseline="0" smtClean="0">
                          <a:ln>
                            <a:noFill/>
                          </a:ln>
                          <a:solidFill>
                            <a:schemeClr val="tx1"/>
                          </a:solidFill>
                          <a:effectLst/>
                          <a:latin typeface="Times New Roman" pitchFamily="18" charset="0"/>
                        </a:rPr>
                        <a:t>wI</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Center of attention, humorous, light-hearted</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800" b="0" i="0" u="none" strike="noStrike" cap="none" normalizeH="0" baseline="0" smtClean="0">
                          <a:ln>
                            <a:noFill/>
                          </a:ln>
                          <a:solidFill>
                            <a:schemeClr val="tx1"/>
                          </a:solidFill>
                          <a:effectLst/>
                          <a:latin typeface="Times New Roman" pitchFamily="18" charset="0"/>
                        </a:rPr>
                        <a:t>wI</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Private, selective, low-profile</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87375">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800" b="0" i="0" u="none" strike="noStrike" cap="none" normalizeH="0" baseline="0" smtClean="0">
                          <a:ln>
                            <a:noFill/>
                          </a:ln>
                          <a:solidFill>
                            <a:schemeClr val="tx1"/>
                          </a:solidFill>
                          <a:effectLst/>
                          <a:latin typeface="Times New Roman" pitchFamily="18" charset="0"/>
                        </a:rPr>
                        <a:t>eC</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Structured, confident, responsible, intense, persuasive</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800" b="0" i="0" u="none" strike="noStrike" cap="none" normalizeH="0" baseline="0" smtClean="0">
                          <a:ln>
                            <a:noFill/>
                          </a:ln>
                          <a:solidFill>
                            <a:schemeClr val="tx1"/>
                          </a:solidFill>
                          <a:effectLst/>
                          <a:latin typeface="Times New Roman" pitchFamily="18" charset="0"/>
                        </a:rPr>
                        <a:t>eC</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Easy-going, flexible, disorganized</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87375">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800" b="0" i="0" u="none" strike="noStrike" cap="none" normalizeH="0" baseline="0" smtClean="0">
                          <a:ln>
                            <a:noFill/>
                          </a:ln>
                          <a:solidFill>
                            <a:schemeClr val="tx1"/>
                          </a:solidFill>
                          <a:effectLst/>
                          <a:latin typeface="Times New Roman" pitchFamily="18" charset="0"/>
                        </a:rPr>
                        <a:t>wC</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Demanding, dependent, responsive, critical </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800" b="0" i="0" u="none" strike="noStrike" cap="none" normalizeH="0" baseline="0" dirty="0" smtClean="0">
                          <a:ln>
                            <a:noFill/>
                          </a:ln>
                          <a:solidFill>
                            <a:schemeClr val="tx1"/>
                          </a:solidFill>
                          <a:effectLst/>
                          <a:latin typeface="Times New Roman" pitchFamily="18" charset="0"/>
                        </a:rPr>
                        <a:t>W C</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Confrontational, independent, difficult</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88963">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800" b="0" i="0" u="none" strike="noStrike" cap="none" normalizeH="0" baseline="0" smtClean="0">
                          <a:ln>
                            <a:noFill/>
                          </a:ln>
                          <a:solidFill>
                            <a:schemeClr val="tx1"/>
                          </a:solidFill>
                          <a:effectLst/>
                          <a:latin typeface="Times New Roman" pitchFamily="18" charset="0"/>
                        </a:rPr>
                        <a:t>eA</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Warm, reassuring, open, intimate</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800" b="0" i="0" u="none" strike="noStrike" cap="none" normalizeH="0" baseline="0" dirty="0" err="1" smtClean="0">
                          <a:ln>
                            <a:noFill/>
                          </a:ln>
                          <a:solidFill>
                            <a:schemeClr val="tx1"/>
                          </a:solidFill>
                          <a:effectLst/>
                          <a:latin typeface="Times New Roman" pitchFamily="18" charset="0"/>
                        </a:rPr>
                        <a:t>eA</a:t>
                      </a:r>
                      <a:endParaRPr kumimoji="0" lang="en-US" sz="28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Aloof, tentative, rational, business-like</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87375">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800" b="0" i="0" u="none" strike="noStrike" cap="none" normalizeH="0" baseline="0" smtClean="0">
                          <a:ln>
                            <a:noFill/>
                          </a:ln>
                          <a:solidFill>
                            <a:schemeClr val="tx1"/>
                          </a:solidFill>
                          <a:effectLst/>
                          <a:latin typeface="Times New Roman" pitchFamily="18" charset="0"/>
                        </a:rPr>
                        <a:t>wA</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smtClean="0">
                          <a:ln>
                            <a:noFill/>
                          </a:ln>
                          <a:solidFill>
                            <a:schemeClr val="tx1"/>
                          </a:solidFill>
                          <a:effectLst/>
                          <a:latin typeface="Times New Roman" pitchFamily="18" charset="0"/>
                        </a:rPr>
                        <a:t>Approachable, sensitive, considerate</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800" b="0" i="0" u="none" strike="noStrike" cap="none" normalizeH="0" baseline="0" smtClean="0">
                          <a:ln>
                            <a:noFill/>
                          </a:ln>
                          <a:solidFill>
                            <a:schemeClr val="tx1"/>
                          </a:solidFill>
                          <a:effectLst/>
                          <a:latin typeface="Times New Roman" pitchFamily="18" charset="0"/>
                        </a:rPr>
                        <a:t>wA</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dirty="0" smtClean="0">
                          <a:ln>
                            <a:noFill/>
                          </a:ln>
                          <a:solidFill>
                            <a:schemeClr val="tx1"/>
                          </a:solidFill>
                          <a:effectLst/>
                          <a:latin typeface="Times New Roman" pitchFamily="18" charset="0"/>
                        </a:rPr>
                        <a:t>Distant, cautious, tough, intimidating</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35842" name="Date Placeholder 3"/>
          <p:cNvSpPr>
            <a:spLocks noGrp="1"/>
          </p:cNvSpPr>
          <p:nvPr>
            <p:ph type="dt" sz="half" idx="10"/>
          </p:nvPr>
        </p:nvSpPr>
        <p:spPr>
          <a:noFill/>
        </p:spPr>
        <p:txBody>
          <a:bodyPr/>
          <a:lstStyle/>
          <a:p>
            <a:fld id="{C8B4F7CE-801B-479F-BD0E-082A05C2C5BF}" type="datetime1">
              <a:rPr lang="en-US"/>
              <a:pPr/>
              <a:t>6/19/2020</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79620"/>
                                        </p:tgtEl>
                                        <p:attrNameLst>
                                          <p:attrName>style.visibility</p:attrName>
                                        </p:attrNameLst>
                                      </p:cBhvr>
                                      <p:to>
                                        <p:strVal val="visible"/>
                                      </p:to>
                                    </p:set>
                                    <p:anim calcmode="lin" valueType="num">
                                      <p:cBhvr additive="base">
                                        <p:cTn id="7" dur="500" fill="hold"/>
                                        <p:tgtEl>
                                          <p:spTgt spid="279620"/>
                                        </p:tgtEl>
                                        <p:attrNameLst>
                                          <p:attrName>ppt_x</p:attrName>
                                        </p:attrNameLst>
                                      </p:cBhvr>
                                      <p:tavLst>
                                        <p:tav tm="0">
                                          <p:val>
                                            <p:strVal val="1+#ppt_w/2"/>
                                          </p:val>
                                        </p:tav>
                                        <p:tav tm="100000">
                                          <p:val>
                                            <p:strVal val="#ppt_x"/>
                                          </p:val>
                                        </p:tav>
                                      </p:tavLst>
                                    </p:anim>
                                    <p:anim calcmode="lin" valueType="num">
                                      <p:cBhvr additive="base">
                                        <p:cTn id="8" dur="500" fill="hold"/>
                                        <p:tgtEl>
                                          <p:spTgt spid="2796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1026"/>
          <p:cNvSpPr>
            <a:spLocks noGrp="1" noChangeArrowheads="1"/>
          </p:cNvSpPr>
          <p:nvPr>
            <p:ph type="title"/>
          </p:nvPr>
        </p:nvSpPr>
        <p:spPr/>
        <p:txBody>
          <a:bodyPr/>
          <a:lstStyle/>
          <a:p>
            <a:pPr eaLnBrk="1" hangingPunct="1">
              <a:defRPr/>
            </a:pPr>
            <a:r>
              <a:rPr lang="en-US" smtClean="0"/>
              <a:t>For these Six Shaded Cells…</a:t>
            </a:r>
          </a:p>
        </p:txBody>
      </p:sp>
      <p:sp>
        <p:nvSpPr>
          <p:cNvPr id="18434" name="Date Placeholder 3"/>
          <p:cNvSpPr>
            <a:spLocks noGrp="1"/>
          </p:cNvSpPr>
          <p:nvPr>
            <p:ph type="dt" sz="half" idx="10"/>
          </p:nvPr>
        </p:nvSpPr>
        <p:spPr>
          <a:noFill/>
        </p:spPr>
        <p:txBody>
          <a:bodyPr/>
          <a:lstStyle/>
          <a:p>
            <a:fld id="{40A6A74C-51F5-4717-A305-099E0E2A8993}" type="datetime1">
              <a:rPr lang="en-US"/>
              <a:pPr/>
              <a:t>6/19/2020</a:t>
            </a:fld>
            <a:endParaRPr lang="en-US"/>
          </a:p>
        </p:txBody>
      </p:sp>
      <p:sp>
        <p:nvSpPr>
          <p:cNvPr id="18437" name="Rectangle 1027"/>
          <p:cNvSpPr>
            <a:spLocks noGrp="1" noChangeArrowheads="1"/>
          </p:cNvSpPr>
          <p:nvPr>
            <p:ph sz="quarter" idx="1"/>
          </p:nvPr>
        </p:nvSpPr>
        <p:spPr>
          <a:xfrm>
            <a:off x="301752" y="2057400"/>
            <a:ext cx="8503920" cy="4041648"/>
          </a:xfrm>
        </p:spPr>
        <p:txBody>
          <a:bodyPr/>
          <a:lstStyle/>
          <a:p>
            <a:pPr algn="just" eaLnBrk="1" hangingPunct="1">
              <a:spcAft>
                <a:spcPts val="1200"/>
              </a:spcAft>
            </a:pPr>
            <a:r>
              <a:rPr lang="en-US" dirty="0" smtClean="0"/>
              <a:t>Low scores (0-2) suggest you do not prefer this behavior</a:t>
            </a:r>
          </a:p>
          <a:p>
            <a:pPr algn="just" eaLnBrk="1" hangingPunct="1">
              <a:spcAft>
                <a:spcPts val="1200"/>
              </a:spcAft>
            </a:pPr>
            <a:r>
              <a:rPr lang="en-US" dirty="0" smtClean="0"/>
              <a:t>Medium scores (3-6) suggest your preference for this behavior is moderate</a:t>
            </a:r>
          </a:p>
          <a:p>
            <a:pPr algn="just" eaLnBrk="1" hangingPunct="1">
              <a:spcAft>
                <a:spcPts val="1200"/>
              </a:spcAft>
            </a:pPr>
            <a:r>
              <a:rPr lang="en-US" dirty="0" smtClean="0"/>
              <a:t>High scores (7-9) suggest you have a strong preference for this behavior</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8437">
                                            <p:txEl>
                                              <p:pRg st="0" end="0"/>
                                            </p:txEl>
                                          </p:spTgt>
                                        </p:tgtEl>
                                        <p:attrNameLst>
                                          <p:attrName>style.visibility</p:attrName>
                                        </p:attrNameLst>
                                      </p:cBhvr>
                                      <p:to>
                                        <p:strVal val="visible"/>
                                      </p:to>
                                    </p:set>
                                    <p:anim calcmode="lin" valueType="num">
                                      <p:cBhvr additive="base">
                                        <p:cTn id="7" dur="500" fill="hold"/>
                                        <p:tgtEl>
                                          <p:spTgt spid="18437">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843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8437">
                                            <p:txEl>
                                              <p:pRg st="1" end="1"/>
                                            </p:txEl>
                                          </p:spTgt>
                                        </p:tgtEl>
                                        <p:attrNameLst>
                                          <p:attrName>style.visibility</p:attrName>
                                        </p:attrNameLst>
                                      </p:cBhvr>
                                      <p:to>
                                        <p:strVal val="visible"/>
                                      </p:to>
                                    </p:set>
                                    <p:anim calcmode="lin" valueType="num">
                                      <p:cBhvr additive="base">
                                        <p:cTn id="11" dur="500" fill="hold"/>
                                        <p:tgtEl>
                                          <p:spTgt spid="18437">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8437">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8437">
                                            <p:txEl>
                                              <p:pRg st="2" end="2"/>
                                            </p:txEl>
                                          </p:spTgt>
                                        </p:tgtEl>
                                        <p:attrNameLst>
                                          <p:attrName>style.visibility</p:attrName>
                                        </p:attrNameLst>
                                      </p:cBhvr>
                                      <p:to>
                                        <p:strVal val="visible"/>
                                      </p:to>
                                    </p:set>
                                    <p:anim calcmode="lin" valueType="num">
                                      <p:cBhvr additive="base">
                                        <p:cTn id="15" dur="500" fill="hold"/>
                                        <p:tgtEl>
                                          <p:spTgt spid="18437">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843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1026"/>
          <p:cNvSpPr>
            <a:spLocks noGrp="1" noChangeArrowheads="1"/>
          </p:cNvSpPr>
          <p:nvPr>
            <p:ph type="title"/>
          </p:nvPr>
        </p:nvSpPr>
        <p:spPr>
          <a:xfrm>
            <a:off x="685800" y="609600"/>
            <a:ext cx="7772400" cy="381000"/>
          </a:xfrm>
        </p:spPr>
        <p:txBody>
          <a:bodyPr>
            <a:normAutofit fontScale="90000"/>
          </a:bodyPr>
          <a:lstStyle/>
          <a:p>
            <a:pPr eaLnBrk="1" hangingPunct="1">
              <a:defRPr/>
            </a:pPr>
            <a:r>
              <a:rPr lang="en-US" dirty="0" smtClean="0"/>
              <a:t>Total Needs and Total Behavior Scores</a:t>
            </a:r>
          </a:p>
        </p:txBody>
      </p:sp>
      <p:graphicFrame>
        <p:nvGraphicFramePr>
          <p:cNvPr id="266410" name="Group 1194"/>
          <p:cNvGraphicFramePr>
            <a:graphicFrameLocks noGrp="1"/>
          </p:cNvGraphicFramePr>
          <p:nvPr>
            <p:ph type="tbl" idx="1"/>
          </p:nvPr>
        </p:nvGraphicFramePr>
        <p:xfrm>
          <a:off x="488950" y="1752600"/>
          <a:ext cx="8197850" cy="4322128"/>
        </p:xfrm>
        <a:graphic>
          <a:graphicData uri="http://schemas.openxmlformats.org/drawingml/2006/table">
            <a:tbl>
              <a:tblPr/>
              <a:tblGrid>
                <a:gridCol w="1219200"/>
                <a:gridCol w="1447800"/>
                <a:gridCol w="1447800"/>
                <a:gridCol w="1447800"/>
                <a:gridCol w="2635250"/>
              </a:tblGrid>
              <a:tr h="531813">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endParaRPr kumimoji="0" lang="en-US" sz="2000" b="0" i="0" u="none" strike="noStrike" cap="none" normalizeH="0" baseline="0" dirty="0" smtClean="0">
                        <a:ln>
                          <a:noFill/>
                        </a:ln>
                        <a:solidFill>
                          <a:schemeClr val="tx2"/>
                        </a:solidFill>
                        <a:effectLst/>
                        <a:latin typeface="Times New Roman" pitchFamily="18" charset="0"/>
                      </a:endParaRPr>
                    </a:p>
                  </a:txBody>
                  <a:tcPr horzOverflow="overflow">
                    <a:lnL cap="flat">
                      <a:noFill/>
                    </a:lnL>
                    <a:lnR>
                      <a:noFill/>
                    </a:lnR>
                    <a:lnT cap="flat">
                      <a:noFill/>
                    </a:lnT>
                    <a:lnB>
                      <a:noFill/>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000" b="1" i="0" u="none" strike="noStrike" cap="none" normalizeH="0" baseline="0" dirty="0" smtClean="0">
                          <a:ln>
                            <a:noFill/>
                          </a:ln>
                          <a:solidFill>
                            <a:schemeClr val="tx2"/>
                          </a:solidFill>
                          <a:effectLst/>
                          <a:latin typeface="Times New Roman" pitchFamily="18" charset="0"/>
                        </a:rPr>
                        <a:t>Three Interpersonal Needs</a:t>
                      </a:r>
                    </a:p>
                  </a:txBody>
                  <a:tcPr horzOverflow="overflow">
                    <a:lnL>
                      <a:noFill/>
                    </a:lnL>
                    <a:lnR>
                      <a:noFill/>
                    </a:lnR>
                    <a:lnT cap="flat">
                      <a:noFill/>
                    </a:lnT>
                    <a:lnB>
                      <a:noFill/>
                    </a:lnB>
                    <a:lnTlToBr>
                      <a:noFill/>
                    </a:lnTlToBr>
                    <a:lnBlToTr>
                      <a:noFill/>
                    </a:lnBlToTr>
                    <a:no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endParaRPr kumimoji="0" lang="en-US" sz="3200" b="1" i="0" u="none" strike="noStrike" cap="none" normalizeH="0" baseline="0" smtClean="0">
                        <a:ln>
                          <a:noFill/>
                        </a:ln>
                        <a:solidFill>
                          <a:schemeClr val="tx2"/>
                        </a:solidFill>
                        <a:effectLst/>
                        <a:latin typeface="Times New Roman" pitchFamily="18" charset="0"/>
                      </a:endParaRPr>
                    </a:p>
                  </a:txBody>
                  <a:tcPr horzOverflow="overflow">
                    <a:lnL>
                      <a:noFill/>
                    </a:lnL>
                    <a:lnR cap="flat">
                      <a:noFill/>
                    </a:lnR>
                    <a:lnT cap="flat">
                      <a:noFill/>
                    </a:lnT>
                    <a:lnB>
                      <a:noFill/>
                    </a:lnB>
                    <a:lnTlToBr>
                      <a:noFill/>
                    </a:lnTlToBr>
                    <a:lnBlToTr>
                      <a:noFill/>
                    </a:lnBlToTr>
                    <a:noFill/>
                  </a:tcPr>
                </a:tc>
              </a:tr>
              <a:tr h="420688">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endParaRPr kumimoji="0" lang="en-US" sz="2000" b="0" i="0" u="none" strike="noStrike" cap="none" normalizeH="0" baseline="0" smtClean="0">
                        <a:ln>
                          <a:noFill/>
                        </a:ln>
                        <a:solidFill>
                          <a:schemeClr val="tx2"/>
                        </a:solidFill>
                        <a:effectLst/>
                        <a:latin typeface="Times New Roman" pitchFamily="18"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dirty="0" smtClean="0">
                          <a:ln>
                            <a:noFill/>
                          </a:ln>
                          <a:solidFill>
                            <a:schemeClr val="tx2"/>
                          </a:solidFill>
                          <a:effectLst/>
                          <a:latin typeface="Times New Roman" pitchFamily="18" charset="0"/>
                        </a:rPr>
                        <a:t>Inclusion</a:t>
                      </a:r>
                    </a:p>
                  </a:txBody>
                  <a:tcPr horzOverflow="overflow">
                    <a:lnL>
                      <a:noFill/>
                    </a:lnL>
                    <a:lnR>
                      <a:noFill/>
                    </a:lnR>
                    <a:lnT>
                      <a:noFill/>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dirty="0" smtClean="0">
                          <a:ln>
                            <a:noFill/>
                          </a:ln>
                          <a:solidFill>
                            <a:schemeClr val="tx2"/>
                          </a:solidFill>
                          <a:effectLst/>
                          <a:latin typeface="Times New Roman" pitchFamily="18" charset="0"/>
                        </a:rPr>
                        <a:t>Control</a:t>
                      </a:r>
                    </a:p>
                  </a:txBody>
                  <a:tcPr horzOverflow="overflow">
                    <a:lnL>
                      <a:noFill/>
                    </a:lnL>
                    <a:lnR>
                      <a:noFill/>
                    </a:lnR>
                    <a:lnT>
                      <a:noFill/>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smtClean="0">
                          <a:ln>
                            <a:noFill/>
                          </a:ln>
                          <a:solidFill>
                            <a:schemeClr val="tx2"/>
                          </a:solidFill>
                          <a:effectLst/>
                          <a:latin typeface="Times New Roman" pitchFamily="18" charset="0"/>
                        </a:rPr>
                        <a:t>Affection</a:t>
                      </a:r>
                    </a:p>
                  </a:txBody>
                  <a:tcPr horzOverflow="overflow">
                    <a:lnL>
                      <a:noFill/>
                    </a:lnL>
                    <a:lnR>
                      <a:noFill/>
                    </a:lnR>
                    <a:lnT>
                      <a:noFill/>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endParaRPr kumimoji="0" lang="en-US" sz="2000" b="1" i="0" u="none" strike="noStrike" cap="none" normalizeH="0" baseline="0" smtClean="0">
                        <a:ln>
                          <a:noFill/>
                        </a:ln>
                        <a:solidFill>
                          <a:schemeClr val="tx2"/>
                        </a:solidFill>
                        <a:effectLst/>
                        <a:latin typeface="Times New Roman" pitchFamily="18" charset="0"/>
                      </a:endParaRPr>
                    </a:p>
                  </a:txBody>
                  <a:tcPr horzOverflow="overflow">
                    <a:lnL>
                      <a:noFill/>
                    </a:lnL>
                    <a:lnR cap="flat">
                      <a:noFill/>
                    </a:lnR>
                    <a:lnT>
                      <a:noFill/>
                    </a:lnT>
                    <a:lnB w="12700" cap="flat" cmpd="sng" algn="ctr">
                      <a:solidFill>
                        <a:schemeClr val="tx1"/>
                      </a:solidFill>
                      <a:prstDash val="solid"/>
                      <a:miter lim="800000"/>
                      <a:headEnd type="none" w="med" len="med"/>
                      <a:tailEnd type="none" w="med" len="med"/>
                    </a:lnB>
                    <a:lnTlToBr>
                      <a:noFill/>
                    </a:lnTlToBr>
                    <a:lnBlToTr>
                      <a:noFill/>
                    </a:lnBlToTr>
                    <a:noFill/>
                  </a:tcPr>
                </a:tc>
              </a:tr>
              <a:tr h="906463">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smtClean="0">
                          <a:ln>
                            <a:noFill/>
                          </a:ln>
                          <a:solidFill>
                            <a:schemeClr val="tx2"/>
                          </a:solidFill>
                          <a:effectLst/>
                          <a:latin typeface="Times New Roman" pitchFamily="18" charset="0"/>
                        </a:rPr>
                        <a:t>Expressed Needs</a:t>
                      </a:r>
                    </a:p>
                  </a:txBody>
                  <a:tcPr horzOverflow="overflow">
                    <a:lnL cap="flat">
                      <a:noFill/>
                    </a:lnL>
                    <a:lnR w="12700" cap="flat" cmpd="sng" algn="ctr">
                      <a:solidFill>
                        <a:schemeClr val="tx1"/>
                      </a:solidFill>
                      <a:prstDash val="solid"/>
                      <a:miter lim="800000"/>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4000" b="0" i="0" u="none" strike="noStrike" cap="none" normalizeH="0" baseline="0" smtClean="0">
                          <a:ln>
                            <a:noFill/>
                          </a:ln>
                          <a:solidFill>
                            <a:schemeClr val="tx1"/>
                          </a:solidFill>
                          <a:effectLst/>
                          <a:latin typeface="Times New Roman" pitchFamily="18" charset="0"/>
                        </a:rPr>
                        <a:t>eI</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4000" b="0" i="0" u="none" strike="noStrike" cap="none" normalizeH="0" baseline="0" dirty="0" err="1" smtClean="0">
                          <a:ln>
                            <a:noFill/>
                          </a:ln>
                          <a:solidFill>
                            <a:schemeClr val="tx1"/>
                          </a:solidFill>
                          <a:effectLst/>
                          <a:latin typeface="Times New Roman" pitchFamily="18" charset="0"/>
                        </a:rPr>
                        <a:t>eC</a:t>
                      </a:r>
                      <a:endParaRPr kumimoji="0" lang="en-US" sz="40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4000" b="0" i="0" u="none" strike="noStrike" cap="none" normalizeH="0" baseline="0" smtClean="0">
                          <a:ln>
                            <a:noFill/>
                          </a:ln>
                          <a:solidFill>
                            <a:schemeClr val="tx1"/>
                          </a:solidFill>
                          <a:effectLst/>
                          <a:latin typeface="Times New Roman" pitchFamily="18" charset="0"/>
                        </a:rPr>
                        <a:t>eA</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800" b="0" i="0" u="none" strike="noStrike" cap="none" normalizeH="0" baseline="0" smtClean="0">
                          <a:ln>
                            <a:noFill/>
                          </a:ln>
                          <a:solidFill>
                            <a:schemeClr val="tx1"/>
                          </a:solidFill>
                          <a:effectLst/>
                          <a:latin typeface="Times New Roman" pitchFamily="18" charset="0"/>
                        </a:rPr>
                        <a:t>Total Expressed Behavior (0-27)</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876300">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0" i="0" u="none" strike="noStrike" cap="none" normalizeH="0" baseline="0" smtClean="0">
                          <a:ln>
                            <a:noFill/>
                          </a:ln>
                          <a:solidFill>
                            <a:schemeClr val="tx2"/>
                          </a:solidFill>
                          <a:effectLst/>
                          <a:latin typeface="Times New Roman" pitchFamily="18" charset="0"/>
                        </a:rPr>
                        <a:t>Wanted Needs</a:t>
                      </a:r>
                    </a:p>
                  </a:txBody>
                  <a:tcPr horzOverflow="overflow">
                    <a:lnL cap="flat">
                      <a:noFill/>
                    </a:lnL>
                    <a:lnR w="12700" cap="flat" cmpd="sng" algn="ctr">
                      <a:solidFill>
                        <a:schemeClr val="tx1"/>
                      </a:solidFill>
                      <a:prstDash val="solid"/>
                      <a:miter lim="800000"/>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4000" b="0" i="0" u="none" strike="noStrike" cap="none" normalizeH="0" baseline="0" smtClean="0">
                          <a:ln>
                            <a:noFill/>
                          </a:ln>
                          <a:solidFill>
                            <a:schemeClr val="tx1"/>
                          </a:solidFill>
                          <a:effectLst/>
                          <a:latin typeface="Times New Roman" pitchFamily="18" charset="0"/>
                        </a:rPr>
                        <a:t>wI</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4000" b="0" i="0" u="none" strike="noStrike" cap="none" normalizeH="0" baseline="0" smtClean="0">
                          <a:ln>
                            <a:noFill/>
                          </a:ln>
                          <a:solidFill>
                            <a:schemeClr val="tx1"/>
                          </a:solidFill>
                          <a:effectLst/>
                          <a:latin typeface="Times New Roman" pitchFamily="18" charset="0"/>
                        </a:rPr>
                        <a:t>wC</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4000" b="0" i="0" u="none" strike="noStrike" cap="none" normalizeH="0" baseline="0" dirty="0" err="1" smtClean="0">
                          <a:ln>
                            <a:noFill/>
                          </a:ln>
                          <a:solidFill>
                            <a:schemeClr val="tx1"/>
                          </a:solidFill>
                          <a:effectLst/>
                          <a:latin typeface="Times New Roman" pitchFamily="18" charset="0"/>
                        </a:rPr>
                        <a:t>wA</a:t>
                      </a:r>
                      <a:endParaRPr kumimoji="0" lang="en-US" sz="40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800" b="0" i="0" u="none" strike="noStrike" cap="none" normalizeH="0" baseline="0" smtClean="0">
                          <a:ln>
                            <a:noFill/>
                          </a:ln>
                          <a:solidFill>
                            <a:schemeClr val="tx1"/>
                          </a:solidFill>
                          <a:effectLst/>
                          <a:latin typeface="Times New Roman" pitchFamily="18" charset="0"/>
                        </a:rPr>
                        <a:t>Total Wanted Behavior (0-27)</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1066800">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endParaRPr kumimoji="0" lang="en-US" sz="2400" b="1" i="0" u="none" strike="noStrike" cap="none" normalizeH="0" baseline="0" smtClean="0">
                        <a:ln>
                          <a:noFill/>
                        </a:ln>
                        <a:solidFill>
                          <a:schemeClr val="tx2"/>
                        </a:solidFill>
                        <a:effectLst/>
                        <a:latin typeface="Times New Roman" pitchFamily="18" charset="0"/>
                      </a:endParaRPr>
                    </a:p>
                  </a:txBody>
                  <a:tcPr horzOverflow="overflow">
                    <a:lnL cap="flat">
                      <a:noFill/>
                    </a:lnL>
                    <a:lnR w="12700" cap="flat" cmpd="sng" algn="ctr">
                      <a:solidFill>
                        <a:schemeClr val="tx1"/>
                      </a:solidFill>
                      <a:prstDash val="solid"/>
                      <a:miter lim="800000"/>
                      <a:headEnd type="none" w="med" len="med"/>
                      <a:tailEnd type="none" w="med" len="med"/>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000" b="1" i="0" u="none" strike="noStrike" cap="none" normalizeH="0" baseline="0" smtClean="0">
                          <a:ln>
                            <a:noFill/>
                          </a:ln>
                          <a:solidFill>
                            <a:schemeClr val="tx1"/>
                          </a:solidFill>
                          <a:effectLst/>
                          <a:latin typeface="Times New Roman" pitchFamily="18" charset="0"/>
                        </a:rPr>
                        <a:t>Total Need for Inclusion (0-18)</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000" b="1" i="0" u="none" strike="noStrike" cap="none" normalizeH="0" baseline="0" smtClean="0">
                          <a:ln>
                            <a:noFill/>
                          </a:ln>
                          <a:solidFill>
                            <a:schemeClr val="tx1"/>
                          </a:solidFill>
                          <a:effectLst/>
                          <a:latin typeface="Times New Roman" pitchFamily="18" charset="0"/>
                        </a:rPr>
                        <a:t>Total Need for</a:t>
                      </a:r>
                    </a:p>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000" b="1" i="0" u="none" strike="noStrike" cap="none" normalizeH="0" baseline="0" smtClean="0">
                          <a:ln>
                            <a:noFill/>
                          </a:ln>
                          <a:solidFill>
                            <a:schemeClr val="tx1"/>
                          </a:solidFill>
                          <a:effectLst/>
                          <a:latin typeface="Times New Roman" pitchFamily="18" charset="0"/>
                        </a:rPr>
                        <a:t>Control </a:t>
                      </a:r>
                    </a:p>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000" b="1" i="0" u="none" strike="noStrike" cap="none" normalizeH="0" baseline="0" smtClean="0">
                          <a:ln>
                            <a:noFill/>
                          </a:ln>
                          <a:solidFill>
                            <a:schemeClr val="tx1"/>
                          </a:solidFill>
                          <a:effectLst/>
                          <a:latin typeface="Times New Roman" pitchFamily="18" charset="0"/>
                        </a:rPr>
                        <a:t>(0-18)</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000" b="1" i="0" u="none" strike="noStrike" cap="none" normalizeH="0" baseline="0" dirty="0" smtClean="0">
                          <a:ln>
                            <a:noFill/>
                          </a:ln>
                          <a:solidFill>
                            <a:schemeClr val="tx1"/>
                          </a:solidFill>
                          <a:effectLst/>
                          <a:latin typeface="Times New Roman" pitchFamily="18" charset="0"/>
                        </a:rPr>
                        <a:t>Total Need for Affection (0-18)</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700" b="1" i="0" u="none" strike="noStrike" cap="none" normalizeH="0" baseline="0" dirty="0" smtClean="0">
                          <a:ln>
                            <a:noFill/>
                          </a:ln>
                          <a:solidFill>
                            <a:schemeClr val="tx1"/>
                          </a:solidFill>
                          <a:effectLst/>
                          <a:latin typeface="Times New Roman" pitchFamily="18" charset="0"/>
                        </a:rPr>
                        <a:t>Total Inter-personal Need Score (0-54)</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21506" name="Date Placeholder 3"/>
          <p:cNvSpPr>
            <a:spLocks noGrp="1"/>
          </p:cNvSpPr>
          <p:nvPr>
            <p:ph type="dt" sz="half" idx="10"/>
          </p:nvPr>
        </p:nvSpPr>
        <p:spPr>
          <a:noFill/>
        </p:spPr>
        <p:txBody>
          <a:bodyPr/>
          <a:lstStyle/>
          <a:p>
            <a:fld id="{C2130ED8-1B9C-401F-B217-FE0A64243076}" type="datetime1">
              <a:rPr lang="en-US"/>
              <a:pPr/>
              <a:t>6/19/2020</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66410"/>
                                        </p:tgtEl>
                                        <p:attrNameLst>
                                          <p:attrName>style.visibility</p:attrName>
                                        </p:attrNameLst>
                                      </p:cBhvr>
                                      <p:to>
                                        <p:strVal val="visible"/>
                                      </p:to>
                                    </p:set>
                                    <p:anim calcmode="lin" valueType="num">
                                      <p:cBhvr additive="base">
                                        <p:cTn id="7" dur="500" fill="hold"/>
                                        <p:tgtEl>
                                          <p:spTgt spid="266410"/>
                                        </p:tgtEl>
                                        <p:attrNameLst>
                                          <p:attrName>ppt_x</p:attrName>
                                        </p:attrNameLst>
                                      </p:cBhvr>
                                      <p:tavLst>
                                        <p:tav tm="0">
                                          <p:val>
                                            <p:strVal val="1+#ppt_w/2"/>
                                          </p:val>
                                        </p:tav>
                                        <p:tav tm="100000">
                                          <p:val>
                                            <p:strVal val="#ppt_x"/>
                                          </p:val>
                                        </p:tav>
                                      </p:tavLst>
                                    </p:anim>
                                    <p:anim calcmode="lin" valueType="num">
                                      <p:cBhvr additive="base">
                                        <p:cTn id="8" dur="500" fill="hold"/>
                                        <p:tgtEl>
                                          <p:spTgt spid="2664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normAutofit fontScale="90000"/>
          </a:bodyPr>
          <a:lstStyle/>
          <a:p>
            <a:pPr eaLnBrk="1" hangingPunct="1">
              <a:defRPr/>
            </a:pPr>
            <a:r>
              <a:rPr lang="en-US" smtClean="0"/>
              <a:t>Low Overall Interpersonal Needs Score (0-15)</a:t>
            </a:r>
          </a:p>
        </p:txBody>
      </p:sp>
      <p:sp>
        <p:nvSpPr>
          <p:cNvPr id="22530" name="Date Placeholder 3"/>
          <p:cNvSpPr>
            <a:spLocks noGrp="1"/>
          </p:cNvSpPr>
          <p:nvPr>
            <p:ph type="dt" sz="half" idx="10"/>
          </p:nvPr>
        </p:nvSpPr>
        <p:spPr>
          <a:noFill/>
        </p:spPr>
        <p:txBody>
          <a:bodyPr/>
          <a:lstStyle/>
          <a:p>
            <a:fld id="{142B920F-32FA-40AF-9439-42F5371A73C8}" type="datetime1">
              <a:rPr lang="en-US"/>
              <a:pPr/>
              <a:t>6/19/2020</a:t>
            </a:fld>
            <a:endParaRPr lang="en-US"/>
          </a:p>
        </p:txBody>
      </p:sp>
      <p:sp>
        <p:nvSpPr>
          <p:cNvPr id="22533" name="Rectangle 3"/>
          <p:cNvSpPr>
            <a:spLocks noGrp="1" noChangeArrowheads="1"/>
          </p:cNvSpPr>
          <p:nvPr>
            <p:ph sz="quarter" idx="1"/>
          </p:nvPr>
        </p:nvSpPr>
        <p:spPr>
          <a:xfrm>
            <a:off x="685800" y="1981200"/>
            <a:ext cx="7772400" cy="4419600"/>
          </a:xfrm>
        </p:spPr>
        <p:txBody>
          <a:bodyPr>
            <a:normAutofit/>
          </a:bodyPr>
          <a:lstStyle/>
          <a:p>
            <a:pPr algn="just" eaLnBrk="1" hangingPunct="1">
              <a:lnSpc>
                <a:spcPct val="90000"/>
              </a:lnSpc>
              <a:spcAft>
                <a:spcPts val="600"/>
              </a:spcAft>
            </a:pPr>
            <a:r>
              <a:rPr lang="en-US" dirty="0" smtClean="0">
                <a:latin typeface="Times New Roman" pitchFamily="18" charset="0"/>
                <a:cs typeface="Times New Roman" pitchFamily="18" charset="0"/>
              </a:rPr>
              <a:t>Need for interaction with others (I, A, C)  is low</a:t>
            </a:r>
          </a:p>
          <a:p>
            <a:pPr algn="just" eaLnBrk="1" hangingPunct="1">
              <a:lnSpc>
                <a:spcPct val="90000"/>
              </a:lnSpc>
              <a:spcAft>
                <a:spcPts val="600"/>
              </a:spcAft>
            </a:pPr>
            <a:r>
              <a:rPr lang="en-US" dirty="0" smtClean="0">
                <a:latin typeface="Times New Roman" pitchFamily="18" charset="0"/>
                <a:cs typeface="Times New Roman" pitchFamily="18" charset="0"/>
              </a:rPr>
              <a:t>Interpersonal style is “cool”</a:t>
            </a:r>
          </a:p>
          <a:p>
            <a:pPr algn="just" eaLnBrk="1" hangingPunct="1">
              <a:lnSpc>
                <a:spcPct val="90000"/>
              </a:lnSpc>
              <a:spcAft>
                <a:spcPts val="600"/>
              </a:spcAft>
            </a:pPr>
            <a:r>
              <a:rPr lang="en-US" dirty="0" smtClean="0">
                <a:latin typeface="Times New Roman" pitchFamily="18" charset="0"/>
                <a:cs typeface="Times New Roman" pitchFamily="18" charset="0"/>
              </a:rPr>
              <a:t>Need privacy to do your best work</a:t>
            </a:r>
          </a:p>
          <a:p>
            <a:pPr algn="just" eaLnBrk="1" hangingPunct="1">
              <a:lnSpc>
                <a:spcPct val="90000"/>
              </a:lnSpc>
              <a:spcAft>
                <a:spcPts val="600"/>
              </a:spcAft>
            </a:pPr>
            <a:r>
              <a:rPr lang="en-US" dirty="0" smtClean="0">
                <a:latin typeface="Times New Roman" pitchFamily="18" charset="0"/>
                <a:cs typeface="Times New Roman" pitchFamily="18" charset="0"/>
              </a:rPr>
              <a:t>Work involves intense concentration and ideas</a:t>
            </a:r>
          </a:p>
          <a:p>
            <a:pPr algn="just" eaLnBrk="1" hangingPunct="1">
              <a:lnSpc>
                <a:spcPct val="90000"/>
              </a:lnSpc>
              <a:spcAft>
                <a:spcPts val="600"/>
              </a:spcAft>
            </a:pPr>
            <a:r>
              <a:rPr lang="en-US" dirty="0" smtClean="0">
                <a:latin typeface="Times New Roman" pitchFamily="18" charset="0"/>
                <a:cs typeface="Times New Roman" pitchFamily="18" charset="0"/>
              </a:rPr>
              <a:t>Prefer your own company, independent decision-making, small circle of friends, more “introverted” style</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2533">
                                            <p:txEl>
                                              <p:pRg st="0" end="0"/>
                                            </p:txEl>
                                          </p:spTgt>
                                        </p:tgtEl>
                                        <p:attrNameLst>
                                          <p:attrName>style.visibility</p:attrName>
                                        </p:attrNameLst>
                                      </p:cBhvr>
                                      <p:to>
                                        <p:strVal val="visible"/>
                                      </p:to>
                                    </p:set>
                                    <p:anim calcmode="lin" valueType="num">
                                      <p:cBhvr additive="base">
                                        <p:cTn id="7" dur="1000" fill="hold"/>
                                        <p:tgtEl>
                                          <p:spTgt spid="22533">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253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2533">
                                            <p:txEl>
                                              <p:pRg st="1" end="1"/>
                                            </p:txEl>
                                          </p:spTgt>
                                        </p:tgtEl>
                                        <p:attrNameLst>
                                          <p:attrName>style.visibility</p:attrName>
                                        </p:attrNameLst>
                                      </p:cBhvr>
                                      <p:to>
                                        <p:strVal val="visible"/>
                                      </p:to>
                                    </p:set>
                                    <p:anim calcmode="lin" valueType="num">
                                      <p:cBhvr additive="base">
                                        <p:cTn id="11" dur="1000" fill="hold"/>
                                        <p:tgtEl>
                                          <p:spTgt spid="22533">
                                            <p:txEl>
                                              <p:pRg st="1" end="1"/>
                                            </p:txEl>
                                          </p:spTgt>
                                        </p:tgtEl>
                                        <p:attrNameLst>
                                          <p:attrName>ppt_x</p:attrName>
                                        </p:attrNameLst>
                                      </p:cBhvr>
                                      <p:tavLst>
                                        <p:tav tm="0">
                                          <p:val>
                                            <p:strVal val="1+#ppt_w/2"/>
                                          </p:val>
                                        </p:tav>
                                        <p:tav tm="100000">
                                          <p:val>
                                            <p:strVal val="#ppt_x"/>
                                          </p:val>
                                        </p:tav>
                                      </p:tavLst>
                                    </p:anim>
                                    <p:anim calcmode="lin" valueType="num">
                                      <p:cBhvr additive="base">
                                        <p:cTn id="12" dur="1000" fill="hold"/>
                                        <p:tgtEl>
                                          <p:spTgt spid="2253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2533">
                                            <p:txEl>
                                              <p:pRg st="2" end="2"/>
                                            </p:txEl>
                                          </p:spTgt>
                                        </p:tgtEl>
                                        <p:attrNameLst>
                                          <p:attrName>style.visibility</p:attrName>
                                        </p:attrNameLst>
                                      </p:cBhvr>
                                      <p:to>
                                        <p:strVal val="visible"/>
                                      </p:to>
                                    </p:set>
                                    <p:anim calcmode="lin" valueType="num">
                                      <p:cBhvr additive="base">
                                        <p:cTn id="15" dur="1000" fill="hold"/>
                                        <p:tgtEl>
                                          <p:spTgt spid="22533">
                                            <p:txEl>
                                              <p:pRg st="2" end="2"/>
                                            </p:txEl>
                                          </p:spTgt>
                                        </p:tgtEl>
                                        <p:attrNameLst>
                                          <p:attrName>ppt_x</p:attrName>
                                        </p:attrNameLst>
                                      </p:cBhvr>
                                      <p:tavLst>
                                        <p:tav tm="0">
                                          <p:val>
                                            <p:strVal val="1+#ppt_w/2"/>
                                          </p:val>
                                        </p:tav>
                                        <p:tav tm="100000">
                                          <p:val>
                                            <p:strVal val="#ppt_x"/>
                                          </p:val>
                                        </p:tav>
                                      </p:tavLst>
                                    </p:anim>
                                    <p:anim calcmode="lin" valueType="num">
                                      <p:cBhvr additive="base">
                                        <p:cTn id="16" dur="1000" fill="hold"/>
                                        <p:tgtEl>
                                          <p:spTgt spid="2253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2533">
                                            <p:txEl>
                                              <p:pRg st="3" end="3"/>
                                            </p:txEl>
                                          </p:spTgt>
                                        </p:tgtEl>
                                        <p:attrNameLst>
                                          <p:attrName>style.visibility</p:attrName>
                                        </p:attrNameLst>
                                      </p:cBhvr>
                                      <p:to>
                                        <p:strVal val="visible"/>
                                      </p:to>
                                    </p:set>
                                    <p:anim calcmode="lin" valueType="num">
                                      <p:cBhvr additive="base">
                                        <p:cTn id="19" dur="1000" fill="hold"/>
                                        <p:tgtEl>
                                          <p:spTgt spid="22533">
                                            <p:txEl>
                                              <p:pRg st="3" end="3"/>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2253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22533">
                                            <p:txEl>
                                              <p:pRg st="4" end="4"/>
                                            </p:txEl>
                                          </p:spTgt>
                                        </p:tgtEl>
                                        <p:attrNameLst>
                                          <p:attrName>style.visibility</p:attrName>
                                        </p:attrNameLst>
                                      </p:cBhvr>
                                      <p:to>
                                        <p:strVal val="visible"/>
                                      </p:to>
                                    </p:set>
                                    <p:anim calcmode="lin" valueType="num">
                                      <p:cBhvr additive="base">
                                        <p:cTn id="23" dur="1000" fill="hold"/>
                                        <p:tgtEl>
                                          <p:spTgt spid="22533">
                                            <p:txEl>
                                              <p:pRg st="4" end="4"/>
                                            </p:txEl>
                                          </p:spTgt>
                                        </p:tgtEl>
                                        <p:attrNameLst>
                                          <p:attrName>ppt_x</p:attrName>
                                        </p:attrNameLst>
                                      </p:cBhvr>
                                      <p:tavLst>
                                        <p:tav tm="0">
                                          <p:val>
                                            <p:strVal val="1+#ppt_w/2"/>
                                          </p:val>
                                        </p:tav>
                                        <p:tav tm="100000">
                                          <p:val>
                                            <p:strVal val="#ppt_x"/>
                                          </p:val>
                                        </p:tav>
                                      </p:tavLst>
                                    </p:anim>
                                    <p:anim calcmode="lin" valueType="num">
                                      <p:cBhvr additive="base">
                                        <p:cTn id="24" dur="1000" fill="hold"/>
                                        <p:tgtEl>
                                          <p:spTgt spid="2253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609600" y="381000"/>
            <a:ext cx="8305800" cy="685800"/>
          </a:xfrm>
        </p:spPr>
        <p:txBody>
          <a:bodyPr>
            <a:noAutofit/>
          </a:bodyPr>
          <a:lstStyle/>
          <a:p>
            <a:pPr eaLnBrk="1" hangingPunct="1">
              <a:defRPr/>
            </a:pPr>
            <a:r>
              <a:rPr lang="en-US" sz="2800" dirty="0" smtClean="0"/>
              <a:t>Medium-Low Overall Interpersonal Needs Score (16-26)</a:t>
            </a:r>
          </a:p>
        </p:txBody>
      </p:sp>
      <p:sp>
        <p:nvSpPr>
          <p:cNvPr id="23554" name="Date Placeholder 3"/>
          <p:cNvSpPr>
            <a:spLocks noGrp="1"/>
          </p:cNvSpPr>
          <p:nvPr>
            <p:ph type="dt" sz="half" idx="10"/>
          </p:nvPr>
        </p:nvSpPr>
        <p:spPr>
          <a:noFill/>
        </p:spPr>
        <p:txBody>
          <a:bodyPr/>
          <a:lstStyle/>
          <a:p>
            <a:fld id="{A55344E5-3A98-4B85-8853-2B868E325704}" type="datetime1">
              <a:rPr lang="en-US"/>
              <a:pPr/>
              <a:t>6/19/2020</a:t>
            </a:fld>
            <a:endParaRPr lang="en-US"/>
          </a:p>
        </p:txBody>
      </p:sp>
      <p:sp>
        <p:nvSpPr>
          <p:cNvPr id="23557" name="Rectangle 3"/>
          <p:cNvSpPr>
            <a:spLocks noGrp="1" noChangeArrowheads="1"/>
          </p:cNvSpPr>
          <p:nvPr>
            <p:ph sz="quarter" idx="1"/>
          </p:nvPr>
        </p:nvSpPr>
        <p:spPr>
          <a:xfrm>
            <a:off x="301752" y="1676400"/>
            <a:ext cx="8503920" cy="4422648"/>
          </a:xfrm>
        </p:spPr>
        <p:txBody>
          <a:bodyPr/>
          <a:lstStyle/>
          <a:p>
            <a:pPr algn="just" eaLnBrk="1" hangingPunct="1">
              <a:lnSpc>
                <a:spcPct val="90000"/>
              </a:lnSpc>
              <a:spcAft>
                <a:spcPts val="600"/>
              </a:spcAft>
            </a:pPr>
            <a:r>
              <a:rPr lang="en-US" dirty="0" smtClean="0">
                <a:latin typeface="Times New Roman" pitchFamily="18" charset="0"/>
                <a:cs typeface="Times New Roman" pitchFamily="18" charset="0"/>
              </a:rPr>
              <a:t>Interaction with others (A, I, C) appeals to you on a select basis</a:t>
            </a:r>
          </a:p>
          <a:p>
            <a:pPr algn="just" eaLnBrk="1" hangingPunct="1">
              <a:lnSpc>
                <a:spcPct val="90000"/>
              </a:lnSpc>
              <a:spcAft>
                <a:spcPts val="600"/>
              </a:spcAft>
            </a:pPr>
            <a:r>
              <a:rPr lang="en-US" dirty="0" smtClean="0">
                <a:latin typeface="Times New Roman" pitchFamily="18" charset="0"/>
                <a:cs typeface="Times New Roman" pitchFamily="18" charset="0"/>
              </a:rPr>
              <a:t>Depends on the people and the context</a:t>
            </a:r>
          </a:p>
          <a:p>
            <a:pPr algn="just" eaLnBrk="1" hangingPunct="1">
              <a:lnSpc>
                <a:spcPct val="90000"/>
              </a:lnSpc>
              <a:spcAft>
                <a:spcPts val="600"/>
              </a:spcAft>
            </a:pPr>
            <a:r>
              <a:rPr lang="en-US" dirty="0" smtClean="0">
                <a:latin typeface="Times New Roman" pitchFamily="18" charset="0"/>
                <a:cs typeface="Times New Roman" pitchFamily="18" charset="0"/>
              </a:rPr>
              <a:t>Work effectively alone, or with others when objectives are focused</a:t>
            </a:r>
          </a:p>
          <a:p>
            <a:pPr algn="just" eaLnBrk="1" hangingPunct="1">
              <a:lnSpc>
                <a:spcPct val="90000"/>
              </a:lnSpc>
              <a:spcAft>
                <a:spcPts val="600"/>
              </a:spcAft>
            </a:pPr>
            <a:r>
              <a:rPr lang="en-US" dirty="0" smtClean="0">
                <a:latin typeface="Times New Roman" pitchFamily="18" charset="0"/>
                <a:cs typeface="Times New Roman" pitchFamily="18" charset="0"/>
              </a:rPr>
              <a:t>Concentrate on data and ideas with occasional discussions, presentations</a:t>
            </a:r>
          </a:p>
          <a:p>
            <a:pPr algn="just" eaLnBrk="1" hangingPunct="1">
              <a:lnSpc>
                <a:spcPct val="90000"/>
              </a:lnSpc>
              <a:spcAft>
                <a:spcPts val="600"/>
              </a:spcAft>
            </a:pPr>
            <a:r>
              <a:rPr lang="en-US" dirty="0" smtClean="0">
                <a:latin typeface="Times New Roman" pitchFamily="18" charset="0"/>
                <a:cs typeface="Times New Roman" pitchFamily="18" charset="0"/>
              </a:rPr>
              <a:t>More “introverted” than “extroverted”</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7">
                                            <p:txEl>
                                              <p:pRg st="0" end="0"/>
                                            </p:txEl>
                                          </p:spTgt>
                                        </p:tgtEl>
                                        <p:attrNameLst>
                                          <p:attrName>style.visibility</p:attrName>
                                        </p:attrNameLst>
                                      </p:cBhvr>
                                      <p:to>
                                        <p:strVal val="visible"/>
                                      </p:to>
                                    </p:set>
                                    <p:anim calcmode="lin" valueType="num">
                                      <p:cBhvr additive="base">
                                        <p:cTn id="7" dur="500" fill="hold"/>
                                        <p:tgtEl>
                                          <p:spTgt spid="2355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5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3557">
                                            <p:txEl>
                                              <p:pRg st="1" end="1"/>
                                            </p:txEl>
                                          </p:spTgt>
                                        </p:tgtEl>
                                        <p:attrNameLst>
                                          <p:attrName>style.visibility</p:attrName>
                                        </p:attrNameLst>
                                      </p:cBhvr>
                                      <p:to>
                                        <p:strVal val="visible"/>
                                      </p:to>
                                    </p:set>
                                    <p:anim calcmode="lin" valueType="num">
                                      <p:cBhvr additive="base">
                                        <p:cTn id="11" dur="500" fill="hold"/>
                                        <p:tgtEl>
                                          <p:spTgt spid="2355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355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3557">
                                            <p:txEl>
                                              <p:pRg st="2" end="2"/>
                                            </p:txEl>
                                          </p:spTgt>
                                        </p:tgtEl>
                                        <p:attrNameLst>
                                          <p:attrName>style.visibility</p:attrName>
                                        </p:attrNameLst>
                                      </p:cBhvr>
                                      <p:to>
                                        <p:strVal val="visible"/>
                                      </p:to>
                                    </p:set>
                                    <p:anim calcmode="lin" valueType="num">
                                      <p:cBhvr additive="base">
                                        <p:cTn id="15" dur="500" fill="hold"/>
                                        <p:tgtEl>
                                          <p:spTgt spid="2355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355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3557">
                                            <p:txEl>
                                              <p:pRg st="3" end="3"/>
                                            </p:txEl>
                                          </p:spTgt>
                                        </p:tgtEl>
                                        <p:attrNameLst>
                                          <p:attrName>style.visibility</p:attrName>
                                        </p:attrNameLst>
                                      </p:cBhvr>
                                      <p:to>
                                        <p:strVal val="visible"/>
                                      </p:to>
                                    </p:set>
                                    <p:anim calcmode="lin" valueType="num">
                                      <p:cBhvr additive="base">
                                        <p:cTn id="19" dur="500" fill="hold"/>
                                        <p:tgtEl>
                                          <p:spTgt spid="2355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3557">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3557">
                                            <p:txEl>
                                              <p:pRg st="4" end="4"/>
                                            </p:txEl>
                                          </p:spTgt>
                                        </p:tgtEl>
                                        <p:attrNameLst>
                                          <p:attrName>style.visibility</p:attrName>
                                        </p:attrNameLst>
                                      </p:cBhvr>
                                      <p:to>
                                        <p:strVal val="visible"/>
                                      </p:to>
                                    </p:set>
                                    <p:anim calcmode="lin" valueType="num">
                                      <p:cBhvr additive="base">
                                        <p:cTn id="23" dur="500" fill="hold"/>
                                        <p:tgtEl>
                                          <p:spTgt spid="23557">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355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a:xfrm>
            <a:off x="457200" y="-76200"/>
            <a:ext cx="8153400" cy="1143000"/>
          </a:xfrm>
        </p:spPr>
        <p:txBody>
          <a:bodyPr>
            <a:normAutofit/>
          </a:bodyPr>
          <a:lstStyle/>
          <a:p>
            <a:pPr eaLnBrk="1" hangingPunct="1">
              <a:defRPr/>
            </a:pPr>
            <a:r>
              <a:rPr lang="en-US" sz="2800" dirty="0" smtClean="0"/>
              <a:t>Medium-High Overall Interpersonal Needs Score (27-38)</a:t>
            </a:r>
          </a:p>
        </p:txBody>
      </p:sp>
      <p:sp>
        <p:nvSpPr>
          <p:cNvPr id="24578" name="Date Placeholder 3"/>
          <p:cNvSpPr>
            <a:spLocks noGrp="1"/>
          </p:cNvSpPr>
          <p:nvPr>
            <p:ph type="dt" sz="half" idx="10"/>
          </p:nvPr>
        </p:nvSpPr>
        <p:spPr>
          <a:noFill/>
        </p:spPr>
        <p:txBody>
          <a:bodyPr/>
          <a:lstStyle/>
          <a:p>
            <a:fld id="{BBA7F5FA-80C1-4296-BB61-AFB8F3AD441A}" type="datetime1">
              <a:rPr lang="en-US"/>
              <a:pPr/>
              <a:t>6/19/2020</a:t>
            </a:fld>
            <a:endParaRPr lang="en-US"/>
          </a:p>
        </p:txBody>
      </p:sp>
      <p:sp>
        <p:nvSpPr>
          <p:cNvPr id="24581" name="Rectangle 3"/>
          <p:cNvSpPr>
            <a:spLocks noGrp="1" noChangeArrowheads="1"/>
          </p:cNvSpPr>
          <p:nvPr>
            <p:ph sz="quarter" idx="1"/>
          </p:nvPr>
        </p:nvSpPr>
        <p:spPr>
          <a:xfrm>
            <a:off x="609600" y="1981200"/>
            <a:ext cx="8229600" cy="4267200"/>
          </a:xfrm>
        </p:spPr>
        <p:txBody>
          <a:bodyPr>
            <a:normAutofit lnSpcReduction="10000"/>
          </a:bodyPr>
          <a:lstStyle/>
          <a:p>
            <a:pPr algn="just" eaLnBrk="1" hangingPunct="1">
              <a:spcAft>
                <a:spcPts val="600"/>
              </a:spcAft>
            </a:pPr>
            <a:r>
              <a:rPr lang="en-US" sz="2800" dirty="0" smtClean="0">
                <a:latin typeface="Times New Roman" pitchFamily="18" charset="0"/>
                <a:cs typeface="Times New Roman" pitchFamily="18" charset="0"/>
              </a:rPr>
              <a:t>Interacting with others is generally satisfying in all areas (A, I, C)</a:t>
            </a:r>
          </a:p>
          <a:p>
            <a:pPr algn="just" eaLnBrk="1" hangingPunct="1">
              <a:spcAft>
                <a:spcPts val="600"/>
              </a:spcAft>
            </a:pPr>
            <a:r>
              <a:rPr lang="en-US" sz="2800" dirty="0" smtClean="0">
                <a:latin typeface="Times New Roman" pitchFamily="18" charset="0"/>
                <a:cs typeface="Times New Roman" pitchFamily="18" charset="0"/>
              </a:rPr>
              <a:t>Work best with small groups and regular contacts</a:t>
            </a:r>
          </a:p>
          <a:p>
            <a:pPr algn="just" eaLnBrk="1" hangingPunct="1">
              <a:spcAft>
                <a:spcPts val="600"/>
              </a:spcAft>
            </a:pPr>
            <a:r>
              <a:rPr lang="en-US" sz="2800" dirty="0" smtClean="0">
                <a:latin typeface="Times New Roman" pitchFamily="18" charset="0"/>
                <a:cs typeface="Times New Roman" pitchFamily="18" charset="0"/>
              </a:rPr>
              <a:t>Consult others without relying on them for decision-making</a:t>
            </a:r>
          </a:p>
          <a:p>
            <a:pPr algn="just" eaLnBrk="1" hangingPunct="1">
              <a:spcAft>
                <a:spcPts val="600"/>
              </a:spcAft>
            </a:pPr>
            <a:r>
              <a:rPr lang="en-US" sz="2800" dirty="0" smtClean="0">
                <a:latin typeface="Times New Roman" pitchFamily="18" charset="0"/>
                <a:cs typeface="Times New Roman" pitchFamily="18" charset="0"/>
              </a:rPr>
              <a:t>Value teamwork &amp; one-on-one relationships</a:t>
            </a:r>
          </a:p>
          <a:p>
            <a:pPr algn="just" eaLnBrk="1" hangingPunct="1">
              <a:spcAft>
                <a:spcPts val="600"/>
              </a:spcAft>
            </a:pPr>
            <a:r>
              <a:rPr lang="en-US" sz="2800" dirty="0" smtClean="0">
                <a:latin typeface="Times New Roman" pitchFamily="18" charset="0"/>
                <a:cs typeface="Times New Roman" pitchFamily="18" charset="0"/>
              </a:rPr>
              <a:t>Occasionally need alone time to think and reflect</a:t>
            </a:r>
          </a:p>
          <a:p>
            <a:pPr algn="just" eaLnBrk="1" hangingPunct="1">
              <a:spcAft>
                <a:spcPts val="600"/>
              </a:spcAft>
            </a:pPr>
            <a:r>
              <a:rPr lang="en-US" sz="2800" dirty="0" smtClean="0">
                <a:latin typeface="Times New Roman" pitchFamily="18" charset="0"/>
                <a:cs typeface="Times New Roman" pitchFamily="18" charset="0"/>
              </a:rPr>
              <a:t>More “extroverted” than “introverted”</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581">
                                            <p:txEl>
                                              <p:pRg st="0" end="0"/>
                                            </p:txEl>
                                          </p:spTgt>
                                        </p:tgtEl>
                                        <p:attrNameLst>
                                          <p:attrName>style.visibility</p:attrName>
                                        </p:attrNameLst>
                                      </p:cBhvr>
                                      <p:to>
                                        <p:strVal val="visible"/>
                                      </p:to>
                                    </p:set>
                                    <p:anim calcmode="lin" valueType="num">
                                      <p:cBhvr additive="base">
                                        <p:cTn id="7" dur="500" fill="hold"/>
                                        <p:tgtEl>
                                          <p:spTgt spid="2458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58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581">
                                            <p:txEl>
                                              <p:pRg st="1" end="1"/>
                                            </p:txEl>
                                          </p:spTgt>
                                        </p:tgtEl>
                                        <p:attrNameLst>
                                          <p:attrName>style.visibility</p:attrName>
                                        </p:attrNameLst>
                                      </p:cBhvr>
                                      <p:to>
                                        <p:strVal val="visible"/>
                                      </p:to>
                                    </p:set>
                                    <p:anim calcmode="lin" valueType="num">
                                      <p:cBhvr additive="base">
                                        <p:cTn id="11" dur="500" fill="hold"/>
                                        <p:tgtEl>
                                          <p:spTgt spid="2458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4581">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4581">
                                            <p:txEl>
                                              <p:pRg st="2" end="2"/>
                                            </p:txEl>
                                          </p:spTgt>
                                        </p:tgtEl>
                                        <p:attrNameLst>
                                          <p:attrName>style.visibility</p:attrName>
                                        </p:attrNameLst>
                                      </p:cBhvr>
                                      <p:to>
                                        <p:strVal val="visible"/>
                                      </p:to>
                                    </p:set>
                                    <p:anim calcmode="lin" valueType="num">
                                      <p:cBhvr additive="base">
                                        <p:cTn id="15" dur="500" fill="hold"/>
                                        <p:tgtEl>
                                          <p:spTgt spid="24581">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4581">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4581">
                                            <p:txEl>
                                              <p:pRg st="3" end="3"/>
                                            </p:txEl>
                                          </p:spTgt>
                                        </p:tgtEl>
                                        <p:attrNameLst>
                                          <p:attrName>style.visibility</p:attrName>
                                        </p:attrNameLst>
                                      </p:cBhvr>
                                      <p:to>
                                        <p:strVal val="visible"/>
                                      </p:to>
                                    </p:set>
                                    <p:anim calcmode="lin" valueType="num">
                                      <p:cBhvr additive="base">
                                        <p:cTn id="19" dur="500" fill="hold"/>
                                        <p:tgtEl>
                                          <p:spTgt spid="2458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581">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4581">
                                            <p:txEl>
                                              <p:pRg st="4" end="4"/>
                                            </p:txEl>
                                          </p:spTgt>
                                        </p:tgtEl>
                                        <p:attrNameLst>
                                          <p:attrName>style.visibility</p:attrName>
                                        </p:attrNameLst>
                                      </p:cBhvr>
                                      <p:to>
                                        <p:strVal val="visible"/>
                                      </p:to>
                                    </p:set>
                                    <p:anim calcmode="lin" valueType="num">
                                      <p:cBhvr additive="base">
                                        <p:cTn id="23" dur="500" fill="hold"/>
                                        <p:tgtEl>
                                          <p:spTgt spid="24581">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4581">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4581">
                                            <p:txEl>
                                              <p:pRg st="5" end="5"/>
                                            </p:txEl>
                                          </p:spTgt>
                                        </p:tgtEl>
                                        <p:attrNameLst>
                                          <p:attrName>style.visibility</p:attrName>
                                        </p:attrNameLst>
                                      </p:cBhvr>
                                      <p:to>
                                        <p:strVal val="visible"/>
                                      </p:to>
                                    </p:set>
                                    <p:anim calcmode="lin" valueType="num">
                                      <p:cBhvr additive="base">
                                        <p:cTn id="27" dur="500" fill="hold"/>
                                        <p:tgtEl>
                                          <p:spTgt spid="24581">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458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762000" y="381000"/>
            <a:ext cx="7924800" cy="533400"/>
          </a:xfrm>
        </p:spPr>
        <p:txBody>
          <a:bodyPr>
            <a:normAutofit/>
          </a:bodyPr>
          <a:lstStyle/>
          <a:p>
            <a:pPr eaLnBrk="1" hangingPunct="1">
              <a:defRPr/>
            </a:pPr>
            <a:r>
              <a:rPr lang="en-US" sz="2800" dirty="0" smtClean="0"/>
              <a:t>High Overall Interpersonal Needs Score (39-54)</a:t>
            </a:r>
          </a:p>
        </p:txBody>
      </p:sp>
      <p:sp>
        <p:nvSpPr>
          <p:cNvPr id="25602" name="Date Placeholder 3"/>
          <p:cNvSpPr>
            <a:spLocks noGrp="1"/>
          </p:cNvSpPr>
          <p:nvPr>
            <p:ph type="dt" sz="half" idx="10"/>
          </p:nvPr>
        </p:nvSpPr>
        <p:spPr>
          <a:noFill/>
        </p:spPr>
        <p:txBody>
          <a:bodyPr/>
          <a:lstStyle/>
          <a:p>
            <a:fld id="{DAEAAF06-5126-45CC-B78A-5623EAB36A58}" type="datetime1">
              <a:rPr lang="en-US"/>
              <a:pPr/>
              <a:t>6/19/2020</a:t>
            </a:fld>
            <a:endParaRPr lang="en-US"/>
          </a:p>
        </p:txBody>
      </p:sp>
      <p:sp>
        <p:nvSpPr>
          <p:cNvPr id="25605" name="Rectangle 3"/>
          <p:cNvSpPr>
            <a:spLocks noGrp="1" noChangeArrowheads="1"/>
          </p:cNvSpPr>
          <p:nvPr>
            <p:ph sz="quarter" idx="1"/>
          </p:nvPr>
        </p:nvSpPr>
        <p:spPr>
          <a:xfrm>
            <a:off x="609600" y="1981200"/>
            <a:ext cx="7924800" cy="4114800"/>
          </a:xfrm>
        </p:spPr>
        <p:txBody>
          <a:bodyPr>
            <a:normAutofit/>
          </a:bodyPr>
          <a:lstStyle/>
          <a:p>
            <a:pPr algn="just" eaLnBrk="1" hangingPunct="1">
              <a:lnSpc>
                <a:spcPct val="90000"/>
              </a:lnSpc>
              <a:spcAft>
                <a:spcPts val="600"/>
              </a:spcAft>
            </a:pPr>
            <a:r>
              <a:rPr lang="en-US" dirty="0" smtClean="0">
                <a:latin typeface="Times New Roman" pitchFamily="18" charset="0"/>
                <a:cs typeface="Times New Roman" pitchFamily="18" charset="0"/>
              </a:rPr>
              <a:t>Enjoy engaging frequently with others in all areas (A, I, C)</a:t>
            </a:r>
          </a:p>
          <a:p>
            <a:pPr algn="just" eaLnBrk="1" hangingPunct="1">
              <a:lnSpc>
                <a:spcPct val="90000"/>
              </a:lnSpc>
              <a:spcAft>
                <a:spcPts val="600"/>
              </a:spcAft>
            </a:pPr>
            <a:r>
              <a:rPr lang="en-US" dirty="0" smtClean="0">
                <a:latin typeface="Times New Roman" pitchFamily="18" charset="0"/>
                <a:cs typeface="Times New Roman" pitchFamily="18" charset="0"/>
              </a:rPr>
              <a:t>Seek out, work on, and enjoy warm interpersonal relationships</a:t>
            </a:r>
          </a:p>
          <a:p>
            <a:pPr algn="just" eaLnBrk="1" hangingPunct="1">
              <a:lnSpc>
                <a:spcPct val="90000"/>
              </a:lnSpc>
              <a:spcAft>
                <a:spcPts val="600"/>
              </a:spcAft>
            </a:pPr>
            <a:r>
              <a:rPr lang="en-US" dirty="0" smtClean="0">
                <a:latin typeface="Times New Roman" pitchFamily="18" charset="0"/>
                <a:cs typeface="Times New Roman" pitchFamily="18" charset="0"/>
              </a:rPr>
              <a:t>Work best in groups with interaction</a:t>
            </a:r>
          </a:p>
          <a:p>
            <a:pPr algn="just" eaLnBrk="1" hangingPunct="1">
              <a:lnSpc>
                <a:spcPct val="90000"/>
              </a:lnSpc>
              <a:spcAft>
                <a:spcPts val="600"/>
              </a:spcAft>
            </a:pPr>
            <a:r>
              <a:rPr lang="en-US" dirty="0" smtClean="0">
                <a:latin typeface="Times New Roman" pitchFamily="18" charset="0"/>
                <a:cs typeface="Times New Roman" pitchFamily="18" charset="0"/>
              </a:rPr>
              <a:t>Prefer shared decision-making</a:t>
            </a:r>
          </a:p>
          <a:p>
            <a:pPr algn="just" eaLnBrk="1" hangingPunct="1">
              <a:lnSpc>
                <a:spcPct val="90000"/>
              </a:lnSpc>
              <a:spcAft>
                <a:spcPts val="600"/>
              </a:spcAft>
            </a:pPr>
            <a:r>
              <a:rPr lang="en-US" dirty="0" smtClean="0">
                <a:latin typeface="Times New Roman" pitchFamily="18" charset="0"/>
                <a:cs typeface="Times New Roman" pitchFamily="18" charset="0"/>
              </a:rPr>
              <a:t>Very social, may not enjoy being alone</a:t>
            </a:r>
          </a:p>
          <a:p>
            <a:pPr algn="just" eaLnBrk="1" hangingPunct="1">
              <a:lnSpc>
                <a:spcPct val="90000"/>
              </a:lnSpc>
              <a:spcAft>
                <a:spcPts val="600"/>
              </a:spcAft>
            </a:pPr>
            <a:r>
              <a:rPr lang="en-US" dirty="0" smtClean="0">
                <a:latin typeface="Times New Roman" pitchFamily="18" charset="0"/>
                <a:cs typeface="Times New Roman" pitchFamily="18" charset="0"/>
              </a:rPr>
              <a:t>Extrovert</a:t>
            </a:r>
          </a:p>
          <a:p>
            <a:pPr eaLnBrk="1" hangingPunct="1">
              <a:lnSpc>
                <a:spcPct val="90000"/>
              </a:lnSpc>
              <a:spcAft>
                <a:spcPts val="600"/>
              </a:spcAft>
            </a:pPr>
            <a:endParaRPr lang="en-US" dirty="0" smtClean="0"/>
          </a:p>
          <a:p>
            <a:pPr eaLnBrk="1" hangingPunct="1">
              <a:lnSpc>
                <a:spcPct val="90000"/>
              </a:lnSpc>
              <a:spcAft>
                <a:spcPts val="600"/>
              </a:spcAft>
            </a:pPr>
            <a:endParaRPr lang="en-US" dirty="0" smtClean="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5605">
                                            <p:txEl>
                                              <p:pRg st="0" end="0"/>
                                            </p:txEl>
                                          </p:spTgt>
                                        </p:tgtEl>
                                        <p:attrNameLst>
                                          <p:attrName>style.visibility</p:attrName>
                                        </p:attrNameLst>
                                      </p:cBhvr>
                                      <p:to>
                                        <p:strVal val="visible"/>
                                      </p:to>
                                    </p:set>
                                    <p:anim calcmode="lin" valueType="num">
                                      <p:cBhvr additive="base">
                                        <p:cTn id="7" dur="500" fill="hold"/>
                                        <p:tgtEl>
                                          <p:spTgt spid="2560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560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5605">
                                            <p:txEl>
                                              <p:pRg st="1" end="1"/>
                                            </p:txEl>
                                          </p:spTgt>
                                        </p:tgtEl>
                                        <p:attrNameLst>
                                          <p:attrName>style.visibility</p:attrName>
                                        </p:attrNameLst>
                                      </p:cBhvr>
                                      <p:to>
                                        <p:strVal val="visible"/>
                                      </p:to>
                                    </p:set>
                                    <p:anim calcmode="lin" valueType="num">
                                      <p:cBhvr additive="base">
                                        <p:cTn id="11" dur="500" fill="hold"/>
                                        <p:tgtEl>
                                          <p:spTgt spid="25605">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25605">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5605">
                                            <p:txEl>
                                              <p:pRg st="2" end="2"/>
                                            </p:txEl>
                                          </p:spTgt>
                                        </p:tgtEl>
                                        <p:attrNameLst>
                                          <p:attrName>style.visibility</p:attrName>
                                        </p:attrNameLst>
                                      </p:cBhvr>
                                      <p:to>
                                        <p:strVal val="visible"/>
                                      </p:to>
                                    </p:set>
                                    <p:anim calcmode="lin" valueType="num">
                                      <p:cBhvr additive="base">
                                        <p:cTn id="15" dur="500" fill="hold"/>
                                        <p:tgtEl>
                                          <p:spTgt spid="25605">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25605">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5605">
                                            <p:txEl>
                                              <p:pRg st="3" end="3"/>
                                            </p:txEl>
                                          </p:spTgt>
                                        </p:tgtEl>
                                        <p:attrNameLst>
                                          <p:attrName>style.visibility</p:attrName>
                                        </p:attrNameLst>
                                      </p:cBhvr>
                                      <p:to>
                                        <p:strVal val="visible"/>
                                      </p:to>
                                    </p:set>
                                    <p:anim calcmode="lin" valueType="num">
                                      <p:cBhvr additive="base">
                                        <p:cTn id="19" dur="500" fill="hold"/>
                                        <p:tgtEl>
                                          <p:spTgt spid="25605">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5605">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25605">
                                            <p:txEl>
                                              <p:pRg st="4" end="4"/>
                                            </p:txEl>
                                          </p:spTgt>
                                        </p:tgtEl>
                                        <p:attrNameLst>
                                          <p:attrName>style.visibility</p:attrName>
                                        </p:attrNameLst>
                                      </p:cBhvr>
                                      <p:to>
                                        <p:strVal val="visible"/>
                                      </p:to>
                                    </p:set>
                                    <p:anim calcmode="lin" valueType="num">
                                      <p:cBhvr additive="base">
                                        <p:cTn id="23" dur="500" fill="hold"/>
                                        <p:tgtEl>
                                          <p:spTgt spid="25605">
                                            <p:txEl>
                                              <p:pRg st="4" end="4"/>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25605">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25605">
                                            <p:txEl>
                                              <p:pRg st="5" end="5"/>
                                            </p:txEl>
                                          </p:spTgt>
                                        </p:tgtEl>
                                        <p:attrNameLst>
                                          <p:attrName>style.visibility</p:attrName>
                                        </p:attrNameLst>
                                      </p:cBhvr>
                                      <p:to>
                                        <p:strVal val="visible"/>
                                      </p:to>
                                    </p:set>
                                    <p:anim calcmode="lin" valueType="num">
                                      <p:cBhvr additive="base">
                                        <p:cTn id="27" dur="500" fill="hold"/>
                                        <p:tgtEl>
                                          <p:spTgt spid="25605">
                                            <p:txEl>
                                              <p:pRg st="5" end="5"/>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2560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FIRO-B</a:t>
            </a:r>
            <a:endParaRPr lang="en-US" dirty="0"/>
          </a:p>
        </p:txBody>
      </p:sp>
      <p:sp>
        <p:nvSpPr>
          <p:cNvPr id="3" name="Content Placeholder 2"/>
          <p:cNvSpPr>
            <a:spLocks noGrp="1"/>
          </p:cNvSpPr>
          <p:nvPr>
            <p:ph sz="quarter" idx="1"/>
          </p:nvPr>
        </p:nvSpPr>
        <p:spPr>
          <a:xfrm>
            <a:off x="301752" y="1527048"/>
            <a:ext cx="8503920" cy="5102352"/>
          </a:xfrm>
        </p:spPr>
        <p:txBody>
          <a:bodyPr>
            <a:normAutofit fontScale="92500" lnSpcReduction="10000"/>
          </a:bodyPr>
          <a:lstStyle/>
          <a:p>
            <a:pPr algn="just">
              <a:buNone/>
            </a:pPr>
            <a:r>
              <a:rPr lang="en-US" b="1" dirty="0" smtClean="0"/>
              <a:t>   </a:t>
            </a:r>
            <a:r>
              <a:rPr lang="en-US" b="1" u="sng" dirty="0" smtClean="0">
                <a:latin typeface="Algerian" pitchFamily="82" charset="0"/>
              </a:rPr>
              <a:t>Fundamental Interpersonal Relationship Orientation- </a:t>
            </a:r>
            <a:r>
              <a:rPr lang="en-US" b="1" u="sng" dirty="0" err="1" smtClean="0">
                <a:latin typeface="Algerian" pitchFamily="82" charset="0"/>
              </a:rPr>
              <a:t>Behaviour</a:t>
            </a:r>
            <a:r>
              <a:rPr lang="en-US" b="1" dirty="0" smtClean="0"/>
              <a:t> :</a:t>
            </a:r>
          </a:p>
          <a:p>
            <a:pPr algn="just">
              <a:buNone/>
            </a:pPr>
            <a:endParaRPr lang="en-US" b="1" dirty="0" smtClean="0"/>
          </a:p>
          <a:p>
            <a:pPr algn="just"/>
            <a:r>
              <a:rPr lang="en-US" dirty="0" smtClean="0"/>
              <a:t>It helps to understand one’s own and other’s </a:t>
            </a:r>
            <a:r>
              <a:rPr lang="en-US" dirty="0" err="1" smtClean="0"/>
              <a:t>behaviour</a:t>
            </a:r>
            <a:r>
              <a:rPr lang="en-US" dirty="0" smtClean="0"/>
              <a:t> &amp; is a measure of interpersonal needs.</a:t>
            </a:r>
          </a:p>
          <a:p>
            <a:pPr algn="just"/>
            <a:endParaRPr lang="en-US" dirty="0" smtClean="0"/>
          </a:p>
          <a:p>
            <a:pPr algn="just"/>
            <a:r>
              <a:rPr lang="en-US" dirty="0" smtClean="0"/>
              <a:t>It focuses on how you are oriented to interpersonal relations. </a:t>
            </a:r>
          </a:p>
          <a:p>
            <a:pPr algn="just">
              <a:buNone/>
            </a:pPr>
            <a:endParaRPr lang="en-US" dirty="0" smtClean="0"/>
          </a:p>
          <a:p>
            <a:pPr algn="just"/>
            <a:r>
              <a:rPr lang="en-US" dirty="0" smtClean="0"/>
              <a:t>William </a:t>
            </a:r>
            <a:r>
              <a:rPr lang="en-US" dirty="0" err="1" smtClean="0"/>
              <a:t>Schutz</a:t>
            </a:r>
            <a:r>
              <a:rPr lang="en-US" dirty="0" smtClean="0"/>
              <a:t> identified three needs</a:t>
            </a:r>
          </a:p>
          <a:p>
            <a:pPr lvl="1" algn="just"/>
            <a:r>
              <a:rPr lang="en-US" b="1" dirty="0" smtClean="0">
                <a:solidFill>
                  <a:schemeClr val="tx1"/>
                </a:solidFill>
              </a:rPr>
              <a:t>Inclusion (I)</a:t>
            </a:r>
          </a:p>
          <a:p>
            <a:pPr lvl="1" algn="just"/>
            <a:r>
              <a:rPr lang="en-US" b="1" dirty="0" smtClean="0">
                <a:solidFill>
                  <a:schemeClr val="tx1"/>
                </a:solidFill>
              </a:rPr>
              <a:t>Control ( C)</a:t>
            </a:r>
          </a:p>
          <a:p>
            <a:pPr lvl="1" algn="just"/>
            <a:r>
              <a:rPr lang="en-US" b="1" dirty="0" smtClean="0">
                <a:solidFill>
                  <a:schemeClr val="tx1"/>
                </a:solidFill>
              </a:rPr>
              <a:t>Affection- (A)</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 calcmode="lin" valueType="num">
                                      <p:cBhvr additive="base">
                                        <p:cTn id="21"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3">
                                            <p:txEl>
                                              <p:pRg st="6" end="6"/>
                                            </p:txEl>
                                          </p:spTgt>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 calcmode="lin" valueType="num">
                                      <p:cBhvr additive="base">
                                        <p:cTn id="29" dur="5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3">
                                            <p:txEl>
                                              <p:pRg st="8" end="8"/>
                                            </p:txEl>
                                          </p:spTgt>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 calcmode="lin" valueType="num">
                                      <p:cBhvr additive="base">
                                        <p:cTn id="33" dur="500" fill="hold"/>
                                        <p:tgtEl>
                                          <p:spTgt spid="3">
                                            <p:txEl>
                                              <p:pRg st="9" end="9"/>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01752" y="79248"/>
            <a:ext cx="8534400" cy="758952"/>
          </a:xfrm>
        </p:spPr>
        <p:txBody>
          <a:bodyPr>
            <a:noAutofit/>
          </a:bodyPr>
          <a:lstStyle/>
          <a:p>
            <a:r>
              <a:rPr lang="en-US" sz="3200" b="1" dirty="0" smtClean="0"/>
              <a:t>Dimensions of  Interpersonal Needs</a:t>
            </a:r>
            <a:endParaRPr lang="en-US" sz="3200" b="1" dirty="0"/>
          </a:p>
        </p:txBody>
      </p:sp>
      <p:sp>
        <p:nvSpPr>
          <p:cNvPr id="18435" name="Rectangle 3"/>
          <p:cNvSpPr>
            <a:spLocks noGrp="1" noChangeArrowheads="1"/>
          </p:cNvSpPr>
          <p:nvPr>
            <p:ph sz="quarter" idx="1"/>
          </p:nvPr>
        </p:nvSpPr>
        <p:spPr/>
        <p:txBody>
          <a:bodyPr>
            <a:normAutofit fontScale="92500" lnSpcReduction="20000"/>
          </a:bodyPr>
          <a:lstStyle/>
          <a:p>
            <a:pPr lvl="1" algn="just">
              <a:buNone/>
            </a:pPr>
            <a:r>
              <a:rPr lang="en-US" sz="3300" b="1" u="sng" dirty="0" smtClean="0">
                <a:solidFill>
                  <a:schemeClr val="tx1"/>
                </a:solidFill>
              </a:rPr>
              <a:t>Need for Inclusion (I)</a:t>
            </a:r>
            <a:r>
              <a:rPr lang="en-US" sz="3300" b="1" dirty="0" smtClean="0">
                <a:solidFill>
                  <a:schemeClr val="tx1"/>
                </a:solidFill>
              </a:rPr>
              <a:t>-</a:t>
            </a:r>
          </a:p>
          <a:p>
            <a:pPr lvl="1" algn="just"/>
            <a:endParaRPr lang="en-US" b="1" u="sng" dirty="0" smtClean="0">
              <a:solidFill>
                <a:schemeClr val="tx1"/>
              </a:solidFill>
            </a:endParaRPr>
          </a:p>
          <a:p>
            <a:pPr lvl="1" algn="just"/>
            <a:r>
              <a:rPr lang="en-US" b="1" dirty="0" smtClean="0">
                <a:solidFill>
                  <a:schemeClr val="tx1"/>
                </a:solidFill>
              </a:rPr>
              <a:t>Recognition, belonging, participation, contact with others, how you relate to group</a:t>
            </a:r>
          </a:p>
          <a:p>
            <a:pPr lvl="1" algn="just"/>
            <a:endParaRPr lang="en-US" sz="2600" b="1" u="sng" dirty="0" smtClean="0">
              <a:solidFill>
                <a:schemeClr val="tx1"/>
              </a:solidFill>
            </a:endParaRPr>
          </a:p>
          <a:p>
            <a:pPr lvl="1" algn="just">
              <a:buNone/>
            </a:pPr>
            <a:r>
              <a:rPr lang="en-US" sz="3100" b="1" u="sng" dirty="0" smtClean="0">
                <a:solidFill>
                  <a:schemeClr val="tx1"/>
                </a:solidFill>
              </a:rPr>
              <a:t>Need for Control (C)</a:t>
            </a:r>
            <a:r>
              <a:rPr lang="en-US" sz="3100" b="1" dirty="0" smtClean="0">
                <a:solidFill>
                  <a:schemeClr val="tx1"/>
                </a:solidFill>
              </a:rPr>
              <a:t>-</a:t>
            </a:r>
          </a:p>
          <a:p>
            <a:pPr lvl="1" algn="just"/>
            <a:endParaRPr lang="en-US" b="1" u="sng" dirty="0" smtClean="0">
              <a:solidFill>
                <a:schemeClr val="tx1"/>
              </a:solidFill>
            </a:endParaRPr>
          </a:p>
          <a:p>
            <a:pPr lvl="1" algn="just"/>
            <a:r>
              <a:rPr lang="en-US" b="1" dirty="0" smtClean="0">
                <a:solidFill>
                  <a:schemeClr val="tx1"/>
                </a:solidFill>
              </a:rPr>
              <a:t>Influence , leadership, responsibility, decision making</a:t>
            </a:r>
          </a:p>
          <a:p>
            <a:pPr lvl="1" algn="just"/>
            <a:endParaRPr lang="en-US" b="1" u="sng" dirty="0" smtClean="0">
              <a:solidFill>
                <a:schemeClr val="tx1"/>
              </a:solidFill>
            </a:endParaRPr>
          </a:p>
          <a:p>
            <a:pPr lvl="1" algn="just">
              <a:buNone/>
            </a:pPr>
            <a:r>
              <a:rPr lang="en-US" sz="3100" b="1" u="sng" dirty="0" smtClean="0">
                <a:solidFill>
                  <a:schemeClr val="tx1"/>
                </a:solidFill>
              </a:rPr>
              <a:t>Need for Affection (A)</a:t>
            </a:r>
            <a:r>
              <a:rPr lang="en-US" sz="3100" b="1" dirty="0" smtClean="0">
                <a:solidFill>
                  <a:schemeClr val="tx1"/>
                </a:solidFill>
              </a:rPr>
              <a:t>- </a:t>
            </a:r>
          </a:p>
          <a:p>
            <a:pPr lvl="1" algn="just"/>
            <a:endParaRPr lang="en-US" b="1" dirty="0" smtClean="0">
              <a:solidFill>
                <a:schemeClr val="tx1"/>
              </a:solidFill>
            </a:endParaRPr>
          </a:p>
          <a:p>
            <a:pPr lvl="1" algn="just"/>
            <a:r>
              <a:rPr lang="en-US" b="1" dirty="0" smtClean="0">
                <a:solidFill>
                  <a:schemeClr val="tx1"/>
                </a:solidFill>
              </a:rPr>
              <a:t>Closeness , warmth, sensitivity, openness, and how you relate to others</a:t>
            </a:r>
            <a:endParaRPr lang="en-US"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 calcmode="lin" valueType="num">
                                      <p:cBhvr additive="base">
                                        <p:cTn id="7" dur="500" fill="hold"/>
                                        <p:tgtEl>
                                          <p:spTgt spid="1843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843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8435">
                                            <p:txEl>
                                              <p:pRg st="2" end="2"/>
                                            </p:txEl>
                                          </p:spTgt>
                                        </p:tgtEl>
                                        <p:attrNameLst>
                                          <p:attrName>style.visibility</p:attrName>
                                        </p:attrNameLst>
                                      </p:cBhvr>
                                      <p:to>
                                        <p:strVal val="visible"/>
                                      </p:to>
                                    </p:set>
                                    <p:anim calcmode="lin" valueType="num">
                                      <p:cBhvr additive="base">
                                        <p:cTn id="11" dur="500" fill="hold"/>
                                        <p:tgtEl>
                                          <p:spTgt spid="18435">
                                            <p:txEl>
                                              <p:pRg st="2" end="2"/>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8435">
                                            <p:txEl>
                                              <p:pRg st="2" end="2"/>
                                            </p:txEl>
                                          </p:spTgt>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8435">
                                            <p:txEl>
                                              <p:pRg st="4" end="4"/>
                                            </p:txEl>
                                          </p:spTgt>
                                        </p:tgtEl>
                                        <p:attrNameLst>
                                          <p:attrName>style.visibility</p:attrName>
                                        </p:attrNameLst>
                                      </p:cBhvr>
                                      <p:to>
                                        <p:strVal val="visible"/>
                                      </p:to>
                                    </p:set>
                                    <p:anim calcmode="lin" valueType="num">
                                      <p:cBhvr additive="base">
                                        <p:cTn id="15" dur="500" fill="hold"/>
                                        <p:tgtEl>
                                          <p:spTgt spid="18435">
                                            <p:txEl>
                                              <p:pRg st="4" end="4"/>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8435">
                                            <p:txEl>
                                              <p:pRg st="4" end="4"/>
                                            </p:txEl>
                                          </p:spTgt>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8435">
                                            <p:txEl>
                                              <p:pRg st="6" end="6"/>
                                            </p:txEl>
                                          </p:spTgt>
                                        </p:tgtEl>
                                        <p:attrNameLst>
                                          <p:attrName>style.visibility</p:attrName>
                                        </p:attrNameLst>
                                      </p:cBhvr>
                                      <p:to>
                                        <p:strVal val="visible"/>
                                      </p:to>
                                    </p:set>
                                    <p:anim calcmode="lin" valueType="num">
                                      <p:cBhvr additive="base">
                                        <p:cTn id="19" dur="500" fill="hold"/>
                                        <p:tgtEl>
                                          <p:spTgt spid="18435">
                                            <p:txEl>
                                              <p:pRg st="6" end="6"/>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8435">
                                            <p:txEl>
                                              <p:pRg st="6" end="6"/>
                                            </p:txEl>
                                          </p:spTgt>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18435">
                                            <p:txEl>
                                              <p:pRg st="8" end="8"/>
                                            </p:txEl>
                                          </p:spTgt>
                                        </p:tgtEl>
                                        <p:attrNameLst>
                                          <p:attrName>style.visibility</p:attrName>
                                        </p:attrNameLst>
                                      </p:cBhvr>
                                      <p:to>
                                        <p:strVal val="visible"/>
                                      </p:to>
                                    </p:set>
                                    <p:anim calcmode="lin" valueType="num">
                                      <p:cBhvr additive="base">
                                        <p:cTn id="23" dur="500" fill="hold"/>
                                        <p:tgtEl>
                                          <p:spTgt spid="18435">
                                            <p:txEl>
                                              <p:pRg st="8" end="8"/>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18435">
                                            <p:txEl>
                                              <p:pRg st="8" end="8"/>
                                            </p:txEl>
                                          </p:spTgt>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8435">
                                            <p:txEl>
                                              <p:pRg st="10" end="10"/>
                                            </p:txEl>
                                          </p:spTgt>
                                        </p:tgtEl>
                                        <p:attrNameLst>
                                          <p:attrName>style.visibility</p:attrName>
                                        </p:attrNameLst>
                                      </p:cBhvr>
                                      <p:to>
                                        <p:strVal val="visible"/>
                                      </p:to>
                                    </p:set>
                                    <p:anim calcmode="lin" valueType="num">
                                      <p:cBhvr additive="base">
                                        <p:cTn id="27" dur="500" fill="hold"/>
                                        <p:tgtEl>
                                          <p:spTgt spid="18435">
                                            <p:txEl>
                                              <p:pRg st="10" end="10"/>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18435">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2"/>
          </p:nvPr>
        </p:nvSpPr>
        <p:spPr>
          <a:xfrm>
            <a:off x="6553200" y="6245225"/>
            <a:ext cx="2133600" cy="476250"/>
          </a:xfrm>
          <a:noFill/>
        </p:spPr>
        <p:txBody>
          <a:bodyPr/>
          <a:lstStyle/>
          <a:p>
            <a:fld id="{31FF7F58-349E-43A5-A57E-502683AEB496}" type="slidenum">
              <a:rPr lang="en-US"/>
              <a:pPr/>
              <a:t>4</a:t>
            </a:fld>
            <a:endParaRPr lang="en-US"/>
          </a:p>
        </p:txBody>
      </p:sp>
      <p:sp>
        <p:nvSpPr>
          <p:cNvPr id="5" name="Oval 5"/>
          <p:cNvSpPr>
            <a:spLocks noChangeArrowheads="1"/>
          </p:cNvSpPr>
          <p:nvPr/>
        </p:nvSpPr>
        <p:spPr bwMode="auto">
          <a:xfrm>
            <a:off x="142875" y="1847850"/>
            <a:ext cx="3124200" cy="2286000"/>
          </a:xfrm>
          <a:prstGeom prst="ellipse">
            <a:avLst/>
          </a:prstGeom>
          <a:solidFill>
            <a:schemeClr val="bg1"/>
          </a:solidFill>
          <a:ln w="9525">
            <a:solidFill>
              <a:schemeClr val="tx1"/>
            </a:solidFill>
            <a:round/>
            <a:headEnd/>
            <a:tailEnd/>
          </a:ln>
        </p:spPr>
        <p:txBody>
          <a:bodyPr wrap="none" anchor="ctr"/>
          <a:lstStyle/>
          <a:p>
            <a:pPr algn="ctr" eaLnBrk="0" hangingPunct="0"/>
            <a:r>
              <a:rPr lang="en-US" sz="2400" b="1">
                <a:solidFill>
                  <a:srgbClr val="0033CC"/>
                </a:solidFill>
              </a:rPr>
              <a:t>Will I be accepted?</a:t>
            </a:r>
          </a:p>
          <a:p>
            <a:pPr algn="ctr" eaLnBrk="0" hangingPunct="0"/>
            <a:r>
              <a:rPr lang="en-US" sz="2400" b="1">
                <a:solidFill>
                  <a:srgbClr val="0033CC"/>
                </a:solidFill>
              </a:rPr>
              <a:t>Am I important?</a:t>
            </a:r>
          </a:p>
          <a:p>
            <a:pPr algn="ctr" eaLnBrk="0" hangingPunct="0"/>
            <a:r>
              <a:rPr lang="en-US" sz="2400" b="1">
                <a:solidFill>
                  <a:srgbClr val="0033CC"/>
                </a:solidFill>
              </a:rPr>
              <a:t>Do I belong?</a:t>
            </a:r>
          </a:p>
        </p:txBody>
      </p:sp>
      <p:sp>
        <p:nvSpPr>
          <p:cNvPr id="6" name="Oval 6"/>
          <p:cNvSpPr>
            <a:spLocks noChangeArrowheads="1"/>
          </p:cNvSpPr>
          <p:nvPr/>
        </p:nvSpPr>
        <p:spPr bwMode="auto">
          <a:xfrm>
            <a:off x="2395538" y="114300"/>
            <a:ext cx="4038600" cy="2514600"/>
          </a:xfrm>
          <a:prstGeom prst="ellipse">
            <a:avLst/>
          </a:prstGeom>
          <a:solidFill>
            <a:schemeClr val="bg1"/>
          </a:solidFill>
          <a:ln w="9525">
            <a:solidFill>
              <a:schemeClr val="tx1"/>
            </a:solidFill>
            <a:round/>
            <a:headEnd/>
            <a:tailEnd/>
          </a:ln>
        </p:spPr>
        <p:txBody>
          <a:bodyPr wrap="none" anchor="ctr"/>
          <a:lstStyle/>
          <a:p>
            <a:pPr algn="ctr" eaLnBrk="0" hangingPunct="0"/>
            <a:r>
              <a:rPr lang="en-US" sz="2400" b="1">
                <a:solidFill>
                  <a:srgbClr val="0033CC"/>
                </a:solidFill>
              </a:rPr>
              <a:t>Who is in charge here?</a:t>
            </a:r>
          </a:p>
          <a:p>
            <a:pPr algn="ctr" eaLnBrk="0" hangingPunct="0"/>
            <a:r>
              <a:rPr lang="en-US" sz="2400" b="1">
                <a:solidFill>
                  <a:srgbClr val="0033CC"/>
                </a:solidFill>
              </a:rPr>
              <a:t>How much power do</a:t>
            </a:r>
          </a:p>
          <a:p>
            <a:pPr algn="ctr" eaLnBrk="0" hangingPunct="0"/>
            <a:r>
              <a:rPr lang="en-US" sz="2400" b="1">
                <a:solidFill>
                  <a:srgbClr val="0033CC"/>
                </a:solidFill>
              </a:rPr>
              <a:t> I have?</a:t>
            </a:r>
          </a:p>
          <a:p>
            <a:pPr algn="ctr" eaLnBrk="0" hangingPunct="0"/>
            <a:r>
              <a:rPr lang="en-US" sz="2400" b="1">
                <a:solidFill>
                  <a:srgbClr val="0033CC"/>
                </a:solidFill>
              </a:rPr>
              <a:t>Will I get direction?</a:t>
            </a:r>
          </a:p>
        </p:txBody>
      </p:sp>
      <p:sp>
        <p:nvSpPr>
          <p:cNvPr id="7" name="Oval 7"/>
          <p:cNvSpPr>
            <a:spLocks noChangeArrowheads="1"/>
          </p:cNvSpPr>
          <p:nvPr/>
        </p:nvSpPr>
        <p:spPr bwMode="auto">
          <a:xfrm>
            <a:off x="5767388" y="1609725"/>
            <a:ext cx="3276600" cy="2514600"/>
          </a:xfrm>
          <a:prstGeom prst="ellipse">
            <a:avLst/>
          </a:prstGeom>
          <a:solidFill>
            <a:schemeClr val="bg1"/>
          </a:solidFill>
          <a:ln w="9525">
            <a:solidFill>
              <a:schemeClr val="tx1"/>
            </a:solidFill>
            <a:round/>
            <a:headEnd/>
            <a:tailEnd/>
          </a:ln>
        </p:spPr>
        <p:txBody>
          <a:bodyPr wrap="none" anchor="ctr"/>
          <a:lstStyle/>
          <a:p>
            <a:pPr algn="ctr" eaLnBrk="0" hangingPunct="0"/>
            <a:r>
              <a:rPr lang="en-US" sz="2400" b="1">
                <a:solidFill>
                  <a:srgbClr val="0033CC"/>
                </a:solidFill>
              </a:rPr>
              <a:t>Are they warm</a:t>
            </a:r>
          </a:p>
          <a:p>
            <a:pPr algn="ctr" eaLnBrk="0" hangingPunct="0"/>
            <a:r>
              <a:rPr lang="en-US" sz="2400" b="1">
                <a:solidFill>
                  <a:srgbClr val="0033CC"/>
                </a:solidFill>
              </a:rPr>
              <a:t>or cold?</a:t>
            </a:r>
          </a:p>
          <a:p>
            <a:pPr algn="ctr" eaLnBrk="0" hangingPunct="0"/>
            <a:r>
              <a:rPr lang="en-US" sz="2400" b="1">
                <a:solidFill>
                  <a:srgbClr val="0033CC"/>
                </a:solidFill>
              </a:rPr>
              <a:t>Will they like me?</a:t>
            </a:r>
          </a:p>
          <a:p>
            <a:pPr algn="ctr" eaLnBrk="0" hangingPunct="0"/>
            <a:r>
              <a:rPr lang="en-US" sz="2400" b="1">
                <a:solidFill>
                  <a:srgbClr val="0033CC"/>
                </a:solidFill>
              </a:rPr>
              <a:t>May I express my</a:t>
            </a:r>
          </a:p>
          <a:p>
            <a:pPr algn="ctr" eaLnBrk="0" hangingPunct="0"/>
            <a:r>
              <a:rPr lang="en-US" sz="2400" b="1">
                <a:solidFill>
                  <a:srgbClr val="0033CC"/>
                </a:solidFill>
              </a:rPr>
              <a:t>affection?</a:t>
            </a:r>
          </a:p>
        </p:txBody>
      </p:sp>
      <p:sp>
        <p:nvSpPr>
          <p:cNvPr id="8" name="Text Box 8"/>
          <p:cNvSpPr txBox="1">
            <a:spLocks noChangeArrowheads="1"/>
          </p:cNvSpPr>
          <p:nvPr/>
        </p:nvSpPr>
        <p:spPr bwMode="auto">
          <a:xfrm>
            <a:off x="4100513" y="2900363"/>
            <a:ext cx="1227137" cy="457200"/>
          </a:xfrm>
          <a:prstGeom prst="rect">
            <a:avLst/>
          </a:prstGeom>
          <a:noFill/>
          <a:ln w="9525">
            <a:noFill/>
            <a:miter lim="800000"/>
            <a:headEnd/>
            <a:tailEnd/>
          </a:ln>
        </p:spPr>
        <p:txBody>
          <a:bodyPr wrap="none">
            <a:spAutoFit/>
          </a:bodyPr>
          <a:lstStyle/>
          <a:p>
            <a:pPr algn="ctr" eaLnBrk="0" hangingPunct="0"/>
            <a:r>
              <a:rPr lang="en-US" sz="2400" b="1">
                <a:solidFill>
                  <a:srgbClr val="FF0000"/>
                </a:solidFill>
                <a:latin typeface="Comic Sans MS" pitchFamily="66" charset="0"/>
              </a:rPr>
              <a:t>Control</a:t>
            </a:r>
          </a:p>
        </p:txBody>
      </p:sp>
      <p:sp>
        <p:nvSpPr>
          <p:cNvPr id="9" name="Text Box 9"/>
          <p:cNvSpPr txBox="1">
            <a:spLocks noChangeArrowheads="1"/>
          </p:cNvSpPr>
          <p:nvPr/>
        </p:nvSpPr>
        <p:spPr bwMode="auto">
          <a:xfrm>
            <a:off x="6705600" y="4114800"/>
            <a:ext cx="2209800" cy="457200"/>
          </a:xfrm>
          <a:prstGeom prst="rect">
            <a:avLst/>
          </a:prstGeom>
          <a:noFill/>
          <a:ln w="9525">
            <a:noFill/>
            <a:miter lim="800000"/>
            <a:headEnd/>
            <a:tailEnd/>
          </a:ln>
        </p:spPr>
        <p:txBody>
          <a:bodyPr>
            <a:spAutoFit/>
          </a:bodyPr>
          <a:lstStyle/>
          <a:p>
            <a:pPr algn="ctr" eaLnBrk="0" hangingPunct="0">
              <a:spcBef>
                <a:spcPct val="50000"/>
              </a:spcBef>
            </a:pPr>
            <a:r>
              <a:rPr lang="en-US" sz="2400" b="1">
                <a:solidFill>
                  <a:srgbClr val="FF0000"/>
                </a:solidFill>
                <a:latin typeface="Comic Sans MS" pitchFamily="66" charset="0"/>
              </a:rPr>
              <a:t>Affection</a:t>
            </a:r>
          </a:p>
        </p:txBody>
      </p:sp>
      <p:sp>
        <p:nvSpPr>
          <p:cNvPr id="10" name="Text Box 10"/>
          <p:cNvSpPr txBox="1">
            <a:spLocks noChangeArrowheads="1"/>
          </p:cNvSpPr>
          <p:nvPr/>
        </p:nvSpPr>
        <p:spPr bwMode="auto">
          <a:xfrm>
            <a:off x="304800" y="4114800"/>
            <a:ext cx="2514600" cy="457200"/>
          </a:xfrm>
          <a:prstGeom prst="rect">
            <a:avLst/>
          </a:prstGeom>
          <a:noFill/>
          <a:ln w="9525">
            <a:noFill/>
            <a:miter lim="800000"/>
            <a:headEnd/>
            <a:tailEnd/>
          </a:ln>
        </p:spPr>
        <p:txBody>
          <a:bodyPr>
            <a:spAutoFit/>
          </a:bodyPr>
          <a:lstStyle/>
          <a:p>
            <a:pPr algn="ctr" eaLnBrk="0" hangingPunct="0">
              <a:spcBef>
                <a:spcPct val="50000"/>
              </a:spcBef>
            </a:pPr>
            <a:r>
              <a:rPr lang="en-US" sz="2400" b="1">
                <a:solidFill>
                  <a:srgbClr val="FF0000"/>
                </a:solidFill>
                <a:latin typeface="Comic Sans MS" pitchFamily="66" charset="0"/>
              </a:rPr>
              <a:t>Inclusion</a:t>
            </a:r>
          </a:p>
        </p:txBody>
      </p:sp>
      <p:graphicFrame>
        <p:nvGraphicFramePr>
          <p:cNvPr id="11" name="Object 11"/>
          <p:cNvGraphicFramePr>
            <a:graphicFrameLocks noChangeAspect="1"/>
          </p:cNvGraphicFramePr>
          <p:nvPr/>
        </p:nvGraphicFramePr>
        <p:xfrm>
          <a:off x="3157538" y="3952875"/>
          <a:ext cx="2938462" cy="2438400"/>
        </p:xfrm>
        <a:graphic>
          <a:graphicData uri="http://schemas.openxmlformats.org/presentationml/2006/ole">
            <p:oleObj spid="_x0000_s1026" name="Clip" r:id="rId3" imgW="4046400" imgH="3352320" progId="">
              <p:embed/>
            </p:oleObj>
          </a:graphicData>
        </a:graphic>
      </p:graphicFrame>
      <p:sp>
        <p:nvSpPr>
          <p:cNvPr id="12" name="Line 13"/>
          <p:cNvSpPr>
            <a:spLocks noChangeShapeType="1"/>
          </p:cNvSpPr>
          <p:nvPr/>
        </p:nvSpPr>
        <p:spPr bwMode="auto">
          <a:xfrm flipV="1">
            <a:off x="5343525" y="3690938"/>
            <a:ext cx="762000" cy="533400"/>
          </a:xfrm>
          <a:prstGeom prst="line">
            <a:avLst/>
          </a:prstGeom>
          <a:noFill/>
          <a:ln w="9525">
            <a:solidFill>
              <a:schemeClr val="tx1"/>
            </a:solidFill>
            <a:round/>
            <a:headEnd/>
            <a:tailEnd type="triangle" w="med" len="med"/>
          </a:ln>
        </p:spPr>
        <p:txBody>
          <a:bodyPr wrap="none" anchor="ctr"/>
          <a:lstStyle/>
          <a:p>
            <a:endParaRPr lang="en-US"/>
          </a:p>
        </p:txBody>
      </p:sp>
      <p:sp>
        <p:nvSpPr>
          <p:cNvPr id="13" name="Line 14"/>
          <p:cNvSpPr>
            <a:spLocks noChangeShapeType="1"/>
          </p:cNvSpPr>
          <p:nvPr/>
        </p:nvSpPr>
        <p:spPr bwMode="auto">
          <a:xfrm flipV="1">
            <a:off x="4572000" y="2600325"/>
            <a:ext cx="0" cy="1371600"/>
          </a:xfrm>
          <a:prstGeom prst="line">
            <a:avLst/>
          </a:prstGeom>
          <a:noFill/>
          <a:ln w="9525">
            <a:solidFill>
              <a:schemeClr val="tx1"/>
            </a:solidFill>
            <a:round/>
            <a:headEnd/>
            <a:tailEnd type="triangle" w="med" len="med"/>
          </a:ln>
        </p:spPr>
        <p:txBody>
          <a:bodyPr wrap="none" anchor="ctr"/>
          <a:lstStyle/>
          <a:p>
            <a:endParaRPr lang="en-US"/>
          </a:p>
        </p:txBody>
      </p:sp>
      <p:sp>
        <p:nvSpPr>
          <p:cNvPr id="14" name="Line 16"/>
          <p:cNvSpPr>
            <a:spLocks noChangeShapeType="1"/>
          </p:cNvSpPr>
          <p:nvPr/>
        </p:nvSpPr>
        <p:spPr bwMode="auto">
          <a:xfrm flipH="1" flipV="1">
            <a:off x="2971800" y="3733800"/>
            <a:ext cx="1066800" cy="381000"/>
          </a:xfrm>
          <a:prstGeom prst="line">
            <a:avLst/>
          </a:prstGeom>
          <a:noFill/>
          <a:ln w="9525">
            <a:solidFill>
              <a:schemeClr val="tx1"/>
            </a:solidFill>
            <a:round/>
            <a:headEnd/>
            <a:tailEnd type="triangle" w="med" len="med"/>
          </a:ln>
        </p:spPr>
        <p:txBody>
          <a:bodyPr/>
          <a:lstStyle/>
          <a:p>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utoUpdateAnimBg="0"/>
      <p:bldP spid="6" grpId="0" animBg="1" autoUpdateAnimBg="0"/>
      <p:bldP spid="7"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a:xfrm>
            <a:off x="1219200" y="304800"/>
            <a:ext cx="7124700" cy="533400"/>
          </a:xfrm>
        </p:spPr>
        <p:txBody>
          <a:bodyPr>
            <a:normAutofit fontScale="90000"/>
          </a:bodyPr>
          <a:lstStyle/>
          <a:p>
            <a:pPr eaLnBrk="1" hangingPunct="1">
              <a:defRPr/>
            </a:pPr>
            <a:r>
              <a:rPr lang="en-US" sz="2400" b="1" dirty="0" smtClean="0"/>
              <a:t>Characteristics Associated with the Three Needs</a:t>
            </a:r>
          </a:p>
        </p:txBody>
      </p:sp>
      <p:graphicFrame>
        <p:nvGraphicFramePr>
          <p:cNvPr id="177217" name="Group 65"/>
          <p:cNvGraphicFramePr>
            <a:graphicFrameLocks noGrp="1"/>
          </p:cNvGraphicFramePr>
          <p:nvPr>
            <p:ph type="tbl" idx="1"/>
          </p:nvPr>
        </p:nvGraphicFramePr>
        <p:xfrm>
          <a:off x="533400" y="1599873"/>
          <a:ext cx="8153400" cy="4251651"/>
        </p:xfrm>
        <a:graphic>
          <a:graphicData uri="http://schemas.openxmlformats.org/drawingml/2006/table">
            <a:tbl>
              <a:tblPr/>
              <a:tblGrid>
                <a:gridCol w="2590800"/>
                <a:gridCol w="2743200"/>
                <a:gridCol w="2819400"/>
              </a:tblGrid>
              <a:tr h="588963">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1" i="1" u="none" strike="noStrike" cap="none" normalizeH="0" baseline="0" dirty="0" smtClean="0">
                          <a:ln>
                            <a:noFill/>
                          </a:ln>
                          <a:solidFill>
                            <a:schemeClr val="tx1"/>
                          </a:solidFill>
                          <a:effectLst/>
                          <a:latin typeface="Times New Roman" pitchFamily="18" charset="0"/>
                        </a:rPr>
                        <a:t>Inclusion </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1" i="1" u="none" strike="noStrike" cap="none" normalizeH="0" baseline="0" dirty="0" smtClean="0">
                          <a:ln>
                            <a:noFill/>
                          </a:ln>
                          <a:solidFill>
                            <a:schemeClr val="tx1"/>
                          </a:solidFill>
                          <a:effectLst/>
                          <a:latin typeface="Times New Roman" pitchFamily="18" charset="0"/>
                        </a:rPr>
                        <a:t>Control </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1" i="1" u="none" strike="noStrike" cap="none" normalizeH="0" baseline="0" dirty="0" smtClean="0">
                          <a:ln>
                            <a:noFill/>
                          </a:ln>
                          <a:solidFill>
                            <a:schemeClr val="tx1"/>
                          </a:solidFill>
                          <a:effectLst/>
                          <a:latin typeface="Times New Roman" pitchFamily="18" charset="0"/>
                        </a:rPr>
                        <a:t>Affection</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Association</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Power</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Being personal</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2750">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Interaction</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Authority</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Closeness</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Prominence</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Responsibility</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Supportiveness</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Attention</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Leadership</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Openness</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Participation</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Influence</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Warmth</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2750">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Involvement</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Decisiveness</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Empathy</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Contact</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Dominance</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Encouragement</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4150">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Belonging</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Competitiveness</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0" i="0" u="none" strike="noStrike" cap="none" normalizeH="0" baseline="0" dirty="0" smtClean="0">
                          <a:ln>
                            <a:noFill/>
                          </a:ln>
                          <a:solidFill>
                            <a:schemeClr val="tx1"/>
                          </a:solidFill>
                          <a:effectLst/>
                          <a:latin typeface="Times New Roman" pitchFamily="18" charset="0"/>
                        </a:rPr>
                        <a:t>Appreciativeness</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4338" name="Date Placeholder 3"/>
          <p:cNvSpPr>
            <a:spLocks noGrp="1"/>
          </p:cNvSpPr>
          <p:nvPr>
            <p:ph type="dt" sz="half" idx="10"/>
          </p:nvPr>
        </p:nvSpPr>
        <p:spPr>
          <a:noFill/>
        </p:spPr>
        <p:txBody>
          <a:bodyPr/>
          <a:lstStyle/>
          <a:p>
            <a:fld id="{8767B3A6-321B-4C1D-A60E-2C128E7CE3A6}" type="datetime1">
              <a:rPr lang="en-US"/>
              <a:pPr/>
              <a:t>6/19/2020</a:t>
            </a:fld>
            <a:endParaRPr lang="en-US"/>
          </a:p>
        </p:txBody>
      </p:sp>
      <p:sp>
        <p:nvSpPr>
          <p:cNvPr id="14339" name="Slide Number Placeholder 5"/>
          <p:cNvSpPr>
            <a:spLocks noGrp="1"/>
          </p:cNvSpPr>
          <p:nvPr>
            <p:ph type="sldNum" sz="quarter" idx="12"/>
          </p:nvPr>
        </p:nvSpPr>
        <p:spPr>
          <a:noFill/>
        </p:spPr>
        <p:txBody>
          <a:bodyPr/>
          <a:lstStyle/>
          <a:p>
            <a:fld id="{82BDAF34-B787-47CF-A4BE-399AA2E0BA73}" type="slidenum">
              <a:rPr lang="en-US"/>
              <a:pPr/>
              <a:t>5</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77217"/>
                                        </p:tgtEl>
                                        <p:attrNameLst>
                                          <p:attrName>style.visibility</p:attrName>
                                        </p:attrNameLst>
                                      </p:cBhvr>
                                      <p:to>
                                        <p:strVal val="visible"/>
                                      </p:to>
                                    </p:set>
                                    <p:anim calcmode="lin" valueType="num">
                                      <p:cBhvr additive="base">
                                        <p:cTn id="7" dur="2000" fill="hold"/>
                                        <p:tgtEl>
                                          <p:spTgt spid="177217"/>
                                        </p:tgtEl>
                                        <p:attrNameLst>
                                          <p:attrName>ppt_x</p:attrName>
                                        </p:attrNameLst>
                                      </p:cBhvr>
                                      <p:tavLst>
                                        <p:tav tm="0">
                                          <p:val>
                                            <p:strVal val="1+#ppt_w/2"/>
                                          </p:val>
                                        </p:tav>
                                        <p:tav tm="100000">
                                          <p:val>
                                            <p:strVal val="#ppt_x"/>
                                          </p:val>
                                        </p:tav>
                                      </p:tavLst>
                                    </p:anim>
                                    <p:anim calcmode="lin" valueType="num">
                                      <p:cBhvr additive="base">
                                        <p:cTn id="8" dur="2000" fill="hold"/>
                                        <p:tgtEl>
                                          <p:spTgt spid="1772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xfrm>
            <a:off x="0" y="228600"/>
            <a:ext cx="8534400" cy="1143000"/>
          </a:xfrm>
        </p:spPr>
        <p:txBody>
          <a:bodyPr>
            <a:normAutofit/>
          </a:bodyPr>
          <a:lstStyle/>
          <a:p>
            <a:r>
              <a:rPr lang="en-US" sz="4000" b="1" dirty="0" smtClean="0">
                <a:solidFill>
                  <a:schemeClr val="tx1"/>
                </a:solidFill>
              </a:rPr>
              <a:t>      </a:t>
            </a:r>
            <a:r>
              <a:rPr lang="en-US" sz="3200" b="1" dirty="0" smtClean="0">
                <a:solidFill>
                  <a:schemeClr val="tx1"/>
                </a:solidFill>
                <a:latin typeface="Times New Roman" pitchFamily="18" charset="0"/>
                <a:cs typeface="Times New Roman" pitchFamily="18" charset="0"/>
              </a:rPr>
              <a:t>Distinct</a:t>
            </a:r>
            <a:r>
              <a:rPr lang="en-US" sz="3200" b="1" dirty="0" smtClean="0">
                <a:solidFill>
                  <a:schemeClr val="bg1"/>
                </a:solidFill>
                <a:latin typeface="Times New Roman" pitchFamily="18" charset="0"/>
                <a:cs typeface="Times New Roman" pitchFamily="18" charset="0"/>
              </a:rPr>
              <a:t> </a:t>
            </a:r>
            <a:r>
              <a:rPr lang="en-US" sz="3200" b="1" dirty="0">
                <a:solidFill>
                  <a:schemeClr val="tx1"/>
                </a:solidFill>
                <a:latin typeface="Times New Roman" pitchFamily="18" charset="0"/>
                <a:cs typeface="Times New Roman" pitchFamily="18" charset="0"/>
              </a:rPr>
              <a:t>Aspects</a:t>
            </a:r>
            <a:r>
              <a:rPr lang="en-US" sz="3200" b="1" dirty="0">
                <a:solidFill>
                  <a:schemeClr val="bg1"/>
                </a:solidFill>
                <a:latin typeface="Times New Roman" pitchFamily="18" charset="0"/>
                <a:cs typeface="Times New Roman" pitchFamily="18" charset="0"/>
              </a:rPr>
              <a:t> </a:t>
            </a:r>
            <a:r>
              <a:rPr lang="en-US" sz="3200" b="1" dirty="0">
                <a:solidFill>
                  <a:schemeClr val="tx1"/>
                </a:solidFill>
                <a:latin typeface="Times New Roman" pitchFamily="18" charset="0"/>
                <a:cs typeface="Times New Roman" pitchFamily="18" charset="0"/>
              </a:rPr>
              <a:t>of</a:t>
            </a:r>
            <a:r>
              <a:rPr lang="en-US" sz="3200" b="1" dirty="0">
                <a:solidFill>
                  <a:schemeClr val="bg1"/>
                </a:solidFill>
                <a:latin typeface="Times New Roman" pitchFamily="18" charset="0"/>
                <a:cs typeface="Times New Roman" pitchFamily="18" charset="0"/>
              </a:rPr>
              <a:t> </a:t>
            </a:r>
            <a:r>
              <a:rPr lang="en-US" sz="3200" b="1" dirty="0">
                <a:solidFill>
                  <a:schemeClr val="tx1"/>
                </a:solidFill>
                <a:latin typeface="Times New Roman" pitchFamily="18" charset="0"/>
                <a:cs typeface="Times New Roman" pitchFamily="18" charset="0"/>
              </a:rPr>
              <a:t>These</a:t>
            </a:r>
            <a:r>
              <a:rPr lang="en-US" sz="3200" b="1" dirty="0">
                <a:solidFill>
                  <a:schemeClr val="bg1"/>
                </a:solidFill>
                <a:latin typeface="Times New Roman" pitchFamily="18" charset="0"/>
                <a:cs typeface="Times New Roman" pitchFamily="18" charset="0"/>
              </a:rPr>
              <a:t> </a:t>
            </a:r>
            <a:r>
              <a:rPr lang="en-US" sz="3200" b="1" dirty="0">
                <a:solidFill>
                  <a:schemeClr val="tx1"/>
                </a:solidFill>
                <a:latin typeface="Times New Roman" pitchFamily="18" charset="0"/>
                <a:cs typeface="Times New Roman" pitchFamily="18" charset="0"/>
              </a:rPr>
              <a:t>Needs</a:t>
            </a:r>
          </a:p>
        </p:txBody>
      </p:sp>
      <p:sp>
        <p:nvSpPr>
          <p:cNvPr id="19459" name="Rectangle 3"/>
          <p:cNvSpPr>
            <a:spLocks noGrp="1" noChangeArrowheads="1"/>
          </p:cNvSpPr>
          <p:nvPr>
            <p:ph type="body" idx="4294967295"/>
          </p:nvPr>
        </p:nvSpPr>
        <p:spPr>
          <a:xfrm>
            <a:off x="914400" y="1600200"/>
            <a:ext cx="8229600" cy="4525963"/>
          </a:xfrm>
        </p:spPr>
        <p:txBody>
          <a:bodyPr/>
          <a:lstStyle/>
          <a:p>
            <a:r>
              <a:rPr lang="en-US" dirty="0">
                <a:latin typeface="Times New Roman" pitchFamily="18" charset="0"/>
                <a:cs typeface="Times New Roman" pitchFamily="18" charset="0"/>
              </a:rPr>
              <a:t>Expressed</a:t>
            </a:r>
            <a:r>
              <a:rPr lang="en-US" dirty="0">
                <a:solidFill>
                  <a:schemeClr val="bg1"/>
                </a:solidFill>
                <a:latin typeface="Times New Roman" pitchFamily="18" charset="0"/>
                <a:cs typeface="Times New Roman" pitchFamily="18" charset="0"/>
              </a:rPr>
              <a:t> </a:t>
            </a:r>
            <a:r>
              <a:rPr lang="en-US" dirty="0">
                <a:latin typeface="Times New Roman" pitchFamily="18" charset="0"/>
                <a:cs typeface="Times New Roman" pitchFamily="18" charset="0"/>
              </a:rPr>
              <a:t>behaviour</a:t>
            </a:r>
            <a:r>
              <a:rPr lang="en-US" dirty="0">
                <a:solidFill>
                  <a:schemeClr val="bg1"/>
                </a:solidFill>
                <a:latin typeface="Times New Roman" pitchFamily="18" charset="0"/>
                <a:cs typeface="Times New Roman" pitchFamily="18" charset="0"/>
              </a:rPr>
              <a:t> (E)-</a:t>
            </a:r>
          </a:p>
          <a:p>
            <a:endParaRPr lang="en-US" sz="1800" dirty="0">
              <a:latin typeface="Times New Roman" pitchFamily="18" charset="0"/>
              <a:cs typeface="Times New Roman" pitchFamily="18" charset="0"/>
            </a:endParaRPr>
          </a:p>
          <a:p>
            <a:pPr lvl="1">
              <a:buFontTx/>
              <a:buNone/>
            </a:pPr>
            <a:r>
              <a:rPr lang="en-US" dirty="0">
                <a:solidFill>
                  <a:schemeClr val="tx1"/>
                </a:solidFill>
                <a:latin typeface="Times New Roman" pitchFamily="18" charset="0"/>
                <a:cs typeface="Times New Roman" pitchFamily="18" charset="0"/>
              </a:rPr>
              <a:t>	What a person prefers to do and how much that person wants to initiate action</a:t>
            </a:r>
          </a:p>
          <a:p>
            <a:pPr lvl="1">
              <a:buFontTx/>
              <a:buNone/>
            </a:pPr>
            <a:endParaRPr lang="en-US" sz="1200" dirty="0">
              <a:solidFill>
                <a:schemeClr val="bg1"/>
              </a:solidFill>
              <a:latin typeface="Times New Roman" pitchFamily="18" charset="0"/>
              <a:cs typeface="Times New Roman" pitchFamily="18" charset="0"/>
            </a:endParaRPr>
          </a:p>
          <a:p>
            <a:r>
              <a:rPr lang="en-US" dirty="0">
                <a:latin typeface="Times New Roman" pitchFamily="18" charset="0"/>
                <a:cs typeface="Times New Roman" pitchFamily="18" charset="0"/>
              </a:rPr>
              <a:t>Wanted</a:t>
            </a:r>
            <a:r>
              <a:rPr lang="en-US" dirty="0">
                <a:solidFill>
                  <a:schemeClr val="bg1"/>
                </a:solidFill>
                <a:latin typeface="Times New Roman" pitchFamily="18" charset="0"/>
                <a:cs typeface="Times New Roman" pitchFamily="18" charset="0"/>
              </a:rPr>
              <a:t> </a:t>
            </a:r>
            <a:r>
              <a:rPr lang="en-US" dirty="0">
                <a:latin typeface="Times New Roman" pitchFamily="18" charset="0"/>
                <a:cs typeface="Times New Roman" pitchFamily="18" charset="0"/>
              </a:rPr>
              <a:t>Behaviour</a:t>
            </a:r>
            <a:r>
              <a:rPr lang="en-US" dirty="0">
                <a:solidFill>
                  <a:schemeClr val="bg1"/>
                </a:solidFill>
                <a:latin typeface="Times New Roman" pitchFamily="18" charset="0"/>
                <a:cs typeface="Times New Roman" pitchFamily="18" charset="0"/>
              </a:rPr>
              <a:t> (W)-</a:t>
            </a:r>
          </a:p>
          <a:p>
            <a:endParaRPr lang="en-US" sz="1000" dirty="0">
              <a:solidFill>
                <a:schemeClr val="bg1"/>
              </a:solidFill>
              <a:latin typeface="Times New Roman" pitchFamily="18" charset="0"/>
              <a:cs typeface="Times New Roman" pitchFamily="18" charset="0"/>
            </a:endParaRPr>
          </a:p>
          <a:p>
            <a:pPr lvl="1">
              <a:buFontTx/>
              <a:buNone/>
            </a:pPr>
            <a:r>
              <a:rPr lang="en-US" dirty="0">
                <a:solidFill>
                  <a:schemeClr val="bg1"/>
                </a:solidFill>
                <a:latin typeface="Times New Roman" pitchFamily="18" charset="0"/>
                <a:cs typeface="Times New Roman" pitchFamily="18" charset="0"/>
              </a:rPr>
              <a:t>	</a:t>
            </a:r>
            <a:r>
              <a:rPr lang="en-US" dirty="0">
                <a:solidFill>
                  <a:schemeClr val="tx1"/>
                </a:solidFill>
                <a:latin typeface="Times New Roman" pitchFamily="18" charset="0"/>
                <a:cs typeface="Times New Roman" pitchFamily="18" charset="0"/>
              </a:rPr>
              <a:t>How much a person wants others to initiate action and how much that person wants to be a recipient</a:t>
            </a:r>
          </a:p>
        </p:txBody>
      </p:sp>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1026"/>
          <p:cNvSpPr>
            <a:spLocks noGrp="1" noChangeArrowheads="1"/>
          </p:cNvSpPr>
          <p:nvPr>
            <p:ph type="title"/>
          </p:nvPr>
        </p:nvSpPr>
        <p:spPr>
          <a:xfrm>
            <a:off x="685800" y="609600"/>
            <a:ext cx="7772400" cy="304800"/>
          </a:xfrm>
        </p:spPr>
        <p:txBody>
          <a:bodyPr>
            <a:normAutofit fontScale="90000"/>
          </a:bodyPr>
          <a:lstStyle/>
          <a:p>
            <a:pPr eaLnBrk="1" hangingPunct="1">
              <a:defRPr/>
            </a:pPr>
            <a:r>
              <a:rPr lang="en-US" dirty="0" smtClean="0"/>
              <a:t>The Six-Cell Model</a:t>
            </a:r>
          </a:p>
        </p:txBody>
      </p:sp>
      <p:graphicFrame>
        <p:nvGraphicFramePr>
          <p:cNvPr id="262298" name="Group 1178"/>
          <p:cNvGraphicFramePr>
            <a:graphicFrameLocks noGrp="1"/>
          </p:cNvGraphicFramePr>
          <p:nvPr>
            <p:ph type="tbl" idx="1"/>
          </p:nvPr>
        </p:nvGraphicFramePr>
        <p:xfrm>
          <a:off x="533400" y="1600201"/>
          <a:ext cx="8305800" cy="4495799"/>
        </p:xfrm>
        <a:graphic>
          <a:graphicData uri="http://schemas.openxmlformats.org/drawingml/2006/table">
            <a:tbl>
              <a:tblPr/>
              <a:tblGrid>
                <a:gridCol w="1706563"/>
                <a:gridCol w="2179637"/>
                <a:gridCol w="2133600"/>
                <a:gridCol w="2286000"/>
              </a:tblGrid>
              <a:tr h="499533">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endParaRPr kumimoji="0" lang="en-US" sz="2000" b="0" i="0" u="none" strike="noStrike" cap="none" normalizeH="0" baseline="0" dirty="0" smtClean="0">
                        <a:ln>
                          <a:noFill/>
                        </a:ln>
                        <a:solidFill>
                          <a:schemeClr val="tx2"/>
                        </a:solidFill>
                        <a:effectLst/>
                        <a:latin typeface="Times New Roman" pitchFamily="18" charset="0"/>
                      </a:endParaRPr>
                    </a:p>
                  </a:txBody>
                  <a:tcPr horzOverflow="overflow">
                    <a:lnL cap="flat">
                      <a:noFill/>
                    </a:lnL>
                    <a:lnR>
                      <a:noFill/>
                    </a:lnR>
                    <a:lnT cap="flat">
                      <a:noFill/>
                    </a:lnT>
                    <a:lnB>
                      <a:noFill/>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1" i="0" u="none" strike="noStrike" cap="none" normalizeH="0" baseline="0" dirty="0" smtClean="0">
                          <a:ln>
                            <a:noFill/>
                          </a:ln>
                          <a:solidFill>
                            <a:schemeClr val="tx2"/>
                          </a:solidFill>
                          <a:effectLst/>
                          <a:latin typeface="Times New Roman" pitchFamily="18" charset="0"/>
                        </a:rPr>
                        <a:t>Three Interpersonal Needs</a:t>
                      </a:r>
                    </a:p>
                  </a:txBody>
                  <a:tcPr horzOverflow="overflow">
                    <a:lnL>
                      <a:noFill/>
                    </a:lnL>
                    <a:lnR cap="flat">
                      <a:noFill/>
                    </a:lnR>
                    <a:lnT cap="flat">
                      <a:noFill/>
                    </a:lnT>
                    <a:lnB>
                      <a:noFill/>
                    </a:lnB>
                    <a:lnTlToBr>
                      <a:noFill/>
                    </a:lnTlToBr>
                    <a:lnBlToTr>
                      <a:noFill/>
                    </a:lnBlToTr>
                    <a:noFill/>
                  </a:tcPr>
                </a:tc>
                <a:tc hMerge="1">
                  <a:txBody>
                    <a:bodyPr/>
                    <a:lstStyle/>
                    <a:p>
                      <a:endParaRPr lang="en-US"/>
                    </a:p>
                  </a:txBody>
                  <a:tcPr/>
                </a:tc>
                <a:tc hMerge="1">
                  <a:txBody>
                    <a:bodyPr/>
                    <a:lstStyle/>
                    <a:p>
                      <a:endParaRPr lang="en-US"/>
                    </a:p>
                  </a:txBody>
                  <a:tcPr/>
                </a:tc>
              </a:tr>
              <a:tr h="499533">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endParaRPr kumimoji="0" lang="en-US" sz="2000" b="0" i="0" u="none" strike="noStrike" cap="none" normalizeH="0" baseline="0" dirty="0" smtClean="0">
                        <a:ln>
                          <a:noFill/>
                        </a:ln>
                        <a:solidFill>
                          <a:schemeClr val="tx2"/>
                        </a:solidFill>
                        <a:effectLst/>
                        <a:latin typeface="Times New Roman" pitchFamily="18"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1" i="0" u="none" strike="noStrike" cap="none" normalizeH="0" baseline="0" dirty="0" smtClean="0">
                          <a:ln>
                            <a:noFill/>
                          </a:ln>
                          <a:solidFill>
                            <a:schemeClr val="tx2"/>
                          </a:solidFill>
                          <a:effectLst/>
                          <a:latin typeface="Times New Roman" pitchFamily="18" charset="0"/>
                        </a:rPr>
                        <a:t>INCLUSION (I)</a:t>
                      </a:r>
                    </a:p>
                  </a:txBody>
                  <a:tcPr horzOverflow="overflow">
                    <a:lnL>
                      <a:noFill/>
                    </a:lnL>
                    <a:lnR>
                      <a:noFill/>
                    </a:lnR>
                    <a:lnT>
                      <a:noFill/>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1" i="0" u="none" strike="noStrike" cap="none" normalizeH="0" baseline="0" smtClean="0">
                          <a:ln>
                            <a:noFill/>
                          </a:ln>
                          <a:solidFill>
                            <a:schemeClr val="tx2"/>
                          </a:solidFill>
                          <a:effectLst/>
                          <a:latin typeface="Times New Roman" pitchFamily="18" charset="0"/>
                        </a:rPr>
                        <a:t>CONTROL (C)</a:t>
                      </a:r>
                    </a:p>
                  </a:txBody>
                  <a:tcPr horzOverflow="overflow">
                    <a:lnL>
                      <a:noFill/>
                    </a:lnL>
                    <a:lnR>
                      <a:noFill/>
                    </a:lnR>
                    <a:lnT>
                      <a:noFill/>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1800" b="1" i="0" u="none" strike="noStrike" cap="none" normalizeH="0" baseline="0" smtClean="0">
                          <a:ln>
                            <a:noFill/>
                          </a:ln>
                          <a:solidFill>
                            <a:schemeClr val="tx2"/>
                          </a:solidFill>
                          <a:effectLst/>
                          <a:latin typeface="Times New Roman" pitchFamily="18" charset="0"/>
                        </a:rPr>
                        <a:t>AFFECTION (A)</a:t>
                      </a:r>
                    </a:p>
                  </a:txBody>
                  <a:tcPr horzOverflow="overflow">
                    <a:lnL>
                      <a:noFill/>
                    </a:lnL>
                    <a:lnR cap="flat">
                      <a:noFill/>
                    </a:lnR>
                    <a:lnT>
                      <a:noFill/>
                    </a:lnT>
                    <a:lnB w="12700" cap="flat" cmpd="sng" algn="ctr">
                      <a:solidFill>
                        <a:schemeClr val="tx1"/>
                      </a:solidFill>
                      <a:prstDash val="solid"/>
                      <a:miter lim="800000"/>
                      <a:headEnd type="none" w="med" len="med"/>
                      <a:tailEnd type="none" w="med" len="med"/>
                    </a:lnB>
                    <a:lnTlToBr>
                      <a:noFill/>
                    </a:lnTlToBr>
                    <a:lnBlToTr>
                      <a:noFill/>
                    </a:lnBlToTr>
                    <a:noFill/>
                  </a:tcPr>
                </a:tc>
              </a:tr>
              <a:tr h="1665111">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endParaRPr kumimoji="0" lang="en-US" sz="2000" b="1" i="0" u="none" strike="noStrike" cap="none" normalizeH="0" baseline="0" dirty="0" smtClean="0">
                        <a:ln>
                          <a:noFill/>
                        </a:ln>
                        <a:solidFill>
                          <a:schemeClr val="tx2"/>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000" b="1" i="0" u="none" strike="noStrike" cap="none" normalizeH="0" baseline="0" dirty="0" smtClean="0">
                          <a:ln>
                            <a:noFill/>
                          </a:ln>
                          <a:solidFill>
                            <a:schemeClr val="tx2"/>
                          </a:solidFill>
                          <a:effectLst/>
                          <a:latin typeface="Times New Roman" pitchFamily="18" charset="0"/>
                        </a:rPr>
                        <a:t>Expressed Needs</a:t>
                      </a:r>
                    </a:p>
                  </a:txBody>
                  <a:tcPr horzOverflow="overflow">
                    <a:lnL cap="flat">
                      <a:noFill/>
                    </a:lnL>
                    <a:lnR w="12700" cap="flat" cmpd="sng" algn="ctr">
                      <a:solidFill>
                        <a:schemeClr val="tx1"/>
                      </a:solidFill>
                      <a:prstDash val="solid"/>
                      <a:miter lim="800000"/>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1" i="0" u="none" strike="noStrike" cap="none" normalizeH="0" baseline="0" dirty="0" smtClean="0">
                          <a:ln>
                            <a:noFill/>
                          </a:ln>
                          <a:solidFill>
                            <a:schemeClr val="tx1"/>
                          </a:solidFill>
                          <a:effectLst/>
                          <a:latin typeface="Times New Roman" pitchFamily="18" charset="0"/>
                        </a:rPr>
                        <a:t>Expressed Inclusion (</a:t>
                      </a:r>
                      <a:r>
                        <a:rPr kumimoji="0" lang="en-US" sz="2400" b="1" i="0" u="none" strike="noStrike" cap="none" normalizeH="0" baseline="0" dirty="0" err="1" smtClean="0">
                          <a:ln>
                            <a:noFill/>
                          </a:ln>
                          <a:solidFill>
                            <a:schemeClr val="tx1"/>
                          </a:solidFill>
                          <a:effectLst/>
                          <a:latin typeface="Times New Roman" pitchFamily="18" charset="0"/>
                        </a:rPr>
                        <a:t>eI</a:t>
                      </a:r>
                      <a:r>
                        <a:rPr kumimoji="0" lang="en-US" sz="2400" b="1" i="0" u="none" strike="noStrike" cap="none" normalizeH="0" baseline="0" dirty="0" smtClean="0">
                          <a:ln>
                            <a:noFill/>
                          </a:ln>
                          <a:solidFill>
                            <a:schemeClr val="tx1"/>
                          </a:solidFill>
                          <a:effectLst/>
                          <a:latin typeface="Times New Roman" pitchFamily="18" charset="0"/>
                        </a:rPr>
                        <a: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1" i="0" u="none" strike="noStrike" cap="none" normalizeH="0" baseline="0" dirty="0" smtClean="0">
                          <a:ln>
                            <a:noFill/>
                          </a:ln>
                          <a:solidFill>
                            <a:schemeClr val="tx1"/>
                          </a:solidFill>
                          <a:effectLst/>
                          <a:latin typeface="Times New Roman" pitchFamily="18" charset="0"/>
                        </a:rPr>
                        <a:t>Expressed Control (</a:t>
                      </a:r>
                      <a:r>
                        <a:rPr kumimoji="0" lang="en-US" sz="2400" b="1" i="0" u="none" strike="noStrike" cap="none" normalizeH="0" baseline="0" dirty="0" err="1" smtClean="0">
                          <a:ln>
                            <a:noFill/>
                          </a:ln>
                          <a:solidFill>
                            <a:schemeClr val="tx1"/>
                          </a:solidFill>
                          <a:effectLst/>
                          <a:latin typeface="Times New Roman" pitchFamily="18" charset="0"/>
                        </a:rPr>
                        <a:t>eC</a:t>
                      </a:r>
                      <a:r>
                        <a:rPr kumimoji="0" lang="en-US" sz="2400" b="1" i="0" u="none" strike="noStrike" cap="none" normalizeH="0" baseline="0" dirty="0" smtClean="0">
                          <a:ln>
                            <a:noFill/>
                          </a:ln>
                          <a:solidFill>
                            <a:schemeClr val="tx1"/>
                          </a:solidFill>
                          <a:effectLst/>
                          <a:latin typeface="Times New Roman" pitchFamily="18" charset="0"/>
                        </a:rPr>
                        <a: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1" i="0" u="none" strike="noStrike" cap="none" normalizeH="0" baseline="0" smtClean="0">
                          <a:ln>
                            <a:noFill/>
                          </a:ln>
                          <a:solidFill>
                            <a:schemeClr val="tx1"/>
                          </a:solidFill>
                          <a:effectLst/>
                          <a:latin typeface="Times New Roman" pitchFamily="18" charset="0"/>
                        </a:rPr>
                        <a:t>Expressed Affection (eA)</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1831622">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endParaRPr kumimoji="0" lang="en-US" sz="2000" b="1" i="0" u="none" strike="noStrike" cap="none" normalizeH="0" baseline="0" dirty="0" smtClean="0">
                        <a:ln>
                          <a:noFill/>
                        </a:ln>
                        <a:solidFill>
                          <a:schemeClr val="tx2"/>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000" b="1" i="0" u="none" strike="noStrike" cap="none" normalizeH="0" baseline="0" dirty="0" smtClean="0">
                          <a:ln>
                            <a:noFill/>
                          </a:ln>
                          <a:solidFill>
                            <a:schemeClr val="tx2"/>
                          </a:solidFill>
                          <a:effectLst/>
                          <a:latin typeface="Times New Roman" pitchFamily="18" charset="0"/>
                        </a:rPr>
                        <a:t>Wanted Needs</a:t>
                      </a:r>
                    </a:p>
                  </a:txBody>
                  <a:tcPr horzOverflow="overflow">
                    <a:lnL cap="flat">
                      <a:noFill/>
                    </a:lnL>
                    <a:lnR w="12700" cap="flat" cmpd="sng" algn="ctr">
                      <a:solidFill>
                        <a:schemeClr val="tx1"/>
                      </a:solidFill>
                      <a:prstDash val="solid"/>
                      <a:miter lim="800000"/>
                      <a:headEnd type="none" w="med" len="med"/>
                      <a:tailEnd type="none" w="med" len="med"/>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1" i="0" u="none" strike="noStrike" cap="none" normalizeH="0" baseline="0" dirty="0" smtClean="0">
                          <a:ln>
                            <a:noFill/>
                          </a:ln>
                          <a:solidFill>
                            <a:schemeClr val="tx1"/>
                          </a:solidFill>
                          <a:effectLst/>
                          <a:latin typeface="Times New Roman" pitchFamily="18" charset="0"/>
                        </a:rPr>
                        <a:t>Wanted Inclusion (</a:t>
                      </a:r>
                      <a:r>
                        <a:rPr kumimoji="0" lang="en-US" sz="2400" b="1" i="0" u="none" strike="noStrike" cap="none" normalizeH="0" baseline="0" dirty="0" err="1" smtClean="0">
                          <a:ln>
                            <a:noFill/>
                          </a:ln>
                          <a:solidFill>
                            <a:schemeClr val="tx1"/>
                          </a:solidFill>
                          <a:effectLst/>
                          <a:latin typeface="Times New Roman" pitchFamily="18" charset="0"/>
                        </a:rPr>
                        <a:t>wI</a:t>
                      </a:r>
                      <a:r>
                        <a:rPr kumimoji="0" lang="en-US" sz="2400" b="1" i="0" u="none" strike="noStrike" cap="none" normalizeH="0" baseline="0" dirty="0" smtClean="0">
                          <a:ln>
                            <a:noFill/>
                          </a:ln>
                          <a:solidFill>
                            <a:schemeClr val="tx1"/>
                          </a:solidFill>
                          <a:effectLst/>
                          <a:latin typeface="Times New Roman" pitchFamily="18" charset="0"/>
                        </a:rPr>
                        <a: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1" i="0" u="none" strike="noStrike" cap="none" normalizeH="0" baseline="0" dirty="0" smtClean="0">
                          <a:ln>
                            <a:noFill/>
                          </a:ln>
                          <a:solidFill>
                            <a:schemeClr val="tx1"/>
                          </a:solidFill>
                          <a:effectLst/>
                          <a:latin typeface="Times New Roman" pitchFamily="18" charset="0"/>
                        </a:rPr>
                        <a:t>Wanted Control (</a:t>
                      </a:r>
                      <a:r>
                        <a:rPr kumimoji="0" lang="en-US" sz="2400" b="1" i="0" u="none" strike="noStrike" cap="none" normalizeH="0" baseline="0" dirty="0" err="1" smtClean="0">
                          <a:ln>
                            <a:noFill/>
                          </a:ln>
                          <a:solidFill>
                            <a:schemeClr val="tx1"/>
                          </a:solidFill>
                          <a:effectLst/>
                          <a:latin typeface="Times New Roman" pitchFamily="18" charset="0"/>
                        </a:rPr>
                        <a:t>wC</a:t>
                      </a:r>
                      <a:r>
                        <a:rPr kumimoji="0" lang="en-US" sz="2400" b="1" i="0" u="none" strike="noStrike" cap="none" normalizeH="0" baseline="0" dirty="0" smtClean="0">
                          <a:ln>
                            <a:noFill/>
                          </a:ln>
                          <a:solidFill>
                            <a:schemeClr val="tx1"/>
                          </a:solidFill>
                          <a:effectLst/>
                          <a:latin typeface="Times New Roman" pitchFamily="18" charset="0"/>
                        </a:rPr>
                        <a: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80000"/>
                        <a:buFont typeface="Wingdings" pitchFamily="2" charset="2"/>
                        <a:buNone/>
                        <a:tabLst/>
                      </a:pPr>
                      <a:r>
                        <a:rPr kumimoji="0" lang="en-US" sz="2400" b="1" i="0" u="none" strike="noStrike" cap="none" normalizeH="0" baseline="0" dirty="0" smtClean="0">
                          <a:ln>
                            <a:noFill/>
                          </a:ln>
                          <a:solidFill>
                            <a:schemeClr val="tx1"/>
                          </a:solidFill>
                          <a:effectLst/>
                          <a:latin typeface="Times New Roman" pitchFamily="18" charset="0"/>
                        </a:rPr>
                        <a:t>Wanted Affection (</a:t>
                      </a:r>
                      <a:r>
                        <a:rPr kumimoji="0" lang="en-US" sz="2400" b="1" i="0" u="none" strike="noStrike" cap="none" normalizeH="0" baseline="0" dirty="0" err="1" smtClean="0">
                          <a:ln>
                            <a:noFill/>
                          </a:ln>
                          <a:solidFill>
                            <a:schemeClr val="tx1"/>
                          </a:solidFill>
                          <a:effectLst/>
                          <a:latin typeface="Times New Roman" pitchFamily="18" charset="0"/>
                        </a:rPr>
                        <a:t>wA</a:t>
                      </a:r>
                      <a:r>
                        <a:rPr kumimoji="0" lang="en-US" sz="2400" b="1" i="0" u="none" strike="noStrike" cap="none" normalizeH="0" baseline="0" dirty="0" smtClean="0">
                          <a:ln>
                            <a:noFill/>
                          </a:ln>
                          <a:solidFill>
                            <a:schemeClr val="tx1"/>
                          </a:solidFill>
                          <a:effectLst/>
                          <a:latin typeface="Times New Roman" pitchFamily="18" charset="0"/>
                        </a:rPr>
                        <a:t>)</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10242" name="Date Placeholder 3"/>
          <p:cNvSpPr>
            <a:spLocks noGrp="1"/>
          </p:cNvSpPr>
          <p:nvPr>
            <p:ph type="dt" sz="half" idx="10"/>
          </p:nvPr>
        </p:nvSpPr>
        <p:spPr>
          <a:noFill/>
        </p:spPr>
        <p:txBody>
          <a:bodyPr/>
          <a:lstStyle/>
          <a:p>
            <a:fld id="{BAB5FED1-D5E9-478C-AC4A-F10B05C9114A}" type="datetime1">
              <a:rPr lang="en-US"/>
              <a:pPr/>
              <a:t>6/19/2020</a:t>
            </a:fld>
            <a:endParaRPr 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62298"/>
                                        </p:tgtEl>
                                        <p:attrNameLst>
                                          <p:attrName>style.visibility</p:attrName>
                                        </p:attrNameLst>
                                      </p:cBhvr>
                                      <p:to>
                                        <p:strVal val="visible"/>
                                      </p:to>
                                    </p:set>
                                    <p:anim calcmode="lin" valueType="num">
                                      <p:cBhvr additive="base">
                                        <p:cTn id="7" dur="2000" fill="hold"/>
                                        <p:tgtEl>
                                          <p:spTgt spid="262298"/>
                                        </p:tgtEl>
                                        <p:attrNameLst>
                                          <p:attrName>ppt_x</p:attrName>
                                        </p:attrNameLst>
                                      </p:cBhvr>
                                      <p:tavLst>
                                        <p:tav tm="0">
                                          <p:val>
                                            <p:strVal val="1+#ppt_w/2"/>
                                          </p:val>
                                        </p:tav>
                                        <p:tav tm="100000">
                                          <p:val>
                                            <p:strVal val="#ppt_x"/>
                                          </p:val>
                                        </p:tav>
                                      </p:tavLst>
                                    </p:anim>
                                    <p:anim calcmode="lin" valueType="num">
                                      <p:cBhvr additive="base">
                                        <p:cTn id="8" dur="2000" fill="hold"/>
                                        <p:tgtEl>
                                          <p:spTgt spid="26229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b="1">
                <a:solidFill>
                  <a:schemeClr val="bg1"/>
                </a:solidFill>
              </a:rPr>
              <a:t>Characteristics </a:t>
            </a:r>
          </a:p>
        </p:txBody>
      </p:sp>
      <p:sp>
        <p:nvSpPr>
          <p:cNvPr id="31747" name="Rectangle 3"/>
          <p:cNvSpPr>
            <a:spLocks noGrp="1" noChangeArrowheads="1"/>
          </p:cNvSpPr>
          <p:nvPr>
            <p:ph sz="quarter" idx="1"/>
          </p:nvPr>
        </p:nvSpPr>
        <p:spPr>
          <a:xfrm>
            <a:off x="301752" y="1527048"/>
            <a:ext cx="8503920" cy="4949952"/>
          </a:xfrm>
        </p:spPr>
        <p:txBody>
          <a:bodyPr>
            <a:normAutofit/>
          </a:bodyPr>
          <a:lstStyle/>
          <a:p>
            <a:pPr algn="just">
              <a:lnSpc>
                <a:spcPct val="90000"/>
              </a:lnSpc>
              <a:spcBef>
                <a:spcPct val="75000"/>
              </a:spcBef>
            </a:pPr>
            <a:r>
              <a:rPr lang="en-US" sz="2800" b="1" u="sng" dirty="0"/>
              <a:t>High expressed Inclusion</a:t>
            </a:r>
            <a:r>
              <a:rPr lang="en-US" sz="2800" b="1" dirty="0"/>
              <a:t>-</a:t>
            </a:r>
            <a:r>
              <a:rPr lang="en-US" sz="2800" dirty="0"/>
              <a:t> tend to include others in all of  your activities, join &amp; belong to many groups &amp; interact  with people all the time</a:t>
            </a:r>
          </a:p>
          <a:p>
            <a:pPr algn="just">
              <a:lnSpc>
                <a:spcPct val="90000"/>
              </a:lnSpc>
              <a:spcBef>
                <a:spcPct val="80000"/>
              </a:spcBef>
            </a:pPr>
            <a:r>
              <a:rPr lang="en-US" sz="2800" b="1" u="sng" dirty="0"/>
              <a:t>High wanted inclusion</a:t>
            </a:r>
            <a:r>
              <a:rPr lang="en-US" sz="2800" b="1" dirty="0"/>
              <a:t>-</a:t>
            </a:r>
            <a:r>
              <a:rPr lang="en-US" sz="2800" dirty="0"/>
              <a:t> want others to include you in their activities and  groups and like to be noticed.</a:t>
            </a:r>
          </a:p>
          <a:p>
            <a:pPr algn="just">
              <a:lnSpc>
                <a:spcPct val="90000"/>
              </a:lnSpc>
              <a:spcBef>
                <a:spcPct val="75000"/>
              </a:spcBef>
            </a:pPr>
            <a:r>
              <a:rPr lang="en-US" sz="2800" b="1" u="sng" dirty="0"/>
              <a:t>High expressed control</a:t>
            </a:r>
            <a:r>
              <a:rPr lang="en-US" sz="2800" b="1" dirty="0"/>
              <a:t>-</a:t>
            </a:r>
            <a:r>
              <a:rPr lang="en-US" sz="2800" dirty="0"/>
              <a:t> tries to control and influence others and situations, organize and direct others and want to take responsibility.</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 calcmode="lin" valueType="num">
                                      <p:cBhvr additive="base">
                                        <p:cTn id="7" dur="1000" fill="hold"/>
                                        <p:tgtEl>
                                          <p:spTgt spid="31747">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317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1747">
                                            <p:txEl>
                                              <p:pRg st="1" end="1"/>
                                            </p:txEl>
                                          </p:spTgt>
                                        </p:tgtEl>
                                        <p:attrNameLst>
                                          <p:attrName>style.visibility</p:attrName>
                                        </p:attrNameLst>
                                      </p:cBhvr>
                                      <p:to>
                                        <p:strVal val="visible"/>
                                      </p:to>
                                    </p:set>
                                    <p:anim calcmode="lin" valueType="num">
                                      <p:cBhvr additive="base">
                                        <p:cTn id="13" dur="1000" fill="hold"/>
                                        <p:tgtEl>
                                          <p:spTgt spid="31747">
                                            <p:txEl>
                                              <p:pRg st="1" end="1"/>
                                            </p:txEl>
                                          </p:spTgt>
                                        </p:tgtEl>
                                        <p:attrNameLst>
                                          <p:attrName>ppt_x</p:attrName>
                                        </p:attrNameLst>
                                      </p:cBhvr>
                                      <p:tavLst>
                                        <p:tav tm="0">
                                          <p:val>
                                            <p:strVal val="1+#ppt_w/2"/>
                                          </p:val>
                                        </p:tav>
                                        <p:tav tm="100000">
                                          <p:val>
                                            <p:strVal val="#ppt_x"/>
                                          </p:val>
                                        </p:tav>
                                      </p:tavLst>
                                    </p:anim>
                                    <p:anim calcmode="lin" valueType="num">
                                      <p:cBhvr additive="base">
                                        <p:cTn id="14" dur="1000" fill="hold"/>
                                        <p:tgtEl>
                                          <p:spTgt spid="3174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1747">
                                            <p:txEl>
                                              <p:pRg st="2" end="2"/>
                                            </p:txEl>
                                          </p:spTgt>
                                        </p:tgtEl>
                                        <p:attrNameLst>
                                          <p:attrName>style.visibility</p:attrName>
                                        </p:attrNameLst>
                                      </p:cBhvr>
                                      <p:to>
                                        <p:strVal val="visible"/>
                                      </p:to>
                                    </p:set>
                                    <p:anim calcmode="lin" valueType="num">
                                      <p:cBhvr additive="base">
                                        <p:cTn id="19" dur="1000" fill="hold"/>
                                        <p:tgtEl>
                                          <p:spTgt spid="31747">
                                            <p:txEl>
                                              <p:pRg st="2" end="2"/>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3174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sz="quarter" idx="1"/>
          </p:nvPr>
        </p:nvSpPr>
        <p:spPr>
          <a:xfrm>
            <a:off x="381000" y="1905000"/>
            <a:ext cx="8229600" cy="3810000"/>
          </a:xfrm>
        </p:spPr>
        <p:txBody>
          <a:bodyPr>
            <a:normAutofit fontScale="92500" lnSpcReduction="10000"/>
          </a:bodyPr>
          <a:lstStyle/>
          <a:p>
            <a:pPr algn="just">
              <a:lnSpc>
                <a:spcPct val="90000"/>
              </a:lnSpc>
              <a:spcBef>
                <a:spcPct val="80000"/>
              </a:spcBef>
            </a:pPr>
            <a:r>
              <a:rPr lang="en-US" sz="2800" b="1" u="sng" dirty="0"/>
              <a:t>High wanted control</a:t>
            </a:r>
            <a:r>
              <a:rPr lang="en-US" sz="2800" b="1" dirty="0"/>
              <a:t>-</a:t>
            </a:r>
            <a:r>
              <a:rPr lang="en-US" sz="2800" dirty="0"/>
              <a:t> want others to influence you </a:t>
            </a:r>
            <a:r>
              <a:rPr lang="en-US" sz="2800" dirty="0" smtClean="0"/>
              <a:t>, to </a:t>
            </a:r>
            <a:r>
              <a:rPr lang="en-US" sz="2800" dirty="0"/>
              <a:t>give you responsibility and involve you in the decision making.</a:t>
            </a:r>
          </a:p>
          <a:p>
            <a:pPr algn="just">
              <a:lnSpc>
                <a:spcPct val="90000"/>
              </a:lnSpc>
              <a:spcBef>
                <a:spcPct val="75000"/>
              </a:spcBef>
            </a:pPr>
            <a:r>
              <a:rPr lang="en-US" sz="2800" b="1" u="sng" dirty="0"/>
              <a:t>High expressed affection</a:t>
            </a:r>
            <a:r>
              <a:rPr lang="en-US" sz="2800" b="1" dirty="0"/>
              <a:t>-</a:t>
            </a:r>
            <a:r>
              <a:rPr lang="en-US" sz="2800" dirty="0"/>
              <a:t> get close to people and are comfortable expressing feelings and supporting others.</a:t>
            </a:r>
          </a:p>
          <a:p>
            <a:pPr algn="just">
              <a:lnSpc>
                <a:spcPct val="90000"/>
              </a:lnSpc>
              <a:spcBef>
                <a:spcPct val="80000"/>
              </a:spcBef>
            </a:pPr>
            <a:r>
              <a:rPr lang="en-US" sz="2800" b="1" u="sng" dirty="0"/>
              <a:t>High wanted affection</a:t>
            </a:r>
            <a:r>
              <a:rPr lang="en-US" sz="2800" b="1" dirty="0"/>
              <a:t>-</a:t>
            </a:r>
            <a:r>
              <a:rPr lang="en-US" sz="2800" dirty="0"/>
              <a:t> expects others to act warmly, share their feelings and always encourage you.</a:t>
            </a:r>
          </a:p>
          <a:p>
            <a:pPr>
              <a:lnSpc>
                <a:spcPct val="90000"/>
              </a:lnSpc>
            </a:pPr>
            <a:endParaRPr lang="en-US" sz="2800" dirty="0"/>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 calcmode="lin" valueType="num">
                                      <p:cBhvr additive="base">
                                        <p:cTn id="7" dur="500" fill="hold"/>
                                        <p:tgtEl>
                                          <p:spTgt spid="3277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277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anim calcmode="lin" valueType="num">
                                      <p:cBhvr additive="base">
                                        <p:cTn id="11" dur="500" fill="hold"/>
                                        <p:tgtEl>
                                          <p:spTgt spid="32771">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2771">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2771">
                                            <p:txEl>
                                              <p:pRg st="2" end="2"/>
                                            </p:txEl>
                                          </p:spTgt>
                                        </p:tgtEl>
                                        <p:attrNameLst>
                                          <p:attrName>style.visibility</p:attrName>
                                        </p:attrNameLst>
                                      </p:cBhvr>
                                      <p:to>
                                        <p:strVal val="visible"/>
                                      </p:to>
                                    </p:set>
                                    <p:anim calcmode="lin" valueType="num">
                                      <p:cBhvr additive="base">
                                        <p:cTn id="15" dur="500" fill="hold"/>
                                        <p:tgtEl>
                                          <p:spTgt spid="32771">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3277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ustom 2">
      <a:dk1>
        <a:sysClr val="windowText" lastClr="000000"/>
      </a:dk1>
      <a:lt1>
        <a:sysClr val="window" lastClr="FFFFFF"/>
      </a:lt1>
      <a:dk2>
        <a:srgbClr val="69676D"/>
      </a:dk2>
      <a:lt2>
        <a:srgbClr val="C9C2D1"/>
      </a:lt2>
      <a:accent1>
        <a:srgbClr val="FFC000"/>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1135</TotalTime>
  <Words>1157</Words>
  <Application>Microsoft Office PowerPoint</Application>
  <PresentationFormat>On-screen Show (4:3)</PresentationFormat>
  <Paragraphs>228</Paragraphs>
  <Slides>18</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Civic</vt:lpstr>
      <vt:lpstr>Clip</vt:lpstr>
      <vt:lpstr>Understanding Interpersonal Style of Self &amp; Others  FIRO- B</vt:lpstr>
      <vt:lpstr>FIRO-B</vt:lpstr>
      <vt:lpstr>Dimensions of  Interpersonal Needs</vt:lpstr>
      <vt:lpstr>Slide 4</vt:lpstr>
      <vt:lpstr>Characteristics Associated with the Three Needs</vt:lpstr>
      <vt:lpstr>      Distinct Aspects of These Needs</vt:lpstr>
      <vt:lpstr>The Six-Cell Model</vt:lpstr>
      <vt:lpstr>Characteristics </vt:lpstr>
      <vt:lpstr>Slide 9</vt:lpstr>
      <vt:lpstr>Slide 10</vt:lpstr>
      <vt:lpstr>Types </vt:lpstr>
      <vt:lpstr>Impressions You Create – How Do Others Perceive You?</vt:lpstr>
      <vt:lpstr>For these Six Shaded Cells…</vt:lpstr>
      <vt:lpstr>Total Needs and Total Behavior Scores</vt:lpstr>
      <vt:lpstr>Low Overall Interpersonal Needs Score (0-15)</vt:lpstr>
      <vt:lpstr>Medium-Low Overall Interpersonal Needs Score (16-26)</vt:lpstr>
      <vt:lpstr>Medium-High Overall Interpersonal Needs Score (27-38)</vt:lpstr>
      <vt:lpstr>High Overall Interpersonal Needs Score (39-54)</vt:lpstr>
    </vt:vector>
  </TitlesOfParts>
  <Company>DM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Interpersonal style of Self &amp; Others</dc:title>
  <dc:creator>sanghamitra</dc:creator>
  <cp:lastModifiedBy>HP</cp:lastModifiedBy>
  <cp:revision>69</cp:revision>
  <dcterms:created xsi:type="dcterms:W3CDTF">2009-01-20T07:13:45Z</dcterms:created>
  <dcterms:modified xsi:type="dcterms:W3CDTF">2020-06-19T09:13:32Z</dcterms:modified>
</cp:coreProperties>
</file>