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x="11887200" cy="6858000"/>
  <p:notesSz cx="118872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2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Relationship Id="rId19" Type="http://schemas.openxmlformats.org/officeDocument/2006/relationships/image" Target="../media/image19.png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2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91540" y="2125980"/>
            <a:ext cx="1010412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83080" y="3840480"/>
            <a:ext cx="832104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10599" y="109508"/>
            <a:ext cx="11536200" cy="6734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11887199" cy="12252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61" y="761"/>
            <a:ext cx="11887200" cy="1143000"/>
          </a:xfrm>
          <a:custGeom>
            <a:avLst/>
            <a:gdLst/>
            <a:ahLst/>
            <a:cxnLst/>
            <a:rect l="l" t="t" r="r" b="b"/>
            <a:pathLst>
              <a:path w="11887200" h="1143000">
                <a:moveTo>
                  <a:pt x="0" y="1143000"/>
                </a:moveTo>
                <a:lnTo>
                  <a:pt x="11887200" y="1143000"/>
                </a:lnTo>
                <a:lnTo>
                  <a:pt x="118872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56388"/>
            <a:ext cx="1299972" cy="10271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371600" y="56388"/>
            <a:ext cx="1786127" cy="10165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086100" y="56388"/>
            <a:ext cx="1714500" cy="10728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4657344" y="56388"/>
            <a:ext cx="1501139" cy="101650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7658100" y="56388"/>
            <a:ext cx="1214627" cy="99364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6158483" y="0"/>
            <a:ext cx="1427988" cy="11292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8944355" y="0"/>
            <a:ext cx="1580388" cy="107289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0587228" y="56388"/>
            <a:ext cx="1299971" cy="101650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0" y="0"/>
            <a:ext cx="11887199" cy="129692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761" y="761"/>
            <a:ext cx="11887200" cy="1214755"/>
          </a:xfrm>
          <a:custGeom>
            <a:avLst/>
            <a:gdLst/>
            <a:ahLst/>
            <a:cxnLst/>
            <a:rect l="l" t="t" r="r" b="b"/>
            <a:pathLst>
              <a:path w="11887200" h="1214755">
                <a:moveTo>
                  <a:pt x="11887200" y="0"/>
                </a:moveTo>
                <a:lnTo>
                  <a:pt x="0" y="0"/>
                </a:lnTo>
                <a:lnTo>
                  <a:pt x="0" y="835914"/>
                </a:lnTo>
                <a:lnTo>
                  <a:pt x="0" y="1214628"/>
                </a:lnTo>
                <a:lnTo>
                  <a:pt x="11887200" y="1214628"/>
                </a:lnTo>
                <a:lnTo>
                  <a:pt x="11887200" y="835914"/>
                </a:lnTo>
                <a:lnTo>
                  <a:pt x="1188720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761" y="761"/>
            <a:ext cx="11887200" cy="1214755"/>
          </a:xfrm>
          <a:custGeom>
            <a:avLst/>
            <a:gdLst/>
            <a:ahLst/>
            <a:cxnLst/>
            <a:rect l="l" t="t" r="r" b="b"/>
            <a:pathLst>
              <a:path w="11887200" h="1214755">
                <a:moveTo>
                  <a:pt x="0" y="1214628"/>
                </a:moveTo>
                <a:lnTo>
                  <a:pt x="11887200" y="1214628"/>
                </a:lnTo>
                <a:lnTo>
                  <a:pt x="11887200" y="0"/>
                </a:lnTo>
                <a:lnTo>
                  <a:pt x="0" y="0"/>
                </a:lnTo>
                <a:lnTo>
                  <a:pt x="0" y="1214628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0" y="59435"/>
            <a:ext cx="1299972" cy="10927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371600" y="59435"/>
            <a:ext cx="1786127" cy="108051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3086100" y="59435"/>
            <a:ext cx="1714500" cy="113995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4657344" y="59435"/>
            <a:ext cx="1501139" cy="108051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7658100" y="59435"/>
            <a:ext cx="1214627" cy="105613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6158483" y="0"/>
            <a:ext cx="1427988" cy="11993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8944355" y="0"/>
            <a:ext cx="1580388" cy="113995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0587228" y="59435"/>
            <a:ext cx="1299971" cy="1080516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539495" y="6522719"/>
            <a:ext cx="371475" cy="0"/>
          </a:xfrm>
          <a:custGeom>
            <a:avLst/>
            <a:gdLst/>
            <a:ahLst/>
            <a:cxnLst/>
            <a:rect l="l" t="t" r="r" b="b"/>
            <a:pathLst>
              <a:path w="371475" h="0">
                <a:moveTo>
                  <a:pt x="0" y="0"/>
                </a:moveTo>
                <a:lnTo>
                  <a:pt x="371220" y="0"/>
                </a:lnTo>
              </a:path>
            </a:pathLst>
          </a:custGeom>
          <a:ln w="12192">
            <a:solidFill>
              <a:srgbClr val="D7D7D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3092195" y="5096255"/>
            <a:ext cx="922019" cy="941705"/>
          </a:xfrm>
          <a:custGeom>
            <a:avLst/>
            <a:gdLst/>
            <a:ahLst/>
            <a:cxnLst/>
            <a:rect l="l" t="t" r="r" b="b"/>
            <a:pathLst>
              <a:path w="922020" h="941704">
                <a:moveTo>
                  <a:pt x="460120" y="0"/>
                </a:moveTo>
                <a:lnTo>
                  <a:pt x="400304" y="3937"/>
                </a:lnTo>
                <a:lnTo>
                  <a:pt x="341503" y="15875"/>
                </a:lnTo>
                <a:lnTo>
                  <a:pt x="284480" y="35433"/>
                </a:lnTo>
                <a:lnTo>
                  <a:pt x="230124" y="62865"/>
                </a:lnTo>
                <a:lnTo>
                  <a:pt x="179578" y="97282"/>
                </a:lnTo>
                <a:lnTo>
                  <a:pt x="134493" y="137795"/>
                </a:lnTo>
                <a:lnTo>
                  <a:pt x="94996" y="183769"/>
                </a:lnTo>
                <a:lnTo>
                  <a:pt x="61722" y="234569"/>
                </a:lnTo>
                <a:lnTo>
                  <a:pt x="35179" y="289687"/>
                </a:lnTo>
                <a:lnTo>
                  <a:pt x="15621" y="348361"/>
                </a:lnTo>
                <a:lnTo>
                  <a:pt x="3556" y="411226"/>
                </a:lnTo>
                <a:lnTo>
                  <a:pt x="0" y="473583"/>
                </a:lnTo>
                <a:lnTo>
                  <a:pt x="4445" y="534936"/>
                </a:lnTo>
                <a:lnTo>
                  <a:pt x="16510" y="594525"/>
                </a:lnTo>
                <a:lnTo>
                  <a:pt x="35941" y="651649"/>
                </a:lnTo>
                <a:lnTo>
                  <a:pt x="62103" y="705650"/>
                </a:lnTo>
                <a:lnTo>
                  <a:pt x="94868" y="755815"/>
                </a:lnTo>
                <a:lnTo>
                  <a:pt x="133731" y="801484"/>
                </a:lnTo>
                <a:lnTo>
                  <a:pt x="178181" y="841946"/>
                </a:lnTo>
                <a:lnTo>
                  <a:pt x="228092" y="876528"/>
                </a:lnTo>
                <a:lnTo>
                  <a:pt x="282956" y="904532"/>
                </a:lnTo>
                <a:lnTo>
                  <a:pt x="342265" y="925283"/>
                </a:lnTo>
                <a:lnTo>
                  <a:pt x="403732" y="937729"/>
                </a:lnTo>
                <a:lnTo>
                  <a:pt x="464946" y="941565"/>
                </a:lnTo>
                <a:lnTo>
                  <a:pt x="524891" y="937183"/>
                </a:lnTo>
                <a:lnTo>
                  <a:pt x="583311" y="924966"/>
                </a:lnTo>
                <a:lnTo>
                  <a:pt x="639191" y="905332"/>
                </a:lnTo>
                <a:lnTo>
                  <a:pt x="691895" y="878649"/>
                </a:lnTo>
                <a:lnTo>
                  <a:pt x="741044" y="845337"/>
                </a:lnTo>
                <a:lnTo>
                  <a:pt x="785621" y="805789"/>
                </a:lnTo>
                <a:lnTo>
                  <a:pt x="825119" y="760387"/>
                </a:lnTo>
                <a:lnTo>
                  <a:pt x="858901" y="709536"/>
                </a:lnTo>
                <a:lnTo>
                  <a:pt x="886206" y="653630"/>
                </a:lnTo>
                <a:lnTo>
                  <a:pt x="906399" y="593064"/>
                </a:lnTo>
                <a:lnTo>
                  <a:pt x="918464" y="530263"/>
                </a:lnTo>
                <a:lnTo>
                  <a:pt x="922019" y="467868"/>
                </a:lnTo>
                <a:lnTo>
                  <a:pt x="917575" y="406527"/>
                </a:lnTo>
                <a:lnTo>
                  <a:pt x="905509" y="346964"/>
                </a:lnTo>
                <a:lnTo>
                  <a:pt x="886079" y="289814"/>
                </a:lnTo>
                <a:lnTo>
                  <a:pt x="859917" y="235839"/>
                </a:lnTo>
                <a:lnTo>
                  <a:pt x="827151" y="185674"/>
                </a:lnTo>
                <a:lnTo>
                  <a:pt x="788289" y="139954"/>
                </a:lnTo>
                <a:lnTo>
                  <a:pt x="743712" y="99568"/>
                </a:lnTo>
                <a:lnTo>
                  <a:pt x="693928" y="64897"/>
                </a:lnTo>
                <a:lnTo>
                  <a:pt x="639064" y="36957"/>
                </a:lnTo>
                <a:lnTo>
                  <a:pt x="579755" y="16129"/>
                </a:lnTo>
                <a:lnTo>
                  <a:pt x="520192" y="4064"/>
                </a:lnTo>
                <a:lnTo>
                  <a:pt x="460120" y="0"/>
                </a:lnTo>
                <a:close/>
              </a:path>
            </a:pathLst>
          </a:custGeom>
          <a:solidFill>
            <a:srgbClr val="2980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3046476" y="3649979"/>
            <a:ext cx="923925" cy="941705"/>
          </a:xfrm>
          <a:custGeom>
            <a:avLst/>
            <a:gdLst/>
            <a:ahLst/>
            <a:cxnLst/>
            <a:rect l="l" t="t" r="r" b="b"/>
            <a:pathLst>
              <a:path w="923925" h="941704">
                <a:moveTo>
                  <a:pt x="460883" y="0"/>
                </a:moveTo>
                <a:lnTo>
                  <a:pt x="400938" y="3937"/>
                </a:lnTo>
                <a:lnTo>
                  <a:pt x="342011" y="15875"/>
                </a:lnTo>
                <a:lnTo>
                  <a:pt x="284988" y="35433"/>
                </a:lnTo>
                <a:lnTo>
                  <a:pt x="230504" y="62865"/>
                </a:lnTo>
                <a:lnTo>
                  <a:pt x="179959" y="97282"/>
                </a:lnTo>
                <a:lnTo>
                  <a:pt x="134619" y="137795"/>
                </a:lnTo>
                <a:lnTo>
                  <a:pt x="95123" y="183769"/>
                </a:lnTo>
                <a:lnTo>
                  <a:pt x="61849" y="234569"/>
                </a:lnTo>
                <a:lnTo>
                  <a:pt x="35179" y="289687"/>
                </a:lnTo>
                <a:lnTo>
                  <a:pt x="15748" y="348361"/>
                </a:lnTo>
                <a:lnTo>
                  <a:pt x="3556" y="411226"/>
                </a:lnTo>
                <a:lnTo>
                  <a:pt x="0" y="473583"/>
                </a:lnTo>
                <a:lnTo>
                  <a:pt x="4444" y="534924"/>
                </a:lnTo>
                <a:lnTo>
                  <a:pt x="16510" y="594487"/>
                </a:lnTo>
                <a:lnTo>
                  <a:pt x="35941" y="651637"/>
                </a:lnTo>
                <a:lnTo>
                  <a:pt x="62230" y="705612"/>
                </a:lnTo>
                <a:lnTo>
                  <a:pt x="94996" y="755777"/>
                </a:lnTo>
                <a:lnTo>
                  <a:pt x="133857" y="801497"/>
                </a:lnTo>
                <a:lnTo>
                  <a:pt x="178562" y="841883"/>
                </a:lnTo>
                <a:lnTo>
                  <a:pt x="228473" y="876554"/>
                </a:lnTo>
                <a:lnTo>
                  <a:pt x="283337" y="904494"/>
                </a:lnTo>
                <a:lnTo>
                  <a:pt x="342773" y="925322"/>
                </a:lnTo>
                <a:lnTo>
                  <a:pt x="404495" y="937768"/>
                </a:lnTo>
                <a:lnTo>
                  <a:pt x="465709" y="941578"/>
                </a:lnTo>
                <a:lnTo>
                  <a:pt x="525779" y="937133"/>
                </a:lnTo>
                <a:lnTo>
                  <a:pt x="584200" y="924941"/>
                </a:lnTo>
                <a:lnTo>
                  <a:pt x="640207" y="905383"/>
                </a:lnTo>
                <a:lnTo>
                  <a:pt x="693038" y="878713"/>
                </a:lnTo>
                <a:lnTo>
                  <a:pt x="742188" y="845312"/>
                </a:lnTo>
                <a:lnTo>
                  <a:pt x="786891" y="805815"/>
                </a:lnTo>
                <a:lnTo>
                  <a:pt x="826515" y="760349"/>
                </a:lnTo>
                <a:lnTo>
                  <a:pt x="860298" y="709549"/>
                </a:lnTo>
                <a:lnTo>
                  <a:pt x="887602" y="653669"/>
                </a:lnTo>
                <a:lnTo>
                  <a:pt x="907796" y="593090"/>
                </a:lnTo>
                <a:lnTo>
                  <a:pt x="919861" y="530225"/>
                </a:lnTo>
                <a:lnTo>
                  <a:pt x="923544" y="467868"/>
                </a:lnTo>
                <a:lnTo>
                  <a:pt x="919099" y="406527"/>
                </a:lnTo>
                <a:lnTo>
                  <a:pt x="907034" y="346964"/>
                </a:lnTo>
                <a:lnTo>
                  <a:pt x="887602" y="289814"/>
                </a:lnTo>
                <a:lnTo>
                  <a:pt x="861313" y="235839"/>
                </a:lnTo>
                <a:lnTo>
                  <a:pt x="828548" y="185674"/>
                </a:lnTo>
                <a:lnTo>
                  <a:pt x="789686" y="139954"/>
                </a:lnTo>
                <a:lnTo>
                  <a:pt x="744982" y="99568"/>
                </a:lnTo>
                <a:lnTo>
                  <a:pt x="695071" y="64897"/>
                </a:lnTo>
                <a:lnTo>
                  <a:pt x="640207" y="36957"/>
                </a:lnTo>
                <a:lnTo>
                  <a:pt x="580771" y="16129"/>
                </a:lnTo>
                <a:lnTo>
                  <a:pt x="521081" y="4064"/>
                </a:lnTo>
                <a:lnTo>
                  <a:pt x="460883" y="0"/>
                </a:lnTo>
                <a:close/>
              </a:path>
            </a:pathLst>
          </a:custGeom>
          <a:solidFill>
            <a:srgbClr val="169F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5212079" y="1990344"/>
            <a:ext cx="922019" cy="943610"/>
          </a:xfrm>
          <a:custGeom>
            <a:avLst/>
            <a:gdLst/>
            <a:ahLst/>
            <a:cxnLst/>
            <a:rect l="l" t="t" r="r" b="b"/>
            <a:pathLst>
              <a:path w="922020" h="943610">
                <a:moveTo>
                  <a:pt x="460121" y="0"/>
                </a:moveTo>
                <a:lnTo>
                  <a:pt x="400304" y="3936"/>
                </a:lnTo>
                <a:lnTo>
                  <a:pt x="341503" y="15875"/>
                </a:lnTo>
                <a:lnTo>
                  <a:pt x="284480" y="35559"/>
                </a:lnTo>
                <a:lnTo>
                  <a:pt x="230124" y="62864"/>
                </a:lnTo>
                <a:lnTo>
                  <a:pt x="179578" y="97408"/>
                </a:lnTo>
                <a:lnTo>
                  <a:pt x="134493" y="137921"/>
                </a:lnTo>
                <a:lnTo>
                  <a:pt x="94996" y="184022"/>
                </a:lnTo>
                <a:lnTo>
                  <a:pt x="61722" y="234950"/>
                </a:lnTo>
                <a:lnTo>
                  <a:pt x="35179" y="290194"/>
                </a:lnTo>
                <a:lnTo>
                  <a:pt x="15621" y="348995"/>
                </a:lnTo>
                <a:lnTo>
                  <a:pt x="3556" y="411860"/>
                </a:lnTo>
                <a:lnTo>
                  <a:pt x="0" y="474344"/>
                </a:lnTo>
                <a:lnTo>
                  <a:pt x="4445" y="535813"/>
                </a:lnTo>
                <a:lnTo>
                  <a:pt x="16510" y="595502"/>
                </a:lnTo>
                <a:lnTo>
                  <a:pt x="35941" y="652652"/>
                </a:lnTo>
                <a:lnTo>
                  <a:pt x="62103" y="706754"/>
                </a:lnTo>
                <a:lnTo>
                  <a:pt x="94869" y="757046"/>
                </a:lnTo>
                <a:lnTo>
                  <a:pt x="133731" y="802766"/>
                </a:lnTo>
                <a:lnTo>
                  <a:pt x="178181" y="843279"/>
                </a:lnTo>
                <a:lnTo>
                  <a:pt x="228092" y="877951"/>
                </a:lnTo>
                <a:lnTo>
                  <a:pt x="282956" y="906017"/>
                </a:lnTo>
                <a:lnTo>
                  <a:pt x="342265" y="926718"/>
                </a:lnTo>
                <a:lnTo>
                  <a:pt x="403733" y="939291"/>
                </a:lnTo>
                <a:lnTo>
                  <a:pt x="464947" y="943101"/>
                </a:lnTo>
                <a:lnTo>
                  <a:pt x="524891" y="938656"/>
                </a:lnTo>
                <a:lnTo>
                  <a:pt x="583311" y="926464"/>
                </a:lnTo>
                <a:lnTo>
                  <a:pt x="639191" y="906779"/>
                </a:lnTo>
                <a:lnTo>
                  <a:pt x="691896" y="880109"/>
                </a:lnTo>
                <a:lnTo>
                  <a:pt x="741045" y="846708"/>
                </a:lnTo>
                <a:lnTo>
                  <a:pt x="785622" y="807084"/>
                </a:lnTo>
                <a:lnTo>
                  <a:pt x="825119" y="761618"/>
                </a:lnTo>
                <a:lnTo>
                  <a:pt x="858901" y="710691"/>
                </a:lnTo>
                <a:lnTo>
                  <a:pt x="886206" y="654684"/>
                </a:lnTo>
                <a:lnTo>
                  <a:pt x="906399" y="593978"/>
                </a:lnTo>
                <a:lnTo>
                  <a:pt x="918464" y="531113"/>
                </a:lnTo>
                <a:lnTo>
                  <a:pt x="922020" y="468629"/>
                </a:lnTo>
                <a:lnTo>
                  <a:pt x="917575" y="407161"/>
                </a:lnTo>
                <a:lnTo>
                  <a:pt x="905510" y="347471"/>
                </a:lnTo>
                <a:lnTo>
                  <a:pt x="886079" y="290321"/>
                </a:lnTo>
                <a:lnTo>
                  <a:pt x="859917" y="236219"/>
                </a:lnTo>
                <a:lnTo>
                  <a:pt x="827151" y="185927"/>
                </a:lnTo>
                <a:lnTo>
                  <a:pt x="788289" y="140207"/>
                </a:lnTo>
                <a:lnTo>
                  <a:pt x="743712" y="99694"/>
                </a:lnTo>
                <a:lnTo>
                  <a:pt x="693928" y="65023"/>
                </a:lnTo>
                <a:lnTo>
                  <a:pt x="639064" y="36956"/>
                </a:lnTo>
                <a:lnTo>
                  <a:pt x="579755" y="16255"/>
                </a:lnTo>
                <a:lnTo>
                  <a:pt x="520192" y="4063"/>
                </a:lnTo>
                <a:lnTo>
                  <a:pt x="460121" y="0"/>
                </a:lnTo>
                <a:close/>
              </a:path>
            </a:pathLst>
          </a:custGeom>
          <a:solidFill>
            <a:srgbClr val="2C3D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7447788" y="3694175"/>
            <a:ext cx="963294" cy="943610"/>
          </a:xfrm>
          <a:custGeom>
            <a:avLst/>
            <a:gdLst/>
            <a:ahLst/>
            <a:cxnLst/>
            <a:rect l="l" t="t" r="r" b="b"/>
            <a:pathLst>
              <a:path w="963295" h="943610">
                <a:moveTo>
                  <a:pt x="480694" y="0"/>
                </a:moveTo>
                <a:lnTo>
                  <a:pt x="418210" y="3937"/>
                </a:lnTo>
                <a:lnTo>
                  <a:pt x="356742" y="15875"/>
                </a:lnTo>
                <a:lnTo>
                  <a:pt x="297179" y="35560"/>
                </a:lnTo>
                <a:lnTo>
                  <a:pt x="240283" y="62865"/>
                </a:lnTo>
                <a:lnTo>
                  <a:pt x="187705" y="97409"/>
                </a:lnTo>
                <a:lnTo>
                  <a:pt x="140461" y="137922"/>
                </a:lnTo>
                <a:lnTo>
                  <a:pt x="99186" y="184023"/>
                </a:lnTo>
                <a:lnTo>
                  <a:pt x="64515" y="234950"/>
                </a:lnTo>
                <a:lnTo>
                  <a:pt x="36702" y="290194"/>
                </a:lnTo>
                <a:lnTo>
                  <a:pt x="16382" y="348996"/>
                </a:lnTo>
                <a:lnTo>
                  <a:pt x="3809" y="411861"/>
                </a:lnTo>
                <a:lnTo>
                  <a:pt x="0" y="474344"/>
                </a:lnTo>
                <a:lnTo>
                  <a:pt x="4571" y="535813"/>
                </a:lnTo>
                <a:lnTo>
                  <a:pt x="17271" y="595503"/>
                </a:lnTo>
                <a:lnTo>
                  <a:pt x="37464" y="652653"/>
                </a:lnTo>
                <a:lnTo>
                  <a:pt x="64896" y="706755"/>
                </a:lnTo>
                <a:lnTo>
                  <a:pt x="99059" y="757047"/>
                </a:lnTo>
                <a:lnTo>
                  <a:pt x="139700" y="802767"/>
                </a:lnTo>
                <a:lnTo>
                  <a:pt x="186181" y="843280"/>
                </a:lnTo>
                <a:lnTo>
                  <a:pt x="238251" y="877951"/>
                </a:lnTo>
                <a:lnTo>
                  <a:pt x="295528" y="906018"/>
                </a:lnTo>
                <a:lnTo>
                  <a:pt x="357504" y="926719"/>
                </a:lnTo>
                <a:lnTo>
                  <a:pt x="421766" y="939292"/>
                </a:lnTo>
                <a:lnTo>
                  <a:pt x="485647" y="943101"/>
                </a:lnTo>
                <a:lnTo>
                  <a:pt x="548385" y="938657"/>
                </a:lnTo>
                <a:lnTo>
                  <a:pt x="609218" y="926465"/>
                </a:lnTo>
                <a:lnTo>
                  <a:pt x="667638" y="906780"/>
                </a:lnTo>
                <a:lnTo>
                  <a:pt x="722883" y="880110"/>
                </a:lnTo>
                <a:lnTo>
                  <a:pt x="774064" y="846709"/>
                </a:lnTo>
                <a:lnTo>
                  <a:pt x="820673" y="807085"/>
                </a:lnTo>
                <a:lnTo>
                  <a:pt x="861948" y="761619"/>
                </a:lnTo>
                <a:lnTo>
                  <a:pt x="897254" y="710692"/>
                </a:lnTo>
                <a:lnTo>
                  <a:pt x="925702" y="654685"/>
                </a:lnTo>
                <a:lnTo>
                  <a:pt x="946784" y="593979"/>
                </a:lnTo>
                <a:lnTo>
                  <a:pt x="959357" y="531113"/>
                </a:lnTo>
                <a:lnTo>
                  <a:pt x="963167" y="468630"/>
                </a:lnTo>
                <a:lnTo>
                  <a:pt x="958468" y="407162"/>
                </a:lnTo>
                <a:lnTo>
                  <a:pt x="945895" y="347472"/>
                </a:lnTo>
                <a:lnTo>
                  <a:pt x="925702" y="290322"/>
                </a:lnTo>
                <a:lnTo>
                  <a:pt x="898270" y="236219"/>
                </a:lnTo>
                <a:lnTo>
                  <a:pt x="864107" y="185928"/>
                </a:lnTo>
                <a:lnTo>
                  <a:pt x="823467" y="140207"/>
                </a:lnTo>
                <a:lnTo>
                  <a:pt x="776985" y="99694"/>
                </a:lnTo>
                <a:lnTo>
                  <a:pt x="724915" y="65024"/>
                </a:lnTo>
                <a:lnTo>
                  <a:pt x="667638" y="36956"/>
                </a:lnTo>
                <a:lnTo>
                  <a:pt x="605662" y="16256"/>
                </a:lnTo>
                <a:lnTo>
                  <a:pt x="543432" y="4063"/>
                </a:lnTo>
                <a:lnTo>
                  <a:pt x="480694" y="0"/>
                </a:lnTo>
                <a:close/>
              </a:path>
            </a:pathLst>
          </a:custGeom>
          <a:solidFill>
            <a:srgbClr val="C038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3781044" y="2421635"/>
            <a:ext cx="4590288" cy="385876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94360" y="1577340"/>
            <a:ext cx="517093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121908" y="1577340"/>
            <a:ext cx="517093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10599" y="109508"/>
            <a:ext cx="11536200" cy="6734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11887199" cy="12252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61" y="761"/>
            <a:ext cx="11887200" cy="1143000"/>
          </a:xfrm>
          <a:custGeom>
            <a:avLst/>
            <a:gdLst/>
            <a:ahLst/>
            <a:cxnLst/>
            <a:rect l="l" t="t" r="r" b="b"/>
            <a:pathLst>
              <a:path w="11887200" h="1143000">
                <a:moveTo>
                  <a:pt x="0" y="1143000"/>
                </a:moveTo>
                <a:lnTo>
                  <a:pt x="11887200" y="1143000"/>
                </a:lnTo>
                <a:lnTo>
                  <a:pt x="118872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56388"/>
            <a:ext cx="1299972" cy="10271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371600" y="56388"/>
            <a:ext cx="1786127" cy="10165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086100" y="56388"/>
            <a:ext cx="1714500" cy="10728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4657344" y="56388"/>
            <a:ext cx="1501139" cy="101650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7658100" y="56388"/>
            <a:ext cx="1214627" cy="99364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6158483" y="0"/>
            <a:ext cx="1427988" cy="11292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8944355" y="0"/>
            <a:ext cx="1580388" cy="107289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0587228" y="56388"/>
            <a:ext cx="1299971" cy="101650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0" y="0"/>
            <a:ext cx="11887199" cy="129692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761" y="761"/>
            <a:ext cx="11887200" cy="1214755"/>
          </a:xfrm>
          <a:custGeom>
            <a:avLst/>
            <a:gdLst/>
            <a:ahLst/>
            <a:cxnLst/>
            <a:rect l="l" t="t" r="r" b="b"/>
            <a:pathLst>
              <a:path w="11887200" h="1214755">
                <a:moveTo>
                  <a:pt x="11887200" y="0"/>
                </a:moveTo>
                <a:lnTo>
                  <a:pt x="0" y="0"/>
                </a:lnTo>
                <a:lnTo>
                  <a:pt x="0" y="787146"/>
                </a:lnTo>
                <a:lnTo>
                  <a:pt x="0" y="1214628"/>
                </a:lnTo>
                <a:lnTo>
                  <a:pt x="11887200" y="1214628"/>
                </a:lnTo>
                <a:lnTo>
                  <a:pt x="11887200" y="787146"/>
                </a:lnTo>
                <a:lnTo>
                  <a:pt x="1188720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761" y="761"/>
            <a:ext cx="11887200" cy="1214755"/>
          </a:xfrm>
          <a:custGeom>
            <a:avLst/>
            <a:gdLst/>
            <a:ahLst/>
            <a:cxnLst/>
            <a:rect l="l" t="t" r="r" b="b"/>
            <a:pathLst>
              <a:path w="11887200" h="1214755">
                <a:moveTo>
                  <a:pt x="0" y="1214628"/>
                </a:moveTo>
                <a:lnTo>
                  <a:pt x="11887200" y="1214628"/>
                </a:lnTo>
                <a:lnTo>
                  <a:pt x="11887200" y="0"/>
                </a:lnTo>
                <a:lnTo>
                  <a:pt x="0" y="0"/>
                </a:lnTo>
                <a:lnTo>
                  <a:pt x="0" y="1214628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0" y="59435"/>
            <a:ext cx="1299972" cy="10927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371600" y="59435"/>
            <a:ext cx="1786127" cy="108051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3086100" y="59435"/>
            <a:ext cx="1714500" cy="113995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4657344" y="59435"/>
            <a:ext cx="1501139" cy="108051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7658100" y="59435"/>
            <a:ext cx="1214627" cy="105613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6158483" y="0"/>
            <a:ext cx="1427988" cy="119938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8944355" y="0"/>
            <a:ext cx="1580388" cy="113995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0587228" y="59435"/>
            <a:ext cx="1299971" cy="108051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10599" y="109508"/>
            <a:ext cx="11536200" cy="6734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11887199" cy="12252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61" y="761"/>
            <a:ext cx="11887200" cy="1143000"/>
          </a:xfrm>
          <a:custGeom>
            <a:avLst/>
            <a:gdLst/>
            <a:ahLst/>
            <a:cxnLst/>
            <a:rect l="l" t="t" r="r" b="b"/>
            <a:pathLst>
              <a:path w="11887200" h="1143000">
                <a:moveTo>
                  <a:pt x="0" y="1143000"/>
                </a:moveTo>
                <a:lnTo>
                  <a:pt x="11887200" y="1143000"/>
                </a:lnTo>
                <a:lnTo>
                  <a:pt x="118872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56388"/>
            <a:ext cx="1299972" cy="10271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371600" y="56388"/>
            <a:ext cx="1786127" cy="10165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086100" y="56388"/>
            <a:ext cx="1714500" cy="10728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4657344" y="56388"/>
            <a:ext cx="1501139" cy="101650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7658100" y="56388"/>
            <a:ext cx="1214627" cy="99364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6158483" y="0"/>
            <a:ext cx="1427988" cy="11292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10599" y="109508"/>
            <a:ext cx="11536200" cy="67348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11887199" cy="12252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61" y="761"/>
            <a:ext cx="11887200" cy="1143000"/>
          </a:xfrm>
          <a:custGeom>
            <a:avLst/>
            <a:gdLst/>
            <a:ahLst/>
            <a:cxnLst/>
            <a:rect l="l" t="t" r="r" b="b"/>
            <a:pathLst>
              <a:path w="11887200" h="1143000">
                <a:moveTo>
                  <a:pt x="0" y="1143000"/>
                </a:moveTo>
                <a:lnTo>
                  <a:pt x="11887200" y="1143000"/>
                </a:lnTo>
                <a:lnTo>
                  <a:pt x="118872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56388"/>
            <a:ext cx="1299972" cy="10271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371600" y="56388"/>
            <a:ext cx="1786127" cy="101650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086100" y="56388"/>
            <a:ext cx="1714500" cy="107289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4657344" y="56388"/>
            <a:ext cx="1501139" cy="101650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7658100" y="56388"/>
            <a:ext cx="1214627" cy="99364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6158483" y="0"/>
            <a:ext cx="1427988" cy="112928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8944355" y="0"/>
            <a:ext cx="1580388" cy="107289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0587228" y="56388"/>
            <a:ext cx="1299971" cy="101650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0" y="0"/>
            <a:ext cx="11887199" cy="129692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8743" y="878204"/>
            <a:ext cx="9848850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93826" y="1235135"/>
            <a:ext cx="10594340" cy="4636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Arial Black"/>
                <a:cs typeface="Arial Blac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041648" y="6377940"/>
            <a:ext cx="3803904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94360" y="6377940"/>
            <a:ext cx="2734056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558784" y="6377940"/>
            <a:ext cx="2734056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20.png"/><Relationship Id="rId13" Type="http://schemas.openxmlformats.org/officeDocument/2006/relationships/hyperlink" Target="mailto:charrumalhotra@gmail.com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2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52.png"/><Relationship Id="rId11" Type="http://schemas.openxmlformats.org/officeDocument/2006/relationships/image" Target="../media/image53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6.png"/><Relationship Id="rId16" Type="http://schemas.openxmlformats.org/officeDocument/2006/relationships/image" Target="../media/image12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Relationship Id="rId19" Type="http://schemas.openxmlformats.org/officeDocument/2006/relationships/image" Target="../media/image54.jpg"/><Relationship Id="rId20" Type="http://schemas.openxmlformats.org/officeDocument/2006/relationships/hyperlink" Target="https://epramaan.gov.in/" TargetMode="External"/><Relationship Id="rId21" Type="http://schemas.openxmlformats.org/officeDocument/2006/relationships/image" Target="../media/image55.png"/><Relationship Id="rId22" Type="http://schemas.openxmlformats.org/officeDocument/2006/relationships/image" Target="../media/image56.jpg"/><Relationship Id="rId23" Type="http://schemas.openxmlformats.org/officeDocument/2006/relationships/image" Target="../media/image57.png"/><Relationship Id="rId24" Type="http://schemas.openxmlformats.org/officeDocument/2006/relationships/image" Target="../media/image58.png"/><Relationship Id="rId25" Type="http://schemas.openxmlformats.org/officeDocument/2006/relationships/image" Target="../media/image59.png"/><Relationship Id="rId26" Type="http://schemas.openxmlformats.org/officeDocument/2006/relationships/image" Target="../media/image60.png"/><Relationship Id="rId27" Type="http://schemas.openxmlformats.org/officeDocument/2006/relationships/image" Target="../media/image61.png"/><Relationship Id="rId28" Type="http://schemas.openxmlformats.org/officeDocument/2006/relationships/image" Target="../media/image62.png"/><Relationship Id="rId29" Type="http://schemas.openxmlformats.org/officeDocument/2006/relationships/image" Target="../media/image63.png"/><Relationship Id="rId30" Type="http://schemas.openxmlformats.org/officeDocument/2006/relationships/image" Target="../media/image64.png"/><Relationship Id="rId31" Type="http://schemas.openxmlformats.org/officeDocument/2006/relationships/image" Target="../media/image65.png"/><Relationship Id="rId32" Type="http://schemas.openxmlformats.org/officeDocument/2006/relationships/image" Target="../media/image66.png"/><Relationship Id="rId33" Type="http://schemas.openxmlformats.org/officeDocument/2006/relationships/image" Target="../media/image67.png"/><Relationship Id="rId34" Type="http://schemas.openxmlformats.org/officeDocument/2006/relationships/image" Target="../media/image68.png"/><Relationship Id="rId35" Type="http://schemas.openxmlformats.org/officeDocument/2006/relationships/image" Target="../media/image69.png"/><Relationship Id="rId36" Type="http://schemas.openxmlformats.org/officeDocument/2006/relationships/image" Target="../media/image70.png"/><Relationship Id="rId37" Type="http://schemas.openxmlformats.org/officeDocument/2006/relationships/image" Target="../media/image71.png"/><Relationship Id="rId38" Type="http://schemas.openxmlformats.org/officeDocument/2006/relationships/image" Target="../media/image72.png"/><Relationship Id="rId39" Type="http://schemas.openxmlformats.org/officeDocument/2006/relationships/image" Target="../media/image73.png"/><Relationship Id="rId40" Type="http://schemas.openxmlformats.org/officeDocument/2006/relationships/image" Target="../media/image74.png"/><Relationship Id="rId41" Type="http://schemas.openxmlformats.org/officeDocument/2006/relationships/image" Target="../media/image75.png"/><Relationship Id="rId42" Type="http://schemas.openxmlformats.org/officeDocument/2006/relationships/image" Target="../media/image76.png"/><Relationship Id="rId43" Type="http://schemas.openxmlformats.org/officeDocument/2006/relationships/image" Target="../media/image77.png"/><Relationship Id="rId44" Type="http://schemas.openxmlformats.org/officeDocument/2006/relationships/image" Target="../media/image78.png"/><Relationship Id="rId45" Type="http://schemas.openxmlformats.org/officeDocument/2006/relationships/image" Target="../media/image79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0.png"/><Relationship Id="rId3" Type="http://schemas.openxmlformats.org/officeDocument/2006/relationships/image" Target="../media/image81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82.png"/><Relationship Id="rId11" Type="http://schemas.openxmlformats.org/officeDocument/2006/relationships/image" Target="../media/image83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84.png"/><Relationship Id="rId11" Type="http://schemas.openxmlformats.org/officeDocument/2006/relationships/image" Target="../media/image85.png"/><Relationship Id="rId12" Type="http://schemas.openxmlformats.org/officeDocument/2006/relationships/image" Target="../media/image86.png"/><Relationship Id="rId13" Type="http://schemas.openxmlformats.org/officeDocument/2006/relationships/image" Target="../media/image87.png"/><Relationship Id="rId14" Type="http://schemas.openxmlformats.org/officeDocument/2006/relationships/image" Target="../media/image88.png"/><Relationship Id="rId15" Type="http://schemas.openxmlformats.org/officeDocument/2006/relationships/image" Target="../media/image89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90.png"/><Relationship Id="rId13" Type="http://schemas.openxmlformats.org/officeDocument/2006/relationships/image" Target="../media/image91.jpg"/><Relationship Id="rId14" Type="http://schemas.openxmlformats.org/officeDocument/2006/relationships/hyperlink" Target="http://www.naironlinecenter.com/digital-locker.html" TargetMode="Externa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21.jpg"/><Relationship Id="rId13" Type="http://schemas.openxmlformats.org/officeDocument/2006/relationships/image" Target="../media/image22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2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96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97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1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2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Relationship Id="rId19" Type="http://schemas.openxmlformats.org/officeDocument/2006/relationships/image" Target="../media/image98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7.png"/><Relationship Id="rId10" Type="http://schemas.openxmlformats.org/officeDocument/2006/relationships/image" Target="../media/image12.png"/><Relationship Id="rId11" Type="http://schemas.openxmlformats.org/officeDocument/2006/relationships/image" Target="../media/image18.png"/><Relationship Id="rId12" Type="http://schemas.openxmlformats.org/officeDocument/2006/relationships/image" Target="../media/image99.png"/><Relationship Id="rId13" Type="http://schemas.openxmlformats.org/officeDocument/2006/relationships/image" Target="../media/image100.jpg"/><Relationship Id="rId14" Type="http://schemas.openxmlformats.org/officeDocument/2006/relationships/image" Target="../media/image101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02.png"/><Relationship Id="rId13" Type="http://schemas.openxmlformats.org/officeDocument/2006/relationships/image" Target="../media/image103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7.png"/><Relationship Id="rId10" Type="http://schemas.openxmlformats.org/officeDocument/2006/relationships/image" Target="../media/image12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04.png"/><Relationship Id="rId14" Type="http://schemas.openxmlformats.org/officeDocument/2006/relationships/image" Target="../media/image105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hyperlink" Target="https://gomedici.com/research-categories/indiastack-gateway-to-opportunities-in-india" TargetMode="External"/><Relationship Id="rId11" Type="http://schemas.openxmlformats.org/officeDocument/2006/relationships/hyperlink" Target="https://meity.gov.in/writereaddata/files/india_trillion-dollar_digital_opportunity.pdf" TargetMode="External"/><Relationship Id="rId12" Type="http://schemas.openxmlformats.org/officeDocument/2006/relationships/hyperlink" Target="https://www.youtube.com/watch?v=suE8CQkCqOQ" TargetMode="Externa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Relationship Id="rId4" Type="http://schemas.openxmlformats.org/officeDocument/2006/relationships/image" Target="../media/image2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26.png"/><Relationship Id="rId11" Type="http://schemas.openxmlformats.org/officeDocument/2006/relationships/image" Target="../media/image2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2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28.jpg"/><Relationship Id="rId19" Type="http://schemas.openxmlformats.org/officeDocument/2006/relationships/image" Target="../media/image29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30.jpg"/><Relationship Id="rId11" Type="http://schemas.openxmlformats.org/officeDocument/2006/relationships/image" Target="../media/image31.png"/><Relationship Id="rId12" Type="http://schemas.openxmlformats.org/officeDocument/2006/relationships/image" Target="../media/image32.png"/><Relationship Id="rId13" Type="http://schemas.openxmlformats.org/officeDocument/2006/relationships/image" Target="../media/image33.png"/><Relationship Id="rId14" Type="http://schemas.openxmlformats.org/officeDocument/2006/relationships/image" Target="../media/image34.png"/><Relationship Id="rId15" Type="http://schemas.openxmlformats.org/officeDocument/2006/relationships/image" Target="../media/image35.png"/><Relationship Id="rId16" Type="http://schemas.openxmlformats.org/officeDocument/2006/relationships/image" Target="../media/image36.png"/><Relationship Id="rId17" Type="http://schemas.openxmlformats.org/officeDocument/2006/relationships/image" Target="../media/image37.png"/><Relationship Id="rId18" Type="http://schemas.openxmlformats.org/officeDocument/2006/relationships/image" Target="../media/image38.png"/><Relationship Id="rId19" Type="http://schemas.openxmlformats.org/officeDocument/2006/relationships/image" Target="../media/image39.png"/><Relationship Id="rId20" Type="http://schemas.openxmlformats.org/officeDocument/2006/relationships/image" Target="../media/image40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41.png"/><Relationship Id="rId13" Type="http://schemas.openxmlformats.org/officeDocument/2006/relationships/image" Target="../media/image42.png"/><Relationship Id="rId14" Type="http://schemas.openxmlformats.org/officeDocument/2006/relationships/image" Target="../media/image43.png"/><Relationship Id="rId15" Type="http://schemas.openxmlformats.org/officeDocument/2006/relationships/image" Target="../media/image44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45.png"/><Relationship Id="rId11" Type="http://schemas.openxmlformats.org/officeDocument/2006/relationships/image" Target="../media/image46.png"/><Relationship Id="rId12" Type="http://schemas.openxmlformats.org/officeDocument/2006/relationships/image" Target="../media/image47.png"/><Relationship Id="rId13" Type="http://schemas.openxmlformats.org/officeDocument/2006/relationships/image" Target="../media/image48.png"/><Relationship Id="rId14" Type="http://schemas.openxmlformats.org/officeDocument/2006/relationships/image" Target="../media/image49.png"/><Relationship Id="rId15" Type="http://schemas.openxmlformats.org/officeDocument/2006/relationships/image" Target="../media/image50.png"/><Relationship Id="rId16" Type="http://schemas.openxmlformats.org/officeDocument/2006/relationships/image" Target="../media/image51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Relationship Id="rId7" Type="http://schemas.openxmlformats.org/officeDocument/2006/relationships/image" Target="../media/image12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887200" cy="6844665"/>
            <a:chOff x="0" y="0"/>
            <a:chExt cx="11887200" cy="6844665"/>
          </a:xfrm>
        </p:grpSpPr>
        <p:sp>
          <p:nvSpPr>
            <p:cNvPr id="3" name="object 3"/>
            <p:cNvSpPr/>
            <p:nvPr/>
          </p:nvSpPr>
          <p:spPr>
            <a:xfrm>
              <a:off x="210599" y="109508"/>
              <a:ext cx="11536200" cy="6734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1887199" cy="12252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761" y="1038885"/>
            <a:ext cx="774065" cy="105410"/>
          </a:xfrm>
          <a:custGeom>
            <a:avLst/>
            <a:gdLst/>
            <a:ahLst/>
            <a:cxnLst/>
            <a:rect l="l" t="t" r="r" b="b"/>
            <a:pathLst>
              <a:path w="774065" h="105409">
                <a:moveTo>
                  <a:pt x="0" y="104876"/>
                </a:moveTo>
                <a:lnTo>
                  <a:pt x="773734" y="104876"/>
                </a:lnTo>
                <a:lnTo>
                  <a:pt x="773734" y="0"/>
                </a:lnTo>
                <a:lnTo>
                  <a:pt x="0" y="0"/>
                </a:lnTo>
                <a:lnTo>
                  <a:pt x="0" y="104876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-18288" y="0"/>
            <a:ext cx="11925300" cy="1181100"/>
            <a:chOff x="-18288" y="0"/>
            <a:chExt cx="11925300" cy="1181100"/>
          </a:xfrm>
        </p:grpSpPr>
        <p:sp>
          <p:nvSpPr>
            <p:cNvPr id="7" name="object 7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1038123"/>
                  </a:lnTo>
                  <a:lnTo>
                    <a:pt x="7216953" y="1038123"/>
                  </a:lnTo>
                  <a:lnTo>
                    <a:pt x="7216953" y="1143000"/>
                  </a:lnTo>
                  <a:lnTo>
                    <a:pt x="11887200" y="1143000"/>
                  </a:lnTo>
                  <a:lnTo>
                    <a:pt x="11887200" y="1038123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188252" y="167767"/>
          <a:ext cx="7042150" cy="65265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9755"/>
                <a:gridCol w="6443345"/>
              </a:tblGrid>
              <a:tr h="50977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500" spc="-5" b="1">
                          <a:latin typeface="Arial"/>
                          <a:cs typeface="Arial"/>
                        </a:rPr>
                        <a:t>S.</a:t>
                      </a:r>
                      <a:endParaRPr sz="15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764"/>
                        </a:lnSpc>
                        <a:spcBef>
                          <a:spcPts val="275"/>
                        </a:spcBef>
                      </a:pPr>
                      <a:r>
                        <a:rPr dirty="0" sz="1500" spc="-5" b="1">
                          <a:latin typeface="Arial"/>
                          <a:cs typeface="Arial"/>
                        </a:rPr>
                        <a:t>No.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05"/>
                        </a:spcBef>
                      </a:pPr>
                      <a:r>
                        <a:rPr dirty="0" sz="1500" spc="-10" b="1">
                          <a:latin typeface="Arial"/>
                          <a:cs typeface="Arial"/>
                        </a:rPr>
                        <a:t>Topic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1403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</a:tr>
              <a:tr h="3550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8699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Digital </a:t>
                      </a:r>
                      <a:r>
                        <a:rPr dirty="0" sz="1500" spc="-1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Transformation (DT)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500" spc="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Governance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3566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DT2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8826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Co-Creating Governance &amp;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Crowd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Sourcing Ideas for Public</a:t>
                      </a:r>
                      <a:r>
                        <a:rPr dirty="0" sz="1500" spc="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Wellbeing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5969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3580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DT3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8890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Life </a:t>
                      </a:r>
                      <a:r>
                        <a:rPr dirty="0" sz="1500" spc="-1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Cycle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of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r>
                        <a:rPr dirty="0" sz="1500" spc="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1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Transformation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3406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DT4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806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Role of Emerging </a:t>
                      </a:r>
                      <a:r>
                        <a:rPr dirty="0" sz="1500" spc="-1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Technologies </a:t>
                      </a:r>
                      <a:r>
                        <a:rPr dirty="0" sz="1500" spc="-1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(ET)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500" spc="1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Governance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4630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DT5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4160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ts val="1789"/>
                        </a:lnSpc>
                      </a:pP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Data </a:t>
                      </a:r>
                      <a:r>
                        <a:rPr dirty="0" sz="1500" spc="-1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Driven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Governance: Role of Big Data &amp; Open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Data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500" spc="7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Predictive</a:t>
                      </a:r>
                      <a:endParaRPr sz="1500">
                        <a:latin typeface="Arial"/>
                        <a:cs typeface="Arial"/>
                      </a:endParaRPr>
                    </a:p>
                    <a:p>
                      <a:pPr marL="26034">
                        <a:lnSpc>
                          <a:spcPts val="1755"/>
                        </a:lnSpc>
                      </a:pP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Decision</a:t>
                      </a:r>
                      <a:r>
                        <a:rPr dirty="0" sz="1500" spc="-3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Making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3407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DT6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806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Digitalisation and Core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IT </a:t>
                      </a:r>
                      <a:r>
                        <a:rPr dirty="0" sz="1500" spc="-1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Assets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-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Storing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500" spc="-5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Cloud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4629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20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DT7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422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 marR="85090">
                        <a:lnSpc>
                          <a:spcPts val="1800"/>
                        </a:lnSpc>
                        <a:spcBef>
                          <a:spcPts val="50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Gov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4.0-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Convergence of </a:t>
                      </a:r>
                      <a:r>
                        <a:rPr dirty="0" sz="1500" spc="-1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Technologies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&amp; its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Impact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on Public Service  Delivery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5232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DT8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Linking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it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all together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in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Federal Structure of Governance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-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ICCC</a:t>
                      </a:r>
                      <a:r>
                        <a:rPr dirty="0" sz="1500" spc="1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and</a:t>
                      </a:r>
                      <a:endParaRPr sz="1500">
                        <a:latin typeface="Arial"/>
                        <a:cs typeface="Arial"/>
                      </a:endParaRPr>
                    </a:p>
                    <a:p>
                      <a:pPr marL="26034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Dashboards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3219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DT9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717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Indian Journey of </a:t>
                      </a:r>
                      <a:r>
                        <a:rPr dirty="0" sz="1500" spc="-3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GovTech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: 1990s to</a:t>
                      </a:r>
                      <a:r>
                        <a:rPr dirty="0" sz="1500" spc="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Now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3529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DT10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8699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Digital India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: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From Now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500" spc="-4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Neo-Now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3407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dirty="0" sz="1200" spc="-5" b="1">
                          <a:latin typeface="Arial"/>
                          <a:cs typeface="Arial"/>
                        </a:rPr>
                        <a:t>DT11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8128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1500" b="1">
                          <a:latin typeface="Arial"/>
                          <a:cs typeface="Arial"/>
                        </a:rPr>
                        <a:t>Creating </a:t>
                      </a:r>
                      <a:r>
                        <a:rPr dirty="0" sz="1500" spc="-5" b="1">
                          <a:latin typeface="Arial"/>
                          <a:cs typeface="Arial"/>
                        </a:rPr>
                        <a:t>Unified Digital Platforms </a:t>
                      </a:r>
                      <a:r>
                        <a:rPr dirty="0" sz="1500" b="1">
                          <a:latin typeface="Arial"/>
                          <a:cs typeface="Arial"/>
                        </a:rPr>
                        <a:t>: </a:t>
                      </a:r>
                      <a:r>
                        <a:rPr dirty="0" sz="1500" spc="-5" b="1">
                          <a:latin typeface="Arial"/>
                          <a:cs typeface="Arial"/>
                        </a:rPr>
                        <a:t>India</a:t>
                      </a:r>
                      <a:r>
                        <a:rPr dirty="0" sz="1500" spc="-8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5" b="1">
                          <a:latin typeface="Arial"/>
                          <a:cs typeface="Arial"/>
                        </a:rPr>
                        <a:t>Stack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52069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4630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20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DT12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422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 marR="481330">
                        <a:lnSpc>
                          <a:spcPts val="1800"/>
                        </a:lnSpc>
                        <a:spcBef>
                          <a:spcPts val="55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India Enterprise </a:t>
                      </a:r>
                      <a:r>
                        <a:rPr dirty="0" sz="1500" spc="-1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Architecture (INDeA)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Framework: </a:t>
                      </a:r>
                      <a:r>
                        <a:rPr dirty="0" sz="1500" spc="-1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Catalysing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One 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Nation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One</a:t>
                      </a:r>
                      <a:r>
                        <a:rPr dirty="0" sz="1500" spc="-2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Government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3025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dirty="0" sz="12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DT13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6223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Digital Service Standard</a:t>
                      </a:r>
                      <a:r>
                        <a:rPr dirty="0" sz="1500" spc="-1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(DSS)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34067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DT14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8128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Designing a National Stack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: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A Use Case of Public</a:t>
                      </a:r>
                      <a:r>
                        <a:rPr dirty="0" sz="1500" spc="-14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Health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34067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DT15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8128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Resolving Issues for Implementing</a:t>
                      </a:r>
                      <a:r>
                        <a:rPr dirty="0" sz="1500" spc="-4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500" spc="-3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GovTech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  <a:tr h="34067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dirty="0" sz="12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DT16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8191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EB4E2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Change Mgmt for DT </a:t>
                      </a:r>
                      <a:r>
                        <a:rPr dirty="0" sz="1500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: </a:t>
                      </a:r>
                      <a:r>
                        <a:rPr dirty="0" sz="1500" spc="-5" b="1">
                          <a:solidFill>
                            <a:srgbClr val="F1F1F1"/>
                          </a:solidFill>
                          <a:latin typeface="Arial"/>
                          <a:cs typeface="Arial"/>
                        </a:rPr>
                        <a:t>Up Skilling for Government 4.0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B="0" marT="5270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D9F0"/>
                    </a:solidFill>
                  </a:tcPr>
                </a:tc>
              </a:tr>
            </a:tbl>
          </a:graphicData>
        </a:graphic>
      </p:graphicFrame>
      <p:sp>
        <p:nvSpPr>
          <p:cNvPr id="18" name="object 18"/>
          <p:cNvSpPr/>
          <p:nvPr/>
        </p:nvSpPr>
        <p:spPr>
          <a:xfrm>
            <a:off x="7429500" y="4698491"/>
            <a:ext cx="4130040" cy="56540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7598156" y="4635141"/>
            <a:ext cx="3793490" cy="2000250"/>
          </a:xfrm>
          <a:prstGeom prst="rect">
            <a:avLst/>
          </a:prstGeom>
        </p:spPr>
        <p:txBody>
          <a:bodyPr wrap="square" lIns="0" tIns="140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dirty="0" sz="1800">
                <a:solidFill>
                  <a:srgbClr val="006FC0"/>
                </a:solidFill>
                <a:latin typeface="Arial Black"/>
                <a:cs typeface="Arial Black"/>
              </a:rPr>
              <a:t>CHARRU MALHOTRA, </a:t>
            </a:r>
            <a:r>
              <a:rPr dirty="0" sz="1200" spc="-5">
                <a:latin typeface="Arial Black"/>
                <a:cs typeface="Arial Black"/>
              </a:rPr>
              <a:t>Ph.D.</a:t>
            </a:r>
            <a:r>
              <a:rPr dirty="0" sz="1200" spc="-85">
                <a:latin typeface="Arial Black"/>
                <a:cs typeface="Arial Black"/>
              </a:rPr>
              <a:t> </a:t>
            </a:r>
            <a:r>
              <a:rPr dirty="0" sz="1200" spc="-5">
                <a:latin typeface="Arial Black"/>
                <a:cs typeface="Arial Black"/>
              </a:rPr>
              <a:t>(IIT-D)</a:t>
            </a:r>
            <a:endParaRPr sz="1200">
              <a:latin typeface="Arial Black"/>
              <a:cs typeface="Arial Black"/>
            </a:endParaRPr>
          </a:p>
          <a:p>
            <a:pPr algn="ctr" marL="283210" marR="426084">
              <a:lnSpc>
                <a:spcPct val="100000"/>
              </a:lnSpc>
              <a:spcBef>
                <a:spcPts val="795"/>
              </a:spcBef>
            </a:pPr>
            <a:r>
              <a:rPr dirty="0" sz="1400" spc="-5" b="1">
                <a:latin typeface="Calibri"/>
                <a:cs typeface="Calibri"/>
              </a:rPr>
              <a:t>COORDINATOR </a:t>
            </a:r>
            <a:r>
              <a:rPr dirty="0" sz="1400" b="1">
                <a:latin typeface="Calibri"/>
                <a:cs typeface="Calibri"/>
              </a:rPr>
              <a:t>( Centre of</a:t>
            </a:r>
            <a:r>
              <a:rPr dirty="0" sz="1400" spc="-13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e-Governance)  Associate </a:t>
            </a:r>
            <a:r>
              <a:rPr dirty="0" sz="1400" spc="-5" b="1">
                <a:latin typeface="Calibri"/>
                <a:cs typeface="Calibri"/>
              </a:rPr>
              <a:t>Professor (e-Governance </a:t>
            </a:r>
            <a:r>
              <a:rPr dirty="0" sz="1400" b="1">
                <a:latin typeface="Calibri"/>
                <a:cs typeface="Calibri"/>
              </a:rPr>
              <a:t>and  ICT)</a:t>
            </a:r>
            <a:endParaRPr sz="1400">
              <a:latin typeface="Calibri"/>
              <a:cs typeface="Calibri"/>
            </a:endParaRPr>
          </a:p>
          <a:p>
            <a:pPr algn="ctr" marL="335280" marR="481330">
              <a:lnSpc>
                <a:spcPct val="100000"/>
              </a:lnSpc>
              <a:spcBef>
                <a:spcPts val="5"/>
              </a:spcBef>
            </a:pPr>
            <a:r>
              <a:rPr dirty="0" sz="1400" b="1">
                <a:latin typeface="Calibri"/>
                <a:cs typeface="Calibri"/>
              </a:rPr>
              <a:t>Indian Institute of </a:t>
            </a:r>
            <a:r>
              <a:rPr dirty="0" sz="1400" spc="-5" b="1">
                <a:latin typeface="Calibri"/>
                <a:cs typeface="Calibri"/>
              </a:rPr>
              <a:t>Public</a:t>
            </a:r>
            <a:r>
              <a:rPr dirty="0" sz="1400" spc="-8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Administration  </a:t>
            </a:r>
            <a:r>
              <a:rPr dirty="0" u="sng" sz="1400" spc="-5" b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13"/>
              </a:rPr>
              <a:t>charrumalhotra</a:t>
            </a:r>
            <a:r>
              <a:rPr dirty="0" u="sng" sz="1400" spc="-45" b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13"/>
              </a:rPr>
              <a:t> </a:t>
            </a:r>
            <a:r>
              <a:rPr dirty="0" u="sng" sz="1400" spc="-5" b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13"/>
              </a:rPr>
              <a:t>[at]gmail.com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400">
              <a:latin typeface="Calibri"/>
              <a:cs typeface="Calibri"/>
            </a:endParaRPr>
          </a:p>
          <a:p>
            <a:pPr algn="r" marR="180975">
              <a:lnSpc>
                <a:spcPct val="100000"/>
              </a:lnSpc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386698" y="1290320"/>
            <a:ext cx="190436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C00000"/>
                </a:solidFill>
                <a:latin typeface="Calibri"/>
                <a:cs typeface="Calibri"/>
              </a:rPr>
              <a:t>Session </a:t>
            </a:r>
            <a:r>
              <a:rPr dirty="0" sz="1800" spc="-5" b="1">
                <a:solidFill>
                  <a:srgbClr val="C00000"/>
                </a:solidFill>
                <a:latin typeface="Calibri"/>
                <a:cs typeface="Calibri"/>
              </a:rPr>
              <a:t>Number:</a:t>
            </a:r>
            <a:r>
              <a:rPr dirty="0" sz="1800" spc="-12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C00000"/>
                </a:solidFill>
                <a:latin typeface="Calibri"/>
                <a:cs typeface="Calibri"/>
              </a:rPr>
              <a:t>11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7387590" y="1693291"/>
            <a:ext cx="4008120" cy="63436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ts val="2395"/>
              </a:lnSpc>
              <a:spcBef>
                <a:spcPts val="105"/>
              </a:spcBef>
            </a:pPr>
            <a:r>
              <a:rPr dirty="0" sz="2000" spc="-5">
                <a:solidFill>
                  <a:srgbClr val="006FC0"/>
                </a:solidFill>
              </a:rPr>
              <a:t>Stream</a:t>
            </a:r>
            <a:r>
              <a:rPr dirty="0" sz="2000" spc="-10">
                <a:solidFill>
                  <a:srgbClr val="006FC0"/>
                </a:solidFill>
              </a:rPr>
              <a:t> </a:t>
            </a:r>
            <a:r>
              <a:rPr dirty="0" sz="2000">
                <a:solidFill>
                  <a:srgbClr val="006FC0"/>
                </a:solidFill>
              </a:rPr>
              <a:t>Name</a:t>
            </a:r>
            <a:endParaRPr sz="2000"/>
          </a:p>
          <a:p>
            <a:pPr algn="ctr">
              <a:lnSpc>
                <a:spcPts val="2395"/>
              </a:lnSpc>
            </a:pPr>
            <a:r>
              <a:rPr dirty="0" sz="2000" spc="-5" b="1">
                <a:latin typeface="Calibri"/>
                <a:cs typeface="Calibri"/>
              </a:rPr>
              <a:t>Digital Transformation </a:t>
            </a:r>
            <a:r>
              <a:rPr dirty="0" sz="2000" b="1">
                <a:latin typeface="Calibri"/>
                <a:cs typeface="Calibri"/>
              </a:rPr>
              <a:t>of</a:t>
            </a:r>
            <a:r>
              <a:rPr dirty="0" sz="2000" spc="-6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Governance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728966" y="2621660"/>
            <a:ext cx="3521075" cy="166941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2065" marR="5080" indent="635">
              <a:lnSpc>
                <a:spcPct val="99800"/>
              </a:lnSpc>
              <a:spcBef>
                <a:spcPts val="105"/>
              </a:spcBef>
            </a:pPr>
            <a:r>
              <a:rPr dirty="0" sz="2400" spc="-5">
                <a:solidFill>
                  <a:srgbClr val="006FC0"/>
                </a:solidFill>
                <a:latin typeface="Arial Black"/>
                <a:cs typeface="Arial Black"/>
              </a:rPr>
              <a:t>Session Topic  </a:t>
            </a:r>
            <a:r>
              <a:rPr dirty="0" sz="2800" spc="-10">
                <a:latin typeface="Arial Black"/>
                <a:cs typeface="Arial Black"/>
              </a:rPr>
              <a:t>Creating </a:t>
            </a:r>
            <a:r>
              <a:rPr dirty="0" sz="2800" spc="-5">
                <a:latin typeface="Arial Black"/>
                <a:cs typeface="Arial Black"/>
              </a:rPr>
              <a:t>Unified  Digital </a:t>
            </a:r>
            <a:r>
              <a:rPr dirty="0" sz="2800" spc="-10">
                <a:latin typeface="Arial Black"/>
                <a:cs typeface="Arial Black"/>
              </a:rPr>
              <a:t>Platforms </a:t>
            </a:r>
            <a:r>
              <a:rPr dirty="0" sz="2800" spc="-5">
                <a:latin typeface="Arial Black"/>
                <a:cs typeface="Arial Black"/>
              </a:rPr>
              <a:t>:  India</a:t>
            </a:r>
            <a:r>
              <a:rPr dirty="0" sz="2800" spc="-20">
                <a:latin typeface="Arial Black"/>
                <a:cs typeface="Arial Black"/>
              </a:rPr>
              <a:t> </a:t>
            </a:r>
            <a:r>
              <a:rPr dirty="0" sz="2800" spc="-10">
                <a:latin typeface="Arial Black"/>
                <a:cs typeface="Arial Black"/>
              </a:rPr>
              <a:t>Stack</a:t>
            </a:r>
            <a:endParaRPr sz="2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887200" cy="6844665"/>
            <a:chOff x="0" y="0"/>
            <a:chExt cx="11887200" cy="6844665"/>
          </a:xfrm>
        </p:grpSpPr>
        <p:sp>
          <p:nvSpPr>
            <p:cNvPr id="3" name="object 3"/>
            <p:cNvSpPr/>
            <p:nvPr/>
          </p:nvSpPr>
          <p:spPr>
            <a:xfrm>
              <a:off x="210599" y="109508"/>
              <a:ext cx="11536200" cy="6734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1887199" cy="12252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6" name="object 6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260604" y="1377696"/>
            <a:ext cx="3566160" cy="1124585"/>
            <a:chOff x="260604" y="1377696"/>
            <a:chExt cx="3566160" cy="1124585"/>
          </a:xfrm>
        </p:grpSpPr>
        <p:sp>
          <p:nvSpPr>
            <p:cNvPr id="27" name="object 27"/>
            <p:cNvSpPr/>
            <p:nvPr/>
          </p:nvSpPr>
          <p:spPr>
            <a:xfrm>
              <a:off x="279654" y="1396746"/>
              <a:ext cx="3528060" cy="1086485"/>
            </a:xfrm>
            <a:custGeom>
              <a:avLst/>
              <a:gdLst/>
              <a:ahLst/>
              <a:cxnLst/>
              <a:rect l="l" t="t" r="r" b="b"/>
              <a:pathLst>
                <a:path w="3528060" h="1086485">
                  <a:moveTo>
                    <a:pt x="3335528" y="0"/>
                  </a:moveTo>
                  <a:lnTo>
                    <a:pt x="192036" y="0"/>
                  </a:lnTo>
                  <a:lnTo>
                    <a:pt x="131343" y="8381"/>
                  </a:lnTo>
                  <a:lnTo>
                    <a:pt x="78625" y="31750"/>
                  </a:lnTo>
                  <a:lnTo>
                    <a:pt x="37045" y="67437"/>
                  </a:lnTo>
                  <a:lnTo>
                    <a:pt x="9791" y="112649"/>
                  </a:lnTo>
                  <a:lnTo>
                    <a:pt x="0" y="164718"/>
                  </a:lnTo>
                  <a:lnTo>
                    <a:pt x="0" y="921512"/>
                  </a:lnTo>
                  <a:lnTo>
                    <a:pt x="9791" y="973581"/>
                  </a:lnTo>
                  <a:lnTo>
                    <a:pt x="37045" y="1018793"/>
                  </a:lnTo>
                  <a:lnTo>
                    <a:pt x="78625" y="1054480"/>
                  </a:lnTo>
                  <a:lnTo>
                    <a:pt x="131343" y="1077849"/>
                  </a:lnTo>
                  <a:lnTo>
                    <a:pt x="192036" y="1086230"/>
                  </a:lnTo>
                  <a:lnTo>
                    <a:pt x="3335528" y="1086230"/>
                  </a:lnTo>
                  <a:lnTo>
                    <a:pt x="3396234" y="1077849"/>
                  </a:lnTo>
                  <a:lnTo>
                    <a:pt x="3448939" y="1054480"/>
                  </a:lnTo>
                  <a:lnTo>
                    <a:pt x="3490468" y="1018793"/>
                  </a:lnTo>
                  <a:lnTo>
                    <a:pt x="3517773" y="973581"/>
                  </a:lnTo>
                  <a:lnTo>
                    <a:pt x="3527552" y="921512"/>
                  </a:lnTo>
                  <a:lnTo>
                    <a:pt x="3527552" y="164718"/>
                  </a:lnTo>
                  <a:lnTo>
                    <a:pt x="3512947" y="101726"/>
                  </a:lnTo>
                  <a:lnTo>
                    <a:pt x="3471291" y="48259"/>
                  </a:lnTo>
                  <a:lnTo>
                    <a:pt x="3409061" y="12573"/>
                  </a:lnTo>
                  <a:lnTo>
                    <a:pt x="3335528" y="0"/>
                  </a:lnTo>
                  <a:close/>
                </a:path>
              </a:pathLst>
            </a:custGeom>
            <a:solidFill>
              <a:srgbClr val="DAE4F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79654" y="1396746"/>
              <a:ext cx="3528060" cy="1086485"/>
            </a:xfrm>
            <a:custGeom>
              <a:avLst/>
              <a:gdLst/>
              <a:ahLst/>
              <a:cxnLst/>
              <a:rect l="l" t="t" r="r" b="b"/>
              <a:pathLst>
                <a:path w="3528060" h="1086485">
                  <a:moveTo>
                    <a:pt x="3335528" y="1086230"/>
                  </a:moveTo>
                  <a:lnTo>
                    <a:pt x="192036" y="1086230"/>
                  </a:lnTo>
                  <a:lnTo>
                    <a:pt x="131343" y="1077849"/>
                  </a:lnTo>
                  <a:lnTo>
                    <a:pt x="78625" y="1054480"/>
                  </a:lnTo>
                  <a:lnTo>
                    <a:pt x="37045" y="1018793"/>
                  </a:lnTo>
                  <a:lnTo>
                    <a:pt x="9791" y="973581"/>
                  </a:lnTo>
                  <a:lnTo>
                    <a:pt x="0" y="921512"/>
                  </a:lnTo>
                  <a:lnTo>
                    <a:pt x="0" y="164718"/>
                  </a:lnTo>
                  <a:lnTo>
                    <a:pt x="9791" y="112649"/>
                  </a:lnTo>
                  <a:lnTo>
                    <a:pt x="37045" y="67437"/>
                  </a:lnTo>
                  <a:lnTo>
                    <a:pt x="78625" y="31750"/>
                  </a:lnTo>
                  <a:lnTo>
                    <a:pt x="131343" y="8381"/>
                  </a:lnTo>
                  <a:lnTo>
                    <a:pt x="192036" y="0"/>
                  </a:lnTo>
                  <a:lnTo>
                    <a:pt x="3335528" y="0"/>
                  </a:lnTo>
                  <a:lnTo>
                    <a:pt x="3409061" y="12573"/>
                  </a:lnTo>
                  <a:lnTo>
                    <a:pt x="3471291" y="48259"/>
                  </a:lnTo>
                  <a:lnTo>
                    <a:pt x="3512947" y="101726"/>
                  </a:lnTo>
                  <a:lnTo>
                    <a:pt x="3527552" y="164718"/>
                  </a:lnTo>
                  <a:lnTo>
                    <a:pt x="3527552" y="921512"/>
                  </a:lnTo>
                  <a:lnTo>
                    <a:pt x="3517773" y="973581"/>
                  </a:lnTo>
                  <a:lnTo>
                    <a:pt x="3490468" y="1018793"/>
                  </a:lnTo>
                  <a:lnTo>
                    <a:pt x="3448939" y="1054480"/>
                  </a:lnTo>
                  <a:lnTo>
                    <a:pt x="3396234" y="1077849"/>
                  </a:lnTo>
                  <a:lnTo>
                    <a:pt x="3335528" y="1086230"/>
                  </a:lnTo>
                  <a:close/>
                </a:path>
              </a:pathLst>
            </a:custGeom>
            <a:ln w="38100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79654" y="1396746"/>
              <a:ext cx="3528060" cy="1086485"/>
            </a:xfrm>
            <a:custGeom>
              <a:avLst/>
              <a:gdLst/>
              <a:ahLst/>
              <a:cxnLst/>
              <a:rect l="l" t="t" r="r" b="b"/>
              <a:pathLst>
                <a:path w="3528060" h="1086485">
                  <a:moveTo>
                    <a:pt x="3335528" y="0"/>
                  </a:moveTo>
                  <a:lnTo>
                    <a:pt x="192036" y="0"/>
                  </a:lnTo>
                  <a:lnTo>
                    <a:pt x="131343" y="8381"/>
                  </a:lnTo>
                  <a:lnTo>
                    <a:pt x="78625" y="31750"/>
                  </a:lnTo>
                  <a:lnTo>
                    <a:pt x="37045" y="67437"/>
                  </a:lnTo>
                  <a:lnTo>
                    <a:pt x="9791" y="112649"/>
                  </a:lnTo>
                  <a:lnTo>
                    <a:pt x="0" y="164718"/>
                  </a:lnTo>
                  <a:lnTo>
                    <a:pt x="0" y="921512"/>
                  </a:lnTo>
                  <a:lnTo>
                    <a:pt x="9791" y="973581"/>
                  </a:lnTo>
                  <a:lnTo>
                    <a:pt x="37045" y="1018793"/>
                  </a:lnTo>
                  <a:lnTo>
                    <a:pt x="78625" y="1054480"/>
                  </a:lnTo>
                  <a:lnTo>
                    <a:pt x="131343" y="1077849"/>
                  </a:lnTo>
                  <a:lnTo>
                    <a:pt x="192036" y="1086230"/>
                  </a:lnTo>
                  <a:lnTo>
                    <a:pt x="3335528" y="1086230"/>
                  </a:lnTo>
                  <a:lnTo>
                    <a:pt x="3396234" y="1077849"/>
                  </a:lnTo>
                  <a:lnTo>
                    <a:pt x="3448939" y="1054480"/>
                  </a:lnTo>
                  <a:lnTo>
                    <a:pt x="3490468" y="1018793"/>
                  </a:lnTo>
                  <a:lnTo>
                    <a:pt x="3517773" y="973581"/>
                  </a:lnTo>
                  <a:lnTo>
                    <a:pt x="3527552" y="921512"/>
                  </a:lnTo>
                  <a:lnTo>
                    <a:pt x="3527552" y="164718"/>
                  </a:lnTo>
                  <a:lnTo>
                    <a:pt x="3512947" y="101726"/>
                  </a:lnTo>
                  <a:lnTo>
                    <a:pt x="3471291" y="48259"/>
                  </a:lnTo>
                  <a:lnTo>
                    <a:pt x="3409061" y="12573"/>
                  </a:lnTo>
                  <a:lnTo>
                    <a:pt x="3335528" y="0"/>
                  </a:lnTo>
                  <a:close/>
                </a:path>
              </a:pathLst>
            </a:custGeom>
            <a:solidFill>
              <a:srgbClr val="DAE4F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79654" y="1396746"/>
              <a:ext cx="3528060" cy="1086485"/>
            </a:xfrm>
            <a:custGeom>
              <a:avLst/>
              <a:gdLst/>
              <a:ahLst/>
              <a:cxnLst/>
              <a:rect l="l" t="t" r="r" b="b"/>
              <a:pathLst>
                <a:path w="3528060" h="1086485">
                  <a:moveTo>
                    <a:pt x="0" y="164718"/>
                  </a:moveTo>
                  <a:lnTo>
                    <a:pt x="9791" y="112649"/>
                  </a:lnTo>
                  <a:lnTo>
                    <a:pt x="37045" y="67437"/>
                  </a:lnTo>
                  <a:lnTo>
                    <a:pt x="78625" y="31750"/>
                  </a:lnTo>
                  <a:lnTo>
                    <a:pt x="131343" y="8381"/>
                  </a:lnTo>
                  <a:lnTo>
                    <a:pt x="192036" y="0"/>
                  </a:lnTo>
                  <a:lnTo>
                    <a:pt x="3335528" y="0"/>
                  </a:lnTo>
                  <a:lnTo>
                    <a:pt x="3409061" y="12573"/>
                  </a:lnTo>
                  <a:lnTo>
                    <a:pt x="3471291" y="48259"/>
                  </a:lnTo>
                  <a:lnTo>
                    <a:pt x="3512947" y="101726"/>
                  </a:lnTo>
                  <a:lnTo>
                    <a:pt x="3527552" y="164718"/>
                  </a:lnTo>
                  <a:lnTo>
                    <a:pt x="3527552" y="921512"/>
                  </a:lnTo>
                  <a:lnTo>
                    <a:pt x="3517773" y="973581"/>
                  </a:lnTo>
                  <a:lnTo>
                    <a:pt x="3490468" y="1018793"/>
                  </a:lnTo>
                  <a:lnTo>
                    <a:pt x="3448939" y="1054480"/>
                  </a:lnTo>
                  <a:lnTo>
                    <a:pt x="3396234" y="1077849"/>
                  </a:lnTo>
                  <a:lnTo>
                    <a:pt x="3335528" y="1086230"/>
                  </a:lnTo>
                  <a:lnTo>
                    <a:pt x="192036" y="1086230"/>
                  </a:lnTo>
                  <a:lnTo>
                    <a:pt x="131343" y="1077849"/>
                  </a:lnTo>
                  <a:lnTo>
                    <a:pt x="78625" y="1054480"/>
                  </a:lnTo>
                  <a:lnTo>
                    <a:pt x="37045" y="1018793"/>
                  </a:lnTo>
                  <a:lnTo>
                    <a:pt x="9791" y="973581"/>
                  </a:lnTo>
                  <a:lnTo>
                    <a:pt x="0" y="921512"/>
                  </a:lnTo>
                  <a:lnTo>
                    <a:pt x="0" y="164718"/>
                  </a:lnTo>
                  <a:close/>
                </a:path>
              </a:pathLst>
            </a:custGeom>
            <a:ln w="38100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555751" y="1676781"/>
            <a:ext cx="2983230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5" b="1">
                <a:solidFill>
                  <a:srgbClr val="F79546"/>
                </a:solidFill>
                <a:latin typeface="Arial"/>
                <a:cs typeface="Arial"/>
              </a:rPr>
              <a:t>Aadhaar</a:t>
            </a:r>
            <a:r>
              <a:rPr dirty="0" sz="3200" spc="-75" b="1">
                <a:solidFill>
                  <a:srgbClr val="F79546"/>
                </a:solidFill>
                <a:latin typeface="Arial"/>
                <a:cs typeface="Arial"/>
              </a:rPr>
              <a:t> </a:t>
            </a:r>
            <a:r>
              <a:rPr dirty="0" sz="3200" b="1">
                <a:solidFill>
                  <a:srgbClr val="F79546"/>
                </a:solidFill>
                <a:latin typeface="Arial"/>
                <a:cs typeface="Arial"/>
              </a:rPr>
              <a:t>e-KYC</a:t>
            </a:r>
            <a:endParaRPr sz="3200">
              <a:latin typeface="Arial"/>
              <a:cs typeface="Arial"/>
            </a:endParaRPr>
          </a:p>
        </p:txBody>
      </p:sp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xfrm>
            <a:off x="4535551" y="2907538"/>
            <a:ext cx="596773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 b="1">
                <a:latin typeface="Arial"/>
                <a:cs typeface="Arial"/>
              </a:rPr>
              <a:t>NO </a:t>
            </a:r>
            <a:r>
              <a:rPr dirty="0" sz="3600" b="1">
                <a:latin typeface="Arial"/>
                <a:cs typeface="Arial"/>
              </a:rPr>
              <a:t>MORE </a:t>
            </a:r>
            <a:r>
              <a:rPr dirty="0" sz="3600" spc="-5" b="1">
                <a:latin typeface="Arial"/>
                <a:cs typeface="Arial"/>
              </a:rPr>
              <a:t>PHOTOCOPIES</a:t>
            </a:r>
            <a:r>
              <a:rPr dirty="0" sz="3600" spc="-45" b="1">
                <a:latin typeface="Arial"/>
                <a:cs typeface="Arial"/>
              </a:rPr>
              <a:t> </a:t>
            </a:r>
            <a:r>
              <a:rPr dirty="0" sz="3600" b="1">
                <a:latin typeface="Arial"/>
                <a:cs typeface="Arial"/>
              </a:rPr>
              <a:t>!</a:t>
            </a:r>
            <a:endParaRPr sz="36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715639" y="3950797"/>
            <a:ext cx="7037705" cy="1979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L="1993900" marR="5080" indent="-1981200">
              <a:lnSpc>
                <a:spcPct val="115100"/>
              </a:lnSpc>
              <a:spcBef>
                <a:spcPts val="100"/>
              </a:spcBef>
            </a:pPr>
            <a:r>
              <a:rPr dirty="0" sz="3600" b="1">
                <a:solidFill>
                  <a:srgbClr val="0096A7"/>
                </a:solidFill>
                <a:latin typeface="Arial"/>
                <a:cs typeface="Arial"/>
              </a:rPr>
              <a:t>Access ONLY</a:t>
            </a:r>
            <a:r>
              <a:rPr dirty="0" sz="3600" spc="-60" b="1">
                <a:solidFill>
                  <a:srgbClr val="0096A7"/>
                </a:solidFill>
                <a:latin typeface="Arial"/>
                <a:cs typeface="Arial"/>
              </a:rPr>
              <a:t> </a:t>
            </a:r>
            <a:r>
              <a:rPr dirty="0" sz="3600" b="1">
                <a:solidFill>
                  <a:srgbClr val="0096A7"/>
                </a:solidFill>
                <a:latin typeface="Arial"/>
                <a:cs typeface="Arial"/>
              </a:rPr>
              <a:t>via</a:t>
            </a:r>
            <a:r>
              <a:rPr dirty="0" sz="3600" spc="-10" b="1">
                <a:solidFill>
                  <a:srgbClr val="0096A7"/>
                </a:solidFill>
                <a:latin typeface="Arial"/>
                <a:cs typeface="Arial"/>
              </a:rPr>
              <a:t> </a:t>
            </a:r>
            <a:r>
              <a:rPr dirty="0" sz="3600" spc="-5" b="1">
                <a:solidFill>
                  <a:srgbClr val="0096A7"/>
                </a:solidFill>
                <a:latin typeface="Arial"/>
                <a:cs typeface="Arial"/>
              </a:rPr>
              <a:t>authentication </a:t>
            </a:r>
            <a:r>
              <a:rPr dirty="0" sz="3600" b="1">
                <a:solidFill>
                  <a:srgbClr val="0096A7"/>
                </a:solidFill>
                <a:latin typeface="Arial"/>
                <a:cs typeface="Arial"/>
              </a:rPr>
              <a:t> </a:t>
            </a:r>
            <a:r>
              <a:rPr dirty="0" sz="3600" spc="-5" b="1">
                <a:solidFill>
                  <a:srgbClr val="0096A7"/>
                </a:solidFill>
                <a:latin typeface="Arial"/>
                <a:cs typeface="Arial"/>
              </a:rPr>
              <a:t>No </a:t>
            </a:r>
            <a:r>
              <a:rPr dirty="0" sz="3600" b="1">
                <a:solidFill>
                  <a:srgbClr val="0096A7"/>
                </a:solidFill>
                <a:latin typeface="Arial"/>
                <a:cs typeface="Arial"/>
              </a:rPr>
              <a:t>more fake</a:t>
            </a:r>
            <a:r>
              <a:rPr dirty="0" sz="3600" spc="-50" b="1">
                <a:solidFill>
                  <a:srgbClr val="0096A7"/>
                </a:solidFill>
                <a:latin typeface="Arial"/>
                <a:cs typeface="Arial"/>
              </a:rPr>
              <a:t> </a:t>
            </a:r>
            <a:r>
              <a:rPr dirty="0" sz="3600" spc="-5" b="1">
                <a:solidFill>
                  <a:srgbClr val="0096A7"/>
                </a:solidFill>
                <a:latin typeface="Arial"/>
                <a:cs typeface="Arial"/>
              </a:rPr>
              <a:t>identities</a:t>
            </a:r>
            <a:endParaRPr sz="3600">
              <a:latin typeface="Arial"/>
              <a:cs typeface="Arial"/>
            </a:endParaRPr>
          </a:p>
          <a:p>
            <a:pPr algn="r" marR="7620">
              <a:lnSpc>
                <a:spcPct val="100000"/>
              </a:lnSpc>
              <a:spcBef>
                <a:spcPts val="1120"/>
              </a:spcBef>
            </a:pPr>
            <a:r>
              <a:rPr dirty="0" sz="3600" spc="-5" b="1">
                <a:solidFill>
                  <a:srgbClr val="0096A7"/>
                </a:solidFill>
                <a:latin typeface="Arial"/>
                <a:cs typeface="Arial"/>
              </a:rPr>
              <a:t>No more</a:t>
            </a:r>
            <a:r>
              <a:rPr dirty="0" sz="3600" spc="-45" b="1">
                <a:solidFill>
                  <a:srgbClr val="0096A7"/>
                </a:solidFill>
                <a:latin typeface="Arial"/>
                <a:cs typeface="Arial"/>
              </a:rPr>
              <a:t> </a:t>
            </a:r>
            <a:r>
              <a:rPr dirty="0" sz="3600" spc="-5" b="1">
                <a:solidFill>
                  <a:srgbClr val="0096A7"/>
                </a:solidFill>
                <a:latin typeface="Arial"/>
                <a:cs typeface="Arial"/>
              </a:rPr>
              <a:t>paper</a:t>
            </a:r>
            <a:endParaRPr sz="36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756410" y="2483357"/>
            <a:ext cx="8988425" cy="1234440"/>
          </a:xfrm>
          <a:custGeom>
            <a:avLst/>
            <a:gdLst/>
            <a:ahLst/>
            <a:cxnLst/>
            <a:rect l="l" t="t" r="r" b="b"/>
            <a:pathLst>
              <a:path w="8988425" h="1234439">
                <a:moveTo>
                  <a:pt x="8987917" y="1233931"/>
                </a:moveTo>
                <a:lnTo>
                  <a:pt x="0" y="1233931"/>
                </a:lnTo>
                <a:lnTo>
                  <a:pt x="0" y="0"/>
                </a:lnTo>
              </a:path>
            </a:pathLst>
          </a:custGeom>
          <a:ln w="38100">
            <a:solidFill>
              <a:srgbClr val="F795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8608821" y="6388709"/>
            <a:ext cx="3094990" cy="467995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algn="r" marR="492759">
              <a:lnSpc>
                <a:spcPct val="100000"/>
              </a:lnSpc>
              <a:spcBef>
                <a:spcPts val="4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dirty="0" sz="1200" b="1">
                <a:latin typeface="Arial"/>
                <a:cs typeface="Arial"/>
              </a:rPr>
              <a:t>Source: </a:t>
            </a:r>
            <a:r>
              <a:rPr dirty="0" sz="1200">
                <a:latin typeface="Arial"/>
                <a:cs typeface="Arial"/>
              </a:rPr>
              <a:t>India Stack .pdf , </a:t>
            </a:r>
            <a:r>
              <a:rPr dirty="0" sz="1200" spc="-5">
                <a:latin typeface="Arial"/>
                <a:cs typeface="Arial"/>
              </a:rPr>
              <a:t>ispirt, 13 </a:t>
            </a:r>
            <a:r>
              <a:rPr dirty="0" sz="1200">
                <a:latin typeface="Arial"/>
                <a:cs typeface="Arial"/>
              </a:rPr>
              <a:t>Oct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2016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835914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835914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11047221" y="6477914"/>
            <a:ext cx="15557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40"/>
              </a:lnSpc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11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836675"/>
            <a:ext cx="11887200" cy="6021705"/>
            <a:chOff x="0" y="836675"/>
            <a:chExt cx="11887200" cy="6021705"/>
          </a:xfrm>
        </p:grpSpPr>
        <p:sp>
          <p:nvSpPr>
            <p:cNvPr id="15" name="object 15"/>
            <p:cNvSpPr/>
            <p:nvPr/>
          </p:nvSpPr>
          <p:spPr>
            <a:xfrm>
              <a:off x="0" y="1229867"/>
              <a:ext cx="11887200" cy="562813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9728" y="1434083"/>
              <a:ext cx="11594592" cy="517093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5155" y="1429511"/>
              <a:ext cx="11603990" cy="5180330"/>
            </a:xfrm>
            <a:custGeom>
              <a:avLst/>
              <a:gdLst/>
              <a:ahLst/>
              <a:cxnLst/>
              <a:rect l="l" t="t" r="r" b="b"/>
              <a:pathLst>
                <a:path w="11603990" h="5180330">
                  <a:moveTo>
                    <a:pt x="0" y="5180076"/>
                  </a:moveTo>
                  <a:lnTo>
                    <a:pt x="11603736" y="5180076"/>
                  </a:lnTo>
                  <a:lnTo>
                    <a:pt x="11603736" y="0"/>
                  </a:lnTo>
                  <a:lnTo>
                    <a:pt x="0" y="0"/>
                  </a:lnTo>
                  <a:lnTo>
                    <a:pt x="0" y="5180076"/>
                  </a:lnTo>
                  <a:close/>
                </a:path>
              </a:pathLst>
            </a:custGeom>
            <a:ln w="9144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569464" y="836675"/>
              <a:ext cx="7284720" cy="494030"/>
            </a:xfrm>
            <a:custGeom>
              <a:avLst/>
              <a:gdLst/>
              <a:ahLst/>
              <a:cxnLst/>
              <a:rect l="l" t="t" r="r" b="b"/>
              <a:pathLst>
                <a:path w="7284720" h="494030">
                  <a:moveTo>
                    <a:pt x="7284720" y="0"/>
                  </a:moveTo>
                  <a:lnTo>
                    <a:pt x="0" y="0"/>
                  </a:lnTo>
                  <a:lnTo>
                    <a:pt x="0" y="493775"/>
                  </a:lnTo>
                  <a:lnTo>
                    <a:pt x="7284720" y="493775"/>
                  </a:lnTo>
                  <a:lnTo>
                    <a:pt x="72847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2691764" y="826770"/>
            <a:ext cx="705294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eSign – </a:t>
            </a:r>
            <a:r>
              <a:rPr dirty="0" spc="-5"/>
              <a:t>Eliminating </a:t>
            </a:r>
            <a:r>
              <a:rPr dirty="0"/>
              <a:t>Wet</a:t>
            </a:r>
            <a:r>
              <a:rPr dirty="0" spc="-70"/>
              <a:t> </a:t>
            </a:r>
            <a:r>
              <a:rPr dirty="0" spc="-5"/>
              <a:t>Signature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848055" y="5012817"/>
            <a:ext cx="20269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Arial"/>
                <a:cs typeface="Arial"/>
              </a:rPr>
              <a:t>Digital Signature</a:t>
            </a:r>
            <a:r>
              <a:rPr dirty="0" sz="1200" spc="30" b="1">
                <a:latin typeface="Arial"/>
                <a:cs typeface="Arial"/>
              </a:rPr>
              <a:t> </a:t>
            </a:r>
            <a:r>
              <a:rPr dirty="0" sz="1200" spc="-5" b="1">
                <a:latin typeface="Arial"/>
                <a:cs typeface="Arial"/>
              </a:rPr>
              <a:t>Certificate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373370" y="4397121"/>
            <a:ext cx="5974715" cy="8801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Arial"/>
                <a:cs typeface="Arial"/>
              </a:rPr>
              <a:t>E-Pramaan -- </a:t>
            </a:r>
            <a:r>
              <a:rPr dirty="0" sz="1400" spc="-5" b="1">
                <a:latin typeface="Arial"/>
                <a:cs typeface="Arial"/>
              </a:rPr>
              <a:t>OTP, DSC, </a:t>
            </a:r>
            <a:r>
              <a:rPr dirty="0" sz="1400" spc="-10" b="1">
                <a:latin typeface="Arial"/>
                <a:cs typeface="Arial"/>
              </a:rPr>
              <a:t>Aadhaar </a:t>
            </a:r>
            <a:r>
              <a:rPr dirty="0" sz="1400" spc="-5" b="1">
                <a:latin typeface="Arial"/>
                <a:cs typeface="Arial"/>
              </a:rPr>
              <a:t>biometrics </a:t>
            </a:r>
            <a:r>
              <a:rPr dirty="0" sz="1400" spc="-10" b="1">
                <a:latin typeface="Arial"/>
                <a:cs typeface="Arial"/>
              </a:rPr>
              <a:t>combined </a:t>
            </a:r>
            <a:r>
              <a:rPr dirty="0" sz="1400" b="1">
                <a:latin typeface="Arial"/>
                <a:cs typeface="Arial"/>
              </a:rPr>
              <a:t>to </a:t>
            </a:r>
            <a:r>
              <a:rPr dirty="0" sz="1400" spc="-10" b="1">
                <a:latin typeface="Arial"/>
                <a:cs typeface="Arial"/>
              </a:rPr>
              <a:t>provide  </a:t>
            </a:r>
            <a:r>
              <a:rPr dirty="0" sz="1400" spc="-5" b="1">
                <a:latin typeface="Arial"/>
                <a:cs typeface="Arial"/>
              </a:rPr>
              <a:t>single or multi-factor </a:t>
            </a:r>
            <a:r>
              <a:rPr dirty="0" sz="1400" spc="-10" b="1">
                <a:latin typeface="Arial"/>
                <a:cs typeface="Arial"/>
              </a:rPr>
              <a:t>authentication </a:t>
            </a:r>
            <a:r>
              <a:rPr dirty="0" sz="1400" spc="-5" b="1">
                <a:latin typeface="Arial"/>
                <a:cs typeface="Arial"/>
              </a:rPr>
              <a:t>depending on </a:t>
            </a:r>
            <a:r>
              <a:rPr dirty="0" sz="1400" spc="-10" b="1">
                <a:latin typeface="Arial"/>
                <a:cs typeface="Arial"/>
              </a:rPr>
              <a:t>the application's  </a:t>
            </a:r>
            <a:r>
              <a:rPr dirty="0" sz="1400" spc="-5" b="1">
                <a:latin typeface="Arial"/>
                <a:cs typeface="Arial"/>
              </a:rPr>
              <a:t>requirements. In </a:t>
            </a:r>
            <a:r>
              <a:rPr dirty="0" sz="1400" spc="-10" b="1">
                <a:latin typeface="Arial"/>
                <a:cs typeface="Arial"/>
              </a:rPr>
              <a:t>addition, </a:t>
            </a:r>
            <a:r>
              <a:rPr dirty="0" sz="1400" b="1">
                <a:latin typeface="Arial"/>
                <a:cs typeface="Arial"/>
              </a:rPr>
              <a:t>it </a:t>
            </a:r>
            <a:r>
              <a:rPr dirty="0" sz="1400" spc="-5" b="1">
                <a:latin typeface="Arial"/>
                <a:cs typeface="Arial"/>
              </a:rPr>
              <a:t>comes </a:t>
            </a:r>
            <a:r>
              <a:rPr dirty="0" sz="1400" b="1">
                <a:latin typeface="Arial"/>
                <a:cs typeface="Arial"/>
              </a:rPr>
              <a:t>with </a:t>
            </a:r>
            <a:r>
              <a:rPr dirty="0" sz="1400" spc="-10" b="1">
                <a:latin typeface="Arial"/>
                <a:cs typeface="Arial"/>
              </a:rPr>
              <a:t>features </a:t>
            </a:r>
            <a:r>
              <a:rPr dirty="0" sz="1400" spc="-5" b="1">
                <a:latin typeface="Arial"/>
                <a:cs typeface="Arial"/>
              </a:rPr>
              <a:t>such </a:t>
            </a:r>
            <a:r>
              <a:rPr dirty="0" sz="1400" spc="-10" b="1">
                <a:latin typeface="Arial"/>
                <a:cs typeface="Arial"/>
              </a:rPr>
              <a:t>as single-sign  </a:t>
            </a:r>
            <a:r>
              <a:rPr dirty="0" sz="1400" spc="-5" b="1">
                <a:latin typeface="Arial"/>
                <a:cs typeface="Arial"/>
              </a:rPr>
              <a:t>on </a:t>
            </a:r>
            <a:r>
              <a:rPr dirty="0" sz="1400" b="1">
                <a:latin typeface="Arial"/>
                <a:cs typeface="Arial"/>
              </a:rPr>
              <a:t>(SSO), website </a:t>
            </a:r>
            <a:r>
              <a:rPr dirty="0" sz="1400" spc="-5" b="1">
                <a:latin typeface="Arial"/>
                <a:cs typeface="Arial"/>
              </a:rPr>
              <a:t>authentication and fraud</a:t>
            </a:r>
            <a:r>
              <a:rPr dirty="0" sz="1400" spc="-150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management.</a:t>
            </a:r>
            <a:endParaRPr sz="14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608821" y="6648398"/>
            <a:ext cx="30949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Source: </a:t>
            </a:r>
            <a:r>
              <a:rPr dirty="0" sz="1200">
                <a:latin typeface="Arial"/>
                <a:cs typeface="Arial"/>
              </a:rPr>
              <a:t>India Stack .pdf , </a:t>
            </a:r>
            <a:r>
              <a:rPr dirty="0" sz="1200" spc="-5">
                <a:latin typeface="Arial"/>
                <a:cs typeface="Arial"/>
              </a:rPr>
              <a:t>ispirt, 13 </a:t>
            </a:r>
            <a:r>
              <a:rPr dirty="0" sz="1200">
                <a:latin typeface="Arial"/>
                <a:cs typeface="Arial"/>
              </a:rPr>
              <a:t>Oct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2016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887200" cy="6844665"/>
            <a:chOff x="0" y="0"/>
            <a:chExt cx="11887200" cy="6844665"/>
          </a:xfrm>
        </p:grpSpPr>
        <p:sp>
          <p:nvSpPr>
            <p:cNvPr id="3" name="object 3"/>
            <p:cNvSpPr/>
            <p:nvPr/>
          </p:nvSpPr>
          <p:spPr>
            <a:xfrm>
              <a:off x="210599" y="109508"/>
              <a:ext cx="11536200" cy="6734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1887199" cy="12252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6" name="object 6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1034521" y="6427114"/>
            <a:ext cx="1809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8288" y="0"/>
            <a:ext cx="11868912" cy="590702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4917185" y="6172911"/>
            <a:ext cx="18243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Arial"/>
                <a:cs typeface="Arial"/>
              </a:rPr>
              <a:t>Source-</a:t>
            </a:r>
            <a:r>
              <a:rPr dirty="0" sz="1000" spc="-5">
                <a:solidFill>
                  <a:srgbClr val="0000FF"/>
                </a:solidFill>
                <a:latin typeface="Arial"/>
                <a:cs typeface="Arial"/>
                <a:hlinkClick r:id="rId20"/>
              </a:rPr>
              <a:t>https://epramaan.gov.in/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6041263" y="1046226"/>
            <a:ext cx="5603240" cy="3454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3695" algn="l"/>
                <a:tab pos="1684655" algn="l"/>
                <a:tab pos="2573020" algn="l"/>
                <a:tab pos="3665854" algn="l"/>
              </a:tabLst>
            </a:pPr>
            <a:r>
              <a:rPr dirty="0" sz="2100">
                <a:latin typeface="Arial"/>
                <a:cs typeface="Arial"/>
              </a:rPr>
              <a:t>A	</a:t>
            </a:r>
            <a:r>
              <a:rPr dirty="0" sz="2100" spc="-5">
                <a:latin typeface="Arial"/>
                <a:cs typeface="Arial"/>
              </a:rPr>
              <a:t>standards	based	</a:t>
            </a:r>
            <a:r>
              <a:rPr dirty="0" sz="2100" spc="-10">
                <a:latin typeface="Arial"/>
                <a:cs typeface="Arial"/>
              </a:rPr>
              <a:t>national	</a:t>
            </a:r>
            <a:r>
              <a:rPr dirty="0" sz="2100" spc="-5">
                <a:latin typeface="Arial"/>
                <a:cs typeface="Arial"/>
              </a:rPr>
              <a:t>e-Authentication</a:t>
            </a:r>
            <a:endParaRPr sz="21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041263" y="1366265"/>
            <a:ext cx="5603240" cy="665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100">
                <a:latin typeface="Arial"/>
                <a:cs typeface="Arial"/>
              </a:rPr>
              <a:t>f/w, </a:t>
            </a:r>
            <a:r>
              <a:rPr dirty="0" sz="2100" spc="-5">
                <a:latin typeface="Arial"/>
                <a:cs typeface="Arial"/>
              </a:rPr>
              <a:t>Facilitates security </a:t>
            </a:r>
            <a:r>
              <a:rPr dirty="0" sz="2100" spc="-10">
                <a:latin typeface="Arial"/>
                <a:cs typeface="Arial"/>
              </a:rPr>
              <a:t>of </a:t>
            </a:r>
            <a:r>
              <a:rPr dirty="0" sz="2100" spc="-5">
                <a:latin typeface="Arial"/>
                <a:cs typeface="Arial"/>
              </a:rPr>
              <a:t>users accessing govt  services on mobile/ fixed</a:t>
            </a:r>
            <a:r>
              <a:rPr dirty="0" sz="2100" spc="-35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platforms.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38100" y="0"/>
            <a:ext cx="11610340" cy="6824980"/>
            <a:chOff x="38100" y="0"/>
            <a:chExt cx="11610340" cy="6824980"/>
          </a:xfrm>
        </p:grpSpPr>
        <p:sp>
          <p:nvSpPr>
            <p:cNvPr id="33" name="object 33"/>
            <p:cNvSpPr/>
            <p:nvPr/>
          </p:nvSpPr>
          <p:spPr>
            <a:xfrm>
              <a:off x="6451091" y="0"/>
              <a:ext cx="5196840" cy="136702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6723888" y="76200"/>
              <a:ext cx="4568952" cy="935736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6713981" y="66293"/>
              <a:ext cx="4589145" cy="955675"/>
            </a:xfrm>
            <a:custGeom>
              <a:avLst/>
              <a:gdLst/>
              <a:ahLst/>
              <a:cxnLst/>
              <a:rect l="l" t="t" r="r" b="b"/>
              <a:pathLst>
                <a:path w="4589145" h="955675">
                  <a:moveTo>
                    <a:pt x="0" y="955547"/>
                  </a:moveTo>
                  <a:lnTo>
                    <a:pt x="4588764" y="955547"/>
                  </a:lnTo>
                  <a:lnTo>
                    <a:pt x="4588764" y="0"/>
                  </a:lnTo>
                  <a:lnTo>
                    <a:pt x="0" y="0"/>
                  </a:lnTo>
                  <a:lnTo>
                    <a:pt x="0" y="955547"/>
                  </a:lnTo>
                  <a:close/>
                </a:path>
              </a:pathLst>
            </a:custGeom>
            <a:ln w="19812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8100" y="4558282"/>
              <a:ext cx="1359408" cy="226618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80771" y="4578096"/>
              <a:ext cx="1274064" cy="218084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 txBox="1"/>
          <p:nvPr/>
        </p:nvSpPr>
        <p:spPr>
          <a:xfrm>
            <a:off x="225958" y="5672124"/>
            <a:ext cx="984885" cy="40132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12700" marR="5080" indent="214629">
              <a:lnSpc>
                <a:spcPts val="1400"/>
              </a:lnSpc>
              <a:spcBef>
                <a:spcPts val="275"/>
              </a:spcBef>
            </a:pPr>
            <a:r>
              <a:rPr dirty="0" sz="1300" spc="-10">
                <a:solidFill>
                  <a:srgbClr val="FFFFFF"/>
                </a:solidFill>
                <a:latin typeface="Arial"/>
                <a:cs typeface="Arial"/>
              </a:rPr>
              <a:t>Identity  </a:t>
            </a:r>
            <a:r>
              <a:rPr dirty="0" sz="1300" spc="-2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anagement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153923" y="4570474"/>
            <a:ext cx="2559050" cy="2266315"/>
            <a:chOff x="153923" y="4570474"/>
            <a:chExt cx="2559050" cy="2266315"/>
          </a:xfrm>
        </p:grpSpPr>
        <p:sp>
          <p:nvSpPr>
            <p:cNvPr id="40" name="object 40"/>
            <p:cNvSpPr/>
            <p:nvPr/>
          </p:nvSpPr>
          <p:spPr>
            <a:xfrm>
              <a:off x="153923" y="4687824"/>
              <a:ext cx="1127760" cy="812291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96595" y="4707636"/>
              <a:ext cx="1042416" cy="726947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353312" y="4570474"/>
              <a:ext cx="1359408" cy="226618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395984" y="4590288"/>
              <a:ext cx="1274064" cy="2180844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1540891" y="5653227"/>
            <a:ext cx="982344" cy="4603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710"/>
              </a:lnSpc>
              <a:spcBef>
                <a:spcPts val="100"/>
              </a:spcBef>
            </a:pPr>
            <a:r>
              <a:rPr dirty="0" sz="1500" spc="-1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50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dirty="0" sz="150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1500" spc="5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z="150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500">
                <a:solidFill>
                  <a:srgbClr val="FFFFFF"/>
                </a:solidFill>
                <a:latin typeface="Arial"/>
                <a:cs typeface="Arial"/>
              </a:rPr>
              <a:t>tic</a:t>
            </a:r>
            <a:r>
              <a:rPr dirty="0" sz="150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500">
                <a:solidFill>
                  <a:srgbClr val="FFFFFF"/>
                </a:solidFill>
                <a:latin typeface="Arial"/>
                <a:cs typeface="Arial"/>
              </a:rPr>
              <a:t>t</a:t>
            </a:r>
            <a:endParaRPr sz="1500">
              <a:latin typeface="Arial"/>
              <a:cs typeface="Arial"/>
            </a:endParaRPr>
          </a:p>
          <a:p>
            <a:pPr algn="ctr">
              <a:lnSpc>
                <a:spcPts val="1710"/>
              </a:lnSpc>
            </a:pPr>
            <a:r>
              <a:rPr dirty="0" sz="1500">
                <a:solidFill>
                  <a:srgbClr val="FFFFFF"/>
                </a:solidFill>
                <a:latin typeface="Arial"/>
                <a:cs typeface="Arial"/>
              </a:rPr>
              <a:t>ion</a:t>
            </a:r>
            <a:endParaRPr sz="1500">
              <a:latin typeface="Arial"/>
              <a:cs typeface="Arial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1467611" y="4590286"/>
            <a:ext cx="2508885" cy="2234565"/>
            <a:chOff x="1467611" y="4590286"/>
            <a:chExt cx="2508885" cy="2234565"/>
          </a:xfrm>
        </p:grpSpPr>
        <p:sp>
          <p:nvSpPr>
            <p:cNvPr id="46" name="object 46"/>
            <p:cNvSpPr/>
            <p:nvPr/>
          </p:nvSpPr>
          <p:spPr>
            <a:xfrm>
              <a:off x="1467611" y="4700016"/>
              <a:ext cx="1129284" cy="812291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510283" y="4719828"/>
              <a:ext cx="1043940" cy="726948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682239" y="4590286"/>
              <a:ext cx="1293876" cy="2234184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724911" y="4610100"/>
              <a:ext cx="1208532" cy="2148840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/>
          <p:cNvSpPr txBox="1"/>
          <p:nvPr/>
        </p:nvSpPr>
        <p:spPr>
          <a:xfrm>
            <a:off x="2889250" y="5572455"/>
            <a:ext cx="878840" cy="62357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algn="ctr" marL="12700" marR="5080" indent="-1905">
              <a:lnSpc>
                <a:spcPts val="1510"/>
              </a:lnSpc>
              <a:spcBef>
                <a:spcPts val="295"/>
              </a:spcBef>
            </a:pP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Credential  </a:t>
            </a:r>
            <a:r>
              <a:rPr dirty="0" sz="1400" spc="-1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egis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rat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io 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2790444" y="4590286"/>
            <a:ext cx="9097010" cy="2196465"/>
            <a:chOff x="2790444" y="4590286"/>
            <a:chExt cx="9097010" cy="2196465"/>
          </a:xfrm>
        </p:grpSpPr>
        <p:sp>
          <p:nvSpPr>
            <p:cNvPr id="52" name="object 52"/>
            <p:cNvSpPr/>
            <p:nvPr/>
          </p:nvSpPr>
          <p:spPr>
            <a:xfrm>
              <a:off x="2790444" y="4719828"/>
              <a:ext cx="1075944" cy="800100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833116" y="4739640"/>
              <a:ext cx="990599" cy="714756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0614660" y="4590286"/>
              <a:ext cx="1272540" cy="2196084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0657332" y="4610100"/>
              <a:ext cx="1208532" cy="2110740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/>
          <p:cNvSpPr txBox="1"/>
          <p:nvPr/>
        </p:nvSpPr>
        <p:spPr>
          <a:xfrm>
            <a:off x="10877550" y="5508447"/>
            <a:ext cx="768350" cy="6413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88265">
              <a:lnSpc>
                <a:spcPct val="126299"/>
              </a:lnSpc>
              <a:spcBef>
                <a:spcPts val="10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Single 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gn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600" spc="-15">
                <a:solidFill>
                  <a:srgbClr val="FFFFFF"/>
                </a:solidFill>
                <a:latin typeface="Arial"/>
                <a:cs typeface="Arial"/>
              </a:rPr>
              <a:t>On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9305543" y="4607050"/>
            <a:ext cx="2493645" cy="2197735"/>
            <a:chOff x="9305543" y="4607050"/>
            <a:chExt cx="2493645" cy="2197735"/>
          </a:xfrm>
        </p:grpSpPr>
        <p:sp>
          <p:nvSpPr>
            <p:cNvPr id="58" name="object 58"/>
            <p:cNvSpPr/>
            <p:nvPr/>
          </p:nvSpPr>
          <p:spPr>
            <a:xfrm>
              <a:off x="10722863" y="4716779"/>
              <a:ext cx="1075944" cy="789432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0765535" y="4736591"/>
              <a:ext cx="990600" cy="704088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9305543" y="4607050"/>
              <a:ext cx="1310640" cy="2197608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9348215" y="4626863"/>
              <a:ext cx="1225295" cy="2112264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/>
          <p:cNvSpPr txBox="1"/>
          <p:nvPr/>
        </p:nvSpPr>
        <p:spPr>
          <a:xfrm>
            <a:off x="9496170" y="5546852"/>
            <a:ext cx="929005" cy="665480"/>
          </a:xfrm>
          <a:prstGeom prst="rect">
            <a:avLst/>
          </a:prstGeom>
        </p:spPr>
        <p:txBody>
          <a:bodyPr wrap="square" lIns="0" tIns="38735" rIns="0" bIns="0" rtlCol="0" vert="horz">
            <a:spAutoFit/>
          </a:bodyPr>
          <a:lstStyle/>
          <a:p>
            <a:pPr algn="ctr" marL="12700" marR="5080" indent="1905">
              <a:lnSpc>
                <a:spcPts val="1620"/>
              </a:lnSpc>
              <a:spcBef>
                <a:spcPts val="305"/>
              </a:spcBef>
            </a:pPr>
            <a:r>
              <a:rPr dirty="0" sz="1500">
                <a:solidFill>
                  <a:srgbClr val="FFFFFF"/>
                </a:solidFill>
                <a:latin typeface="Arial"/>
                <a:cs typeface="Arial"/>
              </a:rPr>
              <a:t>Website  </a:t>
            </a:r>
            <a:r>
              <a:rPr dirty="0" sz="1500" spc="-5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500" spc="-5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dirty="0" sz="150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1500" spc="5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z="1500" spc="-5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dirty="0" sz="1500">
                <a:solidFill>
                  <a:srgbClr val="FFFFFF"/>
                </a:solidFill>
                <a:latin typeface="Arial"/>
                <a:cs typeface="Arial"/>
              </a:rPr>
              <a:t>tic</a:t>
            </a:r>
            <a:r>
              <a:rPr dirty="0" sz="1500" spc="-5">
                <a:solidFill>
                  <a:srgbClr val="FFFFFF"/>
                </a:solidFill>
                <a:latin typeface="Arial"/>
                <a:cs typeface="Arial"/>
              </a:rPr>
              <a:t>a  </a:t>
            </a:r>
            <a:r>
              <a:rPr dirty="0" sz="1500" spc="-5">
                <a:solidFill>
                  <a:srgbClr val="FFFFFF"/>
                </a:solidFill>
                <a:latin typeface="Arial"/>
                <a:cs typeface="Arial"/>
              </a:rPr>
              <a:t>tion</a:t>
            </a:r>
            <a:endParaRPr sz="1500">
              <a:latin typeface="Arial"/>
              <a:cs typeface="Arial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7856219" y="4733544"/>
            <a:ext cx="2649220" cy="2072639"/>
            <a:chOff x="7856219" y="4733544"/>
            <a:chExt cx="2649220" cy="2072639"/>
          </a:xfrm>
        </p:grpSpPr>
        <p:sp>
          <p:nvSpPr>
            <p:cNvPr id="64" name="object 64"/>
            <p:cNvSpPr/>
            <p:nvPr/>
          </p:nvSpPr>
          <p:spPr>
            <a:xfrm>
              <a:off x="9416795" y="4733544"/>
              <a:ext cx="1088136" cy="789432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9459467" y="4753356"/>
              <a:ext cx="1002791" cy="704088"/>
            </a:xfrm>
            <a:prstGeom prst="rect">
              <a:avLst/>
            </a:prstGeom>
            <a:blipFill>
              <a:blip r:embed="rId4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7856219" y="5053582"/>
              <a:ext cx="1475231" cy="1752600"/>
            </a:xfrm>
            <a:prstGeom prst="rect">
              <a:avLst/>
            </a:prstGeom>
            <a:blipFill>
              <a:blip r:embed="rId4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7898891" y="5073396"/>
              <a:ext cx="1389887" cy="1667254"/>
            </a:xfrm>
            <a:prstGeom prst="rect">
              <a:avLst/>
            </a:prstGeom>
            <a:blipFill>
              <a:blip r:embed="rId4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/>
          <p:cNvSpPr txBox="1"/>
          <p:nvPr/>
        </p:nvSpPr>
        <p:spPr>
          <a:xfrm>
            <a:off x="8063230" y="5994603"/>
            <a:ext cx="1064260" cy="43243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ts val="1595"/>
              </a:lnSpc>
              <a:spcBef>
                <a:spcPts val="105"/>
              </a:spcBef>
            </a:pP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Fraud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ts val="1595"/>
              </a:lnSpc>
            </a:pPr>
            <a:r>
              <a:rPr dirty="0" sz="1400" spc="-1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anage</a:t>
            </a:r>
            <a:r>
              <a:rPr dirty="0" sz="1400" spc="-1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ent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8110728" y="5154167"/>
            <a:ext cx="866140" cy="751840"/>
            <a:chOff x="8110728" y="5154167"/>
            <a:chExt cx="866140" cy="751840"/>
          </a:xfrm>
        </p:grpSpPr>
        <p:sp>
          <p:nvSpPr>
            <p:cNvPr id="70" name="object 70"/>
            <p:cNvSpPr/>
            <p:nvPr/>
          </p:nvSpPr>
          <p:spPr>
            <a:xfrm>
              <a:off x="8110728" y="5154167"/>
              <a:ext cx="865631" cy="751332"/>
            </a:xfrm>
            <a:prstGeom prst="rect">
              <a:avLst/>
            </a:prstGeom>
            <a:blipFill>
              <a:blip r:embed="rId4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8153400" y="5173979"/>
              <a:ext cx="780288" cy="665988"/>
            </a:xfrm>
            <a:prstGeom prst="rect">
              <a:avLst/>
            </a:prstGeom>
            <a:blipFill>
              <a:blip r:embed="rId4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9621" y="6477914"/>
            <a:ext cx="6353175" cy="2895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197600">
              <a:lnSpc>
                <a:spcPts val="960"/>
              </a:lnSpc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13</a:t>
            </a:r>
            <a:endParaRPr sz="1200">
              <a:latin typeface="Calibri"/>
              <a:cs typeface="Calibri"/>
            </a:endParaRPr>
          </a:p>
          <a:p>
            <a:pPr>
              <a:lnSpc>
                <a:spcPts val="1260"/>
              </a:lnSpc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33016" y="787908"/>
            <a:ext cx="8010525" cy="542925"/>
          </a:xfrm>
          <a:custGeom>
            <a:avLst/>
            <a:gdLst/>
            <a:ahLst/>
            <a:cxnLst/>
            <a:rect l="l" t="t" r="r" b="b"/>
            <a:pathLst>
              <a:path w="8010525" h="542925">
                <a:moveTo>
                  <a:pt x="8010144" y="0"/>
                </a:moveTo>
                <a:lnTo>
                  <a:pt x="0" y="0"/>
                </a:lnTo>
                <a:lnTo>
                  <a:pt x="0" y="542544"/>
                </a:lnTo>
                <a:lnTo>
                  <a:pt x="8010144" y="542544"/>
                </a:lnTo>
                <a:lnTo>
                  <a:pt x="80101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127250" y="802385"/>
            <a:ext cx="783780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Digi </a:t>
            </a:r>
            <a:r>
              <a:rPr dirty="0"/>
              <a:t>Locker - </a:t>
            </a:r>
            <a:r>
              <a:rPr dirty="0" spc="-5"/>
              <a:t>Eliminating </a:t>
            </a:r>
            <a:r>
              <a:rPr dirty="0"/>
              <a:t>Fake</a:t>
            </a:r>
            <a:r>
              <a:rPr dirty="0" spc="-70"/>
              <a:t> </a:t>
            </a:r>
            <a:r>
              <a:rPr dirty="0"/>
              <a:t>Papers</a:t>
            </a:r>
          </a:p>
        </p:txBody>
      </p:sp>
      <p:grpSp>
        <p:nvGrpSpPr>
          <p:cNvPr id="5" name="object 5"/>
          <p:cNvGrpSpPr/>
          <p:nvPr/>
        </p:nvGrpSpPr>
        <p:grpSpPr>
          <a:xfrm>
            <a:off x="0" y="1167383"/>
            <a:ext cx="11887200" cy="5690870"/>
            <a:chOff x="0" y="1167383"/>
            <a:chExt cx="11887200" cy="5690870"/>
          </a:xfrm>
        </p:grpSpPr>
        <p:sp>
          <p:nvSpPr>
            <p:cNvPr id="6" name="object 6"/>
            <p:cNvSpPr/>
            <p:nvPr/>
          </p:nvSpPr>
          <p:spPr>
            <a:xfrm>
              <a:off x="0" y="1167383"/>
              <a:ext cx="11887200" cy="56906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1371599"/>
              <a:ext cx="11887200" cy="54863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1367026"/>
              <a:ext cx="11887200" cy="0"/>
            </a:xfrm>
            <a:custGeom>
              <a:avLst/>
              <a:gdLst/>
              <a:ahLst/>
              <a:cxnLst/>
              <a:rect l="l" t="t" r="r" b="b"/>
              <a:pathLst>
                <a:path w="11887200" h="0">
                  <a:moveTo>
                    <a:pt x="11887200" y="0"/>
                  </a:moveTo>
                  <a:lnTo>
                    <a:pt x="0" y="0"/>
                  </a:lnTo>
                </a:path>
              </a:pathLst>
            </a:custGeom>
            <a:ln w="9144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8608821" y="6648398"/>
            <a:ext cx="30949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Source: </a:t>
            </a:r>
            <a:r>
              <a:rPr dirty="0" sz="1200">
                <a:latin typeface="Arial"/>
                <a:cs typeface="Arial"/>
              </a:rPr>
              <a:t>India Stack .pdf , </a:t>
            </a:r>
            <a:r>
              <a:rPr dirty="0" sz="1200" spc="-5">
                <a:latin typeface="Arial"/>
                <a:cs typeface="Arial"/>
              </a:rPr>
              <a:t>ispirt, 13 </a:t>
            </a:r>
            <a:r>
              <a:rPr dirty="0" sz="1200">
                <a:latin typeface="Arial"/>
                <a:cs typeface="Arial"/>
              </a:rPr>
              <a:t>Oct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2016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53820"/>
            <a:chOff x="-18288" y="0"/>
            <a:chExt cx="11925300" cy="13538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56666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56666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490472" y="757428"/>
              <a:ext cx="8993505" cy="577850"/>
            </a:xfrm>
            <a:custGeom>
              <a:avLst/>
              <a:gdLst/>
              <a:ahLst/>
              <a:cxnLst/>
              <a:rect l="l" t="t" r="r" b="b"/>
              <a:pathLst>
                <a:path w="8993505" h="577850">
                  <a:moveTo>
                    <a:pt x="8993124" y="0"/>
                  </a:moveTo>
                  <a:lnTo>
                    <a:pt x="0" y="0"/>
                  </a:lnTo>
                  <a:lnTo>
                    <a:pt x="0" y="577596"/>
                  </a:lnTo>
                  <a:lnTo>
                    <a:pt x="8993124" y="577596"/>
                  </a:lnTo>
                  <a:lnTo>
                    <a:pt x="89931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95147" y="1482674"/>
            <a:ext cx="11233150" cy="51530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A Bank led </a:t>
            </a:r>
            <a:r>
              <a:rPr dirty="0" sz="2000" spc="-5">
                <a:latin typeface="Arial"/>
                <a:cs typeface="Arial"/>
              </a:rPr>
              <a:t>model that </a:t>
            </a:r>
            <a:r>
              <a:rPr dirty="0" sz="2000">
                <a:latin typeface="Arial"/>
                <a:cs typeface="Arial"/>
              </a:rPr>
              <a:t>allows online </a:t>
            </a:r>
            <a:r>
              <a:rPr dirty="0" sz="2000" spc="-5">
                <a:latin typeface="Arial"/>
                <a:cs typeface="Arial"/>
              </a:rPr>
              <a:t>interoperable financial transaction </a:t>
            </a:r>
            <a:r>
              <a:rPr dirty="0" sz="2000">
                <a:latin typeface="Arial"/>
                <a:cs typeface="Arial"/>
              </a:rPr>
              <a:t>at PoS (Point of Sale / </a:t>
            </a:r>
            <a:r>
              <a:rPr dirty="0" sz="2000" spc="-5">
                <a:latin typeface="Arial"/>
                <a:cs typeface="Arial"/>
              </a:rPr>
              <a:t>Micro  </a:t>
            </a:r>
            <a:r>
              <a:rPr dirty="0" sz="2000">
                <a:latin typeface="Arial"/>
                <a:cs typeface="Arial"/>
              </a:rPr>
              <a:t>ATM) </a:t>
            </a:r>
            <a:r>
              <a:rPr dirty="0" sz="2000" spc="-5">
                <a:latin typeface="Arial"/>
                <a:cs typeface="Arial"/>
              </a:rPr>
              <a:t>through </a:t>
            </a:r>
            <a:r>
              <a:rPr dirty="0" sz="2000">
                <a:latin typeface="Arial"/>
                <a:cs typeface="Arial"/>
              </a:rPr>
              <a:t>Banking/Business </a:t>
            </a:r>
            <a:r>
              <a:rPr dirty="0" sz="2000" spc="-5">
                <a:latin typeface="Arial"/>
                <a:cs typeface="Arial"/>
              </a:rPr>
              <a:t>Correspondent </a:t>
            </a:r>
            <a:r>
              <a:rPr dirty="0" sz="2000">
                <a:latin typeface="Arial"/>
                <a:cs typeface="Arial"/>
              </a:rPr>
              <a:t>(BC)/Bank </a:t>
            </a:r>
            <a:r>
              <a:rPr dirty="0" sz="2000" spc="-5">
                <a:latin typeface="Arial"/>
                <a:cs typeface="Arial"/>
              </a:rPr>
              <a:t>Mitra </a:t>
            </a:r>
            <a:r>
              <a:rPr dirty="0" sz="2000" spc="-10">
                <a:latin typeface="Arial"/>
                <a:cs typeface="Arial"/>
              </a:rPr>
              <a:t>of </a:t>
            </a:r>
            <a:r>
              <a:rPr dirty="0" sz="2000">
                <a:latin typeface="Arial"/>
                <a:cs typeface="Arial"/>
              </a:rPr>
              <a:t>any </a:t>
            </a:r>
            <a:r>
              <a:rPr dirty="0" sz="2000" spc="-5">
                <a:latin typeface="Arial"/>
                <a:cs typeface="Arial"/>
              </a:rPr>
              <a:t>bank using </a:t>
            </a:r>
            <a:r>
              <a:rPr dirty="0" sz="2000" spc="-5" i="1">
                <a:latin typeface="Arial"/>
                <a:cs typeface="Arial"/>
              </a:rPr>
              <a:t>Aadhaar </a:t>
            </a:r>
            <a:r>
              <a:rPr dirty="0" sz="2000" i="1">
                <a:latin typeface="Arial"/>
                <a:cs typeface="Arial"/>
              </a:rPr>
              <a:t>.  </a:t>
            </a:r>
            <a:r>
              <a:rPr dirty="0" sz="2000">
                <a:latin typeface="Arial"/>
                <a:cs typeface="Arial"/>
              </a:rPr>
              <a:t>Provide </a:t>
            </a:r>
            <a:r>
              <a:rPr dirty="0" sz="2000" spc="-5">
                <a:latin typeface="Arial"/>
                <a:cs typeface="Arial"/>
              </a:rPr>
              <a:t>basic </a:t>
            </a:r>
            <a:r>
              <a:rPr dirty="0" sz="2000">
                <a:latin typeface="Arial"/>
                <a:cs typeface="Arial"/>
              </a:rPr>
              <a:t>banking </a:t>
            </a:r>
            <a:r>
              <a:rPr dirty="0" sz="2000" spc="-5">
                <a:latin typeface="Arial"/>
                <a:cs typeface="Arial"/>
              </a:rPr>
              <a:t>facilities.This money comes </a:t>
            </a:r>
            <a:r>
              <a:rPr dirty="0" sz="2000" spc="-10">
                <a:latin typeface="Arial"/>
                <a:cs typeface="Arial"/>
              </a:rPr>
              <a:t>from </a:t>
            </a:r>
            <a:r>
              <a:rPr dirty="0" sz="2000">
                <a:latin typeface="Arial"/>
                <a:cs typeface="Arial"/>
              </a:rPr>
              <a:t>BC cash drawer. BC appointed by </a:t>
            </a:r>
            <a:r>
              <a:rPr dirty="0" sz="2000" spc="-5">
                <a:latin typeface="Arial"/>
                <a:cs typeface="Arial"/>
              </a:rPr>
              <a:t>IPPB-  </a:t>
            </a:r>
            <a:r>
              <a:rPr dirty="0" sz="2000">
                <a:latin typeface="Arial"/>
                <a:cs typeface="Arial"/>
              </a:rPr>
              <a:t>India Post </a:t>
            </a:r>
            <a:r>
              <a:rPr dirty="0" sz="2000" spc="-5">
                <a:latin typeface="Arial"/>
                <a:cs typeface="Arial"/>
              </a:rPr>
              <a:t>Payments </a:t>
            </a:r>
            <a:r>
              <a:rPr dirty="0" sz="2000">
                <a:latin typeface="Arial"/>
                <a:cs typeface="Arial"/>
              </a:rPr>
              <a:t>Bank . </a:t>
            </a:r>
            <a:r>
              <a:rPr dirty="0" sz="2000" spc="-5" b="1">
                <a:latin typeface="Arial"/>
                <a:cs typeface="Arial"/>
              </a:rPr>
              <a:t>IPPB </a:t>
            </a:r>
            <a:r>
              <a:rPr dirty="0" sz="2000">
                <a:latin typeface="Arial"/>
                <a:cs typeface="Arial"/>
              </a:rPr>
              <a:t>account can be opened </a:t>
            </a:r>
            <a:r>
              <a:rPr dirty="0" sz="2000" spc="-5">
                <a:latin typeface="Arial"/>
                <a:cs typeface="Arial"/>
              </a:rPr>
              <a:t>both through </a:t>
            </a:r>
            <a:r>
              <a:rPr dirty="0" sz="2000">
                <a:latin typeface="Arial"/>
                <a:cs typeface="Arial"/>
              </a:rPr>
              <a:t>a </a:t>
            </a:r>
            <a:r>
              <a:rPr dirty="0" sz="2000" spc="-5">
                <a:latin typeface="Arial"/>
                <a:cs typeface="Arial"/>
              </a:rPr>
              <a:t>mobile </a:t>
            </a:r>
            <a:r>
              <a:rPr dirty="0" sz="2000">
                <a:latin typeface="Arial"/>
                <a:cs typeface="Arial"/>
              </a:rPr>
              <a:t>app as </a:t>
            </a:r>
            <a:r>
              <a:rPr dirty="0" sz="2000" spc="-5">
                <a:latin typeface="Arial"/>
                <a:cs typeface="Arial"/>
              </a:rPr>
              <a:t>well </a:t>
            </a:r>
            <a:r>
              <a:rPr dirty="0" sz="2000">
                <a:latin typeface="Arial"/>
                <a:cs typeface="Arial"/>
              </a:rPr>
              <a:t>as at  the post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office.</a:t>
            </a:r>
            <a:endParaRPr sz="20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  <a:spcBef>
                <a:spcPts val="5"/>
              </a:spcBef>
            </a:pPr>
            <a:r>
              <a:rPr dirty="0" sz="2000" spc="-5" b="1">
                <a:latin typeface="Arial"/>
                <a:cs typeface="Arial"/>
              </a:rPr>
              <a:t>How </a:t>
            </a:r>
            <a:r>
              <a:rPr dirty="0" sz="2000" b="1">
                <a:latin typeface="Arial"/>
                <a:cs typeface="Arial"/>
              </a:rPr>
              <a:t>to use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AEPS?</a:t>
            </a:r>
            <a:endParaRPr sz="2000">
              <a:latin typeface="Arial"/>
              <a:cs typeface="Arial"/>
            </a:endParaRPr>
          </a:p>
          <a:p>
            <a:pPr marL="728980" indent="-285750">
              <a:lnSpc>
                <a:spcPct val="100000"/>
              </a:lnSpc>
              <a:buChar char="•"/>
              <a:tabLst>
                <a:tab pos="728980" algn="l"/>
                <a:tab pos="729615" algn="l"/>
              </a:tabLst>
            </a:pPr>
            <a:r>
              <a:rPr dirty="0" sz="2000">
                <a:latin typeface="Arial"/>
                <a:cs typeface="Arial"/>
              </a:rPr>
              <a:t>Visit a banking correspondent </a:t>
            </a:r>
            <a:r>
              <a:rPr dirty="0" sz="2000" spc="-5">
                <a:latin typeface="Arial"/>
                <a:cs typeface="Arial"/>
              </a:rPr>
              <a:t>in </a:t>
            </a:r>
            <a:r>
              <a:rPr dirty="0" sz="2000">
                <a:latin typeface="Arial"/>
                <a:cs typeface="Arial"/>
              </a:rPr>
              <a:t>your</a:t>
            </a:r>
            <a:r>
              <a:rPr dirty="0" sz="2000" spc="-1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area</a:t>
            </a:r>
            <a:endParaRPr sz="2000">
              <a:latin typeface="Arial"/>
              <a:cs typeface="Arial"/>
            </a:endParaRPr>
          </a:p>
          <a:p>
            <a:pPr marL="728980" indent="-285750">
              <a:lnSpc>
                <a:spcPct val="100000"/>
              </a:lnSpc>
              <a:buChar char="•"/>
              <a:tabLst>
                <a:tab pos="728980" algn="l"/>
                <a:tab pos="729615" algn="l"/>
              </a:tabLst>
            </a:pPr>
            <a:r>
              <a:rPr dirty="0" sz="2000" spc="-5">
                <a:latin typeface="Arial"/>
                <a:cs typeface="Arial"/>
              </a:rPr>
              <a:t>Enter </a:t>
            </a:r>
            <a:r>
              <a:rPr dirty="0" sz="2000">
                <a:latin typeface="Arial"/>
                <a:cs typeface="Arial"/>
              </a:rPr>
              <a:t>your 12-digit Aadhaar</a:t>
            </a:r>
            <a:r>
              <a:rPr dirty="0" sz="2000" spc="-8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number.</a:t>
            </a:r>
            <a:endParaRPr sz="2000">
              <a:latin typeface="Arial"/>
              <a:cs typeface="Arial"/>
            </a:endParaRPr>
          </a:p>
          <a:p>
            <a:pPr marL="728980" indent="-285750">
              <a:lnSpc>
                <a:spcPct val="100000"/>
              </a:lnSpc>
              <a:buChar char="•"/>
              <a:tabLst>
                <a:tab pos="728980" algn="l"/>
                <a:tab pos="729615" algn="l"/>
                <a:tab pos="1586865" algn="l"/>
                <a:tab pos="2980055" algn="l"/>
                <a:tab pos="3608070" algn="l"/>
                <a:tab pos="3900804" algn="l"/>
                <a:tab pos="4632325" algn="l"/>
                <a:tab pos="5666740" algn="l"/>
                <a:tab pos="7202170" algn="l"/>
                <a:tab pos="7819390" algn="l"/>
                <a:tab pos="8519160" algn="l"/>
                <a:tab pos="9162415" algn="l"/>
                <a:tab pos="10328275" algn="l"/>
              </a:tabLst>
            </a:pPr>
            <a:r>
              <a:rPr dirty="0" sz="2000">
                <a:latin typeface="Arial"/>
                <a:cs typeface="Arial"/>
              </a:rPr>
              <a:t>Select	</a:t>
            </a:r>
            <a:r>
              <a:rPr dirty="0" sz="2000" spc="-5">
                <a:latin typeface="Arial"/>
                <a:cs typeface="Arial"/>
              </a:rPr>
              <a:t>transaction	type	</a:t>
            </a:r>
            <a:r>
              <a:rPr dirty="0" sz="2000">
                <a:latin typeface="Arial"/>
                <a:cs typeface="Arial"/>
              </a:rPr>
              <a:t>–	</a:t>
            </a:r>
            <a:r>
              <a:rPr dirty="0" sz="2000" b="1">
                <a:latin typeface="Arial"/>
                <a:cs typeface="Arial"/>
              </a:rPr>
              <a:t>cash	</a:t>
            </a:r>
            <a:r>
              <a:rPr dirty="0" sz="2000" spc="-5">
                <a:latin typeface="Arial"/>
                <a:cs typeface="Arial"/>
              </a:rPr>
              <a:t>deposit,	</a:t>
            </a:r>
            <a:r>
              <a:rPr dirty="0" sz="2000" b="1">
                <a:latin typeface="Arial"/>
                <a:cs typeface="Arial"/>
              </a:rPr>
              <a:t>withdrawal</a:t>
            </a:r>
            <a:r>
              <a:rPr dirty="0" sz="2000">
                <a:latin typeface="Arial"/>
                <a:cs typeface="Arial"/>
              </a:rPr>
              <a:t>,	mini	</a:t>
            </a:r>
            <a:r>
              <a:rPr dirty="0" sz="2000" spc="-5">
                <a:latin typeface="Arial"/>
                <a:cs typeface="Arial"/>
              </a:rPr>
              <a:t>stmt,	fund	</a:t>
            </a:r>
            <a:r>
              <a:rPr dirty="0" sz="2000" spc="-5" b="1">
                <a:latin typeface="Arial"/>
                <a:cs typeface="Arial"/>
              </a:rPr>
              <a:t>transfer</a:t>
            </a:r>
            <a:r>
              <a:rPr dirty="0" sz="2000" spc="-5">
                <a:latin typeface="Arial"/>
                <a:cs typeface="Arial"/>
              </a:rPr>
              <a:t>,	balance</a:t>
            </a:r>
            <a:endParaRPr sz="2000">
              <a:latin typeface="Arial"/>
              <a:cs typeface="Arial"/>
            </a:endParaRPr>
          </a:p>
          <a:p>
            <a:pPr marL="728980">
              <a:lnSpc>
                <a:spcPct val="100000"/>
              </a:lnSpc>
            </a:pPr>
            <a:r>
              <a:rPr dirty="0" sz="2000">
                <a:latin typeface="Arial"/>
                <a:cs typeface="Arial"/>
              </a:rPr>
              <a:t>enquiry or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eKYC.</a:t>
            </a:r>
            <a:endParaRPr sz="2000">
              <a:latin typeface="Arial"/>
              <a:cs typeface="Arial"/>
            </a:endParaRPr>
          </a:p>
          <a:p>
            <a:pPr marL="728980" indent="-285750">
              <a:lnSpc>
                <a:spcPct val="100000"/>
              </a:lnSpc>
              <a:buChar char="•"/>
              <a:tabLst>
                <a:tab pos="728980" algn="l"/>
                <a:tab pos="729615" algn="l"/>
              </a:tabLst>
            </a:pPr>
            <a:r>
              <a:rPr dirty="0" sz="2000">
                <a:latin typeface="Arial"/>
                <a:cs typeface="Arial"/>
              </a:rPr>
              <a:t>Select the bank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name</a:t>
            </a:r>
            <a:endParaRPr sz="2000">
              <a:latin typeface="Arial"/>
              <a:cs typeface="Arial"/>
            </a:endParaRPr>
          </a:p>
          <a:p>
            <a:pPr marL="728980" indent="-285750">
              <a:lnSpc>
                <a:spcPct val="100000"/>
              </a:lnSpc>
              <a:buChar char="•"/>
              <a:tabLst>
                <a:tab pos="728980" algn="l"/>
                <a:tab pos="729615" algn="l"/>
              </a:tabLst>
            </a:pPr>
            <a:r>
              <a:rPr dirty="0" sz="2000" spc="-5">
                <a:latin typeface="Arial"/>
                <a:cs typeface="Arial"/>
              </a:rPr>
              <a:t>Enter </a:t>
            </a:r>
            <a:r>
              <a:rPr dirty="0" sz="2000">
                <a:latin typeface="Arial"/>
                <a:cs typeface="Arial"/>
              </a:rPr>
              <a:t>the amount for the</a:t>
            </a:r>
            <a:r>
              <a:rPr dirty="0" sz="2000" spc="-9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transaction.</a:t>
            </a:r>
            <a:endParaRPr sz="2000">
              <a:latin typeface="Arial"/>
              <a:cs typeface="Arial"/>
            </a:endParaRPr>
          </a:p>
          <a:p>
            <a:pPr marL="728980" indent="-285750">
              <a:lnSpc>
                <a:spcPct val="100000"/>
              </a:lnSpc>
              <a:buChar char="•"/>
              <a:tabLst>
                <a:tab pos="728980" algn="l"/>
                <a:tab pos="729615" algn="l"/>
              </a:tabLst>
            </a:pPr>
            <a:r>
              <a:rPr dirty="0" sz="2000">
                <a:latin typeface="Arial"/>
                <a:cs typeface="Arial"/>
              </a:rPr>
              <a:t>Provide verification through fingerprint/iris</a:t>
            </a:r>
            <a:r>
              <a:rPr dirty="0" sz="2000" spc="-1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scan.</a:t>
            </a:r>
            <a:endParaRPr sz="2000">
              <a:latin typeface="Arial"/>
              <a:cs typeface="Arial"/>
            </a:endParaRPr>
          </a:p>
          <a:p>
            <a:pPr marL="728980" indent="-285750">
              <a:lnSpc>
                <a:spcPct val="100000"/>
              </a:lnSpc>
              <a:spcBef>
                <a:spcPts val="5"/>
              </a:spcBef>
              <a:buChar char="•"/>
              <a:tabLst>
                <a:tab pos="728980" algn="l"/>
                <a:tab pos="729615" algn="l"/>
              </a:tabLst>
            </a:pPr>
            <a:r>
              <a:rPr dirty="0" sz="2000">
                <a:latin typeface="Arial"/>
                <a:cs typeface="Arial"/>
              </a:rPr>
              <a:t>Collect your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receipt</a:t>
            </a:r>
            <a:endParaRPr sz="2000">
              <a:latin typeface="Arial"/>
              <a:cs typeface="Arial"/>
            </a:endParaRPr>
          </a:p>
          <a:p>
            <a:pPr marL="12700" marR="6350">
              <a:lnSpc>
                <a:spcPct val="100000"/>
              </a:lnSpc>
            </a:pPr>
            <a:r>
              <a:rPr dirty="0" sz="2000" b="1">
                <a:latin typeface="Arial"/>
                <a:cs typeface="Arial"/>
              </a:rPr>
              <a:t>best </a:t>
            </a:r>
            <a:r>
              <a:rPr dirty="0" sz="2000" spc="-5">
                <a:latin typeface="Arial"/>
                <a:cs typeface="Arial"/>
              </a:rPr>
              <a:t>API </a:t>
            </a:r>
            <a:r>
              <a:rPr dirty="0" sz="2000">
                <a:latin typeface="Arial"/>
                <a:cs typeface="Arial"/>
              </a:rPr>
              <a:t>integration </a:t>
            </a:r>
            <a:r>
              <a:rPr dirty="0" sz="2000" spc="-10">
                <a:latin typeface="Arial"/>
                <a:cs typeface="Arial"/>
              </a:rPr>
              <a:t>for </a:t>
            </a:r>
            <a:r>
              <a:rPr dirty="0" sz="2000" b="1">
                <a:latin typeface="Arial"/>
                <a:cs typeface="Arial"/>
              </a:rPr>
              <a:t>AEPS </a:t>
            </a:r>
            <a:r>
              <a:rPr dirty="0" sz="2000" spc="-5" b="1">
                <a:latin typeface="Arial"/>
                <a:cs typeface="Arial"/>
              </a:rPr>
              <a:t>Service </a:t>
            </a:r>
            <a:r>
              <a:rPr dirty="0" sz="2000">
                <a:latin typeface="Arial"/>
                <a:cs typeface="Arial"/>
              </a:rPr>
              <a:t>providers, same day onboarding </a:t>
            </a:r>
            <a:r>
              <a:rPr dirty="0" sz="2000" spc="-5">
                <a:latin typeface="Arial"/>
                <a:cs typeface="Arial"/>
              </a:rPr>
              <a:t>facility </a:t>
            </a:r>
            <a:r>
              <a:rPr dirty="0" sz="2000" spc="5">
                <a:latin typeface="Arial"/>
                <a:cs typeface="Arial"/>
              </a:rPr>
              <a:t>with </a:t>
            </a:r>
            <a:r>
              <a:rPr dirty="0" sz="2000">
                <a:latin typeface="Arial"/>
                <a:cs typeface="Arial"/>
              </a:rPr>
              <a:t>finger </a:t>
            </a:r>
            <a:r>
              <a:rPr dirty="0" sz="2000" spc="-5">
                <a:latin typeface="Arial"/>
                <a:cs typeface="Arial"/>
              </a:rPr>
              <a:t>print  KYC </a:t>
            </a:r>
            <a:r>
              <a:rPr dirty="0" sz="2000">
                <a:latin typeface="Arial"/>
                <a:cs typeface="Arial"/>
              </a:rPr>
              <a:t>&amp; Same day payment settlement on merchant account on</a:t>
            </a:r>
            <a:r>
              <a:rPr dirty="0" sz="2000" spc="-1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request.</a:t>
            </a:r>
            <a:endParaRPr sz="2000">
              <a:latin typeface="Arial"/>
              <a:cs typeface="Arial"/>
            </a:endParaRPr>
          </a:p>
          <a:p>
            <a:pPr algn="r" marR="316865">
              <a:lnSpc>
                <a:spcPct val="100000"/>
              </a:lnSpc>
              <a:spcBef>
                <a:spcPts val="515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653032" y="788670"/>
            <a:ext cx="868362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AEPS - Aadhaar Enabled Payment</a:t>
            </a:r>
            <a:r>
              <a:rPr dirty="0" spc="-130"/>
              <a:t> </a:t>
            </a:r>
            <a:r>
              <a:rPr dirty="0" spc="-5"/>
              <a:t>System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59535"/>
            <a:chOff x="-18288" y="0"/>
            <a:chExt cx="11925300" cy="1359535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846582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846582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342132" y="847344"/>
              <a:ext cx="5786755" cy="494030"/>
            </a:xfrm>
            <a:custGeom>
              <a:avLst/>
              <a:gdLst/>
              <a:ahLst/>
              <a:cxnLst/>
              <a:rect l="l" t="t" r="r" b="b"/>
              <a:pathLst>
                <a:path w="5786755" h="494030">
                  <a:moveTo>
                    <a:pt x="5786627" y="0"/>
                  </a:moveTo>
                  <a:lnTo>
                    <a:pt x="0" y="0"/>
                  </a:lnTo>
                  <a:lnTo>
                    <a:pt x="0" y="493775"/>
                  </a:lnTo>
                  <a:lnTo>
                    <a:pt x="5786627" y="493775"/>
                  </a:lnTo>
                  <a:lnTo>
                    <a:pt x="57866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-12700" y="836803"/>
            <a:ext cx="1191260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24885" algn="l"/>
                <a:tab pos="11899265" algn="l"/>
              </a:tabLst>
            </a:pPr>
            <a:r>
              <a:rPr dirty="0" u="sng">
                <a:uFill>
                  <a:solidFill>
                    <a:srgbClr val="1F487C"/>
                  </a:solidFill>
                </a:uFill>
              </a:rPr>
              <a:t> 	Unified </a:t>
            </a:r>
            <a:r>
              <a:rPr dirty="0" u="sng" spc="-5">
                <a:uFill>
                  <a:solidFill>
                    <a:srgbClr val="1F487C"/>
                  </a:solidFill>
                </a:uFill>
              </a:rPr>
              <a:t>Payment</a:t>
            </a:r>
            <a:r>
              <a:rPr dirty="0" u="sng" spc="-95">
                <a:uFill>
                  <a:solidFill>
                    <a:srgbClr val="1F487C"/>
                  </a:solidFill>
                </a:uFill>
              </a:rPr>
              <a:t> </a:t>
            </a:r>
            <a:r>
              <a:rPr dirty="0" u="sng" spc="-5">
                <a:uFill>
                  <a:solidFill>
                    <a:srgbClr val="1F487C"/>
                  </a:solidFill>
                </a:uFill>
              </a:rPr>
              <a:t>Interface	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4755007" y="6563664"/>
            <a:ext cx="23793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034521" y="6427114"/>
            <a:ext cx="1809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15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0" y="1167382"/>
            <a:ext cx="11887200" cy="5690870"/>
            <a:chOff x="0" y="1167382"/>
            <a:chExt cx="11887200" cy="5690870"/>
          </a:xfrm>
        </p:grpSpPr>
        <p:sp>
          <p:nvSpPr>
            <p:cNvPr id="18" name="object 18"/>
            <p:cNvSpPr/>
            <p:nvPr/>
          </p:nvSpPr>
          <p:spPr>
            <a:xfrm>
              <a:off x="0" y="1167382"/>
              <a:ext cx="11887200" cy="569061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0" y="1371599"/>
              <a:ext cx="11887200" cy="517702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0" y="6553200"/>
              <a:ext cx="11887200" cy="0"/>
            </a:xfrm>
            <a:custGeom>
              <a:avLst/>
              <a:gdLst/>
              <a:ahLst/>
              <a:cxnLst/>
              <a:rect l="l" t="t" r="r" b="b"/>
              <a:pathLst>
                <a:path w="11887200" h="0">
                  <a:moveTo>
                    <a:pt x="0" y="0"/>
                  </a:moveTo>
                  <a:lnTo>
                    <a:pt x="11887200" y="0"/>
                  </a:lnTo>
                </a:path>
              </a:pathLst>
            </a:custGeom>
            <a:ln w="9144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8608821" y="6648398"/>
            <a:ext cx="30949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Source: </a:t>
            </a:r>
            <a:r>
              <a:rPr dirty="0" sz="1200">
                <a:latin typeface="Arial"/>
                <a:cs typeface="Arial"/>
              </a:rPr>
              <a:t>India Stack .pdf , </a:t>
            </a:r>
            <a:r>
              <a:rPr dirty="0" sz="1200" spc="-5">
                <a:latin typeface="Arial"/>
                <a:cs typeface="Arial"/>
              </a:rPr>
              <a:t>ispirt, 13 </a:t>
            </a:r>
            <a:r>
              <a:rPr dirty="0" sz="1200">
                <a:latin typeface="Arial"/>
                <a:cs typeface="Arial"/>
              </a:rPr>
              <a:t>Oct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2016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39902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39902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453383" y="740663"/>
              <a:ext cx="5015865" cy="546100"/>
            </a:xfrm>
            <a:custGeom>
              <a:avLst/>
              <a:gdLst/>
              <a:ahLst/>
              <a:cxnLst/>
              <a:rect l="l" t="t" r="r" b="b"/>
              <a:pathLst>
                <a:path w="5015865" h="546100">
                  <a:moveTo>
                    <a:pt x="5015484" y="0"/>
                  </a:moveTo>
                  <a:lnTo>
                    <a:pt x="0" y="0"/>
                  </a:lnTo>
                  <a:lnTo>
                    <a:pt x="0" y="545591"/>
                  </a:lnTo>
                  <a:lnTo>
                    <a:pt x="5015484" y="545591"/>
                  </a:lnTo>
                  <a:lnTo>
                    <a:pt x="50154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554984" y="747725"/>
            <a:ext cx="4810760" cy="48323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India Stack</a:t>
            </a:r>
            <a:r>
              <a:rPr dirty="0" spc="-50"/>
              <a:t> </a:t>
            </a:r>
            <a:r>
              <a:rPr dirty="0" spc="-5"/>
              <a:t>Ecosystem</a:t>
            </a:r>
          </a:p>
        </p:txBody>
      </p:sp>
      <p:grpSp>
        <p:nvGrpSpPr>
          <p:cNvPr id="15" name="object 15"/>
          <p:cNvGrpSpPr/>
          <p:nvPr/>
        </p:nvGrpSpPr>
        <p:grpSpPr>
          <a:xfrm>
            <a:off x="227075" y="1182624"/>
            <a:ext cx="11334115" cy="5675630"/>
            <a:chOff x="227075" y="1182624"/>
            <a:chExt cx="11334115" cy="5675630"/>
          </a:xfrm>
        </p:grpSpPr>
        <p:sp>
          <p:nvSpPr>
            <p:cNvPr id="16" name="object 16"/>
            <p:cNvSpPr/>
            <p:nvPr/>
          </p:nvSpPr>
          <p:spPr>
            <a:xfrm>
              <a:off x="455675" y="1182624"/>
              <a:ext cx="11105388" cy="567537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59892" y="1386840"/>
              <a:ext cx="10498836" cy="523494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55320" y="1382268"/>
              <a:ext cx="10507980" cy="5244465"/>
            </a:xfrm>
            <a:custGeom>
              <a:avLst/>
              <a:gdLst/>
              <a:ahLst/>
              <a:cxnLst/>
              <a:rect l="l" t="t" r="r" b="b"/>
              <a:pathLst>
                <a:path w="10507980" h="5244465">
                  <a:moveTo>
                    <a:pt x="0" y="5244084"/>
                  </a:moveTo>
                  <a:lnTo>
                    <a:pt x="10507980" y="5244084"/>
                  </a:lnTo>
                  <a:lnTo>
                    <a:pt x="10507980" y="0"/>
                  </a:lnTo>
                  <a:lnTo>
                    <a:pt x="0" y="0"/>
                  </a:lnTo>
                  <a:lnTo>
                    <a:pt x="0" y="5244084"/>
                  </a:lnTo>
                  <a:close/>
                </a:path>
              </a:pathLst>
            </a:custGeom>
            <a:ln w="9144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27075" y="1272540"/>
              <a:ext cx="2548128" cy="113842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59079" y="1289304"/>
              <a:ext cx="2452116" cy="11369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74319" y="1296924"/>
              <a:ext cx="2453640" cy="1043940"/>
            </a:xfrm>
            <a:custGeom>
              <a:avLst/>
              <a:gdLst/>
              <a:ahLst/>
              <a:cxnLst/>
              <a:rect l="l" t="t" r="r" b="b"/>
              <a:pathLst>
                <a:path w="2453640" h="1043939">
                  <a:moveTo>
                    <a:pt x="2453640" y="0"/>
                  </a:moveTo>
                  <a:lnTo>
                    <a:pt x="0" y="0"/>
                  </a:lnTo>
                  <a:lnTo>
                    <a:pt x="0" y="1043939"/>
                  </a:lnTo>
                  <a:lnTo>
                    <a:pt x="2453640" y="1043939"/>
                  </a:lnTo>
                  <a:lnTo>
                    <a:pt x="2453640" y="0"/>
                  </a:lnTo>
                  <a:close/>
                </a:path>
              </a:pathLst>
            </a:custGeom>
            <a:solidFill>
              <a:srgbClr val="C5D9F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74319" y="1296924"/>
              <a:ext cx="2453640" cy="1043940"/>
            </a:xfrm>
            <a:custGeom>
              <a:avLst/>
              <a:gdLst/>
              <a:ahLst/>
              <a:cxnLst/>
              <a:rect l="l" t="t" r="r" b="b"/>
              <a:pathLst>
                <a:path w="2453640" h="1043939">
                  <a:moveTo>
                    <a:pt x="0" y="1043939"/>
                  </a:moveTo>
                  <a:lnTo>
                    <a:pt x="2453640" y="1043939"/>
                  </a:lnTo>
                  <a:lnTo>
                    <a:pt x="2453640" y="0"/>
                  </a:lnTo>
                  <a:lnTo>
                    <a:pt x="0" y="0"/>
                  </a:lnTo>
                  <a:lnTo>
                    <a:pt x="0" y="1043939"/>
                  </a:lnTo>
                  <a:close/>
                </a:path>
              </a:pathLst>
            </a:custGeom>
            <a:ln w="9144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380796" y="1339722"/>
            <a:ext cx="2208530" cy="940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ESP - eSign </a:t>
            </a:r>
            <a:r>
              <a:rPr dirty="0" sz="1200" spc="-5" b="1">
                <a:latin typeface="Arial"/>
                <a:cs typeface="Arial"/>
              </a:rPr>
              <a:t>Services</a:t>
            </a:r>
            <a:r>
              <a:rPr dirty="0" sz="1200" spc="-80" b="1">
                <a:latin typeface="Arial"/>
                <a:cs typeface="Arial"/>
              </a:rPr>
              <a:t> </a:t>
            </a:r>
            <a:r>
              <a:rPr dirty="0" sz="1200" spc="-5" b="1">
                <a:latin typeface="Arial"/>
                <a:cs typeface="Arial"/>
              </a:rPr>
              <a:t>Provider  KSA </a:t>
            </a:r>
            <a:r>
              <a:rPr dirty="0" sz="1200" b="1">
                <a:latin typeface="Arial"/>
                <a:cs typeface="Arial"/>
              </a:rPr>
              <a:t>– </a:t>
            </a:r>
            <a:r>
              <a:rPr dirty="0" sz="1200" spc="-10" b="1">
                <a:latin typeface="Arial"/>
                <a:cs typeface="Arial"/>
              </a:rPr>
              <a:t>KYC </a:t>
            </a:r>
            <a:r>
              <a:rPr dirty="0" sz="1200" spc="-5" b="1">
                <a:latin typeface="Arial"/>
                <a:cs typeface="Arial"/>
              </a:rPr>
              <a:t>Service Agencies  KUA </a:t>
            </a:r>
            <a:r>
              <a:rPr dirty="0" sz="1200" b="1">
                <a:latin typeface="Arial"/>
                <a:cs typeface="Arial"/>
              </a:rPr>
              <a:t>– </a:t>
            </a:r>
            <a:r>
              <a:rPr dirty="0" sz="1200" spc="-10" b="1">
                <a:latin typeface="Arial"/>
                <a:cs typeface="Arial"/>
              </a:rPr>
              <a:t>KYC </a:t>
            </a:r>
            <a:r>
              <a:rPr dirty="0" sz="1200" b="1">
                <a:latin typeface="Arial"/>
                <a:cs typeface="Arial"/>
              </a:rPr>
              <a:t>User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Agency</a:t>
            </a:r>
            <a:endParaRPr sz="1200">
              <a:latin typeface="Arial"/>
              <a:cs typeface="Arial"/>
            </a:endParaRPr>
          </a:p>
          <a:p>
            <a:pPr marL="12700" marR="121285">
              <a:lnSpc>
                <a:spcPct val="100000"/>
              </a:lnSpc>
            </a:pPr>
            <a:r>
              <a:rPr dirty="0" sz="1200" spc="-20" b="1">
                <a:latin typeface="Arial"/>
                <a:cs typeface="Arial"/>
              </a:rPr>
              <a:t>ASA- </a:t>
            </a:r>
            <a:r>
              <a:rPr dirty="0" sz="1200" spc="-5" b="1">
                <a:latin typeface="Arial"/>
                <a:cs typeface="Arial"/>
              </a:rPr>
              <a:t>Authentication Service  Agencies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8790431" y="1272539"/>
            <a:ext cx="2860675" cy="1153795"/>
            <a:chOff x="8790431" y="1272539"/>
            <a:chExt cx="2860675" cy="1153795"/>
          </a:xfrm>
        </p:grpSpPr>
        <p:sp>
          <p:nvSpPr>
            <p:cNvPr id="25" name="object 25"/>
            <p:cNvSpPr/>
            <p:nvPr/>
          </p:nvSpPr>
          <p:spPr>
            <a:xfrm>
              <a:off x="8790431" y="1272539"/>
              <a:ext cx="2860548" cy="113995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8823959" y="1289303"/>
              <a:ext cx="2782824" cy="11369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8837675" y="1296923"/>
              <a:ext cx="2766060" cy="1045844"/>
            </a:xfrm>
            <a:custGeom>
              <a:avLst/>
              <a:gdLst/>
              <a:ahLst/>
              <a:cxnLst/>
              <a:rect l="l" t="t" r="r" b="b"/>
              <a:pathLst>
                <a:path w="2766059" h="1045844">
                  <a:moveTo>
                    <a:pt x="2766060" y="0"/>
                  </a:moveTo>
                  <a:lnTo>
                    <a:pt x="0" y="0"/>
                  </a:lnTo>
                  <a:lnTo>
                    <a:pt x="0" y="1045463"/>
                  </a:lnTo>
                  <a:lnTo>
                    <a:pt x="2766060" y="1045463"/>
                  </a:lnTo>
                  <a:lnTo>
                    <a:pt x="2766060" y="0"/>
                  </a:lnTo>
                  <a:close/>
                </a:path>
              </a:pathLst>
            </a:custGeom>
            <a:solidFill>
              <a:srgbClr val="C5D9F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8837675" y="1296923"/>
              <a:ext cx="2766060" cy="1045844"/>
            </a:xfrm>
            <a:custGeom>
              <a:avLst/>
              <a:gdLst/>
              <a:ahLst/>
              <a:cxnLst/>
              <a:rect l="l" t="t" r="r" b="b"/>
              <a:pathLst>
                <a:path w="2766059" h="1045844">
                  <a:moveTo>
                    <a:pt x="0" y="1045463"/>
                  </a:moveTo>
                  <a:lnTo>
                    <a:pt x="2766060" y="1045463"/>
                  </a:lnTo>
                  <a:lnTo>
                    <a:pt x="2766060" y="0"/>
                  </a:lnTo>
                  <a:lnTo>
                    <a:pt x="0" y="0"/>
                  </a:lnTo>
                  <a:lnTo>
                    <a:pt x="0" y="1045463"/>
                  </a:lnTo>
                  <a:close/>
                </a:path>
              </a:pathLst>
            </a:custGeom>
            <a:ln w="9144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8946260" y="1339722"/>
            <a:ext cx="252666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15" b="1">
                <a:latin typeface="Arial"/>
                <a:cs typeface="Arial"/>
              </a:rPr>
              <a:t>AUA </a:t>
            </a:r>
            <a:r>
              <a:rPr dirty="0" sz="1200" b="1">
                <a:latin typeface="Arial"/>
                <a:cs typeface="Arial"/>
              </a:rPr>
              <a:t>- </a:t>
            </a:r>
            <a:r>
              <a:rPr dirty="0" sz="1200" spc="-5" b="1">
                <a:latin typeface="Arial"/>
                <a:cs typeface="Arial"/>
              </a:rPr>
              <a:t>Authentication </a:t>
            </a:r>
            <a:r>
              <a:rPr dirty="0" sz="1200" b="1">
                <a:latin typeface="Arial"/>
                <a:cs typeface="Arial"/>
              </a:rPr>
              <a:t>User </a:t>
            </a:r>
            <a:r>
              <a:rPr dirty="0" sz="1200" spc="-10" b="1">
                <a:latin typeface="Arial"/>
                <a:cs typeface="Arial"/>
              </a:rPr>
              <a:t>Agency  </a:t>
            </a:r>
            <a:r>
              <a:rPr dirty="0" sz="1200" spc="-5" b="1">
                <a:latin typeface="Arial"/>
                <a:cs typeface="Arial"/>
              </a:rPr>
              <a:t>UPI </a:t>
            </a:r>
            <a:r>
              <a:rPr dirty="0" sz="1200" b="1">
                <a:latin typeface="Arial"/>
                <a:cs typeface="Arial"/>
              </a:rPr>
              <a:t>- </a:t>
            </a:r>
            <a:r>
              <a:rPr dirty="0" sz="1200" spc="-5" b="1">
                <a:latin typeface="Arial"/>
                <a:cs typeface="Arial"/>
              </a:rPr>
              <a:t>Unified </a:t>
            </a:r>
            <a:r>
              <a:rPr dirty="0" sz="1200" spc="-10" b="1">
                <a:latin typeface="Arial"/>
                <a:cs typeface="Arial"/>
              </a:rPr>
              <a:t>Payments</a:t>
            </a:r>
            <a:r>
              <a:rPr dirty="0" sz="1200" spc="30" b="1">
                <a:latin typeface="Arial"/>
                <a:cs typeface="Arial"/>
              </a:rPr>
              <a:t> </a:t>
            </a:r>
            <a:r>
              <a:rPr dirty="0" sz="1200" spc="-5" b="1">
                <a:latin typeface="Arial"/>
                <a:cs typeface="Arial"/>
              </a:rPr>
              <a:t>Interface</a:t>
            </a:r>
            <a:endParaRPr sz="12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946260" y="1705736"/>
            <a:ext cx="18053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5" b="1">
                <a:latin typeface="Arial"/>
                <a:cs typeface="Arial"/>
              </a:rPr>
              <a:t>APB </a:t>
            </a:r>
            <a:r>
              <a:rPr dirty="0" sz="1200" b="1">
                <a:latin typeface="Arial"/>
                <a:cs typeface="Arial"/>
              </a:rPr>
              <a:t>– </a:t>
            </a:r>
            <a:r>
              <a:rPr dirty="0" sz="1200" spc="-5" b="1">
                <a:latin typeface="Arial"/>
                <a:cs typeface="Arial"/>
              </a:rPr>
              <a:t>All-points</a:t>
            </a:r>
            <a:r>
              <a:rPr dirty="0" sz="1200" spc="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bulletin</a:t>
            </a:r>
            <a:endParaRPr sz="12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946260" y="1888616"/>
            <a:ext cx="24961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AEPS </a:t>
            </a:r>
            <a:r>
              <a:rPr dirty="0" sz="1200" b="1">
                <a:latin typeface="Arial"/>
                <a:cs typeface="Arial"/>
              </a:rPr>
              <a:t>- </a:t>
            </a:r>
            <a:r>
              <a:rPr dirty="0" sz="1200" spc="-10" b="1">
                <a:latin typeface="Arial"/>
                <a:cs typeface="Arial"/>
              </a:rPr>
              <a:t>Aadhaar </a:t>
            </a:r>
            <a:r>
              <a:rPr dirty="0" sz="1200" spc="-5" b="1">
                <a:latin typeface="Arial"/>
                <a:cs typeface="Arial"/>
              </a:rPr>
              <a:t>Enabled</a:t>
            </a:r>
            <a:r>
              <a:rPr dirty="0" sz="1200" spc="6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Payment</a:t>
            </a:r>
            <a:endParaRPr sz="12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8946260" y="2071496"/>
            <a:ext cx="5645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S</a:t>
            </a:r>
            <a:r>
              <a:rPr dirty="0" sz="1200" spc="-40" b="1">
                <a:latin typeface="Arial"/>
                <a:cs typeface="Arial"/>
              </a:rPr>
              <a:t>y</a:t>
            </a:r>
            <a:r>
              <a:rPr dirty="0" sz="1200" spc="-5" b="1">
                <a:latin typeface="Arial"/>
                <a:cs typeface="Arial"/>
              </a:rPr>
              <a:t>stem</a:t>
            </a:r>
            <a:endParaRPr sz="12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608821" y="6388709"/>
            <a:ext cx="3094990" cy="467995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algn="r" marR="626110">
              <a:lnSpc>
                <a:spcPct val="100000"/>
              </a:lnSpc>
              <a:spcBef>
                <a:spcPts val="4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16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dirty="0" sz="1200" b="1">
                <a:latin typeface="Arial"/>
                <a:cs typeface="Arial"/>
              </a:rPr>
              <a:t>Source: </a:t>
            </a:r>
            <a:r>
              <a:rPr dirty="0" sz="1200">
                <a:latin typeface="Arial"/>
                <a:cs typeface="Arial"/>
              </a:rPr>
              <a:t>India Stack .pdf , </a:t>
            </a:r>
            <a:r>
              <a:rPr dirty="0" sz="1200" spc="-5">
                <a:latin typeface="Arial"/>
                <a:cs typeface="Arial"/>
              </a:rPr>
              <a:t>ispirt, 13 </a:t>
            </a:r>
            <a:r>
              <a:rPr dirty="0" sz="1200">
                <a:latin typeface="Arial"/>
                <a:cs typeface="Arial"/>
              </a:rPr>
              <a:t>Oct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2016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887200" cy="6844665"/>
            <a:chOff x="0" y="0"/>
            <a:chExt cx="11887200" cy="6844665"/>
          </a:xfrm>
        </p:grpSpPr>
        <p:sp>
          <p:nvSpPr>
            <p:cNvPr id="3" name="object 3"/>
            <p:cNvSpPr/>
            <p:nvPr/>
          </p:nvSpPr>
          <p:spPr>
            <a:xfrm>
              <a:off x="210599" y="109508"/>
              <a:ext cx="11536200" cy="6734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1887199" cy="12252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-18288" y="0"/>
            <a:ext cx="11925300" cy="1181100"/>
            <a:chOff x="-18288" y="0"/>
            <a:chExt cx="11925300" cy="1181100"/>
          </a:xfrm>
        </p:grpSpPr>
        <p:sp>
          <p:nvSpPr>
            <p:cNvPr id="6" name="object 6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727710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72771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11047221" y="6477914"/>
            <a:ext cx="155575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40"/>
              </a:lnSpc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17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4197" y="1734310"/>
            <a:ext cx="11782425" cy="5105400"/>
            <a:chOff x="44197" y="1734310"/>
            <a:chExt cx="11782425" cy="5105400"/>
          </a:xfrm>
        </p:grpSpPr>
        <p:sp>
          <p:nvSpPr>
            <p:cNvPr id="18" name="object 18"/>
            <p:cNvSpPr/>
            <p:nvPr/>
          </p:nvSpPr>
          <p:spPr>
            <a:xfrm>
              <a:off x="44197" y="1734310"/>
              <a:ext cx="11782044" cy="510540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36219" y="1926336"/>
              <a:ext cx="11397996" cy="472135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7690484" y="6647180"/>
            <a:ext cx="40697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Arial"/>
                <a:cs typeface="Arial"/>
              </a:rPr>
              <a:t>Source </a:t>
            </a:r>
            <a:r>
              <a:rPr dirty="0" sz="1200" b="1">
                <a:latin typeface="Arial"/>
                <a:cs typeface="Arial"/>
              </a:rPr>
              <a:t>:</a:t>
            </a:r>
            <a:r>
              <a:rPr dirty="0" sz="1200" spc="60" b="1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  <a:hlinkClick r:id="rId14"/>
              </a:rPr>
              <a:t>http://www.naironlinecenter.com/digital-locker.html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63474" y="1253489"/>
            <a:ext cx="11177270" cy="612775"/>
          </a:xfrm>
          <a:prstGeom prst="rect">
            <a:avLst/>
          </a:prstGeom>
          <a:solidFill>
            <a:srgbClr val="4F81BC"/>
          </a:solidFill>
          <a:ln w="25907">
            <a:solidFill>
              <a:srgbClr val="385D89"/>
            </a:solidFill>
          </a:ln>
        </p:spPr>
        <p:txBody>
          <a:bodyPr wrap="square" lIns="0" tIns="53975" rIns="0" bIns="0" rtlCol="0" vert="horz">
            <a:spAutoFit/>
          </a:bodyPr>
          <a:lstStyle/>
          <a:p>
            <a:pPr marL="118745">
              <a:lnSpc>
                <a:spcPct val="100000"/>
              </a:lnSpc>
              <a:spcBef>
                <a:spcPts val="42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dirty="0" sz="1600" spc="1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1600" spc="1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December</a:t>
            </a:r>
            <a:r>
              <a:rPr dirty="0" sz="1600" spc="1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2019,</a:t>
            </a:r>
            <a:r>
              <a:rPr dirty="0" sz="1600" spc="1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DigiLocker</a:t>
            </a:r>
            <a:r>
              <a:rPr dirty="0" sz="1600" spc="1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provides</a:t>
            </a:r>
            <a:r>
              <a:rPr dirty="0" sz="1600" spc="1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access</a:t>
            </a:r>
            <a:r>
              <a:rPr dirty="0" sz="1600" spc="1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dirty="0" sz="1600" spc="1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over</a:t>
            </a:r>
            <a:r>
              <a:rPr dirty="0" sz="1600" spc="1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372+</a:t>
            </a:r>
            <a:r>
              <a:rPr dirty="0" sz="1600" spc="1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crore</a:t>
            </a:r>
            <a:r>
              <a:rPr dirty="0" sz="1600" spc="1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authentic</a:t>
            </a:r>
            <a:r>
              <a:rPr dirty="0" sz="1600" spc="1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documents</a:t>
            </a:r>
            <a:r>
              <a:rPr dirty="0" sz="1600" spc="1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dirty="0" sz="1600" spc="1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149</a:t>
            </a:r>
            <a:r>
              <a:rPr dirty="0" sz="1600" spc="1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issuers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dirty="0" sz="1600" spc="1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Over</a:t>
            </a:r>
            <a:endParaRPr sz="1600">
              <a:latin typeface="Arial"/>
              <a:cs typeface="Arial"/>
            </a:endParaRPr>
          </a:p>
          <a:p>
            <a:pPr marL="118745">
              <a:lnSpc>
                <a:spcPct val="100000"/>
              </a:lnSpc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3.3 crore users are registered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on DigiLocker.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43 requester organisations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are accepting documents from</a:t>
            </a:r>
            <a:r>
              <a:rPr dirty="0" sz="1600" spc="3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DigiLocker.</a:t>
            </a:r>
            <a:endParaRPr sz="16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716779" y="728472"/>
            <a:ext cx="2537460" cy="483234"/>
          </a:xfrm>
          <a:custGeom>
            <a:avLst/>
            <a:gdLst/>
            <a:ahLst/>
            <a:cxnLst/>
            <a:rect l="l" t="t" r="r" b="b"/>
            <a:pathLst>
              <a:path w="2537459" h="483234">
                <a:moveTo>
                  <a:pt x="2537460" y="0"/>
                </a:moveTo>
                <a:lnTo>
                  <a:pt x="0" y="0"/>
                </a:lnTo>
                <a:lnTo>
                  <a:pt x="0" y="483108"/>
                </a:lnTo>
                <a:lnTo>
                  <a:pt x="2537460" y="483108"/>
                </a:lnTo>
                <a:lnTo>
                  <a:pt x="25374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4850129" y="704850"/>
            <a:ext cx="227012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DigiLocker</a:t>
            </a:r>
          </a:p>
        </p:txBody>
      </p:sp>
      <p:sp>
        <p:nvSpPr>
          <p:cNvPr id="24" name="object 24"/>
          <p:cNvSpPr/>
          <p:nvPr/>
        </p:nvSpPr>
        <p:spPr>
          <a:xfrm>
            <a:off x="395477" y="5156453"/>
            <a:ext cx="11082655" cy="504825"/>
          </a:xfrm>
          <a:custGeom>
            <a:avLst/>
            <a:gdLst/>
            <a:ahLst/>
            <a:cxnLst/>
            <a:rect l="l" t="t" r="r" b="b"/>
            <a:pathLst>
              <a:path w="11082655" h="504825">
                <a:moveTo>
                  <a:pt x="0" y="504444"/>
                </a:moveTo>
                <a:lnTo>
                  <a:pt x="11082528" y="504444"/>
                </a:lnTo>
                <a:lnTo>
                  <a:pt x="11082528" y="0"/>
                </a:lnTo>
                <a:lnTo>
                  <a:pt x="0" y="0"/>
                </a:lnTo>
                <a:lnTo>
                  <a:pt x="0" y="504444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67953" y="3663137"/>
            <a:ext cx="2437765" cy="6426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Aligns market</a:t>
            </a:r>
            <a:r>
              <a:rPr dirty="0" sz="2000" spc="-125" b="1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goals</a:t>
            </a:r>
            <a:endParaRPr sz="20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50"/>
              </a:spcBef>
              <a:tabLst>
                <a:tab pos="645795" algn="l"/>
              </a:tabLst>
            </a:pP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with	social</a:t>
            </a:r>
            <a:r>
              <a:rPr dirty="0" sz="2000" spc="-110" b="1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goals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61223" y="2326639"/>
            <a:ext cx="3724275" cy="6419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No </a:t>
            </a:r>
            <a:r>
              <a:rPr dirty="0" sz="2000" spc="-5" b="1">
                <a:solidFill>
                  <a:srgbClr val="666666"/>
                </a:solidFill>
                <a:latin typeface="Arial"/>
                <a:cs typeface="Arial"/>
              </a:rPr>
              <a:t>physical 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presence</a:t>
            </a:r>
            <a:r>
              <a:rPr dirty="0" sz="2000" spc="-65" b="1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required</a:t>
            </a:r>
            <a:endParaRPr sz="2000">
              <a:latin typeface="Arial"/>
              <a:cs typeface="Arial"/>
            </a:endParaRPr>
          </a:p>
          <a:p>
            <a:pPr algn="r" marR="5715">
              <a:lnSpc>
                <a:spcPct val="100000"/>
              </a:lnSpc>
              <a:spcBef>
                <a:spcPts val="45"/>
              </a:spcBef>
            </a:pP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(reduces more</a:t>
            </a:r>
            <a:r>
              <a:rPr dirty="0" sz="2000" spc="-110" b="1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costs)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46389" y="4935677"/>
            <a:ext cx="3039745" cy="95376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Increases trust - allows</a:t>
            </a:r>
            <a:r>
              <a:rPr dirty="0" sz="2000" spc="-175" b="1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a</a:t>
            </a:r>
            <a:endParaRPr sz="2000">
              <a:latin typeface="Arial"/>
              <a:cs typeface="Arial"/>
            </a:endParaRPr>
          </a:p>
          <a:p>
            <a:pPr algn="r" marL="289560" marR="5080" indent="1000125">
              <a:lnSpc>
                <a:spcPct val="102000"/>
              </a:lnSpc>
              <a:spcBef>
                <a:spcPts val="5"/>
              </a:spcBef>
              <a:tabLst>
                <a:tab pos="1924050" algn="l"/>
              </a:tabLst>
            </a:pP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n</a:t>
            </a:r>
            <a:r>
              <a:rPr dirty="0" sz="2000" spc="-10" b="1">
                <a:solidFill>
                  <a:srgbClr val="666666"/>
                </a:solidFill>
                <a:latin typeface="Arial"/>
                <a:cs typeface="Arial"/>
              </a:rPr>
              <a:t>e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w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	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bus</a:t>
            </a:r>
            <a:r>
              <a:rPr dirty="0" sz="2000" spc="-10" b="1">
                <a:solidFill>
                  <a:srgbClr val="666666"/>
                </a:solidFill>
                <a:latin typeface="Arial"/>
                <a:cs typeface="Arial"/>
              </a:rPr>
              <a:t>i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ness  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architecture to</a:t>
            </a:r>
            <a:r>
              <a:rPr dirty="0" sz="2000" spc="-130" b="1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emerge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3242" y="2348230"/>
            <a:ext cx="3145790" cy="6356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5"/>
              </a:spcBef>
              <a:tabLst>
                <a:tab pos="874394" algn="l"/>
              </a:tabLst>
            </a:pP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Broad	based,</a:t>
            </a:r>
            <a:r>
              <a:rPr dirty="0" sz="2000" spc="-105" b="1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ubiquitous,</a:t>
            </a:r>
            <a:endParaRPr sz="20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</a:pPr>
            <a:r>
              <a:rPr dirty="0" sz="2000" spc="-5" b="1">
                <a:solidFill>
                  <a:srgbClr val="666666"/>
                </a:solidFill>
                <a:latin typeface="Arial"/>
                <a:cs typeface="Arial"/>
              </a:rPr>
              <a:t>inclusive</a:t>
            </a:r>
            <a:r>
              <a:rPr dirty="0" sz="2000" spc="-70" b="1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platform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2815" y="3735451"/>
            <a:ext cx="2103120" cy="636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Cuts</a:t>
            </a:r>
            <a:r>
              <a:rPr dirty="0" sz="2000" spc="-80" b="1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Onboarding</a:t>
            </a:r>
            <a:endParaRPr sz="2000">
              <a:latin typeface="Arial"/>
              <a:cs typeface="Arial"/>
            </a:endParaRPr>
          </a:p>
          <a:p>
            <a:pPr algn="r" marR="5715">
              <a:lnSpc>
                <a:spcPct val="100000"/>
              </a:lnSpc>
            </a:pP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Costs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1395" y="5215890"/>
            <a:ext cx="2103755" cy="635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Cuts</a:t>
            </a:r>
            <a:r>
              <a:rPr dirty="0" sz="2000" spc="-85" b="1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Transaction</a:t>
            </a:r>
            <a:endParaRPr sz="20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</a:pP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Costs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75453" y="1527175"/>
            <a:ext cx="219583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666666"/>
                </a:solidFill>
                <a:latin typeface="Arial"/>
                <a:cs typeface="Arial"/>
              </a:rPr>
              <a:t>Allows</a:t>
            </a:r>
            <a:r>
              <a:rPr dirty="0" sz="2000" spc="-90" b="1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dirty="0" sz="2000" spc="-5" b="1">
                <a:solidFill>
                  <a:srgbClr val="666666"/>
                </a:solidFill>
                <a:latin typeface="Arial"/>
                <a:cs typeface="Arial"/>
              </a:rPr>
              <a:t>Innovation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86000" y="836675"/>
            <a:ext cx="7536180" cy="474345"/>
          </a:xfrm>
          <a:custGeom>
            <a:avLst/>
            <a:gdLst/>
            <a:ahLst/>
            <a:cxnLst/>
            <a:rect l="l" t="t" r="r" b="b"/>
            <a:pathLst>
              <a:path w="7536180" h="474344">
                <a:moveTo>
                  <a:pt x="7536180" y="0"/>
                </a:moveTo>
                <a:lnTo>
                  <a:pt x="0" y="0"/>
                </a:lnTo>
                <a:lnTo>
                  <a:pt x="0" y="473963"/>
                </a:lnTo>
                <a:lnTo>
                  <a:pt x="7536180" y="473963"/>
                </a:lnTo>
                <a:lnTo>
                  <a:pt x="75361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415285" y="814527"/>
            <a:ext cx="7289800" cy="48323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Why is the </a:t>
            </a:r>
            <a:r>
              <a:rPr dirty="0" spc="-5"/>
              <a:t>India Stack Disruptive</a:t>
            </a:r>
            <a:r>
              <a:rPr dirty="0" spc="-25"/>
              <a:t> </a:t>
            </a:r>
            <a:r>
              <a:rPr dirty="0"/>
              <a:t>?</a:t>
            </a:r>
          </a:p>
        </p:txBody>
      </p:sp>
      <p:grpSp>
        <p:nvGrpSpPr>
          <p:cNvPr id="11" name="object 11"/>
          <p:cNvGrpSpPr/>
          <p:nvPr/>
        </p:nvGrpSpPr>
        <p:grpSpPr>
          <a:xfrm>
            <a:off x="3253740" y="2144267"/>
            <a:ext cx="4926330" cy="3924300"/>
            <a:chOff x="3253740" y="2144267"/>
            <a:chExt cx="4926330" cy="3924300"/>
          </a:xfrm>
        </p:grpSpPr>
        <p:sp>
          <p:nvSpPr>
            <p:cNvPr id="12" name="object 12"/>
            <p:cNvSpPr/>
            <p:nvPr/>
          </p:nvSpPr>
          <p:spPr>
            <a:xfrm>
              <a:off x="3253740" y="3939539"/>
              <a:ext cx="527685" cy="1844039"/>
            </a:xfrm>
            <a:custGeom>
              <a:avLst/>
              <a:gdLst/>
              <a:ahLst/>
              <a:cxnLst/>
              <a:rect l="l" t="t" r="r" b="b"/>
              <a:pathLst>
                <a:path w="527685" h="1844039">
                  <a:moveTo>
                    <a:pt x="508635" y="233045"/>
                  </a:moveTo>
                  <a:lnTo>
                    <a:pt x="502920" y="198501"/>
                  </a:lnTo>
                  <a:lnTo>
                    <a:pt x="496443" y="186537"/>
                  </a:lnTo>
                  <a:lnTo>
                    <a:pt x="496443" y="233045"/>
                  </a:lnTo>
                  <a:lnTo>
                    <a:pt x="490347" y="266192"/>
                  </a:lnTo>
                  <a:lnTo>
                    <a:pt x="474091" y="294005"/>
                  </a:lnTo>
                  <a:lnTo>
                    <a:pt x="449961" y="313690"/>
                  </a:lnTo>
                  <a:lnTo>
                    <a:pt x="420624" y="322072"/>
                  </a:lnTo>
                  <a:lnTo>
                    <a:pt x="94107" y="322072"/>
                  </a:lnTo>
                  <a:lnTo>
                    <a:pt x="61595" y="315214"/>
                  </a:lnTo>
                  <a:lnTo>
                    <a:pt x="35179" y="296418"/>
                  </a:lnTo>
                  <a:lnTo>
                    <a:pt x="17399" y="268097"/>
                  </a:lnTo>
                  <a:lnTo>
                    <a:pt x="11049" y="233045"/>
                  </a:lnTo>
                  <a:lnTo>
                    <a:pt x="17399" y="199517"/>
                  </a:lnTo>
                  <a:lnTo>
                    <a:pt x="34798" y="171704"/>
                  </a:lnTo>
                  <a:lnTo>
                    <a:pt x="60579" y="152400"/>
                  </a:lnTo>
                  <a:lnTo>
                    <a:pt x="91694" y="144145"/>
                  </a:lnTo>
                  <a:lnTo>
                    <a:pt x="95377" y="144145"/>
                  </a:lnTo>
                  <a:lnTo>
                    <a:pt x="97790" y="141605"/>
                  </a:lnTo>
                  <a:lnTo>
                    <a:pt x="97790" y="137795"/>
                  </a:lnTo>
                  <a:lnTo>
                    <a:pt x="103251" y="110744"/>
                  </a:lnTo>
                  <a:lnTo>
                    <a:pt x="117983" y="88773"/>
                  </a:lnTo>
                  <a:lnTo>
                    <a:pt x="140081" y="74295"/>
                  </a:lnTo>
                  <a:lnTo>
                    <a:pt x="167513" y="68961"/>
                  </a:lnTo>
                  <a:lnTo>
                    <a:pt x="177292" y="68961"/>
                  </a:lnTo>
                  <a:lnTo>
                    <a:pt x="187071" y="70231"/>
                  </a:lnTo>
                  <a:lnTo>
                    <a:pt x="196850" y="73914"/>
                  </a:lnTo>
                  <a:lnTo>
                    <a:pt x="199263" y="75184"/>
                  </a:lnTo>
                  <a:lnTo>
                    <a:pt x="201803" y="73914"/>
                  </a:lnTo>
                  <a:lnTo>
                    <a:pt x="202946" y="71374"/>
                  </a:lnTo>
                  <a:lnTo>
                    <a:pt x="204978" y="68961"/>
                  </a:lnTo>
                  <a:lnTo>
                    <a:pt x="210820" y="61468"/>
                  </a:lnTo>
                  <a:lnTo>
                    <a:pt x="222758" y="46228"/>
                  </a:lnTo>
                  <a:lnTo>
                    <a:pt x="246634" y="27305"/>
                  </a:lnTo>
                  <a:lnTo>
                    <a:pt x="273812" y="15367"/>
                  </a:lnTo>
                  <a:lnTo>
                    <a:pt x="303276" y="11303"/>
                  </a:lnTo>
                  <a:lnTo>
                    <a:pt x="347726" y="21463"/>
                  </a:lnTo>
                  <a:lnTo>
                    <a:pt x="384810" y="49022"/>
                  </a:lnTo>
                  <a:lnTo>
                    <a:pt x="410464" y="90043"/>
                  </a:lnTo>
                  <a:lnTo>
                    <a:pt x="420624" y="140335"/>
                  </a:lnTo>
                  <a:lnTo>
                    <a:pt x="420624" y="142875"/>
                  </a:lnTo>
                  <a:lnTo>
                    <a:pt x="423037" y="145415"/>
                  </a:lnTo>
                  <a:lnTo>
                    <a:pt x="425450" y="146685"/>
                  </a:lnTo>
                  <a:lnTo>
                    <a:pt x="454152" y="156591"/>
                  </a:lnTo>
                  <a:lnTo>
                    <a:pt x="476504" y="175768"/>
                  </a:lnTo>
                  <a:lnTo>
                    <a:pt x="491109" y="201930"/>
                  </a:lnTo>
                  <a:lnTo>
                    <a:pt x="496443" y="233045"/>
                  </a:lnTo>
                  <a:lnTo>
                    <a:pt x="496443" y="186537"/>
                  </a:lnTo>
                  <a:lnTo>
                    <a:pt x="487045" y="169164"/>
                  </a:lnTo>
                  <a:lnTo>
                    <a:pt x="462661" y="147447"/>
                  </a:lnTo>
                  <a:lnTo>
                    <a:pt x="431546" y="135382"/>
                  </a:lnTo>
                  <a:lnTo>
                    <a:pt x="419481" y="82423"/>
                  </a:lnTo>
                  <a:lnTo>
                    <a:pt x="391287" y="39497"/>
                  </a:lnTo>
                  <a:lnTo>
                    <a:pt x="352171" y="11303"/>
                  </a:lnTo>
                  <a:lnTo>
                    <a:pt x="351155" y="10541"/>
                  </a:lnTo>
                  <a:lnTo>
                    <a:pt x="303276" y="0"/>
                  </a:lnTo>
                  <a:lnTo>
                    <a:pt x="271907" y="4191"/>
                  </a:lnTo>
                  <a:lnTo>
                    <a:pt x="242951" y="16129"/>
                  </a:lnTo>
                  <a:lnTo>
                    <a:pt x="217297" y="35433"/>
                  </a:lnTo>
                  <a:lnTo>
                    <a:pt x="195580" y="61468"/>
                  </a:lnTo>
                  <a:lnTo>
                    <a:pt x="187071" y="58928"/>
                  </a:lnTo>
                  <a:lnTo>
                    <a:pt x="177292" y="56388"/>
                  </a:lnTo>
                  <a:lnTo>
                    <a:pt x="167513" y="56388"/>
                  </a:lnTo>
                  <a:lnTo>
                    <a:pt x="136652" y="62357"/>
                  </a:lnTo>
                  <a:lnTo>
                    <a:pt x="111506" y="78613"/>
                  </a:lnTo>
                  <a:lnTo>
                    <a:pt x="94234" y="102870"/>
                  </a:lnTo>
                  <a:lnTo>
                    <a:pt x="86868" y="132842"/>
                  </a:lnTo>
                  <a:lnTo>
                    <a:pt x="52565" y="143383"/>
                  </a:lnTo>
                  <a:lnTo>
                    <a:pt x="25019" y="165608"/>
                  </a:lnTo>
                  <a:lnTo>
                    <a:pt x="6731" y="196469"/>
                  </a:lnTo>
                  <a:lnTo>
                    <a:pt x="0" y="233045"/>
                  </a:lnTo>
                  <a:lnTo>
                    <a:pt x="7353" y="272542"/>
                  </a:lnTo>
                  <a:lnTo>
                    <a:pt x="27305" y="304419"/>
                  </a:lnTo>
                  <a:lnTo>
                    <a:pt x="57264" y="325628"/>
                  </a:lnTo>
                  <a:lnTo>
                    <a:pt x="94107" y="333375"/>
                  </a:lnTo>
                  <a:lnTo>
                    <a:pt x="420624" y="333375"/>
                  </a:lnTo>
                  <a:lnTo>
                    <a:pt x="455041" y="324104"/>
                  </a:lnTo>
                  <a:lnTo>
                    <a:pt x="457454" y="322072"/>
                  </a:lnTo>
                  <a:lnTo>
                    <a:pt x="482981" y="302006"/>
                  </a:lnTo>
                  <a:lnTo>
                    <a:pt x="501777" y="270637"/>
                  </a:lnTo>
                  <a:lnTo>
                    <a:pt x="508635" y="233045"/>
                  </a:lnTo>
                  <a:close/>
                </a:path>
                <a:path w="527685" h="1844039">
                  <a:moveTo>
                    <a:pt x="527177" y="1389126"/>
                  </a:moveTo>
                  <a:lnTo>
                    <a:pt x="525272" y="1386205"/>
                  </a:lnTo>
                  <a:lnTo>
                    <a:pt x="522351" y="1384173"/>
                  </a:lnTo>
                  <a:lnTo>
                    <a:pt x="517652" y="1384173"/>
                  </a:lnTo>
                  <a:lnTo>
                    <a:pt x="450215" y="1453642"/>
                  </a:lnTo>
                  <a:lnTo>
                    <a:pt x="443357" y="1446530"/>
                  </a:lnTo>
                  <a:lnTo>
                    <a:pt x="443357" y="1460754"/>
                  </a:lnTo>
                  <a:lnTo>
                    <a:pt x="407162" y="1497965"/>
                  </a:lnTo>
                  <a:lnTo>
                    <a:pt x="397256" y="1497965"/>
                  </a:lnTo>
                  <a:lnTo>
                    <a:pt x="397256" y="1508125"/>
                  </a:lnTo>
                  <a:lnTo>
                    <a:pt x="360680" y="1545717"/>
                  </a:lnTo>
                  <a:lnTo>
                    <a:pt x="353568" y="1538351"/>
                  </a:lnTo>
                  <a:lnTo>
                    <a:pt x="353568" y="1553083"/>
                  </a:lnTo>
                  <a:lnTo>
                    <a:pt x="309753" y="1598168"/>
                  </a:lnTo>
                  <a:lnTo>
                    <a:pt x="302768" y="1598168"/>
                  </a:lnTo>
                  <a:lnTo>
                    <a:pt x="302006" y="1597406"/>
                  </a:lnTo>
                  <a:lnTo>
                    <a:pt x="302006" y="1500124"/>
                  </a:lnTo>
                  <a:lnTo>
                    <a:pt x="353568" y="1553083"/>
                  </a:lnTo>
                  <a:lnTo>
                    <a:pt x="353568" y="1538351"/>
                  </a:lnTo>
                  <a:lnTo>
                    <a:pt x="316230" y="1500124"/>
                  </a:lnTo>
                  <a:lnTo>
                    <a:pt x="300609" y="1483995"/>
                  </a:lnTo>
                  <a:lnTo>
                    <a:pt x="299847" y="1483995"/>
                  </a:lnTo>
                  <a:lnTo>
                    <a:pt x="299847" y="1483233"/>
                  </a:lnTo>
                  <a:lnTo>
                    <a:pt x="298450" y="1483233"/>
                  </a:lnTo>
                  <a:lnTo>
                    <a:pt x="297688" y="1482598"/>
                  </a:lnTo>
                  <a:lnTo>
                    <a:pt x="296799" y="1482598"/>
                  </a:lnTo>
                  <a:lnTo>
                    <a:pt x="296799" y="1611503"/>
                  </a:lnTo>
                  <a:lnTo>
                    <a:pt x="159385" y="1752803"/>
                  </a:lnTo>
                  <a:lnTo>
                    <a:pt x="159385" y="1492758"/>
                  </a:lnTo>
                  <a:lnTo>
                    <a:pt x="181864" y="1492758"/>
                  </a:lnTo>
                  <a:lnTo>
                    <a:pt x="296799" y="1611503"/>
                  </a:lnTo>
                  <a:lnTo>
                    <a:pt x="296799" y="1482598"/>
                  </a:lnTo>
                  <a:lnTo>
                    <a:pt x="292100" y="1482598"/>
                  </a:lnTo>
                  <a:lnTo>
                    <a:pt x="292100" y="1492758"/>
                  </a:lnTo>
                  <a:lnTo>
                    <a:pt x="292100" y="1587119"/>
                  </a:lnTo>
                  <a:lnTo>
                    <a:pt x="200787" y="1492758"/>
                  </a:lnTo>
                  <a:lnTo>
                    <a:pt x="292100" y="1492758"/>
                  </a:lnTo>
                  <a:lnTo>
                    <a:pt x="292100" y="1482598"/>
                  </a:lnTo>
                  <a:lnTo>
                    <a:pt x="241427" y="1482598"/>
                  </a:lnTo>
                  <a:lnTo>
                    <a:pt x="241427" y="1392555"/>
                  </a:lnTo>
                  <a:lnTo>
                    <a:pt x="374015" y="1392555"/>
                  </a:lnTo>
                  <a:lnTo>
                    <a:pt x="374015" y="1505966"/>
                  </a:lnTo>
                  <a:lnTo>
                    <a:pt x="376174" y="1508125"/>
                  </a:lnTo>
                  <a:lnTo>
                    <a:pt x="397256" y="1508125"/>
                  </a:lnTo>
                  <a:lnTo>
                    <a:pt x="397256" y="1497965"/>
                  </a:lnTo>
                  <a:lnTo>
                    <a:pt x="384048" y="1497965"/>
                  </a:lnTo>
                  <a:lnTo>
                    <a:pt x="384048" y="1399794"/>
                  </a:lnTo>
                  <a:lnTo>
                    <a:pt x="443357" y="1460754"/>
                  </a:lnTo>
                  <a:lnTo>
                    <a:pt x="443357" y="1446530"/>
                  </a:lnTo>
                  <a:lnTo>
                    <a:pt x="398157" y="1399794"/>
                  </a:lnTo>
                  <a:lnTo>
                    <a:pt x="391160" y="1392555"/>
                  </a:lnTo>
                  <a:lnTo>
                    <a:pt x="382651" y="1383665"/>
                  </a:lnTo>
                  <a:lnTo>
                    <a:pt x="381889" y="1383665"/>
                  </a:lnTo>
                  <a:lnTo>
                    <a:pt x="381889" y="1383030"/>
                  </a:lnTo>
                  <a:lnTo>
                    <a:pt x="379730" y="1383030"/>
                  </a:lnTo>
                  <a:lnTo>
                    <a:pt x="379730" y="1382268"/>
                  </a:lnTo>
                  <a:lnTo>
                    <a:pt x="233553" y="1382268"/>
                  </a:lnTo>
                  <a:lnTo>
                    <a:pt x="231394" y="1385189"/>
                  </a:lnTo>
                  <a:lnTo>
                    <a:pt x="231394" y="1482598"/>
                  </a:lnTo>
                  <a:lnTo>
                    <a:pt x="190881" y="1482598"/>
                  </a:lnTo>
                  <a:lnTo>
                    <a:pt x="97663" y="1386205"/>
                  </a:lnTo>
                  <a:lnTo>
                    <a:pt x="94869" y="1384173"/>
                  </a:lnTo>
                  <a:lnTo>
                    <a:pt x="91059" y="1384173"/>
                  </a:lnTo>
                  <a:lnTo>
                    <a:pt x="88265" y="1386205"/>
                  </a:lnTo>
                  <a:lnTo>
                    <a:pt x="85344" y="1389126"/>
                  </a:lnTo>
                  <a:lnTo>
                    <a:pt x="85344" y="1393952"/>
                  </a:lnTo>
                  <a:lnTo>
                    <a:pt x="88265" y="1395984"/>
                  </a:lnTo>
                  <a:lnTo>
                    <a:pt x="171958" y="1482598"/>
                  </a:lnTo>
                  <a:lnTo>
                    <a:pt x="151511" y="1482598"/>
                  </a:lnTo>
                  <a:lnTo>
                    <a:pt x="149479" y="1485519"/>
                  </a:lnTo>
                  <a:lnTo>
                    <a:pt x="149479" y="1763077"/>
                  </a:lnTo>
                  <a:lnTo>
                    <a:pt x="88265" y="1826056"/>
                  </a:lnTo>
                  <a:lnTo>
                    <a:pt x="85344" y="1828977"/>
                  </a:lnTo>
                  <a:lnTo>
                    <a:pt x="85344" y="1832889"/>
                  </a:lnTo>
                  <a:lnTo>
                    <a:pt x="88265" y="1835797"/>
                  </a:lnTo>
                  <a:lnTo>
                    <a:pt x="89154" y="1836788"/>
                  </a:lnTo>
                  <a:lnTo>
                    <a:pt x="91059" y="1837766"/>
                  </a:lnTo>
                  <a:lnTo>
                    <a:pt x="94869" y="1837766"/>
                  </a:lnTo>
                  <a:lnTo>
                    <a:pt x="96774" y="1836788"/>
                  </a:lnTo>
                  <a:lnTo>
                    <a:pt x="97663" y="1835797"/>
                  </a:lnTo>
                  <a:lnTo>
                    <a:pt x="149479" y="1782559"/>
                  </a:lnTo>
                  <a:lnTo>
                    <a:pt x="149479" y="1840484"/>
                  </a:lnTo>
                  <a:lnTo>
                    <a:pt x="151511" y="1843417"/>
                  </a:lnTo>
                  <a:lnTo>
                    <a:pt x="412496" y="1843417"/>
                  </a:lnTo>
                  <a:lnTo>
                    <a:pt x="414655" y="1840484"/>
                  </a:lnTo>
                  <a:lnTo>
                    <a:pt x="414655" y="1833156"/>
                  </a:lnTo>
                  <a:lnTo>
                    <a:pt x="414655" y="1743125"/>
                  </a:lnTo>
                  <a:lnTo>
                    <a:pt x="425323" y="1743125"/>
                  </a:lnTo>
                  <a:lnTo>
                    <a:pt x="515747" y="1835797"/>
                  </a:lnTo>
                  <a:lnTo>
                    <a:pt x="516763" y="1836788"/>
                  </a:lnTo>
                  <a:lnTo>
                    <a:pt x="518668" y="1837766"/>
                  </a:lnTo>
                  <a:lnTo>
                    <a:pt x="521462" y="1837766"/>
                  </a:lnTo>
                  <a:lnTo>
                    <a:pt x="525272" y="1835797"/>
                  </a:lnTo>
                  <a:lnTo>
                    <a:pt x="527177" y="1832889"/>
                  </a:lnTo>
                  <a:lnTo>
                    <a:pt x="527177" y="1828977"/>
                  </a:lnTo>
                  <a:lnTo>
                    <a:pt x="525272" y="1826056"/>
                  </a:lnTo>
                  <a:lnTo>
                    <a:pt x="444246" y="1743125"/>
                  </a:lnTo>
                  <a:lnTo>
                    <a:pt x="493903" y="1743125"/>
                  </a:lnTo>
                  <a:lnTo>
                    <a:pt x="495935" y="1740192"/>
                  </a:lnTo>
                  <a:lnTo>
                    <a:pt x="495935" y="1732876"/>
                  </a:lnTo>
                  <a:lnTo>
                    <a:pt x="495935" y="1500886"/>
                  </a:lnTo>
                  <a:lnTo>
                    <a:pt x="495300" y="1500124"/>
                  </a:lnTo>
                  <a:lnTo>
                    <a:pt x="495300" y="1499362"/>
                  </a:lnTo>
                  <a:lnTo>
                    <a:pt x="494538" y="1499362"/>
                  </a:lnTo>
                  <a:lnTo>
                    <a:pt x="493141" y="1497965"/>
                  </a:lnTo>
                  <a:lnTo>
                    <a:pt x="486029" y="1490599"/>
                  </a:lnTo>
                  <a:lnTo>
                    <a:pt x="486029" y="1508125"/>
                  </a:lnTo>
                  <a:lnTo>
                    <a:pt x="486029" y="1732876"/>
                  </a:lnTo>
                  <a:lnTo>
                    <a:pt x="434213" y="1732876"/>
                  </a:lnTo>
                  <a:lnTo>
                    <a:pt x="415290" y="1713420"/>
                  </a:lnTo>
                  <a:lnTo>
                    <a:pt x="415290" y="1732876"/>
                  </a:lnTo>
                  <a:lnTo>
                    <a:pt x="414655" y="1732876"/>
                  </a:lnTo>
                  <a:lnTo>
                    <a:pt x="414655" y="1732318"/>
                  </a:lnTo>
                  <a:lnTo>
                    <a:pt x="415290" y="1732876"/>
                  </a:lnTo>
                  <a:lnTo>
                    <a:pt x="415290" y="1713420"/>
                  </a:lnTo>
                  <a:lnTo>
                    <a:pt x="414655" y="1712861"/>
                  </a:lnTo>
                  <a:lnTo>
                    <a:pt x="414655" y="1601851"/>
                  </a:lnTo>
                  <a:lnTo>
                    <a:pt x="414020" y="1601851"/>
                  </a:lnTo>
                  <a:lnTo>
                    <a:pt x="414020" y="1600454"/>
                  </a:lnTo>
                  <a:lnTo>
                    <a:pt x="413258" y="1600454"/>
                  </a:lnTo>
                  <a:lnTo>
                    <a:pt x="413258" y="1599692"/>
                  </a:lnTo>
                  <a:lnTo>
                    <a:pt x="411861" y="1598168"/>
                  </a:lnTo>
                  <a:lnTo>
                    <a:pt x="404749" y="1590929"/>
                  </a:lnTo>
                  <a:lnTo>
                    <a:pt x="404749" y="1608455"/>
                  </a:lnTo>
                  <a:lnTo>
                    <a:pt x="404749" y="1702612"/>
                  </a:lnTo>
                  <a:lnTo>
                    <a:pt x="404749" y="1722081"/>
                  </a:lnTo>
                  <a:lnTo>
                    <a:pt x="404749" y="1833156"/>
                  </a:lnTo>
                  <a:lnTo>
                    <a:pt x="159385" y="1833156"/>
                  </a:lnTo>
                  <a:lnTo>
                    <a:pt x="159385" y="1782559"/>
                  </a:lnTo>
                  <a:lnTo>
                    <a:pt x="159385" y="1772310"/>
                  </a:lnTo>
                  <a:lnTo>
                    <a:pt x="178346" y="1752803"/>
                  </a:lnTo>
                  <a:lnTo>
                    <a:pt x="306197" y="1621282"/>
                  </a:lnTo>
                  <a:lnTo>
                    <a:pt x="404749" y="1722081"/>
                  </a:lnTo>
                  <a:lnTo>
                    <a:pt x="404749" y="1702612"/>
                  </a:lnTo>
                  <a:lnTo>
                    <a:pt x="325272" y="1621282"/>
                  </a:lnTo>
                  <a:lnTo>
                    <a:pt x="315722" y="1611503"/>
                  </a:lnTo>
                  <a:lnTo>
                    <a:pt x="318643" y="1608455"/>
                  </a:lnTo>
                  <a:lnTo>
                    <a:pt x="404749" y="1608455"/>
                  </a:lnTo>
                  <a:lnTo>
                    <a:pt x="404749" y="1590929"/>
                  </a:lnTo>
                  <a:lnTo>
                    <a:pt x="397637" y="1583563"/>
                  </a:lnTo>
                  <a:lnTo>
                    <a:pt x="397637" y="1598168"/>
                  </a:lnTo>
                  <a:lnTo>
                    <a:pt x="328676" y="1598168"/>
                  </a:lnTo>
                  <a:lnTo>
                    <a:pt x="363093" y="1562735"/>
                  </a:lnTo>
                  <a:lnTo>
                    <a:pt x="397637" y="1598168"/>
                  </a:lnTo>
                  <a:lnTo>
                    <a:pt x="397637" y="1583563"/>
                  </a:lnTo>
                  <a:lnTo>
                    <a:pt x="377278" y="1562735"/>
                  </a:lnTo>
                  <a:lnTo>
                    <a:pt x="370205" y="1555496"/>
                  </a:lnTo>
                  <a:lnTo>
                    <a:pt x="379691" y="1545717"/>
                  </a:lnTo>
                  <a:lnTo>
                    <a:pt x="416179" y="1508125"/>
                  </a:lnTo>
                  <a:lnTo>
                    <a:pt x="486029" y="1508125"/>
                  </a:lnTo>
                  <a:lnTo>
                    <a:pt x="486029" y="1490599"/>
                  </a:lnTo>
                  <a:lnTo>
                    <a:pt x="479552" y="1483868"/>
                  </a:lnTo>
                  <a:lnTo>
                    <a:pt x="479552" y="1497965"/>
                  </a:lnTo>
                  <a:lnTo>
                    <a:pt x="426085" y="1497965"/>
                  </a:lnTo>
                  <a:lnTo>
                    <a:pt x="452755" y="1470406"/>
                  </a:lnTo>
                  <a:lnTo>
                    <a:pt x="479552" y="1497965"/>
                  </a:lnTo>
                  <a:lnTo>
                    <a:pt x="479552" y="1483868"/>
                  </a:lnTo>
                  <a:lnTo>
                    <a:pt x="466496" y="1470406"/>
                  </a:lnTo>
                  <a:lnTo>
                    <a:pt x="459740" y="1463421"/>
                  </a:lnTo>
                  <a:lnTo>
                    <a:pt x="469239" y="1453642"/>
                  </a:lnTo>
                  <a:lnTo>
                    <a:pt x="525272" y="1395984"/>
                  </a:lnTo>
                  <a:lnTo>
                    <a:pt x="527177" y="1393952"/>
                  </a:lnTo>
                  <a:lnTo>
                    <a:pt x="527177" y="13891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4930140" y="4158995"/>
              <a:ext cx="1453896" cy="112471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991356" y="2144267"/>
              <a:ext cx="1844039" cy="1031875"/>
            </a:xfrm>
            <a:custGeom>
              <a:avLst/>
              <a:gdLst/>
              <a:ahLst/>
              <a:cxnLst/>
              <a:rect l="l" t="t" r="r" b="b"/>
              <a:pathLst>
                <a:path w="1844039" h="1031875">
                  <a:moveTo>
                    <a:pt x="177292" y="771144"/>
                  </a:moveTo>
                  <a:lnTo>
                    <a:pt x="176530" y="771144"/>
                  </a:lnTo>
                  <a:lnTo>
                    <a:pt x="176530" y="769620"/>
                  </a:lnTo>
                  <a:lnTo>
                    <a:pt x="175895" y="769620"/>
                  </a:lnTo>
                  <a:lnTo>
                    <a:pt x="175895" y="768858"/>
                  </a:lnTo>
                  <a:lnTo>
                    <a:pt x="118237" y="709041"/>
                  </a:lnTo>
                  <a:lnTo>
                    <a:pt x="116078" y="707517"/>
                  </a:lnTo>
                  <a:lnTo>
                    <a:pt x="113157" y="707517"/>
                  </a:lnTo>
                  <a:lnTo>
                    <a:pt x="110998" y="709041"/>
                  </a:lnTo>
                  <a:lnTo>
                    <a:pt x="108839" y="711327"/>
                  </a:lnTo>
                  <a:lnTo>
                    <a:pt x="108839" y="714248"/>
                  </a:lnTo>
                  <a:lnTo>
                    <a:pt x="160020" y="767334"/>
                  </a:lnTo>
                  <a:lnTo>
                    <a:pt x="2159" y="767334"/>
                  </a:lnTo>
                  <a:lnTo>
                    <a:pt x="0" y="769620"/>
                  </a:lnTo>
                  <a:lnTo>
                    <a:pt x="0" y="775589"/>
                  </a:lnTo>
                  <a:lnTo>
                    <a:pt x="2159" y="777875"/>
                  </a:lnTo>
                  <a:lnTo>
                    <a:pt x="160020" y="777875"/>
                  </a:lnTo>
                  <a:lnTo>
                    <a:pt x="108839" y="830199"/>
                  </a:lnTo>
                  <a:lnTo>
                    <a:pt x="108839" y="834009"/>
                  </a:lnTo>
                  <a:lnTo>
                    <a:pt x="110998" y="835533"/>
                  </a:lnTo>
                  <a:lnTo>
                    <a:pt x="112395" y="836930"/>
                  </a:lnTo>
                  <a:lnTo>
                    <a:pt x="117475" y="836930"/>
                  </a:lnTo>
                  <a:lnTo>
                    <a:pt x="118237" y="835533"/>
                  </a:lnTo>
                  <a:lnTo>
                    <a:pt x="175895" y="776351"/>
                  </a:lnTo>
                  <a:lnTo>
                    <a:pt x="175895" y="775589"/>
                  </a:lnTo>
                  <a:lnTo>
                    <a:pt x="176530" y="775589"/>
                  </a:lnTo>
                  <a:lnTo>
                    <a:pt x="176530" y="774065"/>
                  </a:lnTo>
                  <a:lnTo>
                    <a:pt x="177292" y="773430"/>
                  </a:lnTo>
                  <a:lnTo>
                    <a:pt x="177292" y="771144"/>
                  </a:lnTo>
                  <a:close/>
                </a:path>
                <a:path w="1844039" h="1031875">
                  <a:moveTo>
                    <a:pt x="266700" y="762127"/>
                  </a:moveTo>
                  <a:lnTo>
                    <a:pt x="258699" y="754634"/>
                  </a:lnTo>
                  <a:lnTo>
                    <a:pt x="256540" y="754634"/>
                  </a:lnTo>
                  <a:lnTo>
                    <a:pt x="256540" y="768096"/>
                  </a:lnTo>
                  <a:lnTo>
                    <a:pt x="256540" y="776351"/>
                  </a:lnTo>
                  <a:lnTo>
                    <a:pt x="253746" y="780161"/>
                  </a:lnTo>
                  <a:lnTo>
                    <a:pt x="245745" y="780161"/>
                  </a:lnTo>
                  <a:lnTo>
                    <a:pt x="242189" y="776351"/>
                  </a:lnTo>
                  <a:lnTo>
                    <a:pt x="242189" y="768096"/>
                  </a:lnTo>
                  <a:lnTo>
                    <a:pt x="245745" y="765175"/>
                  </a:lnTo>
                  <a:lnTo>
                    <a:pt x="253746" y="765175"/>
                  </a:lnTo>
                  <a:lnTo>
                    <a:pt x="256540" y="768096"/>
                  </a:lnTo>
                  <a:lnTo>
                    <a:pt x="256540" y="754634"/>
                  </a:lnTo>
                  <a:lnTo>
                    <a:pt x="240030" y="754634"/>
                  </a:lnTo>
                  <a:lnTo>
                    <a:pt x="232029" y="762127"/>
                  </a:lnTo>
                  <a:lnTo>
                    <a:pt x="232029" y="782320"/>
                  </a:lnTo>
                  <a:lnTo>
                    <a:pt x="240030" y="790575"/>
                  </a:lnTo>
                  <a:lnTo>
                    <a:pt x="258699" y="790575"/>
                  </a:lnTo>
                  <a:lnTo>
                    <a:pt x="266700" y="782320"/>
                  </a:lnTo>
                  <a:lnTo>
                    <a:pt x="266700" y="780161"/>
                  </a:lnTo>
                  <a:lnTo>
                    <a:pt x="266700" y="762127"/>
                  </a:lnTo>
                  <a:close/>
                </a:path>
                <a:path w="1844039" h="1031875">
                  <a:moveTo>
                    <a:pt x="312039" y="911098"/>
                  </a:moveTo>
                  <a:lnTo>
                    <a:pt x="310642" y="908812"/>
                  </a:lnTo>
                  <a:lnTo>
                    <a:pt x="252222" y="848233"/>
                  </a:lnTo>
                  <a:lnTo>
                    <a:pt x="250825" y="847471"/>
                  </a:lnTo>
                  <a:lnTo>
                    <a:pt x="247904" y="847471"/>
                  </a:lnTo>
                  <a:lnTo>
                    <a:pt x="246507" y="848233"/>
                  </a:lnTo>
                  <a:lnTo>
                    <a:pt x="186690" y="911098"/>
                  </a:lnTo>
                  <a:lnTo>
                    <a:pt x="186690" y="914019"/>
                  </a:lnTo>
                  <a:lnTo>
                    <a:pt x="188849" y="916305"/>
                  </a:lnTo>
                  <a:lnTo>
                    <a:pt x="190246" y="918591"/>
                  </a:lnTo>
                  <a:lnTo>
                    <a:pt x="193802" y="918591"/>
                  </a:lnTo>
                  <a:lnTo>
                    <a:pt x="244348" y="865378"/>
                  </a:lnTo>
                  <a:lnTo>
                    <a:pt x="244348" y="1029335"/>
                  </a:lnTo>
                  <a:lnTo>
                    <a:pt x="246507" y="1031494"/>
                  </a:lnTo>
                  <a:lnTo>
                    <a:pt x="252222" y="1031494"/>
                  </a:lnTo>
                  <a:lnTo>
                    <a:pt x="254381" y="1029335"/>
                  </a:lnTo>
                  <a:lnTo>
                    <a:pt x="254381" y="865378"/>
                  </a:lnTo>
                  <a:lnTo>
                    <a:pt x="304165" y="917067"/>
                  </a:lnTo>
                  <a:lnTo>
                    <a:pt x="305562" y="917829"/>
                  </a:lnTo>
                  <a:lnTo>
                    <a:pt x="307721" y="917829"/>
                  </a:lnTo>
                  <a:lnTo>
                    <a:pt x="310642" y="916305"/>
                  </a:lnTo>
                  <a:lnTo>
                    <a:pt x="312039" y="914019"/>
                  </a:lnTo>
                  <a:lnTo>
                    <a:pt x="312039" y="911098"/>
                  </a:lnTo>
                  <a:close/>
                </a:path>
                <a:path w="1844039" h="1031875">
                  <a:moveTo>
                    <a:pt x="312039" y="631190"/>
                  </a:moveTo>
                  <a:lnTo>
                    <a:pt x="310642" y="628904"/>
                  </a:lnTo>
                  <a:lnTo>
                    <a:pt x="308483" y="626745"/>
                  </a:lnTo>
                  <a:lnTo>
                    <a:pt x="304800" y="626745"/>
                  </a:lnTo>
                  <a:lnTo>
                    <a:pt x="303403" y="628904"/>
                  </a:lnTo>
                  <a:lnTo>
                    <a:pt x="254381" y="679069"/>
                  </a:lnTo>
                  <a:lnTo>
                    <a:pt x="254381" y="516001"/>
                  </a:lnTo>
                  <a:lnTo>
                    <a:pt x="252222" y="512953"/>
                  </a:lnTo>
                  <a:lnTo>
                    <a:pt x="246507" y="512953"/>
                  </a:lnTo>
                  <a:lnTo>
                    <a:pt x="244348" y="516001"/>
                  </a:lnTo>
                  <a:lnTo>
                    <a:pt x="244348" y="679069"/>
                  </a:lnTo>
                  <a:lnTo>
                    <a:pt x="193802" y="626745"/>
                  </a:lnTo>
                  <a:lnTo>
                    <a:pt x="190246" y="626745"/>
                  </a:lnTo>
                  <a:lnTo>
                    <a:pt x="188849" y="628904"/>
                  </a:lnTo>
                  <a:lnTo>
                    <a:pt x="186690" y="631190"/>
                  </a:lnTo>
                  <a:lnTo>
                    <a:pt x="186690" y="634238"/>
                  </a:lnTo>
                  <a:lnTo>
                    <a:pt x="246507" y="696341"/>
                  </a:lnTo>
                  <a:lnTo>
                    <a:pt x="247142" y="696341"/>
                  </a:lnTo>
                  <a:lnTo>
                    <a:pt x="247142" y="697103"/>
                  </a:lnTo>
                  <a:lnTo>
                    <a:pt x="251460" y="697103"/>
                  </a:lnTo>
                  <a:lnTo>
                    <a:pt x="252222" y="696341"/>
                  </a:lnTo>
                  <a:lnTo>
                    <a:pt x="252984" y="696341"/>
                  </a:lnTo>
                  <a:lnTo>
                    <a:pt x="252984" y="695579"/>
                  </a:lnTo>
                  <a:lnTo>
                    <a:pt x="310642" y="636397"/>
                  </a:lnTo>
                  <a:lnTo>
                    <a:pt x="312039" y="634238"/>
                  </a:lnTo>
                  <a:lnTo>
                    <a:pt x="312039" y="631190"/>
                  </a:lnTo>
                  <a:close/>
                </a:path>
                <a:path w="1844039" h="1031875">
                  <a:moveTo>
                    <a:pt x="498729" y="769620"/>
                  </a:moveTo>
                  <a:lnTo>
                    <a:pt x="496570" y="767334"/>
                  </a:lnTo>
                  <a:lnTo>
                    <a:pt x="339471" y="767334"/>
                  </a:lnTo>
                  <a:lnTo>
                    <a:pt x="389890" y="714248"/>
                  </a:lnTo>
                  <a:lnTo>
                    <a:pt x="389890" y="711327"/>
                  </a:lnTo>
                  <a:lnTo>
                    <a:pt x="387731" y="709041"/>
                  </a:lnTo>
                  <a:lnTo>
                    <a:pt x="385572" y="707517"/>
                  </a:lnTo>
                  <a:lnTo>
                    <a:pt x="382651" y="707517"/>
                  </a:lnTo>
                  <a:lnTo>
                    <a:pt x="380492" y="709041"/>
                  </a:lnTo>
                  <a:lnTo>
                    <a:pt x="323596" y="768858"/>
                  </a:lnTo>
                  <a:lnTo>
                    <a:pt x="322834" y="768858"/>
                  </a:lnTo>
                  <a:lnTo>
                    <a:pt x="322834" y="769620"/>
                  </a:lnTo>
                  <a:lnTo>
                    <a:pt x="322199" y="770382"/>
                  </a:lnTo>
                  <a:lnTo>
                    <a:pt x="322199" y="774827"/>
                  </a:lnTo>
                  <a:lnTo>
                    <a:pt x="322834" y="774827"/>
                  </a:lnTo>
                  <a:lnTo>
                    <a:pt x="322834" y="775589"/>
                  </a:lnTo>
                  <a:lnTo>
                    <a:pt x="382016" y="836930"/>
                  </a:lnTo>
                  <a:lnTo>
                    <a:pt x="386969" y="836930"/>
                  </a:lnTo>
                  <a:lnTo>
                    <a:pt x="387731" y="835533"/>
                  </a:lnTo>
                  <a:lnTo>
                    <a:pt x="389890" y="834009"/>
                  </a:lnTo>
                  <a:lnTo>
                    <a:pt x="389890" y="830199"/>
                  </a:lnTo>
                  <a:lnTo>
                    <a:pt x="339471" y="777875"/>
                  </a:lnTo>
                  <a:lnTo>
                    <a:pt x="496570" y="777875"/>
                  </a:lnTo>
                  <a:lnTo>
                    <a:pt x="498729" y="775589"/>
                  </a:lnTo>
                  <a:lnTo>
                    <a:pt x="498729" y="769620"/>
                  </a:lnTo>
                  <a:close/>
                </a:path>
                <a:path w="1844039" h="1031875">
                  <a:moveTo>
                    <a:pt x="1843913" y="11049"/>
                  </a:moveTo>
                  <a:lnTo>
                    <a:pt x="1843278" y="10287"/>
                  </a:lnTo>
                  <a:lnTo>
                    <a:pt x="1834007" y="762"/>
                  </a:lnTo>
                  <a:lnTo>
                    <a:pt x="1834007" y="16891"/>
                  </a:lnTo>
                  <a:lnTo>
                    <a:pt x="1834007" y="32385"/>
                  </a:lnTo>
                  <a:lnTo>
                    <a:pt x="1828419" y="38989"/>
                  </a:lnTo>
                  <a:lnTo>
                    <a:pt x="1805813" y="38989"/>
                  </a:lnTo>
                  <a:lnTo>
                    <a:pt x="1805813" y="49276"/>
                  </a:lnTo>
                  <a:lnTo>
                    <a:pt x="1802638" y="66675"/>
                  </a:lnTo>
                  <a:lnTo>
                    <a:pt x="1798447" y="83312"/>
                  </a:lnTo>
                  <a:lnTo>
                    <a:pt x="1793113" y="99441"/>
                  </a:lnTo>
                  <a:lnTo>
                    <a:pt x="1786763" y="114681"/>
                  </a:lnTo>
                  <a:lnTo>
                    <a:pt x="1763522" y="106680"/>
                  </a:lnTo>
                  <a:lnTo>
                    <a:pt x="1736725" y="105664"/>
                  </a:lnTo>
                  <a:lnTo>
                    <a:pt x="1707388" y="108966"/>
                  </a:lnTo>
                  <a:lnTo>
                    <a:pt x="1644650" y="120396"/>
                  </a:lnTo>
                  <a:lnTo>
                    <a:pt x="1613281" y="123825"/>
                  </a:lnTo>
                  <a:lnTo>
                    <a:pt x="1555750" y="114681"/>
                  </a:lnTo>
                  <a:lnTo>
                    <a:pt x="1536700" y="49276"/>
                  </a:lnTo>
                  <a:lnTo>
                    <a:pt x="1805813" y="49276"/>
                  </a:lnTo>
                  <a:lnTo>
                    <a:pt x="1805813" y="38989"/>
                  </a:lnTo>
                  <a:lnTo>
                    <a:pt x="1511935" y="38989"/>
                  </a:lnTo>
                  <a:lnTo>
                    <a:pt x="1505585" y="32385"/>
                  </a:lnTo>
                  <a:lnTo>
                    <a:pt x="1505585" y="16891"/>
                  </a:lnTo>
                  <a:lnTo>
                    <a:pt x="1511935" y="10287"/>
                  </a:lnTo>
                  <a:lnTo>
                    <a:pt x="1828419" y="10287"/>
                  </a:lnTo>
                  <a:lnTo>
                    <a:pt x="1834007" y="16891"/>
                  </a:lnTo>
                  <a:lnTo>
                    <a:pt x="1834007" y="762"/>
                  </a:lnTo>
                  <a:lnTo>
                    <a:pt x="1833372" y="0"/>
                  </a:lnTo>
                  <a:lnTo>
                    <a:pt x="1506347" y="0"/>
                  </a:lnTo>
                  <a:lnTo>
                    <a:pt x="1495806" y="11049"/>
                  </a:lnTo>
                  <a:lnTo>
                    <a:pt x="1495806" y="38227"/>
                  </a:lnTo>
                  <a:lnTo>
                    <a:pt x="1506347" y="49276"/>
                  </a:lnTo>
                  <a:lnTo>
                    <a:pt x="1526794" y="49276"/>
                  </a:lnTo>
                  <a:lnTo>
                    <a:pt x="1529715" y="67056"/>
                  </a:lnTo>
                  <a:lnTo>
                    <a:pt x="1533906" y="84074"/>
                  </a:lnTo>
                  <a:lnTo>
                    <a:pt x="1539113" y="100457"/>
                  </a:lnTo>
                  <a:lnTo>
                    <a:pt x="1545209" y="116205"/>
                  </a:lnTo>
                  <a:lnTo>
                    <a:pt x="1544447" y="118364"/>
                  </a:lnTo>
                  <a:lnTo>
                    <a:pt x="1545209" y="121285"/>
                  </a:lnTo>
                  <a:lnTo>
                    <a:pt x="1547368" y="122047"/>
                  </a:lnTo>
                  <a:lnTo>
                    <a:pt x="1548003" y="122809"/>
                  </a:lnTo>
                  <a:lnTo>
                    <a:pt x="1567942" y="158877"/>
                  </a:lnTo>
                  <a:lnTo>
                    <a:pt x="1591691" y="189738"/>
                  </a:lnTo>
                  <a:lnTo>
                    <a:pt x="1617726" y="214757"/>
                  </a:lnTo>
                  <a:lnTo>
                    <a:pt x="1644777" y="233045"/>
                  </a:lnTo>
                  <a:lnTo>
                    <a:pt x="1644777" y="244094"/>
                  </a:lnTo>
                  <a:lnTo>
                    <a:pt x="1644777" y="255905"/>
                  </a:lnTo>
                  <a:lnTo>
                    <a:pt x="1644777" y="360299"/>
                  </a:lnTo>
                  <a:lnTo>
                    <a:pt x="1623187" y="362966"/>
                  </a:lnTo>
                  <a:lnTo>
                    <a:pt x="1601216" y="363855"/>
                  </a:lnTo>
                  <a:lnTo>
                    <a:pt x="1579753" y="361569"/>
                  </a:lnTo>
                  <a:lnTo>
                    <a:pt x="1559306" y="355092"/>
                  </a:lnTo>
                  <a:lnTo>
                    <a:pt x="1577594" y="323469"/>
                  </a:lnTo>
                  <a:lnTo>
                    <a:pt x="1598930" y="295910"/>
                  </a:lnTo>
                  <a:lnTo>
                    <a:pt x="1621663" y="273177"/>
                  </a:lnTo>
                  <a:lnTo>
                    <a:pt x="1644777" y="255905"/>
                  </a:lnTo>
                  <a:lnTo>
                    <a:pt x="1644777" y="244094"/>
                  </a:lnTo>
                  <a:lnTo>
                    <a:pt x="1606931" y="272542"/>
                  </a:lnTo>
                  <a:lnTo>
                    <a:pt x="1571752" y="313436"/>
                  </a:lnTo>
                  <a:lnTo>
                    <a:pt x="1543558" y="365125"/>
                  </a:lnTo>
                  <a:lnTo>
                    <a:pt x="1526794" y="425704"/>
                  </a:lnTo>
                  <a:lnTo>
                    <a:pt x="1506347" y="425704"/>
                  </a:lnTo>
                  <a:lnTo>
                    <a:pt x="1495806" y="436753"/>
                  </a:lnTo>
                  <a:lnTo>
                    <a:pt x="1495806" y="463931"/>
                  </a:lnTo>
                  <a:lnTo>
                    <a:pt x="1506347" y="474980"/>
                  </a:lnTo>
                  <a:lnTo>
                    <a:pt x="1833372" y="474980"/>
                  </a:lnTo>
                  <a:lnTo>
                    <a:pt x="1843278" y="464693"/>
                  </a:lnTo>
                  <a:lnTo>
                    <a:pt x="1843913" y="463931"/>
                  </a:lnTo>
                  <a:lnTo>
                    <a:pt x="1843913" y="436753"/>
                  </a:lnTo>
                  <a:lnTo>
                    <a:pt x="1843278" y="435991"/>
                  </a:lnTo>
                  <a:lnTo>
                    <a:pt x="1834007" y="426466"/>
                  </a:lnTo>
                  <a:lnTo>
                    <a:pt x="1834007" y="441960"/>
                  </a:lnTo>
                  <a:lnTo>
                    <a:pt x="1834007" y="458089"/>
                  </a:lnTo>
                  <a:lnTo>
                    <a:pt x="1828419" y="464693"/>
                  </a:lnTo>
                  <a:lnTo>
                    <a:pt x="1511935" y="464693"/>
                  </a:lnTo>
                  <a:lnTo>
                    <a:pt x="1505585" y="458089"/>
                  </a:lnTo>
                  <a:lnTo>
                    <a:pt x="1505585" y="441960"/>
                  </a:lnTo>
                  <a:lnTo>
                    <a:pt x="1511935" y="435991"/>
                  </a:lnTo>
                  <a:lnTo>
                    <a:pt x="1828419" y="435991"/>
                  </a:lnTo>
                  <a:lnTo>
                    <a:pt x="1834007" y="441960"/>
                  </a:lnTo>
                  <a:lnTo>
                    <a:pt x="1834007" y="426466"/>
                  </a:lnTo>
                  <a:lnTo>
                    <a:pt x="1833372" y="425704"/>
                  </a:lnTo>
                  <a:lnTo>
                    <a:pt x="1814322" y="425704"/>
                  </a:lnTo>
                  <a:lnTo>
                    <a:pt x="1804416" y="388239"/>
                  </a:lnTo>
                  <a:lnTo>
                    <a:pt x="1804416" y="425704"/>
                  </a:lnTo>
                  <a:lnTo>
                    <a:pt x="1536700" y="425704"/>
                  </a:lnTo>
                  <a:lnTo>
                    <a:pt x="1539875" y="409448"/>
                  </a:lnTo>
                  <a:lnTo>
                    <a:pt x="1544066" y="393827"/>
                  </a:lnTo>
                  <a:lnTo>
                    <a:pt x="1549146" y="378587"/>
                  </a:lnTo>
                  <a:lnTo>
                    <a:pt x="1555115" y="363982"/>
                  </a:lnTo>
                  <a:lnTo>
                    <a:pt x="1567434" y="368681"/>
                  </a:lnTo>
                  <a:lnTo>
                    <a:pt x="1580007" y="371856"/>
                  </a:lnTo>
                  <a:lnTo>
                    <a:pt x="1592834" y="373634"/>
                  </a:lnTo>
                  <a:lnTo>
                    <a:pt x="1605915" y="374269"/>
                  </a:lnTo>
                  <a:lnTo>
                    <a:pt x="1617472" y="373888"/>
                  </a:lnTo>
                  <a:lnTo>
                    <a:pt x="1628775" y="372872"/>
                  </a:lnTo>
                  <a:lnTo>
                    <a:pt x="1639697" y="371475"/>
                  </a:lnTo>
                  <a:lnTo>
                    <a:pt x="1650492" y="369824"/>
                  </a:lnTo>
                  <a:lnTo>
                    <a:pt x="1652524" y="369824"/>
                  </a:lnTo>
                  <a:lnTo>
                    <a:pt x="1654683" y="367665"/>
                  </a:lnTo>
                  <a:lnTo>
                    <a:pt x="1654683" y="363982"/>
                  </a:lnTo>
                  <a:lnTo>
                    <a:pt x="1654683" y="363855"/>
                  </a:lnTo>
                  <a:lnTo>
                    <a:pt x="1654683" y="228727"/>
                  </a:lnTo>
                  <a:lnTo>
                    <a:pt x="1653921" y="226441"/>
                  </a:lnTo>
                  <a:lnTo>
                    <a:pt x="1604137" y="187960"/>
                  </a:lnTo>
                  <a:lnTo>
                    <a:pt x="1562100" y="128651"/>
                  </a:lnTo>
                  <a:lnTo>
                    <a:pt x="1571752" y="131191"/>
                  </a:lnTo>
                  <a:lnTo>
                    <a:pt x="1581785" y="132969"/>
                  </a:lnTo>
                  <a:lnTo>
                    <a:pt x="1591945" y="134112"/>
                  </a:lnTo>
                  <a:lnTo>
                    <a:pt x="1602359" y="134493"/>
                  </a:lnTo>
                  <a:lnTo>
                    <a:pt x="1621155" y="133604"/>
                  </a:lnTo>
                  <a:lnTo>
                    <a:pt x="1640332" y="131318"/>
                  </a:lnTo>
                  <a:lnTo>
                    <a:pt x="1655813" y="128651"/>
                  </a:lnTo>
                  <a:lnTo>
                    <a:pt x="1659509" y="128016"/>
                  </a:lnTo>
                  <a:lnTo>
                    <a:pt x="1678686" y="124206"/>
                  </a:lnTo>
                  <a:lnTo>
                    <a:pt x="1681353" y="123825"/>
                  </a:lnTo>
                  <a:lnTo>
                    <a:pt x="1708277" y="119126"/>
                  </a:lnTo>
                  <a:lnTo>
                    <a:pt x="1736217" y="115951"/>
                  </a:lnTo>
                  <a:lnTo>
                    <a:pt x="1761236" y="116967"/>
                  </a:lnTo>
                  <a:lnTo>
                    <a:pt x="1782572" y="124206"/>
                  </a:lnTo>
                  <a:lnTo>
                    <a:pt x="1762506" y="157861"/>
                  </a:lnTo>
                  <a:lnTo>
                    <a:pt x="1714500" y="209169"/>
                  </a:lnTo>
                  <a:lnTo>
                    <a:pt x="1687830" y="226441"/>
                  </a:lnTo>
                  <a:lnTo>
                    <a:pt x="1687195" y="228727"/>
                  </a:lnTo>
                  <a:lnTo>
                    <a:pt x="1687195" y="355092"/>
                  </a:lnTo>
                  <a:lnTo>
                    <a:pt x="1686433" y="355854"/>
                  </a:lnTo>
                  <a:lnTo>
                    <a:pt x="1686560" y="358521"/>
                  </a:lnTo>
                  <a:lnTo>
                    <a:pt x="1687195" y="361061"/>
                  </a:lnTo>
                  <a:lnTo>
                    <a:pt x="1689227" y="363220"/>
                  </a:lnTo>
                  <a:lnTo>
                    <a:pt x="1692148" y="362458"/>
                  </a:lnTo>
                  <a:lnTo>
                    <a:pt x="1719580" y="358140"/>
                  </a:lnTo>
                  <a:lnTo>
                    <a:pt x="1788160" y="366903"/>
                  </a:lnTo>
                  <a:lnTo>
                    <a:pt x="1804416" y="425704"/>
                  </a:lnTo>
                  <a:lnTo>
                    <a:pt x="1804416" y="388239"/>
                  </a:lnTo>
                  <a:lnTo>
                    <a:pt x="1798320" y="365252"/>
                  </a:lnTo>
                  <a:lnTo>
                    <a:pt x="1794560" y="358140"/>
                  </a:lnTo>
                  <a:lnTo>
                    <a:pt x="1793494" y="356108"/>
                  </a:lnTo>
                  <a:lnTo>
                    <a:pt x="1791335" y="352171"/>
                  </a:lnTo>
                  <a:lnTo>
                    <a:pt x="1781048" y="333248"/>
                  </a:lnTo>
                  <a:lnTo>
                    <a:pt x="1781048" y="352171"/>
                  </a:lnTo>
                  <a:lnTo>
                    <a:pt x="1778381" y="351409"/>
                  </a:lnTo>
                  <a:lnTo>
                    <a:pt x="1762506" y="347218"/>
                  </a:lnTo>
                  <a:lnTo>
                    <a:pt x="1741932" y="346075"/>
                  </a:lnTo>
                  <a:lnTo>
                    <a:pt x="1719961" y="347726"/>
                  </a:lnTo>
                  <a:lnTo>
                    <a:pt x="1697101" y="351409"/>
                  </a:lnTo>
                  <a:lnTo>
                    <a:pt x="1697101" y="255905"/>
                  </a:lnTo>
                  <a:lnTo>
                    <a:pt x="1719961" y="272923"/>
                  </a:lnTo>
                  <a:lnTo>
                    <a:pt x="1742313" y="294894"/>
                  </a:lnTo>
                  <a:lnTo>
                    <a:pt x="1763014" y="321564"/>
                  </a:lnTo>
                  <a:lnTo>
                    <a:pt x="1781048" y="352171"/>
                  </a:lnTo>
                  <a:lnTo>
                    <a:pt x="1781048" y="333248"/>
                  </a:lnTo>
                  <a:lnTo>
                    <a:pt x="1770507" y="313690"/>
                  </a:lnTo>
                  <a:lnTo>
                    <a:pt x="1735201" y="272796"/>
                  </a:lnTo>
                  <a:lnTo>
                    <a:pt x="1712722" y="255905"/>
                  </a:lnTo>
                  <a:lnTo>
                    <a:pt x="1697101" y="244094"/>
                  </a:lnTo>
                  <a:lnTo>
                    <a:pt x="1697101" y="233045"/>
                  </a:lnTo>
                  <a:lnTo>
                    <a:pt x="1723009" y="215519"/>
                  </a:lnTo>
                  <a:lnTo>
                    <a:pt x="1748409" y="191770"/>
                  </a:lnTo>
                  <a:lnTo>
                    <a:pt x="1771650" y="162433"/>
                  </a:lnTo>
                  <a:lnTo>
                    <a:pt x="1791716" y="127889"/>
                  </a:lnTo>
                  <a:lnTo>
                    <a:pt x="1793113" y="127889"/>
                  </a:lnTo>
                  <a:lnTo>
                    <a:pt x="1794510" y="126492"/>
                  </a:lnTo>
                  <a:lnTo>
                    <a:pt x="1795272" y="124968"/>
                  </a:lnTo>
                  <a:lnTo>
                    <a:pt x="1795272" y="121285"/>
                  </a:lnTo>
                  <a:lnTo>
                    <a:pt x="1797418" y="115951"/>
                  </a:lnTo>
                  <a:lnTo>
                    <a:pt x="1812417" y="68326"/>
                  </a:lnTo>
                  <a:lnTo>
                    <a:pt x="1815719" y="49276"/>
                  </a:lnTo>
                  <a:lnTo>
                    <a:pt x="1833372" y="49276"/>
                  </a:lnTo>
                  <a:lnTo>
                    <a:pt x="1843278" y="38989"/>
                  </a:lnTo>
                  <a:lnTo>
                    <a:pt x="1843913" y="38227"/>
                  </a:lnTo>
                  <a:lnTo>
                    <a:pt x="1843913" y="110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050024" y="2766186"/>
              <a:ext cx="200151" cy="21247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975983" y="2686938"/>
              <a:ext cx="348615" cy="518795"/>
            </a:xfrm>
            <a:custGeom>
              <a:avLst/>
              <a:gdLst/>
              <a:ahLst/>
              <a:cxnLst/>
              <a:rect l="l" t="t" r="r" b="b"/>
              <a:pathLst>
                <a:path w="348615" h="518794">
                  <a:moveTo>
                    <a:pt x="173736" y="0"/>
                  </a:moveTo>
                  <a:lnTo>
                    <a:pt x="106045" y="14605"/>
                  </a:lnTo>
                  <a:lnTo>
                    <a:pt x="50926" y="54356"/>
                  </a:lnTo>
                  <a:lnTo>
                    <a:pt x="13716" y="113157"/>
                  </a:lnTo>
                  <a:lnTo>
                    <a:pt x="0" y="185038"/>
                  </a:lnTo>
                  <a:lnTo>
                    <a:pt x="12573" y="268477"/>
                  </a:lnTo>
                  <a:lnTo>
                    <a:pt x="43815" y="346328"/>
                  </a:lnTo>
                  <a:lnTo>
                    <a:pt x="84582" y="414147"/>
                  </a:lnTo>
                  <a:lnTo>
                    <a:pt x="125602" y="468122"/>
                  </a:lnTo>
                  <a:lnTo>
                    <a:pt x="170815" y="517144"/>
                  </a:lnTo>
                  <a:lnTo>
                    <a:pt x="171576" y="518668"/>
                  </a:lnTo>
                  <a:lnTo>
                    <a:pt x="176657" y="518668"/>
                  </a:lnTo>
                  <a:lnTo>
                    <a:pt x="177419" y="517144"/>
                  </a:lnTo>
                  <a:lnTo>
                    <a:pt x="187960" y="506475"/>
                  </a:lnTo>
                  <a:lnTo>
                    <a:pt x="173736" y="506475"/>
                  </a:lnTo>
                  <a:lnTo>
                    <a:pt x="161798" y="493902"/>
                  </a:lnTo>
                  <a:lnTo>
                    <a:pt x="119380" y="444500"/>
                  </a:lnTo>
                  <a:lnTo>
                    <a:pt x="64770" y="363600"/>
                  </a:lnTo>
                  <a:lnTo>
                    <a:pt x="37846" y="309118"/>
                  </a:lnTo>
                  <a:lnTo>
                    <a:pt x="18034" y="248793"/>
                  </a:lnTo>
                  <a:lnTo>
                    <a:pt x="10287" y="185038"/>
                  </a:lnTo>
                  <a:lnTo>
                    <a:pt x="23114" y="117348"/>
                  </a:lnTo>
                  <a:lnTo>
                    <a:pt x="58166" y="61849"/>
                  </a:lnTo>
                  <a:lnTo>
                    <a:pt x="110236" y="24511"/>
                  </a:lnTo>
                  <a:lnTo>
                    <a:pt x="173736" y="10668"/>
                  </a:lnTo>
                  <a:lnTo>
                    <a:pt x="223647" y="10668"/>
                  </a:lnTo>
                  <a:lnTo>
                    <a:pt x="173736" y="0"/>
                  </a:lnTo>
                  <a:close/>
                </a:path>
                <a:path w="348615" h="518794">
                  <a:moveTo>
                    <a:pt x="337947" y="130937"/>
                  </a:moveTo>
                  <a:lnTo>
                    <a:pt x="337947" y="185038"/>
                  </a:lnTo>
                  <a:lnTo>
                    <a:pt x="330326" y="248793"/>
                  </a:lnTo>
                  <a:lnTo>
                    <a:pt x="310515" y="309118"/>
                  </a:lnTo>
                  <a:lnTo>
                    <a:pt x="283591" y="363600"/>
                  </a:lnTo>
                  <a:lnTo>
                    <a:pt x="254381" y="409701"/>
                  </a:lnTo>
                  <a:lnTo>
                    <a:pt x="205232" y="472313"/>
                  </a:lnTo>
                  <a:lnTo>
                    <a:pt x="173736" y="506475"/>
                  </a:lnTo>
                  <a:lnTo>
                    <a:pt x="187960" y="506475"/>
                  </a:lnTo>
                  <a:lnTo>
                    <a:pt x="263398" y="414147"/>
                  </a:lnTo>
                  <a:lnTo>
                    <a:pt x="304292" y="346328"/>
                  </a:lnTo>
                  <a:lnTo>
                    <a:pt x="335661" y="268477"/>
                  </a:lnTo>
                  <a:lnTo>
                    <a:pt x="348234" y="185038"/>
                  </a:lnTo>
                  <a:lnTo>
                    <a:pt x="337947" y="130937"/>
                  </a:lnTo>
                  <a:close/>
                </a:path>
                <a:path w="348615" h="518794">
                  <a:moveTo>
                    <a:pt x="223647" y="10668"/>
                  </a:moveTo>
                  <a:lnTo>
                    <a:pt x="173736" y="10668"/>
                  </a:lnTo>
                  <a:lnTo>
                    <a:pt x="237744" y="24511"/>
                  </a:lnTo>
                  <a:lnTo>
                    <a:pt x="289941" y="61849"/>
                  </a:lnTo>
                  <a:lnTo>
                    <a:pt x="325120" y="117348"/>
                  </a:lnTo>
                  <a:lnTo>
                    <a:pt x="337947" y="185038"/>
                  </a:lnTo>
                  <a:lnTo>
                    <a:pt x="337947" y="130937"/>
                  </a:lnTo>
                  <a:lnTo>
                    <a:pt x="334645" y="113157"/>
                  </a:lnTo>
                  <a:lnTo>
                    <a:pt x="297307" y="54356"/>
                  </a:lnTo>
                  <a:lnTo>
                    <a:pt x="241808" y="14605"/>
                  </a:lnTo>
                  <a:lnTo>
                    <a:pt x="223647" y="1066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735443" y="5584571"/>
              <a:ext cx="89153" cy="9170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997825" y="5584571"/>
              <a:ext cx="89153" cy="9170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79055" y="4049775"/>
              <a:ext cx="501015" cy="2018664"/>
            </a:xfrm>
            <a:custGeom>
              <a:avLst/>
              <a:gdLst/>
              <a:ahLst/>
              <a:cxnLst/>
              <a:rect l="l" t="t" r="r" b="b"/>
              <a:pathLst>
                <a:path w="501015" h="2018664">
                  <a:moveTo>
                    <a:pt x="48641" y="1670189"/>
                  </a:moveTo>
                  <a:lnTo>
                    <a:pt x="48133" y="1670431"/>
                  </a:lnTo>
                  <a:lnTo>
                    <a:pt x="47396" y="1671701"/>
                  </a:lnTo>
                  <a:lnTo>
                    <a:pt x="48641" y="1670189"/>
                  </a:lnTo>
                  <a:close/>
                </a:path>
                <a:path w="501015" h="2018664">
                  <a:moveTo>
                    <a:pt x="337553" y="1651723"/>
                  </a:moveTo>
                  <a:lnTo>
                    <a:pt x="332105" y="1653921"/>
                  </a:lnTo>
                  <a:lnTo>
                    <a:pt x="330822" y="1655254"/>
                  </a:lnTo>
                  <a:lnTo>
                    <a:pt x="337553" y="1651723"/>
                  </a:lnTo>
                  <a:close/>
                </a:path>
                <a:path w="501015" h="2018664">
                  <a:moveTo>
                    <a:pt x="464312" y="1742821"/>
                  </a:moveTo>
                  <a:lnTo>
                    <a:pt x="424307" y="1665351"/>
                  </a:lnTo>
                  <a:lnTo>
                    <a:pt x="399707" y="1646301"/>
                  </a:lnTo>
                  <a:lnTo>
                    <a:pt x="388239" y="1637411"/>
                  </a:lnTo>
                  <a:lnTo>
                    <a:pt x="364871" y="1637411"/>
                  </a:lnTo>
                  <a:lnTo>
                    <a:pt x="337553" y="1651723"/>
                  </a:lnTo>
                  <a:lnTo>
                    <a:pt x="344678" y="1648853"/>
                  </a:lnTo>
                  <a:lnTo>
                    <a:pt x="364871" y="1646301"/>
                  </a:lnTo>
                  <a:lnTo>
                    <a:pt x="385953" y="1648853"/>
                  </a:lnTo>
                  <a:lnTo>
                    <a:pt x="450977" y="1727581"/>
                  </a:lnTo>
                  <a:lnTo>
                    <a:pt x="454025" y="1735201"/>
                  </a:lnTo>
                  <a:lnTo>
                    <a:pt x="454025" y="1740281"/>
                  </a:lnTo>
                  <a:lnTo>
                    <a:pt x="450977" y="1750453"/>
                  </a:lnTo>
                  <a:lnTo>
                    <a:pt x="419227" y="1825371"/>
                  </a:lnTo>
                  <a:lnTo>
                    <a:pt x="418084" y="1829181"/>
                  </a:lnTo>
                  <a:lnTo>
                    <a:pt x="409956" y="1829181"/>
                  </a:lnTo>
                  <a:lnTo>
                    <a:pt x="405892" y="1827911"/>
                  </a:lnTo>
                  <a:lnTo>
                    <a:pt x="403733" y="1824101"/>
                  </a:lnTo>
                  <a:lnTo>
                    <a:pt x="403733" y="1819021"/>
                  </a:lnTo>
                  <a:lnTo>
                    <a:pt x="405892" y="1815211"/>
                  </a:lnTo>
                  <a:lnTo>
                    <a:pt x="407924" y="1808861"/>
                  </a:lnTo>
                  <a:lnTo>
                    <a:pt x="409956" y="1803781"/>
                  </a:lnTo>
                  <a:lnTo>
                    <a:pt x="414020" y="1789811"/>
                  </a:lnTo>
                  <a:lnTo>
                    <a:pt x="417068" y="1782203"/>
                  </a:lnTo>
                  <a:lnTo>
                    <a:pt x="420382" y="1772031"/>
                  </a:lnTo>
                  <a:lnTo>
                    <a:pt x="421640" y="1768221"/>
                  </a:lnTo>
                  <a:lnTo>
                    <a:pt x="425577" y="1756803"/>
                  </a:lnTo>
                  <a:lnTo>
                    <a:pt x="429387" y="1744103"/>
                  </a:lnTo>
                  <a:lnTo>
                    <a:pt x="429387" y="1740281"/>
                  </a:lnTo>
                  <a:lnTo>
                    <a:pt x="428371" y="1740281"/>
                  </a:lnTo>
                  <a:lnTo>
                    <a:pt x="421132" y="1730121"/>
                  </a:lnTo>
                  <a:lnTo>
                    <a:pt x="419227" y="1727581"/>
                  </a:lnTo>
                  <a:lnTo>
                    <a:pt x="419227" y="1744103"/>
                  </a:lnTo>
                  <a:lnTo>
                    <a:pt x="416052" y="1751711"/>
                  </a:lnTo>
                  <a:lnTo>
                    <a:pt x="409956" y="1772031"/>
                  </a:lnTo>
                  <a:lnTo>
                    <a:pt x="409956" y="1730121"/>
                  </a:lnTo>
                  <a:lnTo>
                    <a:pt x="419227" y="1744103"/>
                  </a:lnTo>
                  <a:lnTo>
                    <a:pt x="419227" y="1727581"/>
                  </a:lnTo>
                  <a:lnTo>
                    <a:pt x="408940" y="1712353"/>
                  </a:lnTo>
                  <a:lnTo>
                    <a:pt x="404749" y="1709801"/>
                  </a:lnTo>
                  <a:lnTo>
                    <a:pt x="400685" y="1709801"/>
                  </a:lnTo>
                  <a:lnTo>
                    <a:pt x="399669" y="1712353"/>
                  </a:lnTo>
                  <a:lnTo>
                    <a:pt x="400177" y="1765681"/>
                  </a:lnTo>
                  <a:lnTo>
                    <a:pt x="400685" y="1799971"/>
                  </a:lnTo>
                  <a:lnTo>
                    <a:pt x="397637" y="1808861"/>
                  </a:lnTo>
                  <a:lnTo>
                    <a:pt x="395605" y="1815211"/>
                  </a:lnTo>
                  <a:lnTo>
                    <a:pt x="395605" y="1816481"/>
                  </a:lnTo>
                  <a:lnTo>
                    <a:pt x="394589" y="1816481"/>
                  </a:lnTo>
                  <a:lnTo>
                    <a:pt x="393573" y="1824101"/>
                  </a:lnTo>
                  <a:lnTo>
                    <a:pt x="395605" y="1829181"/>
                  </a:lnTo>
                  <a:lnTo>
                    <a:pt x="400685" y="1834261"/>
                  </a:lnTo>
                  <a:lnTo>
                    <a:pt x="400812" y="1863471"/>
                  </a:lnTo>
                  <a:lnTo>
                    <a:pt x="401574" y="1921903"/>
                  </a:lnTo>
                  <a:lnTo>
                    <a:pt x="401701" y="2004441"/>
                  </a:lnTo>
                  <a:lnTo>
                    <a:pt x="396621" y="2009521"/>
                  </a:lnTo>
                  <a:lnTo>
                    <a:pt x="390525" y="2008263"/>
                  </a:lnTo>
                  <a:lnTo>
                    <a:pt x="384302" y="2008263"/>
                  </a:lnTo>
                  <a:lnTo>
                    <a:pt x="379222" y="2004441"/>
                  </a:lnTo>
                  <a:lnTo>
                    <a:pt x="378206" y="1999361"/>
                  </a:lnTo>
                  <a:lnTo>
                    <a:pt x="370713" y="1900301"/>
                  </a:lnTo>
                  <a:lnTo>
                    <a:pt x="365887" y="1834261"/>
                  </a:lnTo>
                  <a:lnTo>
                    <a:pt x="365887" y="1833003"/>
                  </a:lnTo>
                  <a:lnTo>
                    <a:pt x="363855" y="1829181"/>
                  </a:lnTo>
                  <a:lnTo>
                    <a:pt x="358648" y="1829181"/>
                  </a:lnTo>
                  <a:lnTo>
                    <a:pt x="356616" y="1833003"/>
                  </a:lnTo>
                  <a:lnTo>
                    <a:pt x="356616" y="1834261"/>
                  </a:lnTo>
                  <a:lnTo>
                    <a:pt x="344424" y="1996821"/>
                  </a:lnTo>
                  <a:lnTo>
                    <a:pt x="344297" y="2004441"/>
                  </a:lnTo>
                  <a:lnTo>
                    <a:pt x="339217" y="2008263"/>
                  </a:lnTo>
                  <a:lnTo>
                    <a:pt x="333121" y="2008263"/>
                  </a:lnTo>
                  <a:lnTo>
                    <a:pt x="326898" y="2009521"/>
                  </a:lnTo>
                  <a:lnTo>
                    <a:pt x="320802" y="2004441"/>
                  </a:lnTo>
                  <a:lnTo>
                    <a:pt x="320802" y="1977771"/>
                  </a:lnTo>
                  <a:lnTo>
                    <a:pt x="321818" y="1966353"/>
                  </a:lnTo>
                  <a:lnTo>
                    <a:pt x="321818" y="1952371"/>
                  </a:lnTo>
                  <a:lnTo>
                    <a:pt x="323405" y="1900301"/>
                  </a:lnTo>
                  <a:lnTo>
                    <a:pt x="324866" y="1846961"/>
                  </a:lnTo>
                  <a:lnTo>
                    <a:pt x="327406" y="1747901"/>
                  </a:lnTo>
                  <a:lnTo>
                    <a:pt x="327685" y="1740281"/>
                  </a:lnTo>
                  <a:lnTo>
                    <a:pt x="327812" y="1727581"/>
                  </a:lnTo>
                  <a:lnTo>
                    <a:pt x="327914" y="1693303"/>
                  </a:lnTo>
                  <a:lnTo>
                    <a:pt x="328930" y="1692021"/>
                  </a:lnTo>
                  <a:lnTo>
                    <a:pt x="325882" y="1688211"/>
                  </a:lnTo>
                  <a:lnTo>
                    <a:pt x="320802" y="1688211"/>
                  </a:lnTo>
                  <a:lnTo>
                    <a:pt x="318770" y="1692021"/>
                  </a:lnTo>
                  <a:lnTo>
                    <a:pt x="318770" y="1704721"/>
                  </a:lnTo>
                  <a:lnTo>
                    <a:pt x="317881" y="1714881"/>
                  </a:lnTo>
                  <a:lnTo>
                    <a:pt x="317754" y="1730121"/>
                  </a:lnTo>
                  <a:lnTo>
                    <a:pt x="297180" y="1759331"/>
                  </a:lnTo>
                  <a:lnTo>
                    <a:pt x="247015" y="1789811"/>
                  </a:lnTo>
                  <a:lnTo>
                    <a:pt x="248031" y="1782203"/>
                  </a:lnTo>
                  <a:lnTo>
                    <a:pt x="245999" y="1777111"/>
                  </a:lnTo>
                  <a:lnTo>
                    <a:pt x="241808" y="1773301"/>
                  </a:lnTo>
                  <a:lnTo>
                    <a:pt x="241808" y="1772031"/>
                  </a:lnTo>
                  <a:lnTo>
                    <a:pt x="239776" y="1772031"/>
                  </a:lnTo>
                  <a:lnTo>
                    <a:pt x="252730" y="1760601"/>
                  </a:lnTo>
                  <a:lnTo>
                    <a:pt x="266065" y="1751711"/>
                  </a:lnTo>
                  <a:lnTo>
                    <a:pt x="280797" y="1739011"/>
                  </a:lnTo>
                  <a:lnTo>
                    <a:pt x="282829" y="1739011"/>
                  </a:lnTo>
                  <a:lnTo>
                    <a:pt x="287401" y="1730121"/>
                  </a:lnTo>
                  <a:lnTo>
                    <a:pt x="298196" y="1709801"/>
                  </a:lnTo>
                  <a:lnTo>
                    <a:pt x="310515" y="1686953"/>
                  </a:lnTo>
                  <a:lnTo>
                    <a:pt x="320802" y="1669161"/>
                  </a:lnTo>
                  <a:lnTo>
                    <a:pt x="324739" y="1661553"/>
                  </a:lnTo>
                  <a:lnTo>
                    <a:pt x="330822" y="1655254"/>
                  </a:lnTo>
                  <a:lnTo>
                    <a:pt x="311531" y="1665351"/>
                  </a:lnTo>
                  <a:lnTo>
                    <a:pt x="303276" y="1680603"/>
                  </a:lnTo>
                  <a:lnTo>
                    <a:pt x="291973" y="1700911"/>
                  </a:lnTo>
                  <a:lnTo>
                    <a:pt x="281178" y="1721231"/>
                  </a:lnTo>
                  <a:lnTo>
                    <a:pt x="274701" y="1731403"/>
                  </a:lnTo>
                  <a:lnTo>
                    <a:pt x="267843" y="1737753"/>
                  </a:lnTo>
                  <a:lnTo>
                    <a:pt x="243713" y="1756803"/>
                  </a:lnTo>
                  <a:lnTo>
                    <a:pt x="237744" y="1761871"/>
                  </a:lnTo>
                  <a:lnTo>
                    <a:pt x="231648" y="1765681"/>
                  </a:lnTo>
                  <a:lnTo>
                    <a:pt x="222631" y="1759331"/>
                  </a:lnTo>
                  <a:lnTo>
                    <a:pt x="211709" y="1750453"/>
                  </a:lnTo>
                  <a:lnTo>
                    <a:pt x="200279" y="1740281"/>
                  </a:lnTo>
                  <a:lnTo>
                    <a:pt x="189611" y="1731403"/>
                  </a:lnTo>
                  <a:lnTo>
                    <a:pt x="183134" y="1721231"/>
                  </a:lnTo>
                  <a:lnTo>
                    <a:pt x="172339" y="1700911"/>
                  </a:lnTo>
                  <a:lnTo>
                    <a:pt x="160909" y="1680603"/>
                  </a:lnTo>
                  <a:lnTo>
                    <a:pt x="152654" y="1665351"/>
                  </a:lnTo>
                  <a:lnTo>
                    <a:pt x="151638" y="1665351"/>
                  </a:lnTo>
                  <a:lnTo>
                    <a:pt x="146685" y="1656461"/>
                  </a:lnTo>
                  <a:lnTo>
                    <a:pt x="137795" y="1646301"/>
                  </a:lnTo>
                  <a:lnTo>
                    <a:pt x="122809" y="1639951"/>
                  </a:lnTo>
                  <a:lnTo>
                    <a:pt x="99441" y="1637411"/>
                  </a:lnTo>
                  <a:lnTo>
                    <a:pt x="75946" y="1637411"/>
                  </a:lnTo>
                  <a:lnTo>
                    <a:pt x="48641" y="1670189"/>
                  </a:lnTo>
                  <a:lnTo>
                    <a:pt x="99441" y="1646301"/>
                  </a:lnTo>
                  <a:lnTo>
                    <a:pt x="119126" y="1648853"/>
                  </a:lnTo>
                  <a:lnTo>
                    <a:pt x="165989" y="1709801"/>
                  </a:lnTo>
                  <a:lnTo>
                    <a:pt x="176784" y="1730121"/>
                  </a:lnTo>
                  <a:lnTo>
                    <a:pt x="181356" y="1739011"/>
                  </a:lnTo>
                  <a:lnTo>
                    <a:pt x="182372" y="1739011"/>
                  </a:lnTo>
                  <a:lnTo>
                    <a:pt x="209042" y="1760601"/>
                  </a:lnTo>
                  <a:lnTo>
                    <a:pt x="216281" y="1765681"/>
                  </a:lnTo>
                  <a:lnTo>
                    <a:pt x="222377" y="1769503"/>
                  </a:lnTo>
                  <a:lnTo>
                    <a:pt x="227457" y="1774571"/>
                  </a:lnTo>
                  <a:lnTo>
                    <a:pt x="231648" y="1777111"/>
                  </a:lnTo>
                  <a:lnTo>
                    <a:pt x="233680" y="1780921"/>
                  </a:lnTo>
                  <a:lnTo>
                    <a:pt x="235712" y="1780921"/>
                  </a:lnTo>
                  <a:lnTo>
                    <a:pt x="237744" y="1782203"/>
                  </a:lnTo>
                  <a:lnTo>
                    <a:pt x="237744" y="1787271"/>
                  </a:lnTo>
                  <a:lnTo>
                    <a:pt x="235712" y="1791081"/>
                  </a:lnTo>
                  <a:lnTo>
                    <a:pt x="232664" y="1794903"/>
                  </a:lnTo>
                  <a:lnTo>
                    <a:pt x="228473" y="1794903"/>
                  </a:lnTo>
                  <a:lnTo>
                    <a:pt x="167005" y="1759331"/>
                  </a:lnTo>
                  <a:lnTo>
                    <a:pt x="159385" y="1747901"/>
                  </a:lnTo>
                  <a:lnTo>
                    <a:pt x="146558" y="1730121"/>
                  </a:lnTo>
                  <a:lnTo>
                    <a:pt x="145542" y="1717421"/>
                  </a:lnTo>
                  <a:lnTo>
                    <a:pt x="145542" y="1692021"/>
                  </a:lnTo>
                  <a:lnTo>
                    <a:pt x="143510" y="1688211"/>
                  </a:lnTo>
                  <a:lnTo>
                    <a:pt x="137287" y="1688211"/>
                  </a:lnTo>
                  <a:lnTo>
                    <a:pt x="135255" y="1692021"/>
                  </a:lnTo>
                  <a:lnTo>
                    <a:pt x="135255" y="1693303"/>
                  </a:lnTo>
                  <a:lnTo>
                    <a:pt x="135763" y="1704721"/>
                  </a:lnTo>
                  <a:lnTo>
                    <a:pt x="136017" y="1714881"/>
                  </a:lnTo>
                  <a:lnTo>
                    <a:pt x="136372" y="1733931"/>
                  </a:lnTo>
                  <a:lnTo>
                    <a:pt x="137795" y="1782203"/>
                  </a:lnTo>
                  <a:lnTo>
                    <a:pt x="139319" y="1846961"/>
                  </a:lnTo>
                  <a:lnTo>
                    <a:pt x="140919" y="1902853"/>
                  </a:lnTo>
                  <a:lnTo>
                    <a:pt x="142494" y="1952371"/>
                  </a:lnTo>
                  <a:lnTo>
                    <a:pt x="142494" y="1977771"/>
                  </a:lnTo>
                  <a:lnTo>
                    <a:pt x="143510" y="1986661"/>
                  </a:lnTo>
                  <a:lnTo>
                    <a:pt x="143510" y="2004441"/>
                  </a:lnTo>
                  <a:lnTo>
                    <a:pt x="137287" y="2009521"/>
                  </a:lnTo>
                  <a:lnTo>
                    <a:pt x="131191" y="2008263"/>
                  </a:lnTo>
                  <a:lnTo>
                    <a:pt x="124968" y="2008263"/>
                  </a:lnTo>
                  <a:lnTo>
                    <a:pt x="119888" y="2004441"/>
                  </a:lnTo>
                  <a:lnTo>
                    <a:pt x="119761" y="1996821"/>
                  </a:lnTo>
                  <a:lnTo>
                    <a:pt x="112522" y="1900301"/>
                  </a:lnTo>
                  <a:lnTo>
                    <a:pt x="107569" y="1834261"/>
                  </a:lnTo>
                  <a:lnTo>
                    <a:pt x="107569" y="1833003"/>
                  </a:lnTo>
                  <a:lnTo>
                    <a:pt x="105537" y="1829181"/>
                  </a:lnTo>
                  <a:lnTo>
                    <a:pt x="100457" y="1829181"/>
                  </a:lnTo>
                  <a:lnTo>
                    <a:pt x="98425" y="1833003"/>
                  </a:lnTo>
                  <a:lnTo>
                    <a:pt x="98425" y="1834261"/>
                  </a:lnTo>
                  <a:lnTo>
                    <a:pt x="86106" y="1999361"/>
                  </a:lnTo>
                  <a:lnTo>
                    <a:pt x="85090" y="2004441"/>
                  </a:lnTo>
                  <a:lnTo>
                    <a:pt x="79883" y="2008263"/>
                  </a:lnTo>
                  <a:lnTo>
                    <a:pt x="73787" y="2008263"/>
                  </a:lnTo>
                  <a:lnTo>
                    <a:pt x="67691" y="2009521"/>
                  </a:lnTo>
                  <a:lnTo>
                    <a:pt x="62484" y="2004441"/>
                  </a:lnTo>
                  <a:lnTo>
                    <a:pt x="61468" y="1999361"/>
                  </a:lnTo>
                  <a:lnTo>
                    <a:pt x="62484" y="1996821"/>
                  </a:lnTo>
                  <a:lnTo>
                    <a:pt x="62611" y="1921903"/>
                  </a:lnTo>
                  <a:lnTo>
                    <a:pt x="63373" y="1863471"/>
                  </a:lnTo>
                  <a:lnTo>
                    <a:pt x="63500" y="1834261"/>
                  </a:lnTo>
                  <a:lnTo>
                    <a:pt x="68707" y="1829181"/>
                  </a:lnTo>
                  <a:lnTo>
                    <a:pt x="70739" y="1824101"/>
                  </a:lnTo>
                  <a:lnTo>
                    <a:pt x="68707" y="1816481"/>
                  </a:lnTo>
                  <a:lnTo>
                    <a:pt x="68707" y="1815211"/>
                  </a:lnTo>
                  <a:lnTo>
                    <a:pt x="66675" y="1808861"/>
                  </a:lnTo>
                  <a:lnTo>
                    <a:pt x="63500" y="1799971"/>
                  </a:lnTo>
                  <a:lnTo>
                    <a:pt x="64008" y="1772031"/>
                  </a:lnTo>
                  <a:lnTo>
                    <a:pt x="64465" y="1733931"/>
                  </a:lnTo>
                  <a:lnTo>
                    <a:pt x="64516" y="1712353"/>
                  </a:lnTo>
                  <a:lnTo>
                    <a:pt x="62484" y="1709801"/>
                  </a:lnTo>
                  <a:lnTo>
                    <a:pt x="56388" y="1709801"/>
                  </a:lnTo>
                  <a:lnTo>
                    <a:pt x="55372" y="1712353"/>
                  </a:lnTo>
                  <a:lnTo>
                    <a:pt x="54356" y="1713611"/>
                  </a:lnTo>
                  <a:lnTo>
                    <a:pt x="54356" y="1730121"/>
                  </a:lnTo>
                  <a:lnTo>
                    <a:pt x="54356" y="1772031"/>
                  </a:lnTo>
                  <a:lnTo>
                    <a:pt x="51181" y="1761871"/>
                  </a:lnTo>
                  <a:lnTo>
                    <a:pt x="48133" y="1751711"/>
                  </a:lnTo>
                  <a:lnTo>
                    <a:pt x="45085" y="1744103"/>
                  </a:lnTo>
                  <a:lnTo>
                    <a:pt x="54356" y="1730121"/>
                  </a:lnTo>
                  <a:lnTo>
                    <a:pt x="54356" y="1713611"/>
                  </a:lnTo>
                  <a:lnTo>
                    <a:pt x="35814" y="1740281"/>
                  </a:lnTo>
                  <a:lnTo>
                    <a:pt x="34798" y="1740281"/>
                  </a:lnTo>
                  <a:lnTo>
                    <a:pt x="34798" y="1744103"/>
                  </a:lnTo>
                  <a:lnTo>
                    <a:pt x="38735" y="1756803"/>
                  </a:lnTo>
                  <a:lnTo>
                    <a:pt x="42672" y="1768221"/>
                  </a:lnTo>
                  <a:lnTo>
                    <a:pt x="47117" y="1782203"/>
                  </a:lnTo>
                  <a:lnTo>
                    <a:pt x="50165" y="1789811"/>
                  </a:lnTo>
                  <a:lnTo>
                    <a:pt x="54356" y="1803781"/>
                  </a:lnTo>
                  <a:lnTo>
                    <a:pt x="56388" y="1808861"/>
                  </a:lnTo>
                  <a:lnTo>
                    <a:pt x="57404" y="1815211"/>
                  </a:lnTo>
                  <a:lnTo>
                    <a:pt x="59436" y="1816481"/>
                  </a:lnTo>
                  <a:lnTo>
                    <a:pt x="60452" y="1819021"/>
                  </a:lnTo>
                  <a:lnTo>
                    <a:pt x="59436" y="1819021"/>
                  </a:lnTo>
                  <a:lnTo>
                    <a:pt x="60452" y="1824101"/>
                  </a:lnTo>
                  <a:lnTo>
                    <a:pt x="58420" y="1827911"/>
                  </a:lnTo>
                  <a:lnTo>
                    <a:pt x="54356" y="1829181"/>
                  </a:lnTo>
                  <a:lnTo>
                    <a:pt x="46101" y="1829181"/>
                  </a:lnTo>
                  <a:lnTo>
                    <a:pt x="45085" y="1825371"/>
                  </a:lnTo>
                  <a:lnTo>
                    <a:pt x="12319" y="1750453"/>
                  </a:lnTo>
                  <a:lnTo>
                    <a:pt x="10287" y="1740281"/>
                  </a:lnTo>
                  <a:lnTo>
                    <a:pt x="10287" y="1735201"/>
                  </a:lnTo>
                  <a:lnTo>
                    <a:pt x="47396" y="1671701"/>
                  </a:lnTo>
                  <a:lnTo>
                    <a:pt x="5080" y="1722501"/>
                  </a:lnTo>
                  <a:lnTo>
                    <a:pt x="0" y="1733931"/>
                  </a:lnTo>
                  <a:lnTo>
                    <a:pt x="0" y="1742821"/>
                  </a:lnTo>
                  <a:lnTo>
                    <a:pt x="4064" y="1751711"/>
                  </a:lnTo>
                  <a:lnTo>
                    <a:pt x="35814" y="1829181"/>
                  </a:lnTo>
                  <a:lnTo>
                    <a:pt x="38989" y="1834261"/>
                  </a:lnTo>
                  <a:lnTo>
                    <a:pt x="45085" y="1840611"/>
                  </a:lnTo>
                  <a:lnTo>
                    <a:pt x="53340" y="1840611"/>
                  </a:lnTo>
                  <a:lnTo>
                    <a:pt x="53086" y="1918081"/>
                  </a:lnTo>
                  <a:lnTo>
                    <a:pt x="52705" y="1965071"/>
                  </a:lnTo>
                  <a:lnTo>
                    <a:pt x="52197" y="2000643"/>
                  </a:lnTo>
                  <a:lnTo>
                    <a:pt x="53340" y="2012061"/>
                  </a:lnTo>
                  <a:lnTo>
                    <a:pt x="63500" y="2018411"/>
                  </a:lnTo>
                  <a:lnTo>
                    <a:pt x="85090" y="2018411"/>
                  </a:lnTo>
                  <a:lnTo>
                    <a:pt x="94234" y="2009521"/>
                  </a:lnTo>
                  <a:lnTo>
                    <a:pt x="95250" y="1999361"/>
                  </a:lnTo>
                  <a:lnTo>
                    <a:pt x="102489" y="1900301"/>
                  </a:lnTo>
                  <a:lnTo>
                    <a:pt x="110490" y="1996821"/>
                  </a:lnTo>
                  <a:lnTo>
                    <a:pt x="110617" y="2009521"/>
                  </a:lnTo>
                  <a:lnTo>
                    <a:pt x="119888" y="2018411"/>
                  </a:lnTo>
                  <a:lnTo>
                    <a:pt x="142494" y="2018411"/>
                  </a:lnTo>
                  <a:lnTo>
                    <a:pt x="151638" y="2009521"/>
                  </a:lnTo>
                  <a:lnTo>
                    <a:pt x="152654" y="2000643"/>
                  </a:lnTo>
                  <a:lnTo>
                    <a:pt x="152527" y="1990471"/>
                  </a:lnTo>
                  <a:lnTo>
                    <a:pt x="151968" y="1965071"/>
                  </a:lnTo>
                  <a:lnTo>
                    <a:pt x="150876" y="1918081"/>
                  </a:lnTo>
                  <a:lnTo>
                    <a:pt x="146558" y="1747901"/>
                  </a:lnTo>
                  <a:lnTo>
                    <a:pt x="159893" y="1768221"/>
                  </a:lnTo>
                  <a:lnTo>
                    <a:pt x="160909" y="1768221"/>
                  </a:lnTo>
                  <a:lnTo>
                    <a:pt x="220345" y="1802511"/>
                  </a:lnTo>
                  <a:lnTo>
                    <a:pt x="224409" y="1806321"/>
                  </a:lnTo>
                  <a:lnTo>
                    <a:pt x="228473" y="1806321"/>
                  </a:lnTo>
                  <a:lnTo>
                    <a:pt x="231648" y="1803781"/>
                  </a:lnTo>
                  <a:lnTo>
                    <a:pt x="232664" y="1806321"/>
                  </a:lnTo>
                  <a:lnTo>
                    <a:pt x="237744" y="1806321"/>
                  </a:lnTo>
                  <a:lnTo>
                    <a:pt x="240792" y="1803781"/>
                  </a:lnTo>
                  <a:lnTo>
                    <a:pt x="242951" y="1803781"/>
                  </a:lnTo>
                  <a:lnTo>
                    <a:pt x="258051" y="1794903"/>
                  </a:lnTo>
                  <a:lnTo>
                    <a:pt x="266700" y="1789811"/>
                  </a:lnTo>
                  <a:lnTo>
                    <a:pt x="302260" y="1768221"/>
                  </a:lnTo>
                  <a:lnTo>
                    <a:pt x="304419" y="1768221"/>
                  </a:lnTo>
                  <a:lnTo>
                    <a:pt x="317754" y="1747901"/>
                  </a:lnTo>
                  <a:lnTo>
                    <a:pt x="313486" y="1902853"/>
                  </a:lnTo>
                  <a:lnTo>
                    <a:pt x="311658" y="1972703"/>
                  </a:lnTo>
                  <a:lnTo>
                    <a:pt x="310642" y="1996821"/>
                  </a:lnTo>
                  <a:lnTo>
                    <a:pt x="310515" y="2000643"/>
                  </a:lnTo>
                  <a:lnTo>
                    <a:pt x="312547" y="2012061"/>
                  </a:lnTo>
                  <a:lnTo>
                    <a:pt x="321818" y="2018411"/>
                  </a:lnTo>
                  <a:lnTo>
                    <a:pt x="344297" y="2018411"/>
                  </a:lnTo>
                  <a:lnTo>
                    <a:pt x="353568" y="2009521"/>
                  </a:lnTo>
                  <a:lnTo>
                    <a:pt x="353695" y="1996821"/>
                  </a:lnTo>
                  <a:lnTo>
                    <a:pt x="361823" y="1900301"/>
                  </a:lnTo>
                  <a:lnTo>
                    <a:pt x="368935" y="1999361"/>
                  </a:lnTo>
                  <a:lnTo>
                    <a:pt x="369951" y="2009521"/>
                  </a:lnTo>
                  <a:lnTo>
                    <a:pt x="378206" y="2018411"/>
                  </a:lnTo>
                  <a:lnTo>
                    <a:pt x="401701" y="2018411"/>
                  </a:lnTo>
                  <a:lnTo>
                    <a:pt x="410972" y="2009521"/>
                  </a:lnTo>
                  <a:lnTo>
                    <a:pt x="411988" y="2000643"/>
                  </a:lnTo>
                  <a:lnTo>
                    <a:pt x="411861" y="1990471"/>
                  </a:lnTo>
                  <a:lnTo>
                    <a:pt x="411353" y="1965071"/>
                  </a:lnTo>
                  <a:lnTo>
                    <a:pt x="410718" y="1921903"/>
                  </a:lnTo>
                  <a:lnTo>
                    <a:pt x="409956" y="1840611"/>
                  </a:lnTo>
                  <a:lnTo>
                    <a:pt x="419227" y="1840611"/>
                  </a:lnTo>
                  <a:lnTo>
                    <a:pt x="425323" y="1834261"/>
                  </a:lnTo>
                  <a:lnTo>
                    <a:pt x="428371" y="1829181"/>
                  </a:lnTo>
                  <a:lnTo>
                    <a:pt x="460121" y="1751711"/>
                  </a:lnTo>
                  <a:lnTo>
                    <a:pt x="464312" y="1742821"/>
                  </a:lnTo>
                  <a:close/>
                </a:path>
                <a:path w="501015" h="2018664">
                  <a:moveTo>
                    <a:pt x="501015" y="339471"/>
                  </a:moveTo>
                  <a:lnTo>
                    <a:pt x="499745" y="335407"/>
                  </a:lnTo>
                  <a:lnTo>
                    <a:pt x="487807" y="300355"/>
                  </a:lnTo>
                  <a:lnTo>
                    <a:pt x="487807" y="335407"/>
                  </a:lnTo>
                  <a:lnTo>
                    <a:pt x="484632" y="335407"/>
                  </a:lnTo>
                  <a:lnTo>
                    <a:pt x="484632" y="346837"/>
                  </a:lnTo>
                  <a:lnTo>
                    <a:pt x="472059" y="358140"/>
                  </a:lnTo>
                  <a:lnTo>
                    <a:pt x="456692" y="366649"/>
                  </a:lnTo>
                  <a:lnTo>
                    <a:pt x="439420" y="371856"/>
                  </a:lnTo>
                  <a:lnTo>
                    <a:pt x="420497" y="373634"/>
                  </a:lnTo>
                  <a:lnTo>
                    <a:pt x="401828" y="371856"/>
                  </a:lnTo>
                  <a:lnTo>
                    <a:pt x="384556" y="366649"/>
                  </a:lnTo>
                  <a:lnTo>
                    <a:pt x="369443" y="358140"/>
                  </a:lnTo>
                  <a:lnTo>
                    <a:pt x="357251" y="346837"/>
                  </a:lnTo>
                  <a:lnTo>
                    <a:pt x="484632" y="346837"/>
                  </a:lnTo>
                  <a:lnTo>
                    <a:pt x="484632" y="335407"/>
                  </a:lnTo>
                  <a:lnTo>
                    <a:pt x="353314" y="335407"/>
                  </a:lnTo>
                  <a:lnTo>
                    <a:pt x="421386" y="140589"/>
                  </a:lnTo>
                  <a:lnTo>
                    <a:pt x="487807" y="335407"/>
                  </a:lnTo>
                  <a:lnTo>
                    <a:pt x="487807" y="300355"/>
                  </a:lnTo>
                  <a:lnTo>
                    <a:pt x="433451" y="140589"/>
                  </a:lnTo>
                  <a:lnTo>
                    <a:pt x="426847" y="121031"/>
                  </a:lnTo>
                  <a:lnTo>
                    <a:pt x="426085" y="121031"/>
                  </a:lnTo>
                  <a:lnTo>
                    <a:pt x="426085" y="119380"/>
                  </a:lnTo>
                  <a:lnTo>
                    <a:pt x="425323" y="119380"/>
                  </a:lnTo>
                  <a:lnTo>
                    <a:pt x="424434" y="118618"/>
                  </a:lnTo>
                  <a:lnTo>
                    <a:pt x="423672" y="118618"/>
                  </a:lnTo>
                  <a:lnTo>
                    <a:pt x="423672" y="117856"/>
                  </a:lnTo>
                  <a:lnTo>
                    <a:pt x="422910" y="117856"/>
                  </a:lnTo>
                  <a:lnTo>
                    <a:pt x="334137" y="92583"/>
                  </a:lnTo>
                  <a:lnTo>
                    <a:pt x="294005" y="81280"/>
                  </a:lnTo>
                  <a:lnTo>
                    <a:pt x="294005" y="68199"/>
                  </a:lnTo>
                  <a:lnTo>
                    <a:pt x="292608" y="66675"/>
                  </a:lnTo>
                  <a:lnTo>
                    <a:pt x="286131" y="58547"/>
                  </a:lnTo>
                  <a:lnTo>
                    <a:pt x="282956" y="57658"/>
                  </a:lnTo>
                  <a:lnTo>
                    <a:pt x="282956" y="73152"/>
                  </a:lnTo>
                  <a:lnTo>
                    <a:pt x="282956" y="88519"/>
                  </a:lnTo>
                  <a:lnTo>
                    <a:pt x="277495" y="95123"/>
                  </a:lnTo>
                  <a:lnTo>
                    <a:pt x="261874" y="95123"/>
                  </a:lnTo>
                  <a:lnTo>
                    <a:pt x="255651" y="88519"/>
                  </a:lnTo>
                  <a:lnTo>
                    <a:pt x="255651" y="73152"/>
                  </a:lnTo>
                  <a:lnTo>
                    <a:pt x="260350" y="68199"/>
                  </a:lnTo>
                  <a:lnTo>
                    <a:pt x="261874" y="66675"/>
                  </a:lnTo>
                  <a:lnTo>
                    <a:pt x="277495" y="66675"/>
                  </a:lnTo>
                  <a:lnTo>
                    <a:pt x="282956" y="73152"/>
                  </a:lnTo>
                  <a:lnTo>
                    <a:pt x="282956" y="57658"/>
                  </a:lnTo>
                  <a:lnTo>
                    <a:pt x="275209" y="55245"/>
                  </a:lnTo>
                  <a:lnTo>
                    <a:pt x="275209" y="2540"/>
                  </a:lnTo>
                  <a:lnTo>
                    <a:pt x="272796" y="0"/>
                  </a:lnTo>
                  <a:lnTo>
                    <a:pt x="266573" y="0"/>
                  </a:lnTo>
                  <a:lnTo>
                    <a:pt x="264287" y="2540"/>
                  </a:lnTo>
                  <a:lnTo>
                    <a:pt x="264287" y="55245"/>
                  </a:lnTo>
                  <a:lnTo>
                    <a:pt x="257175" y="56896"/>
                  </a:lnTo>
                  <a:lnTo>
                    <a:pt x="251714" y="61722"/>
                  </a:lnTo>
                  <a:lnTo>
                    <a:pt x="247777" y="68199"/>
                  </a:lnTo>
                  <a:lnTo>
                    <a:pt x="167640" y="45466"/>
                  </a:lnTo>
                  <a:lnTo>
                    <a:pt x="118872" y="31750"/>
                  </a:lnTo>
                  <a:lnTo>
                    <a:pt x="114935" y="31750"/>
                  </a:lnTo>
                  <a:lnTo>
                    <a:pt x="114173" y="32512"/>
                  </a:lnTo>
                  <a:lnTo>
                    <a:pt x="113411" y="32512"/>
                  </a:lnTo>
                  <a:lnTo>
                    <a:pt x="113411" y="33274"/>
                  </a:lnTo>
                  <a:lnTo>
                    <a:pt x="112649" y="33274"/>
                  </a:lnTo>
                  <a:lnTo>
                    <a:pt x="112649" y="34925"/>
                  </a:lnTo>
                  <a:lnTo>
                    <a:pt x="111887" y="34925"/>
                  </a:lnTo>
                  <a:lnTo>
                    <a:pt x="37592" y="251841"/>
                  </a:lnTo>
                  <a:lnTo>
                    <a:pt x="36830" y="251841"/>
                  </a:lnTo>
                  <a:lnTo>
                    <a:pt x="36830" y="255905"/>
                  </a:lnTo>
                  <a:lnTo>
                    <a:pt x="37592" y="255905"/>
                  </a:lnTo>
                  <a:lnTo>
                    <a:pt x="37592" y="256667"/>
                  </a:lnTo>
                  <a:lnTo>
                    <a:pt x="51943" y="273812"/>
                  </a:lnTo>
                  <a:lnTo>
                    <a:pt x="70739" y="286766"/>
                  </a:lnTo>
                  <a:lnTo>
                    <a:pt x="92837" y="295148"/>
                  </a:lnTo>
                  <a:lnTo>
                    <a:pt x="117348" y="298069"/>
                  </a:lnTo>
                  <a:lnTo>
                    <a:pt x="141732" y="295148"/>
                  </a:lnTo>
                  <a:lnTo>
                    <a:pt x="163957" y="286766"/>
                  </a:lnTo>
                  <a:lnTo>
                    <a:pt x="182753" y="273812"/>
                  </a:lnTo>
                  <a:lnTo>
                    <a:pt x="194310" y="259969"/>
                  </a:lnTo>
                  <a:lnTo>
                    <a:pt x="196977" y="256667"/>
                  </a:lnTo>
                  <a:lnTo>
                    <a:pt x="196977" y="255905"/>
                  </a:lnTo>
                  <a:lnTo>
                    <a:pt x="197866" y="255905"/>
                  </a:lnTo>
                  <a:lnTo>
                    <a:pt x="197866" y="251841"/>
                  </a:lnTo>
                  <a:lnTo>
                    <a:pt x="196977" y="251841"/>
                  </a:lnTo>
                  <a:lnTo>
                    <a:pt x="195961" y="248539"/>
                  </a:lnTo>
                  <a:lnTo>
                    <a:pt x="184531" y="215519"/>
                  </a:lnTo>
                  <a:lnTo>
                    <a:pt x="184531" y="248539"/>
                  </a:lnTo>
                  <a:lnTo>
                    <a:pt x="181356" y="248539"/>
                  </a:lnTo>
                  <a:lnTo>
                    <a:pt x="181356" y="259969"/>
                  </a:lnTo>
                  <a:lnTo>
                    <a:pt x="168783" y="270891"/>
                  </a:lnTo>
                  <a:lnTo>
                    <a:pt x="153416" y="279400"/>
                  </a:lnTo>
                  <a:lnTo>
                    <a:pt x="136144" y="284861"/>
                  </a:lnTo>
                  <a:lnTo>
                    <a:pt x="117348" y="286766"/>
                  </a:lnTo>
                  <a:lnTo>
                    <a:pt x="98552" y="284861"/>
                  </a:lnTo>
                  <a:lnTo>
                    <a:pt x="81153" y="279400"/>
                  </a:lnTo>
                  <a:lnTo>
                    <a:pt x="65913" y="270891"/>
                  </a:lnTo>
                  <a:lnTo>
                    <a:pt x="53213" y="259969"/>
                  </a:lnTo>
                  <a:lnTo>
                    <a:pt x="181356" y="259969"/>
                  </a:lnTo>
                  <a:lnTo>
                    <a:pt x="181356" y="248539"/>
                  </a:lnTo>
                  <a:lnTo>
                    <a:pt x="50038" y="248539"/>
                  </a:lnTo>
                  <a:lnTo>
                    <a:pt x="117348" y="53594"/>
                  </a:lnTo>
                  <a:lnTo>
                    <a:pt x="184531" y="248539"/>
                  </a:lnTo>
                  <a:lnTo>
                    <a:pt x="184531" y="215519"/>
                  </a:lnTo>
                  <a:lnTo>
                    <a:pt x="128651" y="53594"/>
                  </a:lnTo>
                  <a:lnTo>
                    <a:pt x="125857" y="45466"/>
                  </a:lnTo>
                  <a:lnTo>
                    <a:pt x="244729" y="78867"/>
                  </a:lnTo>
                  <a:lnTo>
                    <a:pt x="244729" y="92583"/>
                  </a:lnTo>
                  <a:lnTo>
                    <a:pt x="253365" y="103124"/>
                  </a:lnTo>
                  <a:lnTo>
                    <a:pt x="264287" y="105664"/>
                  </a:lnTo>
                  <a:lnTo>
                    <a:pt x="264287" y="469392"/>
                  </a:lnTo>
                  <a:lnTo>
                    <a:pt x="179070" y="469392"/>
                  </a:lnTo>
                  <a:lnTo>
                    <a:pt x="165862" y="472186"/>
                  </a:lnTo>
                  <a:lnTo>
                    <a:pt x="155194" y="479425"/>
                  </a:lnTo>
                  <a:lnTo>
                    <a:pt x="148082" y="490347"/>
                  </a:lnTo>
                  <a:lnTo>
                    <a:pt x="145415" y="503555"/>
                  </a:lnTo>
                  <a:lnTo>
                    <a:pt x="145415" y="506730"/>
                  </a:lnTo>
                  <a:lnTo>
                    <a:pt x="147828" y="509270"/>
                  </a:lnTo>
                  <a:lnTo>
                    <a:pt x="391668" y="509270"/>
                  </a:lnTo>
                  <a:lnTo>
                    <a:pt x="393954" y="506730"/>
                  </a:lnTo>
                  <a:lnTo>
                    <a:pt x="393954" y="503555"/>
                  </a:lnTo>
                  <a:lnTo>
                    <a:pt x="392798" y="497840"/>
                  </a:lnTo>
                  <a:lnTo>
                    <a:pt x="391287" y="490347"/>
                  </a:lnTo>
                  <a:lnTo>
                    <a:pt x="384810" y="480822"/>
                  </a:lnTo>
                  <a:lnTo>
                    <a:pt x="383921" y="479425"/>
                  </a:lnTo>
                  <a:lnTo>
                    <a:pt x="382270" y="478409"/>
                  </a:lnTo>
                  <a:lnTo>
                    <a:pt x="382270" y="497840"/>
                  </a:lnTo>
                  <a:lnTo>
                    <a:pt x="157226" y="497840"/>
                  </a:lnTo>
                  <a:lnTo>
                    <a:pt x="370586" y="480822"/>
                  </a:lnTo>
                  <a:lnTo>
                    <a:pt x="382270" y="497840"/>
                  </a:lnTo>
                  <a:lnTo>
                    <a:pt x="382270" y="478409"/>
                  </a:lnTo>
                  <a:lnTo>
                    <a:pt x="373253" y="472186"/>
                  </a:lnTo>
                  <a:lnTo>
                    <a:pt x="360426" y="469392"/>
                  </a:lnTo>
                  <a:lnTo>
                    <a:pt x="275209" y="469392"/>
                  </a:lnTo>
                  <a:lnTo>
                    <a:pt x="275209" y="105664"/>
                  </a:lnTo>
                  <a:lnTo>
                    <a:pt x="282194" y="104013"/>
                  </a:lnTo>
                  <a:lnTo>
                    <a:pt x="288544" y="99060"/>
                  </a:lnTo>
                  <a:lnTo>
                    <a:pt x="290449" y="95123"/>
                  </a:lnTo>
                  <a:lnTo>
                    <a:pt x="291592" y="92583"/>
                  </a:lnTo>
                  <a:lnTo>
                    <a:pt x="414274" y="127508"/>
                  </a:lnTo>
                  <a:lnTo>
                    <a:pt x="340868" y="339471"/>
                  </a:lnTo>
                  <a:lnTo>
                    <a:pt x="340868" y="344424"/>
                  </a:lnTo>
                  <a:lnTo>
                    <a:pt x="341630" y="344424"/>
                  </a:lnTo>
                  <a:lnTo>
                    <a:pt x="355473" y="361315"/>
                  </a:lnTo>
                  <a:lnTo>
                    <a:pt x="374015" y="374142"/>
                  </a:lnTo>
                  <a:lnTo>
                    <a:pt x="396113" y="382143"/>
                  </a:lnTo>
                  <a:lnTo>
                    <a:pt x="420497" y="384937"/>
                  </a:lnTo>
                  <a:lnTo>
                    <a:pt x="445008" y="382143"/>
                  </a:lnTo>
                  <a:lnTo>
                    <a:pt x="467233" y="374142"/>
                  </a:lnTo>
                  <a:lnTo>
                    <a:pt x="467868" y="373634"/>
                  </a:lnTo>
                  <a:lnTo>
                    <a:pt x="485902" y="361315"/>
                  </a:lnTo>
                  <a:lnTo>
                    <a:pt x="498221" y="346837"/>
                  </a:lnTo>
                  <a:lnTo>
                    <a:pt x="500253" y="344424"/>
                  </a:lnTo>
                  <a:lnTo>
                    <a:pt x="500253" y="343535"/>
                  </a:lnTo>
                  <a:lnTo>
                    <a:pt x="501015" y="343535"/>
                  </a:lnTo>
                  <a:lnTo>
                    <a:pt x="501015" y="33947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608821" y="6388709"/>
            <a:ext cx="3094990" cy="467995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algn="r" marR="492759">
              <a:lnSpc>
                <a:spcPct val="100000"/>
              </a:lnSpc>
              <a:spcBef>
                <a:spcPts val="4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18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dirty="0" sz="1200" b="1">
                <a:latin typeface="Arial"/>
                <a:cs typeface="Arial"/>
              </a:rPr>
              <a:t>Source: </a:t>
            </a:r>
            <a:r>
              <a:rPr dirty="0" sz="1200">
                <a:latin typeface="Arial"/>
                <a:cs typeface="Arial"/>
              </a:rPr>
              <a:t>India Stack .pdf , </a:t>
            </a:r>
            <a:r>
              <a:rPr dirty="0" sz="1200" spc="-5">
                <a:latin typeface="Arial"/>
                <a:cs typeface="Arial"/>
              </a:rPr>
              <a:t>ispirt, 13 </a:t>
            </a:r>
            <a:r>
              <a:rPr dirty="0" sz="1200">
                <a:latin typeface="Arial"/>
                <a:cs typeface="Arial"/>
              </a:rPr>
              <a:t>Oct</a:t>
            </a:r>
            <a:r>
              <a:rPr dirty="0" sz="1200" spc="25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2016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19198" y="1345438"/>
            <a:ext cx="827913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Examples : </a:t>
            </a:r>
            <a:r>
              <a:rPr dirty="0" spc="-5"/>
              <a:t>Indian </a:t>
            </a:r>
            <a:r>
              <a:rPr dirty="0"/>
              <a:t>Nation Wide</a:t>
            </a:r>
            <a:r>
              <a:rPr dirty="0" spc="-120"/>
              <a:t> </a:t>
            </a:r>
            <a:r>
              <a:rPr dirty="0" spc="-5"/>
              <a:t>Platform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514600" y="2049779"/>
            <a:ext cx="3287395" cy="1129665"/>
          </a:xfrm>
          <a:prstGeom prst="rect">
            <a:avLst/>
          </a:prstGeom>
          <a:solidFill>
            <a:srgbClr val="1D487C"/>
          </a:solidFill>
        </p:spPr>
        <p:txBody>
          <a:bodyPr wrap="square" lIns="0" tIns="87630" rIns="0" bIns="0" rtlCol="0" vert="horz">
            <a:spAutoFit/>
          </a:bodyPr>
          <a:lstStyle/>
          <a:p>
            <a:pPr algn="ctr" marL="309880" marR="340360">
              <a:lnSpc>
                <a:spcPts val="2480"/>
              </a:lnSpc>
              <a:spcBef>
                <a:spcPts val="690"/>
              </a:spcBef>
            </a:pPr>
            <a:r>
              <a:rPr dirty="0" sz="2300">
                <a:solidFill>
                  <a:srgbClr val="FFFFFF"/>
                </a:solidFill>
                <a:latin typeface="Arial"/>
                <a:cs typeface="Arial"/>
              </a:rPr>
              <a:t>Agricultural</a:t>
            </a:r>
            <a:r>
              <a:rPr dirty="0" sz="2300" spc="-1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300">
                <a:solidFill>
                  <a:srgbClr val="FFFFFF"/>
                </a:solidFill>
                <a:latin typeface="Arial"/>
                <a:cs typeface="Arial"/>
              </a:rPr>
              <a:t>Produce  Market Committee  (APMC)</a:t>
            </a:r>
            <a:endParaRPr sz="23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14600" y="3179064"/>
            <a:ext cx="3287395" cy="2197735"/>
          </a:xfrm>
          <a:prstGeom prst="rect">
            <a:avLst/>
          </a:prstGeom>
          <a:solidFill>
            <a:srgbClr val="CACED5">
              <a:alpha val="89802"/>
            </a:srgbClr>
          </a:solidFill>
        </p:spPr>
        <p:txBody>
          <a:bodyPr wrap="square" lIns="0" tIns="105410" rIns="0" bIns="0" rtlCol="0" vert="horz">
            <a:spAutoFit/>
          </a:bodyPr>
          <a:lstStyle/>
          <a:p>
            <a:pPr marL="363855" marR="450215" indent="-228600">
              <a:lnSpc>
                <a:spcPct val="90100"/>
              </a:lnSpc>
              <a:spcBef>
                <a:spcPts val="830"/>
              </a:spcBef>
              <a:buChar char="•"/>
              <a:tabLst>
                <a:tab pos="364490" algn="l"/>
              </a:tabLst>
            </a:pPr>
            <a:r>
              <a:rPr dirty="0" sz="2300">
                <a:latin typeface="Arial"/>
                <a:cs typeface="Arial"/>
              </a:rPr>
              <a:t>Initiative to create  National market</a:t>
            </a:r>
            <a:r>
              <a:rPr dirty="0" sz="2300" spc="-130">
                <a:latin typeface="Arial"/>
                <a:cs typeface="Arial"/>
              </a:rPr>
              <a:t> </a:t>
            </a:r>
            <a:r>
              <a:rPr dirty="0" sz="2300">
                <a:latin typeface="Arial"/>
                <a:cs typeface="Arial"/>
              </a:rPr>
              <a:t>for  </a:t>
            </a:r>
            <a:r>
              <a:rPr dirty="0" sz="2300" spc="-5">
                <a:latin typeface="Arial"/>
                <a:cs typeface="Arial"/>
              </a:rPr>
              <a:t>agriculture</a:t>
            </a:r>
            <a:endParaRPr sz="23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13347" y="2049779"/>
            <a:ext cx="3287395" cy="1129665"/>
          </a:xfrm>
          <a:prstGeom prst="rect">
            <a:avLst/>
          </a:prstGeom>
          <a:solidFill>
            <a:srgbClr val="1D487C"/>
          </a:solidFill>
        </p:spPr>
        <p:txBody>
          <a:bodyPr wrap="square" lIns="0" tIns="205104" rIns="0" bIns="0" rtlCol="0" vert="horz">
            <a:spAutoFit/>
          </a:bodyPr>
          <a:lstStyle/>
          <a:p>
            <a:pPr algn="ctr">
              <a:lnSpc>
                <a:spcPts val="2625"/>
              </a:lnSpc>
              <a:spcBef>
                <a:spcPts val="1614"/>
              </a:spcBef>
            </a:pPr>
            <a:r>
              <a:rPr dirty="0" sz="2300">
                <a:solidFill>
                  <a:srgbClr val="FFFFFF"/>
                </a:solidFill>
                <a:latin typeface="Arial"/>
                <a:cs typeface="Arial"/>
              </a:rPr>
              <a:t>Goods and</a:t>
            </a:r>
            <a:r>
              <a:rPr dirty="0" sz="2300" spc="-8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300">
                <a:solidFill>
                  <a:srgbClr val="FFFFFF"/>
                </a:solidFill>
                <a:latin typeface="Arial"/>
                <a:cs typeface="Arial"/>
              </a:rPr>
              <a:t>Services</a:t>
            </a:r>
            <a:endParaRPr sz="2300">
              <a:latin typeface="Arial"/>
              <a:cs typeface="Arial"/>
            </a:endParaRPr>
          </a:p>
          <a:p>
            <a:pPr algn="ctr">
              <a:lnSpc>
                <a:spcPts val="2625"/>
              </a:lnSpc>
            </a:pPr>
            <a:r>
              <a:rPr dirty="0" sz="2300">
                <a:solidFill>
                  <a:srgbClr val="FFFFFF"/>
                </a:solidFill>
                <a:latin typeface="Arial"/>
                <a:cs typeface="Arial"/>
              </a:rPr>
              <a:t>Tax</a:t>
            </a:r>
            <a:r>
              <a:rPr dirty="0" sz="23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300">
                <a:solidFill>
                  <a:srgbClr val="FFFFFF"/>
                </a:solidFill>
                <a:latin typeface="Arial"/>
                <a:cs typeface="Arial"/>
              </a:rPr>
              <a:t>(GST)</a:t>
            </a:r>
            <a:endParaRPr sz="23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213347" y="3179064"/>
            <a:ext cx="3287395" cy="2193290"/>
          </a:xfrm>
          <a:prstGeom prst="rect">
            <a:avLst/>
          </a:prstGeom>
          <a:solidFill>
            <a:srgbClr val="CACED5">
              <a:alpha val="89802"/>
            </a:srgbClr>
          </a:solidFill>
        </p:spPr>
        <p:txBody>
          <a:bodyPr wrap="square" lIns="0" tIns="106045" rIns="0" bIns="0" rtlCol="0" vert="horz">
            <a:spAutoFit/>
          </a:bodyPr>
          <a:lstStyle/>
          <a:p>
            <a:pPr marL="364490" marR="386715" indent="-228600">
              <a:lnSpc>
                <a:spcPts val="2480"/>
              </a:lnSpc>
              <a:spcBef>
                <a:spcPts val="835"/>
              </a:spcBef>
              <a:buChar char="•"/>
              <a:tabLst>
                <a:tab pos="365125" algn="l"/>
              </a:tabLst>
            </a:pPr>
            <a:r>
              <a:rPr dirty="0" sz="2300">
                <a:latin typeface="Arial"/>
                <a:cs typeface="Arial"/>
              </a:rPr>
              <a:t>Initiative to create</a:t>
            </a:r>
            <a:r>
              <a:rPr dirty="0" sz="2300" spc="-145">
                <a:latin typeface="Arial"/>
                <a:cs typeface="Arial"/>
              </a:rPr>
              <a:t> </a:t>
            </a:r>
            <a:r>
              <a:rPr dirty="0" sz="2300">
                <a:latin typeface="Arial"/>
                <a:cs typeface="Arial"/>
              </a:rPr>
              <a:t>a  national market for  goods and</a:t>
            </a:r>
            <a:r>
              <a:rPr dirty="0" sz="2300" spc="-125">
                <a:latin typeface="Arial"/>
                <a:cs typeface="Arial"/>
              </a:rPr>
              <a:t> </a:t>
            </a:r>
            <a:r>
              <a:rPr dirty="0" sz="2300">
                <a:latin typeface="Arial"/>
                <a:cs typeface="Arial"/>
              </a:rPr>
              <a:t>services</a:t>
            </a:r>
            <a:endParaRPr sz="23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034521" y="6427114"/>
            <a:ext cx="1809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26870" y="5591047"/>
            <a:ext cx="899096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50160" algn="l"/>
                <a:tab pos="5661660" algn="l"/>
              </a:tabLst>
            </a:pPr>
            <a:r>
              <a:rPr dirty="0" sz="2400" spc="-5" b="1">
                <a:latin typeface="Arial"/>
                <a:cs typeface="Arial"/>
              </a:rPr>
              <a:t>These</a:t>
            </a:r>
            <a:r>
              <a:rPr dirty="0" sz="2400" spc="5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initiatives	deploy</a:t>
            </a:r>
            <a:r>
              <a:rPr dirty="0" sz="2400" spc="5" b="1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technologies	</a:t>
            </a:r>
            <a:r>
              <a:rPr dirty="0" sz="2400" b="1">
                <a:latin typeface="Arial"/>
                <a:cs typeface="Arial"/>
              </a:rPr>
              <a:t>for </a:t>
            </a:r>
            <a:r>
              <a:rPr dirty="0" sz="2400" spc="-5" b="1">
                <a:latin typeface="Arial"/>
                <a:cs typeface="Arial"/>
              </a:rPr>
              <a:t>social</a:t>
            </a:r>
            <a:r>
              <a:rPr dirty="0" sz="2400" spc="-55" b="1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development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887200" cy="6844665"/>
            <a:chOff x="0" y="0"/>
            <a:chExt cx="11887200" cy="6844665"/>
          </a:xfrm>
        </p:grpSpPr>
        <p:sp>
          <p:nvSpPr>
            <p:cNvPr id="3" name="object 3"/>
            <p:cNvSpPr/>
            <p:nvPr/>
          </p:nvSpPr>
          <p:spPr>
            <a:xfrm>
              <a:off x="210599" y="109508"/>
              <a:ext cx="11536200" cy="6734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1887199" cy="12252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-18288" y="0"/>
            <a:ext cx="11925300" cy="1190625"/>
            <a:chOff x="-18288" y="0"/>
            <a:chExt cx="11925300" cy="1190625"/>
          </a:xfrm>
        </p:grpSpPr>
        <p:sp>
          <p:nvSpPr>
            <p:cNvPr id="6" name="object 6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0" y="0"/>
              <a:ext cx="11887200" cy="117195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8626220" y="1538096"/>
            <a:ext cx="169989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Agenda</a:t>
            </a:r>
            <a:endParaRPr sz="3200"/>
          </a:p>
        </p:txBody>
      </p:sp>
      <p:sp>
        <p:nvSpPr>
          <p:cNvPr id="18" name="object 18"/>
          <p:cNvSpPr txBox="1"/>
          <p:nvPr/>
        </p:nvSpPr>
        <p:spPr>
          <a:xfrm>
            <a:off x="11517630" y="6368288"/>
            <a:ext cx="1028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96111" y="1243711"/>
            <a:ext cx="5495925" cy="7334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05"/>
              </a:spcBef>
            </a:pPr>
            <a:r>
              <a:rPr dirty="0" sz="2000" spc="-5">
                <a:latin typeface="Arial Black"/>
                <a:cs typeface="Arial Black"/>
              </a:rPr>
              <a:t>Session</a:t>
            </a:r>
            <a:r>
              <a:rPr dirty="0" sz="2000" spc="-10">
                <a:latin typeface="Arial Black"/>
                <a:cs typeface="Arial Black"/>
              </a:rPr>
              <a:t> </a:t>
            </a:r>
            <a:r>
              <a:rPr dirty="0" sz="2000">
                <a:latin typeface="Arial Black"/>
                <a:cs typeface="Arial Black"/>
              </a:rPr>
              <a:t>11</a:t>
            </a:r>
            <a:endParaRPr sz="2000">
              <a:latin typeface="Arial Black"/>
              <a:cs typeface="Arial Black"/>
            </a:endParaRPr>
          </a:p>
          <a:p>
            <a:pPr algn="ctr">
              <a:lnSpc>
                <a:spcPct val="100000"/>
              </a:lnSpc>
              <a:spcBef>
                <a:spcPts val="50"/>
              </a:spcBef>
            </a:pPr>
            <a:r>
              <a:rPr dirty="0" sz="2600" b="1">
                <a:latin typeface="Arial"/>
                <a:cs typeface="Arial"/>
              </a:rPr>
              <a:t>Creating Unified Digital Platforms</a:t>
            </a:r>
            <a:r>
              <a:rPr dirty="0" sz="2600" spc="-95" b="1">
                <a:latin typeface="Arial"/>
                <a:cs typeface="Arial"/>
              </a:rPr>
              <a:t> </a:t>
            </a:r>
            <a:r>
              <a:rPr dirty="0" sz="2600" b="1">
                <a:latin typeface="Arial"/>
                <a:cs typeface="Arial"/>
              </a:rPr>
              <a:t>:</a:t>
            </a:r>
            <a:endParaRPr sz="26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258439" y="1951101"/>
            <a:ext cx="1772920" cy="4222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 b="1">
                <a:latin typeface="Arial"/>
                <a:cs typeface="Arial"/>
              </a:rPr>
              <a:t>India</a:t>
            </a:r>
            <a:r>
              <a:rPr dirty="0" sz="2600" spc="-70" b="1">
                <a:latin typeface="Arial"/>
                <a:cs typeface="Arial"/>
              </a:rPr>
              <a:t> </a:t>
            </a:r>
            <a:r>
              <a:rPr dirty="0" sz="2600" b="1">
                <a:latin typeface="Arial"/>
                <a:cs typeface="Arial"/>
              </a:rPr>
              <a:t>Stack</a:t>
            </a:r>
            <a:endParaRPr sz="2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09927" y="2391155"/>
            <a:ext cx="5389245" cy="429895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wrap="square" lIns="0" tIns="55880" rIns="0" bIns="0" rtlCol="0" vert="horz">
            <a:spAutoFit/>
          </a:bodyPr>
          <a:lstStyle/>
          <a:p>
            <a:pPr marL="119380">
              <a:lnSpc>
                <a:spcPct val="100000"/>
              </a:lnSpc>
              <a:spcBef>
                <a:spcPts val="440"/>
              </a:spcBef>
            </a:pPr>
            <a:r>
              <a:rPr dirty="0" sz="2000" b="1">
                <a:latin typeface="Arial"/>
                <a:cs typeface="Arial"/>
              </a:rPr>
              <a:t>Bkgd &amp; Introduction to The </a:t>
            </a:r>
            <a:r>
              <a:rPr dirty="0" sz="2000" spc="-5" b="1">
                <a:latin typeface="Arial"/>
                <a:cs typeface="Arial"/>
              </a:rPr>
              <a:t>India</a:t>
            </a:r>
            <a:r>
              <a:rPr dirty="0" sz="2000" spc="-10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Stack</a:t>
            </a:r>
            <a:endParaRPr sz="2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93164" y="3008376"/>
            <a:ext cx="5417820" cy="428625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marL="120014">
              <a:lnSpc>
                <a:spcPct val="100000"/>
              </a:lnSpc>
              <a:spcBef>
                <a:spcPts val="434"/>
              </a:spcBef>
            </a:pPr>
            <a:r>
              <a:rPr dirty="0" sz="2000" b="1">
                <a:latin typeface="Arial"/>
                <a:cs typeface="Arial"/>
              </a:rPr>
              <a:t>The </a:t>
            </a:r>
            <a:r>
              <a:rPr dirty="0" sz="2000" spc="-5" b="1">
                <a:latin typeface="Arial"/>
                <a:cs typeface="Arial"/>
              </a:rPr>
              <a:t>Evolution </a:t>
            </a:r>
            <a:r>
              <a:rPr dirty="0" sz="2000" b="1">
                <a:latin typeface="Arial"/>
                <a:cs typeface="Arial"/>
              </a:rPr>
              <a:t>of </a:t>
            </a:r>
            <a:r>
              <a:rPr dirty="0" sz="2000" spc="-5" b="1">
                <a:latin typeface="Arial"/>
                <a:cs typeface="Arial"/>
              </a:rPr>
              <a:t>India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stack</a:t>
            </a:r>
            <a:endParaRPr sz="2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79448" y="3564635"/>
            <a:ext cx="5443855" cy="428625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marL="119380">
              <a:lnSpc>
                <a:spcPct val="100000"/>
              </a:lnSpc>
              <a:spcBef>
                <a:spcPts val="434"/>
              </a:spcBef>
            </a:pPr>
            <a:r>
              <a:rPr dirty="0" sz="2000" spc="-5" b="1">
                <a:latin typeface="Arial"/>
                <a:cs typeface="Arial"/>
              </a:rPr>
              <a:t>India </a:t>
            </a:r>
            <a:r>
              <a:rPr dirty="0" sz="2000" b="1">
                <a:latin typeface="Arial"/>
                <a:cs typeface="Arial"/>
              </a:rPr>
              <a:t>Stack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spc="-5" b="1">
                <a:latin typeface="Arial"/>
                <a:cs typeface="Arial"/>
              </a:rPr>
              <a:t>Ecosystem</a:t>
            </a:r>
            <a:endParaRPr sz="2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74775" y="3549396"/>
            <a:ext cx="643255" cy="443865"/>
          </a:xfrm>
          <a:prstGeom prst="rect">
            <a:avLst/>
          </a:prstGeom>
          <a:solidFill>
            <a:srgbClr val="0D64EF"/>
          </a:solidFill>
        </p:spPr>
        <p:txBody>
          <a:bodyPr wrap="square" lIns="0" tIns="83185" rIns="0" bIns="0" rtlCol="0" vert="horz">
            <a:spAutoFit/>
          </a:bodyPr>
          <a:lstStyle/>
          <a:p>
            <a:pPr marL="175260">
              <a:lnSpc>
                <a:spcPct val="100000"/>
              </a:lnSpc>
              <a:spcBef>
                <a:spcPts val="655"/>
              </a:spcBef>
            </a:pPr>
            <a:r>
              <a:rPr dirty="0" sz="2000" b="1">
                <a:solidFill>
                  <a:srgbClr val="FFFFFF"/>
                </a:solidFill>
                <a:latin typeface="Yu Gothic"/>
                <a:cs typeface="Yu Gothic"/>
              </a:rPr>
              <a:t>03</a:t>
            </a:r>
            <a:endParaRPr sz="2000">
              <a:latin typeface="Yu Gothic"/>
              <a:cs typeface="Yu Gothic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74775" y="2363723"/>
            <a:ext cx="643255" cy="509270"/>
          </a:xfrm>
          <a:prstGeom prst="rect">
            <a:avLst/>
          </a:prstGeom>
          <a:solidFill>
            <a:srgbClr val="0D64EF"/>
          </a:solidFill>
        </p:spPr>
        <p:txBody>
          <a:bodyPr wrap="square" lIns="0" tIns="115570" rIns="0" bIns="0" rtlCol="0" vert="horz">
            <a:spAutoFit/>
          </a:bodyPr>
          <a:lstStyle/>
          <a:p>
            <a:pPr marL="175260">
              <a:lnSpc>
                <a:spcPct val="100000"/>
              </a:lnSpc>
              <a:spcBef>
                <a:spcPts val="910"/>
              </a:spcBef>
            </a:pPr>
            <a:r>
              <a:rPr dirty="0" sz="2000" b="1">
                <a:solidFill>
                  <a:srgbClr val="FFFFFF"/>
                </a:solidFill>
                <a:latin typeface="Yu Gothic"/>
                <a:cs typeface="Yu Gothic"/>
              </a:rPr>
              <a:t>01</a:t>
            </a:r>
            <a:endParaRPr sz="2000">
              <a:latin typeface="Yu Gothic"/>
              <a:cs typeface="Yu Gothic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86967" y="2945892"/>
            <a:ext cx="643255" cy="490855"/>
          </a:xfrm>
          <a:prstGeom prst="rect">
            <a:avLst/>
          </a:prstGeom>
          <a:solidFill>
            <a:srgbClr val="0D64EF"/>
          </a:solidFill>
        </p:spPr>
        <p:txBody>
          <a:bodyPr wrap="square" lIns="0" tIns="106680" rIns="0" bIns="0" rtlCol="0" vert="horz">
            <a:spAutoFit/>
          </a:bodyPr>
          <a:lstStyle/>
          <a:p>
            <a:pPr marL="175260">
              <a:lnSpc>
                <a:spcPct val="100000"/>
              </a:lnSpc>
              <a:spcBef>
                <a:spcPts val="840"/>
              </a:spcBef>
            </a:pPr>
            <a:r>
              <a:rPr dirty="0" sz="2000" b="1">
                <a:solidFill>
                  <a:srgbClr val="FFFFFF"/>
                </a:solidFill>
                <a:latin typeface="Yu Gothic"/>
                <a:cs typeface="Yu Gothic"/>
              </a:rPr>
              <a:t>02</a:t>
            </a:r>
            <a:endParaRPr sz="2000">
              <a:latin typeface="Yu Gothic"/>
              <a:cs typeface="Yu Gothic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7363968" y="2343911"/>
            <a:ext cx="4072254" cy="4270375"/>
            <a:chOff x="7363968" y="2343911"/>
            <a:chExt cx="4072254" cy="4270375"/>
          </a:xfrm>
        </p:grpSpPr>
        <p:sp>
          <p:nvSpPr>
            <p:cNvPr id="28" name="object 28"/>
            <p:cNvSpPr/>
            <p:nvPr/>
          </p:nvSpPr>
          <p:spPr>
            <a:xfrm>
              <a:off x="7383780" y="2363723"/>
              <a:ext cx="4032504" cy="423062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373874" y="2353817"/>
              <a:ext cx="4052570" cy="4250690"/>
            </a:xfrm>
            <a:custGeom>
              <a:avLst/>
              <a:gdLst/>
              <a:ahLst/>
              <a:cxnLst/>
              <a:rect l="l" t="t" r="r" b="b"/>
              <a:pathLst>
                <a:path w="4052570" h="4250690">
                  <a:moveTo>
                    <a:pt x="0" y="4250436"/>
                  </a:moveTo>
                  <a:lnTo>
                    <a:pt x="4052316" y="4250436"/>
                  </a:lnTo>
                  <a:lnTo>
                    <a:pt x="4052316" y="0"/>
                  </a:lnTo>
                  <a:lnTo>
                    <a:pt x="0" y="0"/>
                  </a:lnTo>
                  <a:lnTo>
                    <a:pt x="0" y="4250436"/>
                  </a:lnTo>
                  <a:close/>
                </a:path>
              </a:pathLst>
            </a:custGeom>
            <a:ln w="19812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674876" y="4160520"/>
            <a:ext cx="5445760" cy="428625"/>
          </a:xfrm>
          <a:custGeom>
            <a:avLst/>
            <a:gdLst/>
            <a:ahLst/>
            <a:cxnLst/>
            <a:rect l="l" t="t" r="r" b="b"/>
            <a:pathLst>
              <a:path w="5445759" h="428625">
                <a:moveTo>
                  <a:pt x="0" y="428243"/>
                </a:moveTo>
                <a:lnTo>
                  <a:pt x="5445252" y="428243"/>
                </a:lnTo>
                <a:lnTo>
                  <a:pt x="5445252" y="0"/>
                </a:lnTo>
                <a:lnTo>
                  <a:pt x="0" y="0"/>
                </a:lnTo>
                <a:lnTo>
                  <a:pt x="0" y="428243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1782572" y="4202938"/>
            <a:ext cx="424053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latin typeface="Arial"/>
                <a:cs typeface="Arial"/>
              </a:rPr>
              <a:t>Why is the </a:t>
            </a:r>
            <a:r>
              <a:rPr dirty="0" sz="2000" spc="-5" b="1">
                <a:latin typeface="Arial"/>
                <a:cs typeface="Arial"/>
              </a:rPr>
              <a:t>India </a:t>
            </a:r>
            <a:r>
              <a:rPr dirty="0" sz="2000" b="1">
                <a:latin typeface="Arial"/>
                <a:cs typeface="Arial"/>
              </a:rPr>
              <a:t>Stack </a:t>
            </a:r>
            <a:r>
              <a:rPr dirty="0" sz="2000" spc="-5" b="1">
                <a:latin typeface="Arial"/>
                <a:cs typeface="Arial"/>
              </a:rPr>
              <a:t>Disruptive</a:t>
            </a:r>
            <a:r>
              <a:rPr dirty="0" sz="2000" spc="-9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?</a:t>
            </a:r>
            <a:endParaRPr sz="2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74775" y="4094988"/>
            <a:ext cx="643255" cy="494030"/>
          </a:xfrm>
          <a:prstGeom prst="rect">
            <a:avLst/>
          </a:prstGeom>
          <a:solidFill>
            <a:srgbClr val="0D64EF"/>
          </a:solidFill>
        </p:spPr>
        <p:txBody>
          <a:bodyPr wrap="square" lIns="0" tIns="107950" rIns="0" bIns="0" rtlCol="0" vert="horz">
            <a:spAutoFit/>
          </a:bodyPr>
          <a:lstStyle/>
          <a:p>
            <a:pPr marL="175260">
              <a:lnSpc>
                <a:spcPct val="100000"/>
              </a:lnSpc>
              <a:spcBef>
                <a:spcPts val="850"/>
              </a:spcBef>
            </a:pPr>
            <a:r>
              <a:rPr dirty="0" sz="2000" b="1">
                <a:solidFill>
                  <a:srgbClr val="FFFFFF"/>
                </a:solidFill>
                <a:latin typeface="Yu Gothic"/>
                <a:cs typeface="Yu Gothic"/>
              </a:rPr>
              <a:t>04</a:t>
            </a:r>
            <a:endParaRPr sz="2000">
              <a:latin typeface="Yu Gothic"/>
              <a:cs typeface="Yu Gothic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679448" y="4741164"/>
            <a:ext cx="5443855" cy="429895"/>
          </a:xfrm>
          <a:custGeom>
            <a:avLst/>
            <a:gdLst/>
            <a:ahLst/>
            <a:cxnLst/>
            <a:rect l="l" t="t" r="r" b="b"/>
            <a:pathLst>
              <a:path w="5443855" h="429895">
                <a:moveTo>
                  <a:pt x="0" y="429768"/>
                </a:moveTo>
                <a:lnTo>
                  <a:pt x="5443728" y="429768"/>
                </a:lnTo>
                <a:lnTo>
                  <a:pt x="5443728" y="0"/>
                </a:lnTo>
                <a:lnTo>
                  <a:pt x="0" y="0"/>
                </a:lnTo>
                <a:lnTo>
                  <a:pt x="0" y="429768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1786508" y="4784597"/>
            <a:ext cx="395922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latin typeface="Arial"/>
                <a:cs typeface="Arial"/>
              </a:rPr>
              <a:t>Agriculture Stack in </a:t>
            </a:r>
            <a:r>
              <a:rPr dirty="0" sz="2000" spc="-5" b="1">
                <a:latin typeface="Arial"/>
                <a:cs typeface="Arial"/>
              </a:rPr>
              <a:t>India </a:t>
            </a:r>
            <a:r>
              <a:rPr dirty="0" sz="2000" b="1">
                <a:latin typeface="Arial"/>
                <a:cs typeface="Arial"/>
              </a:rPr>
              <a:t>:</a:t>
            </a:r>
            <a:r>
              <a:rPr dirty="0" sz="2000" spc="-1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Fasal</a:t>
            </a:r>
            <a:endParaRPr sz="20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648967" y="5323332"/>
            <a:ext cx="5445760" cy="428625"/>
          </a:xfrm>
          <a:custGeom>
            <a:avLst/>
            <a:gdLst/>
            <a:ahLst/>
            <a:cxnLst/>
            <a:rect l="l" t="t" r="r" b="b"/>
            <a:pathLst>
              <a:path w="5445759" h="428625">
                <a:moveTo>
                  <a:pt x="0" y="428244"/>
                </a:moveTo>
                <a:lnTo>
                  <a:pt x="5445252" y="428244"/>
                </a:lnTo>
                <a:lnTo>
                  <a:pt x="5445252" y="0"/>
                </a:lnTo>
                <a:lnTo>
                  <a:pt x="0" y="0"/>
                </a:lnTo>
                <a:lnTo>
                  <a:pt x="0" y="42824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1756664" y="5365496"/>
            <a:ext cx="2201545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e-</a:t>
            </a:r>
            <a:r>
              <a:rPr dirty="0" sz="2000" b="1" i="1">
                <a:latin typeface="Arial"/>
                <a:cs typeface="Arial"/>
              </a:rPr>
              <a:t>Pramaan </a:t>
            </a:r>
            <a:r>
              <a:rPr dirty="0" sz="2000" b="1">
                <a:latin typeface="Arial"/>
                <a:cs typeface="Arial"/>
              </a:rPr>
              <a:t>&amp;</a:t>
            </a:r>
            <a:r>
              <a:rPr dirty="0" sz="2000" spc="-9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GeM</a:t>
            </a:r>
            <a:endParaRPr sz="2000">
              <a:latin typeface="Arial"/>
              <a:cs typeface="Arial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674876" y="5903976"/>
            <a:ext cx="5445760" cy="429895"/>
          </a:xfrm>
          <a:custGeom>
            <a:avLst/>
            <a:gdLst/>
            <a:ahLst/>
            <a:cxnLst/>
            <a:rect l="l" t="t" r="r" b="b"/>
            <a:pathLst>
              <a:path w="5445759" h="429895">
                <a:moveTo>
                  <a:pt x="0" y="429768"/>
                </a:moveTo>
                <a:lnTo>
                  <a:pt x="5445252" y="429768"/>
                </a:lnTo>
                <a:lnTo>
                  <a:pt x="5445252" y="0"/>
                </a:lnTo>
                <a:lnTo>
                  <a:pt x="0" y="0"/>
                </a:lnTo>
                <a:lnTo>
                  <a:pt x="0" y="429768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1782572" y="5947359"/>
            <a:ext cx="162369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latin typeface="Arial"/>
                <a:cs typeface="Arial"/>
              </a:rPr>
              <a:t>Way</a:t>
            </a:r>
            <a:r>
              <a:rPr dirty="0" sz="2000" spc="-7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Forward</a:t>
            </a:r>
            <a:endParaRPr sz="2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874775" y="4709159"/>
            <a:ext cx="643255" cy="494030"/>
          </a:xfrm>
          <a:prstGeom prst="rect">
            <a:avLst/>
          </a:prstGeom>
          <a:solidFill>
            <a:srgbClr val="0D64EF"/>
          </a:solidFill>
        </p:spPr>
        <p:txBody>
          <a:bodyPr wrap="square" lIns="0" tIns="107950" rIns="0" bIns="0" rtlCol="0" vert="horz">
            <a:spAutoFit/>
          </a:bodyPr>
          <a:lstStyle/>
          <a:p>
            <a:pPr marL="175260">
              <a:lnSpc>
                <a:spcPct val="100000"/>
              </a:lnSpc>
              <a:spcBef>
                <a:spcPts val="850"/>
              </a:spcBef>
            </a:pPr>
            <a:r>
              <a:rPr dirty="0" sz="2000" b="1">
                <a:solidFill>
                  <a:srgbClr val="FFFFFF"/>
                </a:solidFill>
                <a:latin typeface="Yu Gothic"/>
                <a:cs typeface="Yu Gothic"/>
              </a:rPr>
              <a:t>05</a:t>
            </a:r>
            <a:endParaRPr sz="2000">
              <a:latin typeface="Yu Gothic"/>
              <a:cs typeface="Yu Gothic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886967" y="5291328"/>
            <a:ext cx="643255" cy="494030"/>
          </a:xfrm>
          <a:prstGeom prst="rect">
            <a:avLst/>
          </a:prstGeom>
          <a:solidFill>
            <a:srgbClr val="0D64EF"/>
          </a:solidFill>
        </p:spPr>
        <p:txBody>
          <a:bodyPr wrap="square" lIns="0" tIns="108585" rIns="0" bIns="0" rtlCol="0" vert="horz">
            <a:spAutoFit/>
          </a:bodyPr>
          <a:lstStyle/>
          <a:p>
            <a:pPr marL="175260">
              <a:lnSpc>
                <a:spcPct val="100000"/>
              </a:lnSpc>
              <a:spcBef>
                <a:spcPts val="855"/>
              </a:spcBef>
            </a:pPr>
            <a:r>
              <a:rPr dirty="0" sz="2000" b="1">
                <a:solidFill>
                  <a:srgbClr val="FFFFFF"/>
                </a:solidFill>
                <a:latin typeface="Yu Gothic"/>
                <a:cs typeface="Yu Gothic"/>
              </a:rPr>
              <a:t>06</a:t>
            </a:r>
            <a:endParaRPr sz="2000">
              <a:latin typeface="Yu Gothic"/>
              <a:cs typeface="Yu Gothic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74775" y="5871971"/>
            <a:ext cx="643255" cy="495300"/>
          </a:xfrm>
          <a:prstGeom prst="rect">
            <a:avLst/>
          </a:prstGeom>
          <a:solidFill>
            <a:srgbClr val="0D64EF"/>
          </a:solidFill>
        </p:spPr>
        <p:txBody>
          <a:bodyPr wrap="square" lIns="0" tIns="109220" rIns="0" bIns="0" rtlCol="0" vert="horz">
            <a:spAutoFit/>
          </a:bodyPr>
          <a:lstStyle/>
          <a:p>
            <a:pPr marL="175260">
              <a:lnSpc>
                <a:spcPct val="100000"/>
              </a:lnSpc>
              <a:spcBef>
                <a:spcPts val="860"/>
              </a:spcBef>
            </a:pPr>
            <a:r>
              <a:rPr dirty="0" sz="2000" b="1">
                <a:solidFill>
                  <a:srgbClr val="FFFFFF"/>
                </a:solidFill>
                <a:latin typeface="Yu Gothic"/>
                <a:cs typeface="Yu Gothic"/>
              </a:rPr>
              <a:t>07</a:t>
            </a:r>
            <a:endParaRPr sz="2000">
              <a:latin typeface="Yu Gothic"/>
              <a:cs typeface="Yu Gothi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887200" cy="6844665"/>
            <a:chOff x="0" y="0"/>
            <a:chExt cx="11887200" cy="6844665"/>
          </a:xfrm>
        </p:grpSpPr>
        <p:sp>
          <p:nvSpPr>
            <p:cNvPr id="3" name="object 3"/>
            <p:cNvSpPr/>
            <p:nvPr/>
          </p:nvSpPr>
          <p:spPr>
            <a:xfrm>
              <a:off x="210599" y="109508"/>
              <a:ext cx="11536200" cy="6734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1887199" cy="12252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11197463" y="6425912"/>
            <a:ext cx="66675" cy="1473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35"/>
              </a:lnSpc>
            </a:pPr>
            <a:r>
              <a:rPr dirty="0" sz="1000" spc="-5">
                <a:solidFill>
                  <a:srgbClr val="7D7D7D"/>
                </a:solidFill>
                <a:latin typeface="Trebuchet MS"/>
                <a:cs typeface="Trebuchet MS"/>
              </a:rPr>
              <a:t>7</a:t>
            </a:r>
            <a:endParaRPr sz="1000">
              <a:latin typeface="Trebuchet MS"/>
              <a:cs typeface="Trebuchet MS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7" name="object 7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7343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7343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4430267" y="774192"/>
              <a:ext cx="3546475" cy="474345"/>
            </a:xfrm>
            <a:custGeom>
              <a:avLst/>
              <a:gdLst/>
              <a:ahLst/>
              <a:cxnLst/>
              <a:rect l="l" t="t" r="r" b="b"/>
              <a:pathLst>
                <a:path w="3546475" h="474344">
                  <a:moveTo>
                    <a:pt x="3546347" y="0"/>
                  </a:moveTo>
                  <a:lnTo>
                    <a:pt x="0" y="0"/>
                  </a:lnTo>
                  <a:lnTo>
                    <a:pt x="0" y="473963"/>
                  </a:lnTo>
                  <a:lnTo>
                    <a:pt x="3546347" y="473963"/>
                  </a:lnTo>
                  <a:lnTo>
                    <a:pt x="35463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4650104" y="751408"/>
            <a:ext cx="3118485" cy="48323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GeM</a:t>
            </a:r>
            <a:r>
              <a:rPr dirty="0" spc="-80"/>
              <a:t> </a:t>
            </a:r>
            <a:r>
              <a:rPr dirty="0"/>
              <a:t>–Features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4250435" y="5836920"/>
            <a:ext cx="3641090" cy="247015"/>
          </a:xfrm>
          <a:prstGeom prst="rect">
            <a:avLst/>
          </a:prstGeom>
          <a:solidFill>
            <a:srgbClr val="1F487C"/>
          </a:solidFill>
          <a:ln w="12192">
            <a:solidFill>
              <a:srgbClr val="4F505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356235">
              <a:lnSpc>
                <a:spcPts val="1900"/>
              </a:lnSpc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Learning Management</a:t>
            </a:r>
            <a:r>
              <a:rPr dirty="0" sz="1600" spc="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endParaRPr sz="16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63068" y="5830823"/>
            <a:ext cx="3834765" cy="247015"/>
          </a:xfrm>
          <a:prstGeom prst="rect">
            <a:avLst/>
          </a:prstGeom>
          <a:solidFill>
            <a:srgbClr val="1F487C"/>
          </a:solidFill>
          <a:ln w="12192">
            <a:solidFill>
              <a:srgbClr val="4F505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79475">
              <a:lnSpc>
                <a:spcPts val="1905"/>
              </a:lnSpc>
            </a:pP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Analytical</a:t>
            </a:r>
            <a:r>
              <a:rPr dirty="0" sz="1600" spc="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Dashboard</a:t>
            </a:r>
            <a:endParaRPr sz="16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212335" y="6402323"/>
            <a:ext cx="3679190" cy="245745"/>
          </a:xfrm>
          <a:prstGeom prst="rect">
            <a:avLst/>
          </a:prstGeom>
          <a:solidFill>
            <a:srgbClr val="1F487C"/>
          </a:solidFill>
          <a:ln w="12192">
            <a:solidFill>
              <a:srgbClr val="4F505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02640">
              <a:lnSpc>
                <a:spcPts val="1900"/>
              </a:lnSpc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Incident</a:t>
            </a:r>
            <a:r>
              <a:rPr dirty="0" sz="16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endParaRPr sz="1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63068" y="6288023"/>
            <a:ext cx="3834765" cy="449580"/>
          </a:xfrm>
          <a:prstGeom prst="rect">
            <a:avLst/>
          </a:prstGeom>
          <a:solidFill>
            <a:srgbClr val="1F487C"/>
          </a:solidFill>
          <a:ln w="12192">
            <a:solidFill>
              <a:srgbClr val="4F505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560"/>
              </a:lnSpc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User rating – </a:t>
            </a:r>
            <a:r>
              <a:rPr dirty="0" sz="1600" spc="-15" b="1">
                <a:solidFill>
                  <a:srgbClr val="FFFFFF"/>
                </a:solidFill>
                <a:latin typeface="Arial"/>
                <a:cs typeface="Arial"/>
              </a:rPr>
              <a:t>buyer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1600" spc="9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seller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839"/>
              </a:lnSpc>
              <a:spcBef>
                <a:spcPts val="140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Vendor</a:t>
            </a:r>
            <a:r>
              <a:rPr dirty="0" sz="16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Assessment</a:t>
            </a:r>
            <a:endParaRPr sz="16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052816" y="5687567"/>
            <a:ext cx="3639820" cy="492759"/>
          </a:xfrm>
          <a:prstGeom prst="rect">
            <a:avLst/>
          </a:prstGeom>
          <a:solidFill>
            <a:srgbClr val="1F487C"/>
          </a:solidFill>
          <a:ln w="12192">
            <a:solidFill>
              <a:srgbClr val="4F505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 marL="1270">
              <a:lnSpc>
                <a:spcPts val="1710"/>
              </a:lnSpc>
            </a:pPr>
            <a:r>
              <a:rPr dirty="0" sz="1600" spc="-15" b="1">
                <a:solidFill>
                  <a:srgbClr val="FFFFFF"/>
                </a:solidFill>
                <a:latin typeface="Arial"/>
                <a:cs typeface="Arial"/>
              </a:rPr>
              <a:t>Advance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analytics for</a:t>
            </a:r>
            <a:r>
              <a:rPr dirty="0" sz="1600" spc="1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product</a:t>
            </a:r>
            <a:endParaRPr sz="1600">
              <a:latin typeface="Arial"/>
              <a:cs typeface="Arial"/>
            </a:endParaRPr>
          </a:p>
          <a:p>
            <a:pPr algn="ctr" marL="3175">
              <a:lnSpc>
                <a:spcPct val="100000"/>
              </a:lnSpc>
              <a:spcBef>
                <a:spcPts val="190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recommendation, price</a:t>
            </a:r>
            <a:r>
              <a:rPr dirty="0" sz="1600" spc="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reasonability</a:t>
            </a:r>
            <a:endParaRPr sz="16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052816" y="6284976"/>
            <a:ext cx="3639820" cy="449580"/>
          </a:xfrm>
          <a:prstGeom prst="rect">
            <a:avLst/>
          </a:prstGeom>
          <a:solidFill>
            <a:srgbClr val="1F487C"/>
          </a:solidFill>
          <a:ln w="12192">
            <a:solidFill>
              <a:srgbClr val="4F5052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 marL="3810">
              <a:lnSpc>
                <a:spcPts val="1540"/>
              </a:lnSpc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Price comparison using third</a:t>
            </a:r>
            <a:r>
              <a:rPr dirty="0" sz="1600" spc="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party</a:t>
            </a:r>
            <a:endParaRPr sz="1600">
              <a:latin typeface="Arial"/>
              <a:cs typeface="Arial"/>
            </a:endParaRPr>
          </a:p>
          <a:p>
            <a:pPr algn="ctr" marL="3810">
              <a:lnSpc>
                <a:spcPts val="1805"/>
              </a:lnSpc>
              <a:spcBef>
                <a:spcPts val="190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sites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63068" y="1261872"/>
            <a:ext cx="11529060" cy="4428744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44474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44474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/>
          <p:nvPr/>
        </p:nvSpPr>
        <p:spPr>
          <a:xfrm>
            <a:off x="10594847" y="3765803"/>
            <a:ext cx="1292351" cy="309219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85394" y="6555435"/>
            <a:ext cx="508444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latin typeface="Arial"/>
                <a:cs typeface="Arial"/>
              </a:rPr>
              <a:t>From the working paper Dr. Charu Malhotra and Irfan Ahmad</a:t>
            </a:r>
            <a:r>
              <a:rPr dirty="0" sz="1300" spc="26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Rather.</a:t>
            </a:r>
            <a:endParaRPr sz="13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8727" y="1205828"/>
            <a:ext cx="11054715" cy="5061585"/>
          </a:xfrm>
          <a:prstGeom prst="rect">
            <a:avLst/>
          </a:prstGeom>
        </p:spPr>
        <p:txBody>
          <a:bodyPr wrap="square" lIns="0" tIns="173355" rIns="0" bIns="0" rtlCol="0" vert="horz">
            <a:spAutoFit/>
          </a:bodyPr>
          <a:lstStyle/>
          <a:p>
            <a:pPr algn="ctr" marR="34925">
              <a:lnSpc>
                <a:spcPct val="100000"/>
              </a:lnSpc>
              <a:spcBef>
                <a:spcPts val="1365"/>
              </a:spcBef>
              <a:tabLst>
                <a:tab pos="536575" algn="l"/>
                <a:tab pos="2124710" algn="l"/>
                <a:tab pos="4198620" algn="l"/>
                <a:tab pos="4417695" algn="l"/>
                <a:tab pos="5628640" algn="l"/>
                <a:tab pos="7518400" algn="l"/>
                <a:tab pos="7933690" algn="l"/>
                <a:tab pos="8685530" algn="l"/>
              </a:tabLst>
            </a:pPr>
            <a:r>
              <a:rPr dirty="0" sz="2000">
                <a:latin typeface="Arial Rounded MT Bold"/>
                <a:cs typeface="Arial Rounded MT Bold"/>
              </a:rPr>
              <a:t>T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O	R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E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S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O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L</a:t>
            </a:r>
            <a:r>
              <a:rPr dirty="0" sz="2000" spc="-20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V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E	L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I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V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E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L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I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H</a:t>
            </a:r>
            <a:r>
              <a:rPr dirty="0" sz="2000" spc="-20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O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O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D	,	L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I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V</a:t>
            </a:r>
            <a:r>
              <a:rPr dirty="0" sz="2000" spc="-20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I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N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G	C</a:t>
            </a:r>
            <a:r>
              <a:rPr dirty="0" sz="2000" spc="-195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O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N</a:t>
            </a:r>
            <a:r>
              <a:rPr dirty="0" sz="2000" spc="-20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C</a:t>
            </a:r>
            <a:r>
              <a:rPr dirty="0" sz="2000" spc="-20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E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R</a:t>
            </a:r>
            <a:r>
              <a:rPr dirty="0" sz="2000" spc="-20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N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S	o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f	T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H</a:t>
            </a:r>
            <a:r>
              <a:rPr dirty="0" sz="2000" spc="-204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E	M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I</a:t>
            </a:r>
            <a:r>
              <a:rPr dirty="0" sz="2000" spc="-215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G</a:t>
            </a:r>
            <a:r>
              <a:rPr dirty="0" sz="2000" spc="-215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R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A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N</a:t>
            </a:r>
            <a:r>
              <a:rPr dirty="0" sz="2000" spc="-210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T</a:t>
            </a:r>
            <a:r>
              <a:rPr dirty="0" sz="2000" spc="-215">
                <a:latin typeface="Arial Rounded MT Bold"/>
                <a:cs typeface="Arial Rounded MT Bold"/>
              </a:rPr>
              <a:t> </a:t>
            </a:r>
            <a:r>
              <a:rPr dirty="0" sz="2000">
                <a:latin typeface="Arial Rounded MT Bold"/>
                <a:cs typeface="Arial Rounded MT Bold"/>
              </a:rPr>
              <a:t>S</a:t>
            </a:r>
            <a:endParaRPr sz="2000">
              <a:latin typeface="Arial Rounded MT Bold"/>
              <a:cs typeface="Arial Rounded MT Bold"/>
            </a:endParaRPr>
          </a:p>
          <a:p>
            <a:pPr algn="ctr">
              <a:lnSpc>
                <a:spcPct val="100000"/>
              </a:lnSpc>
              <a:spcBef>
                <a:spcPts val="1275"/>
              </a:spcBef>
            </a:pPr>
            <a:r>
              <a:rPr dirty="0" sz="2000" b="1">
                <a:solidFill>
                  <a:srgbClr val="1F2021"/>
                </a:solidFill>
                <a:latin typeface="Arial"/>
                <a:cs typeface="Arial"/>
              </a:rPr>
              <a:t>Correct info. &amp; data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is key to solving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this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riddle of </a:t>
            </a:r>
            <a:r>
              <a:rPr dirty="0" sz="2000" b="1">
                <a:solidFill>
                  <a:srgbClr val="1F2021"/>
                </a:solidFill>
                <a:latin typeface="Arial"/>
                <a:cs typeface="Arial"/>
              </a:rPr>
              <a:t>knowing the </a:t>
            </a:r>
            <a:r>
              <a:rPr dirty="0" sz="2000" spc="5" b="1">
                <a:solidFill>
                  <a:srgbClr val="1F2021"/>
                </a:solidFill>
                <a:latin typeface="Arial"/>
                <a:cs typeface="Arial"/>
              </a:rPr>
              <a:t>unknown </a:t>
            </a:r>
            <a:r>
              <a:rPr dirty="0" sz="2000" b="1">
                <a:solidFill>
                  <a:srgbClr val="1F2021"/>
                </a:solidFill>
                <a:latin typeface="Arial"/>
                <a:cs typeface="Arial"/>
              </a:rPr>
              <a:t>about the</a:t>
            </a:r>
            <a:r>
              <a:rPr dirty="0" sz="2000" spc="-229" b="1">
                <a:solidFill>
                  <a:srgbClr val="1F2021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1F2021"/>
                </a:solidFill>
                <a:latin typeface="Arial"/>
                <a:cs typeface="Arial"/>
              </a:rPr>
              <a:t>migrant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  <a:p>
            <a:pPr algn="just" marL="216535" marR="5080" indent="-204470">
              <a:lnSpc>
                <a:spcPct val="100000"/>
              </a:lnSpc>
              <a:spcBef>
                <a:spcPts val="1310"/>
              </a:spcBef>
              <a:buSzPct val="55000"/>
              <a:buChar char="●"/>
              <a:tabLst>
                <a:tab pos="217170" algn="l"/>
              </a:tabLst>
            </a:pP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Many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States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developing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their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own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apps </a:t>
            </a:r>
            <a:r>
              <a:rPr dirty="0" sz="2000" spc="-10">
                <a:solidFill>
                  <a:srgbClr val="1F2021"/>
                </a:solidFill>
                <a:latin typeface="Arial"/>
                <a:cs typeface="Arial"/>
              </a:rPr>
              <a:t>for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registering migrants </a:t>
            </a:r>
            <a:r>
              <a:rPr dirty="0" sz="2000" spc="-10">
                <a:solidFill>
                  <a:srgbClr val="1F2021"/>
                </a:solidFill>
                <a:latin typeface="Arial"/>
                <a:cs typeface="Arial"/>
              </a:rPr>
              <a:t>on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portal </a:t>
            </a:r>
            <a:r>
              <a:rPr dirty="0" sz="2000" spc="-10">
                <a:solidFill>
                  <a:srgbClr val="1F2021"/>
                </a:solidFill>
                <a:latin typeface="Arial"/>
                <a:cs typeface="Arial"/>
              </a:rPr>
              <a:t>to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help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interstate 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movement</a:t>
            </a:r>
            <a:endParaRPr sz="2000">
              <a:latin typeface="Arial"/>
              <a:cs typeface="Arial"/>
            </a:endParaRPr>
          </a:p>
          <a:p>
            <a:pPr algn="just" marL="216535" marR="5080" indent="-204470">
              <a:lnSpc>
                <a:spcPct val="100000"/>
              </a:lnSpc>
              <a:spcBef>
                <a:spcPts val="1295"/>
              </a:spcBef>
              <a:buSzPct val="55000"/>
              <a:buChar char="●"/>
              <a:tabLst>
                <a:tab pos="217170" algn="l"/>
              </a:tabLst>
            </a:pP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The STACK must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capture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aadhaar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card-for verification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of the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details to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be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correct, working 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mobile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no,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source &amp;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destination address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( location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details),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workplace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details,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job details,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their 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contractor details, skill sets and experience, bank account</a:t>
            </a:r>
            <a:r>
              <a:rPr dirty="0" sz="2000" spc="-204">
                <a:solidFill>
                  <a:srgbClr val="1F2021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details.</a:t>
            </a:r>
            <a:endParaRPr sz="2000">
              <a:latin typeface="Arial"/>
              <a:cs typeface="Arial"/>
            </a:endParaRPr>
          </a:p>
          <a:p>
            <a:pPr marL="216535" indent="-204470">
              <a:lnSpc>
                <a:spcPct val="100000"/>
              </a:lnSpc>
              <a:spcBef>
                <a:spcPts val="1295"/>
              </a:spcBef>
              <a:buSzPct val="55000"/>
              <a:buChar char="●"/>
              <a:tabLst>
                <a:tab pos="217170" algn="l"/>
              </a:tabLst>
            </a:pP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A holistic 2 tier approach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is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needed, be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to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track the person's location where he/she has</a:t>
            </a:r>
            <a:r>
              <a:rPr dirty="0" sz="2000" spc="-229">
                <a:solidFill>
                  <a:srgbClr val="1F2021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reached.</a:t>
            </a:r>
            <a:endParaRPr sz="2000">
              <a:latin typeface="Arial"/>
              <a:cs typeface="Arial"/>
            </a:endParaRPr>
          </a:p>
          <a:p>
            <a:pPr lvl="1" marL="512445" marR="1524635" indent="-201295">
              <a:lnSpc>
                <a:spcPct val="154000"/>
              </a:lnSpc>
              <a:spcBef>
                <a:spcPts val="15"/>
              </a:spcBef>
              <a:buClr>
                <a:srgbClr val="000000"/>
              </a:buClr>
              <a:buSzPct val="55000"/>
              <a:buChar char="○"/>
              <a:tabLst>
                <a:tab pos="479425" algn="l"/>
              </a:tabLst>
            </a:pP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Telecom Services providers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to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provide approx location on the basis of GSM,</a:t>
            </a:r>
            <a:r>
              <a:rPr dirty="0" sz="2000" spc="-200">
                <a:solidFill>
                  <a:srgbClr val="1F2021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app  location using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IMEI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tracking </a:t>
            </a:r>
            <a:r>
              <a:rPr dirty="0" sz="2000" spc="-5">
                <a:solidFill>
                  <a:srgbClr val="1F2021"/>
                </a:solidFill>
                <a:latin typeface="Arial"/>
                <a:cs typeface="Arial"/>
              </a:rPr>
              <a:t>is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clean</a:t>
            </a:r>
            <a:r>
              <a:rPr dirty="0" sz="2000" spc="-95">
                <a:solidFill>
                  <a:srgbClr val="1F2021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solution.</a:t>
            </a:r>
            <a:endParaRPr sz="2000">
              <a:latin typeface="Arial"/>
              <a:cs typeface="Arial"/>
            </a:endParaRPr>
          </a:p>
          <a:p>
            <a:pPr lvl="1" marL="478790" indent="-168275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SzPct val="55000"/>
              <a:buChar char="○"/>
              <a:tabLst>
                <a:tab pos="479425" algn="l"/>
              </a:tabLst>
            </a:pPr>
            <a:r>
              <a:rPr dirty="0" sz="2000">
                <a:solidFill>
                  <a:srgbClr val="1F2021"/>
                </a:solidFill>
                <a:latin typeface="Arial"/>
                <a:cs typeface="Arial"/>
              </a:rPr>
              <a:t>a </a:t>
            </a:r>
            <a:r>
              <a:rPr dirty="0" sz="2000">
                <a:latin typeface="Arial"/>
                <a:cs typeface="Arial"/>
              </a:rPr>
              <a:t>smart card </a:t>
            </a:r>
            <a:r>
              <a:rPr dirty="0" sz="2000" spc="-5">
                <a:latin typeface="Arial"/>
                <a:cs typeface="Arial"/>
              </a:rPr>
              <a:t>to </a:t>
            </a:r>
            <a:r>
              <a:rPr dirty="0" sz="2000">
                <a:latin typeface="Arial"/>
                <a:cs typeface="Arial"/>
              </a:rPr>
              <a:t>be provided </a:t>
            </a:r>
            <a:r>
              <a:rPr dirty="0" sz="2000" spc="-5">
                <a:latin typeface="Arial"/>
                <a:cs typeface="Arial"/>
              </a:rPr>
              <a:t>to </a:t>
            </a:r>
            <a:r>
              <a:rPr dirty="0" sz="2000">
                <a:latin typeface="Arial"/>
                <a:cs typeface="Arial"/>
              </a:rPr>
              <a:t>them with local storage &amp; location tracking chip</a:t>
            </a:r>
            <a:r>
              <a:rPr dirty="0" sz="2000" spc="-2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which</a:t>
            </a:r>
            <a:endParaRPr sz="2000">
              <a:latin typeface="Arial"/>
              <a:cs typeface="Arial"/>
            </a:endParaRPr>
          </a:p>
          <a:p>
            <a:pPr marL="512445">
              <a:lnSpc>
                <a:spcPct val="100000"/>
              </a:lnSpc>
              <a:spcBef>
                <a:spcPts val="1205"/>
              </a:spcBef>
            </a:pPr>
            <a:r>
              <a:rPr dirty="0" sz="2000">
                <a:latin typeface="Arial"/>
                <a:cs typeface="Arial"/>
              </a:rPr>
              <a:t>shall host all the migrant</a:t>
            </a:r>
            <a:r>
              <a:rPr dirty="0" sz="2000" spc="-9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details</a:t>
            </a:r>
            <a:endParaRPr sz="20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371600" y="745236"/>
            <a:ext cx="9410700" cy="678180"/>
          </a:xfrm>
          <a:custGeom>
            <a:avLst/>
            <a:gdLst/>
            <a:ahLst/>
            <a:cxnLst/>
            <a:rect l="l" t="t" r="r" b="b"/>
            <a:pathLst>
              <a:path w="9410700" h="678180">
                <a:moveTo>
                  <a:pt x="9410700" y="0"/>
                </a:moveTo>
                <a:lnTo>
                  <a:pt x="0" y="0"/>
                </a:lnTo>
                <a:lnTo>
                  <a:pt x="0" y="678179"/>
                </a:lnTo>
                <a:lnTo>
                  <a:pt x="9410700" y="678179"/>
                </a:lnTo>
                <a:lnTo>
                  <a:pt x="94107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592707" y="827989"/>
            <a:ext cx="8970645" cy="497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100" spc="-10"/>
              <a:t>SHRAMIK SETU </a:t>
            </a:r>
            <a:r>
              <a:rPr dirty="0" sz="3100" spc="-5"/>
              <a:t>- </a:t>
            </a:r>
            <a:r>
              <a:rPr dirty="0" sz="3100" spc="-10"/>
              <a:t>Proposed </a:t>
            </a:r>
            <a:r>
              <a:rPr dirty="0" sz="3100" spc="-5"/>
              <a:t>Migrant</a:t>
            </a:r>
            <a:r>
              <a:rPr dirty="0" sz="3100" spc="90"/>
              <a:t> </a:t>
            </a:r>
            <a:r>
              <a:rPr dirty="0" sz="3100" spc="-5"/>
              <a:t>Stack</a:t>
            </a:r>
            <a:endParaRPr sz="31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887200" cy="6844665"/>
            <a:chOff x="0" y="0"/>
            <a:chExt cx="11887200" cy="6844665"/>
          </a:xfrm>
        </p:grpSpPr>
        <p:sp>
          <p:nvSpPr>
            <p:cNvPr id="3" name="object 3"/>
            <p:cNvSpPr/>
            <p:nvPr/>
          </p:nvSpPr>
          <p:spPr>
            <a:xfrm>
              <a:off x="210599" y="109508"/>
              <a:ext cx="11536200" cy="6734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1887199" cy="12252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6" name="object 6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80391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80391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0" y="4799076"/>
            <a:ext cx="11564620" cy="1716405"/>
            <a:chOff x="0" y="4799076"/>
            <a:chExt cx="11564620" cy="1716405"/>
          </a:xfrm>
        </p:grpSpPr>
        <p:sp>
          <p:nvSpPr>
            <p:cNvPr id="27" name="object 27"/>
            <p:cNvSpPr/>
            <p:nvPr/>
          </p:nvSpPr>
          <p:spPr>
            <a:xfrm>
              <a:off x="0" y="4820412"/>
              <a:ext cx="1618488" cy="1690115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18488" y="4803648"/>
              <a:ext cx="9941560" cy="1706880"/>
            </a:xfrm>
            <a:custGeom>
              <a:avLst/>
              <a:gdLst/>
              <a:ahLst/>
              <a:cxnLst/>
              <a:rect l="l" t="t" r="r" b="b"/>
              <a:pathLst>
                <a:path w="9941560" h="1706879">
                  <a:moveTo>
                    <a:pt x="9941052" y="0"/>
                  </a:moveTo>
                  <a:lnTo>
                    <a:pt x="0" y="0"/>
                  </a:lnTo>
                  <a:lnTo>
                    <a:pt x="0" y="1706879"/>
                  </a:lnTo>
                  <a:lnTo>
                    <a:pt x="9941052" y="1706879"/>
                  </a:lnTo>
                  <a:lnTo>
                    <a:pt x="9941052" y="0"/>
                  </a:lnTo>
                  <a:close/>
                </a:path>
              </a:pathLst>
            </a:custGeom>
            <a:solidFill>
              <a:srgbClr val="A3CEF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618488" y="4803648"/>
              <a:ext cx="9941560" cy="1706880"/>
            </a:xfrm>
            <a:custGeom>
              <a:avLst/>
              <a:gdLst/>
              <a:ahLst/>
              <a:cxnLst/>
              <a:rect l="l" t="t" r="r" b="b"/>
              <a:pathLst>
                <a:path w="9941560" h="1706879">
                  <a:moveTo>
                    <a:pt x="0" y="1706879"/>
                  </a:moveTo>
                  <a:lnTo>
                    <a:pt x="9941052" y="1706879"/>
                  </a:lnTo>
                  <a:lnTo>
                    <a:pt x="9941052" y="0"/>
                  </a:lnTo>
                  <a:lnTo>
                    <a:pt x="0" y="0"/>
                  </a:lnTo>
                  <a:lnTo>
                    <a:pt x="0" y="1706879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656031" y="1616455"/>
            <a:ext cx="10774045" cy="25387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The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Shramik Setu Application shall encompass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the </a:t>
            </a:r>
            <a:r>
              <a:rPr dirty="0" sz="1800" spc="-10">
                <a:solidFill>
                  <a:srgbClr val="1F2021"/>
                </a:solidFill>
                <a:latin typeface="Arial"/>
                <a:cs typeface="Arial"/>
              </a:rPr>
              <a:t>following</a:t>
            </a:r>
            <a:r>
              <a:rPr dirty="0" sz="1800" spc="105">
                <a:solidFill>
                  <a:srgbClr val="1F2021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features:</a:t>
            </a:r>
            <a:endParaRPr sz="1800">
              <a:latin typeface="Arial"/>
              <a:cs typeface="Arial"/>
            </a:endParaRPr>
          </a:p>
          <a:p>
            <a:pPr marL="612775" indent="-227329">
              <a:lnSpc>
                <a:spcPct val="100000"/>
              </a:lnSpc>
              <a:spcBef>
                <a:spcPts val="1630"/>
              </a:spcBef>
              <a:buSzPct val="61111"/>
              <a:buFont typeface="Arial"/>
              <a:buChar char="●"/>
              <a:tabLst>
                <a:tab pos="612775" algn="l"/>
                <a:tab pos="613410" algn="l"/>
              </a:tabLst>
            </a:pPr>
            <a:r>
              <a:rPr dirty="0" sz="1800" spc="-5" b="1">
                <a:solidFill>
                  <a:srgbClr val="1F2021"/>
                </a:solidFill>
                <a:latin typeface="Arial"/>
                <a:cs typeface="Arial"/>
              </a:rPr>
              <a:t>Integration </a:t>
            </a:r>
            <a:r>
              <a:rPr dirty="0" sz="1800" spc="5" b="1">
                <a:solidFill>
                  <a:srgbClr val="1F2021"/>
                </a:solidFill>
                <a:latin typeface="Arial"/>
                <a:cs typeface="Arial"/>
              </a:rPr>
              <a:t>with </a:t>
            </a:r>
            <a:r>
              <a:rPr dirty="0" sz="1800" spc="-5" b="1">
                <a:solidFill>
                  <a:srgbClr val="1F2021"/>
                </a:solidFill>
                <a:latin typeface="Arial"/>
                <a:cs typeface="Arial"/>
              </a:rPr>
              <a:t>Telecom </a:t>
            </a:r>
            <a:r>
              <a:rPr dirty="0" sz="1800" spc="-10" b="1">
                <a:solidFill>
                  <a:srgbClr val="1F2021"/>
                </a:solidFill>
                <a:latin typeface="Arial"/>
                <a:cs typeface="Arial"/>
              </a:rPr>
              <a:t>Service Providers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using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APIs to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connect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to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their db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for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location</a:t>
            </a:r>
            <a:r>
              <a:rPr dirty="0" sz="1800" spc="265">
                <a:solidFill>
                  <a:srgbClr val="1F2021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tracking.</a:t>
            </a:r>
            <a:endParaRPr sz="1800">
              <a:latin typeface="Arial"/>
              <a:cs typeface="Arial"/>
            </a:endParaRPr>
          </a:p>
          <a:p>
            <a:pPr marL="612775" indent="-227329">
              <a:lnSpc>
                <a:spcPct val="100000"/>
              </a:lnSpc>
              <a:spcBef>
                <a:spcPts val="1620"/>
              </a:spcBef>
              <a:buSzPct val="61111"/>
              <a:buChar char="●"/>
              <a:tabLst>
                <a:tab pos="612775" algn="l"/>
                <a:tab pos="613410" algn="l"/>
              </a:tabLst>
            </a:pP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Update centralized GovernmentApplication about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the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details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of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migrants </a:t>
            </a:r>
            <a:r>
              <a:rPr dirty="0" sz="1800" spc="-15">
                <a:solidFill>
                  <a:srgbClr val="1F2021"/>
                </a:solidFill>
                <a:latin typeface="Arial"/>
                <a:cs typeface="Arial"/>
              </a:rPr>
              <a:t>with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location</a:t>
            </a:r>
            <a:r>
              <a:rPr dirty="0" sz="1800" spc="210">
                <a:solidFill>
                  <a:srgbClr val="1F2021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tracking.</a:t>
            </a:r>
            <a:endParaRPr sz="1800">
              <a:latin typeface="Arial"/>
              <a:cs typeface="Arial"/>
            </a:endParaRPr>
          </a:p>
          <a:p>
            <a:pPr marL="612775" indent="-227329">
              <a:lnSpc>
                <a:spcPct val="100000"/>
              </a:lnSpc>
              <a:spcBef>
                <a:spcPts val="1625"/>
              </a:spcBef>
              <a:buSzPct val="61111"/>
              <a:buChar char="●"/>
              <a:tabLst>
                <a:tab pos="612775" algn="l"/>
                <a:tab pos="613410" algn="l"/>
              </a:tabLst>
            </a:pP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Provide interfaces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to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all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States/UT &amp;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Central Government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for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administration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&amp;</a:t>
            </a:r>
            <a:r>
              <a:rPr dirty="0" sz="1800" spc="95">
                <a:solidFill>
                  <a:srgbClr val="1F2021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reporting.</a:t>
            </a:r>
            <a:endParaRPr sz="1800">
              <a:latin typeface="Arial"/>
              <a:cs typeface="Arial"/>
            </a:endParaRPr>
          </a:p>
          <a:p>
            <a:pPr marL="612775" marR="678815" indent="-227329">
              <a:lnSpc>
                <a:spcPct val="114999"/>
              </a:lnSpc>
              <a:spcBef>
                <a:spcPts val="1305"/>
              </a:spcBef>
              <a:buSzPct val="61111"/>
              <a:buChar char="●"/>
              <a:tabLst>
                <a:tab pos="612775" algn="l"/>
                <a:tab pos="613410" algn="l"/>
              </a:tabLst>
            </a:pP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Business Intelligence tool integration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for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high level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&amp;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low level data interpretation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&amp;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creation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of  </a:t>
            </a:r>
            <a:r>
              <a:rPr dirty="0" sz="1800" spc="-10">
                <a:solidFill>
                  <a:srgbClr val="1F2021"/>
                </a:solidFill>
                <a:latin typeface="Arial"/>
                <a:cs typeface="Arial"/>
              </a:rPr>
              <a:t>knowledge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pool </a:t>
            </a:r>
            <a:r>
              <a:rPr dirty="0" sz="1800">
                <a:solidFill>
                  <a:srgbClr val="1F2021"/>
                </a:solidFill>
                <a:latin typeface="Arial"/>
                <a:cs typeface="Arial"/>
              </a:rPr>
              <a:t>for</a:t>
            </a:r>
            <a:r>
              <a:rPr dirty="0" sz="1800" spc="60">
                <a:solidFill>
                  <a:srgbClr val="1F2021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1F2021"/>
                </a:solidFill>
                <a:latin typeface="Arial"/>
                <a:cs typeface="Arial"/>
              </a:rPr>
              <a:t>decision-making.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618488" y="4803647"/>
            <a:ext cx="9941560" cy="1706880"/>
          </a:xfrm>
          <a:prstGeom prst="rect">
            <a:avLst/>
          </a:prstGeom>
        </p:spPr>
        <p:txBody>
          <a:bodyPr wrap="square" lIns="0" tIns="113030" rIns="0" bIns="0" rtlCol="0" vert="horz">
            <a:spAutoFit/>
          </a:bodyPr>
          <a:lstStyle/>
          <a:p>
            <a:pPr algn="just" marL="120014" marR="110489">
              <a:lnSpc>
                <a:spcPct val="100000"/>
              </a:lnSpc>
              <a:spcBef>
                <a:spcPts val="890"/>
              </a:spcBef>
            </a:pPr>
            <a:r>
              <a:rPr dirty="0" sz="2400" spc="-5">
                <a:solidFill>
                  <a:srgbClr val="1F2021"/>
                </a:solidFill>
                <a:latin typeface="Arial"/>
                <a:cs typeface="Arial"/>
              </a:rPr>
              <a:t>To create a </a:t>
            </a:r>
            <a:r>
              <a:rPr dirty="0" sz="2400">
                <a:solidFill>
                  <a:srgbClr val="1F2021"/>
                </a:solidFill>
                <a:latin typeface="Arial"/>
                <a:cs typeface="Arial"/>
              </a:rPr>
              <a:t>comprehensive migrant </a:t>
            </a:r>
            <a:r>
              <a:rPr dirty="0" sz="2400" spc="-5">
                <a:solidFill>
                  <a:srgbClr val="1F2021"/>
                </a:solidFill>
                <a:latin typeface="Arial"/>
                <a:cs typeface="Arial"/>
              </a:rPr>
              <a:t>database, link it with Aadhaar </a:t>
            </a:r>
            <a:r>
              <a:rPr dirty="0" sz="2400">
                <a:solidFill>
                  <a:srgbClr val="1F2021"/>
                </a:solidFill>
                <a:latin typeface="Arial"/>
                <a:cs typeface="Arial"/>
              </a:rPr>
              <a:t>&amp;  ration cards, </a:t>
            </a:r>
            <a:r>
              <a:rPr dirty="0" sz="2400" spc="-5">
                <a:solidFill>
                  <a:srgbClr val="1F2021"/>
                </a:solidFill>
                <a:latin typeface="Arial"/>
                <a:cs typeface="Arial"/>
              </a:rPr>
              <a:t>have </a:t>
            </a:r>
            <a:r>
              <a:rPr dirty="0" sz="2400" spc="-10">
                <a:solidFill>
                  <a:srgbClr val="1F2021"/>
                </a:solidFill>
                <a:latin typeface="Arial"/>
                <a:cs typeface="Arial"/>
              </a:rPr>
              <a:t>DBT </a:t>
            </a:r>
            <a:r>
              <a:rPr dirty="0" sz="2400">
                <a:solidFill>
                  <a:srgbClr val="1F2021"/>
                </a:solidFill>
                <a:latin typeface="Arial"/>
                <a:cs typeface="Arial"/>
              </a:rPr>
              <a:t>integration &amp; </a:t>
            </a:r>
            <a:r>
              <a:rPr dirty="0" sz="2400" spc="-5">
                <a:solidFill>
                  <a:srgbClr val="1F2021"/>
                </a:solidFill>
                <a:latin typeface="Arial"/>
                <a:cs typeface="Arial"/>
              </a:rPr>
              <a:t>also </a:t>
            </a:r>
            <a:r>
              <a:rPr dirty="0" sz="2400">
                <a:solidFill>
                  <a:srgbClr val="1F2021"/>
                </a:solidFill>
                <a:latin typeface="Arial"/>
                <a:cs typeface="Arial"/>
              </a:rPr>
              <a:t>bring all Government  </a:t>
            </a:r>
            <a:r>
              <a:rPr dirty="0" sz="2400" spc="-5">
                <a:solidFill>
                  <a:srgbClr val="1F2021"/>
                </a:solidFill>
                <a:latin typeface="Arial"/>
                <a:cs typeface="Arial"/>
              </a:rPr>
              <a:t>Contractors, business houses </a:t>
            </a:r>
            <a:r>
              <a:rPr dirty="0" sz="2400">
                <a:solidFill>
                  <a:srgbClr val="1F2021"/>
                </a:solidFill>
                <a:latin typeface="Arial"/>
                <a:cs typeface="Arial"/>
              </a:rPr>
              <a:t>&amp; </a:t>
            </a:r>
            <a:r>
              <a:rPr dirty="0" sz="2400" spc="-5">
                <a:solidFill>
                  <a:srgbClr val="1F2021"/>
                </a:solidFill>
                <a:latin typeface="Arial"/>
                <a:cs typeface="Arial"/>
              </a:rPr>
              <a:t>factories/industries </a:t>
            </a:r>
            <a:r>
              <a:rPr dirty="0" sz="2400">
                <a:solidFill>
                  <a:srgbClr val="1F2021"/>
                </a:solidFill>
                <a:latin typeface="Arial"/>
                <a:cs typeface="Arial"/>
              </a:rPr>
              <a:t>registered </a:t>
            </a:r>
            <a:r>
              <a:rPr dirty="0" sz="2400" spc="-5">
                <a:solidFill>
                  <a:srgbClr val="1F2021"/>
                </a:solidFill>
                <a:latin typeface="Arial"/>
                <a:cs typeface="Arial"/>
              </a:rPr>
              <a:t>in </a:t>
            </a:r>
            <a:r>
              <a:rPr dirty="0" sz="2400">
                <a:solidFill>
                  <a:srgbClr val="1F2021"/>
                </a:solidFill>
                <a:latin typeface="Arial"/>
                <a:cs typeface="Arial"/>
              </a:rPr>
              <a:t>that  </a:t>
            </a:r>
            <a:r>
              <a:rPr dirty="0" sz="2400" spc="-5">
                <a:solidFill>
                  <a:srgbClr val="1F2021"/>
                </a:solidFill>
                <a:latin typeface="Arial"/>
                <a:cs typeface="Arial"/>
              </a:rPr>
              <a:t>application</a:t>
            </a:r>
            <a:r>
              <a:rPr dirty="0" sz="2400" spc="40">
                <a:solidFill>
                  <a:srgbClr val="1F2021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1F2021"/>
                </a:solidFill>
                <a:latin typeface="Arial"/>
                <a:cs typeface="Arial"/>
              </a:rPr>
              <a:t>platform.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371600" y="804672"/>
            <a:ext cx="9410700" cy="619125"/>
          </a:xfrm>
          <a:custGeom>
            <a:avLst/>
            <a:gdLst/>
            <a:ahLst/>
            <a:cxnLst/>
            <a:rect l="l" t="t" r="r" b="b"/>
            <a:pathLst>
              <a:path w="9410700" h="619125">
                <a:moveTo>
                  <a:pt x="9410700" y="0"/>
                </a:moveTo>
                <a:lnTo>
                  <a:pt x="0" y="0"/>
                </a:lnTo>
                <a:lnTo>
                  <a:pt x="0" y="618743"/>
                </a:lnTo>
                <a:lnTo>
                  <a:pt x="9410700" y="618743"/>
                </a:lnTo>
                <a:lnTo>
                  <a:pt x="94107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1592707" y="887348"/>
            <a:ext cx="8968105" cy="497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100" spc="-10"/>
              <a:t>SHRAMIK SETU </a:t>
            </a:r>
            <a:r>
              <a:rPr dirty="0" sz="3100" spc="-5"/>
              <a:t>- </a:t>
            </a:r>
            <a:r>
              <a:rPr dirty="0" sz="3100" spc="-10"/>
              <a:t>Proposed </a:t>
            </a:r>
            <a:r>
              <a:rPr dirty="0" sz="3100" spc="-5"/>
              <a:t>Migrant</a:t>
            </a:r>
            <a:r>
              <a:rPr dirty="0" sz="3100" spc="114"/>
              <a:t> </a:t>
            </a:r>
            <a:r>
              <a:rPr dirty="0" sz="3100" spc="-10"/>
              <a:t>Stack</a:t>
            </a:r>
            <a:endParaRPr sz="31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6739255"/>
            <a:chOff x="-18288" y="0"/>
            <a:chExt cx="11925300" cy="6739255"/>
          </a:xfrm>
        </p:grpSpPr>
        <p:sp>
          <p:nvSpPr>
            <p:cNvPr id="3" name="object 3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95071" y="324611"/>
              <a:ext cx="11378184" cy="639622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0980" y="330707"/>
              <a:ext cx="11241024" cy="625906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16407" y="326136"/>
              <a:ext cx="11250295" cy="6268720"/>
            </a:xfrm>
            <a:custGeom>
              <a:avLst/>
              <a:gdLst/>
              <a:ahLst/>
              <a:cxnLst/>
              <a:rect l="l" t="t" r="r" b="b"/>
              <a:pathLst>
                <a:path w="11250295" h="6268720">
                  <a:moveTo>
                    <a:pt x="0" y="6268212"/>
                  </a:moveTo>
                  <a:lnTo>
                    <a:pt x="11250168" y="6268212"/>
                  </a:lnTo>
                  <a:lnTo>
                    <a:pt x="11250168" y="0"/>
                  </a:lnTo>
                  <a:lnTo>
                    <a:pt x="0" y="0"/>
                  </a:lnTo>
                  <a:lnTo>
                    <a:pt x="0" y="6268212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933703" y="6606946"/>
            <a:ext cx="5083810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latin typeface="Arial"/>
                <a:cs typeface="Arial"/>
              </a:rPr>
              <a:t>From the working paper Dr. Charu Malhotra and Irfan Ahmad</a:t>
            </a:r>
            <a:r>
              <a:rPr dirty="0" sz="1300" spc="26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Rather.</a:t>
            </a:r>
            <a:endParaRPr sz="13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20040" y="1776983"/>
            <a:ext cx="1773936" cy="243230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926589"/>
            <a:chOff x="-18288" y="0"/>
            <a:chExt cx="11925300" cy="1926589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835914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835914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30579" y="836675"/>
              <a:ext cx="10226040" cy="1071880"/>
            </a:xfrm>
            <a:custGeom>
              <a:avLst/>
              <a:gdLst/>
              <a:ahLst/>
              <a:cxnLst/>
              <a:rect l="l" t="t" r="r" b="b"/>
              <a:pathLst>
                <a:path w="10226040" h="1071880">
                  <a:moveTo>
                    <a:pt x="10226040" y="0"/>
                  </a:moveTo>
                  <a:lnTo>
                    <a:pt x="0" y="0"/>
                  </a:lnTo>
                  <a:lnTo>
                    <a:pt x="0" y="1071372"/>
                  </a:lnTo>
                  <a:lnTo>
                    <a:pt x="10226040" y="1071372"/>
                  </a:lnTo>
                  <a:lnTo>
                    <a:pt x="102260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Way Forward: Five Audacious Goals </a:t>
            </a:r>
            <a:r>
              <a:rPr dirty="0" spc="-5"/>
              <a:t>for India</a:t>
            </a:r>
            <a:r>
              <a:rPr dirty="0" spc="-100"/>
              <a:t> </a:t>
            </a:r>
            <a:r>
              <a:rPr dirty="0"/>
              <a:t>in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13030" rIns="0" bIns="0" rtlCol="0" vert="horz">
            <a:spAutoFit/>
          </a:bodyPr>
          <a:lstStyle/>
          <a:p>
            <a:pPr algn="ctr" marR="88265">
              <a:lnSpc>
                <a:spcPct val="100000"/>
              </a:lnSpc>
              <a:spcBef>
                <a:spcPts val="890"/>
              </a:spcBef>
            </a:pPr>
            <a:r>
              <a:rPr dirty="0"/>
              <a:t>the Current</a:t>
            </a:r>
            <a:r>
              <a:rPr dirty="0" spc="5"/>
              <a:t> </a:t>
            </a:r>
            <a:r>
              <a:rPr dirty="0"/>
              <a:t>Circumstances</a:t>
            </a:r>
          </a:p>
          <a:p>
            <a:pPr marL="35560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Arial"/>
                <a:cs typeface="Arial"/>
              </a:rPr>
              <a:t>Achieve full </a:t>
            </a:r>
            <a:r>
              <a:rPr dirty="0" spc="-5">
                <a:latin typeface="Arial"/>
                <a:cs typeface="Arial"/>
              </a:rPr>
              <a:t>and effective</a:t>
            </a:r>
            <a:r>
              <a:rPr dirty="0" spc="-45">
                <a:latin typeface="Arial"/>
                <a:cs typeface="Arial"/>
              </a:rPr>
              <a:t> </a:t>
            </a:r>
            <a:r>
              <a:rPr dirty="0" spc="-5">
                <a:latin typeface="Arial"/>
                <a:cs typeface="Arial"/>
              </a:rPr>
              <a:t>literacy</a:t>
            </a:r>
          </a:p>
          <a:p>
            <a:pPr marL="355600" marR="5080" indent="-342900">
              <a:lnSpc>
                <a:spcPts val="3520"/>
              </a:lnSpc>
              <a:spcBef>
                <a:spcPts val="78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Arial"/>
                <a:cs typeface="Arial"/>
              </a:rPr>
              <a:t>To </a:t>
            </a:r>
            <a:r>
              <a:rPr dirty="0" spc="-5">
                <a:latin typeface="Arial"/>
                <a:cs typeface="Arial"/>
              </a:rPr>
              <a:t>transform public </a:t>
            </a:r>
            <a:r>
              <a:rPr dirty="0">
                <a:latin typeface="Arial"/>
                <a:cs typeface="Arial"/>
              </a:rPr>
              <a:t>services , </a:t>
            </a:r>
            <a:r>
              <a:rPr dirty="0" spc="-5">
                <a:latin typeface="Arial"/>
                <a:cs typeface="Arial"/>
              </a:rPr>
              <a:t>so </a:t>
            </a:r>
            <a:r>
              <a:rPr dirty="0">
                <a:latin typeface="Arial"/>
                <a:cs typeface="Arial"/>
              </a:rPr>
              <a:t>that everyone </a:t>
            </a:r>
            <a:r>
              <a:rPr dirty="0" spc="-10">
                <a:latin typeface="Arial"/>
                <a:cs typeface="Arial"/>
              </a:rPr>
              <a:t>has </a:t>
            </a:r>
            <a:r>
              <a:rPr dirty="0">
                <a:latin typeface="Arial"/>
                <a:cs typeface="Arial"/>
              </a:rPr>
              <a:t>access  </a:t>
            </a:r>
            <a:r>
              <a:rPr dirty="0" spc="-5">
                <a:latin typeface="Arial"/>
                <a:cs typeface="Arial"/>
              </a:rPr>
              <a:t>to </a:t>
            </a:r>
            <a:r>
              <a:rPr dirty="0">
                <a:latin typeface="Arial"/>
                <a:cs typeface="Arial"/>
              </a:rPr>
              <a:t>it at the lowest possible</a:t>
            </a:r>
            <a:r>
              <a:rPr dirty="0" spc="-40">
                <a:latin typeface="Arial"/>
                <a:cs typeface="Arial"/>
              </a:rPr>
              <a:t> </a:t>
            </a:r>
            <a:r>
              <a:rPr dirty="0" spc="-5">
                <a:latin typeface="Arial"/>
                <a:cs typeface="Arial"/>
              </a:rPr>
              <a:t>cost.</a:t>
            </a:r>
          </a:p>
          <a:p>
            <a:pPr marL="355600" marR="7620" indent="-342900">
              <a:lnSpc>
                <a:spcPts val="3520"/>
              </a:lnSpc>
              <a:spcBef>
                <a:spcPts val="760"/>
              </a:spcBef>
              <a:buChar char="•"/>
              <a:tabLst>
                <a:tab pos="354965" algn="l"/>
                <a:tab pos="355600" algn="l"/>
                <a:tab pos="1010285" algn="l"/>
                <a:tab pos="2828925" algn="l"/>
                <a:tab pos="3566795" algn="l"/>
                <a:tab pos="5087620" algn="l"/>
                <a:tab pos="6630670" algn="l"/>
                <a:tab pos="7136130" algn="l"/>
                <a:tab pos="7770495" algn="l"/>
                <a:tab pos="9520555" algn="l"/>
                <a:tab pos="9985375" algn="l"/>
              </a:tabLst>
            </a:pPr>
            <a:r>
              <a:rPr dirty="0">
                <a:latin typeface="Arial"/>
                <a:cs typeface="Arial"/>
              </a:rPr>
              <a:t>To	</a:t>
            </a:r>
            <a:r>
              <a:rPr dirty="0">
                <a:latin typeface="Arial"/>
                <a:cs typeface="Arial"/>
              </a:rPr>
              <a:t>t</a:t>
            </a:r>
            <a:r>
              <a:rPr dirty="0" spc="-10">
                <a:latin typeface="Arial"/>
                <a:cs typeface="Arial"/>
              </a:rPr>
              <a:t>r</a:t>
            </a:r>
            <a:r>
              <a:rPr dirty="0" spc="-5">
                <a:latin typeface="Arial"/>
                <a:cs typeface="Arial"/>
              </a:rPr>
              <a:t>ansfo</a:t>
            </a:r>
            <a:r>
              <a:rPr dirty="0" spc="-15">
                <a:latin typeface="Arial"/>
                <a:cs typeface="Arial"/>
              </a:rPr>
              <a:t>r</a:t>
            </a:r>
            <a:r>
              <a:rPr dirty="0">
                <a:latin typeface="Arial"/>
                <a:cs typeface="Arial"/>
              </a:rPr>
              <a:t>m	the	</a:t>
            </a:r>
            <a:r>
              <a:rPr dirty="0" spc="-5">
                <a:latin typeface="Arial"/>
                <a:cs typeface="Arial"/>
              </a:rPr>
              <a:t>del</a:t>
            </a:r>
            <a:r>
              <a:rPr dirty="0">
                <a:latin typeface="Arial"/>
                <a:cs typeface="Arial"/>
              </a:rPr>
              <a:t>i</a:t>
            </a:r>
            <a:r>
              <a:rPr dirty="0" spc="-15">
                <a:latin typeface="Arial"/>
                <a:cs typeface="Arial"/>
              </a:rPr>
              <a:t>v</a:t>
            </a:r>
            <a:r>
              <a:rPr dirty="0" spc="-5">
                <a:latin typeface="Arial"/>
                <a:cs typeface="Arial"/>
              </a:rPr>
              <a:t>ery</a:t>
            </a:r>
            <a:r>
              <a:rPr dirty="0">
                <a:latin typeface="Arial"/>
                <a:cs typeface="Arial"/>
              </a:rPr>
              <a:t>	</a:t>
            </a:r>
            <a:r>
              <a:rPr dirty="0" spc="-5">
                <a:latin typeface="Arial"/>
                <a:cs typeface="Arial"/>
              </a:rPr>
              <a:t>process</a:t>
            </a:r>
            <a:r>
              <a:rPr dirty="0">
                <a:latin typeface="Arial"/>
                <a:cs typeface="Arial"/>
              </a:rPr>
              <a:t>	</a:t>
            </a:r>
            <a:r>
              <a:rPr dirty="0">
                <a:latin typeface="Arial"/>
                <a:cs typeface="Arial"/>
              </a:rPr>
              <a:t>i</a:t>
            </a:r>
            <a:r>
              <a:rPr dirty="0" spc="-5">
                <a:latin typeface="Arial"/>
                <a:cs typeface="Arial"/>
              </a:rPr>
              <a:t>n</a:t>
            </a:r>
            <a:r>
              <a:rPr dirty="0">
                <a:latin typeface="Arial"/>
                <a:cs typeface="Arial"/>
              </a:rPr>
              <a:t>	</a:t>
            </a:r>
            <a:r>
              <a:rPr dirty="0" spc="-5">
                <a:latin typeface="Arial"/>
                <a:cs typeface="Arial"/>
              </a:rPr>
              <a:t>an</a:t>
            </a:r>
            <a:r>
              <a:rPr dirty="0">
                <a:latin typeface="Arial"/>
                <a:cs typeface="Arial"/>
              </a:rPr>
              <a:t>	</a:t>
            </a:r>
            <a:r>
              <a:rPr dirty="0" spc="-5">
                <a:latin typeface="Arial"/>
                <a:cs typeface="Arial"/>
              </a:rPr>
              <a:t>eq</a:t>
            </a:r>
            <a:r>
              <a:rPr dirty="0" spc="-20">
                <a:latin typeface="Arial"/>
                <a:cs typeface="Arial"/>
              </a:rPr>
              <a:t>u</a:t>
            </a:r>
            <a:r>
              <a:rPr dirty="0" spc="-5">
                <a:latin typeface="Arial"/>
                <a:cs typeface="Arial"/>
              </a:rPr>
              <a:t>ita</a:t>
            </a:r>
            <a:r>
              <a:rPr dirty="0" spc="-20">
                <a:latin typeface="Arial"/>
                <a:cs typeface="Arial"/>
              </a:rPr>
              <a:t>b</a:t>
            </a:r>
            <a:r>
              <a:rPr dirty="0" spc="-5">
                <a:latin typeface="Arial"/>
                <a:cs typeface="Arial"/>
              </a:rPr>
              <a:t>le</a:t>
            </a:r>
            <a:r>
              <a:rPr dirty="0">
                <a:latin typeface="Arial"/>
                <a:cs typeface="Arial"/>
              </a:rPr>
              <a:t>	&amp;	just  </a:t>
            </a:r>
            <a:r>
              <a:rPr dirty="0" spc="-5">
                <a:latin typeface="Arial"/>
                <a:cs typeface="Arial"/>
              </a:rPr>
              <a:t>manner</a:t>
            </a:r>
          </a:p>
          <a:p>
            <a:pPr marL="355600" marR="5080" indent="-342900">
              <a:lnSpc>
                <a:spcPts val="3520"/>
              </a:lnSpc>
              <a:spcBef>
                <a:spcPts val="76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Arial"/>
                <a:cs typeface="Arial"/>
              </a:rPr>
              <a:t>To </a:t>
            </a:r>
            <a:r>
              <a:rPr dirty="0" spc="-5">
                <a:latin typeface="Arial"/>
                <a:cs typeface="Arial"/>
              </a:rPr>
              <a:t>create </a:t>
            </a:r>
            <a:r>
              <a:rPr dirty="0">
                <a:latin typeface="Arial"/>
                <a:cs typeface="Arial"/>
              </a:rPr>
              <a:t>a </a:t>
            </a:r>
            <a:r>
              <a:rPr dirty="0" spc="-5">
                <a:latin typeface="Arial"/>
                <a:cs typeface="Arial"/>
              </a:rPr>
              <a:t>social welfare net that </a:t>
            </a:r>
            <a:r>
              <a:rPr dirty="0">
                <a:latin typeface="Arial"/>
                <a:cs typeface="Arial"/>
              </a:rPr>
              <a:t>is </a:t>
            </a:r>
            <a:r>
              <a:rPr dirty="0" spc="-5">
                <a:latin typeface="Arial"/>
                <a:cs typeface="Arial"/>
              </a:rPr>
              <a:t>accessible by everyone  </a:t>
            </a:r>
            <a:r>
              <a:rPr dirty="0">
                <a:latin typeface="Arial"/>
                <a:cs typeface="Arial"/>
              </a:rPr>
              <a:t>at </a:t>
            </a:r>
            <a:r>
              <a:rPr dirty="0" spc="-5">
                <a:latin typeface="Arial"/>
                <a:cs typeface="Arial"/>
              </a:rPr>
              <a:t>the right </a:t>
            </a:r>
            <a:r>
              <a:rPr dirty="0">
                <a:latin typeface="Arial"/>
                <a:cs typeface="Arial"/>
              </a:rPr>
              <a:t>time, </a:t>
            </a:r>
            <a:r>
              <a:rPr dirty="0" spc="-5">
                <a:latin typeface="Arial"/>
                <a:cs typeface="Arial"/>
              </a:rPr>
              <a:t>place and</a:t>
            </a:r>
            <a:r>
              <a:rPr dirty="0" spc="-20">
                <a:latin typeface="Arial"/>
                <a:cs typeface="Arial"/>
              </a:rPr>
              <a:t> </a:t>
            </a:r>
            <a:r>
              <a:rPr dirty="0" spc="-5">
                <a:latin typeface="Arial"/>
                <a:cs typeface="Arial"/>
              </a:rPr>
              <a:t>quantum.</a:t>
            </a:r>
          </a:p>
          <a:p>
            <a:pPr marL="355600" indent="-342900">
              <a:lnSpc>
                <a:spcPct val="100000"/>
              </a:lnSpc>
              <a:spcBef>
                <a:spcPts val="495"/>
              </a:spcBef>
              <a:buChar char="•"/>
              <a:tabLst>
                <a:tab pos="354965" algn="l"/>
                <a:tab pos="355600" algn="l"/>
                <a:tab pos="2980055" algn="l"/>
              </a:tabLst>
            </a:pPr>
            <a:r>
              <a:rPr dirty="0">
                <a:latin typeface="Arial"/>
                <a:cs typeface="Arial"/>
              </a:rPr>
              <a:t>To </a:t>
            </a:r>
            <a:r>
              <a:rPr dirty="0" spc="-5">
                <a:latin typeface="Arial"/>
                <a:cs typeface="Arial"/>
              </a:rPr>
              <a:t>make</a:t>
            </a:r>
            <a:r>
              <a:rPr dirty="0" spc="15">
                <a:latin typeface="Arial"/>
                <a:cs typeface="Arial"/>
              </a:rPr>
              <a:t> </a:t>
            </a:r>
            <a:r>
              <a:rPr dirty="0" spc="-5">
                <a:latin typeface="Arial"/>
                <a:cs typeface="Arial"/>
              </a:rPr>
              <a:t>India	completely data empowered </a:t>
            </a:r>
            <a:r>
              <a:rPr dirty="0">
                <a:latin typeface="Arial"/>
                <a:cs typeface="Arial"/>
              </a:rPr>
              <a:t>in five</a:t>
            </a:r>
            <a:r>
              <a:rPr dirty="0" spc="-50">
                <a:latin typeface="Arial"/>
                <a:cs typeface="Arial"/>
              </a:rPr>
              <a:t> </a:t>
            </a:r>
            <a:r>
              <a:rPr dirty="0" spc="-5">
                <a:latin typeface="Arial"/>
                <a:cs typeface="Arial"/>
              </a:rPr>
              <a:t>years.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034521" y="6427114"/>
            <a:ext cx="1809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30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887200" cy="6844665"/>
            <a:chOff x="0" y="0"/>
            <a:chExt cx="11887200" cy="6844665"/>
          </a:xfrm>
        </p:grpSpPr>
        <p:sp>
          <p:nvSpPr>
            <p:cNvPr id="3" name="object 3"/>
            <p:cNvSpPr/>
            <p:nvPr/>
          </p:nvSpPr>
          <p:spPr>
            <a:xfrm>
              <a:off x="210599" y="109508"/>
              <a:ext cx="11536200" cy="6734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1887199" cy="12252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-18288" y="0"/>
            <a:ext cx="11925300" cy="1181100"/>
            <a:chOff x="-18288" y="0"/>
            <a:chExt cx="11925300" cy="1181100"/>
          </a:xfrm>
        </p:grpSpPr>
        <p:sp>
          <p:nvSpPr>
            <p:cNvPr id="6" name="object 6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034521" y="6427114"/>
            <a:ext cx="1809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31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0" y="1344166"/>
            <a:ext cx="11887200" cy="5439410"/>
            <a:chOff x="0" y="1344166"/>
            <a:chExt cx="11887200" cy="5439410"/>
          </a:xfrm>
        </p:grpSpPr>
        <p:sp>
          <p:nvSpPr>
            <p:cNvPr id="19" name="object 19"/>
            <p:cNvSpPr/>
            <p:nvPr/>
          </p:nvSpPr>
          <p:spPr>
            <a:xfrm>
              <a:off x="0" y="1344166"/>
              <a:ext cx="11887200" cy="543915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0" y="1548383"/>
              <a:ext cx="11777472" cy="483260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-12700" y="1116838"/>
            <a:ext cx="11807825" cy="42227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33070" algn="l"/>
                <a:tab pos="11794490" algn="l"/>
              </a:tabLst>
            </a:pPr>
            <a:r>
              <a:rPr dirty="0" u="sng" sz="2600">
                <a:uFill>
                  <a:solidFill>
                    <a:srgbClr val="1F487C"/>
                  </a:solidFill>
                </a:uFill>
              </a:rPr>
              <a:t> </a:t>
            </a:r>
            <a:r>
              <a:rPr dirty="0" u="sng" sz="2600">
                <a:uFill>
                  <a:solidFill>
                    <a:srgbClr val="1F487C"/>
                  </a:solidFill>
                </a:uFill>
              </a:rPr>
              <a:t>	</a:t>
            </a:r>
            <a:r>
              <a:rPr dirty="0" u="sng" sz="2600" spc="-5">
                <a:uFill>
                  <a:solidFill>
                    <a:srgbClr val="1F487C"/>
                  </a:solidFill>
                </a:uFill>
              </a:rPr>
              <a:t>India </a:t>
            </a:r>
            <a:r>
              <a:rPr dirty="0" u="sng" sz="2600">
                <a:uFill>
                  <a:solidFill>
                    <a:srgbClr val="1F487C"/>
                  </a:solidFill>
                </a:uFill>
              </a:rPr>
              <a:t>will go </a:t>
            </a:r>
            <a:r>
              <a:rPr dirty="0" u="sng" sz="2600" spc="-5">
                <a:uFill>
                  <a:solidFill>
                    <a:srgbClr val="1F487C"/>
                  </a:solidFill>
                </a:uFill>
              </a:rPr>
              <a:t>from </a:t>
            </a:r>
            <a:r>
              <a:rPr dirty="0" u="sng" sz="2600">
                <a:uFill>
                  <a:solidFill>
                    <a:srgbClr val="1F487C"/>
                  </a:solidFill>
                </a:uFill>
              </a:rPr>
              <a:t>data poor to data rich nation in 5 Years</a:t>
            </a:r>
            <a:r>
              <a:rPr dirty="0" u="sng" sz="2600" spc="-150">
                <a:uFill>
                  <a:solidFill>
                    <a:srgbClr val="1F487C"/>
                  </a:solidFill>
                </a:uFill>
              </a:rPr>
              <a:t> </a:t>
            </a:r>
            <a:r>
              <a:rPr dirty="0" u="sng" sz="2600">
                <a:uFill>
                  <a:solidFill>
                    <a:srgbClr val="1F487C"/>
                  </a:solidFill>
                </a:uFill>
              </a:rPr>
              <a:t>...	</a:t>
            </a:r>
            <a:endParaRPr sz="26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-1270" y="2069590"/>
            <a:ext cx="11889740" cy="4788535"/>
            <a:chOff x="-1270" y="2069590"/>
            <a:chExt cx="11889740" cy="4788535"/>
          </a:xfrm>
        </p:grpSpPr>
        <p:sp>
          <p:nvSpPr>
            <p:cNvPr id="17" name="object 17"/>
            <p:cNvSpPr/>
            <p:nvPr/>
          </p:nvSpPr>
          <p:spPr>
            <a:xfrm>
              <a:off x="0" y="2069590"/>
              <a:ext cx="11887200" cy="478840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0" y="2133599"/>
              <a:ext cx="11887200" cy="472439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0" y="2096642"/>
              <a:ext cx="11887200" cy="19050"/>
            </a:xfrm>
            <a:custGeom>
              <a:avLst/>
              <a:gdLst/>
              <a:ahLst/>
              <a:cxnLst/>
              <a:rect l="l" t="t" r="r" b="b"/>
              <a:pathLst>
                <a:path w="11887200" h="19050">
                  <a:moveTo>
                    <a:pt x="0" y="0"/>
                  </a:moveTo>
                  <a:lnTo>
                    <a:pt x="11887200" y="0"/>
                  </a:lnTo>
                </a:path>
                <a:path w="11887200" h="19050">
                  <a:moveTo>
                    <a:pt x="0" y="19050"/>
                  </a:moveTo>
                  <a:lnTo>
                    <a:pt x="11887200" y="1905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11034521" y="6427114"/>
            <a:ext cx="1809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32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04977" y="1270253"/>
            <a:ext cx="11447145" cy="828040"/>
          </a:xfrm>
          <a:custGeom>
            <a:avLst/>
            <a:gdLst/>
            <a:ahLst/>
            <a:cxnLst/>
            <a:rect l="l" t="t" r="r" b="b"/>
            <a:pathLst>
              <a:path w="11447145" h="828039">
                <a:moveTo>
                  <a:pt x="0" y="827532"/>
                </a:moveTo>
                <a:lnTo>
                  <a:pt x="11446764" y="827532"/>
                </a:lnTo>
                <a:lnTo>
                  <a:pt x="11446764" y="0"/>
                </a:lnTo>
                <a:lnTo>
                  <a:pt x="0" y="0"/>
                </a:lnTo>
                <a:lnTo>
                  <a:pt x="0" y="827532"/>
                </a:lnTo>
                <a:close/>
              </a:path>
            </a:pathLst>
          </a:custGeom>
          <a:ln w="259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217931" y="1283208"/>
            <a:ext cx="11421110" cy="805180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2740"/>
              </a:lnSpc>
            </a:pPr>
            <a:r>
              <a:rPr dirty="0" sz="2500" spc="-5" b="1">
                <a:latin typeface="Calibri"/>
                <a:cs typeface="Calibri"/>
              </a:rPr>
              <a:t>Our next session, Session 12 </a:t>
            </a:r>
            <a:r>
              <a:rPr dirty="0" sz="2500" spc="-10" b="1">
                <a:latin typeface="Calibri"/>
                <a:cs typeface="Calibri"/>
              </a:rPr>
              <a:t>would </a:t>
            </a:r>
            <a:r>
              <a:rPr dirty="0" sz="2500" b="1">
                <a:latin typeface="Calibri"/>
                <a:cs typeface="Calibri"/>
              </a:rPr>
              <a:t>be </a:t>
            </a:r>
            <a:r>
              <a:rPr dirty="0" sz="2500" spc="-5" b="1">
                <a:latin typeface="Calibri"/>
                <a:cs typeface="Calibri"/>
              </a:rPr>
              <a:t>on</a:t>
            </a:r>
            <a:r>
              <a:rPr dirty="0" sz="2500" spc="15" b="1">
                <a:latin typeface="Calibri"/>
                <a:cs typeface="Calibri"/>
              </a:rPr>
              <a:t> </a:t>
            </a:r>
            <a:r>
              <a:rPr dirty="0" sz="2500" spc="-5" b="1">
                <a:latin typeface="Calibri"/>
                <a:cs typeface="Calibri"/>
              </a:rPr>
              <a:t>:</a:t>
            </a:r>
            <a:endParaRPr sz="2500">
              <a:latin typeface="Calibri"/>
              <a:cs typeface="Calibri"/>
            </a:endParaRPr>
          </a:p>
          <a:p>
            <a:pPr algn="ctr">
              <a:lnSpc>
                <a:spcPts val="2990"/>
              </a:lnSpc>
            </a:pPr>
            <a:r>
              <a:rPr dirty="0" sz="2500" spc="-5" b="1">
                <a:latin typeface="Calibri"/>
                <a:cs typeface="Calibri"/>
              </a:rPr>
              <a:t>“</a:t>
            </a:r>
            <a:r>
              <a:rPr dirty="0" sz="2400" spc="-5" b="1">
                <a:latin typeface="Calibri"/>
                <a:cs typeface="Calibri"/>
              </a:rPr>
              <a:t>India Enterprise Architecture (INDeA) Framework </a:t>
            </a:r>
            <a:r>
              <a:rPr dirty="0" sz="2400" b="1">
                <a:latin typeface="Calibri"/>
                <a:cs typeface="Calibri"/>
              </a:rPr>
              <a:t>: </a:t>
            </a:r>
            <a:r>
              <a:rPr dirty="0" sz="2400" spc="-5" b="1">
                <a:latin typeface="Calibri"/>
                <a:cs typeface="Calibri"/>
              </a:rPr>
              <a:t>Catalysing One Nation </a:t>
            </a:r>
            <a:r>
              <a:rPr dirty="0" sz="2400" spc="-10" b="1">
                <a:latin typeface="Calibri"/>
                <a:cs typeface="Calibri"/>
              </a:rPr>
              <a:t>One</a:t>
            </a:r>
            <a:r>
              <a:rPr dirty="0" sz="2400" spc="10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Platform”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43450" y="5804103"/>
            <a:ext cx="19577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Calibri"/>
                <a:cs typeface="Calibri"/>
              </a:rPr>
              <a:t>Any</a:t>
            </a:r>
            <a:r>
              <a:rPr dirty="0" sz="2400" spc="-8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questions?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741546" y="6234176"/>
            <a:ext cx="3691254" cy="57150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 marR="5080" indent="916940">
              <a:lnSpc>
                <a:spcPts val="2140"/>
              </a:lnSpc>
              <a:spcBef>
                <a:spcPts val="185"/>
              </a:spcBef>
            </a:pPr>
            <a:r>
              <a:rPr dirty="0" sz="1800" b="1">
                <a:latin typeface="Calibri"/>
                <a:cs typeface="Calibri"/>
              </a:rPr>
              <a:t>You </a:t>
            </a:r>
            <a:r>
              <a:rPr dirty="0" sz="1800" spc="-5" b="1">
                <a:latin typeface="Calibri"/>
                <a:cs typeface="Calibri"/>
              </a:rPr>
              <a:t>can find me </a:t>
            </a:r>
            <a:r>
              <a:rPr dirty="0" sz="1800" b="1">
                <a:latin typeface="Calibri"/>
                <a:cs typeface="Calibri"/>
              </a:rPr>
              <a:t>at:  </a:t>
            </a:r>
            <a:r>
              <a:rPr dirty="0" sz="1800" spc="-5" b="1">
                <a:solidFill>
                  <a:srgbClr val="FF0000"/>
                </a:solidFill>
                <a:latin typeface="Calibri"/>
                <a:cs typeface="Calibri"/>
              </a:rPr>
              <a:t>Charrumalhotra[dot]iipa[at]gov[dot]in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477723" y="1598498"/>
            <a:ext cx="2560955" cy="514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References</a:t>
            </a:r>
            <a:endParaRPr sz="3200"/>
          </a:p>
        </p:txBody>
      </p:sp>
      <p:sp>
        <p:nvSpPr>
          <p:cNvPr id="14" name="object 14"/>
          <p:cNvSpPr txBox="1"/>
          <p:nvPr/>
        </p:nvSpPr>
        <p:spPr>
          <a:xfrm>
            <a:off x="549655" y="2339162"/>
            <a:ext cx="10572115" cy="34359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90805" indent="-343535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400" spc="-5">
                <a:latin typeface="Arial"/>
                <a:cs typeface="Arial"/>
              </a:rPr>
              <a:t>Medici (November 07, 2019) </a:t>
            </a:r>
            <a:r>
              <a:rPr dirty="0" sz="2400" spc="-5" i="1">
                <a:latin typeface="Arial"/>
                <a:cs typeface="Arial"/>
              </a:rPr>
              <a:t>IndiaStack: Gateway </a:t>
            </a:r>
            <a:r>
              <a:rPr dirty="0" sz="2400" i="1">
                <a:latin typeface="Arial"/>
                <a:cs typeface="Arial"/>
              </a:rPr>
              <a:t>to </a:t>
            </a:r>
            <a:r>
              <a:rPr dirty="0" sz="2400" spc="-5" i="1">
                <a:latin typeface="Arial"/>
                <a:cs typeface="Arial"/>
              </a:rPr>
              <a:t>Opportunities </a:t>
            </a:r>
            <a:r>
              <a:rPr dirty="0" sz="2400" i="1">
                <a:latin typeface="Arial"/>
                <a:cs typeface="Arial"/>
              </a:rPr>
              <a:t>in </a:t>
            </a:r>
            <a:r>
              <a:rPr dirty="0" sz="2400" spc="-5" i="1">
                <a:latin typeface="Arial"/>
                <a:cs typeface="Arial"/>
              </a:rPr>
              <a:t>India.  </a:t>
            </a:r>
            <a:r>
              <a:rPr dirty="0" sz="2400" spc="-5">
                <a:latin typeface="Arial"/>
                <a:cs typeface="Arial"/>
                <a:hlinkClick r:id="rId10"/>
              </a:rPr>
              <a:t>Retrieved </a:t>
            </a:r>
            <a:r>
              <a:rPr dirty="0" sz="2400">
                <a:latin typeface="Arial"/>
                <a:cs typeface="Arial"/>
                <a:hlinkClick r:id="rId10"/>
              </a:rPr>
              <a:t>from: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  <a:hlinkClick r:id="rId10"/>
              </a:rPr>
              <a:t> 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10"/>
              </a:rPr>
              <a:t>https://gomedici.com/research-categories/indiastack- 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10"/>
              </a:rPr>
              <a:t> gateway-to-opportunities-in-india</a:t>
            </a:r>
            <a:endParaRPr sz="2400">
              <a:latin typeface="Arial"/>
              <a:cs typeface="Arial"/>
            </a:endParaRPr>
          </a:p>
          <a:p>
            <a:pPr marL="355600" marR="448309" indent="-343535">
              <a:lnSpc>
                <a:spcPct val="100000"/>
              </a:lnSpc>
              <a:spcBef>
                <a:spcPts val="49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400" spc="-5">
                <a:latin typeface="Arial"/>
                <a:cs typeface="Arial"/>
              </a:rPr>
              <a:t>Ministry </a:t>
            </a:r>
            <a:r>
              <a:rPr dirty="0" sz="2400">
                <a:latin typeface="Arial"/>
                <a:cs typeface="Arial"/>
              </a:rPr>
              <a:t>of </a:t>
            </a:r>
            <a:r>
              <a:rPr dirty="0" sz="2400" spc="-5">
                <a:latin typeface="Arial"/>
                <a:cs typeface="Arial"/>
              </a:rPr>
              <a:t>Electronics and Information Technology. </a:t>
            </a:r>
            <a:r>
              <a:rPr dirty="0" sz="2400" spc="-5" i="1">
                <a:latin typeface="Arial"/>
                <a:cs typeface="Arial"/>
              </a:rPr>
              <a:t>India’s Trillion-Dollar  </a:t>
            </a:r>
            <a:r>
              <a:rPr dirty="0" sz="2400" spc="-5" i="1">
                <a:latin typeface="Arial"/>
                <a:cs typeface="Arial"/>
              </a:rPr>
              <a:t>Digital </a:t>
            </a:r>
            <a:r>
              <a:rPr dirty="0" sz="2400" i="1">
                <a:latin typeface="Arial"/>
                <a:cs typeface="Arial"/>
              </a:rPr>
              <a:t>Opportunity</a:t>
            </a:r>
            <a:r>
              <a:rPr dirty="0" sz="2400">
                <a:latin typeface="Arial"/>
                <a:cs typeface="Arial"/>
              </a:rPr>
              <a:t>. </a:t>
            </a:r>
            <a:r>
              <a:rPr dirty="0" sz="2400" spc="-5">
                <a:latin typeface="Arial"/>
                <a:cs typeface="Arial"/>
              </a:rPr>
              <a:t>Retrieved </a:t>
            </a:r>
            <a:r>
              <a:rPr dirty="0" sz="2400">
                <a:latin typeface="Arial"/>
                <a:cs typeface="Arial"/>
              </a:rPr>
              <a:t>from: </a:t>
            </a:r>
            <a:r>
              <a:rPr dirty="0" u="heavy" sz="240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11"/>
              </a:rPr>
              <a:t>https://meity.gov.in/writereaddata/files/india_trillion- 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11"/>
              </a:rPr>
              <a:t> dollar_digital_opportunity.pdf</a:t>
            </a:r>
            <a:endParaRPr sz="2400">
              <a:latin typeface="Arial"/>
              <a:cs typeface="Arial"/>
            </a:endParaRPr>
          </a:p>
          <a:p>
            <a:pPr marL="355600" indent="-343535">
              <a:lnSpc>
                <a:spcPts val="2845"/>
              </a:lnSpc>
              <a:spcBef>
                <a:spcPts val="50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400" spc="-5">
                <a:latin typeface="Arial"/>
                <a:cs typeface="Arial"/>
              </a:rPr>
              <a:t>CGAP </a:t>
            </a:r>
            <a:r>
              <a:rPr dirty="0" sz="2400">
                <a:latin typeface="Arial"/>
                <a:cs typeface="Arial"/>
              </a:rPr>
              <a:t>(March </a:t>
            </a:r>
            <a:r>
              <a:rPr dirty="0" sz="2400" spc="-5">
                <a:latin typeface="Arial"/>
                <a:cs typeface="Arial"/>
              </a:rPr>
              <a:t>30, 2017) </a:t>
            </a:r>
            <a:r>
              <a:rPr dirty="0" sz="2400" spc="-5" i="1">
                <a:latin typeface="Arial"/>
                <a:cs typeface="Arial"/>
              </a:rPr>
              <a:t>India Stack: New Financial Inclusion</a:t>
            </a:r>
            <a:r>
              <a:rPr dirty="0" sz="2400" spc="150" i="1">
                <a:latin typeface="Arial"/>
                <a:cs typeface="Arial"/>
              </a:rPr>
              <a:t> </a:t>
            </a:r>
            <a:r>
              <a:rPr dirty="0" sz="2400" i="1">
                <a:latin typeface="Arial"/>
                <a:cs typeface="Arial"/>
              </a:rPr>
              <a:t>Infrastructure.</a:t>
            </a:r>
            <a:endParaRPr sz="2400">
              <a:latin typeface="Arial"/>
              <a:cs typeface="Arial"/>
            </a:endParaRPr>
          </a:p>
          <a:p>
            <a:pPr marL="355600">
              <a:lnSpc>
                <a:spcPts val="2845"/>
              </a:lnSpc>
            </a:pPr>
            <a:r>
              <a:rPr dirty="0" sz="2400" spc="-5">
                <a:latin typeface="Arial"/>
                <a:cs typeface="Arial"/>
              </a:rPr>
              <a:t>Retrieved </a:t>
            </a:r>
            <a:r>
              <a:rPr dirty="0" sz="2400">
                <a:latin typeface="Arial"/>
                <a:cs typeface="Arial"/>
              </a:rPr>
              <a:t>from:</a:t>
            </a:r>
            <a:r>
              <a:rPr dirty="0" sz="2400" spc="25">
                <a:latin typeface="Arial"/>
                <a:cs typeface="Arial"/>
              </a:rPr>
              <a:t> 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12"/>
              </a:rPr>
              <a:t>https://www.youtube.com/watch?v=suE8CQkCqOQ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15090" y="6393531"/>
            <a:ext cx="92075" cy="184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35"/>
              </a:lnSpc>
            </a:pPr>
            <a:r>
              <a:rPr dirty="0" sz="1300" spc="-5">
                <a:solidFill>
                  <a:srgbClr val="585858"/>
                </a:solidFill>
                <a:latin typeface="Arial"/>
                <a:cs typeface="Arial"/>
              </a:rPr>
              <a:t>3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1887200" cy="6858000"/>
            <a:chOff x="0" y="0"/>
            <a:chExt cx="11887200" cy="68580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11887200" cy="685799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538716" y="5911596"/>
              <a:ext cx="2348865" cy="946785"/>
            </a:xfrm>
            <a:custGeom>
              <a:avLst/>
              <a:gdLst/>
              <a:ahLst/>
              <a:cxnLst/>
              <a:rect l="l" t="t" r="r" b="b"/>
              <a:pathLst>
                <a:path w="2348865" h="946784">
                  <a:moveTo>
                    <a:pt x="2348483" y="0"/>
                  </a:moveTo>
                  <a:lnTo>
                    <a:pt x="0" y="0"/>
                  </a:lnTo>
                  <a:lnTo>
                    <a:pt x="0" y="946403"/>
                  </a:lnTo>
                  <a:lnTo>
                    <a:pt x="2348483" y="946403"/>
                  </a:lnTo>
                  <a:lnTo>
                    <a:pt x="23484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9863708" y="5968390"/>
            <a:ext cx="1699260" cy="819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19685">
              <a:lnSpc>
                <a:spcPct val="100000"/>
              </a:lnSpc>
              <a:spcBef>
                <a:spcPts val="100"/>
              </a:spcBef>
            </a:pPr>
            <a:r>
              <a:rPr dirty="0" sz="2600" spc="5" b="1">
                <a:latin typeface="Arial"/>
                <a:cs typeface="Arial"/>
              </a:rPr>
              <a:t>SAFETY </a:t>
            </a:r>
            <a:r>
              <a:rPr dirty="0" sz="2600" b="1">
                <a:latin typeface="Arial"/>
                <a:cs typeface="Arial"/>
              </a:rPr>
              <a:t>&amp;  </a:t>
            </a:r>
            <a:r>
              <a:rPr dirty="0" sz="2600" b="1">
                <a:latin typeface="Arial"/>
                <a:cs typeface="Arial"/>
              </a:rPr>
              <a:t>SE</a:t>
            </a:r>
            <a:r>
              <a:rPr dirty="0" sz="2600" spc="5" b="1">
                <a:latin typeface="Arial"/>
                <a:cs typeface="Arial"/>
              </a:rPr>
              <a:t>C</a:t>
            </a:r>
            <a:r>
              <a:rPr dirty="0" sz="2600" b="1">
                <a:latin typeface="Arial"/>
                <a:cs typeface="Arial"/>
              </a:rPr>
              <a:t>U</a:t>
            </a:r>
            <a:r>
              <a:rPr dirty="0" sz="2600" spc="5" b="1">
                <a:latin typeface="Arial"/>
                <a:cs typeface="Arial"/>
              </a:rPr>
              <a:t>R</a:t>
            </a:r>
            <a:r>
              <a:rPr dirty="0" sz="2600" b="1">
                <a:latin typeface="Arial"/>
                <a:cs typeface="Arial"/>
              </a:rPr>
              <a:t>ITY</a:t>
            </a:r>
            <a:endParaRPr sz="26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332976" y="0"/>
            <a:ext cx="2554605" cy="820419"/>
          </a:xfrm>
          <a:custGeom>
            <a:avLst/>
            <a:gdLst/>
            <a:ahLst/>
            <a:cxnLst/>
            <a:rect l="l" t="t" r="r" b="b"/>
            <a:pathLst>
              <a:path w="2554604" h="820419">
                <a:moveTo>
                  <a:pt x="2554224" y="0"/>
                </a:moveTo>
                <a:lnTo>
                  <a:pt x="0" y="0"/>
                </a:lnTo>
                <a:lnTo>
                  <a:pt x="0" y="819912"/>
                </a:lnTo>
                <a:lnTo>
                  <a:pt x="2554224" y="819912"/>
                </a:lnTo>
                <a:lnTo>
                  <a:pt x="25542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9439402" y="23876"/>
            <a:ext cx="2342515" cy="757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5244" marR="5080" indent="-4318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Arial"/>
                <a:cs typeface="Arial"/>
              </a:rPr>
              <a:t>A</a:t>
            </a:r>
            <a:r>
              <a:rPr dirty="0" sz="2400" spc="-15" b="1">
                <a:latin typeface="Arial"/>
                <a:cs typeface="Arial"/>
              </a:rPr>
              <a:t>C</a:t>
            </a:r>
            <a:r>
              <a:rPr dirty="0" sz="2400" spc="-5" b="1">
                <a:latin typeface="Arial"/>
                <a:cs typeface="Arial"/>
              </a:rPr>
              <a:t>C</a:t>
            </a:r>
            <a:r>
              <a:rPr dirty="0" sz="2400" spc="-15" b="1">
                <a:latin typeface="Arial"/>
                <a:cs typeface="Arial"/>
              </a:rPr>
              <a:t>E</a:t>
            </a:r>
            <a:r>
              <a:rPr dirty="0" sz="2400" b="1">
                <a:latin typeface="Arial"/>
                <a:cs typeface="Arial"/>
              </a:rPr>
              <a:t>S</a:t>
            </a:r>
            <a:r>
              <a:rPr dirty="0" sz="2400" spc="-10" b="1">
                <a:latin typeface="Arial"/>
                <a:cs typeface="Arial"/>
              </a:rPr>
              <a:t>S</a:t>
            </a:r>
            <a:r>
              <a:rPr dirty="0" sz="2400" b="1">
                <a:latin typeface="Arial"/>
                <a:cs typeface="Arial"/>
              </a:rPr>
              <a:t>IBIL</a:t>
            </a:r>
            <a:r>
              <a:rPr dirty="0" sz="2400" spc="5" b="1">
                <a:latin typeface="Arial"/>
                <a:cs typeface="Arial"/>
              </a:rPr>
              <a:t>I</a:t>
            </a:r>
            <a:r>
              <a:rPr dirty="0" sz="2400" b="1">
                <a:latin typeface="Arial"/>
                <a:cs typeface="Arial"/>
              </a:rPr>
              <a:t>TY  </a:t>
            </a:r>
            <a:r>
              <a:rPr dirty="0" sz="2400" spc="-5" b="1">
                <a:latin typeface="Arial"/>
                <a:cs typeface="Arial"/>
              </a:rPr>
              <a:t>ADAPTABILITY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0"/>
            <a:ext cx="2496820" cy="624840"/>
          </a:xfrm>
          <a:custGeom>
            <a:avLst/>
            <a:gdLst/>
            <a:ahLst/>
            <a:cxnLst/>
            <a:rect l="l" t="t" r="r" b="b"/>
            <a:pathLst>
              <a:path w="2496820" h="624840">
                <a:moveTo>
                  <a:pt x="2496312" y="0"/>
                </a:moveTo>
                <a:lnTo>
                  <a:pt x="0" y="0"/>
                </a:lnTo>
                <a:lnTo>
                  <a:pt x="0" y="624839"/>
                </a:lnTo>
                <a:lnTo>
                  <a:pt x="2496312" y="624839"/>
                </a:lnTo>
                <a:lnTo>
                  <a:pt x="24963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94894" y="92709"/>
            <a:ext cx="2305050" cy="422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b="1">
                <a:latin typeface="Arial"/>
                <a:cs typeface="Arial"/>
              </a:rPr>
              <a:t>AVAILABILITY</a:t>
            </a:r>
            <a:endParaRPr sz="26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926516" y="717740"/>
            <a:ext cx="2301875" cy="2301875"/>
            <a:chOff x="6926516" y="717740"/>
            <a:chExt cx="2301875" cy="2301875"/>
          </a:xfrm>
        </p:grpSpPr>
        <p:sp>
          <p:nvSpPr>
            <p:cNvPr id="12" name="object 12"/>
            <p:cNvSpPr/>
            <p:nvPr/>
          </p:nvSpPr>
          <p:spPr>
            <a:xfrm>
              <a:off x="6939534" y="730757"/>
              <a:ext cx="2275840" cy="2275840"/>
            </a:xfrm>
            <a:custGeom>
              <a:avLst/>
              <a:gdLst/>
              <a:ahLst/>
              <a:cxnLst/>
              <a:rect l="l" t="t" r="r" b="b"/>
              <a:pathLst>
                <a:path w="2275840" h="2275840">
                  <a:moveTo>
                    <a:pt x="0" y="0"/>
                  </a:moveTo>
                  <a:lnTo>
                    <a:pt x="0" y="2275331"/>
                  </a:lnTo>
                  <a:lnTo>
                    <a:pt x="2275332" y="2275331"/>
                  </a:lnTo>
                  <a:lnTo>
                    <a:pt x="2274831" y="2227117"/>
                  </a:lnTo>
                  <a:lnTo>
                    <a:pt x="2273335" y="2179148"/>
                  </a:lnTo>
                  <a:lnTo>
                    <a:pt x="2270855" y="2131432"/>
                  </a:lnTo>
                  <a:lnTo>
                    <a:pt x="2267400" y="2083981"/>
                  </a:lnTo>
                  <a:lnTo>
                    <a:pt x="2262980" y="2036805"/>
                  </a:lnTo>
                  <a:lnTo>
                    <a:pt x="2257604" y="1989912"/>
                  </a:lnTo>
                  <a:lnTo>
                    <a:pt x="2251283" y="1943313"/>
                  </a:lnTo>
                  <a:lnTo>
                    <a:pt x="2244026" y="1897018"/>
                  </a:lnTo>
                  <a:lnTo>
                    <a:pt x="2235844" y="1851037"/>
                  </a:lnTo>
                  <a:lnTo>
                    <a:pt x="2226746" y="1805379"/>
                  </a:lnTo>
                  <a:lnTo>
                    <a:pt x="2216743" y="1760055"/>
                  </a:lnTo>
                  <a:lnTo>
                    <a:pt x="2205843" y="1715074"/>
                  </a:lnTo>
                  <a:lnTo>
                    <a:pt x="2194057" y="1670446"/>
                  </a:lnTo>
                  <a:lnTo>
                    <a:pt x="2181395" y="1626182"/>
                  </a:lnTo>
                  <a:lnTo>
                    <a:pt x="2167866" y="1582290"/>
                  </a:lnTo>
                  <a:lnTo>
                    <a:pt x="2153481" y="1538781"/>
                  </a:lnTo>
                  <a:lnTo>
                    <a:pt x="2138249" y="1495664"/>
                  </a:lnTo>
                  <a:lnTo>
                    <a:pt x="2122180" y="1452950"/>
                  </a:lnTo>
                  <a:lnTo>
                    <a:pt x="2105284" y="1410648"/>
                  </a:lnTo>
                  <a:lnTo>
                    <a:pt x="2087572" y="1368769"/>
                  </a:lnTo>
                  <a:lnTo>
                    <a:pt x="2069052" y="1327322"/>
                  </a:lnTo>
                  <a:lnTo>
                    <a:pt x="2049734" y="1286317"/>
                  </a:lnTo>
                  <a:lnTo>
                    <a:pt x="2029630" y="1245763"/>
                  </a:lnTo>
                  <a:lnTo>
                    <a:pt x="2008747" y="1205671"/>
                  </a:lnTo>
                  <a:lnTo>
                    <a:pt x="1987097" y="1166051"/>
                  </a:lnTo>
                  <a:lnTo>
                    <a:pt x="1964690" y="1126913"/>
                  </a:lnTo>
                  <a:lnTo>
                    <a:pt x="1941534" y="1088266"/>
                  </a:lnTo>
                  <a:lnTo>
                    <a:pt x="1917640" y="1050120"/>
                  </a:lnTo>
                  <a:lnTo>
                    <a:pt x="1893018" y="1012485"/>
                  </a:lnTo>
                  <a:lnTo>
                    <a:pt x="1867677" y="975371"/>
                  </a:lnTo>
                  <a:lnTo>
                    <a:pt x="1841628" y="938787"/>
                  </a:lnTo>
                  <a:lnTo>
                    <a:pt x="1814880" y="902745"/>
                  </a:lnTo>
                  <a:lnTo>
                    <a:pt x="1787444" y="867253"/>
                  </a:lnTo>
                  <a:lnTo>
                    <a:pt x="1759329" y="832322"/>
                  </a:lnTo>
                  <a:lnTo>
                    <a:pt x="1730545" y="797960"/>
                  </a:lnTo>
                  <a:lnTo>
                    <a:pt x="1701101" y="764179"/>
                  </a:lnTo>
                  <a:lnTo>
                    <a:pt x="1671009" y="730988"/>
                  </a:lnTo>
                  <a:lnTo>
                    <a:pt x="1640276" y="698397"/>
                  </a:lnTo>
                  <a:lnTo>
                    <a:pt x="1608915" y="666416"/>
                  </a:lnTo>
                  <a:lnTo>
                    <a:pt x="1576934" y="635055"/>
                  </a:lnTo>
                  <a:lnTo>
                    <a:pt x="1544343" y="604322"/>
                  </a:lnTo>
                  <a:lnTo>
                    <a:pt x="1511152" y="574230"/>
                  </a:lnTo>
                  <a:lnTo>
                    <a:pt x="1477371" y="544786"/>
                  </a:lnTo>
                  <a:lnTo>
                    <a:pt x="1443009" y="516002"/>
                  </a:lnTo>
                  <a:lnTo>
                    <a:pt x="1408078" y="487887"/>
                  </a:lnTo>
                  <a:lnTo>
                    <a:pt x="1372586" y="460451"/>
                  </a:lnTo>
                  <a:lnTo>
                    <a:pt x="1336544" y="433703"/>
                  </a:lnTo>
                  <a:lnTo>
                    <a:pt x="1299960" y="407654"/>
                  </a:lnTo>
                  <a:lnTo>
                    <a:pt x="1262846" y="382313"/>
                  </a:lnTo>
                  <a:lnTo>
                    <a:pt x="1225211" y="357691"/>
                  </a:lnTo>
                  <a:lnTo>
                    <a:pt x="1187065" y="333797"/>
                  </a:lnTo>
                  <a:lnTo>
                    <a:pt x="1148418" y="310641"/>
                  </a:lnTo>
                  <a:lnTo>
                    <a:pt x="1109280" y="288234"/>
                  </a:lnTo>
                  <a:lnTo>
                    <a:pt x="1069660" y="266584"/>
                  </a:lnTo>
                  <a:lnTo>
                    <a:pt x="1029568" y="245701"/>
                  </a:lnTo>
                  <a:lnTo>
                    <a:pt x="989014" y="225597"/>
                  </a:lnTo>
                  <a:lnTo>
                    <a:pt x="948009" y="206279"/>
                  </a:lnTo>
                  <a:lnTo>
                    <a:pt x="906562" y="187759"/>
                  </a:lnTo>
                  <a:lnTo>
                    <a:pt x="864683" y="170047"/>
                  </a:lnTo>
                  <a:lnTo>
                    <a:pt x="822381" y="153151"/>
                  </a:lnTo>
                  <a:lnTo>
                    <a:pt x="779667" y="137082"/>
                  </a:lnTo>
                  <a:lnTo>
                    <a:pt x="736550" y="121850"/>
                  </a:lnTo>
                  <a:lnTo>
                    <a:pt x="693041" y="107465"/>
                  </a:lnTo>
                  <a:lnTo>
                    <a:pt x="649149" y="93936"/>
                  </a:lnTo>
                  <a:lnTo>
                    <a:pt x="604885" y="81274"/>
                  </a:lnTo>
                  <a:lnTo>
                    <a:pt x="560257" y="69488"/>
                  </a:lnTo>
                  <a:lnTo>
                    <a:pt x="515276" y="58588"/>
                  </a:lnTo>
                  <a:lnTo>
                    <a:pt x="469952" y="48585"/>
                  </a:lnTo>
                  <a:lnTo>
                    <a:pt x="424294" y="39487"/>
                  </a:lnTo>
                  <a:lnTo>
                    <a:pt x="378313" y="31305"/>
                  </a:lnTo>
                  <a:lnTo>
                    <a:pt x="332018" y="24048"/>
                  </a:lnTo>
                  <a:lnTo>
                    <a:pt x="285419" y="17727"/>
                  </a:lnTo>
                  <a:lnTo>
                    <a:pt x="238526" y="12351"/>
                  </a:lnTo>
                  <a:lnTo>
                    <a:pt x="191350" y="7931"/>
                  </a:lnTo>
                  <a:lnTo>
                    <a:pt x="143899" y="4476"/>
                  </a:lnTo>
                  <a:lnTo>
                    <a:pt x="96183" y="1996"/>
                  </a:lnTo>
                  <a:lnTo>
                    <a:pt x="48214" y="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B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939534" y="730757"/>
              <a:ext cx="2275840" cy="2275840"/>
            </a:xfrm>
            <a:custGeom>
              <a:avLst/>
              <a:gdLst/>
              <a:ahLst/>
              <a:cxnLst/>
              <a:rect l="l" t="t" r="r" b="b"/>
              <a:pathLst>
                <a:path w="2275840" h="2275840">
                  <a:moveTo>
                    <a:pt x="0" y="0"/>
                  </a:moveTo>
                  <a:lnTo>
                    <a:pt x="48214" y="500"/>
                  </a:lnTo>
                  <a:lnTo>
                    <a:pt x="96183" y="1996"/>
                  </a:lnTo>
                  <a:lnTo>
                    <a:pt x="143899" y="4476"/>
                  </a:lnTo>
                  <a:lnTo>
                    <a:pt x="191350" y="7931"/>
                  </a:lnTo>
                  <a:lnTo>
                    <a:pt x="238526" y="12351"/>
                  </a:lnTo>
                  <a:lnTo>
                    <a:pt x="285419" y="17727"/>
                  </a:lnTo>
                  <a:lnTo>
                    <a:pt x="332018" y="24048"/>
                  </a:lnTo>
                  <a:lnTo>
                    <a:pt x="378313" y="31305"/>
                  </a:lnTo>
                  <a:lnTo>
                    <a:pt x="424294" y="39487"/>
                  </a:lnTo>
                  <a:lnTo>
                    <a:pt x="469952" y="48585"/>
                  </a:lnTo>
                  <a:lnTo>
                    <a:pt x="515276" y="58588"/>
                  </a:lnTo>
                  <a:lnTo>
                    <a:pt x="560257" y="69488"/>
                  </a:lnTo>
                  <a:lnTo>
                    <a:pt x="604885" y="81274"/>
                  </a:lnTo>
                  <a:lnTo>
                    <a:pt x="649149" y="93936"/>
                  </a:lnTo>
                  <a:lnTo>
                    <a:pt x="693041" y="107465"/>
                  </a:lnTo>
                  <a:lnTo>
                    <a:pt x="736550" y="121850"/>
                  </a:lnTo>
                  <a:lnTo>
                    <a:pt x="779667" y="137082"/>
                  </a:lnTo>
                  <a:lnTo>
                    <a:pt x="822381" y="153151"/>
                  </a:lnTo>
                  <a:lnTo>
                    <a:pt x="864683" y="170047"/>
                  </a:lnTo>
                  <a:lnTo>
                    <a:pt x="906562" y="187759"/>
                  </a:lnTo>
                  <a:lnTo>
                    <a:pt x="948009" y="206279"/>
                  </a:lnTo>
                  <a:lnTo>
                    <a:pt x="989014" y="225597"/>
                  </a:lnTo>
                  <a:lnTo>
                    <a:pt x="1029568" y="245701"/>
                  </a:lnTo>
                  <a:lnTo>
                    <a:pt x="1069660" y="266584"/>
                  </a:lnTo>
                  <a:lnTo>
                    <a:pt x="1109280" y="288234"/>
                  </a:lnTo>
                  <a:lnTo>
                    <a:pt x="1148418" y="310641"/>
                  </a:lnTo>
                  <a:lnTo>
                    <a:pt x="1187065" y="333797"/>
                  </a:lnTo>
                  <a:lnTo>
                    <a:pt x="1225211" y="357691"/>
                  </a:lnTo>
                  <a:lnTo>
                    <a:pt x="1262846" y="382313"/>
                  </a:lnTo>
                  <a:lnTo>
                    <a:pt x="1299960" y="407654"/>
                  </a:lnTo>
                  <a:lnTo>
                    <a:pt x="1336544" y="433703"/>
                  </a:lnTo>
                  <a:lnTo>
                    <a:pt x="1372586" y="460451"/>
                  </a:lnTo>
                  <a:lnTo>
                    <a:pt x="1408078" y="487887"/>
                  </a:lnTo>
                  <a:lnTo>
                    <a:pt x="1443009" y="516002"/>
                  </a:lnTo>
                  <a:lnTo>
                    <a:pt x="1477371" y="544786"/>
                  </a:lnTo>
                  <a:lnTo>
                    <a:pt x="1511152" y="574230"/>
                  </a:lnTo>
                  <a:lnTo>
                    <a:pt x="1544343" y="604322"/>
                  </a:lnTo>
                  <a:lnTo>
                    <a:pt x="1576934" y="635055"/>
                  </a:lnTo>
                  <a:lnTo>
                    <a:pt x="1608915" y="666416"/>
                  </a:lnTo>
                  <a:lnTo>
                    <a:pt x="1640276" y="698397"/>
                  </a:lnTo>
                  <a:lnTo>
                    <a:pt x="1671009" y="730988"/>
                  </a:lnTo>
                  <a:lnTo>
                    <a:pt x="1701101" y="764179"/>
                  </a:lnTo>
                  <a:lnTo>
                    <a:pt x="1730545" y="797960"/>
                  </a:lnTo>
                  <a:lnTo>
                    <a:pt x="1759329" y="832322"/>
                  </a:lnTo>
                  <a:lnTo>
                    <a:pt x="1787444" y="867253"/>
                  </a:lnTo>
                  <a:lnTo>
                    <a:pt x="1814880" y="902745"/>
                  </a:lnTo>
                  <a:lnTo>
                    <a:pt x="1841628" y="938787"/>
                  </a:lnTo>
                  <a:lnTo>
                    <a:pt x="1867677" y="975371"/>
                  </a:lnTo>
                  <a:lnTo>
                    <a:pt x="1893018" y="1012485"/>
                  </a:lnTo>
                  <a:lnTo>
                    <a:pt x="1917640" y="1050120"/>
                  </a:lnTo>
                  <a:lnTo>
                    <a:pt x="1941534" y="1088266"/>
                  </a:lnTo>
                  <a:lnTo>
                    <a:pt x="1964690" y="1126913"/>
                  </a:lnTo>
                  <a:lnTo>
                    <a:pt x="1987097" y="1166051"/>
                  </a:lnTo>
                  <a:lnTo>
                    <a:pt x="2008747" y="1205671"/>
                  </a:lnTo>
                  <a:lnTo>
                    <a:pt x="2029630" y="1245763"/>
                  </a:lnTo>
                  <a:lnTo>
                    <a:pt x="2049734" y="1286317"/>
                  </a:lnTo>
                  <a:lnTo>
                    <a:pt x="2069052" y="1327322"/>
                  </a:lnTo>
                  <a:lnTo>
                    <a:pt x="2087572" y="1368769"/>
                  </a:lnTo>
                  <a:lnTo>
                    <a:pt x="2105284" y="1410648"/>
                  </a:lnTo>
                  <a:lnTo>
                    <a:pt x="2122180" y="1452950"/>
                  </a:lnTo>
                  <a:lnTo>
                    <a:pt x="2138249" y="1495664"/>
                  </a:lnTo>
                  <a:lnTo>
                    <a:pt x="2153481" y="1538781"/>
                  </a:lnTo>
                  <a:lnTo>
                    <a:pt x="2167866" y="1582290"/>
                  </a:lnTo>
                  <a:lnTo>
                    <a:pt x="2181395" y="1626182"/>
                  </a:lnTo>
                  <a:lnTo>
                    <a:pt x="2194057" y="1670446"/>
                  </a:lnTo>
                  <a:lnTo>
                    <a:pt x="2205843" y="1715074"/>
                  </a:lnTo>
                  <a:lnTo>
                    <a:pt x="2216743" y="1760055"/>
                  </a:lnTo>
                  <a:lnTo>
                    <a:pt x="2226746" y="1805379"/>
                  </a:lnTo>
                  <a:lnTo>
                    <a:pt x="2235844" y="1851037"/>
                  </a:lnTo>
                  <a:lnTo>
                    <a:pt x="2244026" y="1897018"/>
                  </a:lnTo>
                  <a:lnTo>
                    <a:pt x="2251283" y="1943313"/>
                  </a:lnTo>
                  <a:lnTo>
                    <a:pt x="2257604" y="1989912"/>
                  </a:lnTo>
                  <a:lnTo>
                    <a:pt x="2262980" y="2036805"/>
                  </a:lnTo>
                  <a:lnTo>
                    <a:pt x="2267400" y="2083981"/>
                  </a:lnTo>
                  <a:lnTo>
                    <a:pt x="2270855" y="2131432"/>
                  </a:lnTo>
                  <a:lnTo>
                    <a:pt x="2273335" y="2179148"/>
                  </a:lnTo>
                  <a:lnTo>
                    <a:pt x="2274831" y="2227117"/>
                  </a:lnTo>
                  <a:lnTo>
                    <a:pt x="2275332" y="2275331"/>
                  </a:lnTo>
                  <a:lnTo>
                    <a:pt x="0" y="2275331"/>
                  </a:lnTo>
                  <a:lnTo>
                    <a:pt x="0" y="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7115047" y="1656968"/>
            <a:ext cx="1608455" cy="1227455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algn="ctr" marL="12700" marR="5080">
              <a:lnSpc>
                <a:spcPct val="86200"/>
              </a:lnSpc>
              <a:spcBef>
                <a:spcPts val="459"/>
              </a:spcBef>
            </a:pPr>
            <a:r>
              <a:rPr dirty="0" sz="2200" spc="-5">
                <a:solidFill>
                  <a:srgbClr val="FFFFFF"/>
                </a:solidFill>
                <a:latin typeface="Arial"/>
                <a:cs typeface="Arial"/>
              </a:rPr>
              <a:t>Laggard  </a:t>
            </a:r>
            <a:r>
              <a:rPr dirty="0" sz="2200" spc="-5">
                <a:solidFill>
                  <a:srgbClr val="FFFFFF"/>
                </a:solidFill>
                <a:latin typeface="Arial"/>
                <a:cs typeface="Arial"/>
              </a:rPr>
              <a:t>Enf</a:t>
            </a:r>
            <a:r>
              <a:rPr dirty="0" sz="220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dirty="0" sz="2200" spc="-5">
                <a:solidFill>
                  <a:srgbClr val="FFFFFF"/>
                </a:solidFill>
                <a:latin typeface="Arial"/>
                <a:cs typeface="Arial"/>
              </a:rPr>
              <a:t>rcement  </a:t>
            </a:r>
            <a:r>
              <a:rPr dirty="0" sz="2200" spc="-5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dirty="0" sz="2200" spc="-5" i="1">
                <a:solidFill>
                  <a:srgbClr val="FFFFFF"/>
                </a:solidFill>
                <a:latin typeface="Arial"/>
                <a:cs typeface="Arial"/>
              </a:rPr>
              <a:t>Sarkaari  </a:t>
            </a:r>
            <a:r>
              <a:rPr dirty="0" sz="2200" spc="-5">
                <a:solidFill>
                  <a:srgbClr val="FFFFFF"/>
                </a:solidFill>
                <a:latin typeface="Arial"/>
                <a:cs typeface="Arial"/>
              </a:rPr>
              <a:t>Silos</a:t>
            </a:r>
            <a:endParaRPr sz="220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970712" y="3751262"/>
            <a:ext cx="2301875" cy="2302510"/>
            <a:chOff x="6970712" y="3751262"/>
            <a:chExt cx="2301875" cy="2302510"/>
          </a:xfrm>
        </p:grpSpPr>
        <p:sp>
          <p:nvSpPr>
            <p:cNvPr id="16" name="object 16"/>
            <p:cNvSpPr/>
            <p:nvPr/>
          </p:nvSpPr>
          <p:spPr>
            <a:xfrm>
              <a:off x="6983729" y="3764279"/>
              <a:ext cx="2275840" cy="2276475"/>
            </a:xfrm>
            <a:custGeom>
              <a:avLst/>
              <a:gdLst/>
              <a:ahLst/>
              <a:cxnLst/>
              <a:rect l="l" t="t" r="r" b="b"/>
              <a:pathLst>
                <a:path w="2275840" h="2276475">
                  <a:moveTo>
                    <a:pt x="2275331" y="0"/>
                  </a:moveTo>
                  <a:lnTo>
                    <a:pt x="0" y="0"/>
                  </a:lnTo>
                  <a:lnTo>
                    <a:pt x="0" y="2276094"/>
                  </a:lnTo>
                  <a:lnTo>
                    <a:pt x="48214" y="2275593"/>
                  </a:lnTo>
                  <a:lnTo>
                    <a:pt x="96183" y="2274097"/>
                  </a:lnTo>
                  <a:lnTo>
                    <a:pt x="143899" y="2271616"/>
                  </a:lnTo>
                  <a:lnTo>
                    <a:pt x="191350" y="2268159"/>
                  </a:lnTo>
                  <a:lnTo>
                    <a:pt x="238526" y="2263737"/>
                  </a:lnTo>
                  <a:lnTo>
                    <a:pt x="285419" y="2258359"/>
                  </a:lnTo>
                  <a:lnTo>
                    <a:pt x="332018" y="2252036"/>
                  </a:lnTo>
                  <a:lnTo>
                    <a:pt x="378313" y="2244777"/>
                  </a:lnTo>
                  <a:lnTo>
                    <a:pt x="424294" y="2236592"/>
                  </a:lnTo>
                  <a:lnTo>
                    <a:pt x="469952" y="2227490"/>
                  </a:lnTo>
                  <a:lnTo>
                    <a:pt x="515276" y="2217483"/>
                  </a:lnTo>
                  <a:lnTo>
                    <a:pt x="560257" y="2206579"/>
                  </a:lnTo>
                  <a:lnTo>
                    <a:pt x="604885" y="2194789"/>
                  </a:lnTo>
                  <a:lnTo>
                    <a:pt x="649149" y="2182122"/>
                  </a:lnTo>
                  <a:lnTo>
                    <a:pt x="693041" y="2168588"/>
                  </a:lnTo>
                  <a:lnTo>
                    <a:pt x="736550" y="2154198"/>
                  </a:lnTo>
                  <a:lnTo>
                    <a:pt x="779667" y="2138960"/>
                  </a:lnTo>
                  <a:lnTo>
                    <a:pt x="822381" y="2122886"/>
                  </a:lnTo>
                  <a:lnTo>
                    <a:pt x="864683" y="2105984"/>
                  </a:lnTo>
                  <a:lnTo>
                    <a:pt x="906562" y="2088265"/>
                  </a:lnTo>
                  <a:lnTo>
                    <a:pt x="948009" y="2069738"/>
                  </a:lnTo>
                  <a:lnTo>
                    <a:pt x="989014" y="2050414"/>
                  </a:lnTo>
                  <a:lnTo>
                    <a:pt x="1029568" y="2030302"/>
                  </a:lnTo>
                  <a:lnTo>
                    <a:pt x="1069660" y="2009412"/>
                  </a:lnTo>
                  <a:lnTo>
                    <a:pt x="1109280" y="1987754"/>
                  </a:lnTo>
                  <a:lnTo>
                    <a:pt x="1148418" y="1965339"/>
                  </a:lnTo>
                  <a:lnTo>
                    <a:pt x="1187065" y="1942175"/>
                  </a:lnTo>
                  <a:lnTo>
                    <a:pt x="1225211" y="1918272"/>
                  </a:lnTo>
                  <a:lnTo>
                    <a:pt x="1262846" y="1893641"/>
                  </a:lnTo>
                  <a:lnTo>
                    <a:pt x="1299960" y="1868292"/>
                  </a:lnTo>
                  <a:lnTo>
                    <a:pt x="1336544" y="1842233"/>
                  </a:lnTo>
                  <a:lnTo>
                    <a:pt x="1372586" y="1815476"/>
                  </a:lnTo>
                  <a:lnTo>
                    <a:pt x="1408078" y="1788030"/>
                  </a:lnTo>
                  <a:lnTo>
                    <a:pt x="1443009" y="1759905"/>
                  </a:lnTo>
                  <a:lnTo>
                    <a:pt x="1477371" y="1731111"/>
                  </a:lnTo>
                  <a:lnTo>
                    <a:pt x="1511152" y="1701657"/>
                  </a:lnTo>
                  <a:lnTo>
                    <a:pt x="1544343" y="1671554"/>
                  </a:lnTo>
                  <a:lnTo>
                    <a:pt x="1576934" y="1640811"/>
                  </a:lnTo>
                  <a:lnTo>
                    <a:pt x="1608915" y="1609439"/>
                  </a:lnTo>
                  <a:lnTo>
                    <a:pt x="1640276" y="1577446"/>
                  </a:lnTo>
                  <a:lnTo>
                    <a:pt x="1671009" y="1544844"/>
                  </a:lnTo>
                  <a:lnTo>
                    <a:pt x="1701101" y="1511642"/>
                  </a:lnTo>
                  <a:lnTo>
                    <a:pt x="1730545" y="1477849"/>
                  </a:lnTo>
                  <a:lnTo>
                    <a:pt x="1759329" y="1443476"/>
                  </a:lnTo>
                  <a:lnTo>
                    <a:pt x="1787444" y="1408533"/>
                  </a:lnTo>
                  <a:lnTo>
                    <a:pt x="1814880" y="1373029"/>
                  </a:lnTo>
                  <a:lnTo>
                    <a:pt x="1841628" y="1336974"/>
                  </a:lnTo>
                  <a:lnTo>
                    <a:pt x="1867677" y="1300378"/>
                  </a:lnTo>
                  <a:lnTo>
                    <a:pt x="1893018" y="1263252"/>
                  </a:lnTo>
                  <a:lnTo>
                    <a:pt x="1917640" y="1225604"/>
                  </a:lnTo>
                  <a:lnTo>
                    <a:pt x="1941534" y="1187445"/>
                  </a:lnTo>
                  <a:lnTo>
                    <a:pt x="1964690" y="1148785"/>
                  </a:lnTo>
                  <a:lnTo>
                    <a:pt x="1987097" y="1109633"/>
                  </a:lnTo>
                  <a:lnTo>
                    <a:pt x="2008747" y="1070000"/>
                  </a:lnTo>
                  <a:lnTo>
                    <a:pt x="2029630" y="1029895"/>
                  </a:lnTo>
                  <a:lnTo>
                    <a:pt x="2049734" y="989328"/>
                  </a:lnTo>
                  <a:lnTo>
                    <a:pt x="2069052" y="948309"/>
                  </a:lnTo>
                  <a:lnTo>
                    <a:pt x="2087572" y="906849"/>
                  </a:lnTo>
                  <a:lnTo>
                    <a:pt x="2105284" y="864956"/>
                  </a:lnTo>
                  <a:lnTo>
                    <a:pt x="2122180" y="822640"/>
                  </a:lnTo>
                  <a:lnTo>
                    <a:pt x="2138249" y="779912"/>
                  </a:lnTo>
                  <a:lnTo>
                    <a:pt x="2153481" y="736782"/>
                  </a:lnTo>
                  <a:lnTo>
                    <a:pt x="2167866" y="693258"/>
                  </a:lnTo>
                  <a:lnTo>
                    <a:pt x="2181395" y="649352"/>
                  </a:lnTo>
                  <a:lnTo>
                    <a:pt x="2194057" y="605073"/>
                  </a:lnTo>
                  <a:lnTo>
                    <a:pt x="2205843" y="560431"/>
                  </a:lnTo>
                  <a:lnTo>
                    <a:pt x="2216743" y="515436"/>
                  </a:lnTo>
                  <a:lnTo>
                    <a:pt x="2226746" y="470097"/>
                  </a:lnTo>
                  <a:lnTo>
                    <a:pt x="2235844" y="424425"/>
                  </a:lnTo>
                  <a:lnTo>
                    <a:pt x="2244026" y="378429"/>
                  </a:lnTo>
                  <a:lnTo>
                    <a:pt x="2251283" y="332120"/>
                  </a:lnTo>
                  <a:lnTo>
                    <a:pt x="2257604" y="285507"/>
                  </a:lnTo>
                  <a:lnTo>
                    <a:pt x="2262980" y="238599"/>
                  </a:lnTo>
                  <a:lnTo>
                    <a:pt x="2267400" y="191408"/>
                  </a:lnTo>
                  <a:lnTo>
                    <a:pt x="2270855" y="143943"/>
                  </a:lnTo>
                  <a:lnTo>
                    <a:pt x="2273335" y="96213"/>
                  </a:lnTo>
                  <a:lnTo>
                    <a:pt x="2274831" y="48228"/>
                  </a:lnTo>
                  <a:lnTo>
                    <a:pt x="2275331" y="0"/>
                  </a:lnTo>
                  <a:close/>
                </a:path>
              </a:pathLst>
            </a:custGeom>
            <a:solidFill>
              <a:srgbClr val="FFAB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983729" y="3764279"/>
              <a:ext cx="2275840" cy="2276475"/>
            </a:xfrm>
            <a:custGeom>
              <a:avLst/>
              <a:gdLst/>
              <a:ahLst/>
              <a:cxnLst/>
              <a:rect l="l" t="t" r="r" b="b"/>
              <a:pathLst>
                <a:path w="2275840" h="2276475">
                  <a:moveTo>
                    <a:pt x="2275331" y="0"/>
                  </a:moveTo>
                  <a:lnTo>
                    <a:pt x="2274831" y="48228"/>
                  </a:lnTo>
                  <a:lnTo>
                    <a:pt x="2273335" y="96213"/>
                  </a:lnTo>
                  <a:lnTo>
                    <a:pt x="2270855" y="143943"/>
                  </a:lnTo>
                  <a:lnTo>
                    <a:pt x="2267400" y="191408"/>
                  </a:lnTo>
                  <a:lnTo>
                    <a:pt x="2262980" y="238599"/>
                  </a:lnTo>
                  <a:lnTo>
                    <a:pt x="2257604" y="285507"/>
                  </a:lnTo>
                  <a:lnTo>
                    <a:pt x="2251283" y="332120"/>
                  </a:lnTo>
                  <a:lnTo>
                    <a:pt x="2244026" y="378429"/>
                  </a:lnTo>
                  <a:lnTo>
                    <a:pt x="2235844" y="424425"/>
                  </a:lnTo>
                  <a:lnTo>
                    <a:pt x="2226746" y="470097"/>
                  </a:lnTo>
                  <a:lnTo>
                    <a:pt x="2216743" y="515436"/>
                  </a:lnTo>
                  <a:lnTo>
                    <a:pt x="2205843" y="560431"/>
                  </a:lnTo>
                  <a:lnTo>
                    <a:pt x="2194057" y="605073"/>
                  </a:lnTo>
                  <a:lnTo>
                    <a:pt x="2181395" y="649352"/>
                  </a:lnTo>
                  <a:lnTo>
                    <a:pt x="2167866" y="693258"/>
                  </a:lnTo>
                  <a:lnTo>
                    <a:pt x="2153481" y="736782"/>
                  </a:lnTo>
                  <a:lnTo>
                    <a:pt x="2138249" y="779912"/>
                  </a:lnTo>
                  <a:lnTo>
                    <a:pt x="2122180" y="822640"/>
                  </a:lnTo>
                  <a:lnTo>
                    <a:pt x="2105284" y="864956"/>
                  </a:lnTo>
                  <a:lnTo>
                    <a:pt x="2087572" y="906849"/>
                  </a:lnTo>
                  <a:lnTo>
                    <a:pt x="2069052" y="948309"/>
                  </a:lnTo>
                  <a:lnTo>
                    <a:pt x="2049734" y="989328"/>
                  </a:lnTo>
                  <a:lnTo>
                    <a:pt x="2029630" y="1029895"/>
                  </a:lnTo>
                  <a:lnTo>
                    <a:pt x="2008747" y="1070000"/>
                  </a:lnTo>
                  <a:lnTo>
                    <a:pt x="1987097" y="1109633"/>
                  </a:lnTo>
                  <a:lnTo>
                    <a:pt x="1964690" y="1148785"/>
                  </a:lnTo>
                  <a:lnTo>
                    <a:pt x="1941534" y="1187445"/>
                  </a:lnTo>
                  <a:lnTo>
                    <a:pt x="1917640" y="1225604"/>
                  </a:lnTo>
                  <a:lnTo>
                    <a:pt x="1893018" y="1263252"/>
                  </a:lnTo>
                  <a:lnTo>
                    <a:pt x="1867677" y="1300378"/>
                  </a:lnTo>
                  <a:lnTo>
                    <a:pt x="1841628" y="1336974"/>
                  </a:lnTo>
                  <a:lnTo>
                    <a:pt x="1814880" y="1373029"/>
                  </a:lnTo>
                  <a:lnTo>
                    <a:pt x="1787444" y="1408533"/>
                  </a:lnTo>
                  <a:lnTo>
                    <a:pt x="1759329" y="1443476"/>
                  </a:lnTo>
                  <a:lnTo>
                    <a:pt x="1730545" y="1477849"/>
                  </a:lnTo>
                  <a:lnTo>
                    <a:pt x="1701101" y="1511642"/>
                  </a:lnTo>
                  <a:lnTo>
                    <a:pt x="1671009" y="1544844"/>
                  </a:lnTo>
                  <a:lnTo>
                    <a:pt x="1640276" y="1577446"/>
                  </a:lnTo>
                  <a:lnTo>
                    <a:pt x="1608915" y="1609439"/>
                  </a:lnTo>
                  <a:lnTo>
                    <a:pt x="1576934" y="1640811"/>
                  </a:lnTo>
                  <a:lnTo>
                    <a:pt x="1544343" y="1671554"/>
                  </a:lnTo>
                  <a:lnTo>
                    <a:pt x="1511152" y="1701657"/>
                  </a:lnTo>
                  <a:lnTo>
                    <a:pt x="1477371" y="1731111"/>
                  </a:lnTo>
                  <a:lnTo>
                    <a:pt x="1443009" y="1759905"/>
                  </a:lnTo>
                  <a:lnTo>
                    <a:pt x="1408078" y="1788030"/>
                  </a:lnTo>
                  <a:lnTo>
                    <a:pt x="1372586" y="1815476"/>
                  </a:lnTo>
                  <a:lnTo>
                    <a:pt x="1336544" y="1842233"/>
                  </a:lnTo>
                  <a:lnTo>
                    <a:pt x="1299960" y="1868292"/>
                  </a:lnTo>
                  <a:lnTo>
                    <a:pt x="1262846" y="1893641"/>
                  </a:lnTo>
                  <a:lnTo>
                    <a:pt x="1225211" y="1918272"/>
                  </a:lnTo>
                  <a:lnTo>
                    <a:pt x="1187065" y="1942175"/>
                  </a:lnTo>
                  <a:lnTo>
                    <a:pt x="1148418" y="1965339"/>
                  </a:lnTo>
                  <a:lnTo>
                    <a:pt x="1109280" y="1987754"/>
                  </a:lnTo>
                  <a:lnTo>
                    <a:pt x="1069660" y="2009412"/>
                  </a:lnTo>
                  <a:lnTo>
                    <a:pt x="1029568" y="2030302"/>
                  </a:lnTo>
                  <a:lnTo>
                    <a:pt x="989014" y="2050414"/>
                  </a:lnTo>
                  <a:lnTo>
                    <a:pt x="948009" y="2069738"/>
                  </a:lnTo>
                  <a:lnTo>
                    <a:pt x="906562" y="2088265"/>
                  </a:lnTo>
                  <a:lnTo>
                    <a:pt x="864683" y="2105984"/>
                  </a:lnTo>
                  <a:lnTo>
                    <a:pt x="822381" y="2122886"/>
                  </a:lnTo>
                  <a:lnTo>
                    <a:pt x="779667" y="2138960"/>
                  </a:lnTo>
                  <a:lnTo>
                    <a:pt x="736550" y="2154198"/>
                  </a:lnTo>
                  <a:lnTo>
                    <a:pt x="693041" y="2168588"/>
                  </a:lnTo>
                  <a:lnTo>
                    <a:pt x="649149" y="2182122"/>
                  </a:lnTo>
                  <a:lnTo>
                    <a:pt x="604885" y="2194789"/>
                  </a:lnTo>
                  <a:lnTo>
                    <a:pt x="560257" y="2206579"/>
                  </a:lnTo>
                  <a:lnTo>
                    <a:pt x="515276" y="2217483"/>
                  </a:lnTo>
                  <a:lnTo>
                    <a:pt x="469952" y="2227490"/>
                  </a:lnTo>
                  <a:lnTo>
                    <a:pt x="424294" y="2236592"/>
                  </a:lnTo>
                  <a:lnTo>
                    <a:pt x="378313" y="2244777"/>
                  </a:lnTo>
                  <a:lnTo>
                    <a:pt x="332018" y="2252036"/>
                  </a:lnTo>
                  <a:lnTo>
                    <a:pt x="285419" y="2258359"/>
                  </a:lnTo>
                  <a:lnTo>
                    <a:pt x="238526" y="2263737"/>
                  </a:lnTo>
                  <a:lnTo>
                    <a:pt x="191350" y="2268159"/>
                  </a:lnTo>
                  <a:lnTo>
                    <a:pt x="143899" y="2271616"/>
                  </a:lnTo>
                  <a:lnTo>
                    <a:pt x="96183" y="2274097"/>
                  </a:lnTo>
                  <a:lnTo>
                    <a:pt x="48214" y="2275593"/>
                  </a:lnTo>
                  <a:lnTo>
                    <a:pt x="0" y="2276094"/>
                  </a:lnTo>
                  <a:lnTo>
                    <a:pt x="0" y="0"/>
                  </a:lnTo>
                  <a:lnTo>
                    <a:pt x="2275331" y="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7211059" y="4268215"/>
            <a:ext cx="1506220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20">
                <a:solidFill>
                  <a:srgbClr val="FFFFFF"/>
                </a:solidFill>
                <a:latin typeface="Arial"/>
                <a:cs typeface="Arial"/>
              </a:rPr>
              <a:t>Trust</a:t>
            </a:r>
            <a:r>
              <a:rPr dirty="0" sz="2200" spc="-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Arial"/>
                <a:cs typeface="Arial"/>
              </a:rPr>
              <a:t>Deficit</a:t>
            </a:r>
            <a:endParaRPr sz="22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685224" y="3742118"/>
            <a:ext cx="2301875" cy="2298065"/>
            <a:chOff x="2685224" y="3742118"/>
            <a:chExt cx="2301875" cy="2298065"/>
          </a:xfrm>
        </p:grpSpPr>
        <p:sp>
          <p:nvSpPr>
            <p:cNvPr id="20" name="object 20"/>
            <p:cNvSpPr/>
            <p:nvPr/>
          </p:nvSpPr>
          <p:spPr>
            <a:xfrm>
              <a:off x="2698241" y="3755135"/>
              <a:ext cx="2275840" cy="2272030"/>
            </a:xfrm>
            <a:custGeom>
              <a:avLst/>
              <a:gdLst/>
              <a:ahLst/>
              <a:cxnLst/>
              <a:rect l="l" t="t" r="r" b="b"/>
              <a:pathLst>
                <a:path w="2275840" h="2272029">
                  <a:moveTo>
                    <a:pt x="2275332" y="0"/>
                  </a:moveTo>
                  <a:lnTo>
                    <a:pt x="0" y="0"/>
                  </a:lnTo>
                  <a:lnTo>
                    <a:pt x="500" y="48131"/>
                  </a:lnTo>
                  <a:lnTo>
                    <a:pt x="1996" y="96018"/>
                  </a:lnTo>
                  <a:lnTo>
                    <a:pt x="4476" y="143652"/>
                  </a:lnTo>
                  <a:lnTo>
                    <a:pt x="7931" y="191022"/>
                  </a:lnTo>
                  <a:lnTo>
                    <a:pt x="12351" y="238118"/>
                  </a:lnTo>
                  <a:lnTo>
                    <a:pt x="17727" y="284930"/>
                  </a:lnTo>
                  <a:lnTo>
                    <a:pt x="24048" y="331450"/>
                  </a:lnTo>
                  <a:lnTo>
                    <a:pt x="31305" y="377666"/>
                  </a:lnTo>
                  <a:lnTo>
                    <a:pt x="39487" y="423569"/>
                  </a:lnTo>
                  <a:lnTo>
                    <a:pt x="48585" y="469149"/>
                  </a:lnTo>
                  <a:lnTo>
                    <a:pt x="58588" y="514396"/>
                  </a:lnTo>
                  <a:lnTo>
                    <a:pt x="69488" y="559301"/>
                  </a:lnTo>
                  <a:lnTo>
                    <a:pt x="81274" y="603853"/>
                  </a:lnTo>
                  <a:lnTo>
                    <a:pt x="93936" y="648043"/>
                  </a:lnTo>
                  <a:lnTo>
                    <a:pt x="107465" y="691860"/>
                  </a:lnTo>
                  <a:lnTo>
                    <a:pt x="121850" y="735296"/>
                  </a:lnTo>
                  <a:lnTo>
                    <a:pt x="137082" y="778340"/>
                  </a:lnTo>
                  <a:lnTo>
                    <a:pt x="153151" y="820981"/>
                  </a:lnTo>
                  <a:lnTo>
                    <a:pt x="170047" y="863212"/>
                  </a:lnTo>
                  <a:lnTo>
                    <a:pt x="187759" y="905021"/>
                  </a:lnTo>
                  <a:lnTo>
                    <a:pt x="206279" y="946398"/>
                  </a:lnTo>
                  <a:lnTo>
                    <a:pt x="225597" y="987334"/>
                  </a:lnTo>
                  <a:lnTo>
                    <a:pt x="245701" y="1027820"/>
                  </a:lnTo>
                  <a:lnTo>
                    <a:pt x="266584" y="1067844"/>
                  </a:lnTo>
                  <a:lnTo>
                    <a:pt x="288234" y="1107398"/>
                  </a:lnTo>
                  <a:lnTo>
                    <a:pt x="310642" y="1146471"/>
                  </a:lnTo>
                  <a:lnTo>
                    <a:pt x="333797" y="1185053"/>
                  </a:lnTo>
                  <a:lnTo>
                    <a:pt x="357691" y="1223136"/>
                  </a:lnTo>
                  <a:lnTo>
                    <a:pt x="382313" y="1260708"/>
                  </a:lnTo>
                  <a:lnTo>
                    <a:pt x="407654" y="1297760"/>
                  </a:lnTo>
                  <a:lnTo>
                    <a:pt x="433703" y="1334282"/>
                  </a:lnTo>
                  <a:lnTo>
                    <a:pt x="460451" y="1370264"/>
                  </a:lnTo>
                  <a:lnTo>
                    <a:pt x="487887" y="1405697"/>
                  </a:lnTo>
                  <a:lnTo>
                    <a:pt x="516002" y="1440570"/>
                  </a:lnTo>
                  <a:lnTo>
                    <a:pt x="544786" y="1474874"/>
                  </a:lnTo>
                  <a:lnTo>
                    <a:pt x="574230" y="1508599"/>
                  </a:lnTo>
                  <a:lnTo>
                    <a:pt x="604322" y="1541735"/>
                  </a:lnTo>
                  <a:lnTo>
                    <a:pt x="635055" y="1574272"/>
                  </a:lnTo>
                  <a:lnTo>
                    <a:pt x="666416" y="1606200"/>
                  </a:lnTo>
                  <a:lnTo>
                    <a:pt x="698397" y="1637510"/>
                  </a:lnTo>
                  <a:lnTo>
                    <a:pt x="730988" y="1668191"/>
                  </a:lnTo>
                  <a:lnTo>
                    <a:pt x="764179" y="1698234"/>
                  </a:lnTo>
                  <a:lnTo>
                    <a:pt x="797960" y="1727629"/>
                  </a:lnTo>
                  <a:lnTo>
                    <a:pt x="832322" y="1756365"/>
                  </a:lnTo>
                  <a:lnTo>
                    <a:pt x="867253" y="1784434"/>
                  </a:lnTo>
                  <a:lnTo>
                    <a:pt x="902745" y="1811825"/>
                  </a:lnTo>
                  <a:lnTo>
                    <a:pt x="938787" y="1838529"/>
                  </a:lnTo>
                  <a:lnTo>
                    <a:pt x="975371" y="1864535"/>
                  </a:lnTo>
                  <a:lnTo>
                    <a:pt x="1012485" y="1889834"/>
                  </a:lnTo>
                  <a:lnTo>
                    <a:pt x="1050120" y="1914415"/>
                  </a:lnTo>
                  <a:lnTo>
                    <a:pt x="1088266" y="1938270"/>
                  </a:lnTo>
                  <a:lnTo>
                    <a:pt x="1126913" y="1961388"/>
                  </a:lnTo>
                  <a:lnTo>
                    <a:pt x="1166051" y="1983759"/>
                  </a:lnTo>
                  <a:lnTo>
                    <a:pt x="1205671" y="2005373"/>
                  </a:lnTo>
                  <a:lnTo>
                    <a:pt x="1245763" y="2026221"/>
                  </a:lnTo>
                  <a:lnTo>
                    <a:pt x="1286317" y="2046293"/>
                  </a:lnTo>
                  <a:lnTo>
                    <a:pt x="1327322" y="2065578"/>
                  </a:lnTo>
                  <a:lnTo>
                    <a:pt x="1368769" y="2084068"/>
                  </a:lnTo>
                  <a:lnTo>
                    <a:pt x="1410648" y="2101752"/>
                  </a:lnTo>
                  <a:lnTo>
                    <a:pt x="1452950" y="2118620"/>
                  </a:lnTo>
                  <a:lnTo>
                    <a:pt x="1495664" y="2134662"/>
                  </a:lnTo>
                  <a:lnTo>
                    <a:pt x="1538781" y="2149869"/>
                  </a:lnTo>
                  <a:lnTo>
                    <a:pt x="1582290" y="2164231"/>
                  </a:lnTo>
                  <a:lnTo>
                    <a:pt x="1626182" y="2177737"/>
                  </a:lnTo>
                  <a:lnTo>
                    <a:pt x="1670446" y="2190379"/>
                  </a:lnTo>
                  <a:lnTo>
                    <a:pt x="1715074" y="2202146"/>
                  </a:lnTo>
                  <a:lnTo>
                    <a:pt x="1760055" y="2213028"/>
                  </a:lnTo>
                  <a:lnTo>
                    <a:pt x="1805379" y="2223015"/>
                  </a:lnTo>
                  <a:lnTo>
                    <a:pt x="1851037" y="2232099"/>
                  </a:lnTo>
                  <a:lnTo>
                    <a:pt x="1897018" y="2240267"/>
                  </a:lnTo>
                  <a:lnTo>
                    <a:pt x="1943313" y="2247512"/>
                  </a:lnTo>
                  <a:lnTo>
                    <a:pt x="1989912" y="2253823"/>
                  </a:lnTo>
                  <a:lnTo>
                    <a:pt x="2036805" y="2259190"/>
                  </a:lnTo>
                  <a:lnTo>
                    <a:pt x="2083981" y="2263603"/>
                  </a:lnTo>
                  <a:lnTo>
                    <a:pt x="2131432" y="2267052"/>
                  </a:lnTo>
                  <a:lnTo>
                    <a:pt x="2179148" y="2269529"/>
                  </a:lnTo>
                  <a:lnTo>
                    <a:pt x="2227117" y="2271022"/>
                  </a:lnTo>
                  <a:lnTo>
                    <a:pt x="2275332" y="2271522"/>
                  </a:lnTo>
                  <a:lnTo>
                    <a:pt x="2275332" y="0"/>
                  </a:lnTo>
                  <a:close/>
                </a:path>
              </a:pathLst>
            </a:custGeom>
            <a:solidFill>
              <a:srgbClr val="FFAB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698241" y="3755135"/>
              <a:ext cx="2275840" cy="2272030"/>
            </a:xfrm>
            <a:custGeom>
              <a:avLst/>
              <a:gdLst/>
              <a:ahLst/>
              <a:cxnLst/>
              <a:rect l="l" t="t" r="r" b="b"/>
              <a:pathLst>
                <a:path w="2275840" h="2272029">
                  <a:moveTo>
                    <a:pt x="2275332" y="2271522"/>
                  </a:moveTo>
                  <a:lnTo>
                    <a:pt x="2227117" y="2271022"/>
                  </a:lnTo>
                  <a:lnTo>
                    <a:pt x="2179148" y="2269529"/>
                  </a:lnTo>
                  <a:lnTo>
                    <a:pt x="2131432" y="2267052"/>
                  </a:lnTo>
                  <a:lnTo>
                    <a:pt x="2083981" y="2263603"/>
                  </a:lnTo>
                  <a:lnTo>
                    <a:pt x="2036805" y="2259190"/>
                  </a:lnTo>
                  <a:lnTo>
                    <a:pt x="1989912" y="2253823"/>
                  </a:lnTo>
                  <a:lnTo>
                    <a:pt x="1943313" y="2247512"/>
                  </a:lnTo>
                  <a:lnTo>
                    <a:pt x="1897018" y="2240267"/>
                  </a:lnTo>
                  <a:lnTo>
                    <a:pt x="1851037" y="2232099"/>
                  </a:lnTo>
                  <a:lnTo>
                    <a:pt x="1805379" y="2223015"/>
                  </a:lnTo>
                  <a:lnTo>
                    <a:pt x="1760055" y="2213028"/>
                  </a:lnTo>
                  <a:lnTo>
                    <a:pt x="1715074" y="2202146"/>
                  </a:lnTo>
                  <a:lnTo>
                    <a:pt x="1670446" y="2190379"/>
                  </a:lnTo>
                  <a:lnTo>
                    <a:pt x="1626182" y="2177737"/>
                  </a:lnTo>
                  <a:lnTo>
                    <a:pt x="1582290" y="2164231"/>
                  </a:lnTo>
                  <a:lnTo>
                    <a:pt x="1538781" y="2149869"/>
                  </a:lnTo>
                  <a:lnTo>
                    <a:pt x="1495664" y="2134662"/>
                  </a:lnTo>
                  <a:lnTo>
                    <a:pt x="1452950" y="2118620"/>
                  </a:lnTo>
                  <a:lnTo>
                    <a:pt x="1410648" y="2101752"/>
                  </a:lnTo>
                  <a:lnTo>
                    <a:pt x="1368769" y="2084068"/>
                  </a:lnTo>
                  <a:lnTo>
                    <a:pt x="1327322" y="2065578"/>
                  </a:lnTo>
                  <a:lnTo>
                    <a:pt x="1286317" y="2046293"/>
                  </a:lnTo>
                  <a:lnTo>
                    <a:pt x="1245763" y="2026221"/>
                  </a:lnTo>
                  <a:lnTo>
                    <a:pt x="1205671" y="2005373"/>
                  </a:lnTo>
                  <a:lnTo>
                    <a:pt x="1166051" y="1983759"/>
                  </a:lnTo>
                  <a:lnTo>
                    <a:pt x="1126913" y="1961388"/>
                  </a:lnTo>
                  <a:lnTo>
                    <a:pt x="1088266" y="1938270"/>
                  </a:lnTo>
                  <a:lnTo>
                    <a:pt x="1050120" y="1914415"/>
                  </a:lnTo>
                  <a:lnTo>
                    <a:pt x="1012485" y="1889834"/>
                  </a:lnTo>
                  <a:lnTo>
                    <a:pt x="975371" y="1864535"/>
                  </a:lnTo>
                  <a:lnTo>
                    <a:pt x="938787" y="1838529"/>
                  </a:lnTo>
                  <a:lnTo>
                    <a:pt x="902745" y="1811825"/>
                  </a:lnTo>
                  <a:lnTo>
                    <a:pt x="867253" y="1784434"/>
                  </a:lnTo>
                  <a:lnTo>
                    <a:pt x="832322" y="1756365"/>
                  </a:lnTo>
                  <a:lnTo>
                    <a:pt x="797960" y="1727629"/>
                  </a:lnTo>
                  <a:lnTo>
                    <a:pt x="764179" y="1698234"/>
                  </a:lnTo>
                  <a:lnTo>
                    <a:pt x="730988" y="1668191"/>
                  </a:lnTo>
                  <a:lnTo>
                    <a:pt x="698397" y="1637510"/>
                  </a:lnTo>
                  <a:lnTo>
                    <a:pt x="666416" y="1606200"/>
                  </a:lnTo>
                  <a:lnTo>
                    <a:pt x="635055" y="1574272"/>
                  </a:lnTo>
                  <a:lnTo>
                    <a:pt x="604322" y="1541735"/>
                  </a:lnTo>
                  <a:lnTo>
                    <a:pt x="574230" y="1508599"/>
                  </a:lnTo>
                  <a:lnTo>
                    <a:pt x="544786" y="1474874"/>
                  </a:lnTo>
                  <a:lnTo>
                    <a:pt x="516002" y="1440570"/>
                  </a:lnTo>
                  <a:lnTo>
                    <a:pt x="487887" y="1405697"/>
                  </a:lnTo>
                  <a:lnTo>
                    <a:pt x="460451" y="1370264"/>
                  </a:lnTo>
                  <a:lnTo>
                    <a:pt x="433703" y="1334282"/>
                  </a:lnTo>
                  <a:lnTo>
                    <a:pt x="407654" y="1297760"/>
                  </a:lnTo>
                  <a:lnTo>
                    <a:pt x="382313" y="1260708"/>
                  </a:lnTo>
                  <a:lnTo>
                    <a:pt x="357691" y="1223136"/>
                  </a:lnTo>
                  <a:lnTo>
                    <a:pt x="333797" y="1185053"/>
                  </a:lnTo>
                  <a:lnTo>
                    <a:pt x="310642" y="1146471"/>
                  </a:lnTo>
                  <a:lnTo>
                    <a:pt x="288234" y="1107398"/>
                  </a:lnTo>
                  <a:lnTo>
                    <a:pt x="266584" y="1067844"/>
                  </a:lnTo>
                  <a:lnTo>
                    <a:pt x="245701" y="1027820"/>
                  </a:lnTo>
                  <a:lnTo>
                    <a:pt x="225597" y="987334"/>
                  </a:lnTo>
                  <a:lnTo>
                    <a:pt x="206279" y="946398"/>
                  </a:lnTo>
                  <a:lnTo>
                    <a:pt x="187759" y="905021"/>
                  </a:lnTo>
                  <a:lnTo>
                    <a:pt x="170047" y="863212"/>
                  </a:lnTo>
                  <a:lnTo>
                    <a:pt x="153151" y="820981"/>
                  </a:lnTo>
                  <a:lnTo>
                    <a:pt x="137082" y="778340"/>
                  </a:lnTo>
                  <a:lnTo>
                    <a:pt x="121850" y="735296"/>
                  </a:lnTo>
                  <a:lnTo>
                    <a:pt x="107465" y="691860"/>
                  </a:lnTo>
                  <a:lnTo>
                    <a:pt x="93936" y="648043"/>
                  </a:lnTo>
                  <a:lnTo>
                    <a:pt x="81274" y="603853"/>
                  </a:lnTo>
                  <a:lnTo>
                    <a:pt x="69488" y="559301"/>
                  </a:lnTo>
                  <a:lnTo>
                    <a:pt x="58588" y="514396"/>
                  </a:lnTo>
                  <a:lnTo>
                    <a:pt x="48585" y="469149"/>
                  </a:lnTo>
                  <a:lnTo>
                    <a:pt x="39487" y="423569"/>
                  </a:lnTo>
                  <a:lnTo>
                    <a:pt x="31305" y="377666"/>
                  </a:lnTo>
                  <a:lnTo>
                    <a:pt x="24048" y="331450"/>
                  </a:lnTo>
                  <a:lnTo>
                    <a:pt x="17727" y="284930"/>
                  </a:lnTo>
                  <a:lnTo>
                    <a:pt x="12351" y="238118"/>
                  </a:lnTo>
                  <a:lnTo>
                    <a:pt x="7931" y="191022"/>
                  </a:lnTo>
                  <a:lnTo>
                    <a:pt x="4476" y="143652"/>
                  </a:lnTo>
                  <a:lnTo>
                    <a:pt x="1996" y="96018"/>
                  </a:lnTo>
                  <a:lnTo>
                    <a:pt x="500" y="48131"/>
                  </a:lnTo>
                  <a:lnTo>
                    <a:pt x="0" y="0"/>
                  </a:lnTo>
                  <a:lnTo>
                    <a:pt x="2275332" y="0"/>
                  </a:lnTo>
                  <a:lnTo>
                    <a:pt x="2275332" y="2271522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3444366" y="3951859"/>
            <a:ext cx="1096645" cy="1003300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algn="ctr" marL="12700" marR="5080">
              <a:lnSpc>
                <a:spcPts val="2530"/>
              </a:lnSpc>
              <a:spcBef>
                <a:spcPts val="270"/>
              </a:spcBef>
            </a:pPr>
            <a:r>
              <a:rPr dirty="0" sz="2200" spc="-5">
                <a:solidFill>
                  <a:srgbClr val="FFFFFF"/>
                </a:solidFill>
                <a:latin typeface="Arial"/>
                <a:cs typeface="Arial"/>
              </a:rPr>
              <a:t>High  Capex</a:t>
            </a:r>
            <a:r>
              <a:rPr dirty="0" sz="2200" spc="-8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Arial"/>
                <a:cs typeface="Arial"/>
              </a:rPr>
              <a:t>&amp; </a:t>
            </a:r>
            <a:r>
              <a:rPr dirty="0" sz="22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Arial"/>
                <a:cs typeface="Arial"/>
              </a:rPr>
              <a:t>Opex</a:t>
            </a:r>
            <a:endParaRPr sz="22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2583116" y="833564"/>
            <a:ext cx="2302510" cy="2302510"/>
            <a:chOff x="2583116" y="833564"/>
            <a:chExt cx="2302510" cy="2302510"/>
          </a:xfrm>
        </p:grpSpPr>
        <p:sp>
          <p:nvSpPr>
            <p:cNvPr id="24" name="object 24"/>
            <p:cNvSpPr/>
            <p:nvPr/>
          </p:nvSpPr>
          <p:spPr>
            <a:xfrm>
              <a:off x="2596134" y="846582"/>
              <a:ext cx="2276475" cy="2276475"/>
            </a:xfrm>
            <a:custGeom>
              <a:avLst/>
              <a:gdLst/>
              <a:ahLst/>
              <a:cxnLst/>
              <a:rect l="l" t="t" r="r" b="b"/>
              <a:pathLst>
                <a:path w="2276475" h="2276475">
                  <a:moveTo>
                    <a:pt x="2276094" y="0"/>
                  </a:moveTo>
                  <a:lnTo>
                    <a:pt x="2227865" y="500"/>
                  </a:lnTo>
                  <a:lnTo>
                    <a:pt x="2179880" y="1996"/>
                  </a:lnTo>
                  <a:lnTo>
                    <a:pt x="2132150" y="4477"/>
                  </a:lnTo>
                  <a:lnTo>
                    <a:pt x="2084685" y="7934"/>
                  </a:lnTo>
                  <a:lnTo>
                    <a:pt x="2037494" y="12356"/>
                  </a:lnTo>
                  <a:lnTo>
                    <a:pt x="1990586" y="17734"/>
                  </a:lnTo>
                  <a:lnTo>
                    <a:pt x="1943973" y="24057"/>
                  </a:lnTo>
                  <a:lnTo>
                    <a:pt x="1897664" y="31316"/>
                  </a:lnTo>
                  <a:lnTo>
                    <a:pt x="1851668" y="39501"/>
                  </a:lnTo>
                  <a:lnTo>
                    <a:pt x="1805996" y="48603"/>
                  </a:lnTo>
                  <a:lnTo>
                    <a:pt x="1760657" y="58610"/>
                  </a:lnTo>
                  <a:lnTo>
                    <a:pt x="1715662" y="69514"/>
                  </a:lnTo>
                  <a:lnTo>
                    <a:pt x="1671020" y="81304"/>
                  </a:lnTo>
                  <a:lnTo>
                    <a:pt x="1626741" y="93971"/>
                  </a:lnTo>
                  <a:lnTo>
                    <a:pt x="1582835" y="107505"/>
                  </a:lnTo>
                  <a:lnTo>
                    <a:pt x="1539311" y="121895"/>
                  </a:lnTo>
                  <a:lnTo>
                    <a:pt x="1496181" y="137133"/>
                  </a:lnTo>
                  <a:lnTo>
                    <a:pt x="1453453" y="153207"/>
                  </a:lnTo>
                  <a:lnTo>
                    <a:pt x="1411137" y="170109"/>
                  </a:lnTo>
                  <a:lnTo>
                    <a:pt x="1369244" y="187828"/>
                  </a:lnTo>
                  <a:lnTo>
                    <a:pt x="1327784" y="206355"/>
                  </a:lnTo>
                  <a:lnTo>
                    <a:pt x="1286765" y="225679"/>
                  </a:lnTo>
                  <a:lnTo>
                    <a:pt x="1246198" y="245791"/>
                  </a:lnTo>
                  <a:lnTo>
                    <a:pt x="1206093" y="266681"/>
                  </a:lnTo>
                  <a:lnTo>
                    <a:pt x="1166460" y="288339"/>
                  </a:lnTo>
                  <a:lnTo>
                    <a:pt x="1127308" y="310754"/>
                  </a:lnTo>
                  <a:lnTo>
                    <a:pt x="1088648" y="333918"/>
                  </a:lnTo>
                  <a:lnTo>
                    <a:pt x="1050489" y="357821"/>
                  </a:lnTo>
                  <a:lnTo>
                    <a:pt x="1012841" y="382452"/>
                  </a:lnTo>
                  <a:lnTo>
                    <a:pt x="975715" y="407801"/>
                  </a:lnTo>
                  <a:lnTo>
                    <a:pt x="939119" y="433860"/>
                  </a:lnTo>
                  <a:lnTo>
                    <a:pt x="903064" y="460617"/>
                  </a:lnTo>
                  <a:lnTo>
                    <a:pt x="867560" y="488063"/>
                  </a:lnTo>
                  <a:lnTo>
                    <a:pt x="832617" y="516188"/>
                  </a:lnTo>
                  <a:lnTo>
                    <a:pt x="798244" y="544982"/>
                  </a:lnTo>
                  <a:lnTo>
                    <a:pt x="764451" y="574436"/>
                  </a:lnTo>
                  <a:lnTo>
                    <a:pt x="731249" y="604539"/>
                  </a:lnTo>
                  <a:lnTo>
                    <a:pt x="698647" y="635282"/>
                  </a:lnTo>
                  <a:lnTo>
                    <a:pt x="666654" y="666654"/>
                  </a:lnTo>
                  <a:lnTo>
                    <a:pt x="635282" y="698647"/>
                  </a:lnTo>
                  <a:lnTo>
                    <a:pt x="604539" y="731249"/>
                  </a:lnTo>
                  <a:lnTo>
                    <a:pt x="574436" y="764451"/>
                  </a:lnTo>
                  <a:lnTo>
                    <a:pt x="544982" y="798244"/>
                  </a:lnTo>
                  <a:lnTo>
                    <a:pt x="516188" y="832617"/>
                  </a:lnTo>
                  <a:lnTo>
                    <a:pt x="488063" y="867560"/>
                  </a:lnTo>
                  <a:lnTo>
                    <a:pt x="460617" y="903064"/>
                  </a:lnTo>
                  <a:lnTo>
                    <a:pt x="433860" y="939119"/>
                  </a:lnTo>
                  <a:lnTo>
                    <a:pt x="407801" y="975715"/>
                  </a:lnTo>
                  <a:lnTo>
                    <a:pt x="382452" y="1012841"/>
                  </a:lnTo>
                  <a:lnTo>
                    <a:pt x="357821" y="1050489"/>
                  </a:lnTo>
                  <a:lnTo>
                    <a:pt x="333918" y="1088648"/>
                  </a:lnTo>
                  <a:lnTo>
                    <a:pt x="310754" y="1127308"/>
                  </a:lnTo>
                  <a:lnTo>
                    <a:pt x="288339" y="1166460"/>
                  </a:lnTo>
                  <a:lnTo>
                    <a:pt x="266681" y="1206093"/>
                  </a:lnTo>
                  <a:lnTo>
                    <a:pt x="245791" y="1246198"/>
                  </a:lnTo>
                  <a:lnTo>
                    <a:pt x="225679" y="1286765"/>
                  </a:lnTo>
                  <a:lnTo>
                    <a:pt x="206355" y="1327784"/>
                  </a:lnTo>
                  <a:lnTo>
                    <a:pt x="187828" y="1369244"/>
                  </a:lnTo>
                  <a:lnTo>
                    <a:pt x="170109" y="1411137"/>
                  </a:lnTo>
                  <a:lnTo>
                    <a:pt x="153207" y="1453453"/>
                  </a:lnTo>
                  <a:lnTo>
                    <a:pt x="137133" y="1496181"/>
                  </a:lnTo>
                  <a:lnTo>
                    <a:pt x="121895" y="1539311"/>
                  </a:lnTo>
                  <a:lnTo>
                    <a:pt x="107505" y="1582835"/>
                  </a:lnTo>
                  <a:lnTo>
                    <a:pt x="93971" y="1626741"/>
                  </a:lnTo>
                  <a:lnTo>
                    <a:pt x="81304" y="1671020"/>
                  </a:lnTo>
                  <a:lnTo>
                    <a:pt x="69514" y="1715662"/>
                  </a:lnTo>
                  <a:lnTo>
                    <a:pt x="58610" y="1760657"/>
                  </a:lnTo>
                  <a:lnTo>
                    <a:pt x="48603" y="1805996"/>
                  </a:lnTo>
                  <a:lnTo>
                    <a:pt x="39501" y="1851668"/>
                  </a:lnTo>
                  <a:lnTo>
                    <a:pt x="31316" y="1897664"/>
                  </a:lnTo>
                  <a:lnTo>
                    <a:pt x="24057" y="1943973"/>
                  </a:lnTo>
                  <a:lnTo>
                    <a:pt x="17734" y="1990586"/>
                  </a:lnTo>
                  <a:lnTo>
                    <a:pt x="12356" y="2037494"/>
                  </a:lnTo>
                  <a:lnTo>
                    <a:pt x="7934" y="2084685"/>
                  </a:lnTo>
                  <a:lnTo>
                    <a:pt x="4477" y="2132150"/>
                  </a:lnTo>
                  <a:lnTo>
                    <a:pt x="1996" y="2179880"/>
                  </a:lnTo>
                  <a:lnTo>
                    <a:pt x="500" y="2227865"/>
                  </a:lnTo>
                  <a:lnTo>
                    <a:pt x="0" y="2276093"/>
                  </a:lnTo>
                  <a:lnTo>
                    <a:pt x="2276094" y="2276093"/>
                  </a:lnTo>
                  <a:lnTo>
                    <a:pt x="2276094" y="0"/>
                  </a:lnTo>
                  <a:close/>
                </a:path>
              </a:pathLst>
            </a:custGeom>
            <a:solidFill>
              <a:srgbClr val="FFAB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596134" y="846582"/>
              <a:ext cx="2276475" cy="2276475"/>
            </a:xfrm>
            <a:custGeom>
              <a:avLst/>
              <a:gdLst/>
              <a:ahLst/>
              <a:cxnLst/>
              <a:rect l="l" t="t" r="r" b="b"/>
              <a:pathLst>
                <a:path w="2276475" h="2276475">
                  <a:moveTo>
                    <a:pt x="0" y="2276093"/>
                  </a:moveTo>
                  <a:lnTo>
                    <a:pt x="500" y="2227865"/>
                  </a:lnTo>
                  <a:lnTo>
                    <a:pt x="1996" y="2179880"/>
                  </a:lnTo>
                  <a:lnTo>
                    <a:pt x="4477" y="2132150"/>
                  </a:lnTo>
                  <a:lnTo>
                    <a:pt x="7934" y="2084685"/>
                  </a:lnTo>
                  <a:lnTo>
                    <a:pt x="12356" y="2037494"/>
                  </a:lnTo>
                  <a:lnTo>
                    <a:pt x="17734" y="1990586"/>
                  </a:lnTo>
                  <a:lnTo>
                    <a:pt x="24057" y="1943973"/>
                  </a:lnTo>
                  <a:lnTo>
                    <a:pt x="31316" y="1897664"/>
                  </a:lnTo>
                  <a:lnTo>
                    <a:pt x="39501" y="1851668"/>
                  </a:lnTo>
                  <a:lnTo>
                    <a:pt x="48603" y="1805996"/>
                  </a:lnTo>
                  <a:lnTo>
                    <a:pt x="58610" y="1760657"/>
                  </a:lnTo>
                  <a:lnTo>
                    <a:pt x="69514" y="1715662"/>
                  </a:lnTo>
                  <a:lnTo>
                    <a:pt x="81304" y="1671020"/>
                  </a:lnTo>
                  <a:lnTo>
                    <a:pt x="93971" y="1626741"/>
                  </a:lnTo>
                  <a:lnTo>
                    <a:pt x="107505" y="1582835"/>
                  </a:lnTo>
                  <a:lnTo>
                    <a:pt x="121895" y="1539311"/>
                  </a:lnTo>
                  <a:lnTo>
                    <a:pt x="137133" y="1496181"/>
                  </a:lnTo>
                  <a:lnTo>
                    <a:pt x="153207" y="1453453"/>
                  </a:lnTo>
                  <a:lnTo>
                    <a:pt x="170109" y="1411137"/>
                  </a:lnTo>
                  <a:lnTo>
                    <a:pt x="187828" y="1369244"/>
                  </a:lnTo>
                  <a:lnTo>
                    <a:pt x="206355" y="1327784"/>
                  </a:lnTo>
                  <a:lnTo>
                    <a:pt x="225679" y="1286765"/>
                  </a:lnTo>
                  <a:lnTo>
                    <a:pt x="245791" y="1246198"/>
                  </a:lnTo>
                  <a:lnTo>
                    <a:pt x="266681" y="1206093"/>
                  </a:lnTo>
                  <a:lnTo>
                    <a:pt x="288339" y="1166460"/>
                  </a:lnTo>
                  <a:lnTo>
                    <a:pt x="310754" y="1127308"/>
                  </a:lnTo>
                  <a:lnTo>
                    <a:pt x="333918" y="1088648"/>
                  </a:lnTo>
                  <a:lnTo>
                    <a:pt x="357821" y="1050489"/>
                  </a:lnTo>
                  <a:lnTo>
                    <a:pt x="382452" y="1012841"/>
                  </a:lnTo>
                  <a:lnTo>
                    <a:pt x="407801" y="975715"/>
                  </a:lnTo>
                  <a:lnTo>
                    <a:pt x="433860" y="939119"/>
                  </a:lnTo>
                  <a:lnTo>
                    <a:pt x="460617" y="903064"/>
                  </a:lnTo>
                  <a:lnTo>
                    <a:pt x="488063" y="867560"/>
                  </a:lnTo>
                  <a:lnTo>
                    <a:pt x="516188" y="832617"/>
                  </a:lnTo>
                  <a:lnTo>
                    <a:pt x="544982" y="798244"/>
                  </a:lnTo>
                  <a:lnTo>
                    <a:pt x="574436" y="764451"/>
                  </a:lnTo>
                  <a:lnTo>
                    <a:pt x="604539" y="731249"/>
                  </a:lnTo>
                  <a:lnTo>
                    <a:pt x="635282" y="698647"/>
                  </a:lnTo>
                  <a:lnTo>
                    <a:pt x="666654" y="666654"/>
                  </a:lnTo>
                  <a:lnTo>
                    <a:pt x="698647" y="635282"/>
                  </a:lnTo>
                  <a:lnTo>
                    <a:pt x="731249" y="604539"/>
                  </a:lnTo>
                  <a:lnTo>
                    <a:pt x="764451" y="574436"/>
                  </a:lnTo>
                  <a:lnTo>
                    <a:pt x="798244" y="544982"/>
                  </a:lnTo>
                  <a:lnTo>
                    <a:pt x="832617" y="516188"/>
                  </a:lnTo>
                  <a:lnTo>
                    <a:pt x="867560" y="488063"/>
                  </a:lnTo>
                  <a:lnTo>
                    <a:pt x="903064" y="460617"/>
                  </a:lnTo>
                  <a:lnTo>
                    <a:pt x="939119" y="433860"/>
                  </a:lnTo>
                  <a:lnTo>
                    <a:pt x="975715" y="407801"/>
                  </a:lnTo>
                  <a:lnTo>
                    <a:pt x="1012841" y="382452"/>
                  </a:lnTo>
                  <a:lnTo>
                    <a:pt x="1050489" y="357821"/>
                  </a:lnTo>
                  <a:lnTo>
                    <a:pt x="1088648" y="333918"/>
                  </a:lnTo>
                  <a:lnTo>
                    <a:pt x="1127308" y="310754"/>
                  </a:lnTo>
                  <a:lnTo>
                    <a:pt x="1166460" y="288339"/>
                  </a:lnTo>
                  <a:lnTo>
                    <a:pt x="1206093" y="266681"/>
                  </a:lnTo>
                  <a:lnTo>
                    <a:pt x="1246198" y="245791"/>
                  </a:lnTo>
                  <a:lnTo>
                    <a:pt x="1286765" y="225679"/>
                  </a:lnTo>
                  <a:lnTo>
                    <a:pt x="1327784" y="206355"/>
                  </a:lnTo>
                  <a:lnTo>
                    <a:pt x="1369244" y="187828"/>
                  </a:lnTo>
                  <a:lnTo>
                    <a:pt x="1411137" y="170109"/>
                  </a:lnTo>
                  <a:lnTo>
                    <a:pt x="1453453" y="153207"/>
                  </a:lnTo>
                  <a:lnTo>
                    <a:pt x="1496181" y="137133"/>
                  </a:lnTo>
                  <a:lnTo>
                    <a:pt x="1539311" y="121895"/>
                  </a:lnTo>
                  <a:lnTo>
                    <a:pt x="1582835" y="107505"/>
                  </a:lnTo>
                  <a:lnTo>
                    <a:pt x="1626741" y="93971"/>
                  </a:lnTo>
                  <a:lnTo>
                    <a:pt x="1671020" y="81304"/>
                  </a:lnTo>
                  <a:lnTo>
                    <a:pt x="1715662" y="69514"/>
                  </a:lnTo>
                  <a:lnTo>
                    <a:pt x="1760657" y="58610"/>
                  </a:lnTo>
                  <a:lnTo>
                    <a:pt x="1805996" y="48603"/>
                  </a:lnTo>
                  <a:lnTo>
                    <a:pt x="1851668" y="39501"/>
                  </a:lnTo>
                  <a:lnTo>
                    <a:pt x="1897664" y="31316"/>
                  </a:lnTo>
                  <a:lnTo>
                    <a:pt x="1943973" y="24057"/>
                  </a:lnTo>
                  <a:lnTo>
                    <a:pt x="1990586" y="17734"/>
                  </a:lnTo>
                  <a:lnTo>
                    <a:pt x="2037494" y="12356"/>
                  </a:lnTo>
                  <a:lnTo>
                    <a:pt x="2084685" y="7934"/>
                  </a:lnTo>
                  <a:lnTo>
                    <a:pt x="2132150" y="4477"/>
                  </a:lnTo>
                  <a:lnTo>
                    <a:pt x="2179880" y="1996"/>
                  </a:lnTo>
                  <a:lnTo>
                    <a:pt x="2227865" y="500"/>
                  </a:lnTo>
                  <a:lnTo>
                    <a:pt x="2276094" y="0"/>
                  </a:lnTo>
                  <a:lnTo>
                    <a:pt x="2276094" y="2276093"/>
                  </a:lnTo>
                  <a:lnTo>
                    <a:pt x="0" y="2276093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3118866" y="2062683"/>
            <a:ext cx="1546225" cy="650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2460"/>
              </a:lnSpc>
              <a:spcBef>
                <a:spcPts val="95"/>
              </a:spcBef>
            </a:pPr>
            <a:r>
              <a:rPr dirty="0" sz="2200">
                <a:solidFill>
                  <a:srgbClr val="FFFFFF"/>
                </a:solidFill>
                <a:latin typeface="Arial"/>
                <a:cs typeface="Arial"/>
              </a:rPr>
              <a:t>Last</a:t>
            </a:r>
            <a:r>
              <a:rPr dirty="0" sz="22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Arial"/>
                <a:cs typeface="Arial"/>
              </a:rPr>
              <a:t>Mile</a:t>
            </a:r>
            <a:endParaRPr sz="2200">
              <a:latin typeface="Arial"/>
              <a:cs typeface="Arial"/>
            </a:endParaRPr>
          </a:p>
          <a:p>
            <a:pPr algn="ctr">
              <a:lnSpc>
                <a:spcPts val="2460"/>
              </a:lnSpc>
            </a:pPr>
            <a:r>
              <a:rPr dirty="0" sz="2200" spc="-5">
                <a:solidFill>
                  <a:srgbClr val="FFFFFF"/>
                </a:solidFill>
                <a:latin typeface="Arial"/>
                <a:cs typeface="Arial"/>
              </a:rPr>
              <a:t>Connectivity</a:t>
            </a:r>
            <a:endParaRPr sz="22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2425700" y="74676"/>
            <a:ext cx="7060565" cy="6236970"/>
            <a:chOff x="2425700" y="74676"/>
            <a:chExt cx="7060565" cy="6236970"/>
          </a:xfrm>
        </p:grpSpPr>
        <p:sp>
          <p:nvSpPr>
            <p:cNvPr id="28" name="object 28"/>
            <p:cNvSpPr/>
            <p:nvPr/>
          </p:nvSpPr>
          <p:spPr>
            <a:xfrm>
              <a:off x="2425700" y="575563"/>
              <a:ext cx="7060565" cy="5735955"/>
            </a:xfrm>
            <a:custGeom>
              <a:avLst/>
              <a:gdLst/>
              <a:ahLst/>
              <a:cxnLst/>
              <a:rect l="l" t="t" r="r" b="b"/>
              <a:pathLst>
                <a:path w="7060565" h="5735955">
                  <a:moveTo>
                    <a:pt x="2445766" y="293243"/>
                  </a:moveTo>
                  <a:lnTo>
                    <a:pt x="2231390" y="0"/>
                  </a:lnTo>
                  <a:lnTo>
                    <a:pt x="2231390" y="172847"/>
                  </a:lnTo>
                  <a:lnTo>
                    <a:pt x="2183028" y="177711"/>
                  </a:lnTo>
                  <a:lnTo>
                    <a:pt x="2134971" y="183502"/>
                  </a:lnTo>
                  <a:lnTo>
                    <a:pt x="2087232" y="190233"/>
                  </a:lnTo>
                  <a:lnTo>
                    <a:pt x="2039823" y="197891"/>
                  </a:lnTo>
                  <a:lnTo>
                    <a:pt x="1992744" y="206463"/>
                  </a:lnTo>
                  <a:lnTo>
                    <a:pt x="1946008" y="215938"/>
                  </a:lnTo>
                  <a:lnTo>
                    <a:pt x="1899627" y="226314"/>
                  </a:lnTo>
                  <a:lnTo>
                    <a:pt x="1853603" y="237578"/>
                  </a:lnTo>
                  <a:lnTo>
                    <a:pt x="1807959" y="249720"/>
                  </a:lnTo>
                  <a:lnTo>
                    <a:pt x="1762683" y="262724"/>
                  </a:lnTo>
                  <a:lnTo>
                    <a:pt x="1717802" y="276580"/>
                  </a:lnTo>
                  <a:lnTo>
                    <a:pt x="1673326" y="291287"/>
                  </a:lnTo>
                  <a:lnTo>
                    <a:pt x="1629244" y="306832"/>
                  </a:lnTo>
                  <a:lnTo>
                    <a:pt x="1585582" y="323202"/>
                  </a:lnTo>
                  <a:lnTo>
                    <a:pt x="1542338" y="340398"/>
                  </a:lnTo>
                  <a:lnTo>
                    <a:pt x="1499527" y="358394"/>
                  </a:lnTo>
                  <a:lnTo>
                    <a:pt x="1457172" y="377190"/>
                  </a:lnTo>
                  <a:lnTo>
                    <a:pt x="1415249" y="396773"/>
                  </a:lnTo>
                  <a:lnTo>
                    <a:pt x="1373797" y="417144"/>
                  </a:lnTo>
                  <a:lnTo>
                    <a:pt x="1332814" y="438264"/>
                  </a:lnTo>
                  <a:lnTo>
                    <a:pt x="1292301" y="460159"/>
                  </a:lnTo>
                  <a:lnTo>
                    <a:pt x="1252283" y="482803"/>
                  </a:lnTo>
                  <a:lnTo>
                    <a:pt x="1212748" y="506183"/>
                  </a:lnTo>
                  <a:lnTo>
                    <a:pt x="1173734" y="530288"/>
                  </a:lnTo>
                  <a:lnTo>
                    <a:pt x="1135214" y="555117"/>
                  </a:lnTo>
                  <a:lnTo>
                    <a:pt x="1097229" y="580656"/>
                  </a:lnTo>
                  <a:lnTo>
                    <a:pt x="1059776" y="606907"/>
                  </a:lnTo>
                  <a:lnTo>
                    <a:pt x="1022858" y="633831"/>
                  </a:lnTo>
                  <a:lnTo>
                    <a:pt x="986497" y="661441"/>
                  </a:lnTo>
                  <a:lnTo>
                    <a:pt x="950683" y="689724"/>
                  </a:lnTo>
                  <a:lnTo>
                    <a:pt x="915441" y="718667"/>
                  </a:lnTo>
                  <a:lnTo>
                    <a:pt x="880770" y="748271"/>
                  </a:lnTo>
                  <a:lnTo>
                    <a:pt x="846696" y="778510"/>
                  </a:lnTo>
                  <a:lnTo>
                    <a:pt x="813206" y="809371"/>
                  </a:lnTo>
                  <a:lnTo>
                    <a:pt x="780313" y="840867"/>
                  </a:lnTo>
                  <a:lnTo>
                    <a:pt x="748042" y="872972"/>
                  </a:lnTo>
                  <a:lnTo>
                    <a:pt x="716394" y="905675"/>
                  </a:lnTo>
                  <a:lnTo>
                    <a:pt x="685368" y="938987"/>
                  </a:lnTo>
                  <a:lnTo>
                    <a:pt x="654977" y="972858"/>
                  </a:lnTo>
                  <a:lnTo>
                    <a:pt x="625233" y="1007325"/>
                  </a:lnTo>
                  <a:lnTo>
                    <a:pt x="596163" y="1042339"/>
                  </a:lnTo>
                  <a:lnTo>
                    <a:pt x="567740" y="1077912"/>
                  </a:lnTo>
                  <a:lnTo>
                    <a:pt x="539991" y="1114031"/>
                  </a:lnTo>
                  <a:lnTo>
                    <a:pt x="512940" y="1150683"/>
                  </a:lnTo>
                  <a:lnTo>
                    <a:pt x="486562" y="1187856"/>
                  </a:lnTo>
                  <a:lnTo>
                    <a:pt x="460895" y="1225550"/>
                  </a:lnTo>
                  <a:lnTo>
                    <a:pt x="435940" y="1263751"/>
                  </a:lnTo>
                  <a:lnTo>
                    <a:pt x="411695" y="1302435"/>
                  </a:lnTo>
                  <a:lnTo>
                    <a:pt x="388188" y="1341615"/>
                  </a:lnTo>
                  <a:lnTo>
                    <a:pt x="365417" y="1381264"/>
                  </a:lnTo>
                  <a:lnTo>
                    <a:pt x="343382" y="1421384"/>
                  </a:lnTo>
                  <a:lnTo>
                    <a:pt x="322110" y="1461960"/>
                  </a:lnTo>
                  <a:lnTo>
                    <a:pt x="301599" y="1502981"/>
                  </a:lnTo>
                  <a:lnTo>
                    <a:pt x="281863" y="1544434"/>
                  </a:lnTo>
                  <a:lnTo>
                    <a:pt x="262902" y="1586318"/>
                  </a:lnTo>
                  <a:lnTo>
                    <a:pt x="244729" y="1628622"/>
                  </a:lnTo>
                  <a:lnTo>
                    <a:pt x="227368" y="1671332"/>
                  </a:lnTo>
                  <a:lnTo>
                    <a:pt x="210807" y="1714436"/>
                  </a:lnTo>
                  <a:lnTo>
                    <a:pt x="195059" y="1757921"/>
                  </a:lnTo>
                  <a:lnTo>
                    <a:pt x="180149" y="1801787"/>
                  </a:lnTo>
                  <a:lnTo>
                    <a:pt x="166065" y="1846033"/>
                  </a:lnTo>
                  <a:lnTo>
                    <a:pt x="152819" y="1890623"/>
                  </a:lnTo>
                  <a:lnTo>
                    <a:pt x="140436" y="1935568"/>
                  </a:lnTo>
                  <a:lnTo>
                    <a:pt x="128905" y="1980857"/>
                  </a:lnTo>
                  <a:lnTo>
                    <a:pt x="118262" y="2026462"/>
                  </a:lnTo>
                  <a:lnTo>
                    <a:pt x="108483" y="2072398"/>
                  </a:lnTo>
                  <a:lnTo>
                    <a:pt x="99593" y="2118639"/>
                  </a:lnTo>
                  <a:lnTo>
                    <a:pt x="91605" y="2165185"/>
                  </a:lnTo>
                  <a:lnTo>
                    <a:pt x="84531" y="2212009"/>
                  </a:lnTo>
                  <a:lnTo>
                    <a:pt x="78359" y="2259126"/>
                  </a:lnTo>
                  <a:lnTo>
                    <a:pt x="73113" y="2306497"/>
                  </a:lnTo>
                  <a:lnTo>
                    <a:pt x="68808" y="2354148"/>
                  </a:lnTo>
                  <a:lnTo>
                    <a:pt x="65443" y="2402040"/>
                  </a:lnTo>
                  <a:lnTo>
                    <a:pt x="63030" y="2450173"/>
                  </a:lnTo>
                  <a:lnTo>
                    <a:pt x="61569" y="2498534"/>
                  </a:lnTo>
                  <a:lnTo>
                    <a:pt x="61087" y="2547112"/>
                  </a:lnTo>
                  <a:lnTo>
                    <a:pt x="321183" y="2547112"/>
                  </a:lnTo>
                  <a:lnTo>
                    <a:pt x="321729" y="2498433"/>
                  </a:lnTo>
                  <a:lnTo>
                    <a:pt x="323367" y="2450007"/>
                  </a:lnTo>
                  <a:lnTo>
                    <a:pt x="326085" y="2401836"/>
                  </a:lnTo>
                  <a:lnTo>
                    <a:pt x="329882" y="2353932"/>
                  </a:lnTo>
                  <a:lnTo>
                    <a:pt x="334733" y="2306320"/>
                  </a:lnTo>
                  <a:lnTo>
                    <a:pt x="340626" y="2259012"/>
                  </a:lnTo>
                  <a:lnTo>
                    <a:pt x="347560" y="2212009"/>
                  </a:lnTo>
                  <a:lnTo>
                    <a:pt x="355511" y="2165324"/>
                  </a:lnTo>
                  <a:lnTo>
                    <a:pt x="364490" y="2118982"/>
                  </a:lnTo>
                  <a:lnTo>
                    <a:pt x="374459" y="2072995"/>
                  </a:lnTo>
                  <a:lnTo>
                    <a:pt x="385419" y="2027364"/>
                  </a:lnTo>
                  <a:lnTo>
                    <a:pt x="397357" y="1982101"/>
                  </a:lnTo>
                  <a:lnTo>
                    <a:pt x="410260" y="1937232"/>
                  </a:lnTo>
                  <a:lnTo>
                    <a:pt x="424129" y="1892757"/>
                  </a:lnTo>
                  <a:lnTo>
                    <a:pt x="438937" y="1848700"/>
                  </a:lnTo>
                  <a:lnTo>
                    <a:pt x="454672" y="1805063"/>
                  </a:lnTo>
                  <a:lnTo>
                    <a:pt x="471347" y="1761858"/>
                  </a:lnTo>
                  <a:lnTo>
                    <a:pt x="488924" y="1719110"/>
                  </a:lnTo>
                  <a:lnTo>
                    <a:pt x="507403" y="1676819"/>
                  </a:lnTo>
                  <a:lnTo>
                    <a:pt x="526757" y="1634998"/>
                  </a:lnTo>
                  <a:lnTo>
                    <a:pt x="547001" y="1593659"/>
                  </a:lnTo>
                  <a:lnTo>
                    <a:pt x="568109" y="1552829"/>
                  </a:lnTo>
                  <a:lnTo>
                    <a:pt x="590080" y="1512506"/>
                  </a:lnTo>
                  <a:lnTo>
                    <a:pt x="612889" y="1472704"/>
                  </a:lnTo>
                  <a:lnTo>
                    <a:pt x="636524" y="1433449"/>
                  </a:lnTo>
                  <a:lnTo>
                    <a:pt x="660984" y="1394726"/>
                  </a:lnTo>
                  <a:lnTo>
                    <a:pt x="686257" y="1356575"/>
                  </a:lnTo>
                  <a:lnTo>
                    <a:pt x="712330" y="1318996"/>
                  </a:lnTo>
                  <a:lnTo>
                    <a:pt x="739178" y="1282014"/>
                  </a:lnTo>
                  <a:lnTo>
                    <a:pt x="766813" y="1245616"/>
                  </a:lnTo>
                  <a:lnTo>
                    <a:pt x="795210" y="1209827"/>
                  </a:lnTo>
                  <a:lnTo>
                    <a:pt x="824357" y="1174673"/>
                  </a:lnTo>
                  <a:lnTo>
                    <a:pt x="854252" y="1140155"/>
                  </a:lnTo>
                  <a:lnTo>
                    <a:pt x="884872" y="1106271"/>
                  </a:lnTo>
                  <a:lnTo>
                    <a:pt x="916216" y="1073061"/>
                  </a:lnTo>
                  <a:lnTo>
                    <a:pt x="948258" y="1040523"/>
                  </a:lnTo>
                  <a:lnTo>
                    <a:pt x="980998" y="1008672"/>
                  </a:lnTo>
                  <a:lnTo>
                    <a:pt x="1014437" y="977519"/>
                  </a:lnTo>
                  <a:lnTo>
                    <a:pt x="1048537" y="947064"/>
                  </a:lnTo>
                  <a:lnTo>
                    <a:pt x="1083310" y="917346"/>
                  </a:lnTo>
                  <a:lnTo>
                    <a:pt x="1118730" y="888365"/>
                  </a:lnTo>
                  <a:lnTo>
                    <a:pt x="1154785" y="860132"/>
                  </a:lnTo>
                  <a:lnTo>
                    <a:pt x="1191475" y="832662"/>
                  </a:lnTo>
                  <a:lnTo>
                    <a:pt x="1228788" y="805954"/>
                  </a:lnTo>
                  <a:lnTo>
                    <a:pt x="1266698" y="780046"/>
                  </a:lnTo>
                  <a:lnTo>
                    <a:pt x="1305204" y="754926"/>
                  </a:lnTo>
                  <a:lnTo>
                    <a:pt x="1344307" y="730618"/>
                  </a:lnTo>
                  <a:lnTo>
                    <a:pt x="1383969" y="707136"/>
                  </a:lnTo>
                  <a:lnTo>
                    <a:pt x="1424190" y="684491"/>
                  </a:lnTo>
                  <a:lnTo>
                    <a:pt x="1464970" y="662698"/>
                  </a:lnTo>
                  <a:lnTo>
                    <a:pt x="1506283" y="641756"/>
                  </a:lnTo>
                  <a:lnTo>
                    <a:pt x="1548130" y="621703"/>
                  </a:lnTo>
                  <a:lnTo>
                    <a:pt x="1590484" y="602526"/>
                  </a:lnTo>
                  <a:lnTo>
                    <a:pt x="1633347" y="584250"/>
                  </a:lnTo>
                  <a:lnTo>
                    <a:pt x="1676704" y="566877"/>
                  </a:lnTo>
                  <a:lnTo>
                    <a:pt x="1720545" y="550430"/>
                  </a:lnTo>
                  <a:lnTo>
                    <a:pt x="1764855" y="534924"/>
                  </a:lnTo>
                  <a:lnTo>
                    <a:pt x="1809623" y="520369"/>
                  </a:lnTo>
                  <a:lnTo>
                    <a:pt x="1854847" y="506768"/>
                  </a:lnTo>
                  <a:lnTo>
                    <a:pt x="1900504" y="494144"/>
                  </a:lnTo>
                  <a:lnTo>
                    <a:pt x="1946579" y="482511"/>
                  </a:lnTo>
                  <a:lnTo>
                    <a:pt x="1993074" y="471868"/>
                  </a:lnTo>
                  <a:lnTo>
                    <a:pt x="2039975" y="462241"/>
                  </a:lnTo>
                  <a:lnTo>
                    <a:pt x="2087270" y="453644"/>
                  </a:lnTo>
                  <a:lnTo>
                    <a:pt x="2134946" y="446074"/>
                  </a:lnTo>
                  <a:lnTo>
                    <a:pt x="2182990" y="439547"/>
                  </a:lnTo>
                  <a:lnTo>
                    <a:pt x="2231390" y="434086"/>
                  </a:lnTo>
                  <a:lnTo>
                    <a:pt x="2231390" y="606806"/>
                  </a:lnTo>
                  <a:lnTo>
                    <a:pt x="2445766" y="293243"/>
                  </a:lnTo>
                  <a:close/>
                </a:path>
                <a:path w="7060565" h="5735955">
                  <a:moveTo>
                    <a:pt x="2547112" y="5303405"/>
                  </a:moveTo>
                  <a:lnTo>
                    <a:pt x="2498420" y="5302859"/>
                  </a:lnTo>
                  <a:lnTo>
                    <a:pt x="2449995" y="5301221"/>
                  </a:lnTo>
                  <a:lnTo>
                    <a:pt x="2401824" y="5298503"/>
                  </a:lnTo>
                  <a:lnTo>
                    <a:pt x="2353919" y="5294706"/>
                  </a:lnTo>
                  <a:lnTo>
                    <a:pt x="2306307" y="5289855"/>
                  </a:lnTo>
                  <a:lnTo>
                    <a:pt x="2258999" y="5283962"/>
                  </a:lnTo>
                  <a:lnTo>
                    <a:pt x="2211997" y="5277028"/>
                  </a:lnTo>
                  <a:lnTo>
                    <a:pt x="2165312" y="5269077"/>
                  </a:lnTo>
                  <a:lnTo>
                    <a:pt x="2118969" y="5260098"/>
                  </a:lnTo>
                  <a:lnTo>
                    <a:pt x="2072982" y="5250129"/>
                  </a:lnTo>
                  <a:lnTo>
                    <a:pt x="2027351" y="5239169"/>
                  </a:lnTo>
                  <a:lnTo>
                    <a:pt x="1982089" y="5227231"/>
                  </a:lnTo>
                  <a:lnTo>
                    <a:pt x="1937219" y="5214328"/>
                  </a:lnTo>
                  <a:lnTo>
                    <a:pt x="1892744" y="5200459"/>
                  </a:lnTo>
                  <a:lnTo>
                    <a:pt x="1848688" y="5185651"/>
                  </a:lnTo>
                  <a:lnTo>
                    <a:pt x="1805051" y="5169903"/>
                  </a:lnTo>
                  <a:lnTo>
                    <a:pt x="1761845" y="5153241"/>
                  </a:lnTo>
                  <a:lnTo>
                    <a:pt x="1719097" y="5135664"/>
                  </a:lnTo>
                  <a:lnTo>
                    <a:pt x="1676806" y="5117185"/>
                  </a:lnTo>
                  <a:lnTo>
                    <a:pt x="1634985" y="5097818"/>
                  </a:lnTo>
                  <a:lnTo>
                    <a:pt x="1593646" y="5077574"/>
                  </a:lnTo>
                  <a:lnTo>
                    <a:pt x="1552816" y="5056467"/>
                  </a:lnTo>
                  <a:lnTo>
                    <a:pt x="1512493" y="5034508"/>
                  </a:lnTo>
                  <a:lnTo>
                    <a:pt x="1472692" y="5011699"/>
                  </a:lnTo>
                  <a:lnTo>
                    <a:pt x="1433436" y="4988064"/>
                  </a:lnTo>
                  <a:lnTo>
                    <a:pt x="1394714" y="4963604"/>
                  </a:lnTo>
                  <a:lnTo>
                    <a:pt x="1356563" y="4938331"/>
                  </a:lnTo>
                  <a:lnTo>
                    <a:pt x="1318983" y="4912258"/>
                  </a:lnTo>
                  <a:lnTo>
                    <a:pt x="1282001" y="4885398"/>
                  </a:lnTo>
                  <a:lnTo>
                    <a:pt x="1245603" y="4857775"/>
                  </a:lnTo>
                  <a:lnTo>
                    <a:pt x="1209814" y="4829378"/>
                  </a:lnTo>
                  <a:lnTo>
                    <a:pt x="1174661" y="4800231"/>
                  </a:lnTo>
                  <a:lnTo>
                    <a:pt x="1140142" y="4770336"/>
                  </a:lnTo>
                  <a:lnTo>
                    <a:pt x="1106258" y="4739716"/>
                  </a:lnTo>
                  <a:lnTo>
                    <a:pt x="1073048" y="4708372"/>
                  </a:lnTo>
                  <a:lnTo>
                    <a:pt x="1040511" y="4676318"/>
                  </a:lnTo>
                  <a:lnTo>
                    <a:pt x="1008659" y="4643577"/>
                  </a:lnTo>
                  <a:lnTo>
                    <a:pt x="977506" y="4610151"/>
                  </a:lnTo>
                  <a:lnTo>
                    <a:pt x="947051" y="4576038"/>
                  </a:lnTo>
                  <a:lnTo>
                    <a:pt x="917333" y="4541266"/>
                  </a:lnTo>
                  <a:lnTo>
                    <a:pt x="888352" y="4505845"/>
                  </a:lnTo>
                  <a:lnTo>
                    <a:pt x="860120" y="4469790"/>
                  </a:lnTo>
                  <a:lnTo>
                    <a:pt x="832650" y="4433100"/>
                  </a:lnTo>
                  <a:lnTo>
                    <a:pt x="805942" y="4395787"/>
                  </a:lnTo>
                  <a:lnTo>
                    <a:pt x="780034" y="4357878"/>
                  </a:lnTo>
                  <a:lnTo>
                    <a:pt x="754913" y="4319371"/>
                  </a:lnTo>
                  <a:lnTo>
                    <a:pt x="730605" y="4280281"/>
                  </a:lnTo>
                  <a:lnTo>
                    <a:pt x="707123" y="4240606"/>
                  </a:lnTo>
                  <a:lnTo>
                    <a:pt x="684479" y="4200385"/>
                  </a:lnTo>
                  <a:lnTo>
                    <a:pt x="662686" y="4159605"/>
                  </a:lnTo>
                  <a:lnTo>
                    <a:pt x="641743" y="4118292"/>
                  </a:lnTo>
                  <a:lnTo>
                    <a:pt x="621690" y="4076446"/>
                  </a:lnTo>
                  <a:lnTo>
                    <a:pt x="602513" y="4034091"/>
                  </a:lnTo>
                  <a:lnTo>
                    <a:pt x="584238" y="3991229"/>
                  </a:lnTo>
                  <a:lnTo>
                    <a:pt x="566864" y="3947871"/>
                  </a:lnTo>
                  <a:lnTo>
                    <a:pt x="550418" y="3904030"/>
                  </a:lnTo>
                  <a:lnTo>
                    <a:pt x="534911" y="3859720"/>
                  </a:lnTo>
                  <a:lnTo>
                    <a:pt x="520357" y="3814953"/>
                  </a:lnTo>
                  <a:lnTo>
                    <a:pt x="506755" y="3769728"/>
                  </a:lnTo>
                  <a:lnTo>
                    <a:pt x="494131" y="3724071"/>
                  </a:lnTo>
                  <a:lnTo>
                    <a:pt x="482498" y="3677996"/>
                  </a:lnTo>
                  <a:lnTo>
                    <a:pt x="471855" y="3631501"/>
                  </a:lnTo>
                  <a:lnTo>
                    <a:pt x="462229" y="3584600"/>
                  </a:lnTo>
                  <a:lnTo>
                    <a:pt x="453631" y="3537305"/>
                  </a:lnTo>
                  <a:lnTo>
                    <a:pt x="446062" y="3489629"/>
                  </a:lnTo>
                  <a:lnTo>
                    <a:pt x="439534" y="3441585"/>
                  </a:lnTo>
                  <a:lnTo>
                    <a:pt x="434086" y="3393186"/>
                  </a:lnTo>
                  <a:lnTo>
                    <a:pt x="606806" y="3393186"/>
                  </a:lnTo>
                  <a:lnTo>
                    <a:pt x="293243" y="3178810"/>
                  </a:lnTo>
                  <a:lnTo>
                    <a:pt x="0" y="3393186"/>
                  </a:lnTo>
                  <a:lnTo>
                    <a:pt x="172847" y="3393186"/>
                  </a:lnTo>
                  <a:lnTo>
                    <a:pt x="177698" y="3441547"/>
                  </a:lnTo>
                  <a:lnTo>
                    <a:pt x="183489" y="3489604"/>
                  </a:lnTo>
                  <a:lnTo>
                    <a:pt x="190220" y="3537343"/>
                  </a:lnTo>
                  <a:lnTo>
                    <a:pt x="197878" y="3584752"/>
                  </a:lnTo>
                  <a:lnTo>
                    <a:pt x="206451" y="3631831"/>
                  </a:lnTo>
                  <a:lnTo>
                    <a:pt x="215925" y="3678567"/>
                  </a:lnTo>
                  <a:lnTo>
                    <a:pt x="226301" y="3724948"/>
                  </a:lnTo>
                  <a:lnTo>
                    <a:pt x="237566" y="3770973"/>
                  </a:lnTo>
                  <a:lnTo>
                    <a:pt x="249707" y="3816616"/>
                  </a:lnTo>
                  <a:lnTo>
                    <a:pt x="262712" y="3861892"/>
                  </a:lnTo>
                  <a:lnTo>
                    <a:pt x="276567" y="3906774"/>
                  </a:lnTo>
                  <a:lnTo>
                    <a:pt x="291274" y="3951249"/>
                  </a:lnTo>
                  <a:lnTo>
                    <a:pt x="306819" y="3995331"/>
                  </a:lnTo>
                  <a:lnTo>
                    <a:pt x="323189" y="4038993"/>
                  </a:lnTo>
                  <a:lnTo>
                    <a:pt x="340385" y="4082237"/>
                  </a:lnTo>
                  <a:lnTo>
                    <a:pt x="358381" y="4125049"/>
                  </a:lnTo>
                  <a:lnTo>
                    <a:pt x="377177" y="4167403"/>
                  </a:lnTo>
                  <a:lnTo>
                    <a:pt x="396760" y="4209326"/>
                  </a:lnTo>
                  <a:lnTo>
                    <a:pt x="417131" y="4250779"/>
                  </a:lnTo>
                  <a:lnTo>
                    <a:pt x="438251" y="4291762"/>
                  </a:lnTo>
                  <a:lnTo>
                    <a:pt x="460146" y="4332275"/>
                  </a:lnTo>
                  <a:lnTo>
                    <a:pt x="482790" y="4372292"/>
                  </a:lnTo>
                  <a:lnTo>
                    <a:pt x="506171" y="4411827"/>
                  </a:lnTo>
                  <a:lnTo>
                    <a:pt x="530275" y="4450842"/>
                  </a:lnTo>
                  <a:lnTo>
                    <a:pt x="555104" y="4489361"/>
                  </a:lnTo>
                  <a:lnTo>
                    <a:pt x="580644" y="4527347"/>
                  </a:lnTo>
                  <a:lnTo>
                    <a:pt x="606894" y="4564799"/>
                  </a:lnTo>
                  <a:lnTo>
                    <a:pt x="633818" y="4601718"/>
                  </a:lnTo>
                  <a:lnTo>
                    <a:pt x="661428" y="4638078"/>
                  </a:lnTo>
                  <a:lnTo>
                    <a:pt x="689711" y="4673892"/>
                  </a:lnTo>
                  <a:lnTo>
                    <a:pt x="718654" y="4709134"/>
                  </a:lnTo>
                  <a:lnTo>
                    <a:pt x="748258" y="4743805"/>
                  </a:lnTo>
                  <a:lnTo>
                    <a:pt x="778497" y="4777879"/>
                  </a:lnTo>
                  <a:lnTo>
                    <a:pt x="809358" y="4811369"/>
                  </a:lnTo>
                  <a:lnTo>
                    <a:pt x="840854" y="4844262"/>
                  </a:lnTo>
                  <a:lnTo>
                    <a:pt x="872959" y="4876533"/>
                  </a:lnTo>
                  <a:lnTo>
                    <a:pt x="905662" y="4908181"/>
                  </a:lnTo>
                  <a:lnTo>
                    <a:pt x="938974" y="4939208"/>
                  </a:lnTo>
                  <a:lnTo>
                    <a:pt x="972845" y="4969599"/>
                  </a:lnTo>
                  <a:lnTo>
                    <a:pt x="1007313" y="4999342"/>
                  </a:lnTo>
                  <a:lnTo>
                    <a:pt x="1042327" y="5028412"/>
                  </a:lnTo>
                  <a:lnTo>
                    <a:pt x="1077899" y="5056835"/>
                  </a:lnTo>
                  <a:lnTo>
                    <a:pt x="1114018" y="5084584"/>
                  </a:lnTo>
                  <a:lnTo>
                    <a:pt x="1150670" y="5111635"/>
                  </a:lnTo>
                  <a:lnTo>
                    <a:pt x="1187843" y="5138013"/>
                  </a:lnTo>
                  <a:lnTo>
                    <a:pt x="1225537" y="5163680"/>
                  </a:lnTo>
                  <a:lnTo>
                    <a:pt x="1263738" y="5188636"/>
                  </a:lnTo>
                  <a:lnTo>
                    <a:pt x="1302423" y="5212880"/>
                  </a:lnTo>
                  <a:lnTo>
                    <a:pt x="1341602" y="5236388"/>
                  </a:lnTo>
                  <a:lnTo>
                    <a:pt x="1381252" y="5259159"/>
                  </a:lnTo>
                  <a:lnTo>
                    <a:pt x="1421371" y="5281193"/>
                  </a:lnTo>
                  <a:lnTo>
                    <a:pt x="1461947" y="5302466"/>
                  </a:lnTo>
                  <a:lnTo>
                    <a:pt x="1502968" y="5322976"/>
                  </a:lnTo>
                  <a:lnTo>
                    <a:pt x="1544421" y="5342712"/>
                  </a:lnTo>
                  <a:lnTo>
                    <a:pt x="1586306" y="5361673"/>
                  </a:lnTo>
                  <a:lnTo>
                    <a:pt x="1628609" y="5379847"/>
                  </a:lnTo>
                  <a:lnTo>
                    <a:pt x="1671320" y="5397208"/>
                  </a:lnTo>
                  <a:lnTo>
                    <a:pt x="1714423" y="5413768"/>
                  </a:lnTo>
                  <a:lnTo>
                    <a:pt x="1757908" y="5429516"/>
                  </a:lnTo>
                  <a:lnTo>
                    <a:pt x="1801774" y="5444426"/>
                  </a:lnTo>
                  <a:lnTo>
                    <a:pt x="1846021" y="5458511"/>
                  </a:lnTo>
                  <a:lnTo>
                    <a:pt x="1890610" y="5471757"/>
                  </a:lnTo>
                  <a:lnTo>
                    <a:pt x="1935556" y="5484139"/>
                  </a:lnTo>
                  <a:lnTo>
                    <a:pt x="1980844" y="5495671"/>
                  </a:lnTo>
                  <a:lnTo>
                    <a:pt x="2026450" y="5506313"/>
                  </a:lnTo>
                  <a:lnTo>
                    <a:pt x="2072386" y="5516092"/>
                  </a:lnTo>
                  <a:lnTo>
                    <a:pt x="2118626" y="5524982"/>
                  </a:lnTo>
                  <a:lnTo>
                    <a:pt x="2165172" y="5532971"/>
                  </a:lnTo>
                  <a:lnTo>
                    <a:pt x="2211997" y="5540045"/>
                  </a:lnTo>
                  <a:lnTo>
                    <a:pt x="2259114" y="5546217"/>
                  </a:lnTo>
                  <a:lnTo>
                    <a:pt x="2306485" y="5551462"/>
                  </a:lnTo>
                  <a:lnTo>
                    <a:pt x="2354135" y="5555767"/>
                  </a:lnTo>
                  <a:lnTo>
                    <a:pt x="2402027" y="5559133"/>
                  </a:lnTo>
                  <a:lnTo>
                    <a:pt x="2450160" y="5561546"/>
                  </a:lnTo>
                  <a:lnTo>
                    <a:pt x="2498521" y="5563006"/>
                  </a:lnTo>
                  <a:lnTo>
                    <a:pt x="2547112" y="5563489"/>
                  </a:lnTo>
                  <a:lnTo>
                    <a:pt x="2547112" y="5303405"/>
                  </a:lnTo>
                  <a:close/>
                </a:path>
                <a:path w="7060565" h="5735955">
                  <a:moveTo>
                    <a:pt x="6941185" y="3188716"/>
                  </a:moveTo>
                  <a:lnTo>
                    <a:pt x="6681089" y="3188716"/>
                  </a:lnTo>
                  <a:lnTo>
                    <a:pt x="6680530" y="3237407"/>
                  </a:lnTo>
                  <a:lnTo>
                    <a:pt x="6678892" y="3285833"/>
                  </a:lnTo>
                  <a:lnTo>
                    <a:pt x="6676174" y="3334004"/>
                  </a:lnTo>
                  <a:lnTo>
                    <a:pt x="6672377" y="3381908"/>
                  </a:lnTo>
                  <a:lnTo>
                    <a:pt x="6667538" y="3429520"/>
                  </a:lnTo>
                  <a:lnTo>
                    <a:pt x="6661645" y="3476828"/>
                  </a:lnTo>
                  <a:lnTo>
                    <a:pt x="6654711" y="3523831"/>
                  </a:lnTo>
                  <a:lnTo>
                    <a:pt x="6646761" y="3570503"/>
                  </a:lnTo>
                  <a:lnTo>
                    <a:pt x="6637795" y="3616845"/>
                  </a:lnTo>
                  <a:lnTo>
                    <a:pt x="6627825" y="3662845"/>
                  </a:lnTo>
                  <a:lnTo>
                    <a:pt x="6616878" y="3708476"/>
                  </a:lnTo>
                  <a:lnTo>
                    <a:pt x="6604940" y="3753726"/>
                  </a:lnTo>
                  <a:lnTo>
                    <a:pt x="6592036" y="3798595"/>
                  </a:lnTo>
                  <a:lnTo>
                    <a:pt x="6578181" y="3843070"/>
                  </a:lnTo>
                  <a:lnTo>
                    <a:pt x="6563373" y="3887127"/>
                  </a:lnTo>
                  <a:lnTo>
                    <a:pt x="6547637" y="3930764"/>
                  </a:lnTo>
                  <a:lnTo>
                    <a:pt x="6530988" y="3973969"/>
                  </a:lnTo>
                  <a:lnTo>
                    <a:pt x="6513411" y="4016718"/>
                  </a:lnTo>
                  <a:lnTo>
                    <a:pt x="6494945" y="4059009"/>
                  </a:lnTo>
                  <a:lnTo>
                    <a:pt x="6475590" y="4100830"/>
                  </a:lnTo>
                  <a:lnTo>
                    <a:pt x="6455359" y="4142155"/>
                  </a:lnTo>
                  <a:lnTo>
                    <a:pt x="6434252" y="4182986"/>
                  </a:lnTo>
                  <a:lnTo>
                    <a:pt x="6412306" y="4223309"/>
                  </a:lnTo>
                  <a:lnTo>
                    <a:pt x="6389497" y="4263110"/>
                  </a:lnTo>
                  <a:lnTo>
                    <a:pt x="6365875" y="4302366"/>
                  </a:lnTo>
                  <a:lnTo>
                    <a:pt x="6341427" y="4341076"/>
                  </a:lnTo>
                  <a:lnTo>
                    <a:pt x="6316167" y="4379226"/>
                  </a:lnTo>
                  <a:lnTo>
                    <a:pt x="6290107" y="4416806"/>
                  </a:lnTo>
                  <a:lnTo>
                    <a:pt x="6263259" y="4453801"/>
                  </a:lnTo>
                  <a:lnTo>
                    <a:pt x="6235649" y="4490186"/>
                  </a:lnTo>
                  <a:lnTo>
                    <a:pt x="6207264" y="4525975"/>
                  </a:lnTo>
                  <a:lnTo>
                    <a:pt x="6178118" y="4561129"/>
                  </a:lnTo>
                  <a:lnTo>
                    <a:pt x="6148248" y="4595647"/>
                  </a:lnTo>
                  <a:lnTo>
                    <a:pt x="6117641" y="4629531"/>
                  </a:lnTo>
                  <a:lnTo>
                    <a:pt x="6086310" y="4662741"/>
                  </a:lnTo>
                  <a:lnTo>
                    <a:pt x="6054268" y="4695279"/>
                  </a:lnTo>
                  <a:lnTo>
                    <a:pt x="6021540" y="4727130"/>
                  </a:lnTo>
                  <a:lnTo>
                    <a:pt x="5988126" y="4758283"/>
                  </a:lnTo>
                  <a:lnTo>
                    <a:pt x="5954026" y="4788725"/>
                  </a:lnTo>
                  <a:lnTo>
                    <a:pt x="5919279" y="4818443"/>
                  </a:lnTo>
                  <a:lnTo>
                    <a:pt x="5883872" y="4847425"/>
                  </a:lnTo>
                  <a:lnTo>
                    <a:pt x="5847829" y="4875657"/>
                  </a:lnTo>
                  <a:lnTo>
                    <a:pt x="5811151" y="4903140"/>
                  </a:lnTo>
                  <a:lnTo>
                    <a:pt x="5773852" y="4929835"/>
                  </a:lnTo>
                  <a:lnTo>
                    <a:pt x="5735955" y="4955743"/>
                  </a:lnTo>
                  <a:lnTo>
                    <a:pt x="5697461" y="4980864"/>
                  </a:lnTo>
                  <a:lnTo>
                    <a:pt x="5658383" y="5005171"/>
                  </a:lnTo>
                  <a:lnTo>
                    <a:pt x="5618734" y="5028654"/>
                  </a:lnTo>
                  <a:lnTo>
                    <a:pt x="5578526" y="5051298"/>
                  </a:lnTo>
                  <a:lnTo>
                    <a:pt x="5537771" y="5073091"/>
                  </a:lnTo>
                  <a:lnTo>
                    <a:pt x="5496471" y="5094021"/>
                  </a:lnTo>
                  <a:lnTo>
                    <a:pt x="5454637" y="5114087"/>
                  </a:lnTo>
                  <a:lnTo>
                    <a:pt x="5412295" y="5133264"/>
                  </a:lnTo>
                  <a:lnTo>
                    <a:pt x="5369445" y="5151539"/>
                  </a:lnTo>
                  <a:lnTo>
                    <a:pt x="5326113" y="5168912"/>
                  </a:lnTo>
                  <a:lnTo>
                    <a:pt x="5282285" y="5185346"/>
                  </a:lnTo>
                  <a:lnTo>
                    <a:pt x="5237988" y="5200853"/>
                  </a:lnTo>
                  <a:lnTo>
                    <a:pt x="5193246" y="5215420"/>
                  </a:lnTo>
                  <a:lnTo>
                    <a:pt x="5148034" y="5229022"/>
                  </a:lnTo>
                  <a:lnTo>
                    <a:pt x="5102403" y="5241645"/>
                  </a:lnTo>
                  <a:lnTo>
                    <a:pt x="5056340" y="5253279"/>
                  </a:lnTo>
                  <a:lnTo>
                    <a:pt x="5009858" y="5263921"/>
                  </a:lnTo>
                  <a:lnTo>
                    <a:pt x="4962969" y="5273548"/>
                  </a:lnTo>
                  <a:lnTo>
                    <a:pt x="4915700" y="5282158"/>
                  </a:lnTo>
                  <a:lnTo>
                    <a:pt x="4868049" y="5289728"/>
                  </a:lnTo>
                  <a:lnTo>
                    <a:pt x="4820018" y="5296243"/>
                  </a:lnTo>
                  <a:lnTo>
                    <a:pt x="4771644" y="5301704"/>
                  </a:lnTo>
                  <a:lnTo>
                    <a:pt x="4771644" y="5128971"/>
                  </a:lnTo>
                  <a:lnTo>
                    <a:pt x="4557268" y="5442597"/>
                  </a:lnTo>
                  <a:lnTo>
                    <a:pt x="4771644" y="5735764"/>
                  </a:lnTo>
                  <a:lnTo>
                    <a:pt x="4771644" y="5562968"/>
                  </a:lnTo>
                  <a:lnTo>
                    <a:pt x="4819980" y="5558117"/>
                  </a:lnTo>
                  <a:lnTo>
                    <a:pt x="4868024" y="5552325"/>
                  </a:lnTo>
                  <a:lnTo>
                    <a:pt x="4915751" y="5545582"/>
                  </a:lnTo>
                  <a:lnTo>
                    <a:pt x="4963147" y="5537924"/>
                  </a:lnTo>
                  <a:lnTo>
                    <a:pt x="5010201" y="5529351"/>
                  </a:lnTo>
                  <a:lnTo>
                    <a:pt x="5056924" y="5519864"/>
                  </a:lnTo>
                  <a:lnTo>
                    <a:pt x="5103292" y="5509488"/>
                  </a:lnTo>
                  <a:lnTo>
                    <a:pt x="5149291" y="5498236"/>
                  </a:lnTo>
                  <a:lnTo>
                    <a:pt x="5194922" y="5486095"/>
                  </a:lnTo>
                  <a:lnTo>
                    <a:pt x="5240185" y="5473090"/>
                  </a:lnTo>
                  <a:lnTo>
                    <a:pt x="5285054" y="5459222"/>
                  </a:lnTo>
                  <a:lnTo>
                    <a:pt x="5329517" y="5444515"/>
                  </a:lnTo>
                  <a:lnTo>
                    <a:pt x="5373586" y="5428970"/>
                  </a:lnTo>
                  <a:lnTo>
                    <a:pt x="5417236" y="5412600"/>
                  </a:lnTo>
                  <a:lnTo>
                    <a:pt x="5460454" y="5395404"/>
                  </a:lnTo>
                  <a:lnTo>
                    <a:pt x="5503253" y="5377408"/>
                  </a:lnTo>
                  <a:lnTo>
                    <a:pt x="5545607" y="5358612"/>
                  </a:lnTo>
                  <a:lnTo>
                    <a:pt x="5587504" y="5339029"/>
                  </a:lnTo>
                  <a:lnTo>
                    <a:pt x="5628945" y="5318658"/>
                  </a:lnTo>
                  <a:lnTo>
                    <a:pt x="5669915" y="5297525"/>
                  </a:lnTo>
                  <a:lnTo>
                    <a:pt x="5710415" y="5275631"/>
                  </a:lnTo>
                  <a:lnTo>
                    <a:pt x="5750420" y="5252999"/>
                  </a:lnTo>
                  <a:lnTo>
                    <a:pt x="5789930" y="5229618"/>
                  </a:lnTo>
                  <a:lnTo>
                    <a:pt x="5828944" y="5205501"/>
                  </a:lnTo>
                  <a:lnTo>
                    <a:pt x="5867438" y="5180673"/>
                  </a:lnTo>
                  <a:lnTo>
                    <a:pt x="5905411" y="5155133"/>
                  </a:lnTo>
                  <a:lnTo>
                    <a:pt x="5942850" y="5128895"/>
                  </a:lnTo>
                  <a:lnTo>
                    <a:pt x="5979757" y="5101958"/>
                  </a:lnTo>
                  <a:lnTo>
                    <a:pt x="6016117" y="5074348"/>
                  </a:lnTo>
                  <a:lnTo>
                    <a:pt x="6051905" y="5046065"/>
                  </a:lnTo>
                  <a:lnTo>
                    <a:pt x="6087135" y="5017122"/>
                  </a:lnTo>
                  <a:lnTo>
                    <a:pt x="6121793" y="4987531"/>
                  </a:lnTo>
                  <a:lnTo>
                    <a:pt x="6155868" y="4957292"/>
                  </a:lnTo>
                  <a:lnTo>
                    <a:pt x="6189345" y="4926419"/>
                  </a:lnTo>
                  <a:lnTo>
                    <a:pt x="6222212" y="4894935"/>
                  </a:lnTo>
                  <a:lnTo>
                    <a:pt x="6254470" y="4862830"/>
                  </a:lnTo>
                  <a:lnTo>
                    <a:pt x="6286119" y="4830127"/>
                  </a:lnTo>
                  <a:lnTo>
                    <a:pt x="6317132" y="4796828"/>
                  </a:lnTo>
                  <a:lnTo>
                    <a:pt x="6347511" y="4762944"/>
                  </a:lnTo>
                  <a:lnTo>
                    <a:pt x="6377241" y="4728489"/>
                  </a:lnTo>
                  <a:lnTo>
                    <a:pt x="6406312" y="4693463"/>
                  </a:lnTo>
                  <a:lnTo>
                    <a:pt x="6434709" y="4657890"/>
                  </a:lnTo>
                  <a:lnTo>
                    <a:pt x="6462446" y="4621784"/>
                  </a:lnTo>
                  <a:lnTo>
                    <a:pt x="6489497" y="4585132"/>
                  </a:lnTo>
                  <a:lnTo>
                    <a:pt x="6515862" y="4547959"/>
                  </a:lnTo>
                  <a:lnTo>
                    <a:pt x="6541516" y="4510265"/>
                  </a:lnTo>
                  <a:lnTo>
                    <a:pt x="6566459" y="4472063"/>
                  </a:lnTo>
                  <a:lnTo>
                    <a:pt x="6590690" y="4433379"/>
                  </a:lnTo>
                  <a:lnTo>
                    <a:pt x="6614198" y="4394200"/>
                  </a:lnTo>
                  <a:lnTo>
                    <a:pt x="6636956" y="4354550"/>
                  </a:lnTo>
                  <a:lnTo>
                    <a:pt x="6658978" y="4314431"/>
                  </a:lnTo>
                  <a:lnTo>
                    <a:pt x="6680251" y="4273867"/>
                  </a:lnTo>
                  <a:lnTo>
                    <a:pt x="6700748" y="4232846"/>
                  </a:lnTo>
                  <a:lnTo>
                    <a:pt x="6720484" y="4191393"/>
                  </a:lnTo>
                  <a:lnTo>
                    <a:pt x="6739433" y="4149509"/>
                  </a:lnTo>
                  <a:lnTo>
                    <a:pt x="6757594" y="4107205"/>
                  </a:lnTo>
                  <a:lnTo>
                    <a:pt x="6774955" y="4064495"/>
                  </a:lnTo>
                  <a:lnTo>
                    <a:pt x="6791515" y="4021404"/>
                  </a:lnTo>
                  <a:lnTo>
                    <a:pt x="6807251" y="3977906"/>
                  </a:lnTo>
                  <a:lnTo>
                    <a:pt x="6822160" y="3934041"/>
                  </a:lnTo>
                  <a:lnTo>
                    <a:pt x="6836245" y="3889806"/>
                  </a:lnTo>
                  <a:lnTo>
                    <a:pt x="6849478" y="3845204"/>
                  </a:lnTo>
                  <a:lnTo>
                    <a:pt x="6861861" y="3800259"/>
                  </a:lnTo>
                  <a:lnTo>
                    <a:pt x="6873380" y="3754983"/>
                  </a:lnTo>
                  <a:lnTo>
                    <a:pt x="6884022" y="3709365"/>
                  </a:lnTo>
                  <a:lnTo>
                    <a:pt x="6893801" y="3663442"/>
                  </a:lnTo>
                  <a:lnTo>
                    <a:pt x="6902678" y="3617201"/>
                  </a:lnTo>
                  <a:lnTo>
                    <a:pt x="6910667" y="3570655"/>
                  </a:lnTo>
                  <a:lnTo>
                    <a:pt x="6917741" y="3523831"/>
                  </a:lnTo>
                  <a:lnTo>
                    <a:pt x="6923900" y="3476714"/>
                  </a:lnTo>
                  <a:lnTo>
                    <a:pt x="6929145" y="3429330"/>
                  </a:lnTo>
                  <a:lnTo>
                    <a:pt x="6933451" y="3381692"/>
                  </a:lnTo>
                  <a:lnTo>
                    <a:pt x="6936816" y="3333800"/>
                  </a:lnTo>
                  <a:lnTo>
                    <a:pt x="6939242" y="3285667"/>
                  </a:lnTo>
                  <a:lnTo>
                    <a:pt x="6940690" y="3237306"/>
                  </a:lnTo>
                  <a:lnTo>
                    <a:pt x="6941185" y="3188716"/>
                  </a:lnTo>
                  <a:close/>
                </a:path>
                <a:path w="7060565" h="5735955">
                  <a:moveTo>
                    <a:pt x="7060184" y="2215388"/>
                  </a:moveTo>
                  <a:lnTo>
                    <a:pt x="6887337" y="2215388"/>
                  </a:lnTo>
                  <a:lnTo>
                    <a:pt x="6882473" y="2167051"/>
                  </a:lnTo>
                  <a:lnTo>
                    <a:pt x="6876669" y="2119007"/>
                  </a:lnTo>
                  <a:lnTo>
                    <a:pt x="6869938" y="2071281"/>
                  </a:lnTo>
                  <a:lnTo>
                    <a:pt x="6862280" y="2023884"/>
                  </a:lnTo>
                  <a:lnTo>
                    <a:pt x="6853695" y="1976831"/>
                  </a:lnTo>
                  <a:lnTo>
                    <a:pt x="6844220" y="1930107"/>
                  </a:lnTo>
                  <a:lnTo>
                    <a:pt x="6833832" y="1883740"/>
                  </a:lnTo>
                  <a:lnTo>
                    <a:pt x="6822580" y="1837740"/>
                  </a:lnTo>
                  <a:lnTo>
                    <a:pt x="6810438" y="1792109"/>
                  </a:lnTo>
                  <a:lnTo>
                    <a:pt x="6797421" y="1746846"/>
                  </a:lnTo>
                  <a:lnTo>
                    <a:pt x="6783565" y="1701977"/>
                  </a:lnTo>
                  <a:lnTo>
                    <a:pt x="6768859" y="1657515"/>
                  </a:lnTo>
                  <a:lnTo>
                    <a:pt x="6753301" y="1613446"/>
                  </a:lnTo>
                  <a:lnTo>
                    <a:pt x="6736931" y="1569796"/>
                  </a:lnTo>
                  <a:lnTo>
                    <a:pt x="6719735" y="1526578"/>
                  </a:lnTo>
                  <a:lnTo>
                    <a:pt x="6701739" y="1483779"/>
                  </a:lnTo>
                  <a:lnTo>
                    <a:pt x="6682943" y="1441424"/>
                  </a:lnTo>
                  <a:lnTo>
                    <a:pt x="6663360" y="1399527"/>
                  </a:lnTo>
                  <a:lnTo>
                    <a:pt x="6642989" y="1358087"/>
                  </a:lnTo>
                  <a:lnTo>
                    <a:pt x="6621856" y="1317117"/>
                  </a:lnTo>
                  <a:lnTo>
                    <a:pt x="6599961" y="1276616"/>
                  </a:lnTo>
                  <a:lnTo>
                    <a:pt x="6577330" y="1236611"/>
                  </a:lnTo>
                  <a:lnTo>
                    <a:pt x="6553949" y="1197102"/>
                  </a:lnTo>
                  <a:lnTo>
                    <a:pt x="6529832" y="1158087"/>
                  </a:lnTo>
                  <a:lnTo>
                    <a:pt x="6505003" y="1119593"/>
                  </a:lnTo>
                  <a:lnTo>
                    <a:pt x="6479464" y="1081620"/>
                  </a:lnTo>
                  <a:lnTo>
                    <a:pt x="6453225" y="1044181"/>
                  </a:lnTo>
                  <a:lnTo>
                    <a:pt x="6426289" y="1007275"/>
                  </a:lnTo>
                  <a:lnTo>
                    <a:pt x="6398679" y="970915"/>
                  </a:lnTo>
                  <a:lnTo>
                    <a:pt x="6370396" y="935126"/>
                  </a:lnTo>
                  <a:lnTo>
                    <a:pt x="6341453" y="899896"/>
                  </a:lnTo>
                  <a:lnTo>
                    <a:pt x="6311862" y="865238"/>
                  </a:lnTo>
                  <a:lnTo>
                    <a:pt x="6281623" y="831164"/>
                  </a:lnTo>
                  <a:lnTo>
                    <a:pt x="6250749" y="797687"/>
                  </a:lnTo>
                  <a:lnTo>
                    <a:pt x="6219266" y="764819"/>
                  </a:lnTo>
                  <a:lnTo>
                    <a:pt x="6187160" y="732561"/>
                  </a:lnTo>
                  <a:lnTo>
                    <a:pt x="6154458" y="700913"/>
                  </a:lnTo>
                  <a:lnTo>
                    <a:pt x="6121158" y="669899"/>
                  </a:lnTo>
                  <a:lnTo>
                    <a:pt x="6087275" y="639521"/>
                  </a:lnTo>
                  <a:lnTo>
                    <a:pt x="6052820" y="609790"/>
                  </a:lnTo>
                  <a:lnTo>
                    <a:pt x="6017806" y="580720"/>
                  </a:lnTo>
                  <a:lnTo>
                    <a:pt x="5982233" y="552323"/>
                  </a:lnTo>
                  <a:lnTo>
                    <a:pt x="5946114" y="524586"/>
                  </a:lnTo>
                  <a:lnTo>
                    <a:pt x="5909462" y="497535"/>
                  </a:lnTo>
                  <a:lnTo>
                    <a:pt x="5872289" y="471170"/>
                  </a:lnTo>
                  <a:lnTo>
                    <a:pt x="5834596" y="445516"/>
                  </a:lnTo>
                  <a:lnTo>
                    <a:pt x="5796407" y="420573"/>
                  </a:lnTo>
                  <a:lnTo>
                    <a:pt x="5757710" y="396341"/>
                  </a:lnTo>
                  <a:lnTo>
                    <a:pt x="5718543" y="372833"/>
                  </a:lnTo>
                  <a:lnTo>
                    <a:pt x="5678881" y="350075"/>
                  </a:lnTo>
                  <a:lnTo>
                    <a:pt x="5638774" y="328053"/>
                  </a:lnTo>
                  <a:lnTo>
                    <a:pt x="5598198" y="306781"/>
                  </a:lnTo>
                  <a:lnTo>
                    <a:pt x="5557177" y="286283"/>
                  </a:lnTo>
                  <a:lnTo>
                    <a:pt x="5515724" y="266547"/>
                  </a:lnTo>
                  <a:lnTo>
                    <a:pt x="5473839" y="247599"/>
                  </a:lnTo>
                  <a:lnTo>
                    <a:pt x="5431548" y="229438"/>
                  </a:lnTo>
                  <a:lnTo>
                    <a:pt x="5388838" y="212077"/>
                  </a:lnTo>
                  <a:lnTo>
                    <a:pt x="5345735" y="195516"/>
                  </a:lnTo>
                  <a:lnTo>
                    <a:pt x="5302250" y="179781"/>
                  </a:lnTo>
                  <a:lnTo>
                    <a:pt x="5258371" y="164871"/>
                  </a:lnTo>
                  <a:lnTo>
                    <a:pt x="5214137" y="150787"/>
                  </a:lnTo>
                  <a:lnTo>
                    <a:pt x="5169547" y="137553"/>
                  </a:lnTo>
                  <a:lnTo>
                    <a:pt x="5124602" y="125171"/>
                  </a:lnTo>
                  <a:lnTo>
                    <a:pt x="5079314" y="113652"/>
                  </a:lnTo>
                  <a:lnTo>
                    <a:pt x="5033708" y="103009"/>
                  </a:lnTo>
                  <a:lnTo>
                    <a:pt x="4987772" y="93230"/>
                  </a:lnTo>
                  <a:lnTo>
                    <a:pt x="4941532" y="84353"/>
                  </a:lnTo>
                  <a:lnTo>
                    <a:pt x="4894999" y="76365"/>
                  </a:lnTo>
                  <a:lnTo>
                    <a:pt x="4848174" y="69291"/>
                  </a:lnTo>
                  <a:lnTo>
                    <a:pt x="4801057" y="63131"/>
                  </a:lnTo>
                  <a:lnTo>
                    <a:pt x="4753673" y="57886"/>
                  </a:lnTo>
                  <a:lnTo>
                    <a:pt x="4706036" y="53581"/>
                  </a:lnTo>
                  <a:lnTo>
                    <a:pt x="4658144" y="50215"/>
                  </a:lnTo>
                  <a:lnTo>
                    <a:pt x="4610011" y="47790"/>
                  </a:lnTo>
                  <a:lnTo>
                    <a:pt x="4561649" y="46342"/>
                  </a:lnTo>
                  <a:lnTo>
                    <a:pt x="4513072" y="45847"/>
                  </a:lnTo>
                  <a:lnTo>
                    <a:pt x="4513072" y="305943"/>
                  </a:lnTo>
                  <a:lnTo>
                    <a:pt x="4561751" y="306501"/>
                  </a:lnTo>
                  <a:lnTo>
                    <a:pt x="4610176" y="308140"/>
                  </a:lnTo>
                  <a:lnTo>
                    <a:pt x="4658347" y="310857"/>
                  </a:lnTo>
                  <a:lnTo>
                    <a:pt x="4706251" y="314655"/>
                  </a:lnTo>
                  <a:lnTo>
                    <a:pt x="4753864" y="319493"/>
                  </a:lnTo>
                  <a:lnTo>
                    <a:pt x="4801171" y="325386"/>
                  </a:lnTo>
                  <a:lnTo>
                    <a:pt x="4848174" y="332320"/>
                  </a:lnTo>
                  <a:lnTo>
                    <a:pt x="4894846" y="340271"/>
                  </a:lnTo>
                  <a:lnTo>
                    <a:pt x="4941189" y="349237"/>
                  </a:lnTo>
                  <a:lnTo>
                    <a:pt x="4987188" y="359206"/>
                  </a:lnTo>
                  <a:lnTo>
                    <a:pt x="5032807" y="370154"/>
                  </a:lnTo>
                  <a:lnTo>
                    <a:pt x="5078069" y="382092"/>
                  </a:lnTo>
                  <a:lnTo>
                    <a:pt x="5122938" y="394995"/>
                  </a:lnTo>
                  <a:lnTo>
                    <a:pt x="5167414" y="408851"/>
                  </a:lnTo>
                  <a:lnTo>
                    <a:pt x="5211470" y="423659"/>
                  </a:lnTo>
                  <a:lnTo>
                    <a:pt x="5255107" y="439394"/>
                  </a:lnTo>
                  <a:lnTo>
                    <a:pt x="5298313" y="456044"/>
                  </a:lnTo>
                  <a:lnTo>
                    <a:pt x="5341061" y="473621"/>
                  </a:lnTo>
                  <a:lnTo>
                    <a:pt x="5383352" y="492086"/>
                  </a:lnTo>
                  <a:lnTo>
                    <a:pt x="5425160" y="511441"/>
                  </a:lnTo>
                  <a:lnTo>
                    <a:pt x="5466499" y="531672"/>
                  </a:lnTo>
                  <a:lnTo>
                    <a:pt x="5507329" y="552780"/>
                  </a:lnTo>
                  <a:lnTo>
                    <a:pt x="5547652" y="574725"/>
                  </a:lnTo>
                  <a:lnTo>
                    <a:pt x="5587441" y="597535"/>
                  </a:lnTo>
                  <a:lnTo>
                    <a:pt x="5626709" y="621157"/>
                  </a:lnTo>
                  <a:lnTo>
                    <a:pt x="5665419" y="645604"/>
                  </a:lnTo>
                  <a:lnTo>
                    <a:pt x="5703570" y="670864"/>
                  </a:lnTo>
                  <a:lnTo>
                    <a:pt x="5741149" y="696925"/>
                  </a:lnTo>
                  <a:lnTo>
                    <a:pt x="5778131" y="723773"/>
                  </a:lnTo>
                  <a:lnTo>
                    <a:pt x="5814530" y="751382"/>
                  </a:lnTo>
                  <a:lnTo>
                    <a:pt x="5850306" y="779767"/>
                  </a:lnTo>
                  <a:lnTo>
                    <a:pt x="5885459" y="808913"/>
                  </a:lnTo>
                  <a:lnTo>
                    <a:pt x="5919990" y="838784"/>
                  </a:lnTo>
                  <a:lnTo>
                    <a:pt x="5953861" y="869391"/>
                  </a:lnTo>
                  <a:lnTo>
                    <a:pt x="5987072" y="900722"/>
                  </a:lnTo>
                  <a:lnTo>
                    <a:pt x="6019609" y="932764"/>
                  </a:lnTo>
                  <a:lnTo>
                    <a:pt x="6051461" y="965492"/>
                  </a:lnTo>
                  <a:lnTo>
                    <a:pt x="6082614" y="998905"/>
                  </a:lnTo>
                  <a:lnTo>
                    <a:pt x="6113056" y="1033005"/>
                  </a:lnTo>
                  <a:lnTo>
                    <a:pt x="6142774" y="1067752"/>
                  </a:lnTo>
                  <a:lnTo>
                    <a:pt x="6171768" y="1103160"/>
                  </a:lnTo>
                  <a:lnTo>
                    <a:pt x="6200000" y="1139202"/>
                  </a:lnTo>
                  <a:lnTo>
                    <a:pt x="6227470" y="1175880"/>
                  </a:lnTo>
                  <a:lnTo>
                    <a:pt x="6254166" y="1213180"/>
                  </a:lnTo>
                  <a:lnTo>
                    <a:pt x="6280086" y="1251077"/>
                  </a:lnTo>
                  <a:lnTo>
                    <a:pt x="6305207" y="1289570"/>
                  </a:lnTo>
                  <a:lnTo>
                    <a:pt x="6329502" y="1328648"/>
                  </a:lnTo>
                  <a:lnTo>
                    <a:pt x="6352984" y="1368298"/>
                  </a:lnTo>
                  <a:lnTo>
                    <a:pt x="6375641" y="1408506"/>
                  </a:lnTo>
                  <a:lnTo>
                    <a:pt x="6397434" y="1449260"/>
                  </a:lnTo>
                  <a:lnTo>
                    <a:pt x="6418364" y="1490560"/>
                  </a:lnTo>
                  <a:lnTo>
                    <a:pt x="6438430" y="1532394"/>
                  </a:lnTo>
                  <a:lnTo>
                    <a:pt x="6457607" y="1574736"/>
                  </a:lnTo>
                  <a:lnTo>
                    <a:pt x="6475895" y="1617586"/>
                  </a:lnTo>
                  <a:lnTo>
                    <a:pt x="6493256" y="1660918"/>
                  </a:lnTo>
                  <a:lnTo>
                    <a:pt x="6509702" y="1704746"/>
                  </a:lnTo>
                  <a:lnTo>
                    <a:pt x="6525209" y="1749044"/>
                  </a:lnTo>
                  <a:lnTo>
                    <a:pt x="6539776" y="1793786"/>
                  </a:lnTo>
                  <a:lnTo>
                    <a:pt x="6553378" y="1838998"/>
                  </a:lnTo>
                  <a:lnTo>
                    <a:pt x="6566001" y="1884629"/>
                  </a:lnTo>
                  <a:lnTo>
                    <a:pt x="6577647" y="1930692"/>
                  </a:lnTo>
                  <a:lnTo>
                    <a:pt x="6588290" y="1977174"/>
                  </a:lnTo>
                  <a:lnTo>
                    <a:pt x="6597917" y="2024062"/>
                  </a:lnTo>
                  <a:lnTo>
                    <a:pt x="6606527" y="2071331"/>
                  </a:lnTo>
                  <a:lnTo>
                    <a:pt x="6614096" y="2118982"/>
                  </a:lnTo>
                  <a:lnTo>
                    <a:pt x="6620624" y="2167013"/>
                  </a:lnTo>
                  <a:lnTo>
                    <a:pt x="6626098" y="2215388"/>
                  </a:lnTo>
                  <a:lnTo>
                    <a:pt x="6453378" y="2215388"/>
                  </a:lnTo>
                  <a:lnTo>
                    <a:pt x="6766941" y="2429764"/>
                  </a:lnTo>
                  <a:lnTo>
                    <a:pt x="7060184" y="2215388"/>
                  </a:lnTo>
                  <a:close/>
                </a:path>
              </a:pathLst>
            </a:custGeom>
            <a:solidFill>
              <a:srgbClr val="FFD2A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925824" y="74676"/>
              <a:ext cx="3752215" cy="563880"/>
            </a:xfrm>
            <a:custGeom>
              <a:avLst/>
              <a:gdLst/>
              <a:ahLst/>
              <a:cxnLst/>
              <a:rect l="l" t="t" r="r" b="b"/>
              <a:pathLst>
                <a:path w="3752215" h="563880">
                  <a:moveTo>
                    <a:pt x="3752087" y="0"/>
                  </a:moveTo>
                  <a:lnTo>
                    <a:pt x="0" y="0"/>
                  </a:lnTo>
                  <a:lnTo>
                    <a:pt x="0" y="563879"/>
                  </a:lnTo>
                  <a:lnTo>
                    <a:pt x="3752087" y="563879"/>
                  </a:lnTo>
                  <a:lnTo>
                    <a:pt x="37520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4018915" y="133957"/>
            <a:ext cx="3564254" cy="4749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950" spc="50" b="1" i="1">
                <a:solidFill>
                  <a:srgbClr val="EE8500"/>
                </a:solidFill>
                <a:latin typeface="Arial Narrow"/>
                <a:cs typeface="Arial Narrow"/>
              </a:rPr>
              <a:t>UBERISATION </a:t>
            </a:r>
            <a:r>
              <a:rPr dirty="0" sz="2950" spc="60" b="1" i="1">
                <a:solidFill>
                  <a:srgbClr val="EE8500"/>
                </a:solidFill>
                <a:latin typeface="Arial Narrow"/>
                <a:cs typeface="Arial Narrow"/>
              </a:rPr>
              <a:t>of</a:t>
            </a:r>
            <a:r>
              <a:rPr dirty="0" sz="2950" spc="110" b="1" i="1">
                <a:solidFill>
                  <a:srgbClr val="EE8500"/>
                </a:solidFill>
                <a:latin typeface="Arial Narrow"/>
                <a:cs typeface="Arial Narrow"/>
              </a:rPr>
              <a:t> </a:t>
            </a:r>
            <a:r>
              <a:rPr dirty="0" sz="2950" spc="-65" b="1" i="1">
                <a:solidFill>
                  <a:srgbClr val="EE8500"/>
                </a:solidFill>
                <a:latin typeface="Arial Narrow"/>
                <a:cs typeface="Arial Narrow"/>
              </a:rPr>
              <a:t>GOVT</a:t>
            </a:r>
            <a:endParaRPr sz="2950">
              <a:latin typeface="Arial Narrow"/>
              <a:cs typeface="Arial Narrow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279263" y="2013965"/>
            <a:ext cx="135191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Elephant"/>
                <a:cs typeface="Elephant"/>
              </a:rPr>
              <a:t>One</a:t>
            </a:r>
            <a:r>
              <a:rPr dirty="0" sz="1800" spc="-85" b="1">
                <a:latin typeface="Elephant"/>
                <a:cs typeface="Elephant"/>
              </a:rPr>
              <a:t> </a:t>
            </a:r>
            <a:r>
              <a:rPr dirty="0" sz="1800" b="1">
                <a:latin typeface="Elephant"/>
                <a:cs typeface="Elephant"/>
              </a:rPr>
              <a:t>Nation</a:t>
            </a:r>
            <a:endParaRPr sz="1800">
              <a:latin typeface="Elephant"/>
              <a:cs typeface="Elephan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029327" y="4497704"/>
            <a:ext cx="177228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5" b="1">
                <a:latin typeface="Elephant"/>
                <a:cs typeface="Elephant"/>
              </a:rPr>
              <a:t>One</a:t>
            </a:r>
            <a:r>
              <a:rPr dirty="0" sz="2000" spc="-90" b="1">
                <a:latin typeface="Elephant"/>
                <a:cs typeface="Elephant"/>
              </a:rPr>
              <a:t> </a:t>
            </a:r>
            <a:r>
              <a:rPr dirty="0" sz="2000" b="1">
                <a:latin typeface="Elephant"/>
                <a:cs typeface="Elephant"/>
              </a:rPr>
              <a:t>Platform</a:t>
            </a:r>
            <a:endParaRPr sz="2000">
              <a:latin typeface="Elephant"/>
              <a:cs typeface="Elephan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435210" y="3247389"/>
            <a:ext cx="2131060" cy="24644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38455" indent="-326390">
              <a:lnSpc>
                <a:spcPct val="100000"/>
              </a:lnSpc>
              <a:spcBef>
                <a:spcPts val="95"/>
              </a:spcBef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>
                <a:latin typeface="Arial"/>
                <a:cs typeface="Arial"/>
              </a:rPr>
              <a:t>CyberSecure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45">
                <a:latin typeface="Arial"/>
                <a:cs typeface="Arial"/>
              </a:rPr>
              <a:t>India</a:t>
            </a:r>
            <a:endParaRPr sz="1600">
              <a:latin typeface="Arial"/>
              <a:cs typeface="Arial"/>
            </a:endParaRPr>
          </a:p>
          <a:p>
            <a:pPr marL="338455" indent="-326390">
              <a:lnSpc>
                <a:spcPct val="100000"/>
              </a:lnSpc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 spc="30">
                <a:latin typeface="Arial"/>
                <a:cs typeface="Arial"/>
              </a:rPr>
              <a:t>Data</a:t>
            </a:r>
            <a:r>
              <a:rPr dirty="0" sz="1600" spc="-70">
                <a:latin typeface="Arial"/>
                <a:cs typeface="Arial"/>
              </a:rPr>
              <a:t> </a:t>
            </a:r>
            <a:r>
              <a:rPr dirty="0" sz="1600" spc="20">
                <a:latin typeface="Arial"/>
                <a:cs typeface="Arial"/>
              </a:rPr>
              <a:t>Soveregenity</a:t>
            </a:r>
            <a:endParaRPr sz="1600">
              <a:latin typeface="Arial"/>
              <a:cs typeface="Arial"/>
            </a:endParaRPr>
          </a:p>
          <a:p>
            <a:pPr marL="338455" indent="-326390">
              <a:lnSpc>
                <a:spcPct val="100000"/>
              </a:lnSpc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 spc="30">
                <a:latin typeface="Arial"/>
                <a:cs typeface="Arial"/>
              </a:rPr>
              <a:t>Data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25">
                <a:latin typeface="Arial"/>
                <a:cs typeface="Arial"/>
              </a:rPr>
              <a:t>Localisation</a:t>
            </a:r>
            <a:endParaRPr sz="1600">
              <a:latin typeface="Arial"/>
              <a:cs typeface="Arial"/>
            </a:endParaRPr>
          </a:p>
          <a:p>
            <a:pPr marL="338455" marR="421640" indent="-326390">
              <a:lnSpc>
                <a:spcPct val="100000"/>
              </a:lnSpc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 spc="10">
                <a:latin typeface="Arial"/>
                <a:cs typeface="Arial"/>
              </a:rPr>
              <a:t>Cyber</a:t>
            </a:r>
            <a:r>
              <a:rPr dirty="0" sz="1600" spc="-85">
                <a:latin typeface="Arial"/>
                <a:cs typeface="Arial"/>
              </a:rPr>
              <a:t> </a:t>
            </a:r>
            <a:r>
              <a:rPr dirty="0" sz="1600" spc="45">
                <a:latin typeface="Arial"/>
                <a:cs typeface="Arial"/>
              </a:rPr>
              <a:t>resilient  </a:t>
            </a:r>
            <a:r>
              <a:rPr dirty="0" sz="1600" spc="60">
                <a:latin typeface="Arial"/>
                <a:cs typeface="Arial"/>
              </a:rPr>
              <a:t>communities</a:t>
            </a:r>
            <a:endParaRPr sz="1600">
              <a:latin typeface="Arial"/>
              <a:cs typeface="Arial"/>
            </a:endParaRPr>
          </a:p>
          <a:p>
            <a:pPr marL="338455" indent="-326390">
              <a:lnSpc>
                <a:spcPct val="100000"/>
              </a:lnSpc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 spc="30">
                <a:latin typeface="Arial"/>
                <a:cs typeface="Arial"/>
              </a:rPr>
              <a:t>CyberWarriors</a:t>
            </a:r>
            <a:endParaRPr sz="1600">
              <a:latin typeface="Arial"/>
              <a:cs typeface="Arial"/>
            </a:endParaRPr>
          </a:p>
          <a:p>
            <a:pPr marL="338455" marR="554990" indent="-326390">
              <a:lnSpc>
                <a:spcPct val="100000"/>
              </a:lnSpc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 spc="10">
                <a:latin typeface="Arial"/>
                <a:cs typeface="Arial"/>
              </a:rPr>
              <a:t>Awareness</a:t>
            </a:r>
            <a:r>
              <a:rPr dirty="0" sz="1600" spc="-60">
                <a:latin typeface="Arial"/>
                <a:cs typeface="Arial"/>
              </a:rPr>
              <a:t> </a:t>
            </a:r>
            <a:r>
              <a:rPr dirty="0" sz="1600" spc="95">
                <a:latin typeface="Arial"/>
                <a:cs typeface="Arial"/>
              </a:rPr>
              <a:t>&amp;  </a:t>
            </a:r>
            <a:r>
              <a:rPr dirty="0" sz="1600" spc="25">
                <a:latin typeface="Arial"/>
                <a:cs typeface="Arial"/>
              </a:rPr>
              <a:t>Sensitization</a:t>
            </a:r>
            <a:endParaRPr sz="1600">
              <a:latin typeface="Arial"/>
              <a:cs typeface="Arial"/>
            </a:endParaRPr>
          </a:p>
          <a:p>
            <a:pPr marL="338455" indent="-326390">
              <a:lnSpc>
                <a:spcPct val="100000"/>
              </a:lnSpc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 spc="5">
                <a:latin typeface="Arial"/>
                <a:cs typeface="Arial"/>
              </a:rPr>
              <a:t>Agile </a:t>
            </a:r>
            <a:r>
              <a:rPr dirty="0" sz="1600" spc="95">
                <a:latin typeface="Arial"/>
                <a:cs typeface="Arial"/>
              </a:rPr>
              <a:t>&amp;</a:t>
            </a:r>
            <a:r>
              <a:rPr dirty="0" sz="1600" spc="-155">
                <a:latin typeface="Arial"/>
                <a:cs typeface="Arial"/>
              </a:rPr>
              <a:t> </a:t>
            </a:r>
            <a:r>
              <a:rPr dirty="0" sz="1600" spc="5">
                <a:latin typeface="Arial"/>
                <a:cs typeface="Arial"/>
              </a:rPr>
              <a:t>Responsive</a:t>
            </a:r>
            <a:endParaRPr sz="1600">
              <a:latin typeface="Arial"/>
              <a:cs typeface="Arial"/>
            </a:endParaRPr>
          </a:p>
          <a:p>
            <a:pPr marL="338455">
              <a:lnSpc>
                <a:spcPct val="100000"/>
              </a:lnSpc>
              <a:spcBef>
                <a:spcPts val="5"/>
              </a:spcBef>
            </a:pPr>
            <a:r>
              <a:rPr dirty="0" sz="1600" spc="25">
                <a:latin typeface="Arial"/>
                <a:cs typeface="Arial"/>
              </a:rPr>
              <a:t>Regulatory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20">
                <a:latin typeface="Arial"/>
                <a:cs typeface="Arial"/>
              </a:rPr>
              <a:t>F/w</a:t>
            </a:r>
            <a:endParaRPr sz="16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254997" y="1002918"/>
            <a:ext cx="2479675" cy="19767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29565" indent="-317500">
              <a:lnSpc>
                <a:spcPct val="100000"/>
              </a:lnSpc>
              <a:spcBef>
                <a:spcPts val="95"/>
              </a:spcBef>
              <a:buSzPct val="87500"/>
              <a:buChar char="•"/>
              <a:tabLst>
                <a:tab pos="329565" algn="l"/>
                <a:tab pos="330200" algn="l"/>
              </a:tabLst>
            </a:pPr>
            <a:r>
              <a:rPr dirty="0" sz="1600" spc="-5">
                <a:latin typeface="Arial"/>
                <a:cs typeface="Arial"/>
              </a:rPr>
              <a:t>Dashboards/ICCC/APIs</a:t>
            </a:r>
            <a:endParaRPr sz="1600">
              <a:latin typeface="Arial"/>
              <a:cs typeface="Arial"/>
            </a:endParaRPr>
          </a:p>
          <a:p>
            <a:pPr marL="329565" indent="-317500">
              <a:lnSpc>
                <a:spcPct val="100000"/>
              </a:lnSpc>
              <a:buSzPct val="87500"/>
              <a:buChar char="•"/>
              <a:tabLst>
                <a:tab pos="329565" algn="l"/>
                <a:tab pos="330200" algn="l"/>
              </a:tabLst>
            </a:pPr>
            <a:r>
              <a:rPr dirty="0" sz="1600" spc="45">
                <a:latin typeface="Arial"/>
                <a:cs typeface="Arial"/>
              </a:rPr>
              <a:t>India </a:t>
            </a:r>
            <a:r>
              <a:rPr dirty="0" sz="1600" spc="-20">
                <a:latin typeface="Arial"/>
                <a:cs typeface="Arial"/>
              </a:rPr>
              <a:t>Stack </a:t>
            </a:r>
            <a:r>
              <a:rPr dirty="0" sz="1600" spc="95">
                <a:latin typeface="Arial"/>
                <a:cs typeface="Arial"/>
              </a:rPr>
              <a:t>&amp;</a:t>
            </a:r>
            <a:r>
              <a:rPr dirty="0" sz="1600" spc="-155">
                <a:latin typeface="Arial"/>
                <a:cs typeface="Arial"/>
              </a:rPr>
              <a:t> </a:t>
            </a:r>
            <a:r>
              <a:rPr dirty="0" sz="1600" spc="-55">
                <a:latin typeface="Arial"/>
                <a:cs typeface="Arial"/>
              </a:rPr>
              <a:t>APIs</a:t>
            </a:r>
            <a:endParaRPr sz="1600">
              <a:latin typeface="Arial"/>
              <a:cs typeface="Arial"/>
            </a:endParaRPr>
          </a:p>
          <a:p>
            <a:pPr marL="329565" marR="262255" indent="-317500">
              <a:lnSpc>
                <a:spcPct val="100000"/>
              </a:lnSpc>
              <a:buSzPct val="87500"/>
              <a:buChar char="•"/>
              <a:tabLst>
                <a:tab pos="329565" algn="l"/>
                <a:tab pos="330200" algn="l"/>
              </a:tabLst>
            </a:pPr>
            <a:r>
              <a:rPr dirty="0" sz="1600" spc="45">
                <a:latin typeface="Arial"/>
                <a:cs typeface="Arial"/>
              </a:rPr>
              <a:t>India </a:t>
            </a:r>
            <a:r>
              <a:rPr dirty="0" sz="1600" spc="30">
                <a:latin typeface="Arial"/>
                <a:cs typeface="Arial"/>
              </a:rPr>
              <a:t>Enterprise  </a:t>
            </a:r>
            <a:r>
              <a:rPr dirty="0" sz="1600" spc="40">
                <a:latin typeface="Arial"/>
                <a:cs typeface="Arial"/>
              </a:rPr>
              <a:t>Architecture</a:t>
            </a:r>
            <a:r>
              <a:rPr dirty="0" sz="1600" spc="-30">
                <a:latin typeface="Arial"/>
                <a:cs typeface="Arial"/>
              </a:rPr>
              <a:t> (IndEA)</a:t>
            </a:r>
            <a:endParaRPr sz="1600">
              <a:latin typeface="Arial"/>
              <a:cs typeface="Arial"/>
            </a:endParaRPr>
          </a:p>
          <a:p>
            <a:pPr marL="329565" marR="789940" indent="-317500">
              <a:lnSpc>
                <a:spcPct val="100000"/>
              </a:lnSpc>
              <a:buSzPct val="87500"/>
              <a:buChar char="•"/>
              <a:tabLst>
                <a:tab pos="329565" algn="l"/>
                <a:tab pos="330200" algn="l"/>
              </a:tabLst>
            </a:pPr>
            <a:r>
              <a:rPr dirty="0" sz="1600" spc="35">
                <a:latin typeface="Arial"/>
                <a:cs typeface="Arial"/>
              </a:rPr>
              <a:t>Digital </a:t>
            </a:r>
            <a:r>
              <a:rPr dirty="0" sz="1600" spc="-10">
                <a:latin typeface="Arial"/>
                <a:cs typeface="Arial"/>
              </a:rPr>
              <a:t>Service  </a:t>
            </a:r>
            <a:r>
              <a:rPr dirty="0" sz="1600" spc="30">
                <a:latin typeface="Arial"/>
                <a:cs typeface="Arial"/>
              </a:rPr>
              <a:t>Standard-</a:t>
            </a:r>
            <a:r>
              <a:rPr dirty="0" sz="1600" spc="-125">
                <a:latin typeface="Arial"/>
                <a:cs typeface="Arial"/>
              </a:rPr>
              <a:t> DSS</a:t>
            </a:r>
            <a:endParaRPr sz="1600">
              <a:latin typeface="Arial"/>
              <a:cs typeface="Arial"/>
            </a:endParaRPr>
          </a:p>
          <a:p>
            <a:pPr marL="329565" indent="-317500">
              <a:lnSpc>
                <a:spcPct val="100000"/>
              </a:lnSpc>
              <a:buSzPct val="87500"/>
              <a:buChar char="•"/>
              <a:tabLst>
                <a:tab pos="329565" algn="l"/>
                <a:tab pos="330200" algn="l"/>
              </a:tabLst>
            </a:pPr>
            <a:r>
              <a:rPr dirty="0" sz="1600" spc="35">
                <a:latin typeface="Arial"/>
                <a:cs typeface="Arial"/>
              </a:rPr>
              <a:t>OpenData </a:t>
            </a:r>
            <a:r>
              <a:rPr dirty="0" sz="1600" spc="95">
                <a:latin typeface="Arial"/>
                <a:cs typeface="Arial"/>
              </a:rPr>
              <a:t>&amp;</a:t>
            </a:r>
            <a:r>
              <a:rPr dirty="0" sz="1600" spc="-150">
                <a:latin typeface="Arial"/>
                <a:cs typeface="Arial"/>
              </a:rPr>
              <a:t> </a:t>
            </a:r>
            <a:r>
              <a:rPr dirty="0" sz="1600" spc="25">
                <a:latin typeface="Arial"/>
                <a:cs typeface="Arial"/>
              </a:rPr>
              <a:t>OpenGov</a:t>
            </a:r>
            <a:endParaRPr sz="1600">
              <a:latin typeface="Arial"/>
              <a:cs typeface="Arial"/>
            </a:endParaRPr>
          </a:p>
          <a:p>
            <a:pPr marL="329565" indent="-317500">
              <a:lnSpc>
                <a:spcPct val="100000"/>
              </a:lnSpc>
              <a:spcBef>
                <a:spcPts val="5"/>
              </a:spcBef>
              <a:buSzPct val="87500"/>
              <a:buChar char="•"/>
              <a:tabLst>
                <a:tab pos="329565" algn="l"/>
                <a:tab pos="330200" algn="l"/>
              </a:tabLst>
            </a:pPr>
            <a:r>
              <a:rPr dirty="0" sz="1600" spc="-120">
                <a:latin typeface="Arial"/>
                <a:cs typeface="Arial"/>
              </a:rPr>
              <a:t>GPR</a:t>
            </a:r>
            <a:endParaRPr sz="16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8072" y="679830"/>
            <a:ext cx="2042795" cy="2463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38455" indent="-326390">
              <a:lnSpc>
                <a:spcPct val="100000"/>
              </a:lnSpc>
              <a:spcBef>
                <a:spcPts val="95"/>
              </a:spcBef>
              <a:buClr>
                <a:srgbClr val="FFFFFF"/>
              </a:buClr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 spc="15">
                <a:solidFill>
                  <a:srgbClr val="FBFFD9"/>
                </a:solidFill>
                <a:latin typeface="Arial"/>
                <a:cs typeface="Arial"/>
              </a:rPr>
              <a:t>Citizen</a:t>
            </a:r>
            <a:r>
              <a:rPr dirty="0" sz="1600" spc="-45">
                <a:solidFill>
                  <a:srgbClr val="FBFFD9"/>
                </a:solidFill>
                <a:latin typeface="Arial"/>
                <a:cs typeface="Arial"/>
              </a:rPr>
              <a:t> </a:t>
            </a:r>
            <a:r>
              <a:rPr dirty="0" sz="1600" spc="25">
                <a:solidFill>
                  <a:srgbClr val="FBFFD9"/>
                </a:solidFill>
                <a:latin typeface="Arial"/>
                <a:cs typeface="Arial"/>
              </a:rPr>
              <a:t>Centric</a:t>
            </a:r>
            <a:endParaRPr sz="1600">
              <a:latin typeface="Arial"/>
              <a:cs typeface="Arial"/>
            </a:endParaRPr>
          </a:p>
          <a:p>
            <a:pPr marL="338455" indent="-326390">
              <a:lnSpc>
                <a:spcPct val="100000"/>
              </a:lnSpc>
              <a:buClr>
                <a:srgbClr val="FFFFFF"/>
              </a:buClr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 spc="-70">
                <a:solidFill>
                  <a:srgbClr val="FBFFD9"/>
                </a:solidFill>
                <a:latin typeface="Arial"/>
                <a:cs typeface="Arial"/>
              </a:rPr>
              <a:t>(UX </a:t>
            </a:r>
            <a:r>
              <a:rPr dirty="0" sz="1600" spc="95">
                <a:solidFill>
                  <a:srgbClr val="FBFFD9"/>
                </a:solidFill>
                <a:latin typeface="Arial"/>
                <a:cs typeface="Arial"/>
              </a:rPr>
              <a:t>&amp;</a:t>
            </a:r>
            <a:r>
              <a:rPr dirty="0" sz="1600" spc="-5">
                <a:solidFill>
                  <a:srgbClr val="FBFFD9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FBFFD9"/>
                </a:solidFill>
                <a:latin typeface="Arial"/>
                <a:cs typeface="Arial"/>
              </a:rPr>
              <a:t>UI)</a:t>
            </a:r>
            <a:endParaRPr sz="1600">
              <a:latin typeface="Arial"/>
              <a:cs typeface="Arial"/>
            </a:endParaRPr>
          </a:p>
          <a:p>
            <a:pPr marL="338455" marR="123189" indent="-326390">
              <a:lnSpc>
                <a:spcPct val="100000"/>
              </a:lnSpc>
              <a:buClr>
                <a:srgbClr val="FFFFFF"/>
              </a:buClr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 spc="15">
                <a:solidFill>
                  <a:srgbClr val="FBFFD9"/>
                </a:solidFill>
                <a:latin typeface="Arial"/>
                <a:cs typeface="Arial"/>
              </a:rPr>
              <a:t>Citizen</a:t>
            </a:r>
            <a:r>
              <a:rPr dirty="0" sz="1600" spc="-80">
                <a:solidFill>
                  <a:srgbClr val="FBFFD9"/>
                </a:solidFill>
                <a:latin typeface="Arial"/>
                <a:cs typeface="Arial"/>
              </a:rPr>
              <a:t> </a:t>
            </a:r>
            <a:r>
              <a:rPr dirty="0" sz="1600" spc="15">
                <a:solidFill>
                  <a:srgbClr val="FBFFD9"/>
                </a:solidFill>
                <a:latin typeface="Arial"/>
                <a:cs typeface="Arial"/>
              </a:rPr>
              <a:t>Inclusive-  </a:t>
            </a:r>
            <a:r>
              <a:rPr dirty="0" sz="1600" spc="20">
                <a:solidFill>
                  <a:srgbClr val="FBFFD9"/>
                </a:solidFill>
                <a:latin typeface="Arial"/>
                <a:cs typeface="Arial"/>
              </a:rPr>
              <a:t>CoCreation</a:t>
            </a:r>
            <a:endParaRPr sz="1600">
              <a:latin typeface="Arial"/>
              <a:cs typeface="Arial"/>
            </a:endParaRPr>
          </a:p>
          <a:p>
            <a:pPr marL="338455" indent="-326390">
              <a:lnSpc>
                <a:spcPct val="100000"/>
              </a:lnSpc>
              <a:buClr>
                <a:srgbClr val="FFFFFF"/>
              </a:buClr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>
                <a:solidFill>
                  <a:srgbClr val="FBFFD9"/>
                </a:solidFill>
                <a:latin typeface="Arial"/>
                <a:cs typeface="Arial"/>
              </a:rPr>
              <a:t>Assistive</a:t>
            </a:r>
            <a:endParaRPr sz="1600">
              <a:latin typeface="Arial"/>
              <a:cs typeface="Arial"/>
            </a:endParaRPr>
          </a:p>
          <a:p>
            <a:pPr marL="338455" marR="5080" indent="-326390">
              <a:lnSpc>
                <a:spcPct val="100000"/>
              </a:lnSpc>
              <a:buClr>
                <a:srgbClr val="FFFFFF"/>
              </a:buClr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 spc="25">
                <a:solidFill>
                  <a:srgbClr val="FBFFD9"/>
                </a:solidFill>
                <a:latin typeface="Arial"/>
                <a:cs typeface="Arial"/>
              </a:rPr>
              <a:t>Robust</a:t>
            </a:r>
            <a:r>
              <a:rPr dirty="0" sz="1600" spc="-95">
                <a:solidFill>
                  <a:srgbClr val="FBFFD9"/>
                </a:solidFill>
                <a:latin typeface="Arial"/>
                <a:cs typeface="Arial"/>
              </a:rPr>
              <a:t> </a:t>
            </a:r>
            <a:r>
              <a:rPr dirty="0" sz="1600" spc="45">
                <a:solidFill>
                  <a:srgbClr val="FBFFD9"/>
                </a:solidFill>
                <a:latin typeface="Arial"/>
                <a:cs typeface="Arial"/>
              </a:rPr>
              <a:t>BharatNet  </a:t>
            </a:r>
            <a:r>
              <a:rPr dirty="0" sz="1600" spc="95">
                <a:solidFill>
                  <a:srgbClr val="FBFFD9"/>
                </a:solidFill>
                <a:latin typeface="Arial"/>
                <a:cs typeface="Arial"/>
              </a:rPr>
              <a:t>&amp; </a:t>
            </a:r>
            <a:r>
              <a:rPr dirty="0" sz="1600" spc="40">
                <a:solidFill>
                  <a:srgbClr val="FBFFD9"/>
                </a:solidFill>
                <a:latin typeface="Arial"/>
                <a:cs typeface="Arial"/>
              </a:rPr>
              <a:t>Indigenous  </a:t>
            </a:r>
            <a:r>
              <a:rPr dirty="0" sz="1600" spc="15">
                <a:solidFill>
                  <a:srgbClr val="FBFFD9"/>
                </a:solidFill>
                <a:latin typeface="Arial"/>
                <a:cs typeface="Arial"/>
              </a:rPr>
              <a:t>Technologies</a:t>
            </a:r>
            <a:endParaRPr sz="1600">
              <a:latin typeface="Arial"/>
              <a:cs typeface="Arial"/>
            </a:endParaRPr>
          </a:p>
          <a:p>
            <a:pPr marL="338455" indent="-326390">
              <a:lnSpc>
                <a:spcPct val="100000"/>
              </a:lnSpc>
              <a:buClr>
                <a:srgbClr val="FFFFFF"/>
              </a:buClr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 spc="45">
                <a:solidFill>
                  <a:srgbClr val="FBFFD9"/>
                </a:solidFill>
                <a:latin typeface="Arial"/>
                <a:cs typeface="Arial"/>
              </a:rPr>
              <a:t>MultiChannel</a:t>
            </a:r>
            <a:endParaRPr sz="1600">
              <a:latin typeface="Arial"/>
              <a:cs typeface="Arial"/>
            </a:endParaRPr>
          </a:p>
          <a:p>
            <a:pPr marL="338455" indent="-326390">
              <a:lnSpc>
                <a:spcPct val="100000"/>
              </a:lnSpc>
              <a:buClr>
                <a:srgbClr val="FFFFFF"/>
              </a:buClr>
              <a:buSzPct val="81250"/>
              <a:buChar char="•"/>
              <a:tabLst>
                <a:tab pos="338455" algn="l"/>
                <a:tab pos="339090" algn="l"/>
              </a:tabLst>
            </a:pPr>
            <a:r>
              <a:rPr dirty="0" sz="1600" spc="50">
                <a:solidFill>
                  <a:srgbClr val="FBFFD9"/>
                </a:solidFill>
                <a:latin typeface="Arial"/>
                <a:cs typeface="Arial"/>
              </a:rPr>
              <a:t>MultiLingual</a:t>
            </a:r>
            <a:endParaRPr sz="16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7215" y="3444011"/>
            <a:ext cx="2593975" cy="2908300"/>
          </a:xfrm>
          <a:prstGeom prst="rect">
            <a:avLst/>
          </a:prstGeom>
        </p:spPr>
        <p:txBody>
          <a:bodyPr wrap="square" lIns="0" tIns="100965" rIns="0" bIns="0" rtlCol="0" vert="horz">
            <a:spAutoFit/>
          </a:bodyPr>
          <a:lstStyle/>
          <a:p>
            <a:pPr marL="329565" indent="-317500">
              <a:lnSpc>
                <a:spcPct val="100000"/>
              </a:lnSpc>
              <a:spcBef>
                <a:spcPts val="795"/>
              </a:spcBef>
              <a:buClr>
                <a:srgbClr val="EDEDED"/>
              </a:buClr>
              <a:buSzPct val="87500"/>
              <a:buChar char="•"/>
              <a:tabLst>
                <a:tab pos="329565" algn="l"/>
                <a:tab pos="330200" algn="l"/>
              </a:tabLst>
            </a:pPr>
            <a:r>
              <a:rPr dirty="0" sz="1600" spc="30">
                <a:solidFill>
                  <a:srgbClr val="FBFFD9"/>
                </a:solidFill>
                <a:latin typeface="Arial"/>
                <a:cs typeface="Arial"/>
              </a:rPr>
              <a:t>Lure</a:t>
            </a:r>
            <a:r>
              <a:rPr dirty="0" sz="1600" spc="-30">
                <a:solidFill>
                  <a:srgbClr val="FBFFD9"/>
                </a:solidFill>
                <a:latin typeface="Arial"/>
                <a:cs typeface="Arial"/>
              </a:rPr>
              <a:t> </a:t>
            </a:r>
            <a:r>
              <a:rPr dirty="0" sz="1600" spc="-110">
                <a:solidFill>
                  <a:srgbClr val="FBFFD9"/>
                </a:solidFill>
                <a:latin typeface="Arial"/>
                <a:cs typeface="Arial"/>
              </a:rPr>
              <a:t>VCs</a:t>
            </a:r>
            <a:endParaRPr sz="1600">
              <a:latin typeface="Arial"/>
              <a:cs typeface="Arial"/>
            </a:endParaRPr>
          </a:p>
          <a:p>
            <a:pPr marL="316865" marR="923925" indent="-316865">
              <a:lnSpc>
                <a:spcPct val="100000"/>
              </a:lnSpc>
              <a:spcBef>
                <a:spcPts val="695"/>
              </a:spcBef>
              <a:buClr>
                <a:srgbClr val="EDEDED"/>
              </a:buClr>
              <a:buSzPct val="87500"/>
              <a:buChar char="•"/>
              <a:tabLst>
                <a:tab pos="316865" algn="l"/>
                <a:tab pos="330200" algn="l"/>
              </a:tabLst>
            </a:pPr>
            <a:r>
              <a:rPr dirty="0" sz="1600" spc="45">
                <a:solidFill>
                  <a:srgbClr val="FBFFD9"/>
                </a:solidFill>
                <a:latin typeface="Arial"/>
                <a:cs typeface="Arial"/>
              </a:rPr>
              <a:t>Open data</a:t>
            </a:r>
            <a:r>
              <a:rPr dirty="0" sz="1600" spc="-185">
                <a:solidFill>
                  <a:srgbClr val="FBFFD9"/>
                </a:solidFill>
                <a:latin typeface="Arial"/>
                <a:cs typeface="Arial"/>
              </a:rPr>
              <a:t> </a:t>
            </a:r>
            <a:r>
              <a:rPr dirty="0" sz="1600" spc="90">
                <a:solidFill>
                  <a:srgbClr val="FBFFD9"/>
                </a:solidFill>
                <a:latin typeface="Arial"/>
                <a:cs typeface="Arial"/>
              </a:rPr>
              <a:t>for</a:t>
            </a:r>
            <a:endParaRPr sz="1600">
              <a:latin typeface="Arial"/>
              <a:cs typeface="Arial"/>
            </a:endParaRPr>
          </a:p>
          <a:p>
            <a:pPr algn="ctr" marR="912494">
              <a:lnSpc>
                <a:spcPct val="100000"/>
              </a:lnSpc>
            </a:pPr>
            <a:r>
              <a:rPr dirty="0" sz="1600" spc="55">
                <a:solidFill>
                  <a:srgbClr val="FBFFD9"/>
                </a:solidFill>
                <a:latin typeface="Arial"/>
                <a:cs typeface="Arial"/>
              </a:rPr>
              <a:t>Innovation</a:t>
            </a:r>
            <a:endParaRPr sz="1600">
              <a:latin typeface="Arial"/>
              <a:cs typeface="Arial"/>
            </a:endParaRPr>
          </a:p>
          <a:p>
            <a:pPr marL="329565" marR="128270" indent="-317500">
              <a:lnSpc>
                <a:spcPct val="100000"/>
              </a:lnSpc>
              <a:spcBef>
                <a:spcPts val="700"/>
              </a:spcBef>
              <a:buClr>
                <a:srgbClr val="EDEDED"/>
              </a:buClr>
              <a:buSzPct val="87500"/>
              <a:buChar char="•"/>
              <a:tabLst>
                <a:tab pos="329565" algn="l"/>
                <a:tab pos="330200" algn="l"/>
              </a:tabLst>
            </a:pPr>
            <a:r>
              <a:rPr dirty="0" sz="1600" spc="45">
                <a:solidFill>
                  <a:srgbClr val="FBFFD9"/>
                </a:solidFill>
                <a:latin typeface="Arial"/>
                <a:cs typeface="Arial"/>
              </a:rPr>
              <a:t>New </a:t>
            </a:r>
            <a:r>
              <a:rPr dirty="0" sz="1600" spc="5">
                <a:solidFill>
                  <a:srgbClr val="FBFFD9"/>
                </a:solidFill>
                <a:latin typeface="Arial"/>
                <a:cs typeface="Arial"/>
              </a:rPr>
              <a:t>Business</a:t>
            </a:r>
            <a:r>
              <a:rPr dirty="0" sz="1600" spc="-120">
                <a:solidFill>
                  <a:srgbClr val="FBFFD9"/>
                </a:solidFill>
                <a:latin typeface="Arial"/>
                <a:cs typeface="Arial"/>
              </a:rPr>
              <a:t> </a:t>
            </a:r>
            <a:r>
              <a:rPr dirty="0" sz="1600" spc="35">
                <a:solidFill>
                  <a:srgbClr val="FBFFD9"/>
                </a:solidFill>
                <a:latin typeface="Arial"/>
                <a:cs typeface="Arial"/>
              </a:rPr>
              <a:t>Models-  </a:t>
            </a:r>
            <a:r>
              <a:rPr dirty="0" sz="1600" spc="-100">
                <a:solidFill>
                  <a:srgbClr val="FBFFD9"/>
                </a:solidFill>
                <a:latin typeface="Arial"/>
                <a:cs typeface="Arial"/>
              </a:rPr>
              <a:t>PPIC</a:t>
            </a:r>
            <a:endParaRPr sz="1600">
              <a:latin typeface="Arial"/>
              <a:cs typeface="Arial"/>
            </a:endParaRPr>
          </a:p>
          <a:p>
            <a:pPr marL="329565" marR="278130" indent="-317500">
              <a:lnSpc>
                <a:spcPct val="100000"/>
              </a:lnSpc>
              <a:spcBef>
                <a:spcPts val="710"/>
              </a:spcBef>
              <a:buClr>
                <a:srgbClr val="EDEDED"/>
              </a:buClr>
              <a:buSzPct val="87500"/>
              <a:buChar char="•"/>
              <a:tabLst>
                <a:tab pos="329565" algn="l"/>
                <a:tab pos="330200" algn="l"/>
              </a:tabLst>
            </a:pPr>
            <a:r>
              <a:rPr dirty="0" sz="1600" spc="10">
                <a:solidFill>
                  <a:srgbClr val="FBFFD9"/>
                </a:solidFill>
                <a:latin typeface="Arial"/>
                <a:cs typeface="Arial"/>
              </a:rPr>
              <a:t>State </a:t>
            </a:r>
            <a:r>
              <a:rPr dirty="0" sz="1600" spc="95">
                <a:solidFill>
                  <a:srgbClr val="FBFFD9"/>
                </a:solidFill>
                <a:latin typeface="Arial"/>
                <a:cs typeface="Arial"/>
              </a:rPr>
              <a:t>&amp; </a:t>
            </a:r>
            <a:r>
              <a:rPr dirty="0" sz="1600" spc="55">
                <a:solidFill>
                  <a:srgbClr val="FBFFD9"/>
                </a:solidFill>
                <a:latin typeface="Arial"/>
                <a:cs typeface="Arial"/>
              </a:rPr>
              <a:t>Industry </a:t>
            </a:r>
            <a:r>
              <a:rPr dirty="0" sz="1600" spc="90">
                <a:solidFill>
                  <a:srgbClr val="FBFFD9"/>
                </a:solidFill>
                <a:latin typeface="Arial"/>
                <a:cs typeface="Arial"/>
              </a:rPr>
              <a:t>to  </a:t>
            </a:r>
            <a:r>
              <a:rPr dirty="0" sz="1600" spc="45">
                <a:solidFill>
                  <a:srgbClr val="FBFFD9"/>
                </a:solidFill>
                <a:latin typeface="Arial"/>
                <a:cs typeface="Arial"/>
              </a:rPr>
              <a:t>incubate</a:t>
            </a:r>
            <a:r>
              <a:rPr dirty="0" sz="1600" spc="-65">
                <a:solidFill>
                  <a:srgbClr val="FBFFD9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FBFFD9"/>
                </a:solidFill>
                <a:latin typeface="Arial"/>
                <a:cs typeface="Arial"/>
              </a:rPr>
              <a:t>innovations</a:t>
            </a:r>
            <a:endParaRPr sz="1600">
              <a:latin typeface="Arial"/>
              <a:cs typeface="Arial"/>
            </a:endParaRPr>
          </a:p>
          <a:p>
            <a:pPr marL="329565" indent="-317500">
              <a:lnSpc>
                <a:spcPct val="100000"/>
              </a:lnSpc>
              <a:spcBef>
                <a:spcPts val="695"/>
              </a:spcBef>
              <a:buClr>
                <a:srgbClr val="EDEDED"/>
              </a:buClr>
              <a:buSzPct val="87500"/>
              <a:buChar char="•"/>
              <a:tabLst>
                <a:tab pos="329565" algn="l"/>
                <a:tab pos="330200" algn="l"/>
              </a:tabLst>
            </a:pPr>
            <a:r>
              <a:rPr dirty="0" u="sng" sz="1600" spc="-40">
                <a:solidFill>
                  <a:srgbClr val="FBFFD9"/>
                </a:solidFill>
                <a:uFill>
                  <a:solidFill>
                    <a:srgbClr val="FBFFD9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 spc="65">
                <a:solidFill>
                  <a:srgbClr val="FBFFD9"/>
                </a:solidFill>
                <a:uFill>
                  <a:solidFill>
                    <a:srgbClr val="FBFFD9"/>
                  </a:solidFill>
                </a:uFill>
                <a:latin typeface="Arial"/>
                <a:cs typeface="Arial"/>
              </a:rPr>
              <a:t>Atamnirbhar</a:t>
            </a:r>
            <a:r>
              <a:rPr dirty="0" u="sng" sz="1600" spc="-40">
                <a:solidFill>
                  <a:srgbClr val="FBFFD9"/>
                </a:solidFill>
                <a:uFill>
                  <a:solidFill>
                    <a:srgbClr val="FBFFD9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 spc="35">
                <a:solidFill>
                  <a:srgbClr val="FBFFD9"/>
                </a:solidFill>
                <a:uFill>
                  <a:solidFill>
                    <a:srgbClr val="FBFFD9"/>
                  </a:solidFill>
                </a:uFill>
                <a:latin typeface="Arial"/>
                <a:cs typeface="Arial"/>
              </a:rPr>
              <a:t>Bharat</a:t>
            </a:r>
            <a:r>
              <a:rPr dirty="0" sz="1600" spc="35">
                <a:solidFill>
                  <a:srgbClr val="FBFFD9"/>
                </a:solidFill>
                <a:latin typeface="Arial"/>
                <a:cs typeface="Arial"/>
              </a:rPr>
              <a:t>-</a:t>
            </a:r>
            <a:endParaRPr sz="1600">
              <a:latin typeface="Arial"/>
              <a:cs typeface="Arial"/>
            </a:endParaRPr>
          </a:p>
          <a:p>
            <a:pPr marL="329565" marR="5080">
              <a:lnSpc>
                <a:spcPct val="100000"/>
              </a:lnSpc>
            </a:pPr>
            <a:r>
              <a:rPr dirty="0" sz="1600" spc="10">
                <a:solidFill>
                  <a:srgbClr val="FBFFD9"/>
                </a:solidFill>
                <a:latin typeface="Arial"/>
                <a:cs typeface="Arial"/>
              </a:rPr>
              <a:t>‘Make </a:t>
            </a:r>
            <a:r>
              <a:rPr dirty="0" sz="1600" spc="65">
                <a:solidFill>
                  <a:srgbClr val="FBFFD9"/>
                </a:solidFill>
                <a:latin typeface="Arial"/>
                <a:cs typeface="Arial"/>
              </a:rPr>
              <a:t>in </a:t>
            </a:r>
            <a:r>
              <a:rPr dirty="0" sz="1600" spc="10">
                <a:solidFill>
                  <a:srgbClr val="FBFFD9"/>
                </a:solidFill>
                <a:latin typeface="Arial"/>
                <a:cs typeface="Arial"/>
              </a:rPr>
              <a:t>India’, </a:t>
            </a:r>
            <a:r>
              <a:rPr dirty="0" sz="1600" spc="20">
                <a:solidFill>
                  <a:srgbClr val="FBFFD9"/>
                </a:solidFill>
                <a:latin typeface="Arial"/>
                <a:cs typeface="Arial"/>
              </a:rPr>
              <a:t>‘Made</a:t>
            </a:r>
            <a:r>
              <a:rPr dirty="0" sz="1600" spc="-250">
                <a:solidFill>
                  <a:srgbClr val="FBFFD9"/>
                </a:solidFill>
                <a:latin typeface="Arial"/>
                <a:cs typeface="Arial"/>
              </a:rPr>
              <a:t> </a:t>
            </a:r>
            <a:r>
              <a:rPr dirty="0" sz="1600" spc="80">
                <a:solidFill>
                  <a:srgbClr val="FBFFD9"/>
                </a:solidFill>
                <a:latin typeface="Arial"/>
                <a:cs typeface="Arial"/>
              </a:rPr>
              <a:t>of  </a:t>
            </a:r>
            <a:r>
              <a:rPr dirty="0" sz="1600" spc="20">
                <a:solidFill>
                  <a:srgbClr val="FBFFD9"/>
                </a:solidFill>
                <a:latin typeface="Arial"/>
                <a:cs typeface="Arial"/>
              </a:rPr>
              <a:t>India’ </a:t>
            </a:r>
            <a:r>
              <a:rPr dirty="0" sz="1600" spc="55">
                <a:solidFill>
                  <a:srgbClr val="FBFFD9"/>
                </a:solidFill>
                <a:latin typeface="Arial"/>
                <a:cs typeface="Arial"/>
              </a:rPr>
              <a:t>and </a:t>
            </a:r>
            <a:r>
              <a:rPr dirty="0" sz="1600" spc="20">
                <a:solidFill>
                  <a:srgbClr val="FBFFD9"/>
                </a:solidFill>
                <a:latin typeface="Arial"/>
                <a:cs typeface="Arial"/>
              </a:rPr>
              <a:t>‘Made</a:t>
            </a:r>
            <a:r>
              <a:rPr dirty="0" sz="1600" spc="-190">
                <a:solidFill>
                  <a:srgbClr val="FBFFD9"/>
                </a:solidFill>
                <a:latin typeface="Arial"/>
                <a:cs typeface="Arial"/>
              </a:rPr>
              <a:t> </a:t>
            </a:r>
            <a:r>
              <a:rPr dirty="0" sz="1600" spc="45">
                <a:solidFill>
                  <a:srgbClr val="FBFFD9"/>
                </a:solidFill>
                <a:latin typeface="Arial"/>
                <a:cs typeface="Arial"/>
              </a:rPr>
              <a:t>by</a:t>
            </a:r>
            <a:endParaRPr sz="16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06908" y="6325885"/>
            <a:ext cx="726440" cy="2762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dirty="0" sz="1600" spc="50">
                <a:solidFill>
                  <a:srgbClr val="FBFFD9"/>
                </a:solidFill>
                <a:latin typeface="Arial"/>
                <a:cs typeface="Arial"/>
              </a:rPr>
              <a:t>In</a:t>
            </a:r>
            <a:r>
              <a:rPr dirty="0" sz="1600" spc="75">
                <a:solidFill>
                  <a:srgbClr val="FBFFD9"/>
                </a:solidFill>
                <a:latin typeface="Arial"/>
                <a:cs typeface="Arial"/>
              </a:rPr>
              <a:t>d</a:t>
            </a:r>
            <a:r>
              <a:rPr dirty="0" sz="1600" spc="20">
                <a:solidFill>
                  <a:srgbClr val="FBFFD9"/>
                </a:solidFill>
                <a:latin typeface="Arial"/>
                <a:cs typeface="Arial"/>
              </a:rPr>
              <a:t>ia</a:t>
            </a:r>
            <a:r>
              <a:rPr dirty="0" sz="1600" spc="-15">
                <a:solidFill>
                  <a:srgbClr val="FBFFD9"/>
                </a:solidFill>
                <a:latin typeface="Arial"/>
                <a:cs typeface="Arial"/>
              </a:rPr>
              <a:t>ns’</a:t>
            </a:r>
            <a:endParaRPr sz="16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053965" y="5411825"/>
            <a:ext cx="1781175" cy="4216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5240">
              <a:lnSpc>
                <a:spcPct val="100000"/>
              </a:lnSpc>
              <a:spcBef>
                <a:spcPts val="95"/>
              </a:spcBef>
            </a:pPr>
            <a:r>
              <a:rPr dirty="0" sz="1300" spc="-5" b="1">
                <a:solidFill>
                  <a:srgbClr val="FFAB40"/>
                </a:solidFill>
                <a:latin typeface="Arial"/>
                <a:cs typeface="Arial"/>
              </a:rPr>
              <a:t>Digital</a:t>
            </a:r>
            <a:r>
              <a:rPr dirty="0" sz="1300" spc="-35" b="1">
                <a:solidFill>
                  <a:srgbClr val="FFAB40"/>
                </a:solidFill>
                <a:latin typeface="Arial"/>
                <a:cs typeface="Arial"/>
              </a:rPr>
              <a:t> </a:t>
            </a:r>
            <a:r>
              <a:rPr dirty="0" sz="1300" spc="-10" b="1">
                <a:solidFill>
                  <a:srgbClr val="FFAB40"/>
                </a:solidFill>
                <a:latin typeface="Arial"/>
                <a:cs typeface="Arial"/>
              </a:rPr>
              <a:t>Transformation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00" spc="-5" b="1">
                <a:solidFill>
                  <a:srgbClr val="FFAB40"/>
                </a:solidFill>
                <a:latin typeface="Arial"/>
                <a:cs typeface="Arial"/>
              </a:rPr>
              <a:t>of Governance &amp; India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0" y="6294120"/>
            <a:ext cx="4859020" cy="563880"/>
            <a:chOff x="0" y="6294120"/>
            <a:chExt cx="4859020" cy="563880"/>
          </a:xfrm>
        </p:grpSpPr>
        <p:sp>
          <p:nvSpPr>
            <p:cNvPr id="40" name="object 40"/>
            <p:cNvSpPr/>
            <p:nvPr/>
          </p:nvSpPr>
          <p:spPr>
            <a:xfrm>
              <a:off x="4358640" y="6490716"/>
              <a:ext cx="202691" cy="1524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4655820" y="6720838"/>
              <a:ext cx="202691" cy="13715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0" y="6294120"/>
              <a:ext cx="3103245" cy="563880"/>
            </a:xfrm>
            <a:custGeom>
              <a:avLst/>
              <a:gdLst/>
              <a:ahLst/>
              <a:cxnLst/>
              <a:rect l="l" t="t" r="r" b="b"/>
              <a:pathLst>
                <a:path w="3103245" h="563879">
                  <a:moveTo>
                    <a:pt x="3102864" y="0"/>
                  </a:moveTo>
                  <a:lnTo>
                    <a:pt x="0" y="0"/>
                  </a:lnTo>
                  <a:lnTo>
                    <a:pt x="0" y="563879"/>
                  </a:lnTo>
                  <a:lnTo>
                    <a:pt x="3102864" y="563879"/>
                  </a:lnTo>
                  <a:lnTo>
                    <a:pt x="31028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/>
          <p:cNvSpPr txBox="1"/>
          <p:nvPr/>
        </p:nvSpPr>
        <p:spPr>
          <a:xfrm>
            <a:off x="109524" y="6366154"/>
            <a:ext cx="288417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 b="1">
                <a:latin typeface="Arial"/>
                <a:cs typeface="Arial"/>
              </a:rPr>
              <a:t>AF</a:t>
            </a:r>
            <a:r>
              <a:rPr dirty="0" sz="2800" spc="-20" b="1">
                <a:latin typeface="Arial"/>
                <a:cs typeface="Arial"/>
              </a:rPr>
              <a:t>F</a:t>
            </a:r>
            <a:r>
              <a:rPr dirty="0" sz="2800" spc="-5" b="1">
                <a:latin typeface="Arial"/>
                <a:cs typeface="Arial"/>
              </a:rPr>
              <a:t>OR</a:t>
            </a:r>
            <a:r>
              <a:rPr dirty="0" sz="2800" spc="-15" b="1">
                <a:latin typeface="Arial"/>
                <a:cs typeface="Arial"/>
              </a:rPr>
              <a:t>D</a:t>
            </a:r>
            <a:r>
              <a:rPr dirty="0" sz="2800" spc="-5" b="1">
                <a:latin typeface="Arial"/>
                <a:cs typeface="Arial"/>
              </a:rPr>
              <a:t>AB</a:t>
            </a:r>
            <a:r>
              <a:rPr dirty="0" sz="2800" b="1">
                <a:latin typeface="Arial"/>
                <a:cs typeface="Arial"/>
              </a:rPr>
              <a:t>I</a:t>
            </a:r>
            <a:r>
              <a:rPr dirty="0" sz="2800" spc="-5" b="1">
                <a:latin typeface="Arial"/>
                <a:cs typeface="Arial"/>
              </a:rPr>
              <a:t>LITY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2444750"/>
            <a:chOff x="-18288" y="0"/>
            <a:chExt cx="11925300" cy="244475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892551" y="307848"/>
              <a:ext cx="5574792" cy="211836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096767" y="512063"/>
              <a:ext cx="4968239" cy="151180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092195" y="507492"/>
              <a:ext cx="4977765" cy="1521460"/>
            </a:xfrm>
            <a:custGeom>
              <a:avLst/>
              <a:gdLst/>
              <a:ahLst/>
              <a:cxnLst/>
              <a:rect l="l" t="t" r="r" b="b"/>
              <a:pathLst>
                <a:path w="4977765" h="1521460">
                  <a:moveTo>
                    <a:pt x="0" y="1520952"/>
                  </a:moveTo>
                  <a:lnTo>
                    <a:pt x="4977383" y="1520952"/>
                  </a:lnTo>
                  <a:lnTo>
                    <a:pt x="4977383" y="0"/>
                  </a:lnTo>
                  <a:lnTo>
                    <a:pt x="0" y="0"/>
                  </a:lnTo>
                  <a:lnTo>
                    <a:pt x="0" y="1520952"/>
                  </a:lnTo>
                  <a:close/>
                </a:path>
              </a:pathLst>
            </a:custGeom>
            <a:ln w="9144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11112245" y="6427114"/>
            <a:ext cx="1028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1072083" y="2266949"/>
            <a:ext cx="9633585" cy="2159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latin typeface="Arial"/>
                <a:cs typeface="Arial"/>
              </a:rPr>
              <a:t>IndiaStack </a:t>
            </a:r>
            <a:r>
              <a:rPr dirty="0" sz="2800" spc="-5">
                <a:latin typeface="Arial"/>
                <a:cs typeface="Arial"/>
              </a:rPr>
              <a:t>is a set </a:t>
            </a:r>
            <a:r>
              <a:rPr dirty="0" sz="2800">
                <a:latin typeface="Arial"/>
                <a:cs typeface="Arial"/>
              </a:rPr>
              <a:t>of open </a:t>
            </a:r>
            <a:r>
              <a:rPr dirty="0" sz="2800" spc="-10">
                <a:latin typeface="Arial"/>
                <a:cs typeface="Arial"/>
              </a:rPr>
              <a:t>APIs </a:t>
            </a:r>
            <a:r>
              <a:rPr dirty="0" sz="2800" spc="-5">
                <a:latin typeface="Arial"/>
                <a:cs typeface="Arial"/>
              </a:rPr>
              <a:t>that allows </a:t>
            </a:r>
            <a:r>
              <a:rPr dirty="0" sz="2800">
                <a:latin typeface="Arial"/>
                <a:cs typeface="Arial"/>
              </a:rPr>
              <a:t>governments,  businesses, </a:t>
            </a:r>
            <a:r>
              <a:rPr dirty="0" sz="2800" spc="-5">
                <a:latin typeface="Arial"/>
                <a:cs typeface="Arial"/>
              </a:rPr>
              <a:t>start-ups </a:t>
            </a:r>
            <a:r>
              <a:rPr dirty="0" sz="2800">
                <a:latin typeface="Arial"/>
                <a:cs typeface="Arial"/>
              </a:rPr>
              <a:t>and developers </a:t>
            </a:r>
            <a:r>
              <a:rPr dirty="0" sz="2800" spc="-5">
                <a:latin typeface="Arial"/>
                <a:cs typeface="Arial"/>
              </a:rPr>
              <a:t>to utilize an unique  </a:t>
            </a:r>
            <a:r>
              <a:rPr dirty="0" sz="2800">
                <a:latin typeface="Arial"/>
                <a:cs typeface="Arial"/>
              </a:rPr>
              <a:t>digital Infrastructure </a:t>
            </a:r>
            <a:r>
              <a:rPr dirty="0" sz="2800" spc="-5">
                <a:latin typeface="Arial"/>
                <a:cs typeface="Arial"/>
              </a:rPr>
              <a:t>to </a:t>
            </a:r>
            <a:r>
              <a:rPr dirty="0" sz="2800">
                <a:latin typeface="Arial"/>
                <a:cs typeface="Arial"/>
              </a:rPr>
              <a:t>solve </a:t>
            </a:r>
            <a:r>
              <a:rPr dirty="0" sz="2800" spc="-5">
                <a:latin typeface="Arial"/>
                <a:cs typeface="Arial"/>
              </a:rPr>
              <a:t>India’s hard </a:t>
            </a:r>
            <a:r>
              <a:rPr dirty="0" sz="2800">
                <a:latin typeface="Arial"/>
                <a:cs typeface="Arial"/>
              </a:rPr>
              <a:t>problems towards  service </a:t>
            </a:r>
            <a:r>
              <a:rPr dirty="0" sz="2800" spc="-5">
                <a:latin typeface="Arial"/>
                <a:cs typeface="Arial"/>
              </a:rPr>
              <a:t>delivery </a:t>
            </a:r>
            <a:r>
              <a:rPr dirty="0" sz="2800">
                <a:latin typeface="Arial"/>
                <a:cs typeface="Arial"/>
              </a:rPr>
              <a:t>that </a:t>
            </a:r>
            <a:r>
              <a:rPr dirty="0" sz="2800" spc="-5">
                <a:latin typeface="Arial"/>
                <a:cs typeface="Arial"/>
              </a:rPr>
              <a:t>is</a:t>
            </a:r>
            <a:r>
              <a:rPr dirty="0" sz="2800" spc="10">
                <a:latin typeface="Arial"/>
                <a:cs typeface="Arial"/>
              </a:rPr>
              <a:t> </a:t>
            </a:r>
            <a:r>
              <a:rPr dirty="0" sz="2800" spc="-5">
                <a:latin typeface="Arial"/>
                <a:cs typeface="Arial"/>
              </a:rPr>
              <a:t>:</a:t>
            </a:r>
            <a:endParaRPr sz="28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</a:pPr>
            <a:r>
              <a:rPr dirty="0" sz="2800" spc="-5" b="1">
                <a:latin typeface="Arial"/>
                <a:cs typeface="Arial"/>
              </a:rPr>
              <a:t>presence-less, </a:t>
            </a:r>
            <a:r>
              <a:rPr dirty="0" sz="2800" b="1">
                <a:latin typeface="Arial"/>
                <a:cs typeface="Arial"/>
              </a:rPr>
              <a:t>paperless, </a:t>
            </a:r>
            <a:r>
              <a:rPr dirty="0" sz="2800" spc="-5" b="1">
                <a:latin typeface="Arial"/>
                <a:cs typeface="Arial"/>
              </a:rPr>
              <a:t>and</a:t>
            </a:r>
            <a:r>
              <a:rPr dirty="0" sz="2800" spc="40" b="1">
                <a:latin typeface="Arial"/>
                <a:cs typeface="Arial"/>
              </a:rPr>
              <a:t> </a:t>
            </a:r>
            <a:r>
              <a:rPr dirty="0" sz="2800" b="1">
                <a:latin typeface="Arial"/>
                <a:cs typeface="Arial"/>
              </a:rPr>
              <a:t>cashless</a:t>
            </a:r>
            <a:r>
              <a:rPr dirty="0" sz="2800">
                <a:latin typeface="Arial"/>
                <a:cs typeface="Arial"/>
              </a:rPr>
              <a:t>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73628" y="4827778"/>
            <a:ext cx="5031740" cy="8813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>
                <a:latin typeface="Arial"/>
                <a:cs typeface="Arial"/>
              </a:rPr>
              <a:t>A very </a:t>
            </a:r>
            <a:r>
              <a:rPr dirty="0" sz="2800">
                <a:latin typeface="Arial"/>
                <a:cs typeface="Arial"/>
              </a:rPr>
              <a:t>important </a:t>
            </a:r>
            <a:r>
              <a:rPr dirty="0" sz="2800" spc="-5">
                <a:latin typeface="Arial"/>
                <a:cs typeface="Arial"/>
              </a:rPr>
              <a:t>step towards</a:t>
            </a:r>
            <a:r>
              <a:rPr dirty="0" sz="2800" spc="15">
                <a:latin typeface="Arial"/>
                <a:cs typeface="Arial"/>
              </a:rPr>
              <a:t> </a:t>
            </a:r>
            <a:r>
              <a:rPr dirty="0" sz="2800" spc="-5">
                <a:latin typeface="Arial"/>
                <a:cs typeface="Arial"/>
              </a:rPr>
              <a:t>–</a:t>
            </a:r>
            <a:endParaRPr sz="2800">
              <a:latin typeface="Arial"/>
              <a:cs typeface="Arial"/>
            </a:endParaRPr>
          </a:p>
          <a:p>
            <a:pPr marL="65405">
              <a:lnSpc>
                <a:spcPct val="100000"/>
              </a:lnSpc>
              <a:spcBef>
                <a:spcPts val="25"/>
              </a:spcBef>
            </a:pPr>
            <a:r>
              <a:rPr dirty="0" sz="2800" spc="-5">
                <a:latin typeface="Arial Rounded MT Bold"/>
                <a:cs typeface="Arial Rounded MT Bold"/>
              </a:rPr>
              <a:t>“ One Nation , One</a:t>
            </a:r>
            <a:r>
              <a:rPr dirty="0" sz="2800" spc="-45">
                <a:latin typeface="Arial Rounded MT Bold"/>
                <a:cs typeface="Arial Rounded MT Bold"/>
              </a:rPr>
              <a:t> </a:t>
            </a:r>
            <a:r>
              <a:rPr dirty="0" sz="2800" spc="-5">
                <a:latin typeface="Arial Rounded MT Bold"/>
                <a:cs typeface="Arial Rounded MT Bold"/>
              </a:rPr>
              <a:t>Platform”</a:t>
            </a:r>
            <a:endParaRPr sz="2800">
              <a:latin typeface="Arial Rounded MT Bold"/>
              <a:cs typeface="Arial Rounded MT 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887200" cy="6844665"/>
            <a:chOff x="0" y="0"/>
            <a:chExt cx="11887200" cy="6844665"/>
          </a:xfrm>
        </p:grpSpPr>
        <p:sp>
          <p:nvSpPr>
            <p:cNvPr id="3" name="object 3"/>
            <p:cNvSpPr/>
            <p:nvPr/>
          </p:nvSpPr>
          <p:spPr>
            <a:xfrm>
              <a:off x="210599" y="109508"/>
              <a:ext cx="11536200" cy="6734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1887199" cy="12252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-18288" y="0"/>
            <a:ext cx="11925300" cy="2837815"/>
            <a:chOff x="-18288" y="0"/>
            <a:chExt cx="11925300" cy="2837815"/>
          </a:xfrm>
        </p:grpSpPr>
        <p:sp>
          <p:nvSpPr>
            <p:cNvPr id="6" name="object 6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881634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881634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287255" y="196596"/>
              <a:ext cx="2599944" cy="262280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727960" y="882395"/>
              <a:ext cx="6624955" cy="547370"/>
            </a:xfrm>
            <a:custGeom>
              <a:avLst/>
              <a:gdLst/>
              <a:ahLst/>
              <a:cxnLst/>
              <a:rect l="l" t="t" r="r" b="b"/>
              <a:pathLst>
                <a:path w="6624955" h="547369">
                  <a:moveTo>
                    <a:pt x="6624828" y="0"/>
                  </a:moveTo>
                  <a:lnTo>
                    <a:pt x="0" y="0"/>
                  </a:lnTo>
                  <a:lnTo>
                    <a:pt x="0" y="547115"/>
                  </a:lnTo>
                  <a:lnTo>
                    <a:pt x="6624828" y="547115"/>
                  </a:lnTo>
                  <a:lnTo>
                    <a:pt x="66248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316179" y="1769110"/>
            <a:ext cx="5940425" cy="2703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303530" indent="-291465">
              <a:lnSpc>
                <a:spcPct val="100000"/>
              </a:lnSpc>
              <a:spcBef>
                <a:spcPts val="95"/>
              </a:spcBef>
              <a:buSzPct val="59090"/>
              <a:buFont typeface="Arial"/>
              <a:buChar char="●"/>
              <a:tabLst>
                <a:tab pos="304165" algn="l"/>
              </a:tabLst>
            </a:pPr>
            <a:r>
              <a:rPr dirty="0" sz="2200" spc="-10" b="1" i="1">
                <a:latin typeface="Arial"/>
                <a:cs typeface="Arial"/>
              </a:rPr>
              <a:t>API</a:t>
            </a:r>
            <a:r>
              <a:rPr dirty="0" sz="2200" spc="100" b="1" i="1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is</a:t>
            </a:r>
            <a:r>
              <a:rPr dirty="0" sz="2200" spc="10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</a:t>
            </a:r>
            <a:r>
              <a:rPr dirty="0" sz="2200" spc="9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set</a:t>
            </a:r>
            <a:r>
              <a:rPr dirty="0" sz="2200" spc="9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of</a:t>
            </a:r>
            <a:r>
              <a:rPr dirty="0" sz="2200" spc="1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routines,</a:t>
            </a:r>
            <a:r>
              <a:rPr dirty="0" sz="2200" spc="1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protocols,</a:t>
            </a:r>
            <a:r>
              <a:rPr dirty="0" sz="2200" spc="114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&amp;</a:t>
            </a:r>
            <a:r>
              <a:rPr dirty="0" sz="2200" spc="8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tools</a:t>
            </a:r>
            <a:r>
              <a:rPr dirty="0" sz="2200" spc="114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for</a:t>
            </a:r>
            <a:endParaRPr sz="2200">
              <a:latin typeface="Arial"/>
              <a:cs typeface="Arial"/>
            </a:endParaRPr>
          </a:p>
          <a:p>
            <a:pPr algn="just" marL="303530">
              <a:lnSpc>
                <a:spcPct val="100000"/>
              </a:lnSpc>
            </a:pPr>
            <a:r>
              <a:rPr dirty="0" sz="2200" spc="-5">
                <a:latin typeface="Arial"/>
                <a:cs typeface="Arial"/>
              </a:rPr>
              <a:t>building s/w</a:t>
            </a:r>
            <a:r>
              <a:rPr dirty="0" sz="2200">
                <a:latin typeface="Arial"/>
                <a:cs typeface="Arial"/>
              </a:rPr>
              <a:t> applications.</a:t>
            </a:r>
            <a:endParaRPr sz="2200">
              <a:latin typeface="Arial"/>
              <a:cs typeface="Arial"/>
            </a:endParaRPr>
          </a:p>
          <a:p>
            <a:pPr algn="just" marL="303530" marR="6350" indent="-291465">
              <a:lnSpc>
                <a:spcPct val="100000"/>
              </a:lnSpc>
              <a:spcBef>
                <a:spcPts val="1310"/>
              </a:spcBef>
              <a:buSzPct val="59090"/>
              <a:buChar char="●"/>
              <a:tabLst>
                <a:tab pos="304165" algn="l"/>
              </a:tabLst>
            </a:pPr>
            <a:r>
              <a:rPr dirty="0" sz="2200" spc="-5">
                <a:latin typeface="Arial"/>
                <a:cs typeface="Arial"/>
              </a:rPr>
              <a:t>Specifies how s/w components should  </a:t>
            </a:r>
            <a:r>
              <a:rPr dirty="0" sz="2200">
                <a:latin typeface="Arial"/>
                <a:cs typeface="Arial"/>
              </a:rPr>
              <a:t>interact.</a:t>
            </a:r>
            <a:endParaRPr sz="2200">
              <a:latin typeface="Arial"/>
              <a:cs typeface="Arial"/>
            </a:endParaRPr>
          </a:p>
          <a:p>
            <a:pPr algn="just" marL="303530" marR="6985" indent="-291465">
              <a:lnSpc>
                <a:spcPct val="100000"/>
              </a:lnSpc>
              <a:spcBef>
                <a:spcPts val="1295"/>
              </a:spcBef>
              <a:buSzPct val="59090"/>
              <a:buChar char="●"/>
              <a:tabLst>
                <a:tab pos="304165" algn="l"/>
              </a:tabLst>
            </a:pPr>
            <a:r>
              <a:rPr dirty="0" sz="2200" spc="-5">
                <a:latin typeface="Arial"/>
                <a:cs typeface="Arial"/>
              </a:rPr>
              <a:t>It helps to </a:t>
            </a:r>
            <a:r>
              <a:rPr dirty="0" sz="2200">
                <a:latin typeface="Arial"/>
                <a:cs typeface="Arial"/>
              </a:rPr>
              <a:t>develop </a:t>
            </a:r>
            <a:r>
              <a:rPr dirty="0" sz="2200" spc="-5">
                <a:latin typeface="Arial"/>
                <a:cs typeface="Arial"/>
              </a:rPr>
              <a:t>a </a:t>
            </a:r>
            <a:r>
              <a:rPr dirty="0" sz="2200">
                <a:latin typeface="Arial"/>
                <a:cs typeface="Arial"/>
              </a:rPr>
              <a:t>program by </a:t>
            </a:r>
            <a:r>
              <a:rPr dirty="0" sz="2200" spc="-5">
                <a:latin typeface="Arial"/>
                <a:cs typeface="Arial"/>
              </a:rPr>
              <a:t>providing all  the building </a:t>
            </a:r>
            <a:r>
              <a:rPr dirty="0" sz="2200">
                <a:latin typeface="Arial"/>
                <a:cs typeface="Arial"/>
              </a:rPr>
              <a:t>blocks. </a:t>
            </a:r>
            <a:r>
              <a:rPr dirty="0" sz="2200" spc="-5">
                <a:latin typeface="Arial"/>
                <a:cs typeface="Arial"/>
              </a:rPr>
              <a:t>A programmer </a:t>
            </a:r>
            <a:r>
              <a:rPr dirty="0" sz="2200">
                <a:latin typeface="Arial"/>
                <a:cs typeface="Arial"/>
              </a:rPr>
              <a:t>then </a:t>
            </a:r>
            <a:r>
              <a:rPr dirty="0" sz="2200" spc="-5">
                <a:latin typeface="Arial"/>
                <a:cs typeface="Arial"/>
              </a:rPr>
              <a:t>puts  the blocks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together.</a:t>
            </a:r>
            <a:endParaRPr sz="220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489204" y="5000244"/>
            <a:ext cx="5629910" cy="1176655"/>
            <a:chOff x="489204" y="5000244"/>
            <a:chExt cx="5629910" cy="1176655"/>
          </a:xfrm>
        </p:grpSpPr>
        <p:sp>
          <p:nvSpPr>
            <p:cNvPr id="30" name="object 30"/>
            <p:cNvSpPr/>
            <p:nvPr/>
          </p:nvSpPr>
          <p:spPr>
            <a:xfrm>
              <a:off x="493776" y="5004816"/>
              <a:ext cx="5621020" cy="1167765"/>
            </a:xfrm>
            <a:custGeom>
              <a:avLst/>
              <a:gdLst/>
              <a:ahLst/>
              <a:cxnLst/>
              <a:rect l="l" t="t" r="r" b="b"/>
              <a:pathLst>
                <a:path w="5621020" h="1167764">
                  <a:moveTo>
                    <a:pt x="5620512" y="0"/>
                  </a:moveTo>
                  <a:lnTo>
                    <a:pt x="0" y="0"/>
                  </a:lnTo>
                  <a:lnTo>
                    <a:pt x="0" y="1167384"/>
                  </a:lnTo>
                  <a:lnTo>
                    <a:pt x="5620512" y="1167384"/>
                  </a:lnTo>
                  <a:lnTo>
                    <a:pt x="5620512" y="0"/>
                  </a:lnTo>
                  <a:close/>
                </a:path>
              </a:pathLst>
            </a:custGeom>
            <a:solidFill>
              <a:srgbClr val="C8DAF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493776" y="5004816"/>
              <a:ext cx="5621020" cy="1167765"/>
            </a:xfrm>
            <a:custGeom>
              <a:avLst/>
              <a:gdLst/>
              <a:ahLst/>
              <a:cxnLst/>
              <a:rect l="l" t="t" r="r" b="b"/>
              <a:pathLst>
                <a:path w="5621020" h="1167764">
                  <a:moveTo>
                    <a:pt x="0" y="1167384"/>
                  </a:moveTo>
                  <a:lnTo>
                    <a:pt x="5620512" y="1167384"/>
                  </a:lnTo>
                  <a:lnTo>
                    <a:pt x="5620512" y="0"/>
                  </a:lnTo>
                  <a:lnTo>
                    <a:pt x="0" y="0"/>
                  </a:lnTo>
                  <a:lnTo>
                    <a:pt x="0" y="1167384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493776" y="5004815"/>
            <a:ext cx="5621020" cy="1167765"/>
          </a:xfrm>
          <a:prstGeom prst="rect">
            <a:avLst/>
          </a:prstGeom>
        </p:spPr>
        <p:txBody>
          <a:bodyPr wrap="square" lIns="0" tIns="1149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05"/>
              </a:spcBef>
            </a:pPr>
            <a:r>
              <a:rPr dirty="0" sz="1400" b="1">
                <a:latin typeface="Arial"/>
                <a:cs typeface="Arial"/>
              </a:rPr>
              <a:t>Some examples </a:t>
            </a:r>
            <a:r>
              <a:rPr dirty="0" sz="1400" spc="-5" b="1">
                <a:latin typeface="Arial"/>
                <a:cs typeface="Arial"/>
              </a:rPr>
              <a:t>of</a:t>
            </a:r>
            <a:r>
              <a:rPr dirty="0" sz="1400" spc="-7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APIs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310"/>
              </a:spcBef>
              <a:tabLst>
                <a:tab pos="3192780" algn="l"/>
              </a:tabLst>
            </a:pPr>
            <a:r>
              <a:rPr dirty="0" sz="1400" spc="-5" b="1">
                <a:latin typeface="Arial"/>
                <a:cs typeface="Arial"/>
              </a:rPr>
              <a:t>Google  Maps   </a:t>
            </a:r>
            <a:r>
              <a:rPr dirty="0" sz="1400" spc="-10" b="1">
                <a:latin typeface="Arial"/>
                <a:cs typeface="Arial"/>
              </a:rPr>
              <a:t>API, </a:t>
            </a:r>
            <a:r>
              <a:rPr dirty="0" sz="1400" spc="10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YouTube </a:t>
            </a:r>
            <a:r>
              <a:rPr dirty="0" sz="1400" spc="14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API,	</a:t>
            </a:r>
            <a:r>
              <a:rPr dirty="0" sz="1400" spc="-5" b="1">
                <a:latin typeface="Arial"/>
                <a:cs typeface="Arial"/>
              </a:rPr>
              <a:t>Flickr </a:t>
            </a:r>
            <a:r>
              <a:rPr dirty="0" sz="1400" spc="-10" b="1">
                <a:latin typeface="Arial"/>
                <a:cs typeface="Arial"/>
              </a:rPr>
              <a:t>API, </a:t>
            </a:r>
            <a:r>
              <a:rPr dirty="0" sz="1400" spc="-5" b="1">
                <a:latin typeface="Arial"/>
                <a:cs typeface="Arial"/>
              </a:rPr>
              <a:t>Twitter</a:t>
            </a:r>
            <a:r>
              <a:rPr dirty="0" sz="1400" spc="375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APIs,</a:t>
            </a:r>
            <a:endParaRPr sz="1400">
              <a:latin typeface="Arial"/>
              <a:cs typeface="Arial"/>
            </a:endParaRPr>
          </a:p>
          <a:p>
            <a:pPr marL="120650">
              <a:lnSpc>
                <a:spcPct val="100000"/>
              </a:lnSpc>
            </a:pPr>
            <a:r>
              <a:rPr dirty="0" sz="1400" spc="-10" b="1">
                <a:latin typeface="Arial"/>
                <a:cs typeface="Arial"/>
              </a:rPr>
              <a:t>Amazon's </a:t>
            </a:r>
            <a:r>
              <a:rPr dirty="0" sz="1400" spc="-5" b="1">
                <a:latin typeface="Arial"/>
                <a:cs typeface="Arial"/>
              </a:rPr>
              <a:t>Product </a:t>
            </a:r>
            <a:r>
              <a:rPr dirty="0" sz="1400" spc="-10" b="1">
                <a:latin typeface="Arial"/>
                <a:cs typeface="Arial"/>
              </a:rPr>
              <a:t>Advertising</a:t>
            </a:r>
            <a:r>
              <a:rPr dirty="0" sz="1400" spc="20" b="1">
                <a:latin typeface="Arial"/>
                <a:cs typeface="Arial"/>
              </a:rPr>
              <a:t> </a:t>
            </a:r>
            <a:r>
              <a:rPr dirty="0" sz="1400" spc="-15" b="1">
                <a:latin typeface="Arial"/>
                <a:cs typeface="Arial"/>
              </a:rPr>
              <a:t>API</a:t>
            </a:r>
            <a:endParaRPr sz="1400">
              <a:latin typeface="Arial"/>
              <a:cs typeface="Arial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2882900" y="890091"/>
            <a:ext cx="6315710" cy="48323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Application Program</a:t>
            </a:r>
            <a:r>
              <a:rPr dirty="0" spc="-90"/>
              <a:t> </a:t>
            </a:r>
            <a:r>
              <a:rPr dirty="0" spc="-5"/>
              <a:t>Interface</a:t>
            </a:r>
          </a:p>
        </p:txBody>
      </p:sp>
      <p:sp>
        <p:nvSpPr>
          <p:cNvPr id="34" name="object 34"/>
          <p:cNvSpPr/>
          <p:nvPr/>
        </p:nvSpPr>
        <p:spPr>
          <a:xfrm>
            <a:off x="6691883" y="2740151"/>
            <a:ext cx="5195315" cy="366522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6348221" y="6511238"/>
            <a:ext cx="5410835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latin typeface="Arial"/>
                <a:cs typeface="Arial"/>
              </a:rPr>
              <a:t>https://encrypted-tbn0.gstatic.com/images?q=tbn%3A&amp;9GcS7YjdL12NpO2rjdXyd51OKZkmFAoxw4xYX3Q&amp;usqp=CAU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80391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80391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120395" y="1932432"/>
            <a:ext cx="2359660" cy="4732020"/>
            <a:chOff x="120395" y="1932432"/>
            <a:chExt cx="2359660" cy="4732020"/>
          </a:xfrm>
        </p:grpSpPr>
        <p:sp>
          <p:nvSpPr>
            <p:cNvPr id="14" name="object 14"/>
            <p:cNvSpPr/>
            <p:nvPr/>
          </p:nvSpPr>
          <p:spPr>
            <a:xfrm>
              <a:off x="129539" y="1941576"/>
              <a:ext cx="2340864" cy="471373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4967" y="1937004"/>
              <a:ext cx="2350135" cy="4723130"/>
            </a:xfrm>
            <a:custGeom>
              <a:avLst/>
              <a:gdLst/>
              <a:ahLst/>
              <a:cxnLst/>
              <a:rect l="l" t="t" r="r" b="b"/>
              <a:pathLst>
                <a:path w="2350135" h="4723130">
                  <a:moveTo>
                    <a:pt x="0" y="4722876"/>
                  </a:moveTo>
                  <a:lnTo>
                    <a:pt x="2350008" y="4722876"/>
                  </a:lnTo>
                  <a:lnTo>
                    <a:pt x="2350008" y="0"/>
                  </a:lnTo>
                  <a:lnTo>
                    <a:pt x="0" y="0"/>
                  </a:lnTo>
                  <a:lnTo>
                    <a:pt x="0" y="4722876"/>
                  </a:lnTo>
                  <a:close/>
                </a:path>
              </a:pathLst>
            </a:custGeom>
            <a:ln w="9143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2567939" y="3133344"/>
            <a:ext cx="5923915" cy="1663064"/>
            <a:chOff x="2567939" y="3133344"/>
            <a:chExt cx="5923915" cy="1663064"/>
          </a:xfrm>
        </p:grpSpPr>
        <p:sp>
          <p:nvSpPr>
            <p:cNvPr id="17" name="object 17"/>
            <p:cNvSpPr/>
            <p:nvPr/>
          </p:nvSpPr>
          <p:spPr>
            <a:xfrm>
              <a:off x="2580131" y="3157728"/>
              <a:ext cx="5899404" cy="154533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567939" y="3133344"/>
              <a:ext cx="5923788" cy="166268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627375" y="3185160"/>
              <a:ext cx="5804916" cy="145084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627375" y="3185160"/>
              <a:ext cx="5805170" cy="1450975"/>
            </a:xfrm>
            <a:custGeom>
              <a:avLst/>
              <a:gdLst/>
              <a:ahLst/>
              <a:cxnLst/>
              <a:rect l="l" t="t" r="r" b="b"/>
              <a:pathLst>
                <a:path w="5805170" h="1450975">
                  <a:moveTo>
                    <a:pt x="0" y="1450847"/>
                  </a:moveTo>
                  <a:lnTo>
                    <a:pt x="5804916" y="1450847"/>
                  </a:lnTo>
                  <a:lnTo>
                    <a:pt x="5804916" y="0"/>
                  </a:lnTo>
                  <a:lnTo>
                    <a:pt x="0" y="0"/>
                  </a:lnTo>
                  <a:lnTo>
                    <a:pt x="0" y="1450847"/>
                  </a:lnTo>
                  <a:close/>
                </a:path>
              </a:pathLst>
            </a:custGeom>
            <a:ln w="9143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2748026" y="3206622"/>
            <a:ext cx="5579110" cy="1397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Google isn’t in </a:t>
            </a:r>
            <a:r>
              <a:rPr dirty="0" sz="1800">
                <a:latin typeface="Arial"/>
                <a:cs typeface="Arial"/>
              </a:rPr>
              <a:t>the </a:t>
            </a:r>
            <a:r>
              <a:rPr dirty="0" sz="1800" spc="-5">
                <a:latin typeface="Arial"/>
                <a:cs typeface="Arial"/>
              </a:rPr>
              <a:t>business of </a:t>
            </a:r>
            <a:r>
              <a:rPr dirty="0" sz="1800" spc="-10">
                <a:latin typeface="Arial"/>
                <a:cs typeface="Arial"/>
              </a:rPr>
              <a:t>weather </a:t>
            </a:r>
            <a:r>
              <a:rPr dirty="0" sz="1800" spc="-5">
                <a:latin typeface="Arial"/>
                <a:cs typeface="Arial"/>
              </a:rPr>
              <a:t>data, so </a:t>
            </a:r>
            <a:r>
              <a:rPr dirty="0" sz="1800">
                <a:latin typeface="Arial"/>
                <a:cs typeface="Arial"/>
              </a:rPr>
              <a:t>they  </a:t>
            </a:r>
            <a:r>
              <a:rPr dirty="0" sz="1800" spc="-5">
                <a:latin typeface="Arial"/>
                <a:cs typeface="Arial"/>
              </a:rPr>
              <a:t>source </a:t>
            </a:r>
            <a:r>
              <a:rPr dirty="0" sz="1800">
                <a:latin typeface="Arial"/>
                <a:cs typeface="Arial"/>
              </a:rPr>
              <a:t>this </a:t>
            </a:r>
            <a:r>
              <a:rPr dirty="0" sz="1800" spc="-5">
                <a:latin typeface="Arial"/>
                <a:cs typeface="Arial"/>
              </a:rPr>
              <a:t>information </a:t>
            </a:r>
            <a:r>
              <a:rPr dirty="0" sz="1800">
                <a:latin typeface="Arial"/>
                <a:cs typeface="Arial"/>
              </a:rPr>
              <a:t>from </a:t>
            </a:r>
            <a:r>
              <a:rPr dirty="0" sz="1800" spc="-5">
                <a:latin typeface="Arial"/>
                <a:cs typeface="Arial"/>
              </a:rPr>
              <a:t>a third party. </a:t>
            </a:r>
            <a:r>
              <a:rPr dirty="0" sz="1800">
                <a:latin typeface="Arial"/>
                <a:cs typeface="Arial"/>
              </a:rPr>
              <a:t>They </a:t>
            </a:r>
            <a:r>
              <a:rPr dirty="0" sz="1800" spc="-5">
                <a:latin typeface="Arial"/>
                <a:cs typeface="Arial"/>
              </a:rPr>
              <a:t>do so  </a:t>
            </a:r>
            <a:r>
              <a:rPr dirty="0" sz="1800">
                <a:latin typeface="Arial"/>
                <a:cs typeface="Arial"/>
              </a:rPr>
              <a:t>by </a:t>
            </a:r>
            <a:r>
              <a:rPr dirty="0" sz="1800" spc="-5">
                <a:latin typeface="Arial"/>
                <a:cs typeface="Arial"/>
              </a:rPr>
              <a:t>means of an </a:t>
            </a:r>
            <a:r>
              <a:rPr dirty="0" sz="1800">
                <a:latin typeface="Arial"/>
                <a:cs typeface="Arial"/>
              </a:rPr>
              <a:t>API, </a:t>
            </a:r>
            <a:r>
              <a:rPr dirty="0" sz="1800" spc="-10">
                <a:latin typeface="Arial"/>
                <a:cs typeface="Arial"/>
              </a:rPr>
              <a:t>which </a:t>
            </a:r>
            <a:r>
              <a:rPr dirty="0" sz="1800" spc="-5">
                <a:latin typeface="Arial"/>
                <a:cs typeface="Arial"/>
              </a:rPr>
              <a:t>sends </a:t>
            </a:r>
            <a:r>
              <a:rPr dirty="0" sz="1800">
                <a:latin typeface="Arial"/>
                <a:cs typeface="Arial"/>
              </a:rPr>
              <a:t>them the </a:t>
            </a:r>
            <a:r>
              <a:rPr dirty="0" sz="1800" spc="-5">
                <a:latin typeface="Arial"/>
                <a:cs typeface="Arial"/>
              </a:rPr>
              <a:t>latest  weather details in a </a:t>
            </a:r>
            <a:r>
              <a:rPr dirty="0" sz="1800" spc="-10">
                <a:latin typeface="Arial"/>
                <a:cs typeface="Arial"/>
              </a:rPr>
              <a:t>way </a:t>
            </a:r>
            <a:r>
              <a:rPr dirty="0" sz="1800" spc="-5">
                <a:latin typeface="Arial"/>
                <a:cs typeface="Arial"/>
              </a:rPr>
              <a:t>that’s easy </a:t>
            </a:r>
            <a:r>
              <a:rPr dirty="0" sz="1800">
                <a:latin typeface="Arial"/>
                <a:cs typeface="Arial"/>
              </a:rPr>
              <a:t>for </a:t>
            </a:r>
            <a:r>
              <a:rPr dirty="0" sz="1800" spc="-5">
                <a:latin typeface="Arial"/>
                <a:cs typeface="Arial"/>
              </a:rPr>
              <a:t>them </a:t>
            </a:r>
            <a:r>
              <a:rPr dirty="0" sz="1800">
                <a:latin typeface="Arial"/>
                <a:cs typeface="Arial"/>
              </a:rPr>
              <a:t>to  </a:t>
            </a:r>
            <a:r>
              <a:rPr dirty="0" sz="1800" spc="-5">
                <a:latin typeface="Arial"/>
                <a:cs typeface="Arial"/>
              </a:rPr>
              <a:t>reformat.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8676131" y="2987039"/>
            <a:ext cx="3035935" cy="3485515"/>
            <a:chOff x="8676131" y="2987039"/>
            <a:chExt cx="3035935" cy="3485515"/>
          </a:xfrm>
        </p:grpSpPr>
        <p:sp>
          <p:nvSpPr>
            <p:cNvPr id="23" name="object 23"/>
            <p:cNvSpPr/>
            <p:nvPr/>
          </p:nvSpPr>
          <p:spPr>
            <a:xfrm>
              <a:off x="8685275" y="2996183"/>
              <a:ext cx="3017520" cy="346710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8680703" y="2991611"/>
              <a:ext cx="3027045" cy="3476625"/>
            </a:xfrm>
            <a:custGeom>
              <a:avLst/>
              <a:gdLst/>
              <a:ahLst/>
              <a:cxnLst/>
              <a:rect l="l" t="t" r="r" b="b"/>
              <a:pathLst>
                <a:path w="3027045" h="3476625">
                  <a:moveTo>
                    <a:pt x="0" y="3476244"/>
                  </a:moveTo>
                  <a:lnTo>
                    <a:pt x="3026663" y="3476244"/>
                  </a:lnTo>
                  <a:lnTo>
                    <a:pt x="3026663" y="0"/>
                  </a:lnTo>
                  <a:lnTo>
                    <a:pt x="0" y="0"/>
                  </a:lnTo>
                  <a:lnTo>
                    <a:pt x="0" y="3476244"/>
                  </a:lnTo>
                  <a:close/>
                </a:path>
              </a:pathLst>
            </a:custGeom>
            <a:ln w="9144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2979420" y="1537716"/>
            <a:ext cx="8232775" cy="1388745"/>
            <a:chOff x="2979420" y="1537716"/>
            <a:chExt cx="8232775" cy="1388745"/>
          </a:xfrm>
        </p:grpSpPr>
        <p:sp>
          <p:nvSpPr>
            <p:cNvPr id="26" name="object 26"/>
            <p:cNvSpPr/>
            <p:nvPr/>
          </p:nvSpPr>
          <p:spPr>
            <a:xfrm>
              <a:off x="2991612" y="1565148"/>
              <a:ext cx="8206740" cy="126644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979420" y="1537716"/>
              <a:ext cx="8232648" cy="138836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038856" y="1592580"/>
              <a:ext cx="8112252" cy="117195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3038855" y="1592580"/>
            <a:ext cx="8112759" cy="1172210"/>
          </a:xfrm>
          <a:prstGeom prst="rect">
            <a:avLst/>
          </a:prstGeom>
          <a:ln w="9144">
            <a:solidFill>
              <a:srgbClr val="46AAC5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algn="just" marL="120014" marR="109855">
              <a:lnSpc>
                <a:spcPct val="100000"/>
              </a:lnSpc>
              <a:spcBef>
                <a:spcPts val="245"/>
              </a:spcBef>
            </a:pPr>
            <a:r>
              <a:rPr dirty="0" sz="1800" spc="-5">
                <a:latin typeface="Arial"/>
                <a:cs typeface="Arial"/>
              </a:rPr>
              <a:t>An API delivers a user response </a:t>
            </a:r>
            <a:r>
              <a:rPr dirty="0" sz="1800">
                <a:latin typeface="Arial"/>
                <a:cs typeface="Arial"/>
              </a:rPr>
              <a:t>to </a:t>
            </a:r>
            <a:r>
              <a:rPr dirty="0" sz="1800" spc="-5">
                <a:latin typeface="Arial"/>
                <a:cs typeface="Arial"/>
              </a:rPr>
              <a:t>a system </a:t>
            </a:r>
            <a:r>
              <a:rPr dirty="0" sz="1800">
                <a:latin typeface="Arial"/>
                <a:cs typeface="Arial"/>
              </a:rPr>
              <a:t>&amp; </a:t>
            </a:r>
            <a:r>
              <a:rPr dirty="0" sz="1800" spc="-5">
                <a:latin typeface="Arial"/>
                <a:cs typeface="Arial"/>
              </a:rPr>
              <a:t>sends </a:t>
            </a:r>
            <a:r>
              <a:rPr dirty="0" sz="1800">
                <a:latin typeface="Arial"/>
                <a:cs typeface="Arial"/>
              </a:rPr>
              <a:t>the </a:t>
            </a:r>
            <a:r>
              <a:rPr dirty="0" sz="1800" spc="-5">
                <a:latin typeface="Arial"/>
                <a:cs typeface="Arial"/>
              </a:rPr>
              <a:t>system’s response  back </a:t>
            </a:r>
            <a:r>
              <a:rPr dirty="0" sz="1800">
                <a:latin typeface="Arial"/>
                <a:cs typeface="Arial"/>
              </a:rPr>
              <a:t>to </a:t>
            </a:r>
            <a:r>
              <a:rPr dirty="0" sz="1800" spc="-5">
                <a:latin typeface="Arial"/>
                <a:cs typeface="Arial"/>
              </a:rPr>
              <a:t>a </a:t>
            </a:r>
            <a:r>
              <a:rPr dirty="0" sz="1800" spc="-10">
                <a:latin typeface="Arial"/>
                <a:cs typeface="Arial"/>
              </a:rPr>
              <a:t>user. </a:t>
            </a:r>
            <a:r>
              <a:rPr dirty="0" sz="1800" spc="-5">
                <a:latin typeface="Arial"/>
                <a:cs typeface="Arial"/>
              </a:rPr>
              <a:t>You click </a:t>
            </a:r>
            <a:r>
              <a:rPr dirty="0" sz="1800" spc="-10">
                <a:latin typeface="Arial"/>
                <a:cs typeface="Arial"/>
              </a:rPr>
              <a:t>“add </a:t>
            </a:r>
            <a:r>
              <a:rPr dirty="0" sz="1800">
                <a:latin typeface="Arial"/>
                <a:cs typeface="Arial"/>
              </a:rPr>
              <a:t>to </a:t>
            </a:r>
            <a:r>
              <a:rPr dirty="0" sz="1800" spc="-5">
                <a:latin typeface="Arial"/>
                <a:cs typeface="Arial"/>
              </a:rPr>
              <a:t>cart;” an API tells </a:t>
            </a:r>
            <a:r>
              <a:rPr dirty="0" sz="1800">
                <a:latin typeface="Arial"/>
                <a:cs typeface="Arial"/>
              </a:rPr>
              <a:t>the site </a:t>
            </a:r>
            <a:r>
              <a:rPr dirty="0" sz="1800" spc="-10">
                <a:latin typeface="Arial"/>
                <a:cs typeface="Arial"/>
              </a:rPr>
              <a:t>you </a:t>
            </a:r>
            <a:r>
              <a:rPr dirty="0" sz="1800" spc="-5">
                <a:latin typeface="Arial"/>
                <a:cs typeface="Arial"/>
              </a:rPr>
              <a:t>added a  product </a:t>
            </a:r>
            <a:r>
              <a:rPr dirty="0" sz="1800">
                <a:latin typeface="Arial"/>
                <a:cs typeface="Arial"/>
              </a:rPr>
              <a:t>to </a:t>
            </a:r>
            <a:r>
              <a:rPr dirty="0" sz="1800" spc="-10">
                <a:latin typeface="Arial"/>
                <a:cs typeface="Arial"/>
              </a:rPr>
              <a:t>your </a:t>
            </a:r>
            <a:r>
              <a:rPr dirty="0" sz="1800" spc="-5">
                <a:latin typeface="Arial"/>
                <a:cs typeface="Arial"/>
              </a:rPr>
              <a:t>cart; </a:t>
            </a:r>
            <a:r>
              <a:rPr dirty="0" sz="1800">
                <a:latin typeface="Arial"/>
                <a:cs typeface="Arial"/>
              </a:rPr>
              <a:t>the </a:t>
            </a:r>
            <a:r>
              <a:rPr dirty="0" sz="1800" spc="-5">
                <a:latin typeface="Arial"/>
                <a:cs typeface="Arial"/>
              </a:rPr>
              <a:t>website puts </a:t>
            </a:r>
            <a:r>
              <a:rPr dirty="0" sz="1800">
                <a:latin typeface="Arial"/>
                <a:cs typeface="Arial"/>
              </a:rPr>
              <a:t>the </a:t>
            </a:r>
            <a:r>
              <a:rPr dirty="0" sz="1800" spc="-5">
                <a:latin typeface="Arial"/>
                <a:cs typeface="Arial"/>
              </a:rPr>
              <a:t>product in </a:t>
            </a:r>
            <a:r>
              <a:rPr dirty="0" sz="1800" spc="-10">
                <a:latin typeface="Arial"/>
                <a:cs typeface="Arial"/>
              </a:rPr>
              <a:t>your </a:t>
            </a:r>
            <a:r>
              <a:rPr dirty="0" sz="1800">
                <a:latin typeface="Arial"/>
                <a:cs typeface="Arial"/>
              </a:rPr>
              <a:t>cart, &amp; </a:t>
            </a:r>
            <a:r>
              <a:rPr dirty="0" sz="1800" spc="-10">
                <a:latin typeface="Arial"/>
                <a:cs typeface="Arial"/>
              </a:rPr>
              <a:t>your </a:t>
            </a:r>
            <a:r>
              <a:rPr dirty="0" sz="1800">
                <a:latin typeface="Arial"/>
                <a:cs typeface="Arial"/>
              </a:rPr>
              <a:t>cart </a:t>
            </a:r>
            <a:r>
              <a:rPr dirty="0" sz="1800" spc="-10">
                <a:latin typeface="Arial"/>
                <a:cs typeface="Arial"/>
              </a:rPr>
              <a:t>is  </a:t>
            </a:r>
            <a:r>
              <a:rPr dirty="0" sz="1800" spc="-5">
                <a:latin typeface="Arial"/>
                <a:cs typeface="Arial"/>
              </a:rPr>
              <a:t>updated.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3095244" y="4969764"/>
            <a:ext cx="5523230" cy="1663064"/>
            <a:chOff x="3095244" y="4969764"/>
            <a:chExt cx="5523230" cy="1663064"/>
          </a:xfrm>
        </p:grpSpPr>
        <p:sp>
          <p:nvSpPr>
            <p:cNvPr id="31" name="object 31"/>
            <p:cNvSpPr/>
            <p:nvPr/>
          </p:nvSpPr>
          <p:spPr>
            <a:xfrm>
              <a:off x="3108960" y="5017008"/>
              <a:ext cx="5497068" cy="1498091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095244" y="4969764"/>
              <a:ext cx="5522976" cy="166268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156204" y="5044440"/>
              <a:ext cx="5402580" cy="140360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 txBox="1"/>
          <p:nvPr/>
        </p:nvSpPr>
        <p:spPr>
          <a:xfrm>
            <a:off x="3156204" y="5044440"/>
            <a:ext cx="5402580" cy="1403985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wrap="square" lIns="0" tIns="10795" rIns="0" bIns="0" rtlCol="0" vert="horz">
            <a:spAutoFit/>
          </a:bodyPr>
          <a:lstStyle/>
          <a:p>
            <a:pPr algn="just" marL="119380" marR="109855">
              <a:lnSpc>
                <a:spcPct val="100000"/>
              </a:lnSpc>
              <a:spcBef>
                <a:spcPts val="85"/>
              </a:spcBef>
            </a:pPr>
            <a:r>
              <a:rPr dirty="0" sz="1800" spc="-5">
                <a:latin typeface="Arial"/>
                <a:cs typeface="Arial"/>
              </a:rPr>
              <a:t>Instead of actually logging-in </a:t>
            </a:r>
            <a:r>
              <a:rPr dirty="0" sz="1800">
                <a:latin typeface="Arial"/>
                <a:cs typeface="Arial"/>
              </a:rPr>
              <a:t>to </a:t>
            </a:r>
            <a:r>
              <a:rPr dirty="0" sz="1800" spc="-5">
                <a:latin typeface="Arial"/>
                <a:cs typeface="Arial"/>
              </a:rPr>
              <a:t>users’ social </a:t>
            </a:r>
            <a:r>
              <a:rPr dirty="0" sz="1800">
                <a:latin typeface="Arial"/>
                <a:cs typeface="Arial"/>
              </a:rPr>
              <a:t>media  </a:t>
            </a:r>
            <a:r>
              <a:rPr dirty="0" sz="1800" spc="-5">
                <a:latin typeface="Arial"/>
                <a:cs typeface="Arial"/>
              </a:rPr>
              <a:t>accounts (which </a:t>
            </a:r>
            <a:r>
              <a:rPr dirty="0" sz="1800" spc="-10">
                <a:latin typeface="Arial"/>
                <a:cs typeface="Arial"/>
              </a:rPr>
              <a:t>would </a:t>
            </a:r>
            <a:r>
              <a:rPr dirty="0" sz="1800" spc="-5">
                <a:latin typeface="Arial"/>
                <a:cs typeface="Arial"/>
              </a:rPr>
              <a:t>pose a serious </a:t>
            </a:r>
            <a:r>
              <a:rPr dirty="0" sz="1800">
                <a:latin typeface="Arial"/>
                <a:cs typeface="Arial"/>
              </a:rPr>
              <a:t>security  </a:t>
            </a:r>
            <a:r>
              <a:rPr dirty="0" sz="1800" spc="-5">
                <a:latin typeface="Arial"/>
                <a:cs typeface="Arial"/>
              </a:rPr>
              <a:t>concern), applications </a:t>
            </a:r>
            <a:r>
              <a:rPr dirty="0" sz="1800" spc="-10">
                <a:latin typeface="Arial"/>
                <a:cs typeface="Arial"/>
              </a:rPr>
              <a:t>with </a:t>
            </a:r>
            <a:r>
              <a:rPr dirty="0" sz="1800">
                <a:latin typeface="Arial"/>
                <a:cs typeface="Arial"/>
              </a:rPr>
              <a:t>this functionality  </a:t>
            </a:r>
            <a:r>
              <a:rPr dirty="0" sz="1800" spc="-5">
                <a:latin typeface="Arial"/>
                <a:cs typeface="Arial"/>
              </a:rPr>
              <a:t>leverage these platforms’ </a:t>
            </a:r>
            <a:r>
              <a:rPr dirty="0" sz="1800" spc="-10" b="1">
                <a:latin typeface="Arial"/>
                <a:cs typeface="Arial"/>
              </a:rPr>
              <a:t>APIs </a:t>
            </a:r>
            <a:r>
              <a:rPr dirty="0" sz="1800" b="1">
                <a:latin typeface="Arial"/>
                <a:cs typeface="Arial"/>
              </a:rPr>
              <a:t>to </a:t>
            </a:r>
            <a:r>
              <a:rPr dirty="0" sz="1800" spc="-5" b="1">
                <a:latin typeface="Arial"/>
                <a:cs typeface="Arial"/>
              </a:rPr>
              <a:t>authenticate  </a:t>
            </a:r>
            <a:r>
              <a:rPr dirty="0" sz="1800" b="1">
                <a:latin typeface="Arial"/>
                <a:cs typeface="Arial"/>
              </a:rPr>
              <a:t>the </a:t>
            </a:r>
            <a:r>
              <a:rPr dirty="0" sz="1800" spc="-5" b="1">
                <a:latin typeface="Arial"/>
                <a:cs typeface="Arial"/>
              </a:rPr>
              <a:t>user </a:t>
            </a:r>
            <a:r>
              <a:rPr dirty="0" sz="1800" spc="5" b="1">
                <a:latin typeface="Arial"/>
                <a:cs typeface="Arial"/>
              </a:rPr>
              <a:t>with </a:t>
            </a:r>
            <a:r>
              <a:rPr dirty="0" sz="1800" spc="-10" b="1">
                <a:latin typeface="Arial"/>
                <a:cs typeface="Arial"/>
              </a:rPr>
              <a:t>each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login.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531108" y="804672"/>
            <a:ext cx="5392420" cy="523240"/>
          </a:xfrm>
          <a:custGeom>
            <a:avLst/>
            <a:gdLst/>
            <a:ahLst/>
            <a:cxnLst/>
            <a:rect l="l" t="t" r="r" b="b"/>
            <a:pathLst>
              <a:path w="5392420" h="523240">
                <a:moveTo>
                  <a:pt x="5391912" y="0"/>
                </a:moveTo>
                <a:lnTo>
                  <a:pt x="0" y="0"/>
                </a:lnTo>
                <a:lnTo>
                  <a:pt x="0" y="522731"/>
                </a:lnTo>
                <a:lnTo>
                  <a:pt x="5391912" y="522731"/>
                </a:lnTo>
                <a:lnTo>
                  <a:pt x="53919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>
            <a:spLocks noGrp="1"/>
          </p:cNvSpPr>
          <p:nvPr>
            <p:ph type="title"/>
          </p:nvPr>
        </p:nvSpPr>
        <p:spPr>
          <a:xfrm>
            <a:off x="3662298" y="799922"/>
            <a:ext cx="5128895" cy="48323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API - Real Life</a:t>
            </a:r>
            <a:r>
              <a:rPr dirty="0" spc="-95"/>
              <a:t> </a:t>
            </a:r>
            <a:r>
              <a:rPr dirty="0" spc="-5"/>
              <a:t>Examples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7186676" y="6641693"/>
            <a:ext cx="45859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b="1">
                <a:latin typeface="Arial"/>
                <a:cs typeface="Arial"/>
              </a:rPr>
              <a:t>Source :</a:t>
            </a:r>
            <a:r>
              <a:rPr dirty="0" sz="1000" spc="55" b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https://miro.medium.com/max/1000/1*aTgPuypgT9wNwc-tWAxTfA.png</a:t>
            </a:r>
            <a:endParaRPr sz="1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07391" y="6657238"/>
            <a:ext cx="67818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b="1">
                <a:latin typeface="Arial"/>
                <a:cs typeface="Arial"/>
              </a:rPr>
              <a:t>Source :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https://cdn57.&amp;roidauthority.net/wp-content/uploads/2019/03/Google-Weather-app-screenshot_1-768x1592.jpg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887200" cy="6844665"/>
            <a:chOff x="0" y="0"/>
            <a:chExt cx="11887200" cy="6844665"/>
          </a:xfrm>
        </p:grpSpPr>
        <p:sp>
          <p:nvSpPr>
            <p:cNvPr id="3" name="object 3"/>
            <p:cNvSpPr/>
            <p:nvPr/>
          </p:nvSpPr>
          <p:spPr>
            <a:xfrm>
              <a:off x="210599" y="109508"/>
              <a:ext cx="11536200" cy="6734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1887199" cy="12252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-18288" y="0"/>
            <a:ext cx="11925300" cy="1181100"/>
            <a:chOff x="-18288" y="0"/>
            <a:chExt cx="11925300" cy="1181100"/>
          </a:xfrm>
        </p:grpSpPr>
        <p:sp>
          <p:nvSpPr>
            <p:cNvPr id="6" name="object 6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0" y="0"/>
            <a:ext cx="11887200" cy="6858000"/>
            <a:chOff x="0" y="0"/>
            <a:chExt cx="11887200" cy="6858000"/>
          </a:xfrm>
        </p:grpSpPr>
        <p:sp>
          <p:nvSpPr>
            <p:cNvPr id="18" name="object 18"/>
            <p:cNvSpPr/>
            <p:nvPr/>
          </p:nvSpPr>
          <p:spPr>
            <a:xfrm>
              <a:off x="0" y="0"/>
              <a:ext cx="11887200" cy="685799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700271" y="673608"/>
              <a:ext cx="4808220" cy="51816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621023" y="547116"/>
              <a:ext cx="4968239" cy="88544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742944" y="693419"/>
              <a:ext cx="4722876" cy="43281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3879596" y="644397"/>
            <a:ext cx="445008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Layers of </a:t>
            </a:r>
            <a:r>
              <a:rPr dirty="0" spc="-5">
                <a:solidFill>
                  <a:srgbClr val="FFFFFF"/>
                </a:solidFill>
              </a:rPr>
              <a:t>India</a:t>
            </a:r>
            <a:r>
              <a:rPr dirty="0" spc="-90">
                <a:solidFill>
                  <a:srgbClr val="FFFFFF"/>
                </a:solidFill>
              </a:rPr>
              <a:t> </a:t>
            </a:r>
            <a:r>
              <a:rPr dirty="0" spc="-5">
                <a:solidFill>
                  <a:srgbClr val="FFFFFF"/>
                </a:solidFill>
              </a:rPr>
              <a:t>Stack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8671941" y="6388709"/>
            <a:ext cx="3052445" cy="467995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algn="r" marR="513715">
              <a:lnSpc>
                <a:spcPct val="100000"/>
              </a:lnSpc>
              <a:spcBef>
                <a:spcPts val="4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7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dirty="0" sz="1200" b="1">
                <a:latin typeface="Arial"/>
                <a:cs typeface="Arial"/>
              </a:rPr>
              <a:t>Source: </a:t>
            </a:r>
            <a:r>
              <a:rPr dirty="0" sz="1200">
                <a:latin typeface="Arial"/>
                <a:cs typeface="Arial"/>
              </a:rPr>
              <a:t>India Stack .pdf , </a:t>
            </a:r>
            <a:r>
              <a:rPr dirty="0" sz="1200" spc="-5">
                <a:latin typeface="Arial"/>
                <a:cs typeface="Arial"/>
              </a:rPr>
              <a:t>ispirt, 13 </a:t>
            </a:r>
            <a:r>
              <a:rPr dirty="0" sz="1200">
                <a:latin typeface="Arial"/>
                <a:cs typeface="Arial"/>
              </a:rPr>
              <a:t>Oct</a:t>
            </a:r>
            <a:r>
              <a:rPr dirty="0" sz="1200" spc="-6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2016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27785"/>
            <a:chOff x="-18288" y="0"/>
            <a:chExt cx="11925300" cy="1327785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56666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56666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87067" y="757428"/>
              <a:ext cx="8608060" cy="551815"/>
            </a:xfrm>
            <a:custGeom>
              <a:avLst/>
              <a:gdLst/>
              <a:ahLst/>
              <a:cxnLst/>
              <a:rect l="l" t="t" r="r" b="b"/>
              <a:pathLst>
                <a:path w="8608060" h="551815">
                  <a:moveTo>
                    <a:pt x="8607552" y="0"/>
                  </a:moveTo>
                  <a:lnTo>
                    <a:pt x="0" y="0"/>
                  </a:lnTo>
                  <a:lnTo>
                    <a:pt x="0" y="551688"/>
                  </a:lnTo>
                  <a:lnTo>
                    <a:pt x="8607552" y="551688"/>
                  </a:lnTo>
                  <a:lnTo>
                    <a:pt x="86075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793494" y="773684"/>
            <a:ext cx="840867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The Evolution : </a:t>
            </a:r>
            <a:r>
              <a:rPr dirty="0" spc="-5"/>
              <a:t>India Stack </a:t>
            </a:r>
            <a:r>
              <a:rPr dirty="0"/>
              <a:t>Built on</a:t>
            </a:r>
            <a:r>
              <a:rPr dirty="0" spc="-100"/>
              <a:t> </a:t>
            </a:r>
            <a:r>
              <a:rPr dirty="0"/>
              <a:t>JAM</a:t>
            </a:r>
          </a:p>
        </p:txBody>
      </p:sp>
      <p:grpSp>
        <p:nvGrpSpPr>
          <p:cNvPr id="15" name="object 15"/>
          <p:cNvGrpSpPr/>
          <p:nvPr/>
        </p:nvGrpSpPr>
        <p:grpSpPr>
          <a:xfrm>
            <a:off x="821436" y="1403603"/>
            <a:ext cx="9930765" cy="3682365"/>
            <a:chOff x="821436" y="1403603"/>
            <a:chExt cx="9930765" cy="3682365"/>
          </a:xfrm>
        </p:grpSpPr>
        <p:sp>
          <p:nvSpPr>
            <p:cNvPr id="16" name="object 16"/>
            <p:cNvSpPr/>
            <p:nvPr/>
          </p:nvSpPr>
          <p:spPr>
            <a:xfrm>
              <a:off x="821436" y="1403603"/>
              <a:ext cx="9930383" cy="368198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455163" y="1850135"/>
              <a:ext cx="281939" cy="39928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821936" y="2488691"/>
              <a:ext cx="348996" cy="31394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8407907" y="1623059"/>
              <a:ext cx="297179" cy="34290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7738871" y="2836163"/>
              <a:ext cx="283464" cy="31394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355579" y="2520695"/>
              <a:ext cx="205740" cy="39928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9622536" y="1527047"/>
              <a:ext cx="307848" cy="34137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3781425" y="2030095"/>
            <a:ext cx="295275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Arial"/>
                <a:cs typeface="Arial"/>
              </a:rPr>
              <a:t>AEP</a:t>
            </a:r>
            <a:endParaRPr sz="10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625977" y="2190115"/>
            <a:ext cx="114935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Arial"/>
                <a:cs typeface="Arial"/>
              </a:rPr>
              <a:t>S</a:t>
            </a:r>
            <a:endParaRPr sz="105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038348" y="3095701"/>
            <a:ext cx="254000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">
                <a:latin typeface="Arial"/>
                <a:cs typeface="Arial"/>
              </a:rPr>
              <a:t>APB</a:t>
            </a:r>
            <a:endParaRPr sz="9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06778" y="2280666"/>
            <a:ext cx="875665" cy="3467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15494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Arial"/>
                <a:cs typeface="Arial"/>
              </a:rPr>
              <a:t>Aadhaar  </a:t>
            </a:r>
            <a:r>
              <a:rPr dirty="0" sz="1050">
                <a:latin typeface="Arial"/>
                <a:cs typeface="Arial"/>
              </a:rPr>
              <a:t>Au</a:t>
            </a:r>
            <a:r>
              <a:rPr dirty="0" sz="1050" spc="-5">
                <a:latin typeface="Arial"/>
                <a:cs typeface="Arial"/>
              </a:rPr>
              <a:t>t</a:t>
            </a:r>
            <a:r>
              <a:rPr dirty="0" sz="1050">
                <a:latin typeface="Arial"/>
                <a:cs typeface="Arial"/>
              </a:rPr>
              <a:t>hentica</a:t>
            </a:r>
            <a:r>
              <a:rPr dirty="0" sz="1050" spc="-10">
                <a:latin typeface="Arial"/>
                <a:cs typeface="Arial"/>
              </a:rPr>
              <a:t>t</a:t>
            </a:r>
            <a:r>
              <a:rPr dirty="0" sz="1050">
                <a:latin typeface="Arial"/>
                <a:cs typeface="Arial"/>
              </a:rPr>
              <a:t>i</a:t>
            </a:r>
            <a:r>
              <a:rPr dirty="0" sz="1050">
                <a:latin typeface="Arial"/>
                <a:cs typeface="Arial"/>
              </a:rPr>
              <a:t>on</a:t>
            </a:r>
            <a:endParaRPr sz="105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687951" y="2129790"/>
            <a:ext cx="865505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Arial"/>
                <a:cs typeface="Arial"/>
              </a:rPr>
              <a:t>Aadhaar</a:t>
            </a:r>
            <a:r>
              <a:rPr dirty="0" sz="1050" spc="-65">
                <a:latin typeface="Arial"/>
                <a:cs typeface="Arial"/>
              </a:rPr>
              <a:t> </a:t>
            </a:r>
            <a:r>
              <a:rPr dirty="0" sz="1050" spc="-5">
                <a:latin typeface="Arial"/>
                <a:cs typeface="Arial"/>
              </a:rPr>
              <a:t>eKyc</a:t>
            </a:r>
            <a:endParaRPr sz="105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600315" y="3417265"/>
            <a:ext cx="38417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Arial"/>
                <a:cs typeface="Arial"/>
              </a:rPr>
              <a:t>e</a:t>
            </a:r>
            <a:r>
              <a:rPr dirty="0" sz="1100" spc="-10">
                <a:latin typeface="Arial"/>
                <a:cs typeface="Arial"/>
              </a:rPr>
              <a:t>S</a:t>
            </a:r>
            <a:r>
              <a:rPr dirty="0" sz="1100" spc="-10">
                <a:latin typeface="Arial"/>
                <a:cs typeface="Arial"/>
              </a:rPr>
              <a:t>i</a:t>
            </a:r>
            <a:r>
              <a:rPr dirty="0" sz="1100" spc="5">
                <a:latin typeface="Arial"/>
                <a:cs typeface="Arial"/>
              </a:rPr>
              <a:t>g</a:t>
            </a:r>
            <a:r>
              <a:rPr dirty="0" sz="1100">
                <a:latin typeface="Arial"/>
                <a:cs typeface="Arial"/>
              </a:rPr>
              <a:t>n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312654" y="2967354"/>
            <a:ext cx="21653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Arial"/>
                <a:cs typeface="Arial"/>
              </a:rPr>
              <a:t>UPI</a:t>
            </a:r>
            <a:endParaRPr sz="9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0048747" y="1775917"/>
            <a:ext cx="740410" cy="3473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R="17145">
              <a:lnSpc>
                <a:spcPct val="100000"/>
              </a:lnSpc>
              <a:spcBef>
                <a:spcPts val="105"/>
              </a:spcBef>
            </a:pPr>
            <a:r>
              <a:rPr dirty="0" sz="1050">
                <a:latin typeface="Arial"/>
                <a:cs typeface="Arial"/>
              </a:rPr>
              <a:t>Consent</a:t>
            </a:r>
            <a:endParaRPr sz="10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1050">
                <a:latin typeface="Arial"/>
                <a:cs typeface="Arial"/>
              </a:rPr>
              <a:t>A</a:t>
            </a:r>
            <a:r>
              <a:rPr dirty="0" sz="1050" spc="-5">
                <a:latin typeface="Arial"/>
                <a:cs typeface="Arial"/>
              </a:rPr>
              <a:t>r</a:t>
            </a:r>
            <a:r>
              <a:rPr dirty="0" sz="1050">
                <a:latin typeface="Arial"/>
                <a:cs typeface="Arial"/>
              </a:rPr>
              <a:t>ch</a:t>
            </a:r>
            <a:r>
              <a:rPr dirty="0" sz="1050" spc="5">
                <a:latin typeface="Arial"/>
                <a:cs typeface="Arial"/>
              </a:rPr>
              <a:t>i</a:t>
            </a:r>
            <a:r>
              <a:rPr dirty="0" sz="1050" spc="-10">
                <a:latin typeface="Arial"/>
                <a:cs typeface="Arial"/>
              </a:rPr>
              <a:t>t</a:t>
            </a:r>
            <a:r>
              <a:rPr dirty="0" sz="1050">
                <a:latin typeface="Arial"/>
                <a:cs typeface="Arial"/>
              </a:rPr>
              <a:t>ec</a:t>
            </a:r>
            <a:r>
              <a:rPr dirty="0" sz="1050" spc="-5">
                <a:latin typeface="Arial"/>
                <a:cs typeface="Arial"/>
              </a:rPr>
              <a:t>t</a:t>
            </a:r>
            <a:r>
              <a:rPr dirty="0" sz="1050">
                <a:latin typeface="Arial"/>
                <a:cs typeface="Arial"/>
              </a:rPr>
              <a:t>ure</a:t>
            </a:r>
            <a:endParaRPr sz="105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546085" y="1819402"/>
            <a:ext cx="6934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"/>
                <a:cs typeface="Arial"/>
              </a:rPr>
              <a:t>Digilocker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32" name="object 32"/>
          <p:cNvGraphicFramePr>
            <a:graphicFrameLocks noGrp="1"/>
          </p:cNvGraphicFramePr>
          <p:nvPr/>
        </p:nvGraphicFramePr>
        <p:xfrm>
          <a:off x="938885" y="4484498"/>
          <a:ext cx="9435465" cy="1647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2350"/>
                <a:gridCol w="1324610"/>
                <a:gridCol w="1216025"/>
                <a:gridCol w="1172844"/>
                <a:gridCol w="1263650"/>
                <a:gridCol w="1149350"/>
                <a:gridCol w="1209040"/>
                <a:gridCol w="1075690"/>
              </a:tblGrid>
              <a:tr h="320010">
                <a:tc>
                  <a:txBody>
                    <a:bodyPr/>
                    <a:lstStyle/>
                    <a:p>
                      <a:pPr marL="127000">
                        <a:lnSpc>
                          <a:spcPts val="1789"/>
                        </a:lnSpc>
                      </a:pPr>
                      <a:r>
                        <a:rPr dirty="0" sz="1600" spc="-10">
                          <a:solidFill>
                            <a:srgbClr val="666666"/>
                          </a:solidFill>
                          <a:latin typeface="Arial"/>
                          <a:cs typeface="Arial"/>
                        </a:rPr>
                        <a:t>2009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443865">
                        <a:lnSpc>
                          <a:spcPts val="1764"/>
                        </a:lnSpc>
                      </a:pPr>
                      <a:r>
                        <a:rPr dirty="0" sz="1600" spc="-10">
                          <a:solidFill>
                            <a:srgbClr val="666666"/>
                          </a:solidFill>
                          <a:latin typeface="Arial"/>
                          <a:cs typeface="Arial"/>
                        </a:rPr>
                        <a:t>2010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429259">
                        <a:lnSpc>
                          <a:spcPts val="1870"/>
                        </a:lnSpc>
                      </a:pPr>
                      <a:r>
                        <a:rPr dirty="0" sz="1600" spc="-5">
                          <a:solidFill>
                            <a:srgbClr val="666666"/>
                          </a:solidFill>
                          <a:latin typeface="Arial"/>
                          <a:cs typeface="Arial"/>
                        </a:rPr>
                        <a:t>2011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35280">
                        <a:lnSpc>
                          <a:spcPts val="1870"/>
                        </a:lnSpc>
                      </a:pPr>
                      <a:r>
                        <a:rPr dirty="0" sz="1600" spc="-5">
                          <a:solidFill>
                            <a:srgbClr val="666666"/>
                          </a:solidFill>
                          <a:latin typeface="Arial"/>
                          <a:cs typeface="Arial"/>
                        </a:rPr>
                        <a:t>2012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86080">
                        <a:lnSpc>
                          <a:spcPts val="1875"/>
                        </a:lnSpc>
                      </a:pPr>
                      <a:r>
                        <a:rPr dirty="0" sz="1600" spc="-5">
                          <a:solidFill>
                            <a:srgbClr val="666666"/>
                          </a:solidFill>
                          <a:latin typeface="Arial"/>
                          <a:cs typeface="Arial"/>
                        </a:rPr>
                        <a:t>2013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11785">
                        <a:lnSpc>
                          <a:spcPts val="1764"/>
                        </a:lnSpc>
                      </a:pPr>
                      <a:r>
                        <a:rPr dirty="0" sz="1600" spc="-10">
                          <a:solidFill>
                            <a:srgbClr val="666666"/>
                          </a:solidFill>
                          <a:latin typeface="Arial"/>
                          <a:cs typeface="Arial"/>
                        </a:rPr>
                        <a:t>2014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20675">
                        <a:lnSpc>
                          <a:spcPts val="1764"/>
                        </a:lnSpc>
                      </a:pPr>
                      <a:r>
                        <a:rPr dirty="0" sz="1600" spc="-10">
                          <a:solidFill>
                            <a:srgbClr val="666666"/>
                          </a:solidFill>
                          <a:latin typeface="Arial"/>
                          <a:cs typeface="Arial"/>
                        </a:rPr>
                        <a:t>2015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12420">
                        <a:lnSpc>
                          <a:spcPts val="1864"/>
                        </a:lnSpc>
                      </a:pPr>
                      <a:r>
                        <a:rPr dirty="0" sz="1600" spc="-10">
                          <a:solidFill>
                            <a:srgbClr val="666666"/>
                          </a:solidFill>
                          <a:latin typeface="Arial"/>
                          <a:cs typeface="Arial"/>
                        </a:rPr>
                        <a:t>2016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4744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2400" spc="-10" b="1">
                          <a:solidFill>
                            <a:srgbClr val="D18B34"/>
                          </a:solidFill>
                          <a:latin typeface="Arial"/>
                          <a:cs typeface="Arial"/>
                        </a:rPr>
                        <a:t>J</a:t>
                      </a:r>
                      <a:r>
                        <a:rPr dirty="0" sz="1600" spc="-10" b="1">
                          <a:solidFill>
                            <a:srgbClr val="D18B34"/>
                          </a:solidFill>
                          <a:latin typeface="Arial"/>
                          <a:cs typeface="Arial"/>
                        </a:rPr>
                        <a:t>DY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50800"/>
                </a:tc>
                <a:tc>
                  <a:txBody>
                    <a:bodyPr/>
                    <a:lstStyle/>
                    <a:p>
                      <a:pPr marL="288925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dirty="0" sz="1600" spc="-5" b="1">
                          <a:solidFill>
                            <a:srgbClr val="D18B34"/>
                          </a:solidFill>
                          <a:latin typeface="Arial"/>
                          <a:cs typeface="Arial"/>
                        </a:rPr>
                        <a:t>100</a:t>
                      </a:r>
                      <a:r>
                        <a:rPr dirty="0" sz="1600" spc="-15" b="1">
                          <a:solidFill>
                            <a:srgbClr val="D18B34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 b="1">
                          <a:solidFill>
                            <a:srgbClr val="D18B34"/>
                          </a:solidFill>
                          <a:latin typeface="Arial"/>
                          <a:cs typeface="Arial"/>
                        </a:rPr>
                        <a:t>M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116839"/>
                </a:tc>
                <a:tc>
                  <a:txBody>
                    <a:bodyPr/>
                    <a:lstStyle/>
                    <a:p>
                      <a:pPr marL="308610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dirty="0" sz="1600" spc="-5" b="1">
                          <a:solidFill>
                            <a:srgbClr val="D18B34"/>
                          </a:solidFill>
                          <a:latin typeface="Arial"/>
                          <a:cs typeface="Arial"/>
                        </a:rPr>
                        <a:t>190</a:t>
                      </a:r>
                      <a:r>
                        <a:rPr dirty="0" sz="1600" spc="-15" b="1">
                          <a:solidFill>
                            <a:srgbClr val="D18B34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 b="1">
                          <a:solidFill>
                            <a:srgbClr val="D18B34"/>
                          </a:solidFill>
                          <a:latin typeface="Arial"/>
                          <a:cs typeface="Arial"/>
                        </a:rPr>
                        <a:t>M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116839"/>
                </a:tc>
                <a:tc>
                  <a:txBody>
                    <a:bodyPr/>
                    <a:lstStyle/>
                    <a:p>
                      <a:pPr marL="266700">
                        <a:lnSpc>
                          <a:spcPct val="100000"/>
                        </a:lnSpc>
                        <a:spcBef>
                          <a:spcPts val="1210"/>
                        </a:spcBef>
                      </a:pPr>
                      <a:r>
                        <a:rPr dirty="0" sz="1600" spc="-5" b="1">
                          <a:solidFill>
                            <a:srgbClr val="9E9E9E"/>
                          </a:solidFill>
                          <a:latin typeface="Arial"/>
                          <a:cs typeface="Arial"/>
                        </a:rPr>
                        <a:t>250+</a:t>
                      </a:r>
                      <a:r>
                        <a:rPr dirty="0" sz="1600" spc="-30" b="1">
                          <a:solidFill>
                            <a:srgbClr val="9E9E9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 b="1">
                          <a:solidFill>
                            <a:srgbClr val="9E9E9E"/>
                          </a:solidFill>
                          <a:latin typeface="Arial"/>
                          <a:cs typeface="Arial"/>
                        </a:rPr>
                        <a:t>M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153670"/>
                </a:tc>
              </a:tr>
              <a:tr h="453683">
                <a:tc gridSpan="5">
                  <a:txBody>
                    <a:bodyPr/>
                    <a:lstStyle/>
                    <a:p>
                      <a:pPr marL="428625">
                        <a:lnSpc>
                          <a:spcPct val="100000"/>
                        </a:lnSpc>
                        <a:spcBef>
                          <a:spcPts val="200"/>
                        </a:spcBef>
                        <a:tabLst>
                          <a:tab pos="4827270" algn="l"/>
                        </a:tabLst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Aadhaar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Payment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Bridge</a:t>
                      </a:r>
                      <a:r>
                        <a:rPr dirty="0" sz="14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(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APB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)</a:t>
                      </a:r>
                      <a:r>
                        <a:rPr dirty="0" sz="14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System	</a:t>
                      </a:r>
                      <a:r>
                        <a:rPr dirty="0" sz="2400" spc="-5" b="1">
                          <a:solidFill>
                            <a:srgbClr val="1CB1C5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600" spc="-5" b="1">
                          <a:solidFill>
                            <a:srgbClr val="1CB1C5"/>
                          </a:solidFill>
                          <a:latin typeface="Arial"/>
                          <a:cs typeface="Arial"/>
                        </a:rPr>
                        <a:t>adhaar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2540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88925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600" spc="-5" b="1">
                          <a:solidFill>
                            <a:srgbClr val="1CB1C5"/>
                          </a:solidFill>
                          <a:latin typeface="Arial"/>
                          <a:cs typeface="Arial"/>
                        </a:rPr>
                        <a:t>600</a:t>
                      </a:r>
                      <a:r>
                        <a:rPr dirty="0" sz="1600" spc="-15" b="1">
                          <a:solidFill>
                            <a:srgbClr val="1CB1C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 b="1">
                          <a:solidFill>
                            <a:srgbClr val="1CB1C5"/>
                          </a:solidFill>
                          <a:latin typeface="Arial"/>
                          <a:cs typeface="Arial"/>
                        </a:rPr>
                        <a:t>M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91440"/>
                </a:tc>
                <a:tc>
                  <a:txBody>
                    <a:bodyPr/>
                    <a:lstStyle/>
                    <a:p>
                      <a:pPr marL="308610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dirty="0" sz="1600" spc="-5" b="1">
                          <a:solidFill>
                            <a:srgbClr val="1CB1C5"/>
                          </a:solidFill>
                          <a:latin typeface="Arial"/>
                          <a:cs typeface="Arial"/>
                        </a:rPr>
                        <a:t>950</a:t>
                      </a:r>
                      <a:r>
                        <a:rPr dirty="0" sz="1600" spc="-15" b="1">
                          <a:solidFill>
                            <a:srgbClr val="1CB1C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 b="1">
                          <a:solidFill>
                            <a:srgbClr val="1CB1C5"/>
                          </a:solidFill>
                          <a:latin typeface="Arial"/>
                          <a:cs typeface="Arial"/>
                        </a:rPr>
                        <a:t>M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91440"/>
                </a:tc>
                <a:tc>
                  <a:txBody>
                    <a:bodyPr/>
                    <a:lstStyle/>
                    <a:p>
                      <a:pPr marL="371475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dirty="0" sz="1600" spc="-5" b="1">
                          <a:solidFill>
                            <a:srgbClr val="9E9E9E"/>
                          </a:solidFill>
                          <a:latin typeface="Arial"/>
                          <a:cs typeface="Arial"/>
                        </a:rPr>
                        <a:t>1+ B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124460"/>
                </a:tc>
              </a:tr>
              <a:tr h="399671">
                <a:tc gridSpan="5">
                  <a:txBody>
                    <a:bodyPr/>
                    <a:lstStyle/>
                    <a:p>
                      <a:pPr marL="436245">
                        <a:lnSpc>
                          <a:spcPts val="2810"/>
                        </a:lnSpc>
                        <a:spcBef>
                          <a:spcPts val="235"/>
                        </a:spcBef>
                        <a:tabLst>
                          <a:tab pos="4904740" algn="l"/>
                        </a:tabLst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Aadhaar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Enabled Payment</a:t>
                      </a:r>
                      <a:r>
                        <a:rPr dirty="0" sz="1400" spc="6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System (</a:t>
                      </a:r>
                      <a:r>
                        <a:rPr dirty="0" sz="1400" spc="-5" b="1">
                          <a:latin typeface="Calibri"/>
                          <a:cs typeface="Calibri"/>
                        </a:rPr>
                        <a:t>AEPS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)	</a:t>
                      </a:r>
                      <a:r>
                        <a:rPr dirty="0" sz="2400" spc="-5" b="1">
                          <a:solidFill>
                            <a:srgbClr val="79A267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600" spc="-5" b="1">
                          <a:solidFill>
                            <a:srgbClr val="79A267"/>
                          </a:solidFill>
                          <a:latin typeface="Arial"/>
                          <a:cs typeface="Arial"/>
                        </a:rPr>
                        <a:t>obile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29845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19405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dirty="0" sz="1600" spc="-5" b="1">
                          <a:solidFill>
                            <a:srgbClr val="79A267"/>
                          </a:solidFill>
                          <a:latin typeface="Arial"/>
                          <a:cs typeface="Arial"/>
                        </a:rPr>
                        <a:t>944</a:t>
                      </a:r>
                      <a:r>
                        <a:rPr dirty="0" sz="1600" spc="-20" b="1">
                          <a:solidFill>
                            <a:srgbClr val="79A26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 b="1">
                          <a:solidFill>
                            <a:srgbClr val="79A267"/>
                          </a:solidFill>
                          <a:latin typeface="Arial"/>
                          <a:cs typeface="Arial"/>
                        </a:rPr>
                        <a:t>M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96520"/>
                </a:tc>
                <a:tc>
                  <a:txBody>
                    <a:bodyPr/>
                    <a:lstStyle/>
                    <a:p>
                      <a:pPr marL="266065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dirty="0" sz="1600" spc="-5" b="1">
                          <a:solidFill>
                            <a:srgbClr val="79A267"/>
                          </a:solidFill>
                          <a:latin typeface="Arial"/>
                          <a:cs typeface="Arial"/>
                        </a:rPr>
                        <a:t>1005</a:t>
                      </a:r>
                      <a:r>
                        <a:rPr dirty="0" sz="1600" spc="-20" b="1">
                          <a:solidFill>
                            <a:srgbClr val="79A26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 b="1">
                          <a:solidFill>
                            <a:srgbClr val="79A267"/>
                          </a:solidFill>
                          <a:latin typeface="Arial"/>
                          <a:cs typeface="Arial"/>
                        </a:rPr>
                        <a:t>M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96520"/>
                </a:tc>
                <a:tc>
                  <a:txBody>
                    <a:bodyPr/>
                    <a:lstStyle/>
                    <a:p>
                      <a:pPr marL="371475">
                        <a:lnSpc>
                          <a:spcPct val="100000"/>
                        </a:lnSpc>
                        <a:spcBef>
                          <a:spcPts val="1015"/>
                        </a:spcBef>
                      </a:pPr>
                      <a:r>
                        <a:rPr dirty="0" sz="1600" spc="-5" b="1">
                          <a:solidFill>
                            <a:srgbClr val="9E9E9E"/>
                          </a:solidFill>
                          <a:latin typeface="Arial"/>
                          <a:cs typeface="Arial"/>
                        </a:rPr>
                        <a:t>1+ B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128905"/>
                </a:tc>
              </a:tr>
            </a:tbl>
          </a:graphicData>
        </a:graphic>
      </p:graphicFrame>
      <p:sp>
        <p:nvSpPr>
          <p:cNvPr id="33" name="object 33"/>
          <p:cNvSpPr txBox="1"/>
          <p:nvPr/>
        </p:nvSpPr>
        <p:spPr>
          <a:xfrm>
            <a:off x="7524368" y="6427114"/>
            <a:ext cx="4274820" cy="3924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892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200" b="1">
                <a:latin typeface="Arial"/>
                <a:cs typeface="Arial"/>
              </a:rPr>
              <a:t>Source: </a:t>
            </a:r>
            <a:r>
              <a:rPr dirty="0" sz="1200">
                <a:latin typeface="Arial"/>
                <a:cs typeface="Arial"/>
              </a:rPr>
              <a:t>Ericsson </a:t>
            </a:r>
            <a:r>
              <a:rPr dirty="0" sz="1200" spc="-5">
                <a:latin typeface="Arial"/>
                <a:cs typeface="Arial"/>
              </a:rPr>
              <a:t>Mobility </a:t>
            </a:r>
            <a:r>
              <a:rPr dirty="0" sz="1200">
                <a:latin typeface="Arial"/>
                <a:cs typeface="Arial"/>
              </a:rPr>
              <a:t>Report, </a:t>
            </a:r>
            <a:r>
              <a:rPr dirty="0" sz="1200" spc="-5">
                <a:latin typeface="Arial"/>
                <a:cs typeface="Arial"/>
              </a:rPr>
              <a:t>PMJDY, </a:t>
            </a:r>
            <a:r>
              <a:rPr dirty="0" sz="1200">
                <a:latin typeface="Arial"/>
                <a:cs typeface="Arial"/>
              </a:rPr>
              <a:t>Aadhaar </a:t>
            </a:r>
            <a:r>
              <a:rPr dirty="0" sz="1200" spc="5">
                <a:latin typeface="Arial"/>
                <a:cs typeface="Arial"/>
              </a:rPr>
              <a:t>Web</a:t>
            </a:r>
            <a:r>
              <a:rPr dirty="0" sz="1200" spc="-7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Sites</a:t>
            </a:r>
            <a:endParaRPr sz="12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8002523" y="1443227"/>
            <a:ext cx="3566160" cy="1125855"/>
            <a:chOff x="8002523" y="1443227"/>
            <a:chExt cx="3566160" cy="1125855"/>
          </a:xfrm>
        </p:grpSpPr>
        <p:sp>
          <p:nvSpPr>
            <p:cNvPr id="14" name="object 14"/>
            <p:cNvSpPr/>
            <p:nvPr/>
          </p:nvSpPr>
          <p:spPr>
            <a:xfrm>
              <a:off x="8021573" y="1462277"/>
              <a:ext cx="3528060" cy="1087755"/>
            </a:xfrm>
            <a:custGeom>
              <a:avLst/>
              <a:gdLst/>
              <a:ahLst/>
              <a:cxnLst/>
              <a:rect l="l" t="t" r="r" b="b"/>
              <a:pathLst>
                <a:path w="3528059" h="1087755">
                  <a:moveTo>
                    <a:pt x="3335528" y="0"/>
                  </a:moveTo>
                  <a:lnTo>
                    <a:pt x="192024" y="0"/>
                  </a:lnTo>
                  <a:lnTo>
                    <a:pt x="131318" y="8382"/>
                  </a:lnTo>
                  <a:lnTo>
                    <a:pt x="78612" y="31876"/>
                  </a:lnTo>
                  <a:lnTo>
                    <a:pt x="37083" y="67563"/>
                  </a:lnTo>
                  <a:lnTo>
                    <a:pt x="9778" y="112902"/>
                  </a:lnTo>
                  <a:lnTo>
                    <a:pt x="0" y="164973"/>
                  </a:lnTo>
                  <a:lnTo>
                    <a:pt x="0" y="922782"/>
                  </a:lnTo>
                  <a:lnTo>
                    <a:pt x="9778" y="974979"/>
                  </a:lnTo>
                  <a:lnTo>
                    <a:pt x="37083" y="1020191"/>
                  </a:lnTo>
                  <a:lnTo>
                    <a:pt x="78612" y="1056005"/>
                  </a:lnTo>
                  <a:lnTo>
                    <a:pt x="131318" y="1079373"/>
                  </a:lnTo>
                  <a:lnTo>
                    <a:pt x="192024" y="1087755"/>
                  </a:lnTo>
                  <a:lnTo>
                    <a:pt x="3335528" y="1087755"/>
                  </a:lnTo>
                  <a:lnTo>
                    <a:pt x="3396233" y="1079373"/>
                  </a:lnTo>
                  <a:lnTo>
                    <a:pt x="3448939" y="1056005"/>
                  </a:lnTo>
                  <a:lnTo>
                    <a:pt x="3490468" y="1020191"/>
                  </a:lnTo>
                  <a:lnTo>
                    <a:pt x="3517773" y="974979"/>
                  </a:lnTo>
                  <a:lnTo>
                    <a:pt x="3527552" y="922782"/>
                  </a:lnTo>
                  <a:lnTo>
                    <a:pt x="3527552" y="164973"/>
                  </a:lnTo>
                  <a:lnTo>
                    <a:pt x="3512947" y="101854"/>
                  </a:lnTo>
                  <a:lnTo>
                    <a:pt x="3471291" y="48387"/>
                  </a:lnTo>
                  <a:lnTo>
                    <a:pt x="3409060" y="12573"/>
                  </a:lnTo>
                  <a:lnTo>
                    <a:pt x="3335528" y="0"/>
                  </a:lnTo>
                  <a:close/>
                </a:path>
              </a:pathLst>
            </a:custGeom>
            <a:solidFill>
              <a:srgbClr val="DAE4F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1573" y="1462277"/>
              <a:ext cx="3528060" cy="1087755"/>
            </a:xfrm>
            <a:custGeom>
              <a:avLst/>
              <a:gdLst/>
              <a:ahLst/>
              <a:cxnLst/>
              <a:rect l="l" t="t" r="r" b="b"/>
              <a:pathLst>
                <a:path w="3528059" h="1087755">
                  <a:moveTo>
                    <a:pt x="3335528" y="1087755"/>
                  </a:moveTo>
                  <a:lnTo>
                    <a:pt x="192024" y="1087755"/>
                  </a:lnTo>
                  <a:lnTo>
                    <a:pt x="131318" y="1079373"/>
                  </a:lnTo>
                  <a:lnTo>
                    <a:pt x="78612" y="1056005"/>
                  </a:lnTo>
                  <a:lnTo>
                    <a:pt x="37083" y="1020191"/>
                  </a:lnTo>
                  <a:lnTo>
                    <a:pt x="9778" y="974979"/>
                  </a:lnTo>
                  <a:lnTo>
                    <a:pt x="0" y="922782"/>
                  </a:lnTo>
                  <a:lnTo>
                    <a:pt x="0" y="164973"/>
                  </a:lnTo>
                  <a:lnTo>
                    <a:pt x="9778" y="112902"/>
                  </a:lnTo>
                  <a:lnTo>
                    <a:pt x="37083" y="67563"/>
                  </a:lnTo>
                  <a:lnTo>
                    <a:pt x="78612" y="31876"/>
                  </a:lnTo>
                  <a:lnTo>
                    <a:pt x="131318" y="8382"/>
                  </a:lnTo>
                  <a:lnTo>
                    <a:pt x="192024" y="0"/>
                  </a:lnTo>
                  <a:lnTo>
                    <a:pt x="3335528" y="0"/>
                  </a:lnTo>
                  <a:lnTo>
                    <a:pt x="3409060" y="12573"/>
                  </a:lnTo>
                  <a:lnTo>
                    <a:pt x="3471291" y="48387"/>
                  </a:lnTo>
                  <a:lnTo>
                    <a:pt x="3512947" y="101854"/>
                  </a:lnTo>
                  <a:lnTo>
                    <a:pt x="3527552" y="164973"/>
                  </a:lnTo>
                  <a:lnTo>
                    <a:pt x="3527552" y="922782"/>
                  </a:lnTo>
                  <a:lnTo>
                    <a:pt x="3517773" y="974979"/>
                  </a:lnTo>
                  <a:lnTo>
                    <a:pt x="3490468" y="1020191"/>
                  </a:lnTo>
                  <a:lnTo>
                    <a:pt x="3448939" y="1056005"/>
                  </a:lnTo>
                  <a:lnTo>
                    <a:pt x="3396233" y="1079373"/>
                  </a:lnTo>
                  <a:lnTo>
                    <a:pt x="3335528" y="1087755"/>
                  </a:lnTo>
                  <a:close/>
                </a:path>
              </a:pathLst>
            </a:custGeom>
            <a:ln w="38100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021573" y="1462277"/>
              <a:ext cx="3528060" cy="1087755"/>
            </a:xfrm>
            <a:custGeom>
              <a:avLst/>
              <a:gdLst/>
              <a:ahLst/>
              <a:cxnLst/>
              <a:rect l="l" t="t" r="r" b="b"/>
              <a:pathLst>
                <a:path w="3528059" h="1087755">
                  <a:moveTo>
                    <a:pt x="3335528" y="0"/>
                  </a:moveTo>
                  <a:lnTo>
                    <a:pt x="192024" y="0"/>
                  </a:lnTo>
                  <a:lnTo>
                    <a:pt x="131318" y="8382"/>
                  </a:lnTo>
                  <a:lnTo>
                    <a:pt x="78612" y="31876"/>
                  </a:lnTo>
                  <a:lnTo>
                    <a:pt x="37083" y="67563"/>
                  </a:lnTo>
                  <a:lnTo>
                    <a:pt x="9778" y="112902"/>
                  </a:lnTo>
                  <a:lnTo>
                    <a:pt x="0" y="164973"/>
                  </a:lnTo>
                  <a:lnTo>
                    <a:pt x="0" y="922782"/>
                  </a:lnTo>
                  <a:lnTo>
                    <a:pt x="9778" y="974979"/>
                  </a:lnTo>
                  <a:lnTo>
                    <a:pt x="37083" y="1020191"/>
                  </a:lnTo>
                  <a:lnTo>
                    <a:pt x="78612" y="1056005"/>
                  </a:lnTo>
                  <a:lnTo>
                    <a:pt x="131318" y="1079373"/>
                  </a:lnTo>
                  <a:lnTo>
                    <a:pt x="192024" y="1087755"/>
                  </a:lnTo>
                  <a:lnTo>
                    <a:pt x="3335528" y="1087755"/>
                  </a:lnTo>
                  <a:lnTo>
                    <a:pt x="3396233" y="1079373"/>
                  </a:lnTo>
                  <a:lnTo>
                    <a:pt x="3448939" y="1056005"/>
                  </a:lnTo>
                  <a:lnTo>
                    <a:pt x="3490468" y="1020191"/>
                  </a:lnTo>
                  <a:lnTo>
                    <a:pt x="3517773" y="974979"/>
                  </a:lnTo>
                  <a:lnTo>
                    <a:pt x="3527552" y="922782"/>
                  </a:lnTo>
                  <a:lnTo>
                    <a:pt x="3527552" y="164973"/>
                  </a:lnTo>
                  <a:lnTo>
                    <a:pt x="3512947" y="101854"/>
                  </a:lnTo>
                  <a:lnTo>
                    <a:pt x="3471291" y="48387"/>
                  </a:lnTo>
                  <a:lnTo>
                    <a:pt x="3409060" y="12573"/>
                  </a:lnTo>
                  <a:lnTo>
                    <a:pt x="3335528" y="0"/>
                  </a:lnTo>
                  <a:close/>
                </a:path>
              </a:pathLst>
            </a:custGeom>
            <a:solidFill>
              <a:srgbClr val="DAE4F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8021573" y="1462277"/>
              <a:ext cx="3528060" cy="1087755"/>
            </a:xfrm>
            <a:custGeom>
              <a:avLst/>
              <a:gdLst/>
              <a:ahLst/>
              <a:cxnLst/>
              <a:rect l="l" t="t" r="r" b="b"/>
              <a:pathLst>
                <a:path w="3528059" h="1087755">
                  <a:moveTo>
                    <a:pt x="0" y="164973"/>
                  </a:moveTo>
                  <a:lnTo>
                    <a:pt x="9778" y="112902"/>
                  </a:lnTo>
                  <a:lnTo>
                    <a:pt x="37083" y="67563"/>
                  </a:lnTo>
                  <a:lnTo>
                    <a:pt x="78612" y="31876"/>
                  </a:lnTo>
                  <a:lnTo>
                    <a:pt x="131318" y="8382"/>
                  </a:lnTo>
                  <a:lnTo>
                    <a:pt x="192024" y="0"/>
                  </a:lnTo>
                  <a:lnTo>
                    <a:pt x="3335528" y="0"/>
                  </a:lnTo>
                  <a:lnTo>
                    <a:pt x="3409060" y="12573"/>
                  </a:lnTo>
                  <a:lnTo>
                    <a:pt x="3471291" y="48387"/>
                  </a:lnTo>
                  <a:lnTo>
                    <a:pt x="3512947" y="101854"/>
                  </a:lnTo>
                  <a:lnTo>
                    <a:pt x="3527552" y="164973"/>
                  </a:lnTo>
                  <a:lnTo>
                    <a:pt x="3527552" y="922782"/>
                  </a:lnTo>
                  <a:lnTo>
                    <a:pt x="3517773" y="974979"/>
                  </a:lnTo>
                  <a:lnTo>
                    <a:pt x="3490468" y="1020191"/>
                  </a:lnTo>
                  <a:lnTo>
                    <a:pt x="3448939" y="1056005"/>
                  </a:lnTo>
                  <a:lnTo>
                    <a:pt x="3396233" y="1079373"/>
                  </a:lnTo>
                  <a:lnTo>
                    <a:pt x="3335528" y="1087755"/>
                  </a:lnTo>
                  <a:lnTo>
                    <a:pt x="192024" y="1087755"/>
                  </a:lnTo>
                  <a:lnTo>
                    <a:pt x="131318" y="1079373"/>
                  </a:lnTo>
                  <a:lnTo>
                    <a:pt x="78612" y="1056005"/>
                  </a:lnTo>
                  <a:lnTo>
                    <a:pt x="37083" y="1020191"/>
                  </a:lnTo>
                  <a:lnTo>
                    <a:pt x="9778" y="974979"/>
                  </a:lnTo>
                  <a:lnTo>
                    <a:pt x="0" y="922782"/>
                  </a:lnTo>
                  <a:lnTo>
                    <a:pt x="0" y="164973"/>
                  </a:lnTo>
                  <a:close/>
                </a:path>
              </a:pathLst>
            </a:custGeom>
            <a:ln w="38100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3283077" y="2718891"/>
            <a:ext cx="464947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b="1">
                <a:latin typeface="Arial"/>
                <a:cs typeface="Arial"/>
              </a:rPr>
              <a:t>NO </a:t>
            </a:r>
            <a:r>
              <a:rPr dirty="0" sz="3600" spc="-5" b="1">
                <a:latin typeface="Arial"/>
                <a:cs typeface="Arial"/>
              </a:rPr>
              <a:t>MORE</a:t>
            </a:r>
            <a:r>
              <a:rPr dirty="0" sz="3600" spc="-80" b="1">
                <a:latin typeface="Arial"/>
                <a:cs typeface="Arial"/>
              </a:rPr>
              <a:t> </a:t>
            </a:r>
            <a:r>
              <a:rPr dirty="0" sz="3600" b="1">
                <a:latin typeface="Arial"/>
                <a:cs typeface="Arial"/>
              </a:rPr>
              <a:t>PHYSICAL</a:t>
            </a:r>
            <a:endParaRPr sz="36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29638" y="3432809"/>
            <a:ext cx="6502400" cy="3126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973829">
              <a:lnSpc>
                <a:spcPct val="100000"/>
              </a:lnSpc>
              <a:spcBef>
                <a:spcPts val="100"/>
              </a:spcBef>
            </a:pPr>
            <a:r>
              <a:rPr dirty="0" sz="3600" spc="-5" b="1">
                <a:latin typeface="Arial"/>
                <a:cs typeface="Arial"/>
              </a:rPr>
              <a:t>PRESENCE</a:t>
            </a:r>
            <a:endParaRPr sz="3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500">
              <a:latin typeface="Arial"/>
              <a:cs typeface="Arial"/>
            </a:endParaRPr>
          </a:p>
          <a:p>
            <a:pPr algn="r" marL="1815464" marR="5080" indent="-1803400">
              <a:lnSpc>
                <a:spcPct val="114999"/>
              </a:lnSpc>
            </a:pPr>
            <a:r>
              <a:rPr dirty="0" sz="3600" spc="-5" b="1">
                <a:solidFill>
                  <a:srgbClr val="0096A7"/>
                </a:solidFill>
                <a:latin typeface="Arial"/>
                <a:cs typeface="Arial"/>
              </a:rPr>
              <a:t>Are </a:t>
            </a:r>
            <a:r>
              <a:rPr dirty="0" sz="3600" b="1">
                <a:solidFill>
                  <a:srgbClr val="0096A7"/>
                </a:solidFill>
                <a:latin typeface="Arial"/>
                <a:cs typeface="Arial"/>
              </a:rPr>
              <a:t>you who you </a:t>
            </a:r>
            <a:r>
              <a:rPr dirty="0" sz="3600" spc="-5" b="1">
                <a:solidFill>
                  <a:srgbClr val="0096A7"/>
                </a:solidFill>
                <a:latin typeface="Arial"/>
                <a:cs typeface="Arial"/>
              </a:rPr>
              <a:t>claim</a:t>
            </a:r>
            <a:r>
              <a:rPr dirty="0" sz="3600" spc="-65" b="1">
                <a:solidFill>
                  <a:srgbClr val="0096A7"/>
                </a:solidFill>
                <a:latin typeface="Arial"/>
                <a:cs typeface="Arial"/>
              </a:rPr>
              <a:t> </a:t>
            </a:r>
            <a:r>
              <a:rPr dirty="0" sz="3600" b="1">
                <a:solidFill>
                  <a:srgbClr val="0096A7"/>
                </a:solidFill>
                <a:latin typeface="Arial"/>
                <a:cs typeface="Arial"/>
              </a:rPr>
              <a:t>to</a:t>
            </a:r>
            <a:r>
              <a:rPr dirty="0" sz="3600" spc="-10" b="1">
                <a:solidFill>
                  <a:srgbClr val="0096A7"/>
                </a:solidFill>
                <a:latin typeface="Arial"/>
                <a:cs typeface="Arial"/>
              </a:rPr>
              <a:t> </a:t>
            </a:r>
            <a:r>
              <a:rPr dirty="0" sz="3600" b="1">
                <a:solidFill>
                  <a:srgbClr val="0096A7"/>
                </a:solidFill>
                <a:latin typeface="Arial"/>
                <a:cs typeface="Arial"/>
              </a:rPr>
              <a:t>be?  </a:t>
            </a:r>
            <a:r>
              <a:rPr dirty="0" sz="3600" spc="-5" b="1">
                <a:solidFill>
                  <a:srgbClr val="0096A7"/>
                </a:solidFill>
                <a:latin typeface="Arial"/>
                <a:cs typeface="Arial"/>
              </a:rPr>
              <a:t>Only </a:t>
            </a:r>
            <a:r>
              <a:rPr dirty="0" sz="3600" b="1">
                <a:solidFill>
                  <a:srgbClr val="0096A7"/>
                </a:solidFill>
                <a:latin typeface="Arial"/>
                <a:cs typeface="Arial"/>
              </a:rPr>
              <a:t>a</a:t>
            </a:r>
            <a:r>
              <a:rPr dirty="0" sz="3600" spc="-40" b="1">
                <a:solidFill>
                  <a:srgbClr val="0096A7"/>
                </a:solidFill>
                <a:latin typeface="Arial"/>
                <a:cs typeface="Arial"/>
              </a:rPr>
              <a:t> </a:t>
            </a:r>
            <a:r>
              <a:rPr dirty="0" sz="3600" b="1">
                <a:solidFill>
                  <a:srgbClr val="0096A7"/>
                </a:solidFill>
                <a:latin typeface="Arial"/>
                <a:cs typeface="Arial"/>
              </a:rPr>
              <a:t>yes/no</a:t>
            </a:r>
            <a:r>
              <a:rPr dirty="0" sz="3600" spc="-35" b="1">
                <a:solidFill>
                  <a:srgbClr val="0096A7"/>
                </a:solidFill>
                <a:latin typeface="Arial"/>
                <a:cs typeface="Arial"/>
              </a:rPr>
              <a:t> </a:t>
            </a:r>
            <a:r>
              <a:rPr dirty="0" sz="3600" spc="-5" b="1">
                <a:solidFill>
                  <a:srgbClr val="0096A7"/>
                </a:solidFill>
                <a:latin typeface="Arial"/>
                <a:cs typeface="Arial"/>
              </a:rPr>
              <a:t>answer </a:t>
            </a:r>
            <a:r>
              <a:rPr dirty="0" sz="3600" b="1">
                <a:solidFill>
                  <a:srgbClr val="0096A7"/>
                </a:solidFill>
                <a:latin typeface="Arial"/>
                <a:cs typeface="Arial"/>
              </a:rPr>
              <a:t> </a:t>
            </a:r>
            <a:r>
              <a:rPr dirty="0" sz="3600" spc="-5" b="1">
                <a:solidFill>
                  <a:srgbClr val="0096A7"/>
                </a:solidFill>
                <a:latin typeface="Arial"/>
                <a:cs typeface="Arial"/>
              </a:rPr>
              <a:t>Anytime</a:t>
            </a:r>
            <a:r>
              <a:rPr dirty="0" sz="3600" spc="-35" b="1">
                <a:solidFill>
                  <a:srgbClr val="0096A7"/>
                </a:solidFill>
                <a:latin typeface="Arial"/>
                <a:cs typeface="Arial"/>
              </a:rPr>
              <a:t> </a:t>
            </a:r>
            <a:r>
              <a:rPr dirty="0" sz="3600" spc="-5" b="1">
                <a:solidFill>
                  <a:srgbClr val="0096A7"/>
                </a:solidFill>
                <a:latin typeface="Arial"/>
                <a:cs typeface="Arial"/>
              </a:rPr>
              <a:t>anywhere</a:t>
            </a:r>
            <a:endParaRPr sz="36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125474" y="2545842"/>
            <a:ext cx="8781415" cy="1612900"/>
          </a:xfrm>
          <a:custGeom>
            <a:avLst/>
            <a:gdLst/>
            <a:ahLst/>
            <a:cxnLst/>
            <a:rect l="l" t="t" r="r" b="b"/>
            <a:pathLst>
              <a:path w="8781415" h="1612900">
                <a:moveTo>
                  <a:pt x="0" y="1612392"/>
                </a:moveTo>
                <a:lnTo>
                  <a:pt x="8780907" y="1612392"/>
                </a:lnTo>
                <a:lnTo>
                  <a:pt x="8780907" y="0"/>
                </a:lnTo>
              </a:path>
            </a:pathLst>
          </a:custGeom>
          <a:ln w="38100">
            <a:solidFill>
              <a:srgbClr val="F7954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383651" y="1467103"/>
            <a:ext cx="2869565" cy="10020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607695">
              <a:lnSpc>
                <a:spcPct val="100000"/>
              </a:lnSpc>
              <a:spcBef>
                <a:spcPts val="105"/>
              </a:spcBef>
            </a:pPr>
            <a:r>
              <a:rPr dirty="0" sz="3200" spc="-5" b="1">
                <a:solidFill>
                  <a:srgbClr val="F79546"/>
                </a:solidFill>
                <a:latin typeface="Arial"/>
                <a:cs typeface="Arial"/>
              </a:rPr>
              <a:t>Aadhaar  </a:t>
            </a:r>
            <a:r>
              <a:rPr dirty="0" sz="3200" b="1">
                <a:solidFill>
                  <a:srgbClr val="F79546"/>
                </a:solidFill>
                <a:latin typeface="Arial"/>
                <a:cs typeface="Arial"/>
              </a:rPr>
              <a:t>Auth</a:t>
            </a:r>
            <a:r>
              <a:rPr dirty="0" sz="3200" spc="-15" b="1">
                <a:solidFill>
                  <a:srgbClr val="F79546"/>
                </a:solidFill>
                <a:latin typeface="Arial"/>
                <a:cs typeface="Arial"/>
              </a:rPr>
              <a:t>e</a:t>
            </a:r>
            <a:r>
              <a:rPr dirty="0" sz="3200" b="1">
                <a:solidFill>
                  <a:srgbClr val="F79546"/>
                </a:solidFill>
                <a:latin typeface="Arial"/>
                <a:cs typeface="Arial"/>
              </a:rPr>
              <a:t>nti</a:t>
            </a:r>
            <a:r>
              <a:rPr dirty="0" sz="3200" spc="-15" b="1">
                <a:solidFill>
                  <a:srgbClr val="F79546"/>
                </a:solidFill>
                <a:latin typeface="Arial"/>
                <a:cs typeface="Arial"/>
              </a:rPr>
              <a:t>c</a:t>
            </a:r>
            <a:r>
              <a:rPr dirty="0" sz="3200" b="1">
                <a:solidFill>
                  <a:srgbClr val="F79546"/>
                </a:solidFill>
                <a:latin typeface="Arial"/>
                <a:cs typeface="Arial"/>
              </a:rPr>
              <a:t>at</a:t>
            </a:r>
            <a:r>
              <a:rPr dirty="0" sz="3200" spc="-10" b="1">
                <a:solidFill>
                  <a:srgbClr val="F79546"/>
                </a:solidFill>
                <a:latin typeface="Arial"/>
                <a:cs typeface="Arial"/>
              </a:rPr>
              <a:t>i</a:t>
            </a:r>
            <a:r>
              <a:rPr dirty="0" sz="3200" spc="-20" b="1">
                <a:solidFill>
                  <a:srgbClr val="F79546"/>
                </a:solidFill>
                <a:latin typeface="Arial"/>
                <a:cs typeface="Arial"/>
              </a:rPr>
              <a:t>o</a:t>
            </a:r>
            <a:r>
              <a:rPr dirty="0" sz="3200" b="1">
                <a:solidFill>
                  <a:srgbClr val="F79546"/>
                </a:solidFill>
                <a:latin typeface="Arial"/>
                <a:cs typeface="Arial"/>
              </a:rPr>
              <a:t>n</a:t>
            </a:r>
            <a:endParaRPr sz="32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608821" y="6404559"/>
            <a:ext cx="3052445" cy="43688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algn="r" marR="450850">
              <a:lnSpc>
                <a:spcPct val="100000"/>
              </a:lnSpc>
              <a:spcBef>
                <a:spcPts val="275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dirty="0" sz="1200" b="1">
                <a:latin typeface="Arial"/>
                <a:cs typeface="Arial"/>
              </a:rPr>
              <a:t>Source: </a:t>
            </a:r>
            <a:r>
              <a:rPr dirty="0" sz="1200">
                <a:latin typeface="Arial"/>
                <a:cs typeface="Arial"/>
              </a:rPr>
              <a:t>India Stack .pdf , </a:t>
            </a:r>
            <a:r>
              <a:rPr dirty="0" sz="1200" spc="-5">
                <a:latin typeface="Arial"/>
                <a:cs typeface="Arial"/>
              </a:rPr>
              <a:t>ispirt, 13 </a:t>
            </a:r>
            <a:r>
              <a:rPr dirty="0" sz="1200">
                <a:latin typeface="Arial"/>
                <a:cs typeface="Arial"/>
              </a:rPr>
              <a:t>Oct</a:t>
            </a:r>
            <a:r>
              <a:rPr dirty="0" sz="1200" spc="-6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2016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iipa15</dc:creator>
  <dc:title>PowerPoint Presentation</dc:title>
  <dcterms:created xsi:type="dcterms:W3CDTF">2020-11-26T11:43:26Z</dcterms:created>
  <dcterms:modified xsi:type="dcterms:W3CDTF">2020-11-26T11:43:26Z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2020-08-18T00:00:00Z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2020-11-26T00:00:00Z</vt:filetime>
  </property>
</Properties>
</file>