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Default Extension="png" ContentType="image/png"/>
  <Override PartName="/ppt/slides/slide1.xml" ContentType="application/vnd.openxmlformats-officedocument.presentationml.slide+xml"/>
  <Override PartName="/ppt/slides/slide2.xml" ContentType="application/vnd.openxmlformats-officedocument.presentationml.slide+xml"/>
  <Default Extension="jpg" ContentType="image/jpg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</p:sldIdLst>
  <p:sldSz cx="11887200" cy="6858000"/>
  <p:notesSz cx="11887200" cy="68580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9" Type="http://schemas.openxmlformats.org/officeDocument/2006/relationships/slide" Target="slides/slide4.xml"/><Relationship Id="rId10" Type="http://schemas.openxmlformats.org/officeDocument/2006/relationships/slide" Target="slides/slide5.xml"/><Relationship Id="rId11" Type="http://schemas.openxmlformats.org/officeDocument/2006/relationships/slide" Target="slides/slide6.xml"/><Relationship Id="rId12" Type="http://schemas.openxmlformats.org/officeDocument/2006/relationships/slide" Target="slides/slide7.xml"/><Relationship Id="rId13" Type="http://schemas.openxmlformats.org/officeDocument/2006/relationships/slide" Target="slides/slide8.xml"/><Relationship Id="rId14" Type="http://schemas.openxmlformats.org/officeDocument/2006/relationships/slide" Target="slides/slide9.xml"/><Relationship Id="rId15" Type="http://schemas.openxmlformats.org/officeDocument/2006/relationships/slide" Target="slides/slide10.xml"/><Relationship Id="rId16" Type="http://schemas.openxmlformats.org/officeDocument/2006/relationships/slide" Target="slides/slide11.xml"/><Relationship Id="rId17" Type="http://schemas.openxmlformats.org/officeDocument/2006/relationships/slide" Target="slides/slide12.xml"/><Relationship Id="rId18" Type="http://schemas.openxmlformats.org/officeDocument/2006/relationships/slide" Target="slides/slide13.xml"/><Relationship Id="rId19" Type="http://schemas.openxmlformats.org/officeDocument/2006/relationships/slide" Target="slides/slide14.xml"/><Relationship Id="rId20" Type="http://schemas.openxmlformats.org/officeDocument/2006/relationships/slide" Target="slides/slide15.xml"/><Relationship Id="rId21" Type="http://schemas.openxmlformats.org/officeDocument/2006/relationships/slide" Target="slides/slide16.xml"/><Relationship Id="rId22" Type="http://schemas.openxmlformats.org/officeDocument/2006/relationships/slide" Target="slides/slide17.xml"/><Relationship Id="rId23" Type="http://schemas.openxmlformats.org/officeDocument/2006/relationships/slide" Target="slides/slide18.xml"/><Relationship Id="rId24" Type="http://schemas.openxmlformats.org/officeDocument/2006/relationships/slide" Target="slides/slide19.xml"/><Relationship Id="rId25" Type="http://schemas.openxmlformats.org/officeDocument/2006/relationships/slide" Target="slides/slide20.xml"/><Relationship Id="rId26" Type="http://schemas.openxmlformats.org/officeDocument/2006/relationships/slide" Target="slides/slide21.xml"/><Relationship Id="rId27" Type="http://schemas.openxmlformats.org/officeDocument/2006/relationships/slide" Target="slides/slide22.xml"/><Relationship Id="rId28" Type="http://schemas.openxmlformats.org/officeDocument/2006/relationships/slide" Target="slides/slide23.xml"/><Relationship Id="rId29" Type="http://schemas.openxmlformats.org/officeDocument/2006/relationships/slide" Target="slides/slide24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7" Type="http://schemas.openxmlformats.org/officeDocument/2006/relationships/image" Target="../media/image6.png"/><Relationship Id="rId8" Type="http://schemas.openxmlformats.org/officeDocument/2006/relationships/image" Target="../media/image7.png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891540" y="2125980"/>
            <a:ext cx="10104120" cy="14401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783080" y="3840480"/>
            <a:ext cx="832104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rgbClr val="878787"/>
                </a:solidFill>
                <a:latin typeface="Calibri"/>
                <a:cs typeface="Calibri"/>
              </a:defRPr>
            </a:lvl1pPr>
          </a:lstStyle>
          <a:p>
            <a:pPr marL="38100">
              <a:lnSpc>
                <a:spcPts val="1240"/>
              </a:lnSpc>
            </a:pPr>
            <a:fld id="{81D60167-4931-47E6-BA6A-407CBD079E47}" type="slidenum">
              <a:rPr dirty="0"/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6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2400" b="0" i="0" u="heavy">
                <a:solidFill>
                  <a:schemeClr val="hlink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rgbClr val="878787"/>
                </a:solidFill>
                <a:latin typeface="Calibri"/>
                <a:cs typeface="Calibri"/>
              </a:defRPr>
            </a:lvl1pPr>
          </a:lstStyle>
          <a:p>
            <a:pPr marL="38100">
              <a:lnSpc>
                <a:spcPts val="1240"/>
              </a:lnSpc>
            </a:pPr>
            <a:fld id="{81D60167-4931-47E6-BA6A-407CBD079E47}" type="slidenum">
              <a:rPr dirty="0"/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6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594360" y="1577340"/>
            <a:ext cx="5170932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6121908" y="1577340"/>
            <a:ext cx="5170932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rgbClr val="878787"/>
                </a:solidFill>
                <a:latin typeface="Calibri"/>
                <a:cs typeface="Calibri"/>
              </a:defRPr>
            </a:lvl1pPr>
          </a:lstStyle>
          <a:p>
            <a:pPr marL="38100">
              <a:lnSpc>
                <a:spcPts val="1240"/>
              </a:lnSpc>
            </a:pPr>
            <a:fld id="{81D60167-4931-47E6-BA6A-407CBD079E47}" type="slidenum">
              <a:rPr dirty="0"/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6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rgbClr val="878787"/>
                </a:solidFill>
                <a:latin typeface="Calibri"/>
                <a:cs typeface="Calibri"/>
              </a:defRPr>
            </a:lvl1pPr>
          </a:lstStyle>
          <a:p>
            <a:pPr marL="38100">
              <a:lnSpc>
                <a:spcPts val="1240"/>
              </a:lnSpc>
            </a:pPr>
            <a:fld id="{81D60167-4931-47E6-BA6A-407CBD079E47}" type="slidenum">
              <a:rPr dirty="0"/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 showMasterSp="0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210599" y="109508"/>
            <a:ext cx="11536200" cy="67348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7" name="bg object 17"/>
          <p:cNvSpPr/>
          <p:nvPr/>
        </p:nvSpPr>
        <p:spPr>
          <a:xfrm>
            <a:off x="0" y="0"/>
            <a:ext cx="11887199" cy="1225296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8" name="bg object 18"/>
          <p:cNvSpPr/>
          <p:nvPr/>
        </p:nvSpPr>
        <p:spPr>
          <a:xfrm>
            <a:off x="761" y="761"/>
            <a:ext cx="11887200" cy="1143000"/>
          </a:xfrm>
          <a:custGeom>
            <a:avLst/>
            <a:gdLst/>
            <a:ahLst/>
            <a:cxnLst/>
            <a:rect l="l" t="t" r="r" b="b"/>
            <a:pathLst>
              <a:path w="11887200" h="1143000">
                <a:moveTo>
                  <a:pt x="0" y="1143000"/>
                </a:moveTo>
                <a:lnTo>
                  <a:pt x="11887200" y="1143000"/>
                </a:lnTo>
                <a:lnTo>
                  <a:pt x="11887200" y="0"/>
                </a:lnTo>
                <a:lnTo>
                  <a:pt x="0" y="0"/>
                </a:lnTo>
                <a:lnTo>
                  <a:pt x="0" y="1143000"/>
                </a:lnTo>
                <a:close/>
              </a:path>
            </a:pathLst>
          </a:custGeom>
          <a:ln w="38100">
            <a:solidFill>
              <a:srgbClr val="FFFFF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9" name="bg object 19"/>
          <p:cNvSpPr/>
          <p:nvPr/>
        </p:nvSpPr>
        <p:spPr>
          <a:xfrm>
            <a:off x="0" y="56388"/>
            <a:ext cx="1299972" cy="1027175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0" name="bg object 20"/>
          <p:cNvSpPr/>
          <p:nvPr/>
        </p:nvSpPr>
        <p:spPr>
          <a:xfrm>
            <a:off x="1371600" y="56388"/>
            <a:ext cx="1786127" cy="1016507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1" name="bg object 21"/>
          <p:cNvSpPr/>
          <p:nvPr/>
        </p:nvSpPr>
        <p:spPr>
          <a:xfrm>
            <a:off x="3086100" y="56388"/>
            <a:ext cx="1714500" cy="1072895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2" name="bg object 22"/>
          <p:cNvSpPr/>
          <p:nvPr/>
        </p:nvSpPr>
        <p:spPr>
          <a:xfrm>
            <a:off x="4657344" y="56388"/>
            <a:ext cx="1501139" cy="1016507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3" name="bg object 23"/>
          <p:cNvSpPr/>
          <p:nvPr/>
        </p:nvSpPr>
        <p:spPr>
          <a:xfrm>
            <a:off x="7658100" y="56388"/>
            <a:ext cx="1214627" cy="993647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rgbClr val="878787"/>
                </a:solidFill>
                <a:latin typeface="Calibri"/>
                <a:cs typeface="Calibri"/>
              </a:defRPr>
            </a:lvl1pPr>
          </a:lstStyle>
          <a:p>
            <a:pPr marL="38100">
              <a:lnSpc>
                <a:spcPts val="1240"/>
              </a:lnSpc>
            </a:pPr>
            <a:fld id="{81D60167-4931-47E6-BA6A-407CBD079E47}" type="slidenum">
              <a:rPr dirty="0"/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Relationship Id="rId7" Type="http://schemas.openxmlformats.org/officeDocument/2006/relationships/image" Target="../media/image1.png"/><Relationship Id="rId8" Type="http://schemas.openxmlformats.org/officeDocument/2006/relationships/image" Target="../media/image2.png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210599" y="109508"/>
            <a:ext cx="11536200" cy="6734800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7" name="bg object 17"/>
          <p:cNvSpPr/>
          <p:nvPr/>
        </p:nvSpPr>
        <p:spPr>
          <a:xfrm>
            <a:off x="0" y="0"/>
            <a:ext cx="11887199" cy="1225296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68630" y="1700022"/>
            <a:ext cx="7538084" cy="26923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6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921816" y="2238502"/>
            <a:ext cx="9909175" cy="258635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400" b="0" i="0" u="heavy">
                <a:solidFill>
                  <a:schemeClr val="hlink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4041648" y="6377940"/>
            <a:ext cx="3803904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594360" y="6377940"/>
            <a:ext cx="2734056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11009121" y="6465214"/>
            <a:ext cx="231775" cy="1778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200" b="0" i="0">
                <a:solidFill>
                  <a:srgbClr val="878787"/>
                </a:solidFill>
                <a:latin typeface="Calibri"/>
                <a:cs typeface="Calibri"/>
              </a:defRPr>
            </a:lvl1pPr>
          </a:lstStyle>
          <a:p>
            <a:pPr marL="38100">
              <a:lnSpc>
                <a:spcPts val="1240"/>
              </a:lnSpc>
            </a:pPr>
            <a:fld id="{81D60167-4931-47E6-BA6A-407CBD079E47}" type="slidenum">
              <a:rPr dirty="0"/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8.png"/><Relationship Id="rId3" Type="http://schemas.openxmlformats.org/officeDocument/2006/relationships/image" Target="../media/image9.png"/><Relationship Id="rId4" Type="http://schemas.openxmlformats.org/officeDocument/2006/relationships/image" Target="../media/image10.png"/><Relationship Id="rId5" Type="http://schemas.openxmlformats.org/officeDocument/2006/relationships/image" Target="../media/image11.png"/><Relationship Id="rId6" Type="http://schemas.openxmlformats.org/officeDocument/2006/relationships/image" Target="../media/image12.png"/><Relationship Id="rId7" Type="http://schemas.openxmlformats.org/officeDocument/2006/relationships/image" Target="../media/image13.png"/><Relationship Id="rId8" Type="http://schemas.openxmlformats.org/officeDocument/2006/relationships/image" Target="../media/image14.png"/><Relationship Id="rId9" Type="http://schemas.openxmlformats.org/officeDocument/2006/relationships/image" Target="../media/image15.png"/><Relationship Id="rId10" Type="http://schemas.openxmlformats.org/officeDocument/2006/relationships/image" Target="../media/image7.png"/><Relationship Id="rId11" Type="http://schemas.openxmlformats.org/officeDocument/2006/relationships/image" Target="../media/image16.png"/><Relationship Id="rId12" Type="http://schemas.openxmlformats.org/officeDocument/2006/relationships/image" Target="../media/image17.png"/><Relationship Id="rId13" Type="http://schemas.openxmlformats.org/officeDocument/2006/relationships/image" Target="../media/image18.png"/><Relationship Id="rId14" Type="http://schemas.openxmlformats.org/officeDocument/2006/relationships/image" Target="../media/image19.png"/><Relationship Id="rId15" Type="http://schemas.openxmlformats.org/officeDocument/2006/relationships/hyperlink" Target="mailto:charrumalhotra@gmail.com" TargetMode="External"/></Relationships>
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5" Type="http://schemas.openxmlformats.org/officeDocument/2006/relationships/image" Target="../media/image6.png"/><Relationship Id="rId6" Type="http://schemas.openxmlformats.org/officeDocument/2006/relationships/image" Target="../media/image7.png"/><Relationship Id="rId7" Type="http://schemas.openxmlformats.org/officeDocument/2006/relationships/image" Target="../media/image8.png"/><Relationship Id="rId8" Type="http://schemas.openxmlformats.org/officeDocument/2006/relationships/image" Target="../media/image9.png"/><Relationship Id="rId9" Type="http://schemas.openxmlformats.org/officeDocument/2006/relationships/image" Target="../media/image10.png"/></Relationships>
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5" Type="http://schemas.openxmlformats.org/officeDocument/2006/relationships/image" Target="../media/image6.png"/><Relationship Id="rId6" Type="http://schemas.openxmlformats.org/officeDocument/2006/relationships/image" Target="../media/image7.png"/><Relationship Id="rId7" Type="http://schemas.openxmlformats.org/officeDocument/2006/relationships/image" Target="../media/image8.png"/><Relationship Id="rId8" Type="http://schemas.openxmlformats.org/officeDocument/2006/relationships/image" Target="../media/image9.png"/><Relationship Id="rId9" Type="http://schemas.openxmlformats.org/officeDocument/2006/relationships/image" Target="../media/image10.png"/><Relationship Id="rId10" Type="http://schemas.openxmlformats.org/officeDocument/2006/relationships/image" Target="../media/image11.png"/><Relationship Id="rId11" Type="http://schemas.openxmlformats.org/officeDocument/2006/relationships/image" Target="../media/image12.png"/><Relationship Id="rId12" Type="http://schemas.openxmlformats.org/officeDocument/2006/relationships/image" Target="../media/image13.png"/><Relationship Id="rId13" Type="http://schemas.openxmlformats.org/officeDocument/2006/relationships/image" Target="../media/image14.png"/><Relationship Id="rId14" Type="http://schemas.openxmlformats.org/officeDocument/2006/relationships/image" Target="../media/image15.png"/><Relationship Id="rId15" Type="http://schemas.openxmlformats.org/officeDocument/2006/relationships/image" Target="../media/image16.png"/><Relationship Id="rId16" Type="http://schemas.openxmlformats.org/officeDocument/2006/relationships/image" Target="../media/image17.png"/><Relationship Id="rId17" Type="http://schemas.openxmlformats.org/officeDocument/2006/relationships/image" Target="../media/image18.png"/><Relationship Id="rId18" Type="http://schemas.openxmlformats.org/officeDocument/2006/relationships/image" Target="../media/image29.png"/></Relationships>
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5" Type="http://schemas.openxmlformats.org/officeDocument/2006/relationships/image" Target="../media/image6.png"/><Relationship Id="rId6" Type="http://schemas.openxmlformats.org/officeDocument/2006/relationships/image" Target="../media/image7.png"/><Relationship Id="rId7" Type="http://schemas.openxmlformats.org/officeDocument/2006/relationships/image" Target="../media/image8.png"/><Relationship Id="rId8" Type="http://schemas.openxmlformats.org/officeDocument/2006/relationships/image" Target="../media/image9.png"/><Relationship Id="rId9" Type="http://schemas.openxmlformats.org/officeDocument/2006/relationships/image" Target="../media/image10.png"/><Relationship Id="rId10" Type="http://schemas.openxmlformats.org/officeDocument/2006/relationships/image" Target="../media/image11.png"/><Relationship Id="rId11" Type="http://schemas.openxmlformats.org/officeDocument/2006/relationships/image" Target="../media/image12.png"/><Relationship Id="rId12" Type="http://schemas.openxmlformats.org/officeDocument/2006/relationships/image" Target="../media/image13.png"/><Relationship Id="rId13" Type="http://schemas.openxmlformats.org/officeDocument/2006/relationships/image" Target="../media/image14.png"/><Relationship Id="rId14" Type="http://schemas.openxmlformats.org/officeDocument/2006/relationships/image" Target="../media/image15.png"/><Relationship Id="rId15" Type="http://schemas.openxmlformats.org/officeDocument/2006/relationships/image" Target="../media/image16.png"/><Relationship Id="rId16" Type="http://schemas.openxmlformats.org/officeDocument/2006/relationships/image" Target="../media/image17.png"/><Relationship Id="rId17" Type="http://schemas.openxmlformats.org/officeDocument/2006/relationships/image" Target="../media/image18.png"/></Relationships>
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5" Type="http://schemas.openxmlformats.org/officeDocument/2006/relationships/image" Target="../media/image15.png"/><Relationship Id="rId6" Type="http://schemas.openxmlformats.org/officeDocument/2006/relationships/image" Target="../media/image7.png"/><Relationship Id="rId7" Type="http://schemas.openxmlformats.org/officeDocument/2006/relationships/image" Target="../media/image8.png"/><Relationship Id="rId8" Type="http://schemas.openxmlformats.org/officeDocument/2006/relationships/image" Target="../media/image9.png"/><Relationship Id="rId9" Type="http://schemas.openxmlformats.org/officeDocument/2006/relationships/image" Target="../media/image10.png"/></Relationships>
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3.png"/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5" Type="http://schemas.openxmlformats.org/officeDocument/2006/relationships/image" Target="../media/image6.png"/><Relationship Id="rId6" Type="http://schemas.openxmlformats.org/officeDocument/2006/relationships/image" Target="../media/image7.png"/><Relationship Id="rId7" Type="http://schemas.openxmlformats.org/officeDocument/2006/relationships/image" Target="../media/image8.png"/><Relationship Id="rId8" Type="http://schemas.openxmlformats.org/officeDocument/2006/relationships/image" Target="../media/image9.png"/><Relationship Id="rId9" Type="http://schemas.openxmlformats.org/officeDocument/2006/relationships/image" Target="../media/image10.png"/><Relationship Id="rId10" Type="http://schemas.openxmlformats.org/officeDocument/2006/relationships/image" Target="../media/image11.png"/><Relationship Id="rId11" Type="http://schemas.openxmlformats.org/officeDocument/2006/relationships/image" Target="../media/image12.png"/><Relationship Id="rId12" Type="http://schemas.openxmlformats.org/officeDocument/2006/relationships/image" Target="../media/image13.png"/><Relationship Id="rId13" Type="http://schemas.openxmlformats.org/officeDocument/2006/relationships/image" Target="../media/image14.png"/><Relationship Id="rId14" Type="http://schemas.openxmlformats.org/officeDocument/2006/relationships/image" Target="../media/image15.png"/><Relationship Id="rId15" Type="http://schemas.openxmlformats.org/officeDocument/2006/relationships/image" Target="../media/image16.png"/><Relationship Id="rId16" Type="http://schemas.openxmlformats.org/officeDocument/2006/relationships/image" Target="../media/image17.png"/><Relationship Id="rId17" Type="http://schemas.openxmlformats.org/officeDocument/2006/relationships/image" Target="../media/image18.png"/><Relationship Id="rId18" Type="http://schemas.openxmlformats.org/officeDocument/2006/relationships/image" Target="../media/image30.jpg"/></Relationships>
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3" Type="http://schemas.openxmlformats.org/officeDocument/2006/relationships/image" Target="../media/image4.png"/><Relationship Id="rId4" Type="http://schemas.openxmlformats.org/officeDocument/2006/relationships/image" Target="../media/image14.png"/><Relationship Id="rId5" Type="http://schemas.openxmlformats.org/officeDocument/2006/relationships/image" Target="../media/image6.png"/><Relationship Id="rId6" Type="http://schemas.openxmlformats.org/officeDocument/2006/relationships/image" Target="../media/image7.png"/><Relationship Id="rId7" Type="http://schemas.openxmlformats.org/officeDocument/2006/relationships/image" Target="../media/image16.png"/><Relationship Id="rId8" Type="http://schemas.openxmlformats.org/officeDocument/2006/relationships/image" Target="../media/image9.png"/><Relationship Id="rId9" Type="http://schemas.openxmlformats.org/officeDocument/2006/relationships/image" Target="../media/image10.png"/><Relationship Id="rId10" Type="http://schemas.openxmlformats.org/officeDocument/2006/relationships/image" Target="../media/image11.png"/><Relationship Id="rId11" Type="http://schemas.openxmlformats.org/officeDocument/2006/relationships/image" Target="../media/image12.png"/><Relationship Id="rId12" Type="http://schemas.openxmlformats.org/officeDocument/2006/relationships/image" Target="../media/image13.png"/><Relationship Id="rId13" Type="http://schemas.openxmlformats.org/officeDocument/2006/relationships/image" Target="../media/image15.png"/><Relationship Id="rId14" Type="http://schemas.openxmlformats.org/officeDocument/2006/relationships/image" Target="../media/image17.png"/><Relationship Id="rId15" Type="http://schemas.openxmlformats.org/officeDocument/2006/relationships/image" Target="../media/image18.png"/><Relationship Id="rId16" Type="http://schemas.openxmlformats.org/officeDocument/2006/relationships/image" Target="../media/image31.png"/></Relationships>
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3.png"/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5" Type="http://schemas.openxmlformats.org/officeDocument/2006/relationships/image" Target="../media/image6.png"/><Relationship Id="rId6" Type="http://schemas.openxmlformats.org/officeDocument/2006/relationships/image" Target="../media/image7.png"/><Relationship Id="rId7" Type="http://schemas.openxmlformats.org/officeDocument/2006/relationships/image" Target="../media/image8.png"/><Relationship Id="rId8" Type="http://schemas.openxmlformats.org/officeDocument/2006/relationships/image" Target="../media/image17.png"/><Relationship Id="rId9" Type="http://schemas.openxmlformats.org/officeDocument/2006/relationships/image" Target="../media/image10.png"/><Relationship Id="rId10" Type="http://schemas.openxmlformats.org/officeDocument/2006/relationships/image" Target="../media/image32.jpg"/></Relationships>
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3" Type="http://schemas.openxmlformats.org/officeDocument/2006/relationships/image" Target="../media/image4.png"/><Relationship Id="rId4" Type="http://schemas.openxmlformats.org/officeDocument/2006/relationships/image" Target="../media/image14.png"/><Relationship Id="rId5" Type="http://schemas.openxmlformats.org/officeDocument/2006/relationships/image" Target="../media/image15.png"/><Relationship Id="rId6" Type="http://schemas.openxmlformats.org/officeDocument/2006/relationships/image" Target="../media/image7.png"/><Relationship Id="rId7" Type="http://schemas.openxmlformats.org/officeDocument/2006/relationships/image" Target="../media/image8.png"/><Relationship Id="rId8" Type="http://schemas.openxmlformats.org/officeDocument/2006/relationships/image" Target="../media/image9.png"/><Relationship Id="rId9" Type="http://schemas.openxmlformats.org/officeDocument/2006/relationships/image" Target="../media/image10.png"/><Relationship Id="rId10" Type="http://schemas.openxmlformats.org/officeDocument/2006/relationships/image" Target="../media/image11.png"/><Relationship Id="rId11" Type="http://schemas.openxmlformats.org/officeDocument/2006/relationships/image" Target="../media/image12.png"/><Relationship Id="rId12" Type="http://schemas.openxmlformats.org/officeDocument/2006/relationships/image" Target="../media/image13.png"/><Relationship Id="rId13" Type="http://schemas.openxmlformats.org/officeDocument/2006/relationships/image" Target="../media/image16.png"/><Relationship Id="rId14" Type="http://schemas.openxmlformats.org/officeDocument/2006/relationships/image" Target="../media/image17.png"/><Relationship Id="rId15" Type="http://schemas.openxmlformats.org/officeDocument/2006/relationships/image" Target="../media/image18.png"/></Relationships>
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5" Type="http://schemas.openxmlformats.org/officeDocument/2006/relationships/image" Target="../media/image6.png"/><Relationship Id="rId6" Type="http://schemas.openxmlformats.org/officeDocument/2006/relationships/image" Target="../media/image7.png"/><Relationship Id="rId7" Type="http://schemas.openxmlformats.org/officeDocument/2006/relationships/image" Target="../media/image8.png"/><Relationship Id="rId8" Type="http://schemas.openxmlformats.org/officeDocument/2006/relationships/image" Target="../media/image9.png"/><Relationship Id="rId9" Type="http://schemas.openxmlformats.org/officeDocument/2006/relationships/image" Target="../media/image10.png"/></Relationships>
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3.png"/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5" Type="http://schemas.openxmlformats.org/officeDocument/2006/relationships/image" Target="../media/image6.png"/><Relationship Id="rId6" Type="http://schemas.openxmlformats.org/officeDocument/2006/relationships/image" Target="../media/image7.png"/><Relationship Id="rId7" Type="http://schemas.openxmlformats.org/officeDocument/2006/relationships/image" Target="../media/image8.png"/><Relationship Id="rId8" Type="http://schemas.openxmlformats.org/officeDocument/2006/relationships/image" Target="../media/image9.png"/><Relationship Id="rId9" Type="http://schemas.openxmlformats.org/officeDocument/2006/relationships/image" Target="../media/image10.png"/><Relationship Id="rId10" Type="http://schemas.openxmlformats.org/officeDocument/2006/relationships/image" Target="../media/image33.png"/></Relationships>
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5" Type="http://schemas.openxmlformats.org/officeDocument/2006/relationships/image" Target="../media/image6.png"/><Relationship Id="rId6" Type="http://schemas.openxmlformats.org/officeDocument/2006/relationships/image" Target="../media/image7.png"/><Relationship Id="rId7" Type="http://schemas.openxmlformats.org/officeDocument/2006/relationships/image" Target="../media/image8.png"/><Relationship Id="rId8" Type="http://schemas.openxmlformats.org/officeDocument/2006/relationships/image" Target="../media/image9.png"/><Relationship Id="rId9" Type="http://schemas.openxmlformats.org/officeDocument/2006/relationships/image" Target="../media/image10.png"/><Relationship Id="rId10" Type="http://schemas.openxmlformats.org/officeDocument/2006/relationships/image" Target="../media/image20.jpg"/><Relationship Id="rId11" Type="http://schemas.openxmlformats.org/officeDocument/2006/relationships/image" Target="../media/image21.jpg"/></Relationships>
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5" Type="http://schemas.openxmlformats.org/officeDocument/2006/relationships/image" Target="../media/image15.png"/><Relationship Id="rId6" Type="http://schemas.openxmlformats.org/officeDocument/2006/relationships/image" Target="../media/image7.png"/><Relationship Id="rId7" Type="http://schemas.openxmlformats.org/officeDocument/2006/relationships/image" Target="../media/image8.png"/><Relationship Id="rId8" Type="http://schemas.openxmlformats.org/officeDocument/2006/relationships/image" Target="../media/image17.png"/><Relationship Id="rId9" Type="http://schemas.openxmlformats.org/officeDocument/2006/relationships/image" Target="../media/image10.png"/><Relationship Id="rId10" Type="http://schemas.openxmlformats.org/officeDocument/2006/relationships/image" Target="../media/image11.png"/><Relationship Id="rId11" Type="http://schemas.openxmlformats.org/officeDocument/2006/relationships/image" Target="../media/image12.png"/><Relationship Id="rId12" Type="http://schemas.openxmlformats.org/officeDocument/2006/relationships/image" Target="../media/image13.png"/><Relationship Id="rId13" Type="http://schemas.openxmlformats.org/officeDocument/2006/relationships/image" Target="../media/image14.png"/><Relationship Id="rId14" Type="http://schemas.openxmlformats.org/officeDocument/2006/relationships/image" Target="../media/image16.png"/><Relationship Id="rId15" Type="http://schemas.openxmlformats.org/officeDocument/2006/relationships/image" Target="../media/image18.png"/><Relationship Id="rId16" Type="http://schemas.openxmlformats.org/officeDocument/2006/relationships/image" Target="../media/image34.png"/></Relationships>
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5" Type="http://schemas.openxmlformats.org/officeDocument/2006/relationships/image" Target="../media/image6.png"/><Relationship Id="rId6" Type="http://schemas.openxmlformats.org/officeDocument/2006/relationships/image" Target="../media/image7.png"/><Relationship Id="rId7" Type="http://schemas.openxmlformats.org/officeDocument/2006/relationships/image" Target="../media/image8.png"/><Relationship Id="rId8" Type="http://schemas.openxmlformats.org/officeDocument/2006/relationships/image" Target="../media/image9.png"/><Relationship Id="rId9" Type="http://schemas.openxmlformats.org/officeDocument/2006/relationships/image" Target="../media/image10.png"/><Relationship Id="rId10" Type="http://schemas.openxmlformats.org/officeDocument/2006/relationships/image" Target="../media/image11.png"/><Relationship Id="rId11" Type="http://schemas.openxmlformats.org/officeDocument/2006/relationships/image" Target="../media/image12.png"/><Relationship Id="rId12" Type="http://schemas.openxmlformats.org/officeDocument/2006/relationships/image" Target="../media/image13.png"/><Relationship Id="rId13" Type="http://schemas.openxmlformats.org/officeDocument/2006/relationships/image" Target="../media/image14.png"/><Relationship Id="rId14" Type="http://schemas.openxmlformats.org/officeDocument/2006/relationships/image" Target="../media/image15.png"/><Relationship Id="rId15" Type="http://schemas.openxmlformats.org/officeDocument/2006/relationships/image" Target="../media/image16.png"/><Relationship Id="rId16" Type="http://schemas.openxmlformats.org/officeDocument/2006/relationships/image" Target="../media/image17.png"/><Relationship Id="rId17" Type="http://schemas.openxmlformats.org/officeDocument/2006/relationships/image" Target="../media/image18.png"/></Relationships>
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5" Type="http://schemas.openxmlformats.org/officeDocument/2006/relationships/image" Target="../media/image6.png"/><Relationship Id="rId6" Type="http://schemas.openxmlformats.org/officeDocument/2006/relationships/image" Target="../media/image7.png"/><Relationship Id="rId7" Type="http://schemas.openxmlformats.org/officeDocument/2006/relationships/image" Target="../media/image8.png"/><Relationship Id="rId8" Type="http://schemas.openxmlformats.org/officeDocument/2006/relationships/image" Target="../media/image17.png"/><Relationship Id="rId9" Type="http://schemas.openxmlformats.org/officeDocument/2006/relationships/image" Target="../media/image10.png"/></Relationships>
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6.png"/><Relationship Id="rId3" Type="http://schemas.openxmlformats.org/officeDocument/2006/relationships/image" Target="../media/image9.png"/><Relationship Id="rId4" Type="http://schemas.openxmlformats.org/officeDocument/2006/relationships/image" Target="../media/image10.png"/><Relationship Id="rId5" Type="http://schemas.openxmlformats.org/officeDocument/2006/relationships/image" Target="../media/image11.png"/><Relationship Id="rId6" Type="http://schemas.openxmlformats.org/officeDocument/2006/relationships/image" Target="../media/image12.png"/><Relationship Id="rId7" Type="http://schemas.openxmlformats.org/officeDocument/2006/relationships/image" Target="../media/image13.png"/><Relationship Id="rId8" Type="http://schemas.openxmlformats.org/officeDocument/2006/relationships/image" Target="../media/image14.png"/><Relationship Id="rId9" Type="http://schemas.openxmlformats.org/officeDocument/2006/relationships/image" Target="../media/image15.png"/><Relationship Id="rId10" Type="http://schemas.openxmlformats.org/officeDocument/2006/relationships/image" Target="../media/image7.png"/><Relationship Id="rId11" Type="http://schemas.openxmlformats.org/officeDocument/2006/relationships/image" Target="../media/image17.png"/><Relationship Id="rId12" Type="http://schemas.openxmlformats.org/officeDocument/2006/relationships/image" Target="../media/image18.png"/><Relationship Id="rId13" Type="http://schemas.openxmlformats.org/officeDocument/2006/relationships/image" Target="../media/image35.png"/><Relationship Id="rId14" Type="http://schemas.openxmlformats.org/officeDocument/2006/relationships/image" Target="../media/image36.png"/></Relationships>
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5" Type="http://schemas.openxmlformats.org/officeDocument/2006/relationships/image" Target="../media/image6.png"/><Relationship Id="rId6" Type="http://schemas.openxmlformats.org/officeDocument/2006/relationships/image" Target="../media/image7.png"/><Relationship Id="rId7" Type="http://schemas.openxmlformats.org/officeDocument/2006/relationships/image" Target="../media/image8.png"/><Relationship Id="rId8" Type="http://schemas.openxmlformats.org/officeDocument/2006/relationships/image" Target="../media/image9.png"/><Relationship Id="rId9" Type="http://schemas.openxmlformats.org/officeDocument/2006/relationships/image" Target="../media/image10.png"/><Relationship Id="rId10" Type="http://schemas.openxmlformats.org/officeDocument/2006/relationships/image" Target="../media/image11.png"/><Relationship Id="rId11" Type="http://schemas.openxmlformats.org/officeDocument/2006/relationships/image" Target="../media/image12.png"/><Relationship Id="rId12" Type="http://schemas.openxmlformats.org/officeDocument/2006/relationships/image" Target="../media/image13.png"/><Relationship Id="rId13" Type="http://schemas.openxmlformats.org/officeDocument/2006/relationships/image" Target="../media/image14.png"/><Relationship Id="rId14" Type="http://schemas.openxmlformats.org/officeDocument/2006/relationships/image" Target="../media/image15.png"/><Relationship Id="rId15" Type="http://schemas.openxmlformats.org/officeDocument/2006/relationships/image" Target="../media/image16.png"/><Relationship Id="rId16" Type="http://schemas.openxmlformats.org/officeDocument/2006/relationships/image" Target="../media/image17.png"/><Relationship Id="rId17" Type="http://schemas.openxmlformats.org/officeDocument/2006/relationships/image" Target="../media/image18.png"/><Relationship Id="rId18" Type="http://schemas.openxmlformats.org/officeDocument/2006/relationships/hyperlink" Target="https://www.linkedin.com/pulse/digital-transformation-life-cycle-pedro-robledo-bpm/" TargetMode="External"/><Relationship Id="rId19" Type="http://schemas.openxmlformats.org/officeDocument/2006/relationships/hyperlink" Target="https://www.researchgate.net/publication/327835222_Designing_effective_public_participation" TargetMode="External"/><Relationship Id="rId20" Type="http://schemas.openxmlformats.org/officeDocument/2006/relationships/hyperlink" Target="http://www.oecd.org/gov/digital-government/Digital-Government-Strategies-Welfare-Service.pdf" TargetMode="External"/></Relationships>
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5" Type="http://schemas.openxmlformats.org/officeDocument/2006/relationships/image" Target="../media/image6.png"/><Relationship Id="rId6" Type="http://schemas.openxmlformats.org/officeDocument/2006/relationships/image" Target="../media/image7.png"/><Relationship Id="rId7" Type="http://schemas.openxmlformats.org/officeDocument/2006/relationships/image" Target="../media/image8.png"/><Relationship Id="rId8" Type="http://schemas.openxmlformats.org/officeDocument/2006/relationships/image" Target="../media/image9.png"/><Relationship Id="rId9" Type="http://schemas.openxmlformats.org/officeDocument/2006/relationships/image" Target="../media/image10.png"/><Relationship Id="rId10" Type="http://schemas.openxmlformats.org/officeDocument/2006/relationships/image" Target="../media/image11.png"/><Relationship Id="rId11" Type="http://schemas.openxmlformats.org/officeDocument/2006/relationships/image" Target="../media/image12.png"/><Relationship Id="rId12" Type="http://schemas.openxmlformats.org/officeDocument/2006/relationships/image" Target="../media/image13.png"/><Relationship Id="rId13" Type="http://schemas.openxmlformats.org/officeDocument/2006/relationships/image" Target="../media/image14.png"/><Relationship Id="rId14" Type="http://schemas.openxmlformats.org/officeDocument/2006/relationships/image" Target="../media/image15.png"/><Relationship Id="rId15" Type="http://schemas.openxmlformats.org/officeDocument/2006/relationships/image" Target="../media/image16.png"/><Relationship Id="rId16" Type="http://schemas.openxmlformats.org/officeDocument/2006/relationships/image" Target="../media/image17.png"/><Relationship Id="rId17" Type="http://schemas.openxmlformats.org/officeDocument/2006/relationships/image" Target="../media/image18.png"/><Relationship Id="rId18" Type="http://schemas.openxmlformats.org/officeDocument/2006/relationships/image" Target="../media/image22.png"/></Relationships>
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5" Type="http://schemas.openxmlformats.org/officeDocument/2006/relationships/image" Target="../media/image6.png"/><Relationship Id="rId6" Type="http://schemas.openxmlformats.org/officeDocument/2006/relationships/image" Target="../media/image7.png"/><Relationship Id="rId7" Type="http://schemas.openxmlformats.org/officeDocument/2006/relationships/image" Target="../media/image8.png"/><Relationship Id="rId8" Type="http://schemas.openxmlformats.org/officeDocument/2006/relationships/image" Target="../media/image9.png"/><Relationship Id="rId9" Type="http://schemas.openxmlformats.org/officeDocument/2006/relationships/image" Target="../media/image10.png"/><Relationship Id="rId10" Type="http://schemas.openxmlformats.org/officeDocument/2006/relationships/image" Target="../media/image23.jpg"/></Relationships>
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5" Type="http://schemas.openxmlformats.org/officeDocument/2006/relationships/image" Target="../media/image6.png"/><Relationship Id="rId6" Type="http://schemas.openxmlformats.org/officeDocument/2006/relationships/image" Target="../media/image7.png"/><Relationship Id="rId7" Type="http://schemas.openxmlformats.org/officeDocument/2006/relationships/image" Target="../media/image8.png"/><Relationship Id="rId8" Type="http://schemas.openxmlformats.org/officeDocument/2006/relationships/image" Target="../media/image9.png"/><Relationship Id="rId9" Type="http://schemas.openxmlformats.org/officeDocument/2006/relationships/image" Target="../media/image10.png"/><Relationship Id="rId10" Type="http://schemas.openxmlformats.org/officeDocument/2006/relationships/image" Target="../media/image11.png"/><Relationship Id="rId11" Type="http://schemas.openxmlformats.org/officeDocument/2006/relationships/image" Target="../media/image12.png"/><Relationship Id="rId12" Type="http://schemas.openxmlformats.org/officeDocument/2006/relationships/image" Target="../media/image13.png"/><Relationship Id="rId13" Type="http://schemas.openxmlformats.org/officeDocument/2006/relationships/image" Target="../media/image14.png"/><Relationship Id="rId14" Type="http://schemas.openxmlformats.org/officeDocument/2006/relationships/image" Target="../media/image15.png"/><Relationship Id="rId15" Type="http://schemas.openxmlformats.org/officeDocument/2006/relationships/image" Target="../media/image16.png"/><Relationship Id="rId16" Type="http://schemas.openxmlformats.org/officeDocument/2006/relationships/image" Target="../media/image17.png"/><Relationship Id="rId17" Type="http://schemas.openxmlformats.org/officeDocument/2006/relationships/image" Target="../media/image18.png"/><Relationship Id="rId18" Type="http://schemas.openxmlformats.org/officeDocument/2006/relationships/image" Target="../media/image24.png"/><Relationship Id="rId19" Type="http://schemas.openxmlformats.org/officeDocument/2006/relationships/image" Target="../media/image25.png"/><Relationship Id="rId20" Type="http://schemas.openxmlformats.org/officeDocument/2006/relationships/image" Target="../media/image26.jpg"/><Relationship Id="rId21" Type="http://schemas.openxmlformats.org/officeDocument/2006/relationships/image" Target="../media/image27.png"/></Relationships>
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5" Type="http://schemas.openxmlformats.org/officeDocument/2006/relationships/image" Target="../media/image6.png"/><Relationship Id="rId6" Type="http://schemas.openxmlformats.org/officeDocument/2006/relationships/image" Target="../media/image7.png"/><Relationship Id="rId7" Type="http://schemas.openxmlformats.org/officeDocument/2006/relationships/image" Target="../media/image8.png"/><Relationship Id="rId8" Type="http://schemas.openxmlformats.org/officeDocument/2006/relationships/image" Target="../media/image9.png"/><Relationship Id="rId9" Type="http://schemas.openxmlformats.org/officeDocument/2006/relationships/image" Target="../media/image10.png"/></Relationships>
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5" Type="http://schemas.openxmlformats.org/officeDocument/2006/relationships/image" Target="../media/image6.png"/><Relationship Id="rId6" Type="http://schemas.openxmlformats.org/officeDocument/2006/relationships/image" Target="../media/image7.png"/><Relationship Id="rId7" Type="http://schemas.openxmlformats.org/officeDocument/2006/relationships/image" Target="../media/image8.png"/><Relationship Id="rId8" Type="http://schemas.openxmlformats.org/officeDocument/2006/relationships/image" Target="../media/image9.png"/><Relationship Id="rId9" Type="http://schemas.openxmlformats.org/officeDocument/2006/relationships/image" Target="../media/image10.png"/><Relationship Id="rId10" Type="http://schemas.openxmlformats.org/officeDocument/2006/relationships/image" Target="../media/image11.png"/><Relationship Id="rId11" Type="http://schemas.openxmlformats.org/officeDocument/2006/relationships/image" Target="../media/image12.png"/><Relationship Id="rId12" Type="http://schemas.openxmlformats.org/officeDocument/2006/relationships/image" Target="../media/image13.png"/><Relationship Id="rId13" Type="http://schemas.openxmlformats.org/officeDocument/2006/relationships/image" Target="../media/image14.png"/><Relationship Id="rId14" Type="http://schemas.openxmlformats.org/officeDocument/2006/relationships/image" Target="../media/image15.png"/><Relationship Id="rId15" Type="http://schemas.openxmlformats.org/officeDocument/2006/relationships/image" Target="../media/image16.png"/><Relationship Id="rId16" Type="http://schemas.openxmlformats.org/officeDocument/2006/relationships/image" Target="../media/image17.png"/><Relationship Id="rId17" Type="http://schemas.openxmlformats.org/officeDocument/2006/relationships/image" Target="../media/image18.png"/></Relationships>
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5" Type="http://schemas.openxmlformats.org/officeDocument/2006/relationships/image" Target="../media/image6.png"/><Relationship Id="rId6" Type="http://schemas.openxmlformats.org/officeDocument/2006/relationships/image" Target="../media/image7.png"/><Relationship Id="rId7" Type="http://schemas.openxmlformats.org/officeDocument/2006/relationships/image" Target="../media/image16.png"/><Relationship Id="rId8" Type="http://schemas.openxmlformats.org/officeDocument/2006/relationships/image" Target="../media/image9.png"/><Relationship Id="rId9" Type="http://schemas.openxmlformats.org/officeDocument/2006/relationships/image" Target="../media/image10.png"/><Relationship Id="rId10" Type="http://schemas.openxmlformats.org/officeDocument/2006/relationships/image" Target="../media/image11.png"/><Relationship Id="rId11" Type="http://schemas.openxmlformats.org/officeDocument/2006/relationships/image" Target="../media/image12.png"/><Relationship Id="rId12" Type="http://schemas.openxmlformats.org/officeDocument/2006/relationships/image" Target="../media/image13.png"/><Relationship Id="rId13" Type="http://schemas.openxmlformats.org/officeDocument/2006/relationships/image" Target="../media/image14.png"/><Relationship Id="rId14" Type="http://schemas.openxmlformats.org/officeDocument/2006/relationships/image" Target="../media/image15.png"/><Relationship Id="rId15" Type="http://schemas.openxmlformats.org/officeDocument/2006/relationships/image" Target="../media/image17.png"/><Relationship Id="rId16" Type="http://schemas.openxmlformats.org/officeDocument/2006/relationships/image" Target="../media/image18.png"/><Relationship Id="rId17" Type="http://schemas.openxmlformats.org/officeDocument/2006/relationships/image" Target="../media/image28.png"/></Relationships>
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5" Type="http://schemas.openxmlformats.org/officeDocument/2006/relationships/image" Target="../media/image6.png"/><Relationship Id="rId6" Type="http://schemas.openxmlformats.org/officeDocument/2006/relationships/image" Target="../media/image7.png"/><Relationship Id="rId7" Type="http://schemas.openxmlformats.org/officeDocument/2006/relationships/image" Target="../media/image8.png"/><Relationship Id="rId8" Type="http://schemas.openxmlformats.org/officeDocument/2006/relationships/image" Target="../media/image9.png"/><Relationship Id="rId9" Type="http://schemas.openxmlformats.org/officeDocument/2006/relationships/image" Target="../media/image10.png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-18288" y="0"/>
            <a:ext cx="11925300" cy="1315720"/>
            <a:chOff x="-18288" y="0"/>
            <a:chExt cx="11925300" cy="1315720"/>
          </a:xfrm>
        </p:grpSpPr>
        <p:sp>
          <p:nvSpPr>
            <p:cNvPr id="3" name="object 3"/>
            <p:cNvSpPr/>
            <p:nvPr/>
          </p:nvSpPr>
          <p:spPr>
            <a:xfrm>
              <a:off x="6158483" y="0"/>
              <a:ext cx="1427988" cy="1129284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4" name="object 4"/>
            <p:cNvSpPr/>
            <p:nvPr/>
          </p:nvSpPr>
          <p:spPr>
            <a:xfrm>
              <a:off x="8944355" y="0"/>
              <a:ext cx="1580388" cy="1072896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/>
            <p:cNvSpPr/>
            <p:nvPr/>
          </p:nvSpPr>
          <p:spPr>
            <a:xfrm>
              <a:off x="10587228" y="56388"/>
              <a:ext cx="1299971" cy="1016507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/>
            <p:cNvSpPr/>
            <p:nvPr/>
          </p:nvSpPr>
          <p:spPr>
            <a:xfrm>
              <a:off x="0" y="0"/>
              <a:ext cx="11887199" cy="1296924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/>
            <p:cNvSpPr/>
            <p:nvPr/>
          </p:nvSpPr>
          <p:spPr>
            <a:xfrm>
              <a:off x="761" y="761"/>
              <a:ext cx="11887200" cy="1214755"/>
            </a:xfrm>
            <a:custGeom>
              <a:avLst/>
              <a:gdLst/>
              <a:ahLst/>
              <a:cxnLst/>
              <a:rect l="l" t="t" r="r" b="b"/>
              <a:pathLst>
                <a:path w="11887200" h="1214755">
                  <a:moveTo>
                    <a:pt x="11887200" y="0"/>
                  </a:moveTo>
                  <a:lnTo>
                    <a:pt x="0" y="0"/>
                  </a:lnTo>
                  <a:lnTo>
                    <a:pt x="0" y="1214628"/>
                  </a:lnTo>
                  <a:lnTo>
                    <a:pt x="11887200" y="1214628"/>
                  </a:lnTo>
                  <a:lnTo>
                    <a:pt x="11887200" y="0"/>
                  </a:lnTo>
                  <a:close/>
                </a:path>
              </a:pathLst>
            </a:custGeom>
            <a:solidFill>
              <a:srgbClr val="4F81B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/>
            <p:cNvSpPr/>
            <p:nvPr/>
          </p:nvSpPr>
          <p:spPr>
            <a:xfrm>
              <a:off x="761" y="761"/>
              <a:ext cx="11887200" cy="1214755"/>
            </a:xfrm>
            <a:custGeom>
              <a:avLst/>
              <a:gdLst/>
              <a:ahLst/>
              <a:cxnLst/>
              <a:rect l="l" t="t" r="r" b="b"/>
              <a:pathLst>
                <a:path w="11887200" h="1214755">
                  <a:moveTo>
                    <a:pt x="0" y="1214628"/>
                  </a:moveTo>
                  <a:lnTo>
                    <a:pt x="11887200" y="1214628"/>
                  </a:lnTo>
                  <a:lnTo>
                    <a:pt x="11887200" y="0"/>
                  </a:lnTo>
                  <a:lnTo>
                    <a:pt x="0" y="0"/>
                  </a:lnTo>
                  <a:lnTo>
                    <a:pt x="0" y="1214628"/>
                  </a:lnTo>
                  <a:close/>
                </a:path>
              </a:pathLst>
            </a:custGeom>
            <a:ln w="3810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/>
            <p:cNvSpPr/>
            <p:nvPr/>
          </p:nvSpPr>
          <p:spPr>
            <a:xfrm>
              <a:off x="0" y="59435"/>
              <a:ext cx="1299972" cy="1092707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/>
            <p:cNvSpPr/>
            <p:nvPr/>
          </p:nvSpPr>
          <p:spPr>
            <a:xfrm>
              <a:off x="1371600" y="59435"/>
              <a:ext cx="1786127" cy="1080516"/>
            </a:xfrm>
            <a:prstGeom prst="rect">
              <a:avLst/>
            </a:prstGeom>
            <a:blipFill>
              <a:blip r:embed="rId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/>
            <p:cNvSpPr/>
            <p:nvPr/>
          </p:nvSpPr>
          <p:spPr>
            <a:xfrm>
              <a:off x="3086100" y="59435"/>
              <a:ext cx="1714500" cy="1139952"/>
            </a:xfrm>
            <a:prstGeom prst="rect">
              <a:avLst/>
            </a:prstGeom>
            <a:blipFill>
              <a:blip r:embed="rId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/>
            <p:cNvSpPr/>
            <p:nvPr/>
          </p:nvSpPr>
          <p:spPr>
            <a:xfrm>
              <a:off x="4657344" y="59435"/>
              <a:ext cx="1501139" cy="1080516"/>
            </a:xfrm>
            <a:prstGeom prst="rect">
              <a:avLst/>
            </a:prstGeom>
            <a:blipFill>
              <a:blip r:embed="rId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/>
            <p:cNvSpPr/>
            <p:nvPr/>
          </p:nvSpPr>
          <p:spPr>
            <a:xfrm>
              <a:off x="7658100" y="59435"/>
              <a:ext cx="1214627" cy="1056132"/>
            </a:xfrm>
            <a:prstGeom prst="rect">
              <a:avLst/>
            </a:prstGeom>
            <a:blipFill>
              <a:blip r:embed="rId1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/>
            <p:cNvSpPr/>
            <p:nvPr/>
          </p:nvSpPr>
          <p:spPr>
            <a:xfrm>
              <a:off x="6158483" y="0"/>
              <a:ext cx="1427988" cy="1199388"/>
            </a:xfrm>
            <a:prstGeom prst="rect">
              <a:avLst/>
            </a:prstGeom>
            <a:blipFill>
              <a:blip r:embed="rId1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/>
            <p:cNvSpPr/>
            <p:nvPr/>
          </p:nvSpPr>
          <p:spPr>
            <a:xfrm>
              <a:off x="8944355" y="0"/>
              <a:ext cx="1580388" cy="1139952"/>
            </a:xfrm>
            <a:prstGeom prst="rect">
              <a:avLst/>
            </a:prstGeom>
            <a:blipFill>
              <a:blip r:embed="rId1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/>
            <p:cNvSpPr/>
            <p:nvPr/>
          </p:nvSpPr>
          <p:spPr>
            <a:xfrm>
              <a:off x="10587228" y="59435"/>
              <a:ext cx="1299971" cy="1080516"/>
            </a:xfrm>
            <a:prstGeom prst="rect">
              <a:avLst/>
            </a:prstGeom>
            <a:blipFill>
              <a:blip r:embed="rId1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7" name="object 17"/>
          <p:cNvSpPr/>
          <p:nvPr/>
        </p:nvSpPr>
        <p:spPr>
          <a:xfrm>
            <a:off x="4104132" y="4712208"/>
            <a:ext cx="4206240" cy="579120"/>
          </a:xfrm>
          <a:prstGeom prst="rect">
            <a:avLst/>
          </a:prstGeom>
          <a:blipFill>
            <a:blip r:embed="rId1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8" name="object 18"/>
          <p:cNvSpPr txBox="1"/>
          <p:nvPr/>
        </p:nvSpPr>
        <p:spPr>
          <a:xfrm>
            <a:off x="4275201" y="4650369"/>
            <a:ext cx="3866515" cy="1376680"/>
          </a:xfrm>
          <a:prstGeom prst="rect">
            <a:avLst/>
          </a:prstGeom>
        </p:spPr>
        <p:txBody>
          <a:bodyPr wrap="square" lIns="0" tIns="140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10"/>
              </a:spcBef>
            </a:pPr>
            <a:r>
              <a:rPr dirty="0" sz="1850" spc="-5">
                <a:solidFill>
                  <a:srgbClr val="006FC0"/>
                </a:solidFill>
                <a:latin typeface="Arial Black"/>
                <a:cs typeface="Arial Black"/>
              </a:rPr>
              <a:t>CHARRU MALHOTRA, </a:t>
            </a:r>
            <a:r>
              <a:rPr dirty="0" sz="1200" spc="-5">
                <a:latin typeface="Arial Black"/>
                <a:cs typeface="Arial Black"/>
              </a:rPr>
              <a:t>Ph.D.</a:t>
            </a:r>
            <a:r>
              <a:rPr dirty="0" sz="1200" spc="-55">
                <a:latin typeface="Arial Black"/>
                <a:cs typeface="Arial Black"/>
              </a:rPr>
              <a:t> </a:t>
            </a:r>
            <a:r>
              <a:rPr dirty="0" sz="1200" spc="-5">
                <a:latin typeface="Arial Black"/>
                <a:cs typeface="Arial Black"/>
              </a:rPr>
              <a:t>(IIT-D)</a:t>
            </a:r>
            <a:endParaRPr sz="1200">
              <a:latin typeface="Arial Black"/>
              <a:cs typeface="Arial Black"/>
            </a:endParaRPr>
          </a:p>
          <a:p>
            <a:pPr algn="ctr" marL="253365" marR="388620" indent="1905">
              <a:lnSpc>
                <a:spcPct val="102800"/>
              </a:lnSpc>
              <a:spcBef>
                <a:spcPts val="740"/>
              </a:spcBef>
            </a:pPr>
            <a:r>
              <a:rPr dirty="0" sz="1350" spc="15" b="1">
                <a:latin typeface="Calibri"/>
                <a:cs typeface="Calibri"/>
              </a:rPr>
              <a:t>COORDINATOR </a:t>
            </a:r>
            <a:r>
              <a:rPr dirty="0" sz="1350" spc="5" b="1">
                <a:latin typeface="Calibri"/>
                <a:cs typeface="Calibri"/>
              </a:rPr>
              <a:t>( </a:t>
            </a:r>
            <a:r>
              <a:rPr dirty="0" sz="1350" spc="10" b="1">
                <a:latin typeface="Calibri"/>
                <a:cs typeface="Calibri"/>
              </a:rPr>
              <a:t>Centre of e-Governance)  Associate </a:t>
            </a:r>
            <a:r>
              <a:rPr dirty="0" sz="1350" spc="5" b="1">
                <a:latin typeface="Calibri"/>
                <a:cs typeface="Calibri"/>
              </a:rPr>
              <a:t>Professor </a:t>
            </a:r>
            <a:r>
              <a:rPr dirty="0" sz="1350" spc="10" b="1">
                <a:latin typeface="Calibri"/>
                <a:cs typeface="Calibri"/>
              </a:rPr>
              <a:t>(e-Governance </a:t>
            </a:r>
            <a:r>
              <a:rPr dirty="0" sz="1350" spc="15" b="1">
                <a:latin typeface="Calibri"/>
                <a:cs typeface="Calibri"/>
              </a:rPr>
              <a:t>and </a:t>
            </a:r>
            <a:r>
              <a:rPr dirty="0" sz="1350" spc="5" b="1">
                <a:latin typeface="Calibri"/>
                <a:cs typeface="Calibri"/>
              </a:rPr>
              <a:t>ICT)  </a:t>
            </a:r>
            <a:r>
              <a:rPr dirty="0" sz="1350" spc="10" b="1">
                <a:latin typeface="Calibri"/>
                <a:cs typeface="Calibri"/>
              </a:rPr>
              <a:t>Indian Institute of </a:t>
            </a:r>
            <a:r>
              <a:rPr dirty="0" sz="1350" spc="5" b="1">
                <a:latin typeface="Calibri"/>
                <a:cs typeface="Calibri"/>
              </a:rPr>
              <a:t>Public </a:t>
            </a:r>
            <a:r>
              <a:rPr dirty="0" sz="1350" spc="10" b="1">
                <a:latin typeface="Calibri"/>
                <a:cs typeface="Calibri"/>
              </a:rPr>
              <a:t>Administration  </a:t>
            </a:r>
            <a:r>
              <a:rPr dirty="0" u="sng" sz="1350" spc="10" b="1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Calibri"/>
                <a:cs typeface="Calibri"/>
                <a:hlinkClick r:id="rId15"/>
              </a:rPr>
              <a:t>charrumalhotra</a:t>
            </a:r>
            <a:r>
              <a:rPr dirty="0" u="sng" sz="1350" spc="-20" b="1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Calibri"/>
                <a:cs typeface="Calibri"/>
                <a:hlinkClick r:id="rId15"/>
              </a:rPr>
              <a:t> </a:t>
            </a:r>
            <a:r>
              <a:rPr dirty="0" u="sng" sz="1350" spc="10" b="1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Calibri"/>
                <a:cs typeface="Calibri"/>
                <a:hlinkClick r:id="rId15"/>
              </a:rPr>
              <a:t>[at]gmail.com</a:t>
            </a:r>
            <a:endParaRPr sz="1350">
              <a:latin typeface="Calibri"/>
              <a:cs typeface="Calibri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4755007" y="6465214"/>
            <a:ext cx="2378075" cy="1778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1240"/>
              </a:lnSpc>
            </a:pPr>
            <a:r>
              <a:rPr dirty="0" sz="1200" spc="-5">
                <a:solidFill>
                  <a:srgbClr val="878787"/>
                </a:solidFill>
                <a:latin typeface="Calibri"/>
                <a:cs typeface="Calibri"/>
              </a:rPr>
              <a:t>charrumalhotra[dot]iipa[at]gov[dot]in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11086845" y="6465214"/>
            <a:ext cx="153670" cy="1778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38100">
              <a:lnSpc>
                <a:spcPts val="1240"/>
              </a:lnSpc>
            </a:pPr>
            <a:fld id="{81D60167-4931-47E6-BA6A-407CBD079E47}" type="slidenum">
              <a:rPr dirty="0" sz="1200">
                <a:solidFill>
                  <a:srgbClr val="878787"/>
                </a:solidFill>
                <a:latin typeface="Calibri"/>
                <a:cs typeface="Calibri"/>
              </a:rPr>
              <a:t>1</a:t>
            </a:fld>
            <a:endParaRPr sz="1200">
              <a:latin typeface="Calibri"/>
              <a:cs typeface="Calibri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2415285" y="1519250"/>
            <a:ext cx="6930390" cy="253746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algn="ctr" marL="146050">
              <a:lnSpc>
                <a:spcPts val="2395"/>
              </a:lnSpc>
              <a:spcBef>
                <a:spcPts val="105"/>
              </a:spcBef>
            </a:pPr>
            <a:r>
              <a:rPr dirty="0" sz="2000" spc="-5">
                <a:solidFill>
                  <a:srgbClr val="006FC0"/>
                </a:solidFill>
                <a:latin typeface="Arial Black"/>
                <a:cs typeface="Arial Black"/>
              </a:rPr>
              <a:t>Stream </a:t>
            </a:r>
            <a:r>
              <a:rPr dirty="0" sz="2000">
                <a:solidFill>
                  <a:srgbClr val="006FC0"/>
                </a:solidFill>
                <a:latin typeface="Arial Black"/>
                <a:cs typeface="Arial Black"/>
              </a:rPr>
              <a:t>Name</a:t>
            </a:r>
            <a:endParaRPr sz="2000">
              <a:latin typeface="Arial Black"/>
              <a:cs typeface="Arial Black"/>
            </a:endParaRPr>
          </a:p>
          <a:p>
            <a:pPr algn="ctr" marL="146685">
              <a:lnSpc>
                <a:spcPts val="2395"/>
              </a:lnSpc>
            </a:pPr>
            <a:r>
              <a:rPr dirty="0" sz="2000" spc="-5" b="1">
                <a:latin typeface="Calibri"/>
                <a:cs typeface="Calibri"/>
              </a:rPr>
              <a:t>Digital Transformation </a:t>
            </a:r>
            <a:r>
              <a:rPr dirty="0" sz="2000" b="1">
                <a:latin typeface="Calibri"/>
                <a:cs typeface="Calibri"/>
              </a:rPr>
              <a:t>of</a:t>
            </a:r>
            <a:r>
              <a:rPr dirty="0" sz="2000" spc="-50" b="1">
                <a:latin typeface="Calibri"/>
                <a:cs typeface="Calibri"/>
              </a:rPr>
              <a:t> </a:t>
            </a:r>
            <a:r>
              <a:rPr dirty="0" sz="2000" b="1">
                <a:latin typeface="Calibri"/>
                <a:cs typeface="Calibri"/>
              </a:rPr>
              <a:t>Governance</a:t>
            </a:r>
            <a:endParaRPr sz="20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20"/>
              </a:spcBef>
            </a:pPr>
            <a:endParaRPr sz="1900">
              <a:latin typeface="Calibri"/>
              <a:cs typeface="Calibri"/>
            </a:endParaRPr>
          </a:p>
          <a:p>
            <a:pPr algn="ctr" marL="189230">
              <a:lnSpc>
                <a:spcPct val="100000"/>
              </a:lnSpc>
            </a:pPr>
            <a:r>
              <a:rPr dirty="0" sz="1800" b="1">
                <a:solidFill>
                  <a:srgbClr val="C00000"/>
                </a:solidFill>
                <a:latin typeface="Calibri"/>
                <a:cs typeface="Calibri"/>
              </a:rPr>
              <a:t>Session </a:t>
            </a:r>
            <a:r>
              <a:rPr dirty="0" sz="1800" spc="-5" b="1">
                <a:solidFill>
                  <a:srgbClr val="C00000"/>
                </a:solidFill>
                <a:latin typeface="Calibri"/>
                <a:cs typeface="Calibri"/>
              </a:rPr>
              <a:t>Number:</a:t>
            </a:r>
            <a:r>
              <a:rPr dirty="0" sz="1800" spc="-55" b="1">
                <a:solidFill>
                  <a:srgbClr val="C00000"/>
                </a:solidFill>
                <a:latin typeface="Calibri"/>
                <a:cs typeface="Calibri"/>
              </a:rPr>
              <a:t> </a:t>
            </a:r>
            <a:r>
              <a:rPr dirty="0" sz="1800" b="1">
                <a:solidFill>
                  <a:srgbClr val="C00000"/>
                </a:solidFill>
                <a:latin typeface="Calibri"/>
                <a:cs typeface="Calibri"/>
              </a:rPr>
              <a:t>03</a:t>
            </a:r>
            <a:endParaRPr sz="1800">
              <a:latin typeface="Calibri"/>
              <a:cs typeface="Calibri"/>
            </a:endParaRPr>
          </a:p>
          <a:p>
            <a:pPr>
              <a:lnSpc>
                <a:spcPct val="100000"/>
              </a:lnSpc>
            </a:pPr>
            <a:endParaRPr sz="18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45"/>
              </a:spcBef>
            </a:pPr>
            <a:endParaRPr sz="1650">
              <a:latin typeface="Calibri"/>
              <a:cs typeface="Calibri"/>
            </a:endParaRPr>
          </a:p>
          <a:p>
            <a:pPr algn="ctr">
              <a:lnSpc>
                <a:spcPts val="2870"/>
              </a:lnSpc>
            </a:pPr>
            <a:r>
              <a:rPr dirty="0" sz="2400" spc="-5">
                <a:solidFill>
                  <a:srgbClr val="006FC0"/>
                </a:solidFill>
                <a:latin typeface="Arial Black"/>
                <a:cs typeface="Arial Black"/>
              </a:rPr>
              <a:t>Session Topic</a:t>
            </a:r>
            <a:endParaRPr sz="2400">
              <a:latin typeface="Arial Black"/>
              <a:cs typeface="Arial Black"/>
            </a:endParaRPr>
          </a:p>
          <a:p>
            <a:pPr algn="ctr">
              <a:lnSpc>
                <a:spcPts val="3350"/>
              </a:lnSpc>
            </a:pPr>
            <a:r>
              <a:rPr dirty="0" sz="2800" spc="-5">
                <a:latin typeface="Arial Black"/>
                <a:cs typeface="Arial Black"/>
              </a:rPr>
              <a:t>Life Cycle of Digital</a:t>
            </a:r>
            <a:r>
              <a:rPr dirty="0" sz="2800" spc="25">
                <a:latin typeface="Arial Black"/>
                <a:cs typeface="Arial Black"/>
              </a:rPr>
              <a:t> </a:t>
            </a:r>
            <a:r>
              <a:rPr dirty="0" sz="2800" spc="-10">
                <a:latin typeface="Arial Black"/>
                <a:cs typeface="Arial Black"/>
              </a:rPr>
              <a:t>Transformation</a:t>
            </a:r>
            <a:endParaRPr sz="2800">
              <a:latin typeface="Arial Black"/>
              <a:cs typeface="Arial Black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-18288" y="0"/>
            <a:ext cx="11925300" cy="1234440"/>
            <a:chOff x="-18288" y="0"/>
            <a:chExt cx="11925300" cy="1234440"/>
          </a:xfrm>
        </p:grpSpPr>
        <p:sp>
          <p:nvSpPr>
            <p:cNvPr id="3" name="object 3"/>
            <p:cNvSpPr/>
            <p:nvPr/>
          </p:nvSpPr>
          <p:spPr>
            <a:xfrm>
              <a:off x="761" y="761"/>
              <a:ext cx="11887200" cy="1143000"/>
            </a:xfrm>
            <a:custGeom>
              <a:avLst/>
              <a:gdLst/>
              <a:ahLst/>
              <a:cxnLst/>
              <a:rect l="l" t="t" r="r" b="b"/>
              <a:pathLst>
                <a:path w="11887200" h="1143000">
                  <a:moveTo>
                    <a:pt x="11887200" y="0"/>
                  </a:moveTo>
                  <a:lnTo>
                    <a:pt x="0" y="0"/>
                  </a:lnTo>
                  <a:lnTo>
                    <a:pt x="0" y="713994"/>
                  </a:lnTo>
                  <a:lnTo>
                    <a:pt x="0" y="1143000"/>
                  </a:lnTo>
                  <a:lnTo>
                    <a:pt x="11887200" y="1143000"/>
                  </a:lnTo>
                  <a:lnTo>
                    <a:pt x="11887200" y="713994"/>
                  </a:lnTo>
                  <a:lnTo>
                    <a:pt x="11887200" y="0"/>
                  </a:lnTo>
                  <a:close/>
                </a:path>
              </a:pathLst>
            </a:custGeom>
            <a:solidFill>
              <a:srgbClr val="4F81B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" name="object 4"/>
            <p:cNvSpPr/>
            <p:nvPr/>
          </p:nvSpPr>
          <p:spPr>
            <a:xfrm>
              <a:off x="761" y="761"/>
              <a:ext cx="11887200" cy="1143000"/>
            </a:xfrm>
            <a:custGeom>
              <a:avLst/>
              <a:gdLst/>
              <a:ahLst/>
              <a:cxnLst/>
              <a:rect l="l" t="t" r="r" b="b"/>
              <a:pathLst>
                <a:path w="11887200" h="1143000">
                  <a:moveTo>
                    <a:pt x="0" y="1143000"/>
                  </a:moveTo>
                  <a:lnTo>
                    <a:pt x="11887200" y="1143000"/>
                  </a:lnTo>
                  <a:lnTo>
                    <a:pt x="11887200" y="0"/>
                  </a:lnTo>
                  <a:lnTo>
                    <a:pt x="0" y="0"/>
                  </a:lnTo>
                  <a:lnTo>
                    <a:pt x="0" y="1143000"/>
                  </a:lnTo>
                  <a:close/>
                </a:path>
              </a:pathLst>
            </a:custGeom>
            <a:ln w="3810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/>
            <p:cNvSpPr/>
            <p:nvPr/>
          </p:nvSpPr>
          <p:spPr>
            <a:xfrm>
              <a:off x="0" y="56388"/>
              <a:ext cx="1299972" cy="1027175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/>
            <p:cNvSpPr/>
            <p:nvPr/>
          </p:nvSpPr>
          <p:spPr>
            <a:xfrm>
              <a:off x="1371600" y="56388"/>
              <a:ext cx="1786127" cy="1016507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/>
            <p:cNvSpPr/>
            <p:nvPr/>
          </p:nvSpPr>
          <p:spPr>
            <a:xfrm>
              <a:off x="3086100" y="56388"/>
              <a:ext cx="1714500" cy="1072895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/>
            <p:cNvSpPr/>
            <p:nvPr/>
          </p:nvSpPr>
          <p:spPr>
            <a:xfrm>
              <a:off x="4657344" y="56388"/>
              <a:ext cx="1501139" cy="1016507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/>
            <p:cNvSpPr/>
            <p:nvPr/>
          </p:nvSpPr>
          <p:spPr>
            <a:xfrm>
              <a:off x="7658100" y="56388"/>
              <a:ext cx="1214627" cy="993647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/>
            <p:cNvSpPr/>
            <p:nvPr/>
          </p:nvSpPr>
          <p:spPr>
            <a:xfrm>
              <a:off x="6158483" y="0"/>
              <a:ext cx="1427988" cy="1129284"/>
            </a:xfrm>
            <a:prstGeom prst="rect">
              <a:avLst/>
            </a:prstGeom>
            <a:blipFill>
              <a:blip r:embed="rId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/>
            <p:cNvSpPr/>
            <p:nvPr/>
          </p:nvSpPr>
          <p:spPr>
            <a:xfrm>
              <a:off x="8944355" y="0"/>
              <a:ext cx="1580388" cy="1072896"/>
            </a:xfrm>
            <a:prstGeom prst="rect">
              <a:avLst/>
            </a:prstGeom>
            <a:blipFill>
              <a:blip r:embed="rId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/>
            <p:cNvSpPr/>
            <p:nvPr/>
          </p:nvSpPr>
          <p:spPr>
            <a:xfrm>
              <a:off x="10587228" y="56388"/>
              <a:ext cx="1299971" cy="1016507"/>
            </a:xfrm>
            <a:prstGeom prst="rect">
              <a:avLst/>
            </a:prstGeom>
            <a:blipFill>
              <a:blip r:embed="rId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/>
            <p:cNvSpPr/>
            <p:nvPr/>
          </p:nvSpPr>
          <p:spPr>
            <a:xfrm>
              <a:off x="2612135" y="714756"/>
              <a:ext cx="6574790" cy="501650"/>
            </a:xfrm>
            <a:custGeom>
              <a:avLst/>
              <a:gdLst/>
              <a:ahLst/>
              <a:cxnLst/>
              <a:rect l="l" t="t" r="r" b="b"/>
              <a:pathLst>
                <a:path w="6574790" h="501650">
                  <a:moveTo>
                    <a:pt x="6574535" y="0"/>
                  </a:moveTo>
                  <a:lnTo>
                    <a:pt x="0" y="0"/>
                  </a:lnTo>
                  <a:lnTo>
                    <a:pt x="0" y="501396"/>
                  </a:lnTo>
                  <a:lnTo>
                    <a:pt x="6574535" y="501396"/>
                  </a:lnTo>
                  <a:lnTo>
                    <a:pt x="6574535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</p:grpSp>
      <p:graphicFrame>
        <p:nvGraphicFramePr>
          <p:cNvPr id="14" name="object 14"/>
          <p:cNvGraphicFramePr>
            <a:graphicFrameLocks noGrp="1"/>
          </p:cNvGraphicFramePr>
          <p:nvPr/>
        </p:nvGraphicFramePr>
        <p:xfrm>
          <a:off x="294779" y="1305877"/>
          <a:ext cx="11396980" cy="536956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656205"/>
                <a:gridCol w="4074160"/>
                <a:gridCol w="4653280"/>
              </a:tblGrid>
              <a:tr h="365760">
                <a:tc>
                  <a:txBody>
                    <a:bodyPr/>
                    <a:lstStyle/>
                    <a:p>
                      <a:pPr algn="ctr" marL="635">
                        <a:lnSpc>
                          <a:spcPct val="100000"/>
                        </a:lnSpc>
                        <a:spcBef>
                          <a:spcPts val="310"/>
                        </a:spcBef>
                      </a:pPr>
                      <a:r>
                        <a:rPr dirty="0" sz="1800" spc="-20" b="1">
                          <a:latin typeface="Arial"/>
                          <a:cs typeface="Arial"/>
                        </a:rPr>
                        <a:t>Area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B="0" marT="3937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DDD9C4"/>
                    </a:solidFill>
                  </a:tcPr>
                </a:tc>
                <a:tc>
                  <a:txBody>
                    <a:bodyPr/>
                    <a:lstStyle/>
                    <a:p>
                      <a:pPr marL="850900">
                        <a:lnSpc>
                          <a:spcPct val="100000"/>
                        </a:lnSpc>
                        <a:spcBef>
                          <a:spcPts val="310"/>
                        </a:spcBef>
                      </a:pPr>
                      <a:r>
                        <a:rPr dirty="0" sz="1800" spc="-5" b="1">
                          <a:latin typeface="Arial"/>
                          <a:cs typeface="Arial"/>
                        </a:rPr>
                        <a:t>Nature </a:t>
                      </a:r>
                      <a:r>
                        <a:rPr dirty="0" sz="1800" b="1">
                          <a:latin typeface="Arial"/>
                          <a:cs typeface="Arial"/>
                        </a:rPr>
                        <a:t>of </a:t>
                      </a:r>
                      <a:r>
                        <a:rPr dirty="0" sz="1800" spc="-5" b="1">
                          <a:latin typeface="Arial"/>
                          <a:cs typeface="Arial"/>
                        </a:rPr>
                        <a:t>Intervention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B="0" marT="3937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DDD9C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10"/>
                        </a:spcBef>
                      </a:pPr>
                      <a:r>
                        <a:rPr dirty="0" sz="1800" spc="-5" b="1">
                          <a:latin typeface="Arial"/>
                          <a:cs typeface="Arial"/>
                        </a:rPr>
                        <a:t>Intervention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B="0" marT="3937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DDD9C4"/>
                    </a:solidFill>
                  </a:tcPr>
                </a:tc>
              </a:tr>
              <a:tr h="391160">
                <a:tc rowSpan="3">
                  <a:txBody>
                    <a:bodyPr/>
                    <a:lstStyle/>
                    <a:p>
                      <a:pPr marL="68580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dirty="0" sz="1600" spc="-5">
                          <a:latin typeface="Arial"/>
                          <a:cs typeface="Arial"/>
                        </a:rPr>
                        <a:t>Process</a:t>
                      </a:r>
                      <a:endParaRPr sz="1600">
                        <a:latin typeface="Arial"/>
                        <a:cs typeface="Arial"/>
                      </a:endParaRPr>
                    </a:p>
                  </a:txBody>
                  <a:tcPr marL="0" marR="0" marB="0" marT="41275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8580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dirty="0" sz="1600" spc="-5">
                          <a:latin typeface="Arial"/>
                          <a:cs typeface="Arial"/>
                        </a:rPr>
                        <a:t>Recommendations</a:t>
                      </a:r>
                      <a:endParaRPr sz="1600">
                        <a:latin typeface="Arial"/>
                        <a:cs typeface="Arial"/>
                      </a:endParaRPr>
                    </a:p>
                  </a:txBody>
                  <a:tcPr marL="0" marR="0" marB="0" marT="41275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9215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dirty="0" sz="1600" spc="-5">
                          <a:latin typeface="Arial"/>
                          <a:cs typeface="Arial"/>
                        </a:rPr>
                        <a:t>BPR in identified key process areas</a:t>
                      </a:r>
                      <a:endParaRPr sz="1600">
                        <a:latin typeface="Arial"/>
                        <a:cs typeface="Arial"/>
                      </a:endParaRPr>
                    </a:p>
                  </a:txBody>
                  <a:tcPr marL="0" marR="0" marB="0" marT="41275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579119"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41275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8580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dirty="0" sz="1600" spc="-5">
                          <a:latin typeface="Arial"/>
                          <a:cs typeface="Arial"/>
                        </a:rPr>
                        <a:t>Internal</a:t>
                      </a:r>
                      <a:r>
                        <a:rPr dirty="0" sz="1600" spc="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600" spc="-5">
                          <a:latin typeface="Arial"/>
                          <a:cs typeface="Arial"/>
                        </a:rPr>
                        <a:t>Strategy</a:t>
                      </a:r>
                      <a:endParaRPr sz="1600">
                        <a:latin typeface="Arial"/>
                        <a:cs typeface="Arial"/>
                      </a:endParaRPr>
                    </a:p>
                  </a:txBody>
                  <a:tcPr marL="0" marR="0" marB="0" marT="41275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66395" indent="-171450">
                        <a:lnSpc>
                          <a:spcPct val="100000"/>
                        </a:lnSpc>
                        <a:spcBef>
                          <a:spcPts val="325"/>
                        </a:spcBef>
                        <a:buSzPct val="93750"/>
                        <a:buAutoNum type="arabicPeriod"/>
                        <a:tabLst>
                          <a:tab pos="367030" algn="l"/>
                        </a:tabLst>
                      </a:pPr>
                      <a:r>
                        <a:rPr dirty="0" sz="1600" spc="-5">
                          <a:latin typeface="Arial"/>
                          <a:cs typeface="Arial"/>
                        </a:rPr>
                        <a:t>Delivery channel</a:t>
                      </a:r>
                      <a:r>
                        <a:rPr dirty="0" sz="1600" spc="-2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600" spc="-5">
                          <a:latin typeface="Arial"/>
                          <a:cs typeface="Arial"/>
                        </a:rPr>
                        <a:t>strategy</a:t>
                      </a:r>
                      <a:endParaRPr sz="1600">
                        <a:latin typeface="Arial"/>
                        <a:cs typeface="Arial"/>
                      </a:endParaRPr>
                    </a:p>
                    <a:p>
                      <a:pPr marL="366395" indent="-171450">
                        <a:lnSpc>
                          <a:spcPct val="100000"/>
                        </a:lnSpc>
                        <a:buSzPct val="93750"/>
                        <a:buAutoNum type="arabicPeriod"/>
                        <a:tabLst>
                          <a:tab pos="367030" algn="l"/>
                        </a:tabLst>
                      </a:pPr>
                      <a:r>
                        <a:rPr dirty="0" sz="1600" spc="-5">
                          <a:latin typeface="Arial"/>
                          <a:cs typeface="Arial"/>
                        </a:rPr>
                        <a:t>Approach to</a:t>
                      </a:r>
                      <a:r>
                        <a:rPr dirty="0" sz="1600" spc="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600" spc="-5">
                          <a:latin typeface="Arial"/>
                          <a:cs typeface="Arial"/>
                        </a:rPr>
                        <a:t>service-orientation</a:t>
                      </a:r>
                      <a:endParaRPr sz="1600">
                        <a:latin typeface="Arial"/>
                        <a:cs typeface="Arial"/>
                      </a:endParaRPr>
                    </a:p>
                  </a:txBody>
                  <a:tcPr marL="0" marR="0" marB="0" marT="41275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335280"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41275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8580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dirty="0" sz="1600" spc="-5">
                          <a:latin typeface="Arial"/>
                          <a:cs typeface="Arial"/>
                        </a:rPr>
                        <a:t>External</a:t>
                      </a:r>
                      <a:r>
                        <a:rPr dirty="0" sz="1600" spc="1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600" spc="-5">
                          <a:latin typeface="Arial"/>
                          <a:cs typeface="Arial"/>
                        </a:rPr>
                        <a:t>Strategy</a:t>
                      </a:r>
                      <a:endParaRPr sz="1600">
                        <a:latin typeface="Arial"/>
                        <a:cs typeface="Arial"/>
                      </a:endParaRPr>
                    </a:p>
                  </a:txBody>
                  <a:tcPr marL="0" marR="0" marB="0" marT="41275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9215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dirty="0" sz="1600" spc="-5">
                          <a:latin typeface="Arial"/>
                          <a:cs typeface="Arial"/>
                        </a:rPr>
                        <a:t>Marketing</a:t>
                      </a:r>
                      <a:r>
                        <a:rPr dirty="0" sz="1600" spc="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600" spc="-5">
                          <a:latin typeface="Arial"/>
                          <a:cs typeface="Arial"/>
                        </a:rPr>
                        <a:t>Strategy/Awareness</a:t>
                      </a:r>
                      <a:endParaRPr sz="1600">
                        <a:latin typeface="Arial"/>
                        <a:cs typeface="Arial"/>
                      </a:endParaRPr>
                    </a:p>
                  </a:txBody>
                  <a:tcPr marL="0" marR="0" marB="0" marT="41275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335279">
                <a:tc rowSpan="3">
                  <a:txBody>
                    <a:bodyPr/>
                    <a:lstStyle/>
                    <a:p>
                      <a:pPr marL="68580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dirty="0" sz="1600" spc="-5">
                          <a:latin typeface="Arial"/>
                          <a:cs typeface="Arial"/>
                        </a:rPr>
                        <a:t>People</a:t>
                      </a:r>
                      <a:endParaRPr sz="1600">
                        <a:latin typeface="Arial"/>
                        <a:cs typeface="Arial"/>
                      </a:endParaRPr>
                    </a:p>
                  </a:txBody>
                  <a:tcPr marL="0" marR="0" marB="0" marT="41275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8580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dirty="0" sz="1600" spc="-5">
                          <a:latin typeface="Arial"/>
                          <a:cs typeface="Arial"/>
                        </a:rPr>
                        <a:t>Internal</a:t>
                      </a:r>
                      <a:r>
                        <a:rPr dirty="0" sz="1600" spc="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600" spc="-5">
                          <a:latin typeface="Arial"/>
                          <a:cs typeface="Arial"/>
                        </a:rPr>
                        <a:t>Strategy</a:t>
                      </a:r>
                      <a:endParaRPr sz="1600">
                        <a:latin typeface="Arial"/>
                        <a:cs typeface="Arial"/>
                      </a:endParaRPr>
                    </a:p>
                  </a:txBody>
                  <a:tcPr marL="0" marR="0" marB="0" marT="41275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9215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dirty="0" sz="1600" spc="-10">
                          <a:latin typeface="Arial"/>
                          <a:cs typeface="Arial"/>
                        </a:rPr>
                        <a:t>Change management</a:t>
                      </a:r>
                      <a:r>
                        <a:rPr dirty="0" sz="1600" spc="2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600" spc="-10">
                          <a:latin typeface="Arial"/>
                          <a:cs typeface="Arial"/>
                        </a:rPr>
                        <a:t>strategy</a:t>
                      </a:r>
                      <a:endParaRPr sz="1600">
                        <a:latin typeface="Arial"/>
                        <a:cs typeface="Arial"/>
                      </a:endParaRPr>
                    </a:p>
                  </a:txBody>
                  <a:tcPr marL="0" marR="0" marB="0" marT="41275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335280"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41275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8580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dirty="0" sz="1600" spc="-5">
                          <a:latin typeface="Arial"/>
                          <a:cs typeface="Arial"/>
                        </a:rPr>
                        <a:t>Plan</a:t>
                      </a:r>
                      <a:endParaRPr sz="1600">
                        <a:latin typeface="Arial"/>
                        <a:cs typeface="Arial"/>
                      </a:endParaRPr>
                    </a:p>
                  </a:txBody>
                  <a:tcPr marL="0" marR="0" marB="0" marT="41275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9215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dirty="0" sz="1600" spc="-5">
                          <a:latin typeface="Arial"/>
                          <a:cs typeface="Arial"/>
                        </a:rPr>
                        <a:t>Training</a:t>
                      </a:r>
                      <a:r>
                        <a:rPr dirty="0" sz="1600" spc="-1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600" spc="-5">
                          <a:latin typeface="Arial"/>
                          <a:cs typeface="Arial"/>
                        </a:rPr>
                        <a:t>plan</a:t>
                      </a:r>
                      <a:endParaRPr sz="1600">
                        <a:latin typeface="Arial"/>
                        <a:cs typeface="Arial"/>
                      </a:endParaRPr>
                    </a:p>
                  </a:txBody>
                  <a:tcPr marL="0" marR="0" marB="0" marT="41275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335280"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41275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8580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dirty="0" sz="1600" spc="-5">
                          <a:latin typeface="Arial"/>
                          <a:cs typeface="Arial"/>
                        </a:rPr>
                        <a:t>External</a:t>
                      </a:r>
                      <a:r>
                        <a:rPr dirty="0" sz="1600" spc="1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600" spc="-5">
                          <a:latin typeface="Arial"/>
                          <a:cs typeface="Arial"/>
                        </a:rPr>
                        <a:t>Strategy</a:t>
                      </a:r>
                      <a:endParaRPr sz="1600">
                        <a:latin typeface="Arial"/>
                        <a:cs typeface="Arial"/>
                      </a:endParaRPr>
                    </a:p>
                  </a:txBody>
                  <a:tcPr marL="0" marR="0" marB="0" marT="41275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9215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dirty="0" sz="1600" spc="-5">
                          <a:latin typeface="Arial"/>
                          <a:cs typeface="Arial"/>
                        </a:rPr>
                        <a:t>Capacity building</a:t>
                      </a:r>
                      <a:r>
                        <a:rPr dirty="0" sz="1600" spc="-3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600" spc="-5">
                          <a:latin typeface="Arial"/>
                          <a:cs typeface="Arial"/>
                        </a:rPr>
                        <a:t>strategy</a:t>
                      </a:r>
                      <a:endParaRPr sz="1600">
                        <a:latin typeface="Arial"/>
                        <a:cs typeface="Arial"/>
                      </a:endParaRPr>
                    </a:p>
                  </a:txBody>
                  <a:tcPr marL="0" marR="0" marB="0" marT="41275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335406">
                <a:tc rowSpan="3">
                  <a:txBody>
                    <a:bodyPr/>
                    <a:lstStyle/>
                    <a:p>
                      <a:pPr marL="68580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dirty="0" sz="1600" spc="-5">
                          <a:latin typeface="Arial"/>
                          <a:cs typeface="Arial"/>
                        </a:rPr>
                        <a:t>Technology</a:t>
                      </a:r>
                      <a:endParaRPr sz="1600">
                        <a:latin typeface="Arial"/>
                        <a:cs typeface="Arial"/>
                      </a:endParaRPr>
                    </a:p>
                  </a:txBody>
                  <a:tcPr marL="0" marR="0" marB="0" marT="41275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8580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dirty="0" sz="1600" spc="-5">
                          <a:latin typeface="Arial"/>
                          <a:cs typeface="Arial"/>
                        </a:rPr>
                        <a:t>Architecture</a:t>
                      </a:r>
                      <a:endParaRPr sz="1600">
                        <a:latin typeface="Arial"/>
                        <a:cs typeface="Arial"/>
                      </a:endParaRPr>
                    </a:p>
                  </a:txBody>
                  <a:tcPr marL="0" marR="0" marB="0" marT="41275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9215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dirty="0" sz="1600" spc="-5">
                          <a:latin typeface="Arial"/>
                          <a:cs typeface="Arial"/>
                        </a:rPr>
                        <a:t>Technology</a:t>
                      </a:r>
                      <a:r>
                        <a:rPr dirty="0" sz="1600" spc="-1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600" spc="-5">
                          <a:latin typeface="Arial"/>
                          <a:cs typeface="Arial"/>
                        </a:rPr>
                        <a:t>architecture</a:t>
                      </a:r>
                      <a:endParaRPr sz="1600">
                        <a:latin typeface="Arial"/>
                        <a:cs typeface="Arial"/>
                      </a:endParaRPr>
                    </a:p>
                  </a:txBody>
                  <a:tcPr marL="0" marR="0" marB="0" marT="41275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335280"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41275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8580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dirty="0" sz="1600" spc="-5">
                          <a:latin typeface="Arial"/>
                          <a:cs typeface="Arial"/>
                        </a:rPr>
                        <a:t>Policy</a:t>
                      </a:r>
                      <a:endParaRPr sz="1600">
                        <a:latin typeface="Arial"/>
                        <a:cs typeface="Arial"/>
                      </a:endParaRPr>
                    </a:p>
                  </a:txBody>
                  <a:tcPr marL="0" marR="0" marB="0" marT="41275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9215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dirty="0" sz="1600" spc="-5">
                          <a:latin typeface="Arial"/>
                          <a:cs typeface="Arial"/>
                        </a:rPr>
                        <a:t>Security</a:t>
                      </a:r>
                      <a:r>
                        <a:rPr dirty="0" sz="160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600" spc="-5">
                          <a:latin typeface="Arial"/>
                          <a:cs typeface="Arial"/>
                        </a:rPr>
                        <a:t>policy</a:t>
                      </a:r>
                      <a:endParaRPr sz="1600">
                        <a:latin typeface="Arial"/>
                        <a:cs typeface="Arial"/>
                      </a:endParaRPr>
                    </a:p>
                  </a:txBody>
                  <a:tcPr marL="0" marR="0" marB="0" marT="41275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335280"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41275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8580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dirty="0" sz="1600" spc="-5">
                          <a:latin typeface="Arial"/>
                          <a:cs typeface="Arial"/>
                        </a:rPr>
                        <a:t>Plan</a:t>
                      </a:r>
                      <a:endParaRPr sz="1600">
                        <a:latin typeface="Arial"/>
                        <a:cs typeface="Arial"/>
                      </a:endParaRPr>
                    </a:p>
                  </a:txBody>
                  <a:tcPr marL="0" marR="0" marB="0" marT="41275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9215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dirty="0" sz="1600" spc="-5">
                          <a:latin typeface="Arial"/>
                          <a:cs typeface="Arial"/>
                        </a:rPr>
                        <a:t>IT infrastructure</a:t>
                      </a:r>
                      <a:r>
                        <a:rPr dirty="0" sz="1600" spc="3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600" spc="-5">
                          <a:latin typeface="Arial"/>
                          <a:cs typeface="Arial"/>
                        </a:rPr>
                        <a:t>plan</a:t>
                      </a:r>
                      <a:endParaRPr sz="1600">
                        <a:latin typeface="Arial"/>
                        <a:cs typeface="Arial"/>
                      </a:endParaRPr>
                    </a:p>
                  </a:txBody>
                  <a:tcPr marL="0" marR="0" marB="0" marT="41275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335279">
                <a:tc rowSpan="5">
                  <a:txBody>
                    <a:bodyPr/>
                    <a:lstStyle/>
                    <a:p>
                      <a:pPr marL="68580">
                        <a:lnSpc>
                          <a:spcPct val="100000"/>
                        </a:lnSpc>
                        <a:spcBef>
                          <a:spcPts val="330"/>
                        </a:spcBef>
                      </a:pPr>
                      <a:r>
                        <a:rPr dirty="0" sz="1600" spc="-5">
                          <a:latin typeface="Arial"/>
                          <a:cs typeface="Arial"/>
                        </a:rPr>
                        <a:t>Business</a:t>
                      </a:r>
                      <a:r>
                        <a:rPr dirty="0" sz="1600" spc="-2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600" spc="-5">
                          <a:latin typeface="Arial"/>
                          <a:cs typeface="Arial"/>
                        </a:rPr>
                        <a:t>model</a:t>
                      </a:r>
                      <a:endParaRPr sz="1600">
                        <a:latin typeface="Arial"/>
                        <a:cs typeface="Arial"/>
                      </a:endParaRPr>
                    </a:p>
                  </a:txBody>
                  <a:tcPr marL="0" marR="0" marB="0" marT="4191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8580">
                        <a:lnSpc>
                          <a:spcPct val="100000"/>
                        </a:lnSpc>
                        <a:spcBef>
                          <a:spcPts val="330"/>
                        </a:spcBef>
                      </a:pPr>
                      <a:r>
                        <a:rPr dirty="0" sz="1600" spc="-5">
                          <a:latin typeface="Arial"/>
                          <a:cs typeface="Arial"/>
                        </a:rPr>
                        <a:t>Analysis</a:t>
                      </a:r>
                      <a:endParaRPr sz="1600">
                        <a:latin typeface="Arial"/>
                        <a:cs typeface="Arial"/>
                      </a:endParaRPr>
                    </a:p>
                  </a:txBody>
                  <a:tcPr marL="0" marR="0" marB="0" marT="4191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9215">
                        <a:lnSpc>
                          <a:spcPct val="100000"/>
                        </a:lnSpc>
                        <a:spcBef>
                          <a:spcPts val="330"/>
                        </a:spcBef>
                      </a:pPr>
                      <a:r>
                        <a:rPr dirty="0" sz="1600" spc="-5">
                          <a:latin typeface="Arial"/>
                          <a:cs typeface="Arial"/>
                        </a:rPr>
                        <a:t>Business case</a:t>
                      </a:r>
                      <a:r>
                        <a:rPr dirty="0" sz="1600" spc="-2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600" spc="-5">
                          <a:latin typeface="Arial"/>
                          <a:cs typeface="Arial"/>
                        </a:rPr>
                        <a:t>analysis</a:t>
                      </a:r>
                      <a:endParaRPr sz="1600">
                        <a:latin typeface="Arial"/>
                        <a:cs typeface="Arial"/>
                      </a:endParaRPr>
                    </a:p>
                  </a:txBody>
                  <a:tcPr marL="0" marR="0" marB="0" marT="4191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335254"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4191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8580">
                        <a:lnSpc>
                          <a:spcPct val="100000"/>
                        </a:lnSpc>
                        <a:spcBef>
                          <a:spcPts val="330"/>
                        </a:spcBef>
                      </a:pPr>
                      <a:r>
                        <a:rPr dirty="0" sz="1600" spc="-5">
                          <a:latin typeface="Arial"/>
                          <a:cs typeface="Arial"/>
                        </a:rPr>
                        <a:t>Internal</a:t>
                      </a:r>
                      <a:r>
                        <a:rPr dirty="0" sz="1600" spc="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600" spc="-5">
                          <a:latin typeface="Arial"/>
                          <a:cs typeface="Arial"/>
                        </a:rPr>
                        <a:t>Strategy</a:t>
                      </a:r>
                      <a:endParaRPr sz="1600">
                        <a:latin typeface="Arial"/>
                        <a:cs typeface="Arial"/>
                      </a:endParaRPr>
                    </a:p>
                  </a:txBody>
                  <a:tcPr marL="0" marR="0" marB="0" marT="4191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9215">
                        <a:lnSpc>
                          <a:spcPct val="100000"/>
                        </a:lnSpc>
                        <a:spcBef>
                          <a:spcPts val="330"/>
                        </a:spcBef>
                      </a:pPr>
                      <a:r>
                        <a:rPr dirty="0" sz="1600" spc="-5">
                          <a:latin typeface="Arial"/>
                          <a:cs typeface="Arial"/>
                        </a:rPr>
                        <a:t>Procurement</a:t>
                      </a:r>
                      <a:r>
                        <a:rPr dirty="0" sz="1600" spc="1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600" spc="-5">
                          <a:latin typeface="Arial"/>
                          <a:cs typeface="Arial"/>
                        </a:rPr>
                        <a:t>strategy</a:t>
                      </a:r>
                      <a:endParaRPr sz="1600">
                        <a:latin typeface="Arial"/>
                        <a:cs typeface="Arial"/>
                      </a:endParaRPr>
                    </a:p>
                  </a:txBody>
                  <a:tcPr marL="0" marR="0" marB="0" marT="4191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335292"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4191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8580">
                        <a:lnSpc>
                          <a:spcPct val="100000"/>
                        </a:lnSpc>
                        <a:spcBef>
                          <a:spcPts val="330"/>
                        </a:spcBef>
                      </a:pPr>
                      <a:r>
                        <a:rPr dirty="0" sz="1600" spc="-5">
                          <a:latin typeface="Arial"/>
                          <a:cs typeface="Arial"/>
                        </a:rPr>
                        <a:t>Internal</a:t>
                      </a:r>
                      <a:r>
                        <a:rPr dirty="0" sz="1600" spc="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600" spc="-5">
                          <a:latin typeface="Arial"/>
                          <a:cs typeface="Arial"/>
                        </a:rPr>
                        <a:t>Model</a:t>
                      </a:r>
                      <a:endParaRPr sz="1600">
                        <a:latin typeface="Arial"/>
                        <a:cs typeface="Arial"/>
                      </a:endParaRPr>
                    </a:p>
                  </a:txBody>
                  <a:tcPr marL="0" marR="0" marB="0" marT="4191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9215">
                        <a:lnSpc>
                          <a:spcPct val="100000"/>
                        </a:lnSpc>
                        <a:spcBef>
                          <a:spcPts val="330"/>
                        </a:spcBef>
                      </a:pPr>
                      <a:r>
                        <a:rPr dirty="0" sz="1600" spc="-5">
                          <a:latin typeface="Arial"/>
                          <a:cs typeface="Arial"/>
                        </a:rPr>
                        <a:t>Revenue</a:t>
                      </a:r>
                      <a:r>
                        <a:rPr dirty="0" sz="1600" spc="-1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600" spc="-5">
                          <a:latin typeface="Arial"/>
                          <a:cs typeface="Arial"/>
                        </a:rPr>
                        <a:t>model</a:t>
                      </a:r>
                      <a:endParaRPr sz="1600">
                        <a:latin typeface="Arial"/>
                        <a:cs typeface="Arial"/>
                      </a:endParaRPr>
                    </a:p>
                  </a:txBody>
                  <a:tcPr marL="0" marR="0" marB="0" marT="4191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335292"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4191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8580">
                        <a:lnSpc>
                          <a:spcPct val="100000"/>
                        </a:lnSpc>
                        <a:spcBef>
                          <a:spcPts val="330"/>
                        </a:spcBef>
                      </a:pPr>
                      <a:r>
                        <a:rPr dirty="0" sz="1600" spc="-5">
                          <a:latin typeface="Arial"/>
                          <a:cs typeface="Arial"/>
                        </a:rPr>
                        <a:t>External</a:t>
                      </a:r>
                      <a:r>
                        <a:rPr dirty="0" sz="1600" spc="1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600" spc="-5">
                          <a:latin typeface="Arial"/>
                          <a:cs typeface="Arial"/>
                        </a:rPr>
                        <a:t>Model</a:t>
                      </a:r>
                      <a:endParaRPr sz="1600">
                        <a:latin typeface="Arial"/>
                        <a:cs typeface="Arial"/>
                      </a:endParaRPr>
                    </a:p>
                  </a:txBody>
                  <a:tcPr marL="0" marR="0" marB="0" marT="4191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9215">
                        <a:lnSpc>
                          <a:spcPct val="100000"/>
                        </a:lnSpc>
                        <a:spcBef>
                          <a:spcPts val="330"/>
                        </a:spcBef>
                      </a:pPr>
                      <a:r>
                        <a:rPr dirty="0" sz="1600" spc="-5">
                          <a:latin typeface="Arial"/>
                          <a:cs typeface="Arial"/>
                        </a:rPr>
                        <a:t>Business</a:t>
                      </a:r>
                      <a:r>
                        <a:rPr dirty="0" sz="1600" spc="-2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600" spc="-5">
                          <a:latin typeface="Arial"/>
                          <a:cs typeface="Arial"/>
                        </a:rPr>
                        <a:t>model</a:t>
                      </a:r>
                      <a:endParaRPr sz="1600">
                        <a:latin typeface="Arial"/>
                        <a:cs typeface="Arial"/>
                      </a:endParaRPr>
                    </a:p>
                  </a:txBody>
                  <a:tcPr marL="0" marR="0" marB="0" marT="4191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335292"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4191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8580">
                        <a:lnSpc>
                          <a:spcPct val="100000"/>
                        </a:lnSpc>
                        <a:spcBef>
                          <a:spcPts val="330"/>
                        </a:spcBef>
                      </a:pPr>
                      <a:r>
                        <a:rPr dirty="0" sz="1600" spc="-5">
                          <a:latin typeface="Arial"/>
                          <a:cs typeface="Arial"/>
                        </a:rPr>
                        <a:t>External</a:t>
                      </a:r>
                      <a:r>
                        <a:rPr dirty="0" sz="1600" spc="1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600" spc="-5">
                          <a:latin typeface="Arial"/>
                          <a:cs typeface="Arial"/>
                        </a:rPr>
                        <a:t>Strategy</a:t>
                      </a:r>
                      <a:endParaRPr sz="1600">
                        <a:latin typeface="Arial"/>
                        <a:cs typeface="Arial"/>
                      </a:endParaRPr>
                    </a:p>
                  </a:txBody>
                  <a:tcPr marL="0" marR="0" marB="0" marT="4191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9215">
                        <a:lnSpc>
                          <a:spcPct val="100000"/>
                        </a:lnSpc>
                        <a:spcBef>
                          <a:spcPts val="425"/>
                        </a:spcBef>
                        <a:tabLst>
                          <a:tab pos="4017645" algn="l"/>
                        </a:tabLst>
                      </a:pPr>
                      <a:r>
                        <a:rPr dirty="0" baseline="3472" sz="2400" spc="-7">
                          <a:latin typeface="Arial"/>
                          <a:cs typeface="Arial"/>
                        </a:rPr>
                        <a:t>Partnership</a:t>
                      </a:r>
                      <a:r>
                        <a:rPr dirty="0" baseline="3472" sz="2400" spc="37">
                          <a:latin typeface="Arial"/>
                          <a:cs typeface="Arial"/>
                        </a:rPr>
                        <a:t> </a:t>
                      </a:r>
                      <a:r>
                        <a:rPr dirty="0" baseline="3472" sz="2400" spc="-7">
                          <a:latin typeface="Arial"/>
                          <a:cs typeface="Arial"/>
                        </a:rPr>
                        <a:t>strategy	</a:t>
                      </a:r>
                      <a:r>
                        <a:rPr dirty="0" sz="1200">
                          <a:solidFill>
                            <a:srgbClr val="878787"/>
                          </a:solidFill>
                          <a:latin typeface="Calibri"/>
                          <a:cs typeface="Calibri"/>
                        </a:rPr>
                        <a:t>10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B="0" marT="53975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sp>
        <p:nvSpPr>
          <p:cNvPr id="15" name="object 15"/>
          <p:cNvSpPr txBox="1">
            <a:spLocks noGrp="1"/>
          </p:cNvSpPr>
          <p:nvPr>
            <p:ph type="title"/>
          </p:nvPr>
        </p:nvSpPr>
        <p:spPr>
          <a:xfrm>
            <a:off x="2731135" y="700278"/>
            <a:ext cx="6338570" cy="48260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3000">
                <a:latin typeface="Arial Black"/>
                <a:cs typeface="Arial Black"/>
              </a:rPr>
              <a:t>Proposed </a:t>
            </a:r>
            <a:r>
              <a:rPr dirty="0" sz="3000" spc="-5">
                <a:latin typeface="Arial Black"/>
                <a:cs typeface="Arial Black"/>
              </a:rPr>
              <a:t>Interventions </a:t>
            </a:r>
            <a:r>
              <a:rPr dirty="0" sz="3000">
                <a:latin typeface="Arial Black"/>
                <a:cs typeface="Arial Black"/>
              </a:rPr>
              <a:t>in</a:t>
            </a:r>
            <a:r>
              <a:rPr dirty="0" sz="3000" spc="-60">
                <a:latin typeface="Arial Black"/>
                <a:cs typeface="Arial Black"/>
              </a:rPr>
              <a:t> </a:t>
            </a:r>
            <a:r>
              <a:rPr dirty="0" sz="3000" spc="5">
                <a:latin typeface="Arial Black"/>
                <a:cs typeface="Arial Black"/>
              </a:rPr>
              <a:t>PSP</a:t>
            </a:r>
            <a:endParaRPr sz="3000">
              <a:latin typeface="Arial Black"/>
              <a:cs typeface="Arial Black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7972425" y="6638645"/>
            <a:ext cx="3869054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800" b="1">
                <a:latin typeface="Arial"/>
                <a:cs typeface="Arial"/>
              </a:rPr>
              <a:t>Source: </a:t>
            </a:r>
            <a:r>
              <a:rPr dirty="0" sz="800" spc="-5">
                <a:latin typeface="Arial"/>
                <a:cs typeface="Arial"/>
              </a:rPr>
              <a:t>Satyanarayana </a:t>
            </a:r>
            <a:r>
              <a:rPr dirty="0" sz="800">
                <a:latin typeface="Arial"/>
                <a:cs typeface="Arial"/>
              </a:rPr>
              <a:t>J </a:t>
            </a:r>
            <a:r>
              <a:rPr dirty="0" sz="800" spc="-5">
                <a:latin typeface="Arial"/>
                <a:cs typeface="Arial"/>
              </a:rPr>
              <a:t>(2012). </a:t>
            </a:r>
            <a:r>
              <a:rPr dirty="0" sz="800" i="1">
                <a:latin typeface="Arial"/>
                <a:cs typeface="Arial"/>
              </a:rPr>
              <a:t>Managing </a:t>
            </a:r>
            <a:r>
              <a:rPr dirty="0" sz="800" spc="-5" i="1">
                <a:latin typeface="Arial"/>
                <a:cs typeface="Arial"/>
              </a:rPr>
              <a:t>Transformation: </a:t>
            </a:r>
            <a:r>
              <a:rPr dirty="0" sz="800" i="1">
                <a:latin typeface="Arial"/>
                <a:cs typeface="Arial"/>
              </a:rPr>
              <a:t>Objective to</a:t>
            </a:r>
            <a:r>
              <a:rPr dirty="0" sz="800" spc="140" i="1">
                <a:latin typeface="Arial"/>
                <a:cs typeface="Arial"/>
              </a:rPr>
              <a:t> </a:t>
            </a:r>
            <a:r>
              <a:rPr dirty="0" sz="800" i="1">
                <a:latin typeface="Arial"/>
                <a:cs typeface="Arial"/>
              </a:rPr>
              <a:t>Outcomes</a:t>
            </a:r>
            <a:r>
              <a:rPr dirty="0" sz="900" i="1">
                <a:latin typeface="Arial"/>
                <a:cs typeface="Arial"/>
              </a:rPr>
              <a:t>.</a:t>
            </a:r>
            <a:endParaRPr sz="9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-18288" y="0"/>
            <a:ext cx="11925300" cy="1356360"/>
            <a:chOff x="-18288" y="0"/>
            <a:chExt cx="11925300" cy="1356360"/>
          </a:xfrm>
        </p:grpSpPr>
        <p:sp>
          <p:nvSpPr>
            <p:cNvPr id="3" name="object 3"/>
            <p:cNvSpPr/>
            <p:nvPr/>
          </p:nvSpPr>
          <p:spPr>
            <a:xfrm>
              <a:off x="761" y="761"/>
              <a:ext cx="11887200" cy="1143000"/>
            </a:xfrm>
            <a:custGeom>
              <a:avLst/>
              <a:gdLst/>
              <a:ahLst/>
              <a:cxnLst/>
              <a:rect l="l" t="t" r="r" b="b"/>
              <a:pathLst>
                <a:path w="11887200" h="1143000">
                  <a:moveTo>
                    <a:pt x="0" y="1143000"/>
                  </a:moveTo>
                  <a:lnTo>
                    <a:pt x="11887200" y="1143000"/>
                  </a:lnTo>
                  <a:lnTo>
                    <a:pt x="11887200" y="0"/>
                  </a:lnTo>
                  <a:lnTo>
                    <a:pt x="0" y="0"/>
                  </a:lnTo>
                  <a:lnTo>
                    <a:pt x="0" y="1143000"/>
                  </a:lnTo>
                  <a:close/>
                </a:path>
              </a:pathLst>
            </a:custGeom>
            <a:ln w="3810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" name="object 4"/>
            <p:cNvSpPr/>
            <p:nvPr/>
          </p:nvSpPr>
          <p:spPr>
            <a:xfrm>
              <a:off x="0" y="56388"/>
              <a:ext cx="1299972" cy="1027175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/>
            <p:cNvSpPr/>
            <p:nvPr/>
          </p:nvSpPr>
          <p:spPr>
            <a:xfrm>
              <a:off x="1371600" y="56388"/>
              <a:ext cx="1786127" cy="1016507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/>
            <p:cNvSpPr/>
            <p:nvPr/>
          </p:nvSpPr>
          <p:spPr>
            <a:xfrm>
              <a:off x="3086100" y="56388"/>
              <a:ext cx="1714500" cy="1072895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/>
            <p:cNvSpPr/>
            <p:nvPr/>
          </p:nvSpPr>
          <p:spPr>
            <a:xfrm>
              <a:off x="4657344" y="56388"/>
              <a:ext cx="1501139" cy="1016507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/>
            <p:cNvSpPr/>
            <p:nvPr/>
          </p:nvSpPr>
          <p:spPr>
            <a:xfrm>
              <a:off x="7658100" y="56388"/>
              <a:ext cx="1214627" cy="993647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/>
            <p:cNvSpPr/>
            <p:nvPr/>
          </p:nvSpPr>
          <p:spPr>
            <a:xfrm>
              <a:off x="6158483" y="0"/>
              <a:ext cx="1427988" cy="1129284"/>
            </a:xfrm>
            <a:prstGeom prst="rect">
              <a:avLst/>
            </a:prstGeom>
            <a:blipFill>
              <a:blip r:embed="rId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/>
            <p:cNvSpPr/>
            <p:nvPr/>
          </p:nvSpPr>
          <p:spPr>
            <a:xfrm>
              <a:off x="8944355" y="0"/>
              <a:ext cx="1580388" cy="1072896"/>
            </a:xfrm>
            <a:prstGeom prst="rect">
              <a:avLst/>
            </a:prstGeom>
            <a:blipFill>
              <a:blip r:embed="rId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/>
            <p:cNvSpPr/>
            <p:nvPr/>
          </p:nvSpPr>
          <p:spPr>
            <a:xfrm>
              <a:off x="10587228" y="56388"/>
              <a:ext cx="1299971" cy="1016507"/>
            </a:xfrm>
            <a:prstGeom prst="rect">
              <a:avLst/>
            </a:prstGeom>
            <a:blipFill>
              <a:blip r:embed="rId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/>
            <p:cNvSpPr/>
            <p:nvPr/>
          </p:nvSpPr>
          <p:spPr>
            <a:xfrm>
              <a:off x="0" y="0"/>
              <a:ext cx="11887199" cy="1296924"/>
            </a:xfrm>
            <a:prstGeom prst="rect">
              <a:avLst/>
            </a:prstGeom>
            <a:blipFill>
              <a:blip r:embed="rId1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/>
            <p:cNvSpPr/>
            <p:nvPr/>
          </p:nvSpPr>
          <p:spPr>
            <a:xfrm>
              <a:off x="761" y="761"/>
              <a:ext cx="11887200" cy="1214755"/>
            </a:xfrm>
            <a:custGeom>
              <a:avLst/>
              <a:gdLst/>
              <a:ahLst/>
              <a:cxnLst/>
              <a:rect l="l" t="t" r="r" b="b"/>
              <a:pathLst>
                <a:path w="11887200" h="1214755">
                  <a:moveTo>
                    <a:pt x="11887200" y="0"/>
                  </a:moveTo>
                  <a:lnTo>
                    <a:pt x="0" y="0"/>
                  </a:lnTo>
                  <a:lnTo>
                    <a:pt x="0" y="764286"/>
                  </a:lnTo>
                  <a:lnTo>
                    <a:pt x="0" y="1214628"/>
                  </a:lnTo>
                  <a:lnTo>
                    <a:pt x="11887200" y="1214628"/>
                  </a:lnTo>
                  <a:lnTo>
                    <a:pt x="11887200" y="764286"/>
                  </a:lnTo>
                  <a:lnTo>
                    <a:pt x="11887200" y="0"/>
                  </a:lnTo>
                  <a:close/>
                </a:path>
              </a:pathLst>
            </a:custGeom>
            <a:solidFill>
              <a:srgbClr val="4F81B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/>
            <p:cNvSpPr/>
            <p:nvPr/>
          </p:nvSpPr>
          <p:spPr>
            <a:xfrm>
              <a:off x="761" y="761"/>
              <a:ext cx="11887200" cy="1214755"/>
            </a:xfrm>
            <a:custGeom>
              <a:avLst/>
              <a:gdLst/>
              <a:ahLst/>
              <a:cxnLst/>
              <a:rect l="l" t="t" r="r" b="b"/>
              <a:pathLst>
                <a:path w="11887200" h="1214755">
                  <a:moveTo>
                    <a:pt x="0" y="1214628"/>
                  </a:moveTo>
                  <a:lnTo>
                    <a:pt x="11887200" y="1214628"/>
                  </a:lnTo>
                  <a:lnTo>
                    <a:pt x="11887200" y="0"/>
                  </a:lnTo>
                  <a:lnTo>
                    <a:pt x="0" y="0"/>
                  </a:lnTo>
                  <a:lnTo>
                    <a:pt x="0" y="1214628"/>
                  </a:lnTo>
                  <a:close/>
                </a:path>
              </a:pathLst>
            </a:custGeom>
            <a:ln w="3810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/>
            <p:cNvSpPr/>
            <p:nvPr/>
          </p:nvSpPr>
          <p:spPr>
            <a:xfrm>
              <a:off x="0" y="59435"/>
              <a:ext cx="1299972" cy="1092707"/>
            </a:xfrm>
            <a:prstGeom prst="rect">
              <a:avLst/>
            </a:prstGeom>
            <a:blipFill>
              <a:blip r:embed="rId1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/>
            <p:cNvSpPr/>
            <p:nvPr/>
          </p:nvSpPr>
          <p:spPr>
            <a:xfrm>
              <a:off x="1371600" y="59435"/>
              <a:ext cx="1786127" cy="1080516"/>
            </a:xfrm>
            <a:prstGeom prst="rect">
              <a:avLst/>
            </a:prstGeom>
            <a:blipFill>
              <a:blip r:embed="rId1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7" name="object 17"/>
            <p:cNvSpPr/>
            <p:nvPr/>
          </p:nvSpPr>
          <p:spPr>
            <a:xfrm>
              <a:off x="3086100" y="59435"/>
              <a:ext cx="1714500" cy="1139952"/>
            </a:xfrm>
            <a:prstGeom prst="rect">
              <a:avLst/>
            </a:prstGeom>
            <a:blipFill>
              <a:blip r:embed="rId1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8" name="object 18"/>
            <p:cNvSpPr/>
            <p:nvPr/>
          </p:nvSpPr>
          <p:spPr>
            <a:xfrm>
              <a:off x="4657344" y="59435"/>
              <a:ext cx="1501139" cy="1080516"/>
            </a:xfrm>
            <a:prstGeom prst="rect">
              <a:avLst/>
            </a:prstGeom>
            <a:blipFill>
              <a:blip r:embed="rId1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9" name="object 19"/>
            <p:cNvSpPr/>
            <p:nvPr/>
          </p:nvSpPr>
          <p:spPr>
            <a:xfrm>
              <a:off x="7658100" y="59435"/>
              <a:ext cx="1214627" cy="1056132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0" name="object 20"/>
            <p:cNvSpPr/>
            <p:nvPr/>
          </p:nvSpPr>
          <p:spPr>
            <a:xfrm>
              <a:off x="6158483" y="0"/>
              <a:ext cx="1427988" cy="1199388"/>
            </a:xfrm>
            <a:prstGeom prst="rect">
              <a:avLst/>
            </a:prstGeom>
            <a:blipFill>
              <a:blip r:embed="rId1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1" name="object 21"/>
            <p:cNvSpPr/>
            <p:nvPr/>
          </p:nvSpPr>
          <p:spPr>
            <a:xfrm>
              <a:off x="8944355" y="0"/>
              <a:ext cx="1580388" cy="1139952"/>
            </a:xfrm>
            <a:prstGeom prst="rect">
              <a:avLst/>
            </a:prstGeom>
            <a:blipFill>
              <a:blip r:embed="rId1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2" name="object 22"/>
            <p:cNvSpPr/>
            <p:nvPr/>
          </p:nvSpPr>
          <p:spPr>
            <a:xfrm>
              <a:off x="10587228" y="59435"/>
              <a:ext cx="1299971" cy="1080516"/>
            </a:xfrm>
            <a:prstGeom prst="rect">
              <a:avLst/>
            </a:prstGeom>
            <a:blipFill>
              <a:blip r:embed="rId1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3" name="object 23"/>
            <p:cNvSpPr/>
            <p:nvPr/>
          </p:nvSpPr>
          <p:spPr>
            <a:xfrm>
              <a:off x="1603248" y="765048"/>
              <a:ext cx="9050020" cy="573405"/>
            </a:xfrm>
            <a:custGeom>
              <a:avLst/>
              <a:gdLst/>
              <a:ahLst/>
              <a:cxnLst/>
              <a:rect l="l" t="t" r="r" b="b"/>
              <a:pathLst>
                <a:path w="9050020" h="573405">
                  <a:moveTo>
                    <a:pt x="9049512" y="0"/>
                  </a:moveTo>
                  <a:lnTo>
                    <a:pt x="0" y="0"/>
                  </a:lnTo>
                  <a:lnTo>
                    <a:pt x="0" y="573024"/>
                  </a:lnTo>
                  <a:lnTo>
                    <a:pt x="9049512" y="573024"/>
                  </a:lnTo>
                  <a:lnTo>
                    <a:pt x="9049512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24" name="object 24"/>
          <p:cNvGrpSpPr/>
          <p:nvPr/>
        </p:nvGrpSpPr>
        <p:grpSpPr>
          <a:xfrm>
            <a:off x="6978395" y="1412747"/>
            <a:ext cx="4678680" cy="5135880"/>
            <a:chOff x="6978395" y="1412747"/>
            <a:chExt cx="4678680" cy="5135880"/>
          </a:xfrm>
        </p:grpSpPr>
        <p:sp>
          <p:nvSpPr>
            <p:cNvPr id="25" name="object 25"/>
            <p:cNvSpPr/>
            <p:nvPr/>
          </p:nvSpPr>
          <p:spPr>
            <a:xfrm>
              <a:off x="6984491" y="1418843"/>
              <a:ext cx="4666615" cy="5123815"/>
            </a:xfrm>
            <a:custGeom>
              <a:avLst/>
              <a:gdLst/>
              <a:ahLst/>
              <a:cxnLst/>
              <a:rect l="l" t="t" r="r" b="b"/>
              <a:pathLst>
                <a:path w="4666615" h="5123815">
                  <a:moveTo>
                    <a:pt x="3888739" y="0"/>
                  </a:moveTo>
                  <a:lnTo>
                    <a:pt x="777748" y="0"/>
                  </a:lnTo>
                  <a:lnTo>
                    <a:pt x="730372" y="1419"/>
                  </a:lnTo>
                  <a:lnTo>
                    <a:pt x="683746" y="5623"/>
                  </a:lnTo>
                  <a:lnTo>
                    <a:pt x="637953" y="12531"/>
                  </a:lnTo>
                  <a:lnTo>
                    <a:pt x="593072" y="22060"/>
                  </a:lnTo>
                  <a:lnTo>
                    <a:pt x="549186" y="34131"/>
                  </a:lnTo>
                  <a:lnTo>
                    <a:pt x="506376" y="48660"/>
                  </a:lnTo>
                  <a:lnTo>
                    <a:pt x="464723" y="65568"/>
                  </a:lnTo>
                  <a:lnTo>
                    <a:pt x="424308" y="84771"/>
                  </a:lnTo>
                  <a:lnTo>
                    <a:pt x="385214" y="106190"/>
                  </a:lnTo>
                  <a:lnTo>
                    <a:pt x="347521" y="129743"/>
                  </a:lnTo>
                  <a:lnTo>
                    <a:pt x="311311" y="155348"/>
                  </a:lnTo>
                  <a:lnTo>
                    <a:pt x="276664" y="182924"/>
                  </a:lnTo>
                  <a:lnTo>
                    <a:pt x="243664" y="212390"/>
                  </a:lnTo>
                  <a:lnTo>
                    <a:pt x="212390" y="243664"/>
                  </a:lnTo>
                  <a:lnTo>
                    <a:pt x="182924" y="276664"/>
                  </a:lnTo>
                  <a:lnTo>
                    <a:pt x="155348" y="311311"/>
                  </a:lnTo>
                  <a:lnTo>
                    <a:pt x="129743" y="347521"/>
                  </a:lnTo>
                  <a:lnTo>
                    <a:pt x="106190" y="385214"/>
                  </a:lnTo>
                  <a:lnTo>
                    <a:pt x="84771" y="424308"/>
                  </a:lnTo>
                  <a:lnTo>
                    <a:pt x="65568" y="464723"/>
                  </a:lnTo>
                  <a:lnTo>
                    <a:pt x="48660" y="506376"/>
                  </a:lnTo>
                  <a:lnTo>
                    <a:pt x="34131" y="549186"/>
                  </a:lnTo>
                  <a:lnTo>
                    <a:pt x="22060" y="593072"/>
                  </a:lnTo>
                  <a:lnTo>
                    <a:pt x="12531" y="637953"/>
                  </a:lnTo>
                  <a:lnTo>
                    <a:pt x="5623" y="683746"/>
                  </a:lnTo>
                  <a:lnTo>
                    <a:pt x="1419" y="730372"/>
                  </a:lnTo>
                  <a:lnTo>
                    <a:pt x="0" y="777747"/>
                  </a:lnTo>
                  <a:lnTo>
                    <a:pt x="0" y="4345927"/>
                  </a:lnTo>
                  <a:lnTo>
                    <a:pt x="1419" y="4393305"/>
                  </a:lnTo>
                  <a:lnTo>
                    <a:pt x="5623" y="4439933"/>
                  </a:lnTo>
                  <a:lnTo>
                    <a:pt x="12531" y="4485729"/>
                  </a:lnTo>
                  <a:lnTo>
                    <a:pt x="22060" y="4530611"/>
                  </a:lnTo>
                  <a:lnTo>
                    <a:pt x="34131" y="4574499"/>
                  </a:lnTo>
                  <a:lnTo>
                    <a:pt x="48660" y="4617310"/>
                  </a:lnTo>
                  <a:lnTo>
                    <a:pt x="65568" y="4658964"/>
                  </a:lnTo>
                  <a:lnTo>
                    <a:pt x="84771" y="4699380"/>
                  </a:lnTo>
                  <a:lnTo>
                    <a:pt x="106190" y="4738475"/>
                  </a:lnTo>
                  <a:lnTo>
                    <a:pt x="129743" y="4776168"/>
                  </a:lnTo>
                  <a:lnTo>
                    <a:pt x="155348" y="4812379"/>
                  </a:lnTo>
                  <a:lnTo>
                    <a:pt x="182924" y="4847026"/>
                  </a:lnTo>
                  <a:lnTo>
                    <a:pt x="212390" y="4880027"/>
                  </a:lnTo>
                  <a:lnTo>
                    <a:pt x="243664" y="4911300"/>
                  </a:lnTo>
                  <a:lnTo>
                    <a:pt x="276664" y="4940766"/>
                  </a:lnTo>
                  <a:lnTo>
                    <a:pt x="311311" y="4968342"/>
                  </a:lnTo>
                  <a:lnTo>
                    <a:pt x="347521" y="4993947"/>
                  </a:lnTo>
                  <a:lnTo>
                    <a:pt x="385214" y="5017499"/>
                  </a:lnTo>
                  <a:lnTo>
                    <a:pt x="424308" y="5038918"/>
                  </a:lnTo>
                  <a:lnTo>
                    <a:pt x="464723" y="5058121"/>
                  </a:lnTo>
                  <a:lnTo>
                    <a:pt x="506376" y="5075028"/>
                  </a:lnTo>
                  <a:lnTo>
                    <a:pt x="549186" y="5089557"/>
                  </a:lnTo>
                  <a:lnTo>
                    <a:pt x="593072" y="5101627"/>
                  </a:lnTo>
                  <a:lnTo>
                    <a:pt x="637953" y="5111157"/>
                  </a:lnTo>
                  <a:lnTo>
                    <a:pt x="683746" y="5118064"/>
                  </a:lnTo>
                  <a:lnTo>
                    <a:pt x="730372" y="5122268"/>
                  </a:lnTo>
                  <a:lnTo>
                    <a:pt x="777748" y="5123688"/>
                  </a:lnTo>
                  <a:lnTo>
                    <a:pt x="3888739" y="5123688"/>
                  </a:lnTo>
                  <a:lnTo>
                    <a:pt x="3936115" y="5122268"/>
                  </a:lnTo>
                  <a:lnTo>
                    <a:pt x="3982741" y="5118064"/>
                  </a:lnTo>
                  <a:lnTo>
                    <a:pt x="4028534" y="5111157"/>
                  </a:lnTo>
                  <a:lnTo>
                    <a:pt x="4073415" y="5101627"/>
                  </a:lnTo>
                  <a:lnTo>
                    <a:pt x="4117301" y="5089557"/>
                  </a:lnTo>
                  <a:lnTo>
                    <a:pt x="4160111" y="5075028"/>
                  </a:lnTo>
                  <a:lnTo>
                    <a:pt x="4201764" y="5058121"/>
                  </a:lnTo>
                  <a:lnTo>
                    <a:pt x="4242179" y="5038918"/>
                  </a:lnTo>
                  <a:lnTo>
                    <a:pt x="4281273" y="5017499"/>
                  </a:lnTo>
                  <a:lnTo>
                    <a:pt x="4318966" y="4993947"/>
                  </a:lnTo>
                  <a:lnTo>
                    <a:pt x="4355176" y="4968342"/>
                  </a:lnTo>
                  <a:lnTo>
                    <a:pt x="4389823" y="4940766"/>
                  </a:lnTo>
                  <a:lnTo>
                    <a:pt x="4422823" y="4911300"/>
                  </a:lnTo>
                  <a:lnTo>
                    <a:pt x="4454097" y="4880027"/>
                  </a:lnTo>
                  <a:lnTo>
                    <a:pt x="4483563" y="4847026"/>
                  </a:lnTo>
                  <a:lnTo>
                    <a:pt x="4511139" y="4812379"/>
                  </a:lnTo>
                  <a:lnTo>
                    <a:pt x="4536744" y="4776168"/>
                  </a:lnTo>
                  <a:lnTo>
                    <a:pt x="4560297" y="4738475"/>
                  </a:lnTo>
                  <a:lnTo>
                    <a:pt x="4581716" y="4699380"/>
                  </a:lnTo>
                  <a:lnTo>
                    <a:pt x="4600919" y="4658964"/>
                  </a:lnTo>
                  <a:lnTo>
                    <a:pt x="4617827" y="4617310"/>
                  </a:lnTo>
                  <a:lnTo>
                    <a:pt x="4632356" y="4574499"/>
                  </a:lnTo>
                  <a:lnTo>
                    <a:pt x="4644427" y="4530611"/>
                  </a:lnTo>
                  <a:lnTo>
                    <a:pt x="4653956" y="4485729"/>
                  </a:lnTo>
                  <a:lnTo>
                    <a:pt x="4660864" y="4439933"/>
                  </a:lnTo>
                  <a:lnTo>
                    <a:pt x="4665068" y="4393305"/>
                  </a:lnTo>
                  <a:lnTo>
                    <a:pt x="4666487" y="4345927"/>
                  </a:lnTo>
                  <a:lnTo>
                    <a:pt x="4666487" y="777747"/>
                  </a:lnTo>
                  <a:lnTo>
                    <a:pt x="4665068" y="730372"/>
                  </a:lnTo>
                  <a:lnTo>
                    <a:pt x="4660864" y="683746"/>
                  </a:lnTo>
                  <a:lnTo>
                    <a:pt x="4653956" y="637953"/>
                  </a:lnTo>
                  <a:lnTo>
                    <a:pt x="4644427" y="593072"/>
                  </a:lnTo>
                  <a:lnTo>
                    <a:pt x="4632356" y="549186"/>
                  </a:lnTo>
                  <a:lnTo>
                    <a:pt x="4617827" y="506376"/>
                  </a:lnTo>
                  <a:lnTo>
                    <a:pt x="4600919" y="464723"/>
                  </a:lnTo>
                  <a:lnTo>
                    <a:pt x="4581716" y="424308"/>
                  </a:lnTo>
                  <a:lnTo>
                    <a:pt x="4560297" y="385214"/>
                  </a:lnTo>
                  <a:lnTo>
                    <a:pt x="4536744" y="347521"/>
                  </a:lnTo>
                  <a:lnTo>
                    <a:pt x="4511139" y="311311"/>
                  </a:lnTo>
                  <a:lnTo>
                    <a:pt x="4483563" y="276664"/>
                  </a:lnTo>
                  <a:lnTo>
                    <a:pt x="4454097" y="243664"/>
                  </a:lnTo>
                  <a:lnTo>
                    <a:pt x="4422823" y="212390"/>
                  </a:lnTo>
                  <a:lnTo>
                    <a:pt x="4389823" y="182924"/>
                  </a:lnTo>
                  <a:lnTo>
                    <a:pt x="4355176" y="155348"/>
                  </a:lnTo>
                  <a:lnTo>
                    <a:pt x="4318966" y="129743"/>
                  </a:lnTo>
                  <a:lnTo>
                    <a:pt x="4281273" y="106190"/>
                  </a:lnTo>
                  <a:lnTo>
                    <a:pt x="4242179" y="84771"/>
                  </a:lnTo>
                  <a:lnTo>
                    <a:pt x="4201764" y="65568"/>
                  </a:lnTo>
                  <a:lnTo>
                    <a:pt x="4160111" y="48660"/>
                  </a:lnTo>
                  <a:lnTo>
                    <a:pt x="4117301" y="34131"/>
                  </a:lnTo>
                  <a:lnTo>
                    <a:pt x="4073415" y="22060"/>
                  </a:lnTo>
                  <a:lnTo>
                    <a:pt x="4028534" y="12531"/>
                  </a:lnTo>
                  <a:lnTo>
                    <a:pt x="3982741" y="5623"/>
                  </a:lnTo>
                  <a:lnTo>
                    <a:pt x="3936115" y="1419"/>
                  </a:lnTo>
                  <a:lnTo>
                    <a:pt x="3888739" y="0"/>
                  </a:lnTo>
                  <a:close/>
                </a:path>
              </a:pathLst>
            </a:custGeom>
            <a:solidFill>
              <a:srgbClr val="1F487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6" name="object 26"/>
            <p:cNvSpPr/>
            <p:nvPr/>
          </p:nvSpPr>
          <p:spPr>
            <a:xfrm>
              <a:off x="6984491" y="1418843"/>
              <a:ext cx="4666615" cy="5123815"/>
            </a:xfrm>
            <a:custGeom>
              <a:avLst/>
              <a:gdLst/>
              <a:ahLst/>
              <a:cxnLst/>
              <a:rect l="l" t="t" r="r" b="b"/>
              <a:pathLst>
                <a:path w="4666615" h="5123815">
                  <a:moveTo>
                    <a:pt x="0" y="777747"/>
                  </a:moveTo>
                  <a:lnTo>
                    <a:pt x="1419" y="730372"/>
                  </a:lnTo>
                  <a:lnTo>
                    <a:pt x="5623" y="683746"/>
                  </a:lnTo>
                  <a:lnTo>
                    <a:pt x="12531" y="637953"/>
                  </a:lnTo>
                  <a:lnTo>
                    <a:pt x="22060" y="593072"/>
                  </a:lnTo>
                  <a:lnTo>
                    <a:pt x="34131" y="549186"/>
                  </a:lnTo>
                  <a:lnTo>
                    <a:pt x="48660" y="506376"/>
                  </a:lnTo>
                  <a:lnTo>
                    <a:pt x="65568" y="464723"/>
                  </a:lnTo>
                  <a:lnTo>
                    <a:pt x="84771" y="424308"/>
                  </a:lnTo>
                  <a:lnTo>
                    <a:pt x="106190" y="385214"/>
                  </a:lnTo>
                  <a:lnTo>
                    <a:pt x="129743" y="347521"/>
                  </a:lnTo>
                  <a:lnTo>
                    <a:pt x="155348" y="311311"/>
                  </a:lnTo>
                  <a:lnTo>
                    <a:pt x="182924" y="276664"/>
                  </a:lnTo>
                  <a:lnTo>
                    <a:pt x="212390" y="243664"/>
                  </a:lnTo>
                  <a:lnTo>
                    <a:pt x="243664" y="212390"/>
                  </a:lnTo>
                  <a:lnTo>
                    <a:pt x="276664" y="182924"/>
                  </a:lnTo>
                  <a:lnTo>
                    <a:pt x="311311" y="155348"/>
                  </a:lnTo>
                  <a:lnTo>
                    <a:pt x="347521" y="129743"/>
                  </a:lnTo>
                  <a:lnTo>
                    <a:pt x="385214" y="106190"/>
                  </a:lnTo>
                  <a:lnTo>
                    <a:pt x="424308" y="84771"/>
                  </a:lnTo>
                  <a:lnTo>
                    <a:pt x="464723" y="65568"/>
                  </a:lnTo>
                  <a:lnTo>
                    <a:pt x="506376" y="48660"/>
                  </a:lnTo>
                  <a:lnTo>
                    <a:pt x="549186" y="34131"/>
                  </a:lnTo>
                  <a:lnTo>
                    <a:pt x="593072" y="22060"/>
                  </a:lnTo>
                  <a:lnTo>
                    <a:pt x="637953" y="12531"/>
                  </a:lnTo>
                  <a:lnTo>
                    <a:pt x="683746" y="5623"/>
                  </a:lnTo>
                  <a:lnTo>
                    <a:pt x="730372" y="1419"/>
                  </a:lnTo>
                  <a:lnTo>
                    <a:pt x="777748" y="0"/>
                  </a:lnTo>
                  <a:lnTo>
                    <a:pt x="3888739" y="0"/>
                  </a:lnTo>
                  <a:lnTo>
                    <a:pt x="3936115" y="1419"/>
                  </a:lnTo>
                  <a:lnTo>
                    <a:pt x="3982741" y="5623"/>
                  </a:lnTo>
                  <a:lnTo>
                    <a:pt x="4028534" y="12531"/>
                  </a:lnTo>
                  <a:lnTo>
                    <a:pt x="4073415" y="22060"/>
                  </a:lnTo>
                  <a:lnTo>
                    <a:pt x="4117301" y="34131"/>
                  </a:lnTo>
                  <a:lnTo>
                    <a:pt x="4160111" y="48660"/>
                  </a:lnTo>
                  <a:lnTo>
                    <a:pt x="4201764" y="65568"/>
                  </a:lnTo>
                  <a:lnTo>
                    <a:pt x="4242179" y="84771"/>
                  </a:lnTo>
                  <a:lnTo>
                    <a:pt x="4281273" y="106190"/>
                  </a:lnTo>
                  <a:lnTo>
                    <a:pt x="4318966" y="129743"/>
                  </a:lnTo>
                  <a:lnTo>
                    <a:pt x="4355176" y="155348"/>
                  </a:lnTo>
                  <a:lnTo>
                    <a:pt x="4389823" y="182924"/>
                  </a:lnTo>
                  <a:lnTo>
                    <a:pt x="4422823" y="212390"/>
                  </a:lnTo>
                  <a:lnTo>
                    <a:pt x="4454097" y="243664"/>
                  </a:lnTo>
                  <a:lnTo>
                    <a:pt x="4483563" y="276664"/>
                  </a:lnTo>
                  <a:lnTo>
                    <a:pt x="4511139" y="311311"/>
                  </a:lnTo>
                  <a:lnTo>
                    <a:pt x="4536744" y="347521"/>
                  </a:lnTo>
                  <a:lnTo>
                    <a:pt x="4560297" y="385214"/>
                  </a:lnTo>
                  <a:lnTo>
                    <a:pt x="4581716" y="424308"/>
                  </a:lnTo>
                  <a:lnTo>
                    <a:pt x="4600919" y="464723"/>
                  </a:lnTo>
                  <a:lnTo>
                    <a:pt x="4617827" y="506376"/>
                  </a:lnTo>
                  <a:lnTo>
                    <a:pt x="4632356" y="549186"/>
                  </a:lnTo>
                  <a:lnTo>
                    <a:pt x="4644427" y="593072"/>
                  </a:lnTo>
                  <a:lnTo>
                    <a:pt x="4653956" y="637953"/>
                  </a:lnTo>
                  <a:lnTo>
                    <a:pt x="4660864" y="683746"/>
                  </a:lnTo>
                  <a:lnTo>
                    <a:pt x="4665068" y="730372"/>
                  </a:lnTo>
                  <a:lnTo>
                    <a:pt x="4666487" y="777747"/>
                  </a:lnTo>
                  <a:lnTo>
                    <a:pt x="4666487" y="4345927"/>
                  </a:lnTo>
                  <a:lnTo>
                    <a:pt x="4665068" y="4393305"/>
                  </a:lnTo>
                  <a:lnTo>
                    <a:pt x="4660864" y="4439933"/>
                  </a:lnTo>
                  <a:lnTo>
                    <a:pt x="4653956" y="4485729"/>
                  </a:lnTo>
                  <a:lnTo>
                    <a:pt x="4644427" y="4530611"/>
                  </a:lnTo>
                  <a:lnTo>
                    <a:pt x="4632356" y="4574499"/>
                  </a:lnTo>
                  <a:lnTo>
                    <a:pt x="4617827" y="4617310"/>
                  </a:lnTo>
                  <a:lnTo>
                    <a:pt x="4600919" y="4658964"/>
                  </a:lnTo>
                  <a:lnTo>
                    <a:pt x="4581716" y="4699380"/>
                  </a:lnTo>
                  <a:lnTo>
                    <a:pt x="4560297" y="4738475"/>
                  </a:lnTo>
                  <a:lnTo>
                    <a:pt x="4536744" y="4776168"/>
                  </a:lnTo>
                  <a:lnTo>
                    <a:pt x="4511139" y="4812379"/>
                  </a:lnTo>
                  <a:lnTo>
                    <a:pt x="4483563" y="4847026"/>
                  </a:lnTo>
                  <a:lnTo>
                    <a:pt x="4454097" y="4880027"/>
                  </a:lnTo>
                  <a:lnTo>
                    <a:pt x="4422823" y="4911300"/>
                  </a:lnTo>
                  <a:lnTo>
                    <a:pt x="4389823" y="4940766"/>
                  </a:lnTo>
                  <a:lnTo>
                    <a:pt x="4355176" y="4968342"/>
                  </a:lnTo>
                  <a:lnTo>
                    <a:pt x="4318966" y="4993947"/>
                  </a:lnTo>
                  <a:lnTo>
                    <a:pt x="4281273" y="5017499"/>
                  </a:lnTo>
                  <a:lnTo>
                    <a:pt x="4242179" y="5038918"/>
                  </a:lnTo>
                  <a:lnTo>
                    <a:pt x="4201764" y="5058121"/>
                  </a:lnTo>
                  <a:lnTo>
                    <a:pt x="4160111" y="5075028"/>
                  </a:lnTo>
                  <a:lnTo>
                    <a:pt x="4117301" y="5089557"/>
                  </a:lnTo>
                  <a:lnTo>
                    <a:pt x="4073415" y="5101627"/>
                  </a:lnTo>
                  <a:lnTo>
                    <a:pt x="4028534" y="5111157"/>
                  </a:lnTo>
                  <a:lnTo>
                    <a:pt x="3982741" y="5118064"/>
                  </a:lnTo>
                  <a:lnTo>
                    <a:pt x="3936115" y="5122268"/>
                  </a:lnTo>
                  <a:lnTo>
                    <a:pt x="3888739" y="5123688"/>
                  </a:lnTo>
                  <a:lnTo>
                    <a:pt x="777748" y="5123688"/>
                  </a:lnTo>
                  <a:lnTo>
                    <a:pt x="730372" y="5122268"/>
                  </a:lnTo>
                  <a:lnTo>
                    <a:pt x="683746" y="5118064"/>
                  </a:lnTo>
                  <a:lnTo>
                    <a:pt x="637953" y="5111157"/>
                  </a:lnTo>
                  <a:lnTo>
                    <a:pt x="593072" y="5101627"/>
                  </a:lnTo>
                  <a:lnTo>
                    <a:pt x="549186" y="5089557"/>
                  </a:lnTo>
                  <a:lnTo>
                    <a:pt x="506376" y="5075028"/>
                  </a:lnTo>
                  <a:lnTo>
                    <a:pt x="464723" y="5058121"/>
                  </a:lnTo>
                  <a:lnTo>
                    <a:pt x="424308" y="5038918"/>
                  </a:lnTo>
                  <a:lnTo>
                    <a:pt x="385214" y="5017499"/>
                  </a:lnTo>
                  <a:lnTo>
                    <a:pt x="347521" y="4993947"/>
                  </a:lnTo>
                  <a:lnTo>
                    <a:pt x="311311" y="4968342"/>
                  </a:lnTo>
                  <a:lnTo>
                    <a:pt x="276664" y="4940766"/>
                  </a:lnTo>
                  <a:lnTo>
                    <a:pt x="243664" y="4911300"/>
                  </a:lnTo>
                  <a:lnTo>
                    <a:pt x="212390" y="4880027"/>
                  </a:lnTo>
                  <a:lnTo>
                    <a:pt x="182924" y="4847026"/>
                  </a:lnTo>
                  <a:lnTo>
                    <a:pt x="155348" y="4812379"/>
                  </a:lnTo>
                  <a:lnTo>
                    <a:pt x="129743" y="4776168"/>
                  </a:lnTo>
                  <a:lnTo>
                    <a:pt x="106190" y="4738475"/>
                  </a:lnTo>
                  <a:lnTo>
                    <a:pt x="84771" y="4699380"/>
                  </a:lnTo>
                  <a:lnTo>
                    <a:pt x="65568" y="4658964"/>
                  </a:lnTo>
                  <a:lnTo>
                    <a:pt x="48660" y="4617310"/>
                  </a:lnTo>
                  <a:lnTo>
                    <a:pt x="34131" y="4574499"/>
                  </a:lnTo>
                  <a:lnTo>
                    <a:pt x="22060" y="4530611"/>
                  </a:lnTo>
                  <a:lnTo>
                    <a:pt x="12531" y="4485729"/>
                  </a:lnTo>
                  <a:lnTo>
                    <a:pt x="5623" y="4439933"/>
                  </a:lnTo>
                  <a:lnTo>
                    <a:pt x="1419" y="4393305"/>
                  </a:lnTo>
                  <a:lnTo>
                    <a:pt x="0" y="4345927"/>
                  </a:lnTo>
                  <a:lnTo>
                    <a:pt x="0" y="777747"/>
                  </a:lnTo>
                  <a:close/>
                </a:path>
              </a:pathLst>
            </a:custGeom>
            <a:ln w="12192">
              <a:solidFill>
                <a:srgbClr val="42709B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7" name="object 27"/>
          <p:cNvSpPr txBox="1"/>
          <p:nvPr/>
        </p:nvSpPr>
        <p:spPr>
          <a:xfrm>
            <a:off x="7291578" y="1863343"/>
            <a:ext cx="3583940" cy="834390"/>
          </a:xfrm>
          <a:prstGeom prst="rect">
            <a:avLst/>
          </a:prstGeom>
        </p:spPr>
        <p:txBody>
          <a:bodyPr wrap="square" lIns="0" tIns="39370" rIns="0" bIns="0" rtlCol="0" vert="horz">
            <a:spAutoFit/>
          </a:bodyPr>
          <a:lstStyle/>
          <a:p>
            <a:pPr marL="12700" marR="5080">
              <a:lnSpc>
                <a:spcPts val="1730"/>
              </a:lnSpc>
              <a:spcBef>
                <a:spcPts val="310"/>
              </a:spcBef>
            </a:pPr>
            <a:r>
              <a:rPr dirty="0" sz="1600" spc="-5" b="1">
                <a:solidFill>
                  <a:srgbClr val="FFFFFF"/>
                </a:solidFill>
                <a:latin typeface="Arial"/>
                <a:cs typeface="Arial"/>
              </a:rPr>
              <a:t>Key Goal of this phase should be </a:t>
            </a:r>
            <a:r>
              <a:rPr dirty="0" sz="1600" spc="-10" b="1">
                <a:solidFill>
                  <a:srgbClr val="FFFFFF"/>
                </a:solidFill>
                <a:latin typeface="Arial"/>
                <a:cs typeface="Arial"/>
              </a:rPr>
              <a:t>be  </a:t>
            </a:r>
            <a:r>
              <a:rPr dirty="0" sz="1600" spc="-15" b="1">
                <a:solidFill>
                  <a:srgbClr val="FFFFFF"/>
                </a:solidFill>
                <a:latin typeface="Arial"/>
                <a:cs typeface="Arial"/>
              </a:rPr>
              <a:t>AGILE </a:t>
            </a:r>
            <a:r>
              <a:rPr dirty="0" sz="1600" spc="-5" b="1">
                <a:solidFill>
                  <a:srgbClr val="FFFFFF"/>
                </a:solidFill>
                <a:latin typeface="Arial"/>
                <a:cs typeface="Arial"/>
              </a:rPr>
              <a:t>, stay ‘Technology</a:t>
            </a:r>
            <a:r>
              <a:rPr dirty="0" sz="1600" spc="95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600" spc="-10" b="1">
                <a:solidFill>
                  <a:srgbClr val="FFFFFF"/>
                </a:solidFill>
                <a:latin typeface="Arial"/>
                <a:cs typeface="Arial"/>
              </a:rPr>
              <a:t>Agnostic’</a:t>
            </a:r>
            <a:endParaRPr sz="16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775"/>
              </a:spcBef>
            </a:pPr>
            <a:r>
              <a:rPr dirty="0" sz="1600" spc="-5">
                <a:solidFill>
                  <a:srgbClr val="FFFFFF"/>
                </a:solidFill>
                <a:latin typeface="Arial"/>
                <a:cs typeface="Arial"/>
              </a:rPr>
              <a:t>WHO ,WHAT, </a:t>
            </a:r>
            <a:r>
              <a:rPr dirty="0" sz="1600" spc="-10">
                <a:solidFill>
                  <a:srgbClr val="FFFFFF"/>
                </a:solidFill>
                <a:latin typeface="Arial"/>
                <a:cs typeface="Arial"/>
              </a:rPr>
              <a:t>HOW,</a:t>
            </a:r>
            <a:r>
              <a:rPr dirty="0" sz="1600" spc="45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600" spc="-5">
                <a:solidFill>
                  <a:srgbClr val="FFFFFF"/>
                </a:solidFill>
                <a:latin typeface="Arial"/>
                <a:cs typeface="Arial"/>
              </a:rPr>
              <a:t>WHERE</a:t>
            </a:r>
            <a:endParaRPr sz="1600">
              <a:latin typeface="Arial"/>
              <a:cs typeface="Arial"/>
            </a:endParaRPr>
          </a:p>
        </p:txBody>
      </p:sp>
      <p:sp>
        <p:nvSpPr>
          <p:cNvPr id="28" name="object 28"/>
          <p:cNvSpPr txBox="1"/>
          <p:nvPr/>
        </p:nvSpPr>
        <p:spPr>
          <a:xfrm>
            <a:off x="7341869" y="2776219"/>
            <a:ext cx="2545080" cy="26924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248920" indent="-236220">
              <a:lnSpc>
                <a:spcPct val="100000"/>
              </a:lnSpc>
              <a:spcBef>
                <a:spcPts val="95"/>
              </a:spcBef>
              <a:buFont typeface="Calibri"/>
              <a:buChar char="•"/>
              <a:tabLst>
                <a:tab pos="248285" algn="l"/>
                <a:tab pos="248920" algn="l"/>
              </a:tabLst>
            </a:pPr>
            <a:r>
              <a:rPr dirty="0" sz="1600" spc="-5">
                <a:solidFill>
                  <a:srgbClr val="FFFFFF"/>
                </a:solidFill>
                <a:latin typeface="Arial"/>
                <a:cs typeface="Arial"/>
              </a:rPr>
              <a:t>Who - are the</a:t>
            </a:r>
            <a:r>
              <a:rPr dirty="0" sz="1600" spc="1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600" spc="-5">
                <a:solidFill>
                  <a:srgbClr val="FFFFFF"/>
                </a:solidFill>
                <a:latin typeface="Arial"/>
                <a:cs typeface="Arial"/>
              </a:rPr>
              <a:t>developers</a:t>
            </a:r>
            <a:endParaRPr sz="1600">
              <a:latin typeface="Arial"/>
              <a:cs typeface="Arial"/>
            </a:endParaRPr>
          </a:p>
        </p:txBody>
      </p:sp>
      <p:sp>
        <p:nvSpPr>
          <p:cNvPr id="29" name="object 29"/>
          <p:cNvSpPr txBox="1"/>
          <p:nvPr/>
        </p:nvSpPr>
        <p:spPr>
          <a:xfrm>
            <a:off x="7774685" y="2953263"/>
            <a:ext cx="2948940" cy="941069"/>
          </a:xfrm>
          <a:prstGeom prst="rect">
            <a:avLst/>
          </a:prstGeom>
        </p:spPr>
        <p:txBody>
          <a:bodyPr wrap="square" lIns="0" tIns="116839" rIns="0" bIns="0" rtlCol="0" vert="horz">
            <a:spAutoFit/>
          </a:bodyPr>
          <a:lstStyle/>
          <a:p>
            <a:pPr marL="273050" indent="-260985">
              <a:lnSpc>
                <a:spcPct val="100000"/>
              </a:lnSpc>
              <a:spcBef>
                <a:spcPts val="919"/>
              </a:spcBef>
              <a:buFont typeface="Calibri"/>
              <a:buChar char="•"/>
              <a:tabLst>
                <a:tab pos="273050" algn="l"/>
                <a:tab pos="273685" algn="l"/>
              </a:tabLst>
            </a:pPr>
            <a:r>
              <a:rPr dirty="0" sz="1600" spc="-5">
                <a:solidFill>
                  <a:srgbClr val="FFFFFF"/>
                </a:solidFill>
                <a:latin typeface="Arial"/>
                <a:cs typeface="Arial"/>
              </a:rPr>
              <a:t>Model of</a:t>
            </a:r>
            <a:r>
              <a:rPr dirty="0" sz="1600" spc="5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600" spc="-5">
                <a:solidFill>
                  <a:srgbClr val="FFFFFF"/>
                </a:solidFill>
                <a:latin typeface="Arial"/>
                <a:cs typeface="Arial"/>
              </a:rPr>
              <a:t>Outsourcing</a:t>
            </a:r>
            <a:endParaRPr sz="1600">
              <a:latin typeface="Arial"/>
              <a:cs typeface="Arial"/>
            </a:endParaRPr>
          </a:p>
          <a:p>
            <a:pPr marL="273050" marR="5080" indent="-260985">
              <a:lnSpc>
                <a:spcPts val="1730"/>
              </a:lnSpc>
              <a:spcBef>
                <a:spcPts val="1035"/>
              </a:spcBef>
              <a:buFont typeface="Calibri"/>
              <a:buChar char="•"/>
              <a:tabLst>
                <a:tab pos="273050" algn="l"/>
                <a:tab pos="273685" algn="l"/>
              </a:tabLst>
            </a:pPr>
            <a:r>
              <a:rPr dirty="0" sz="1600" spc="-5">
                <a:solidFill>
                  <a:srgbClr val="FFFFFF"/>
                </a:solidFill>
                <a:latin typeface="Arial"/>
                <a:cs typeface="Arial"/>
              </a:rPr>
              <a:t>Team Composition ( Number,  Profile)</a:t>
            </a:r>
            <a:endParaRPr sz="1600">
              <a:latin typeface="Arial"/>
              <a:cs typeface="Arial"/>
            </a:endParaRPr>
          </a:p>
        </p:txBody>
      </p:sp>
      <p:sp>
        <p:nvSpPr>
          <p:cNvPr id="30" name="object 30"/>
          <p:cNvSpPr txBox="1"/>
          <p:nvPr/>
        </p:nvSpPr>
        <p:spPr>
          <a:xfrm>
            <a:off x="7341869" y="3971290"/>
            <a:ext cx="3324860" cy="26924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248920" indent="-236220">
              <a:lnSpc>
                <a:spcPct val="100000"/>
              </a:lnSpc>
              <a:spcBef>
                <a:spcPts val="95"/>
              </a:spcBef>
              <a:buFont typeface="Calibri"/>
              <a:buChar char="•"/>
              <a:tabLst>
                <a:tab pos="248285" algn="l"/>
                <a:tab pos="248920" algn="l"/>
              </a:tabLst>
            </a:pPr>
            <a:r>
              <a:rPr dirty="0" sz="1600" spc="-5">
                <a:solidFill>
                  <a:srgbClr val="FFFFFF"/>
                </a:solidFill>
                <a:latin typeface="Arial"/>
                <a:cs typeface="Arial"/>
              </a:rPr>
              <a:t>What is the extent of</a:t>
            </a:r>
            <a:r>
              <a:rPr dirty="0" sz="1600" spc="45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600" spc="-5">
                <a:solidFill>
                  <a:srgbClr val="FFFFFF"/>
                </a:solidFill>
                <a:latin typeface="Arial"/>
                <a:cs typeface="Arial"/>
              </a:rPr>
              <a:t>collaboration</a:t>
            </a:r>
            <a:endParaRPr sz="1600">
              <a:latin typeface="Arial"/>
              <a:cs typeface="Arial"/>
            </a:endParaRPr>
          </a:p>
        </p:txBody>
      </p:sp>
      <p:sp>
        <p:nvSpPr>
          <p:cNvPr id="31" name="object 31"/>
          <p:cNvSpPr txBox="1"/>
          <p:nvPr/>
        </p:nvSpPr>
        <p:spPr>
          <a:xfrm>
            <a:off x="7787385" y="4212214"/>
            <a:ext cx="2855595" cy="721995"/>
          </a:xfrm>
          <a:prstGeom prst="rect">
            <a:avLst/>
          </a:prstGeom>
        </p:spPr>
        <p:txBody>
          <a:bodyPr wrap="square" lIns="0" tIns="116839" rIns="0" bIns="0" rtlCol="0" vert="horz">
            <a:spAutoFit/>
          </a:bodyPr>
          <a:lstStyle/>
          <a:p>
            <a:pPr marL="260350" indent="-260985">
              <a:lnSpc>
                <a:spcPct val="100000"/>
              </a:lnSpc>
              <a:spcBef>
                <a:spcPts val="919"/>
              </a:spcBef>
              <a:buFont typeface="Calibri"/>
              <a:buChar char="•"/>
              <a:tabLst>
                <a:tab pos="260350" algn="l"/>
                <a:tab pos="260985" algn="l"/>
              </a:tabLst>
            </a:pPr>
            <a:r>
              <a:rPr dirty="0" sz="1600" spc="-5">
                <a:solidFill>
                  <a:srgbClr val="FFFFFF"/>
                </a:solidFill>
                <a:latin typeface="Arial"/>
                <a:cs typeface="Arial"/>
              </a:rPr>
              <a:t>level of team</a:t>
            </a:r>
            <a:r>
              <a:rPr dirty="0" sz="1600" spc="1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600" spc="-5">
                <a:solidFill>
                  <a:srgbClr val="FFFFFF"/>
                </a:solidFill>
                <a:latin typeface="Arial"/>
                <a:cs typeface="Arial"/>
              </a:rPr>
              <a:t>collaboration</a:t>
            </a:r>
            <a:endParaRPr sz="1600">
              <a:latin typeface="Arial"/>
              <a:cs typeface="Arial"/>
            </a:endParaRPr>
          </a:p>
          <a:p>
            <a:pPr marL="260350" indent="-260985">
              <a:lnSpc>
                <a:spcPct val="100000"/>
              </a:lnSpc>
              <a:spcBef>
                <a:spcPts val="819"/>
              </a:spcBef>
              <a:buFont typeface="Calibri"/>
              <a:buChar char="•"/>
              <a:tabLst>
                <a:tab pos="260350" algn="l"/>
                <a:tab pos="260985" algn="l"/>
              </a:tabLst>
            </a:pPr>
            <a:r>
              <a:rPr dirty="0" sz="1600" spc="-5">
                <a:solidFill>
                  <a:srgbClr val="FFFFFF"/>
                </a:solidFill>
                <a:latin typeface="Arial"/>
                <a:cs typeface="Arial"/>
              </a:rPr>
              <a:t>Citizens’ participation</a:t>
            </a:r>
            <a:r>
              <a:rPr dirty="0" sz="1600" spc="-65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600" spc="-5">
                <a:solidFill>
                  <a:srgbClr val="FFFFFF"/>
                </a:solidFill>
                <a:latin typeface="Arial"/>
                <a:cs typeface="Arial"/>
              </a:rPr>
              <a:t>-ICICE</a:t>
            </a:r>
            <a:endParaRPr sz="1600">
              <a:latin typeface="Arial"/>
              <a:cs typeface="Arial"/>
            </a:endParaRPr>
          </a:p>
        </p:txBody>
      </p:sp>
      <p:sp>
        <p:nvSpPr>
          <p:cNvPr id="32" name="object 32"/>
          <p:cNvSpPr txBox="1"/>
          <p:nvPr/>
        </p:nvSpPr>
        <p:spPr>
          <a:xfrm>
            <a:off x="7341869" y="5011039"/>
            <a:ext cx="654685" cy="26924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248920" indent="-236220">
              <a:lnSpc>
                <a:spcPct val="100000"/>
              </a:lnSpc>
              <a:spcBef>
                <a:spcPts val="95"/>
              </a:spcBef>
              <a:buFont typeface="Calibri"/>
              <a:buChar char="•"/>
              <a:tabLst>
                <a:tab pos="248285" algn="l"/>
                <a:tab pos="248920" algn="l"/>
              </a:tabLst>
            </a:pPr>
            <a:r>
              <a:rPr dirty="0" sz="1600" spc="-10">
                <a:solidFill>
                  <a:srgbClr val="FFFFFF"/>
                </a:solidFill>
                <a:latin typeface="Arial"/>
                <a:cs typeface="Arial"/>
              </a:rPr>
              <a:t>How</a:t>
            </a:r>
            <a:endParaRPr sz="1600">
              <a:latin typeface="Arial"/>
              <a:cs typeface="Arial"/>
            </a:endParaRPr>
          </a:p>
        </p:txBody>
      </p:sp>
      <p:sp>
        <p:nvSpPr>
          <p:cNvPr id="33" name="object 33"/>
          <p:cNvSpPr txBox="1"/>
          <p:nvPr/>
        </p:nvSpPr>
        <p:spPr>
          <a:xfrm>
            <a:off x="7341869" y="5192269"/>
            <a:ext cx="2875280" cy="1000760"/>
          </a:xfrm>
          <a:prstGeom prst="rect">
            <a:avLst/>
          </a:prstGeom>
        </p:spPr>
        <p:txBody>
          <a:bodyPr wrap="square" lIns="0" tIns="114300" rIns="0" bIns="0" rtlCol="0" vert="horz">
            <a:spAutoFit/>
          </a:bodyPr>
          <a:lstStyle/>
          <a:p>
            <a:pPr marL="706120" indent="-260985">
              <a:lnSpc>
                <a:spcPct val="100000"/>
              </a:lnSpc>
              <a:spcBef>
                <a:spcPts val="900"/>
              </a:spcBef>
              <a:buFont typeface="Calibri"/>
              <a:buChar char="•"/>
              <a:tabLst>
                <a:tab pos="705485" algn="l"/>
                <a:tab pos="706120" algn="l"/>
              </a:tabLst>
            </a:pPr>
            <a:r>
              <a:rPr dirty="0" sz="1600" spc="-5">
                <a:solidFill>
                  <a:srgbClr val="FFFFFF"/>
                </a:solidFill>
                <a:latin typeface="Arial"/>
                <a:cs typeface="Arial"/>
              </a:rPr>
              <a:t>Agile,</a:t>
            </a:r>
            <a:r>
              <a:rPr dirty="0" sz="1600" spc="-2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600" spc="-5">
                <a:solidFill>
                  <a:srgbClr val="FFFFFF"/>
                </a:solidFill>
                <a:latin typeface="Arial"/>
                <a:cs typeface="Arial"/>
              </a:rPr>
              <a:t>Micro-Service</a:t>
            </a:r>
            <a:endParaRPr sz="1600">
              <a:latin typeface="Arial"/>
              <a:cs typeface="Arial"/>
            </a:endParaRPr>
          </a:p>
          <a:p>
            <a:pPr marL="248920" indent="-236220">
              <a:lnSpc>
                <a:spcPct val="100000"/>
              </a:lnSpc>
              <a:spcBef>
                <a:spcPts val="805"/>
              </a:spcBef>
              <a:buFont typeface="Calibri"/>
              <a:buChar char="•"/>
              <a:tabLst>
                <a:tab pos="248285" algn="l"/>
                <a:tab pos="248920" algn="l"/>
              </a:tabLst>
            </a:pPr>
            <a:r>
              <a:rPr dirty="0" sz="1600" spc="-5">
                <a:solidFill>
                  <a:srgbClr val="FFFFFF"/>
                </a:solidFill>
                <a:latin typeface="Arial"/>
                <a:cs typeface="Arial"/>
              </a:rPr>
              <a:t>Where</a:t>
            </a:r>
            <a:endParaRPr sz="1600">
              <a:latin typeface="Arial"/>
              <a:cs typeface="Arial"/>
            </a:endParaRPr>
          </a:p>
          <a:p>
            <a:pPr lvl="1" marL="706120" indent="-260985">
              <a:lnSpc>
                <a:spcPct val="100000"/>
              </a:lnSpc>
              <a:spcBef>
                <a:spcPts val="315"/>
              </a:spcBef>
              <a:buFont typeface="Calibri"/>
              <a:buChar char="•"/>
              <a:tabLst>
                <a:tab pos="705485" algn="l"/>
                <a:tab pos="706120" algn="l"/>
              </a:tabLst>
            </a:pPr>
            <a:r>
              <a:rPr dirty="0" sz="1600" spc="-5">
                <a:solidFill>
                  <a:srgbClr val="FFFFFF"/>
                </a:solidFill>
                <a:latin typeface="Arial"/>
                <a:cs typeface="Arial"/>
              </a:rPr>
              <a:t>Which site to</a:t>
            </a:r>
            <a:r>
              <a:rPr dirty="0" sz="1600" spc="-35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600" spc="-5">
                <a:solidFill>
                  <a:srgbClr val="FFFFFF"/>
                </a:solidFill>
                <a:latin typeface="Arial"/>
                <a:cs typeface="Arial"/>
              </a:rPr>
              <a:t>implement</a:t>
            </a:r>
            <a:endParaRPr sz="1600">
              <a:latin typeface="Arial"/>
              <a:cs typeface="Arial"/>
            </a:endParaRPr>
          </a:p>
        </p:txBody>
      </p:sp>
      <p:sp>
        <p:nvSpPr>
          <p:cNvPr id="34" name="object 34"/>
          <p:cNvSpPr/>
          <p:nvPr/>
        </p:nvSpPr>
        <p:spPr>
          <a:xfrm>
            <a:off x="198120" y="1584960"/>
            <a:ext cx="6728459" cy="4594860"/>
          </a:xfrm>
          <a:prstGeom prst="rect">
            <a:avLst/>
          </a:prstGeom>
          <a:blipFill>
            <a:blip r:embed="rId18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5" name="object 35"/>
          <p:cNvSpPr txBox="1"/>
          <p:nvPr/>
        </p:nvSpPr>
        <p:spPr>
          <a:xfrm>
            <a:off x="2787142" y="3273933"/>
            <a:ext cx="1236980" cy="112204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algn="ctr" marL="12065" marR="5080" indent="-1270">
              <a:lnSpc>
                <a:spcPct val="100000"/>
              </a:lnSpc>
              <a:spcBef>
                <a:spcPts val="95"/>
              </a:spcBef>
            </a:pPr>
            <a:r>
              <a:rPr dirty="0" sz="1600" spc="-5" b="1">
                <a:latin typeface="Arial"/>
                <a:cs typeface="Arial"/>
              </a:rPr>
              <a:t>Citizens  </a:t>
            </a:r>
            <a:r>
              <a:rPr dirty="0" sz="1400">
                <a:latin typeface="Arial"/>
                <a:cs typeface="Arial"/>
              </a:rPr>
              <a:t>(Inform  Consult</a:t>
            </a:r>
            <a:r>
              <a:rPr dirty="0" sz="1400" spc="-120">
                <a:latin typeface="Arial"/>
                <a:cs typeface="Arial"/>
              </a:rPr>
              <a:t> </a:t>
            </a:r>
            <a:r>
              <a:rPr dirty="0" sz="1400" spc="-5">
                <a:latin typeface="Arial"/>
                <a:cs typeface="Arial"/>
              </a:rPr>
              <a:t>Involve  </a:t>
            </a:r>
            <a:r>
              <a:rPr dirty="0" sz="1400">
                <a:latin typeface="Arial"/>
                <a:cs typeface="Arial"/>
              </a:rPr>
              <a:t>Collaborate  </a:t>
            </a:r>
            <a:r>
              <a:rPr dirty="0" sz="1400" spc="-5">
                <a:latin typeface="Arial"/>
                <a:cs typeface="Arial"/>
              </a:rPr>
              <a:t>Empower)</a:t>
            </a:r>
            <a:endParaRPr sz="1400">
              <a:latin typeface="Arial"/>
              <a:cs typeface="Arial"/>
            </a:endParaRPr>
          </a:p>
        </p:txBody>
      </p:sp>
      <p:sp>
        <p:nvSpPr>
          <p:cNvPr id="43" name="object 43"/>
          <p:cNvSpPr txBox="1"/>
          <p:nvPr/>
        </p:nvSpPr>
        <p:spPr>
          <a:xfrm>
            <a:off x="4755007" y="6465214"/>
            <a:ext cx="2378075" cy="1778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1240"/>
              </a:lnSpc>
            </a:pPr>
            <a:r>
              <a:rPr dirty="0" sz="1200" spc="-5">
                <a:solidFill>
                  <a:srgbClr val="878787"/>
                </a:solidFill>
                <a:latin typeface="Calibri"/>
                <a:cs typeface="Calibri"/>
              </a:rPr>
              <a:t>charrumalhotra[dot]iipa[at]gov[dot]in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44" name="object 44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38100">
              <a:lnSpc>
                <a:spcPts val="1240"/>
              </a:lnSpc>
            </a:pPr>
            <a:fld id="{81D60167-4931-47E6-BA6A-407CBD079E47}" type="slidenum">
              <a:rPr dirty="0"/>
              <a:t>11</a:t>
            </a:fld>
          </a:p>
        </p:txBody>
      </p:sp>
      <p:sp>
        <p:nvSpPr>
          <p:cNvPr id="36" name="object 36"/>
          <p:cNvSpPr txBox="1"/>
          <p:nvPr/>
        </p:nvSpPr>
        <p:spPr>
          <a:xfrm>
            <a:off x="2610104" y="1827733"/>
            <a:ext cx="1658620" cy="5130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95"/>
              </a:spcBef>
            </a:pPr>
            <a:r>
              <a:rPr dirty="0" sz="1600" spc="-5" b="1">
                <a:solidFill>
                  <a:srgbClr val="FFFFFF"/>
                </a:solidFill>
                <a:latin typeface="Arial"/>
                <a:cs typeface="Arial"/>
              </a:rPr>
              <a:t>ReDefined</a:t>
            </a:r>
            <a:endParaRPr sz="1600">
              <a:latin typeface="Arial"/>
              <a:cs typeface="Arial"/>
            </a:endParaRPr>
          </a:p>
          <a:p>
            <a:pPr algn="ctr">
              <a:lnSpc>
                <a:spcPct val="100000"/>
              </a:lnSpc>
              <a:spcBef>
                <a:spcPts val="5"/>
              </a:spcBef>
            </a:pPr>
            <a:r>
              <a:rPr dirty="0" sz="1600" spc="-5" b="1">
                <a:solidFill>
                  <a:srgbClr val="FFFFFF"/>
                </a:solidFill>
                <a:latin typeface="Arial"/>
                <a:cs typeface="Arial"/>
              </a:rPr>
              <a:t>Vision and</a:t>
            </a:r>
            <a:r>
              <a:rPr dirty="0" sz="1600" spc="-50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600" spc="-10" b="1">
                <a:solidFill>
                  <a:srgbClr val="FFFFFF"/>
                </a:solidFill>
                <a:latin typeface="Arial"/>
                <a:cs typeface="Arial"/>
              </a:rPr>
              <a:t>GTOs</a:t>
            </a:r>
            <a:endParaRPr sz="1600">
              <a:latin typeface="Arial"/>
              <a:cs typeface="Arial"/>
            </a:endParaRPr>
          </a:p>
        </p:txBody>
      </p:sp>
      <p:sp>
        <p:nvSpPr>
          <p:cNvPr id="37" name="object 37"/>
          <p:cNvSpPr txBox="1"/>
          <p:nvPr/>
        </p:nvSpPr>
        <p:spPr>
          <a:xfrm>
            <a:off x="4732146" y="2487295"/>
            <a:ext cx="1842135" cy="1005840"/>
          </a:xfrm>
          <a:prstGeom prst="rect">
            <a:avLst/>
          </a:prstGeom>
        </p:spPr>
        <p:txBody>
          <a:bodyPr wrap="square" lIns="0" tIns="19050" rIns="0" bIns="0" rtlCol="0" vert="horz">
            <a:spAutoFit/>
          </a:bodyPr>
          <a:lstStyle/>
          <a:p>
            <a:pPr algn="ctr" marL="12700" marR="5080">
              <a:lnSpc>
                <a:spcPts val="1689"/>
              </a:lnSpc>
              <a:spcBef>
                <a:spcPts val="150"/>
              </a:spcBef>
            </a:pPr>
            <a:r>
              <a:rPr dirty="0" sz="1400" spc="-5">
                <a:solidFill>
                  <a:srgbClr val="FFFFFF"/>
                </a:solidFill>
                <a:latin typeface="Arial"/>
                <a:cs typeface="Arial"/>
              </a:rPr>
              <a:t>Evaluate </a:t>
            </a:r>
            <a:r>
              <a:rPr dirty="0" sz="1400">
                <a:solidFill>
                  <a:srgbClr val="FFFFFF"/>
                </a:solidFill>
                <a:latin typeface="Arial"/>
                <a:cs typeface="Arial"/>
              </a:rPr>
              <a:t>&amp; Choose</a:t>
            </a:r>
            <a:r>
              <a:rPr dirty="0" sz="1400" spc="-9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400">
                <a:solidFill>
                  <a:srgbClr val="FFFFFF"/>
                </a:solidFill>
                <a:latin typeface="Arial"/>
                <a:cs typeface="Arial"/>
              </a:rPr>
              <a:t>the  Best</a:t>
            </a:r>
            <a:r>
              <a:rPr dirty="0" sz="1400" spc="-25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400" spc="-5">
                <a:solidFill>
                  <a:srgbClr val="FFFFFF"/>
                </a:solidFill>
                <a:latin typeface="Arial"/>
                <a:cs typeface="Arial"/>
              </a:rPr>
              <a:t>Alternativ</a:t>
            </a:r>
            <a:r>
              <a:rPr dirty="0" sz="1600" spc="-5">
                <a:solidFill>
                  <a:srgbClr val="FFFFFF"/>
                </a:solidFill>
                <a:latin typeface="Arial"/>
                <a:cs typeface="Arial"/>
              </a:rPr>
              <a:t>e</a:t>
            </a:r>
            <a:endParaRPr sz="1600">
              <a:latin typeface="Arial"/>
              <a:cs typeface="Arial"/>
            </a:endParaRPr>
          </a:p>
          <a:p>
            <a:pPr algn="ctr" marL="74930" marR="68580">
              <a:lnSpc>
                <a:spcPct val="90100"/>
              </a:lnSpc>
              <a:spcBef>
                <a:spcPts val="395"/>
              </a:spcBef>
            </a:pPr>
            <a:r>
              <a:rPr dirty="0" sz="1200">
                <a:solidFill>
                  <a:srgbClr val="FFFFFF"/>
                </a:solidFill>
                <a:latin typeface="Arial"/>
                <a:cs typeface="Arial"/>
              </a:rPr>
              <a:t>(Identify </a:t>
            </a:r>
            <a:r>
              <a:rPr dirty="0" sz="1200" spc="-5">
                <a:solidFill>
                  <a:srgbClr val="FFFFFF"/>
                </a:solidFill>
                <a:latin typeface="Arial"/>
                <a:cs typeface="Arial"/>
              </a:rPr>
              <a:t>Interventions </a:t>
            </a:r>
            <a:r>
              <a:rPr dirty="0" sz="1200">
                <a:solidFill>
                  <a:srgbClr val="FFFFFF"/>
                </a:solidFill>
                <a:latin typeface="Arial"/>
                <a:cs typeface="Arial"/>
              </a:rPr>
              <a:t>,  </a:t>
            </a:r>
            <a:r>
              <a:rPr dirty="0" sz="1200" spc="-5">
                <a:solidFill>
                  <a:srgbClr val="FFFFFF"/>
                </a:solidFill>
                <a:latin typeface="Arial"/>
                <a:cs typeface="Arial"/>
              </a:rPr>
              <a:t>Reengineer, </a:t>
            </a:r>
            <a:r>
              <a:rPr dirty="0" sz="1200">
                <a:solidFill>
                  <a:srgbClr val="FFFFFF"/>
                </a:solidFill>
                <a:latin typeface="Arial"/>
                <a:cs typeface="Arial"/>
              </a:rPr>
              <a:t>Specify  </a:t>
            </a:r>
            <a:r>
              <a:rPr dirty="0" sz="1200" spc="-5">
                <a:solidFill>
                  <a:srgbClr val="FFFFFF"/>
                </a:solidFill>
                <a:latin typeface="Arial"/>
                <a:cs typeface="Arial"/>
              </a:rPr>
              <a:t>Functional</a:t>
            </a:r>
            <a:r>
              <a:rPr dirty="0" sz="1200" spc="-65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FFFFFF"/>
                </a:solidFill>
                <a:latin typeface="Arial"/>
                <a:cs typeface="Arial"/>
              </a:rPr>
              <a:t>Requirements</a:t>
            </a:r>
            <a:endParaRPr sz="1200">
              <a:latin typeface="Arial"/>
              <a:cs typeface="Arial"/>
            </a:endParaRPr>
          </a:p>
        </p:txBody>
      </p:sp>
      <p:sp>
        <p:nvSpPr>
          <p:cNvPr id="38" name="object 38"/>
          <p:cNvSpPr txBox="1"/>
          <p:nvPr/>
        </p:nvSpPr>
        <p:spPr>
          <a:xfrm>
            <a:off x="4911597" y="4323334"/>
            <a:ext cx="1389380" cy="488315"/>
          </a:xfrm>
          <a:prstGeom prst="rect">
            <a:avLst/>
          </a:prstGeom>
        </p:spPr>
        <p:txBody>
          <a:bodyPr wrap="square" lIns="0" tIns="39370" rIns="0" bIns="0" rtlCol="0" vert="horz">
            <a:spAutoFit/>
          </a:bodyPr>
          <a:lstStyle/>
          <a:p>
            <a:pPr marL="12700" marR="5080" indent="198120">
              <a:lnSpc>
                <a:spcPts val="1730"/>
              </a:lnSpc>
              <a:spcBef>
                <a:spcPts val="310"/>
              </a:spcBef>
            </a:pPr>
            <a:r>
              <a:rPr dirty="0" sz="1600" spc="-5">
                <a:solidFill>
                  <a:srgbClr val="FFFFFF"/>
                </a:solidFill>
                <a:latin typeface="Arial"/>
                <a:cs typeface="Arial"/>
              </a:rPr>
              <a:t>Design the  </a:t>
            </a:r>
            <a:r>
              <a:rPr dirty="0" sz="1600" spc="-5">
                <a:solidFill>
                  <a:srgbClr val="FFFFFF"/>
                </a:solidFill>
                <a:latin typeface="Arial"/>
                <a:cs typeface="Arial"/>
              </a:rPr>
              <a:t>T</a:t>
            </a:r>
            <a:r>
              <a:rPr dirty="0" sz="1600" spc="-15">
                <a:solidFill>
                  <a:srgbClr val="FFFFFF"/>
                </a:solidFill>
                <a:latin typeface="Arial"/>
                <a:cs typeface="Arial"/>
              </a:rPr>
              <a:t>r</a:t>
            </a:r>
            <a:r>
              <a:rPr dirty="0" sz="1600" spc="-5">
                <a:solidFill>
                  <a:srgbClr val="FFFFFF"/>
                </a:solidFill>
                <a:latin typeface="Arial"/>
                <a:cs typeface="Arial"/>
              </a:rPr>
              <a:t>an</a:t>
            </a:r>
            <a:r>
              <a:rPr dirty="0" sz="1600">
                <a:solidFill>
                  <a:srgbClr val="FFFFFF"/>
                </a:solidFill>
                <a:latin typeface="Arial"/>
                <a:cs typeface="Arial"/>
              </a:rPr>
              <a:t>s</a:t>
            </a:r>
            <a:r>
              <a:rPr dirty="0" sz="1600" spc="-5">
                <a:solidFill>
                  <a:srgbClr val="FFFFFF"/>
                </a:solidFill>
                <a:latin typeface="Arial"/>
                <a:cs typeface="Arial"/>
              </a:rPr>
              <a:t>formati</a:t>
            </a:r>
            <a:r>
              <a:rPr dirty="0" sz="1600" spc="-5">
                <a:solidFill>
                  <a:srgbClr val="FFFFFF"/>
                </a:solidFill>
                <a:latin typeface="Arial"/>
                <a:cs typeface="Arial"/>
              </a:rPr>
              <a:t>on</a:t>
            </a:r>
            <a:endParaRPr sz="1600">
              <a:latin typeface="Arial"/>
              <a:cs typeface="Arial"/>
            </a:endParaRPr>
          </a:p>
        </p:txBody>
      </p:sp>
      <p:sp>
        <p:nvSpPr>
          <p:cNvPr id="39" name="object 39"/>
          <p:cNvSpPr txBox="1"/>
          <p:nvPr/>
        </p:nvSpPr>
        <p:spPr>
          <a:xfrm>
            <a:off x="2953257" y="5432856"/>
            <a:ext cx="1166495" cy="48831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algn="ctr">
              <a:lnSpc>
                <a:spcPts val="1825"/>
              </a:lnSpc>
              <a:spcBef>
                <a:spcPts val="95"/>
              </a:spcBef>
            </a:pPr>
            <a:r>
              <a:rPr dirty="0" sz="1600" spc="-5">
                <a:solidFill>
                  <a:srgbClr val="FFFFFF"/>
                </a:solidFill>
                <a:latin typeface="Arial"/>
                <a:cs typeface="Arial"/>
              </a:rPr>
              <a:t>Implement</a:t>
            </a:r>
            <a:r>
              <a:rPr dirty="0" sz="1600" spc="-4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600" spc="-5">
                <a:solidFill>
                  <a:srgbClr val="FFFFFF"/>
                </a:solidFill>
                <a:latin typeface="Arial"/>
                <a:cs typeface="Arial"/>
              </a:rPr>
              <a:t>&amp;</a:t>
            </a:r>
            <a:endParaRPr sz="1600">
              <a:latin typeface="Arial"/>
              <a:cs typeface="Arial"/>
            </a:endParaRPr>
          </a:p>
          <a:p>
            <a:pPr algn="ctr">
              <a:lnSpc>
                <a:spcPts val="1825"/>
              </a:lnSpc>
            </a:pPr>
            <a:r>
              <a:rPr dirty="0" sz="1600" spc="-5">
                <a:solidFill>
                  <a:srgbClr val="FFFFFF"/>
                </a:solidFill>
                <a:latin typeface="Arial"/>
                <a:cs typeface="Arial"/>
              </a:rPr>
              <a:t>Operate</a:t>
            </a:r>
            <a:endParaRPr sz="1600">
              <a:latin typeface="Arial"/>
              <a:cs typeface="Arial"/>
            </a:endParaRPr>
          </a:p>
        </p:txBody>
      </p:sp>
      <p:sp>
        <p:nvSpPr>
          <p:cNvPr id="40" name="object 40"/>
          <p:cNvSpPr txBox="1"/>
          <p:nvPr/>
        </p:nvSpPr>
        <p:spPr>
          <a:xfrm>
            <a:off x="524967" y="4313377"/>
            <a:ext cx="1663700" cy="26924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600" spc="-5">
                <a:solidFill>
                  <a:srgbClr val="FFFFFF"/>
                </a:solidFill>
                <a:latin typeface="Arial"/>
                <a:cs typeface="Arial"/>
              </a:rPr>
              <a:t>Manage &amp;</a:t>
            </a:r>
            <a:r>
              <a:rPr dirty="0" sz="1600" spc="-35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600" spc="-5">
                <a:solidFill>
                  <a:srgbClr val="FFFFFF"/>
                </a:solidFill>
                <a:latin typeface="Arial"/>
                <a:cs typeface="Arial"/>
              </a:rPr>
              <a:t>Assess</a:t>
            </a:r>
            <a:endParaRPr sz="1600">
              <a:latin typeface="Arial"/>
              <a:cs typeface="Arial"/>
            </a:endParaRPr>
          </a:p>
        </p:txBody>
      </p:sp>
      <p:sp>
        <p:nvSpPr>
          <p:cNvPr id="41" name="object 41"/>
          <p:cNvSpPr txBox="1"/>
          <p:nvPr/>
        </p:nvSpPr>
        <p:spPr>
          <a:xfrm>
            <a:off x="626465" y="2707004"/>
            <a:ext cx="1367155" cy="488950"/>
          </a:xfrm>
          <a:prstGeom prst="rect">
            <a:avLst/>
          </a:prstGeom>
        </p:spPr>
        <p:txBody>
          <a:bodyPr wrap="square" lIns="0" tIns="39370" rIns="0" bIns="0" rtlCol="0" vert="horz">
            <a:spAutoFit/>
          </a:bodyPr>
          <a:lstStyle/>
          <a:p>
            <a:pPr marL="238125" marR="5080" indent="-226060">
              <a:lnSpc>
                <a:spcPts val="1730"/>
              </a:lnSpc>
              <a:spcBef>
                <a:spcPts val="310"/>
              </a:spcBef>
            </a:pPr>
            <a:r>
              <a:rPr dirty="0" sz="1600" spc="-5">
                <a:solidFill>
                  <a:srgbClr val="FFFFFF"/>
                </a:solidFill>
                <a:latin typeface="Arial"/>
                <a:cs typeface="Arial"/>
              </a:rPr>
              <a:t>Enhance</a:t>
            </a:r>
            <a:r>
              <a:rPr dirty="0" sz="1600" spc="-8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600" spc="-5">
                <a:solidFill>
                  <a:srgbClr val="FFFFFF"/>
                </a:solidFill>
                <a:latin typeface="Arial"/>
                <a:cs typeface="Arial"/>
              </a:rPr>
              <a:t>using  Feedback</a:t>
            </a:r>
            <a:endParaRPr sz="1600">
              <a:latin typeface="Arial"/>
              <a:cs typeface="Arial"/>
            </a:endParaRPr>
          </a:p>
        </p:txBody>
      </p:sp>
      <p:sp>
        <p:nvSpPr>
          <p:cNvPr id="42" name="object 42"/>
          <p:cNvSpPr txBox="1">
            <a:spLocks noGrp="1"/>
          </p:cNvSpPr>
          <p:nvPr>
            <p:ph type="title"/>
          </p:nvPr>
        </p:nvSpPr>
        <p:spPr>
          <a:xfrm>
            <a:off x="1753870" y="788923"/>
            <a:ext cx="8745220" cy="48260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3000" spc="-5">
                <a:latin typeface="Arial Black"/>
                <a:cs typeface="Arial Black"/>
              </a:rPr>
              <a:t>STEP THREE </a:t>
            </a:r>
            <a:r>
              <a:rPr dirty="0" sz="3000">
                <a:latin typeface="Arial Black"/>
                <a:cs typeface="Arial Black"/>
              </a:rPr>
              <a:t>: Design the</a:t>
            </a:r>
            <a:r>
              <a:rPr dirty="0" sz="3000" spc="-120">
                <a:latin typeface="Arial Black"/>
                <a:cs typeface="Arial Black"/>
              </a:rPr>
              <a:t> </a:t>
            </a:r>
            <a:r>
              <a:rPr dirty="0" sz="3000">
                <a:latin typeface="Arial Black"/>
                <a:cs typeface="Arial Black"/>
              </a:rPr>
              <a:t>Transformation,</a:t>
            </a:r>
            <a:endParaRPr sz="3000">
              <a:latin typeface="Arial Black"/>
              <a:cs typeface="Arial Black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-18288" y="0"/>
            <a:ext cx="11925300" cy="1315720"/>
            <a:chOff x="-18288" y="0"/>
            <a:chExt cx="11925300" cy="1315720"/>
          </a:xfrm>
        </p:grpSpPr>
        <p:sp>
          <p:nvSpPr>
            <p:cNvPr id="3" name="object 3"/>
            <p:cNvSpPr/>
            <p:nvPr/>
          </p:nvSpPr>
          <p:spPr>
            <a:xfrm>
              <a:off x="761" y="761"/>
              <a:ext cx="11887200" cy="1143000"/>
            </a:xfrm>
            <a:custGeom>
              <a:avLst/>
              <a:gdLst/>
              <a:ahLst/>
              <a:cxnLst/>
              <a:rect l="l" t="t" r="r" b="b"/>
              <a:pathLst>
                <a:path w="11887200" h="1143000">
                  <a:moveTo>
                    <a:pt x="0" y="1143000"/>
                  </a:moveTo>
                  <a:lnTo>
                    <a:pt x="11887200" y="1143000"/>
                  </a:lnTo>
                  <a:lnTo>
                    <a:pt x="11887200" y="0"/>
                  </a:lnTo>
                  <a:lnTo>
                    <a:pt x="0" y="0"/>
                  </a:lnTo>
                  <a:lnTo>
                    <a:pt x="0" y="1143000"/>
                  </a:lnTo>
                  <a:close/>
                </a:path>
              </a:pathLst>
            </a:custGeom>
            <a:ln w="3810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" name="object 4"/>
            <p:cNvSpPr/>
            <p:nvPr/>
          </p:nvSpPr>
          <p:spPr>
            <a:xfrm>
              <a:off x="0" y="56388"/>
              <a:ext cx="1299972" cy="1027175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/>
            <p:cNvSpPr/>
            <p:nvPr/>
          </p:nvSpPr>
          <p:spPr>
            <a:xfrm>
              <a:off x="1371600" y="56388"/>
              <a:ext cx="1786127" cy="1016507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/>
            <p:cNvSpPr/>
            <p:nvPr/>
          </p:nvSpPr>
          <p:spPr>
            <a:xfrm>
              <a:off x="3086100" y="56388"/>
              <a:ext cx="1714500" cy="1072895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/>
            <p:cNvSpPr/>
            <p:nvPr/>
          </p:nvSpPr>
          <p:spPr>
            <a:xfrm>
              <a:off x="4657344" y="56388"/>
              <a:ext cx="1501139" cy="1016507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/>
            <p:cNvSpPr/>
            <p:nvPr/>
          </p:nvSpPr>
          <p:spPr>
            <a:xfrm>
              <a:off x="7658100" y="56388"/>
              <a:ext cx="1214627" cy="993647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/>
            <p:cNvSpPr/>
            <p:nvPr/>
          </p:nvSpPr>
          <p:spPr>
            <a:xfrm>
              <a:off x="6158483" y="0"/>
              <a:ext cx="1427988" cy="1129284"/>
            </a:xfrm>
            <a:prstGeom prst="rect">
              <a:avLst/>
            </a:prstGeom>
            <a:blipFill>
              <a:blip r:embed="rId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/>
            <p:cNvSpPr/>
            <p:nvPr/>
          </p:nvSpPr>
          <p:spPr>
            <a:xfrm>
              <a:off x="8944355" y="0"/>
              <a:ext cx="1580388" cy="1072896"/>
            </a:xfrm>
            <a:prstGeom prst="rect">
              <a:avLst/>
            </a:prstGeom>
            <a:blipFill>
              <a:blip r:embed="rId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/>
            <p:cNvSpPr/>
            <p:nvPr/>
          </p:nvSpPr>
          <p:spPr>
            <a:xfrm>
              <a:off x="10587228" y="56388"/>
              <a:ext cx="1299971" cy="1016507"/>
            </a:xfrm>
            <a:prstGeom prst="rect">
              <a:avLst/>
            </a:prstGeom>
            <a:blipFill>
              <a:blip r:embed="rId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/>
            <p:cNvSpPr/>
            <p:nvPr/>
          </p:nvSpPr>
          <p:spPr>
            <a:xfrm>
              <a:off x="0" y="0"/>
              <a:ext cx="11887199" cy="1296924"/>
            </a:xfrm>
            <a:prstGeom prst="rect">
              <a:avLst/>
            </a:prstGeom>
            <a:blipFill>
              <a:blip r:embed="rId1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/>
            <p:cNvSpPr/>
            <p:nvPr/>
          </p:nvSpPr>
          <p:spPr>
            <a:xfrm>
              <a:off x="761" y="761"/>
              <a:ext cx="11887200" cy="1214755"/>
            </a:xfrm>
            <a:custGeom>
              <a:avLst/>
              <a:gdLst/>
              <a:ahLst/>
              <a:cxnLst/>
              <a:rect l="l" t="t" r="r" b="b"/>
              <a:pathLst>
                <a:path w="11887200" h="1214755">
                  <a:moveTo>
                    <a:pt x="11887200" y="0"/>
                  </a:moveTo>
                  <a:lnTo>
                    <a:pt x="0" y="0"/>
                  </a:lnTo>
                  <a:lnTo>
                    <a:pt x="0" y="729234"/>
                  </a:lnTo>
                  <a:lnTo>
                    <a:pt x="0" y="1214628"/>
                  </a:lnTo>
                  <a:lnTo>
                    <a:pt x="11887200" y="1214628"/>
                  </a:lnTo>
                  <a:lnTo>
                    <a:pt x="11887200" y="729234"/>
                  </a:lnTo>
                  <a:lnTo>
                    <a:pt x="11887200" y="0"/>
                  </a:lnTo>
                  <a:close/>
                </a:path>
              </a:pathLst>
            </a:custGeom>
            <a:solidFill>
              <a:srgbClr val="4F81B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/>
            <p:cNvSpPr/>
            <p:nvPr/>
          </p:nvSpPr>
          <p:spPr>
            <a:xfrm>
              <a:off x="761" y="761"/>
              <a:ext cx="11887200" cy="1214755"/>
            </a:xfrm>
            <a:custGeom>
              <a:avLst/>
              <a:gdLst/>
              <a:ahLst/>
              <a:cxnLst/>
              <a:rect l="l" t="t" r="r" b="b"/>
              <a:pathLst>
                <a:path w="11887200" h="1214755">
                  <a:moveTo>
                    <a:pt x="0" y="1214628"/>
                  </a:moveTo>
                  <a:lnTo>
                    <a:pt x="11887200" y="1214628"/>
                  </a:lnTo>
                  <a:lnTo>
                    <a:pt x="11887200" y="0"/>
                  </a:lnTo>
                  <a:lnTo>
                    <a:pt x="0" y="0"/>
                  </a:lnTo>
                  <a:lnTo>
                    <a:pt x="0" y="1214628"/>
                  </a:lnTo>
                  <a:close/>
                </a:path>
              </a:pathLst>
            </a:custGeom>
            <a:ln w="3810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/>
            <p:cNvSpPr/>
            <p:nvPr/>
          </p:nvSpPr>
          <p:spPr>
            <a:xfrm>
              <a:off x="0" y="59435"/>
              <a:ext cx="1299972" cy="1092707"/>
            </a:xfrm>
            <a:prstGeom prst="rect">
              <a:avLst/>
            </a:prstGeom>
            <a:blipFill>
              <a:blip r:embed="rId1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/>
            <p:cNvSpPr/>
            <p:nvPr/>
          </p:nvSpPr>
          <p:spPr>
            <a:xfrm>
              <a:off x="1371600" y="59435"/>
              <a:ext cx="1786127" cy="1080516"/>
            </a:xfrm>
            <a:prstGeom prst="rect">
              <a:avLst/>
            </a:prstGeom>
            <a:blipFill>
              <a:blip r:embed="rId1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7" name="object 17"/>
            <p:cNvSpPr/>
            <p:nvPr/>
          </p:nvSpPr>
          <p:spPr>
            <a:xfrm>
              <a:off x="3086100" y="59435"/>
              <a:ext cx="1714500" cy="1139952"/>
            </a:xfrm>
            <a:prstGeom prst="rect">
              <a:avLst/>
            </a:prstGeom>
            <a:blipFill>
              <a:blip r:embed="rId1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8" name="object 18"/>
            <p:cNvSpPr/>
            <p:nvPr/>
          </p:nvSpPr>
          <p:spPr>
            <a:xfrm>
              <a:off x="4657344" y="59435"/>
              <a:ext cx="1501139" cy="1080516"/>
            </a:xfrm>
            <a:prstGeom prst="rect">
              <a:avLst/>
            </a:prstGeom>
            <a:blipFill>
              <a:blip r:embed="rId1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9" name="object 19"/>
            <p:cNvSpPr/>
            <p:nvPr/>
          </p:nvSpPr>
          <p:spPr>
            <a:xfrm>
              <a:off x="7658100" y="59435"/>
              <a:ext cx="1214627" cy="1056132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0" name="object 20"/>
            <p:cNvSpPr/>
            <p:nvPr/>
          </p:nvSpPr>
          <p:spPr>
            <a:xfrm>
              <a:off x="6158483" y="0"/>
              <a:ext cx="1427988" cy="1199388"/>
            </a:xfrm>
            <a:prstGeom prst="rect">
              <a:avLst/>
            </a:prstGeom>
            <a:blipFill>
              <a:blip r:embed="rId1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1" name="object 21"/>
            <p:cNvSpPr/>
            <p:nvPr/>
          </p:nvSpPr>
          <p:spPr>
            <a:xfrm>
              <a:off x="8944355" y="0"/>
              <a:ext cx="1580388" cy="1139952"/>
            </a:xfrm>
            <a:prstGeom prst="rect">
              <a:avLst/>
            </a:prstGeom>
            <a:blipFill>
              <a:blip r:embed="rId1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2" name="object 22"/>
            <p:cNvSpPr/>
            <p:nvPr/>
          </p:nvSpPr>
          <p:spPr>
            <a:xfrm>
              <a:off x="10587228" y="59435"/>
              <a:ext cx="1299971" cy="1080516"/>
            </a:xfrm>
            <a:prstGeom prst="rect">
              <a:avLst/>
            </a:prstGeom>
            <a:blipFill>
              <a:blip r:embed="rId1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3" name="object 23"/>
          <p:cNvSpPr txBox="1"/>
          <p:nvPr/>
        </p:nvSpPr>
        <p:spPr>
          <a:xfrm>
            <a:off x="637743" y="1283598"/>
            <a:ext cx="10668000" cy="4812665"/>
          </a:xfrm>
          <a:prstGeom prst="rect">
            <a:avLst/>
          </a:prstGeom>
        </p:spPr>
        <p:txBody>
          <a:bodyPr wrap="square" lIns="0" tIns="2540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2000"/>
              </a:spcBef>
            </a:pPr>
            <a:r>
              <a:rPr dirty="0" sz="3600" b="1">
                <a:latin typeface="Arial"/>
                <a:cs typeface="Arial"/>
              </a:rPr>
              <a:t>Design</a:t>
            </a:r>
            <a:r>
              <a:rPr dirty="0" sz="3600" spc="-5" b="1">
                <a:latin typeface="Arial"/>
                <a:cs typeface="Arial"/>
              </a:rPr>
              <a:t> </a:t>
            </a:r>
            <a:r>
              <a:rPr dirty="0" sz="3600" b="1">
                <a:latin typeface="Arial"/>
                <a:cs typeface="Arial"/>
              </a:rPr>
              <a:t>Artifacts</a:t>
            </a:r>
            <a:endParaRPr sz="3600">
              <a:latin typeface="Arial"/>
              <a:cs typeface="Arial"/>
            </a:endParaRPr>
          </a:p>
          <a:p>
            <a:pPr algn="just" marL="473075" marR="5080" indent="-381000">
              <a:lnSpc>
                <a:spcPct val="100000"/>
              </a:lnSpc>
              <a:spcBef>
                <a:spcPts val="1380"/>
              </a:spcBef>
              <a:buSzPct val="92307"/>
              <a:buChar char="•"/>
              <a:tabLst>
                <a:tab pos="473709" algn="l"/>
              </a:tabLst>
            </a:pPr>
            <a:r>
              <a:rPr dirty="0" sz="2600" spc="5">
                <a:latin typeface="Arial"/>
                <a:cs typeface="Arial"/>
              </a:rPr>
              <a:t>The </a:t>
            </a:r>
            <a:r>
              <a:rPr dirty="0" sz="2600">
                <a:latin typeface="Arial"/>
                <a:cs typeface="Arial"/>
              </a:rPr>
              <a:t>list </a:t>
            </a:r>
            <a:r>
              <a:rPr dirty="0" sz="2600" spc="-5">
                <a:latin typeface="Arial"/>
                <a:cs typeface="Arial"/>
              </a:rPr>
              <a:t>of </a:t>
            </a:r>
            <a:r>
              <a:rPr dirty="0" sz="2600">
                <a:latin typeface="Arial"/>
                <a:cs typeface="Arial"/>
              </a:rPr>
              <a:t>design items drawn </a:t>
            </a:r>
            <a:r>
              <a:rPr dirty="0" sz="2600" spc="-5">
                <a:latin typeface="Arial"/>
                <a:cs typeface="Arial"/>
              </a:rPr>
              <a:t>is in </a:t>
            </a:r>
            <a:r>
              <a:rPr dirty="0" sz="2600">
                <a:latin typeface="Arial"/>
                <a:cs typeface="Arial"/>
              </a:rPr>
              <a:t>the context of large service  enterprises that </a:t>
            </a:r>
            <a:r>
              <a:rPr dirty="0" sz="2600" spc="-5">
                <a:latin typeface="Arial"/>
                <a:cs typeface="Arial"/>
              </a:rPr>
              <a:t>is </a:t>
            </a:r>
            <a:r>
              <a:rPr dirty="0" sz="2600">
                <a:latin typeface="Arial"/>
                <a:cs typeface="Arial"/>
              </a:rPr>
              <a:t>undertaking large transformational initiative,  involving both digital and </a:t>
            </a:r>
            <a:r>
              <a:rPr dirty="0" sz="2600" spc="5">
                <a:latin typeface="Arial"/>
                <a:cs typeface="Arial"/>
              </a:rPr>
              <a:t>non </a:t>
            </a:r>
            <a:r>
              <a:rPr dirty="0" sz="2600">
                <a:latin typeface="Arial"/>
                <a:cs typeface="Arial"/>
              </a:rPr>
              <a:t>digital components and delivery  channels,</a:t>
            </a:r>
            <a:endParaRPr sz="2600">
              <a:latin typeface="Arial"/>
              <a:cs typeface="Arial"/>
            </a:endParaRPr>
          </a:p>
          <a:p>
            <a:pPr algn="just" marL="473075" marR="5080" indent="-381000">
              <a:lnSpc>
                <a:spcPct val="100000"/>
              </a:lnSpc>
              <a:spcBef>
                <a:spcPts val="994"/>
              </a:spcBef>
              <a:buSzPct val="92307"/>
              <a:buChar char="•"/>
              <a:tabLst>
                <a:tab pos="473709" algn="l"/>
              </a:tabLst>
            </a:pPr>
            <a:r>
              <a:rPr dirty="0" sz="2600">
                <a:latin typeface="Arial"/>
                <a:cs typeface="Arial"/>
              </a:rPr>
              <a:t>Designing can be done </a:t>
            </a:r>
            <a:r>
              <a:rPr dirty="0" sz="2600" spc="-5">
                <a:latin typeface="Arial"/>
                <a:cs typeface="Arial"/>
              </a:rPr>
              <a:t>in </a:t>
            </a:r>
            <a:r>
              <a:rPr dirty="0" sz="2600">
                <a:latin typeface="Arial"/>
                <a:cs typeface="Arial"/>
              </a:rPr>
              <a:t>parallel manner (several stream </a:t>
            </a:r>
            <a:r>
              <a:rPr dirty="0" sz="2600" spc="-10">
                <a:latin typeface="Arial"/>
                <a:cs typeface="Arial"/>
              </a:rPr>
              <a:t>run  </a:t>
            </a:r>
            <a:r>
              <a:rPr dirty="0" sz="2600">
                <a:latin typeface="Arial"/>
                <a:cs typeface="Arial"/>
              </a:rPr>
              <a:t>simultaneously) but </a:t>
            </a:r>
            <a:r>
              <a:rPr dirty="0" sz="2600" spc="-5">
                <a:latin typeface="Arial"/>
                <a:cs typeface="Arial"/>
              </a:rPr>
              <a:t>in </a:t>
            </a:r>
            <a:r>
              <a:rPr dirty="0" sz="2600">
                <a:latin typeface="Arial"/>
                <a:cs typeface="Arial"/>
              </a:rPr>
              <a:t>a collaboration by separate project</a:t>
            </a:r>
            <a:r>
              <a:rPr dirty="0" sz="2600" spc="-40">
                <a:latin typeface="Arial"/>
                <a:cs typeface="Arial"/>
              </a:rPr>
              <a:t> </a:t>
            </a:r>
            <a:r>
              <a:rPr dirty="0" sz="2600">
                <a:latin typeface="Arial"/>
                <a:cs typeface="Arial"/>
              </a:rPr>
              <a:t>teams.</a:t>
            </a:r>
            <a:endParaRPr sz="2600">
              <a:latin typeface="Arial"/>
              <a:cs typeface="Arial"/>
            </a:endParaRPr>
          </a:p>
          <a:p>
            <a:pPr algn="just" marL="473075" marR="5080" indent="-381000">
              <a:lnSpc>
                <a:spcPct val="100000"/>
              </a:lnSpc>
              <a:spcBef>
                <a:spcPts val="1010"/>
              </a:spcBef>
              <a:buSzPct val="92307"/>
              <a:buChar char="•"/>
              <a:tabLst>
                <a:tab pos="473709" algn="l"/>
              </a:tabLst>
            </a:pPr>
            <a:r>
              <a:rPr dirty="0" sz="2600">
                <a:latin typeface="Arial"/>
                <a:cs typeface="Arial"/>
              </a:rPr>
              <a:t>There </a:t>
            </a:r>
            <a:r>
              <a:rPr dirty="0" sz="2600" spc="-10">
                <a:latin typeface="Arial"/>
                <a:cs typeface="Arial"/>
              </a:rPr>
              <a:t>is </a:t>
            </a:r>
            <a:r>
              <a:rPr dirty="0" sz="2600">
                <a:latin typeface="Arial"/>
                <a:cs typeface="Arial"/>
              </a:rPr>
              <a:t>the </a:t>
            </a:r>
            <a:r>
              <a:rPr dirty="0" sz="2600" spc="-5">
                <a:latin typeface="Arial"/>
                <a:cs typeface="Arial"/>
              </a:rPr>
              <a:t>critical </a:t>
            </a:r>
            <a:r>
              <a:rPr dirty="0" sz="2600">
                <a:latin typeface="Arial"/>
                <a:cs typeface="Arial"/>
              </a:rPr>
              <a:t>need for involving domain experts of the sector </a:t>
            </a:r>
            <a:r>
              <a:rPr dirty="0" sz="2600" spc="-20">
                <a:latin typeface="Arial"/>
                <a:cs typeface="Arial"/>
              </a:rPr>
              <a:t>to  </a:t>
            </a:r>
            <a:r>
              <a:rPr dirty="0" sz="2600" spc="-5">
                <a:latin typeface="Arial"/>
                <a:cs typeface="Arial"/>
              </a:rPr>
              <a:t>which </a:t>
            </a:r>
            <a:r>
              <a:rPr dirty="0" sz="2600">
                <a:latin typeface="Arial"/>
                <a:cs typeface="Arial"/>
              </a:rPr>
              <a:t>transformation project relates </a:t>
            </a:r>
            <a:r>
              <a:rPr dirty="0" sz="2600" spc="-5">
                <a:latin typeface="Arial"/>
                <a:cs typeface="Arial"/>
              </a:rPr>
              <a:t>in </a:t>
            </a:r>
            <a:r>
              <a:rPr dirty="0" sz="2600">
                <a:latin typeface="Arial"/>
                <a:cs typeface="Arial"/>
              </a:rPr>
              <a:t>people and process-related  design</a:t>
            </a:r>
            <a:r>
              <a:rPr dirty="0" sz="2600" spc="-10">
                <a:latin typeface="Arial"/>
                <a:cs typeface="Arial"/>
              </a:rPr>
              <a:t> </a:t>
            </a:r>
            <a:r>
              <a:rPr dirty="0" sz="2600">
                <a:latin typeface="Arial"/>
                <a:cs typeface="Arial"/>
              </a:rPr>
              <a:t>items.</a:t>
            </a:r>
            <a:endParaRPr sz="2600">
              <a:latin typeface="Arial"/>
              <a:cs typeface="Arial"/>
            </a:endParaRPr>
          </a:p>
        </p:txBody>
      </p:sp>
      <p:sp>
        <p:nvSpPr>
          <p:cNvPr id="24" name="object 24"/>
          <p:cNvSpPr/>
          <p:nvPr/>
        </p:nvSpPr>
        <p:spPr>
          <a:xfrm>
            <a:off x="1560575" y="729995"/>
            <a:ext cx="9050020" cy="573405"/>
          </a:xfrm>
          <a:custGeom>
            <a:avLst/>
            <a:gdLst/>
            <a:ahLst/>
            <a:cxnLst/>
            <a:rect l="l" t="t" r="r" b="b"/>
            <a:pathLst>
              <a:path w="9050020" h="573405">
                <a:moveTo>
                  <a:pt x="9049512" y="0"/>
                </a:moveTo>
                <a:lnTo>
                  <a:pt x="0" y="0"/>
                </a:lnTo>
                <a:lnTo>
                  <a:pt x="0" y="573024"/>
                </a:lnTo>
                <a:lnTo>
                  <a:pt x="9049512" y="573024"/>
                </a:lnTo>
                <a:lnTo>
                  <a:pt x="9049512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5" name="object 25"/>
          <p:cNvSpPr txBox="1">
            <a:spLocks noGrp="1"/>
          </p:cNvSpPr>
          <p:nvPr>
            <p:ph type="title"/>
          </p:nvPr>
        </p:nvSpPr>
        <p:spPr>
          <a:xfrm>
            <a:off x="1775586" y="754760"/>
            <a:ext cx="8620760" cy="48260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3000" spc="-5">
                <a:latin typeface="Arial Black"/>
                <a:cs typeface="Arial Black"/>
              </a:rPr>
              <a:t>STEP THREE </a:t>
            </a:r>
            <a:r>
              <a:rPr dirty="0" sz="3000">
                <a:latin typeface="Arial Black"/>
                <a:cs typeface="Arial Black"/>
              </a:rPr>
              <a:t>: Design the</a:t>
            </a:r>
            <a:r>
              <a:rPr dirty="0" sz="3000" spc="-100">
                <a:latin typeface="Arial Black"/>
                <a:cs typeface="Arial Black"/>
              </a:rPr>
              <a:t> </a:t>
            </a:r>
            <a:r>
              <a:rPr dirty="0" sz="3000">
                <a:latin typeface="Arial Black"/>
                <a:cs typeface="Arial Black"/>
              </a:rPr>
              <a:t>Transformation</a:t>
            </a:r>
            <a:endParaRPr sz="3000">
              <a:latin typeface="Arial Black"/>
              <a:cs typeface="Arial Black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4755007" y="6465214"/>
            <a:ext cx="2378075" cy="1778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1240"/>
              </a:lnSpc>
            </a:pPr>
            <a:r>
              <a:rPr dirty="0" sz="1200" spc="-5">
                <a:solidFill>
                  <a:srgbClr val="878787"/>
                </a:solidFill>
                <a:latin typeface="Calibri"/>
                <a:cs typeface="Calibri"/>
              </a:rPr>
              <a:t>charrumalhotra[dot]iipa[at]gov[dot]in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27" name="object 27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38100">
              <a:lnSpc>
                <a:spcPts val="1240"/>
              </a:lnSpc>
            </a:pPr>
            <a:fld id="{81D60167-4931-47E6-BA6A-407CBD079E47}" type="slidenum">
              <a:rPr dirty="0"/>
              <a:t>11</a:t>
            </a:fld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-18288" y="0"/>
            <a:ext cx="11925300" cy="1249680"/>
            <a:chOff x="-18288" y="0"/>
            <a:chExt cx="11925300" cy="1249680"/>
          </a:xfrm>
        </p:grpSpPr>
        <p:sp>
          <p:nvSpPr>
            <p:cNvPr id="3" name="object 3"/>
            <p:cNvSpPr/>
            <p:nvPr/>
          </p:nvSpPr>
          <p:spPr>
            <a:xfrm>
              <a:off x="761" y="761"/>
              <a:ext cx="11887200" cy="1143000"/>
            </a:xfrm>
            <a:custGeom>
              <a:avLst/>
              <a:gdLst/>
              <a:ahLst/>
              <a:cxnLst/>
              <a:rect l="l" t="t" r="r" b="b"/>
              <a:pathLst>
                <a:path w="11887200" h="1143000">
                  <a:moveTo>
                    <a:pt x="11887200" y="0"/>
                  </a:moveTo>
                  <a:lnTo>
                    <a:pt x="0" y="0"/>
                  </a:lnTo>
                  <a:lnTo>
                    <a:pt x="0" y="621030"/>
                  </a:lnTo>
                  <a:lnTo>
                    <a:pt x="0" y="1143000"/>
                  </a:lnTo>
                  <a:lnTo>
                    <a:pt x="11887200" y="1143000"/>
                  </a:lnTo>
                  <a:lnTo>
                    <a:pt x="11887200" y="621030"/>
                  </a:lnTo>
                  <a:lnTo>
                    <a:pt x="11887200" y="0"/>
                  </a:lnTo>
                  <a:close/>
                </a:path>
              </a:pathLst>
            </a:custGeom>
            <a:solidFill>
              <a:srgbClr val="4F81B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" name="object 4"/>
            <p:cNvSpPr/>
            <p:nvPr/>
          </p:nvSpPr>
          <p:spPr>
            <a:xfrm>
              <a:off x="761" y="761"/>
              <a:ext cx="11887200" cy="1143000"/>
            </a:xfrm>
            <a:custGeom>
              <a:avLst/>
              <a:gdLst/>
              <a:ahLst/>
              <a:cxnLst/>
              <a:rect l="l" t="t" r="r" b="b"/>
              <a:pathLst>
                <a:path w="11887200" h="1143000">
                  <a:moveTo>
                    <a:pt x="0" y="1143000"/>
                  </a:moveTo>
                  <a:lnTo>
                    <a:pt x="11887200" y="1143000"/>
                  </a:lnTo>
                  <a:lnTo>
                    <a:pt x="11887200" y="0"/>
                  </a:lnTo>
                  <a:lnTo>
                    <a:pt x="0" y="0"/>
                  </a:lnTo>
                  <a:lnTo>
                    <a:pt x="0" y="1143000"/>
                  </a:lnTo>
                  <a:close/>
                </a:path>
              </a:pathLst>
            </a:custGeom>
            <a:ln w="3810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/>
            <p:cNvSpPr/>
            <p:nvPr/>
          </p:nvSpPr>
          <p:spPr>
            <a:xfrm>
              <a:off x="0" y="56388"/>
              <a:ext cx="1299972" cy="1027175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/>
            <p:cNvSpPr/>
            <p:nvPr/>
          </p:nvSpPr>
          <p:spPr>
            <a:xfrm>
              <a:off x="1371600" y="56388"/>
              <a:ext cx="1786127" cy="1016507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/>
            <p:cNvSpPr/>
            <p:nvPr/>
          </p:nvSpPr>
          <p:spPr>
            <a:xfrm>
              <a:off x="3086100" y="56388"/>
              <a:ext cx="1714500" cy="1072895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/>
            <p:cNvSpPr/>
            <p:nvPr/>
          </p:nvSpPr>
          <p:spPr>
            <a:xfrm>
              <a:off x="4657344" y="56388"/>
              <a:ext cx="1501139" cy="1016507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/>
            <p:cNvSpPr/>
            <p:nvPr/>
          </p:nvSpPr>
          <p:spPr>
            <a:xfrm>
              <a:off x="7658100" y="56388"/>
              <a:ext cx="1214627" cy="993647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/>
            <p:cNvSpPr/>
            <p:nvPr/>
          </p:nvSpPr>
          <p:spPr>
            <a:xfrm>
              <a:off x="6158483" y="0"/>
              <a:ext cx="1427988" cy="1129284"/>
            </a:xfrm>
            <a:prstGeom prst="rect">
              <a:avLst/>
            </a:prstGeom>
            <a:blipFill>
              <a:blip r:embed="rId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/>
            <p:cNvSpPr/>
            <p:nvPr/>
          </p:nvSpPr>
          <p:spPr>
            <a:xfrm>
              <a:off x="8944355" y="0"/>
              <a:ext cx="1580388" cy="1072896"/>
            </a:xfrm>
            <a:prstGeom prst="rect">
              <a:avLst/>
            </a:prstGeom>
            <a:blipFill>
              <a:blip r:embed="rId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/>
            <p:cNvSpPr/>
            <p:nvPr/>
          </p:nvSpPr>
          <p:spPr>
            <a:xfrm>
              <a:off x="10587228" y="56388"/>
              <a:ext cx="1299971" cy="1016507"/>
            </a:xfrm>
            <a:prstGeom prst="rect">
              <a:avLst/>
            </a:prstGeom>
            <a:blipFill>
              <a:blip r:embed="rId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/>
            <p:cNvSpPr/>
            <p:nvPr/>
          </p:nvSpPr>
          <p:spPr>
            <a:xfrm>
              <a:off x="2883407" y="621792"/>
              <a:ext cx="6425565" cy="609600"/>
            </a:xfrm>
            <a:custGeom>
              <a:avLst/>
              <a:gdLst/>
              <a:ahLst/>
              <a:cxnLst/>
              <a:rect l="l" t="t" r="r" b="b"/>
              <a:pathLst>
                <a:path w="6425565" h="609600">
                  <a:moveTo>
                    <a:pt x="6425184" y="0"/>
                  </a:moveTo>
                  <a:lnTo>
                    <a:pt x="0" y="0"/>
                  </a:lnTo>
                  <a:lnTo>
                    <a:pt x="0" y="609600"/>
                  </a:lnTo>
                  <a:lnTo>
                    <a:pt x="6425184" y="609600"/>
                  </a:lnTo>
                  <a:lnTo>
                    <a:pt x="6425184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</p:grpSp>
      <p:graphicFrame>
        <p:nvGraphicFramePr>
          <p:cNvPr id="14" name="object 14"/>
          <p:cNvGraphicFramePr>
            <a:graphicFrameLocks noGrp="1"/>
          </p:cNvGraphicFramePr>
          <p:nvPr/>
        </p:nvGraphicFramePr>
        <p:xfrm>
          <a:off x="515505" y="1934400"/>
          <a:ext cx="10971530" cy="477075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482850"/>
                <a:gridCol w="2632710"/>
                <a:gridCol w="2931794"/>
                <a:gridCol w="2910204"/>
              </a:tblGrid>
              <a:tr h="676910">
                <a:tc>
                  <a:txBody>
                    <a:bodyPr/>
                    <a:lstStyle/>
                    <a:p>
                      <a:pPr marL="760730">
                        <a:lnSpc>
                          <a:spcPct val="100000"/>
                        </a:lnSpc>
                        <a:spcBef>
                          <a:spcPts val="1220"/>
                        </a:spcBef>
                      </a:pPr>
                      <a:r>
                        <a:rPr dirty="0" sz="2300" b="1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People</a:t>
                      </a:r>
                      <a:endParaRPr sz="2300">
                        <a:latin typeface="Arial"/>
                        <a:cs typeface="Arial"/>
                      </a:endParaRPr>
                    </a:p>
                  </a:txBody>
                  <a:tcPr marL="0" marR="0" marB="0" marT="15494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1F487C"/>
                    </a:solidFill>
                  </a:tcPr>
                </a:tc>
                <a:tc>
                  <a:txBody>
                    <a:bodyPr/>
                    <a:lstStyle/>
                    <a:p>
                      <a:pPr marL="745490">
                        <a:lnSpc>
                          <a:spcPct val="100000"/>
                        </a:lnSpc>
                        <a:spcBef>
                          <a:spcPts val="1220"/>
                        </a:spcBef>
                      </a:pPr>
                      <a:r>
                        <a:rPr dirty="0" sz="2300" b="1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Process</a:t>
                      </a:r>
                      <a:endParaRPr sz="2300">
                        <a:latin typeface="Arial"/>
                        <a:cs typeface="Arial"/>
                      </a:endParaRPr>
                    </a:p>
                  </a:txBody>
                  <a:tcPr marL="0" marR="0" marB="0" marT="15494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1F487C"/>
                    </a:solidFill>
                  </a:tcPr>
                </a:tc>
                <a:tc>
                  <a:txBody>
                    <a:bodyPr/>
                    <a:lstStyle/>
                    <a:p>
                      <a:pPr algn="ctr" marL="5715">
                        <a:lnSpc>
                          <a:spcPct val="100000"/>
                        </a:lnSpc>
                        <a:spcBef>
                          <a:spcPts val="1220"/>
                        </a:spcBef>
                      </a:pPr>
                      <a:r>
                        <a:rPr dirty="0" sz="2300" spc="-5" b="1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Technology</a:t>
                      </a:r>
                      <a:endParaRPr sz="2300">
                        <a:latin typeface="Arial"/>
                        <a:cs typeface="Arial"/>
                      </a:endParaRPr>
                    </a:p>
                  </a:txBody>
                  <a:tcPr marL="0" marR="0" marB="0" marT="15494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1F487C"/>
                    </a:solidFill>
                  </a:tcPr>
                </a:tc>
                <a:tc>
                  <a:txBody>
                    <a:bodyPr/>
                    <a:lstStyle/>
                    <a:p>
                      <a:pPr marL="345440">
                        <a:lnSpc>
                          <a:spcPct val="100000"/>
                        </a:lnSpc>
                        <a:spcBef>
                          <a:spcPts val="1220"/>
                        </a:spcBef>
                      </a:pPr>
                      <a:r>
                        <a:rPr dirty="0" sz="2300" b="1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Business</a:t>
                      </a:r>
                      <a:r>
                        <a:rPr dirty="0" sz="2300" spc="-70" b="1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2300" b="1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Model</a:t>
                      </a:r>
                      <a:endParaRPr sz="2300">
                        <a:latin typeface="Arial"/>
                        <a:cs typeface="Arial"/>
                      </a:endParaRPr>
                    </a:p>
                  </a:txBody>
                  <a:tcPr marL="0" marR="0" marB="0" marT="15494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1F487C"/>
                    </a:solidFill>
                  </a:tcPr>
                </a:tc>
              </a:tr>
              <a:tr h="1097152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864"/>
                        </a:spcBef>
                      </a:pPr>
                      <a:r>
                        <a:rPr dirty="0" sz="2000" b="1">
                          <a:latin typeface="Arial"/>
                          <a:cs typeface="Arial"/>
                        </a:rPr>
                        <a:t>New/revised</a:t>
                      </a:r>
                      <a:r>
                        <a:rPr dirty="0" sz="2000" spc="-55" b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2000" b="1">
                          <a:latin typeface="Arial"/>
                          <a:cs typeface="Arial"/>
                        </a:rPr>
                        <a:t>HR</a:t>
                      </a:r>
                      <a:endParaRPr sz="2000">
                        <a:latin typeface="Arial"/>
                        <a:cs typeface="Arial"/>
                      </a:endParaRPr>
                    </a:p>
                    <a:p>
                      <a:pPr algn="ctr" marL="3175">
                        <a:lnSpc>
                          <a:spcPct val="100000"/>
                        </a:lnSpc>
                      </a:pPr>
                      <a:r>
                        <a:rPr dirty="0" sz="2000" b="1">
                          <a:latin typeface="Arial"/>
                          <a:cs typeface="Arial"/>
                        </a:rPr>
                        <a:t>policy</a:t>
                      </a:r>
                      <a:endParaRPr sz="2000">
                        <a:latin typeface="Arial"/>
                        <a:cs typeface="Arial"/>
                      </a:endParaRPr>
                    </a:p>
                  </a:txBody>
                  <a:tcPr marL="0" marR="0" marB="0" marT="236854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864"/>
                        </a:spcBef>
                      </a:pPr>
                      <a:r>
                        <a:rPr dirty="0" sz="2000" b="1">
                          <a:latin typeface="Arial"/>
                          <a:cs typeface="Arial"/>
                        </a:rPr>
                        <a:t>Re-engineered</a:t>
                      </a:r>
                      <a:endParaRPr sz="2000">
                        <a:latin typeface="Arial"/>
                        <a:cs typeface="Arial"/>
                      </a:endParaRPr>
                    </a:p>
                    <a:p>
                      <a:pPr algn="ctr" marL="635">
                        <a:lnSpc>
                          <a:spcPct val="100000"/>
                        </a:lnSpc>
                      </a:pPr>
                      <a:r>
                        <a:rPr dirty="0" sz="2000" b="1">
                          <a:latin typeface="Arial"/>
                          <a:cs typeface="Arial"/>
                        </a:rPr>
                        <a:t>processes</a:t>
                      </a:r>
                      <a:endParaRPr sz="2000">
                        <a:latin typeface="Arial"/>
                        <a:cs typeface="Arial"/>
                      </a:endParaRPr>
                    </a:p>
                  </a:txBody>
                  <a:tcPr marL="0" marR="0" marB="0" marT="236854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endParaRPr sz="265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dirty="0" sz="2000" spc="-5" b="1">
                          <a:latin typeface="Arial"/>
                          <a:cs typeface="Arial"/>
                        </a:rPr>
                        <a:t>High-level</a:t>
                      </a:r>
                      <a:r>
                        <a:rPr dirty="0" sz="2000" spc="-25" b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2000" b="1">
                          <a:latin typeface="Arial"/>
                          <a:cs typeface="Arial"/>
                        </a:rPr>
                        <a:t>architecture</a:t>
                      </a:r>
                      <a:endParaRPr sz="2000">
                        <a:latin typeface="Arial"/>
                        <a:cs typeface="Arial"/>
                      </a:endParaRPr>
                    </a:p>
                  </a:txBody>
                  <a:tcPr marL="0" marR="0" marB="0" marT="254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3345">
                        <a:lnSpc>
                          <a:spcPct val="100000"/>
                        </a:lnSpc>
                        <a:spcBef>
                          <a:spcPts val="665"/>
                        </a:spcBef>
                      </a:pPr>
                      <a:r>
                        <a:rPr dirty="0" sz="2000" b="1">
                          <a:latin typeface="Arial"/>
                          <a:cs typeface="Arial"/>
                        </a:rPr>
                        <a:t>Estimated project</a:t>
                      </a:r>
                      <a:r>
                        <a:rPr dirty="0" sz="2000" spc="-100" b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2000" b="1">
                          <a:latin typeface="Arial"/>
                          <a:cs typeface="Arial"/>
                        </a:rPr>
                        <a:t>cost</a:t>
                      </a:r>
                      <a:endParaRPr sz="2000">
                        <a:latin typeface="Arial"/>
                        <a:cs typeface="Arial"/>
                      </a:endParaRPr>
                    </a:p>
                    <a:p>
                      <a:pPr marL="833119" indent="-173355">
                        <a:lnSpc>
                          <a:spcPct val="100000"/>
                        </a:lnSpc>
                        <a:buSzPct val="95000"/>
                        <a:buFont typeface="Arial"/>
                        <a:buChar char="-"/>
                        <a:tabLst>
                          <a:tab pos="833755" algn="l"/>
                        </a:tabLst>
                      </a:pPr>
                      <a:r>
                        <a:rPr dirty="0" sz="2000" b="1">
                          <a:latin typeface="Arial"/>
                          <a:cs typeface="Arial"/>
                        </a:rPr>
                        <a:t>CapEx</a:t>
                      </a:r>
                      <a:endParaRPr sz="2000">
                        <a:latin typeface="Arial"/>
                        <a:cs typeface="Arial"/>
                      </a:endParaRPr>
                    </a:p>
                    <a:p>
                      <a:pPr marL="833119" indent="-173355">
                        <a:lnSpc>
                          <a:spcPct val="100000"/>
                        </a:lnSpc>
                        <a:spcBef>
                          <a:spcPts val="5"/>
                        </a:spcBef>
                        <a:buFont typeface="Arial"/>
                        <a:buChar char="-"/>
                        <a:tabLst>
                          <a:tab pos="833755" algn="l"/>
                        </a:tabLst>
                      </a:pPr>
                      <a:r>
                        <a:rPr dirty="0" sz="2000" b="1">
                          <a:latin typeface="Arial"/>
                          <a:cs typeface="Arial"/>
                        </a:rPr>
                        <a:t>OpEx</a:t>
                      </a:r>
                      <a:endParaRPr sz="2000">
                        <a:latin typeface="Arial"/>
                        <a:cs typeface="Arial"/>
                      </a:endParaRPr>
                    </a:p>
                  </a:txBody>
                  <a:tcPr marL="0" marR="0" marB="0" marT="84455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40208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endParaRPr sz="265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dirty="0" sz="2000" b="1">
                          <a:latin typeface="Arial"/>
                          <a:cs typeface="Arial"/>
                        </a:rPr>
                        <a:t>Change</a:t>
                      </a:r>
                      <a:endParaRPr sz="2000">
                        <a:latin typeface="Arial"/>
                        <a:cs typeface="Arial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dirty="0" sz="2000" b="1">
                          <a:latin typeface="Arial"/>
                          <a:cs typeface="Arial"/>
                        </a:rPr>
                        <a:t>Management</a:t>
                      </a:r>
                      <a:r>
                        <a:rPr dirty="0" sz="2000" spc="-55" b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2000" b="1">
                          <a:latin typeface="Arial"/>
                          <a:cs typeface="Arial"/>
                        </a:rPr>
                        <a:t>Plan</a:t>
                      </a:r>
                      <a:endParaRPr sz="2000">
                        <a:latin typeface="Arial"/>
                        <a:cs typeface="Arial"/>
                      </a:endParaRPr>
                    </a:p>
                  </a:txBody>
                  <a:tcPr marL="0" marR="0" marB="0" marT="254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490855" marR="483870" indent="1270">
                        <a:lnSpc>
                          <a:spcPct val="100000"/>
                        </a:lnSpc>
                        <a:spcBef>
                          <a:spcPts val="670"/>
                        </a:spcBef>
                      </a:pPr>
                      <a:r>
                        <a:rPr dirty="0" sz="2000" spc="-5" b="1">
                          <a:latin typeface="Arial"/>
                          <a:cs typeface="Arial"/>
                        </a:rPr>
                        <a:t>Services  service</a:t>
                      </a:r>
                      <a:r>
                        <a:rPr dirty="0" sz="2000" spc="-70" b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2000" spc="-5" b="1">
                          <a:latin typeface="Arial"/>
                          <a:cs typeface="Arial"/>
                        </a:rPr>
                        <a:t>levels  service level  </a:t>
                      </a:r>
                      <a:r>
                        <a:rPr dirty="0" sz="2000" b="1">
                          <a:latin typeface="Arial"/>
                          <a:cs typeface="Arial"/>
                        </a:rPr>
                        <a:t>metrics</a:t>
                      </a:r>
                      <a:endParaRPr sz="2000">
                        <a:latin typeface="Arial"/>
                        <a:cs typeface="Arial"/>
                      </a:endParaRPr>
                    </a:p>
                  </a:txBody>
                  <a:tcPr marL="0" marR="0" marB="0" marT="8509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endParaRPr sz="265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dirty="0" sz="2000" b="1">
                          <a:latin typeface="Arial"/>
                          <a:cs typeface="Arial"/>
                        </a:rPr>
                        <a:t>Detailed</a:t>
                      </a:r>
                      <a:r>
                        <a:rPr dirty="0" sz="2000" spc="-55" b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2000" b="1">
                          <a:latin typeface="Arial"/>
                          <a:cs typeface="Arial"/>
                        </a:rPr>
                        <a:t>architecture</a:t>
                      </a:r>
                      <a:endParaRPr sz="2000">
                        <a:latin typeface="Arial"/>
                        <a:cs typeface="Arial"/>
                      </a:endParaRPr>
                    </a:p>
                    <a:p>
                      <a:pPr algn="ctr" marL="635">
                        <a:lnSpc>
                          <a:spcPct val="100000"/>
                        </a:lnSpc>
                      </a:pPr>
                      <a:r>
                        <a:rPr dirty="0" sz="2000" b="1">
                          <a:latin typeface="Arial"/>
                          <a:cs typeface="Arial"/>
                        </a:rPr>
                        <a:t>(Optional)</a:t>
                      </a:r>
                      <a:endParaRPr sz="2000">
                        <a:latin typeface="Arial"/>
                        <a:cs typeface="Arial"/>
                      </a:endParaRPr>
                    </a:p>
                  </a:txBody>
                  <a:tcPr marL="0" marR="0" marB="0" marT="254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200">
                        <a:latin typeface="Times New Roman"/>
                        <a:cs typeface="Times New Roman"/>
                      </a:endParaRPr>
                    </a:p>
                    <a:p>
                      <a:pPr marL="515620">
                        <a:lnSpc>
                          <a:spcPct val="100000"/>
                        </a:lnSpc>
                        <a:spcBef>
                          <a:spcPts val="1739"/>
                        </a:spcBef>
                      </a:pPr>
                      <a:r>
                        <a:rPr dirty="0" sz="2000" spc="-5" b="1">
                          <a:latin typeface="Arial"/>
                          <a:cs typeface="Arial"/>
                        </a:rPr>
                        <a:t>Revenue </a:t>
                      </a:r>
                      <a:r>
                        <a:rPr dirty="0" sz="2000" b="1">
                          <a:latin typeface="Arial"/>
                          <a:cs typeface="Arial"/>
                        </a:rPr>
                        <a:t>model</a:t>
                      </a:r>
                      <a:endParaRPr sz="2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09728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054735" marR="355600" indent="-692150">
                        <a:lnSpc>
                          <a:spcPct val="100000"/>
                        </a:lnSpc>
                        <a:spcBef>
                          <a:spcPts val="1875"/>
                        </a:spcBef>
                      </a:pPr>
                      <a:r>
                        <a:rPr dirty="0" sz="2000" b="1">
                          <a:latin typeface="Arial"/>
                          <a:cs typeface="Arial"/>
                        </a:rPr>
                        <a:t>Detailed</a:t>
                      </a:r>
                      <a:r>
                        <a:rPr dirty="0" sz="2000" spc="-110" b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2000" b="1">
                          <a:latin typeface="Arial"/>
                          <a:cs typeface="Arial"/>
                        </a:rPr>
                        <a:t>project  plan</a:t>
                      </a:r>
                      <a:endParaRPr sz="2000">
                        <a:latin typeface="Arial"/>
                        <a:cs typeface="Arial"/>
                      </a:endParaRPr>
                    </a:p>
                  </a:txBody>
                  <a:tcPr marL="0" marR="0" marB="0" marT="238125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22275">
                        <a:lnSpc>
                          <a:spcPct val="100000"/>
                        </a:lnSpc>
                        <a:spcBef>
                          <a:spcPts val="675"/>
                        </a:spcBef>
                      </a:pPr>
                      <a:r>
                        <a:rPr dirty="0" sz="2000" b="1">
                          <a:latin typeface="Arial"/>
                          <a:cs typeface="Arial"/>
                        </a:rPr>
                        <a:t>Security</a:t>
                      </a:r>
                      <a:r>
                        <a:rPr dirty="0" sz="2000" spc="-40" b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2000" spc="-5" b="1">
                          <a:latin typeface="Arial"/>
                          <a:cs typeface="Arial"/>
                        </a:rPr>
                        <a:t>systems</a:t>
                      </a:r>
                      <a:endParaRPr sz="2000">
                        <a:latin typeface="Arial"/>
                        <a:cs typeface="Arial"/>
                      </a:endParaRPr>
                    </a:p>
                    <a:p>
                      <a:pPr marL="785495" indent="-172720">
                        <a:lnSpc>
                          <a:spcPct val="100000"/>
                        </a:lnSpc>
                        <a:buFont typeface="Arial"/>
                        <a:buChar char="-"/>
                        <a:tabLst>
                          <a:tab pos="785495" algn="l"/>
                        </a:tabLst>
                      </a:pPr>
                      <a:r>
                        <a:rPr dirty="0" sz="2000" spc="-5" b="1">
                          <a:latin typeface="Arial"/>
                          <a:cs typeface="Arial"/>
                        </a:rPr>
                        <a:t>Physical</a:t>
                      </a:r>
                      <a:endParaRPr sz="2000">
                        <a:latin typeface="Arial"/>
                        <a:cs typeface="Arial"/>
                      </a:endParaRPr>
                    </a:p>
                    <a:p>
                      <a:pPr marL="785495" indent="-172720">
                        <a:lnSpc>
                          <a:spcPct val="100000"/>
                        </a:lnSpc>
                        <a:buFont typeface="Arial"/>
                        <a:buChar char="-"/>
                        <a:tabLst>
                          <a:tab pos="785495" algn="l"/>
                        </a:tabLst>
                      </a:pPr>
                      <a:r>
                        <a:rPr dirty="0" sz="2000" b="1">
                          <a:latin typeface="Arial"/>
                          <a:cs typeface="Arial"/>
                        </a:rPr>
                        <a:t>Digital</a:t>
                      </a:r>
                      <a:endParaRPr sz="2000">
                        <a:latin typeface="Arial"/>
                        <a:cs typeface="Arial"/>
                      </a:endParaRPr>
                    </a:p>
                  </a:txBody>
                  <a:tcPr marL="0" marR="0" marB="0" marT="85725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endParaRPr sz="2650">
                        <a:latin typeface="Times New Roman"/>
                        <a:cs typeface="Times New Roman"/>
                      </a:endParaRPr>
                    </a:p>
                    <a:p>
                      <a:pPr algn="r" marR="259715">
                        <a:lnSpc>
                          <a:spcPct val="100000"/>
                        </a:lnSpc>
                      </a:pPr>
                      <a:r>
                        <a:rPr dirty="0" sz="2000" b="1">
                          <a:latin typeface="Arial"/>
                          <a:cs typeface="Arial"/>
                        </a:rPr>
                        <a:t>Procurement</a:t>
                      </a:r>
                      <a:r>
                        <a:rPr dirty="0" sz="2000" spc="-90" b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2000" spc="-5" b="1">
                          <a:latin typeface="Arial"/>
                          <a:cs typeface="Arial"/>
                        </a:rPr>
                        <a:t>policy</a:t>
                      </a:r>
                      <a:endParaRPr sz="2000">
                        <a:latin typeface="Arial"/>
                        <a:cs typeface="Arial"/>
                      </a:endParaRPr>
                    </a:p>
                  </a:txBody>
                  <a:tcPr marL="0" marR="0" marB="0" marT="3175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487641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R="266700">
                        <a:lnSpc>
                          <a:spcPct val="100000"/>
                        </a:lnSpc>
                        <a:spcBef>
                          <a:spcPts val="675"/>
                        </a:spcBef>
                        <a:tabLst>
                          <a:tab pos="1658620" algn="l"/>
                        </a:tabLst>
                      </a:pPr>
                      <a:r>
                        <a:rPr dirty="0" sz="2000" b="1">
                          <a:latin typeface="Arial"/>
                          <a:cs typeface="Arial"/>
                        </a:rPr>
                        <a:t>Pro</a:t>
                      </a:r>
                      <a:r>
                        <a:rPr dirty="0" sz="2000" spc="-10" b="1">
                          <a:latin typeface="Arial"/>
                          <a:cs typeface="Arial"/>
                        </a:rPr>
                        <a:t>m</a:t>
                      </a:r>
                      <a:r>
                        <a:rPr dirty="0" sz="2000" b="1">
                          <a:latin typeface="Arial"/>
                          <a:cs typeface="Arial"/>
                        </a:rPr>
                        <a:t>otion</a:t>
                      </a:r>
                      <a:r>
                        <a:rPr dirty="0" sz="2000" b="1">
                          <a:latin typeface="Arial"/>
                          <a:cs typeface="Arial"/>
                        </a:rPr>
                        <a:t>	</a:t>
                      </a:r>
                      <a:r>
                        <a:rPr dirty="0" baseline="-13888" sz="1800">
                          <a:solidFill>
                            <a:srgbClr val="878787"/>
                          </a:solidFill>
                          <a:latin typeface="Calibri"/>
                          <a:cs typeface="Calibri"/>
                        </a:rPr>
                        <a:t>13</a:t>
                      </a:r>
                      <a:endParaRPr baseline="-13888" sz="1800">
                        <a:latin typeface="Calibri"/>
                        <a:cs typeface="Calibri"/>
                      </a:endParaRPr>
                    </a:p>
                  </a:txBody>
                  <a:tcPr marL="0" marR="0" marB="0" marT="85725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sp>
        <p:nvSpPr>
          <p:cNvPr id="15" name="object 15"/>
          <p:cNvSpPr txBox="1"/>
          <p:nvPr/>
        </p:nvSpPr>
        <p:spPr>
          <a:xfrm>
            <a:off x="491439" y="1426209"/>
            <a:ext cx="10841990" cy="33083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  <a:tabLst>
                <a:tab pos="4733925" algn="l"/>
              </a:tabLst>
            </a:pPr>
            <a:r>
              <a:rPr dirty="0" sz="2000" b="1">
                <a:latin typeface="Arial"/>
                <a:cs typeface="Arial"/>
              </a:rPr>
              <a:t>The following Design</a:t>
            </a:r>
            <a:r>
              <a:rPr dirty="0" sz="2000" spc="-45" b="1">
                <a:latin typeface="Arial"/>
                <a:cs typeface="Arial"/>
              </a:rPr>
              <a:t> </a:t>
            </a:r>
            <a:r>
              <a:rPr dirty="0" sz="2000" b="1">
                <a:latin typeface="Arial"/>
                <a:cs typeface="Arial"/>
              </a:rPr>
              <a:t>Artifacts</a:t>
            </a:r>
            <a:r>
              <a:rPr dirty="0" sz="2000" spc="-35" b="1">
                <a:latin typeface="Arial"/>
                <a:cs typeface="Arial"/>
              </a:rPr>
              <a:t> </a:t>
            </a:r>
            <a:r>
              <a:rPr dirty="0" sz="2000" b="1">
                <a:latin typeface="Arial"/>
                <a:cs typeface="Arial"/>
              </a:rPr>
              <a:t>require	</a:t>
            </a:r>
            <a:r>
              <a:rPr dirty="0" sz="2000" spc="-5" b="1">
                <a:latin typeface="Arial"/>
                <a:cs typeface="Arial"/>
              </a:rPr>
              <a:t>intensive </a:t>
            </a:r>
            <a:r>
              <a:rPr dirty="0" sz="2000" b="1">
                <a:latin typeface="Arial"/>
                <a:cs typeface="Arial"/>
              </a:rPr>
              <a:t>efforts and specialized/expert</a:t>
            </a:r>
            <a:r>
              <a:rPr dirty="0" sz="2000" spc="-100" b="1">
                <a:latin typeface="Arial"/>
                <a:cs typeface="Arial"/>
              </a:rPr>
              <a:t> </a:t>
            </a:r>
            <a:r>
              <a:rPr dirty="0" sz="2000" b="1">
                <a:latin typeface="Arial"/>
                <a:cs typeface="Arial"/>
              </a:rPr>
              <a:t>resources.</a:t>
            </a:r>
            <a:endParaRPr sz="2000">
              <a:latin typeface="Arial"/>
              <a:cs typeface="Arial"/>
            </a:endParaRPr>
          </a:p>
        </p:txBody>
      </p:sp>
      <p:sp>
        <p:nvSpPr>
          <p:cNvPr id="16" name="object 16"/>
          <p:cNvSpPr txBox="1">
            <a:spLocks noGrp="1"/>
          </p:cNvSpPr>
          <p:nvPr>
            <p:ph type="title"/>
          </p:nvPr>
        </p:nvSpPr>
        <p:spPr>
          <a:xfrm>
            <a:off x="3090798" y="681609"/>
            <a:ext cx="6011545" cy="452120"/>
          </a:xfrm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2800" spc="-10">
                <a:latin typeface="Arial Black"/>
                <a:cs typeface="Arial Black"/>
              </a:rPr>
              <a:t>STEP THREE </a:t>
            </a:r>
            <a:r>
              <a:rPr dirty="0" sz="2800" spc="-5">
                <a:latin typeface="Arial Black"/>
                <a:cs typeface="Arial Black"/>
              </a:rPr>
              <a:t>: Design</a:t>
            </a:r>
            <a:r>
              <a:rPr dirty="0" sz="2800" spc="40">
                <a:latin typeface="Arial Black"/>
                <a:cs typeface="Arial Black"/>
              </a:rPr>
              <a:t> </a:t>
            </a:r>
            <a:r>
              <a:rPr dirty="0" sz="2800" spc="-5">
                <a:latin typeface="Arial Black"/>
                <a:cs typeface="Arial Black"/>
              </a:rPr>
              <a:t>Artifacts</a:t>
            </a:r>
            <a:endParaRPr sz="2800">
              <a:latin typeface="Arial Black"/>
              <a:cs typeface="Arial Black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-18288" y="0"/>
            <a:ext cx="11925300" cy="1315720"/>
            <a:chOff x="-18288" y="0"/>
            <a:chExt cx="11925300" cy="1315720"/>
          </a:xfrm>
        </p:grpSpPr>
        <p:sp>
          <p:nvSpPr>
            <p:cNvPr id="3" name="object 3"/>
            <p:cNvSpPr/>
            <p:nvPr/>
          </p:nvSpPr>
          <p:spPr>
            <a:xfrm>
              <a:off x="761" y="761"/>
              <a:ext cx="11887200" cy="1143000"/>
            </a:xfrm>
            <a:custGeom>
              <a:avLst/>
              <a:gdLst/>
              <a:ahLst/>
              <a:cxnLst/>
              <a:rect l="l" t="t" r="r" b="b"/>
              <a:pathLst>
                <a:path w="11887200" h="1143000">
                  <a:moveTo>
                    <a:pt x="0" y="1143000"/>
                  </a:moveTo>
                  <a:lnTo>
                    <a:pt x="11887200" y="1143000"/>
                  </a:lnTo>
                  <a:lnTo>
                    <a:pt x="11887200" y="0"/>
                  </a:lnTo>
                  <a:lnTo>
                    <a:pt x="0" y="0"/>
                  </a:lnTo>
                  <a:lnTo>
                    <a:pt x="0" y="1143000"/>
                  </a:lnTo>
                  <a:close/>
                </a:path>
              </a:pathLst>
            </a:custGeom>
            <a:ln w="3810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" name="object 4"/>
            <p:cNvSpPr/>
            <p:nvPr/>
          </p:nvSpPr>
          <p:spPr>
            <a:xfrm>
              <a:off x="0" y="56388"/>
              <a:ext cx="1299972" cy="1027175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/>
            <p:cNvSpPr/>
            <p:nvPr/>
          </p:nvSpPr>
          <p:spPr>
            <a:xfrm>
              <a:off x="1371600" y="56388"/>
              <a:ext cx="1786127" cy="1016507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/>
            <p:cNvSpPr/>
            <p:nvPr/>
          </p:nvSpPr>
          <p:spPr>
            <a:xfrm>
              <a:off x="3086100" y="56388"/>
              <a:ext cx="1714500" cy="1072895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/>
            <p:cNvSpPr/>
            <p:nvPr/>
          </p:nvSpPr>
          <p:spPr>
            <a:xfrm>
              <a:off x="4657344" y="56388"/>
              <a:ext cx="1501139" cy="1016507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/>
            <p:cNvSpPr/>
            <p:nvPr/>
          </p:nvSpPr>
          <p:spPr>
            <a:xfrm>
              <a:off x="7658100" y="56388"/>
              <a:ext cx="1214627" cy="993647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/>
            <p:cNvSpPr/>
            <p:nvPr/>
          </p:nvSpPr>
          <p:spPr>
            <a:xfrm>
              <a:off x="6158483" y="0"/>
              <a:ext cx="1427988" cy="1129284"/>
            </a:xfrm>
            <a:prstGeom prst="rect">
              <a:avLst/>
            </a:prstGeom>
            <a:blipFill>
              <a:blip r:embed="rId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/>
            <p:cNvSpPr/>
            <p:nvPr/>
          </p:nvSpPr>
          <p:spPr>
            <a:xfrm>
              <a:off x="8944355" y="0"/>
              <a:ext cx="1580388" cy="1072896"/>
            </a:xfrm>
            <a:prstGeom prst="rect">
              <a:avLst/>
            </a:prstGeom>
            <a:blipFill>
              <a:blip r:embed="rId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/>
            <p:cNvSpPr/>
            <p:nvPr/>
          </p:nvSpPr>
          <p:spPr>
            <a:xfrm>
              <a:off x="10587228" y="56388"/>
              <a:ext cx="1299971" cy="1016507"/>
            </a:xfrm>
            <a:prstGeom prst="rect">
              <a:avLst/>
            </a:prstGeom>
            <a:blipFill>
              <a:blip r:embed="rId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/>
            <p:cNvSpPr/>
            <p:nvPr/>
          </p:nvSpPr>
          <p:spPr>
            <a:xfrm>
              <a:off x="0" y="0"/>
              <a:ext cx="11887199" cy="1296924"/>
            </a:xfrm>
            <a:prstGeom prst="rect">
              <a:avLst/>
            </a:prstGeom>
            <a:blipFill>
              <a:blip r:embed="rId1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/>
            <p:cNvSpPr/>
            <p:nvPr/>
          </p:nvSpPr>
          <p:spPr>
            <a:xfrm>
              <a:off x="761" y="761"/>
              <a:ext cx="11887200" cy="1214755"/>
            </a:xfrm>
            <a:custGeom>
              <a:avLst/>
              <a:gdLst/>
              <a:ahLst/>
              <a:cxnLst/>
              <a:rect l="l" t="t" r="r" b="b"/>
              <a:pathLst>
                <a:path w="11887200" h="1214755">
                  <a:moveTo>
                    <a:pt x="11887200" y="0"/>
                  </a:moveTo>
                  <a:lnTo>
                    <a:pt x="0" y="0"/>
                  </a:lnTo>
                  <a:lnTo>
                    <a:pt x="0" y="1214628"/>
                  </a:lnTo>
                  <a:lnTo>
                    <a:pt x="11887200" y="1214628"/>
                  </a:lnTo>
                  <a:lnTo>
                    <a:pt x="11887200" y="0"/>
                  </a:lnTo>
                  <a:close/>
                </a:path>
              </a:pathLst>
            </a:custGeom>
            <a:solidFill>
              <a:srgbClr val="4F81B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/>
            <p:cNvSpPr/>
            <p:nvPr/>
          </p:nvSpPr>
          <p:spPr>
            <a:xfrm>
              <a:off x="761" y="761"/>
              <a:ext cx="11887200" cy="1214755"/>
            </a:xfrm>
            <a:custGeom>
              <a:avLst/>
              <a:gdLst/>
              <a:ahLst/>
              <a:cxnLst/>
              <a:rect l="l" t="t" r="r" b="b"/>
              <a:pathLst>
                <a:path w="11887200" h="1214755">
                  <a:moveTo>
                    <a:pt x="0" y="1214628"/>
                  </a:moveTo>
                  <a:lnTo>
                    <a:pt x="11887200" y="1214628"/>
                  </a:lnTo>
                  <a:lnTo>
                    <a:pt x="11887200" y="0"/>
                  </a:lnTo>
                  <a:lnTo>
                    <a:pt x="0" y="0"/>
                  </a:lnTo>
                  <a:lnTo>
                    <a:pt x="0" y="1214628"/>
                  </a:lnTo>
                  <a:close/>
                </a:path>
              </a:pathLst>
            </a:custGeom>
            <a:ln w="3810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/>
            <p:cNvSpPr/>
            <p:nvPr/>
          </p:nvSpPr>
          <p:spPr>
            <a:xfrm>
              <a:off x="0" y="59435"/>
              <a:ext cx="1299972" cy="1092707"/>
            </a:xfrm>
            <a:prstGeom prst="rect">
              <a:avLst/>
            </a:prstGeom>
            <a:blipFill>
              <a:blip r:embed="rId1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/>
            <p:cNvSpPr/>
            <p:nvPr/>
          </p:nvSpPr>
          <p:spPr>
            <a:xfrm>
              <a:off x="1371600" y="59435"/>
              <a:ext cx="1786127" cy="1080516"/>
            </a:xfrm>
            <a:prstGeom prst="rect">
              <a:avLst/>
            </a:prstGeom>
            <a:blipFill>
              <a:blip r:embed="rId1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7" name="object 17"/>
            <p:cNvSpPr/>
            <p:nvPr/>
          </p:nvSpPr>
          <p:spPr>
            <a:xfrm>
              <a:off x="3086100" y="59435"/>
              <a:ext cx="1714500" cy="1139952"/>
            </a:xfrm>
            <a:prstGeom prst="rect">
              <a:avLst/>
            </a:prstGeom>
            <a:blipFill>
              <a:blip r:embed="rId1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8" name="object 18"/>
            <p:cNvSpPr/>
            <p:nvPr/>
          </p:nvSpPr>
          <p:spPr>
            <a:xfrm>
              <a:off x="4657344" y="59435"/>
              <a:ext cx="1501139" cy="1080516"/>
            </a:xfrm>
            <a:prstGeom prst="rect">
              <a:avLst/>
            </a:prstGeom>
            <a:blipFill>
              <a:blip r:embed="rId1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9" name="object 19"/>
            <p:cNvSpPr/>
            <p:nvPr/>
          </p:nvSpPr>
          <p:spPr>
            <a:xfrm>
              <a:off x="7658100" y="59435"/>
              <a:ext cx="1214627" cy="1056132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0" name="object 20"/>
            <p:cNvSpPr/>
            <p:nvPr/>
          </p:nvSpPr>
          <p:spPr>
            <a:xfrm>
              <a:off x="6158483" y="0"/>
              <a:ext cx="1427988" cy="1199388"/>
            </a:xfrm>
            <a:prstGeom prst="rect">
              <a:avLst/>
            </a:prstGeom>
            <a:blipFill>
              <a:blip r:embed="rId1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1" name="object 21"/>
            <p:cNvSpPr/>
            <p:nvPr/>
          </p:nvSpPr>
          <p:spPr>
            <a:xfrm>
              <a:off x="8944355" y="0"/>
              <a:ext cx="1580388" cy="1139952"/>
            </a:xfrm>
            <a:prstGeom prst="rect">
              <a:avLst/>
            </a:prstGeom>
            <a:blipFill>
              <a:blip r:embed="rId1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2" name="object 22"/>
            <p:cNvSpPr/>
            <p:nvPr/>
          </p:nvSpPr>
          <p:spPr>
            <a:xfrm>
              <a:off x="10587228" y="59435"/>
              <a:ext cx="1299971" cy="1080516"/>
            </a:xfrm>
            <a:prstGeom prst="rect">
              <a:avLst/>
            </a:prstGeom>
            <a:blipFill>
              <a:blip r:embed="rId1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3" name="object 23"/>
          <p:cNvSpPr txBox="1">
            <a:spLocks noGrp="1"/>
          </p:cNvSpPr>
          <p:nvPr>
            <p:ph type="title"/>
          </p:nvPr>
        </p:nvSpPr>
        <p:spPr>
          <a:xfrm>
            <a:off x="2883407" y="342900"/>
            <a:ext cx="6425565" cy="609600"/>
          </a:xfrm>
          <a:prstGeom prst="rect"/>
          <a:solidFill>
            <a:srgbClr val="FFFFFF"/>
          </a:solidFill>
        </p:spPr>
        <p:txBody>
          <a:bodyPr wrap="square" lIns="0" tIns="71120" rIns="0" bIns="0" rtlCol="0" vert="horz">
            <a:spAutoFit/>
          </a:bodyPr>
          <a:lstStyle/>
          <a:p>
            <a:pPr marL="219710">
              <a:lnSpc>
                <a:spcPct val="100000"/>
              </a:lnSpc>
              <a:spcBef>
                <a:spcPts val="560"/>
              </a:spcBef>
            </a:pPr>
            <a:r>
              <a:rPr dirty="0" sz="2800" spc="-10">
                <a:latin typeface="Arial Black"/>
                <a:cs typeface="Arial Black"/>
              </a:rPr>
              <a:t>STEP THREE </a:t>
            </a:r>
            <a:r>
              <a:rPr dirty="0" sz="2800" spc="-5">
                <a:latin typeface="Arial Black"/>
                <a:cs typeface="Arial Black"/>
              </a:rPr>
              <a:t>: Design</a:t>
            </a:r>
            <a:r>
              <a:rPr dirty="0" sz="2800" spc="60">
                <a:latin typeface="Arial Black"/>
                <a:cs typeface="Arial Black"/>
              </a:rPr>
              <a:t> </a:t>
            </a:r>
            <a:r>
              <a:rPr dirty="0" sz="2800" spc="-5">
                <a:latin typeface="Arial Black"/>
                <a:cs typeface="Arial Black"/>
              </a:rPr>
              <a:t>Artifacts</a:t>
            </a:r>
            <a:endParaRPr sz="2800">
              <a:latin typeface="Arial Black"/>
              <a:cs typeface="Arial Black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5878829" y="5951321"/>
            <a:ext cx="5270500" cy="19367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100" spc="-5" b="1">
                <a:latin typeface="Arial"/>
                <a:cs typeface="Arial"/>
              </a:rPr>
              <a:t>Source: </a:t>
            </a:r>
            <a:r>
              <a:rPr dirty="0" sz="1100" spc="-5">
                <a:latin typeface="Arial"/>
                <a:cs typeface="Arial"/>
              </a:rPr>
              <a:t>Satyanarayana </a:t>
            </a:r>
            <a:r>
              <a:rPr dirty="0" sz="1100">
                <a:latin typeface="Arial"/>
                <a:cs typeface="Arial"/>
              </a:rPr>
              <a:t>J (2012). </a:t>
            </a:r>
            <a:r>
              <a:rPr dirty="0" sz="1100" spc="-5" i="1">
                <a:latin typeface="Arial"/>
                <a:cs typeface="Arial"/>
              </a:rPr>
              <a:t>Managing </a:t>
            </a:r>
            <a:r>
              <a:rPr dirty="0" sz="1100" i="1">
                <a:latin typeface="Arial"/>
                <a:cs typeface="Arial"/>
              </a:rPr>
              <a:t>Transformation: Objective to</a:t>
            </a:r>
            <a:r>
              <a:rPr dirty="0" sz="1100" spc="-80" i="1">
                <a:latin typeface="Arial"/>
                <a:cs typeface="Arial"/>
              </a:rPr>
              <a:t> </a:t>
            </a:r>
            <a:r>
              <a:rPr dirty="0" sz="1100" i="1">
                <a:latin typeface="Arial"/>
                <a:cs typeface="Arial"/>
              </a:rPr>
              <a:t>Outcomes.</a:t>
            </a:r>
            <a:endParaRPr sz="1100">
              <a:latin typeface="Arial"/>
              <a:cs typeface="Arial"/>
            </a:endParaRPr>
          </a:p>
        </p:txBody>
      </p:sp>
      <p:sp>
        <p:nvSpPr>
          <p:cNvPr id="25" name="object 25"/>
          <p:cNvSpPr/>
          <p:nvPr/>
        </p:nvSpPr>
        <p:spPr>
          <a:xfrm>
            <a:off x="484631" y="838199"/>
            <a:ext cx="10808208" cy="6019798"/>
          </a:xfrm>
          <a:prstGeom prst="rect">
            <a:avLst/>
          </a:prstGeom>
          <a:blipFill>
            <a:blip r:embed="rId18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6" name="object 26"/>
          <p:cNvSpPr txBox="1"/>
          <p:nvPr/>
        </p:nvSpPr>
        <p:spPr>
          <a:xfrm>
            <a:off x="4755007" y="6465214"/>
            <a:ext cx="2378075" cy="1778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1240"/>
              </a:lnSpc>
            </a:pPr>
            <a:r>
              <a:rPr dirty="0" sz="1200" spc="-5">
                <a:solidFill>
                  <a:srgbClr val="878787"/>
                </a:solidFill>
                <a:latin typeface="Calibri"/>
                <a:cs typeface="Calibri"/>
              </a:rPr>
              <a:t>charrumalhotra[dot]iipa[at]gov[dot]in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27" name="object 27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38100">
              <a:lnSpc>
                <a:spcPts val="1240"/>
              </a:lnSpc>
            </a:pPr>
            <a:fld id="{81D60167-4931-47E6-BA6A-407CBD079E47}" type="slidenum">
              <a:rPr dirty="0"/>
              <a:t>14</a:t>
            </a:fld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-18288" y="0"/>
            <a:ext cx="11925300" cy="6694170"/>
            <a:chOff x="-18288" y="0"/>
            <a:chExt cx="11925300" cy="6694170"/>
          </a:xfrm>
        </p:grpSpPr>
        <p:sp>
          <p:nvSpPr>
            <p:cNvPr id="3" name="object 3"/>
            <p:cNvSpPr/>
            <p:nvPr/>
          </p:nvSpPr>
          <p:spPr>
            <a:xfrm>
              <a:off x="761" y="761"/>
              <a:ext cx="11887200" cy="1143000"/>
            </a:xfrm>
            <a:custGeom>
              <a:avLst/>
              <a:gdLst/>
              <a:ahLst/>
              <a:cxnLst/>
              <a:rect l="l" t="t" r="r" b="b"/>
              <a:pathLst>
                <a:path w="11887200" h="1143000">
                  <a:moveTo>
                    <a:pt x="0" y="1143000"/>
                  </a:moveTo>
                  <a:lnTo>
                    <a:pt x="11887200" y="1143000"/>
                  </a:lnTo>
                  <a:lnTo>
                    <a:pt x="11887200" y="0"/>
                  </a:lnTo>
                  <a:lnTo>
                    <a:pt x="0" y="0"/>
                  </a:lnTo>
                  <a:lnTo>
                    <a:pt x="0" y="1143000"/>
                  </a:lnTo>
                  <a:close/>
                </a:path>
              </a:pathLst>
            </a:custGeom>
            <a:ln w="3810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" name="object 4"/>
            <p:cNvSpPr/>
            <p:nvPr/>
          </p:nvSpPr>
          <p:spPr>
            <a:xfrm>
              <a:off x="0" y="56388"/>
              <a:ext cx="1299972" cy="1027175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/>
            <p:cNvSpPr/>
            <p:nvPr/>
          </p:nvSpPr>
          <p:spPr>
            <a:xfrm>
              <a:off x="1371600" y="56388"/>
              <a:ext cx="1786127" cy="1016507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/>
            <p:cNvSpPr/>
            <p:nvPr/>
          </p:nvSpPr>
          <p:spPr>
            <a:xfrm>
              <a:off x="3086100" y="56388"/>
              <a:ext cx="1714500" cy="1072895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/>
            <p:cNvSpPr/>
            <p:nvPr/>
          </p:nvSpPr>
          <p:spPr>
            <a:xfrm>
              <a:off x="4657344" y="56388"/>
              <a:ext cx="1501139" cy="1016507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/>
            <p:cNvSpPr/>
            <p:nvPr/>
          </p:nvSpPr>
          <p:spPr>
            <a:xfrm>
              <a:off x="7658100" y="56388"/>
              <a:ext cx="1214627" cy="993647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/>
            <p:cNvSpPr/>
            <p:nvPr/>
          </p:nvSpPr>
          <p:spPr>
            <a:xfrm>
              <a:off x="6158483" y="0"/>
              <a:ext cx="1427988" cy="1129284"/>
            </a:xfrm>
            <a:prstGeom prst="rect">
              <a:avLst/>
            </a:prstGeom>
            <a:blipFill>
              <a:blip r:embed="rId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/>
            <p:cNvSpPr/>
            <p:nvPr/>
          </p:nvSpPr>
          <p:spPr>
            <a:xfrm>
              <a:off x="8944355" y="0"/>
              <a:ext cx="1580388" cy="1072896"/>
            </a:xfrm>
            <a:prstGeom prst="rect">
              <a:avLst/>
            </a:prstGeom>
            <a:blipFill>
              <a:blip r:embed="rId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/>
            <p:cNvSpPr/>
            <p:nvPr/>
          </p:nvSpPr>
          <p:spPr>
            <a:xfrm>
              <a:off x="10587228" y="56388"/>
              <a:ext cx="1299971" cy="1016507"/>
            </a:xfrm>
            <a:prstGeom prst="rect">
              <a:avLst/>
            </a:prstGeom>
            <a:blipFill>
              <a:blip r:embed="rId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/>
            <p:cNvSpPr/>
            <p:nvPr/>
          </p:nvSpPr>
          <p:spPr>
            <a:xfrm>
              <a:off x="0" y="0"/>
              <a:ext cx="11887199" cy="1296924"/>
            </a:xfrm>
            <a:prstGeom prst="rect">
              <a:avLst/>
            </a:prstGeom>
            <a:blipFill>
              <a:blip r:embed="rId1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/>
            <p:cNvSpPr/>
            <p:nvPr/>
          </p:nvSpPr>
          <p:spPr>
            <a:xfrm>
              <a:off x="761" y="761"/>
              <a:ext cx="11887200" cy="1214755"/>
            </a:xfrm>
            <a:custGeom>
              <a:avLst/>
              <a:gdLst/>
              <a:ahLst/>
              <a:cxnLst/>
              <a:rect l="l" t="t" r="r" b="b"/>
              <a:pathLst>
                <a:path w="11887200" h="1214755">
                  <a:moveTo>
                    <a:pt x="11887200" y="0"/>
                  </a:moveTo>
                  <a:lnTo>
                    <a:pt x="0" y="0"/>
                  </a:lnTo>
                  <a:lnTo>
                    <a:pt x="0" y="773430"/>
                  </a:lnTo>
                  <a:lnTo>
                    <a:pt x="0" y="1214628"/>
                  </a:lnTo>
                  <a:lnTo>
                    <a:pt x="11887200" y="1214628"/>
                  </a:lnTo>
                  <a:lnTo>
                    <a:pt x="11887200" y="773430"/>
                  </a:lnTo>
                  <a:lnTo>
                    <a:pt x="11887200" y="0"/>
                  </a:lnTo>
                  <a:close/>
                </a:path>
              </a:pathLst>
            </a:custGeom>
            <a:solidFill>
              <a:srgbClr val="4F81B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/>
            <p:cNvSpPr/>
            <p:nvPr/>
          </p:nvSpPr>
          <p:spPr>
            <a:xfrm>
              <a:off x="761" y="761"/>
              <a:ext cx="11887200" cy="1214755"/>
            </a:xfrm>
            <a:custGeom>
              <a:avLst/>
              <a:gdLst/>
              <a:ahLst/>
              <a:cxnLst/>
              <a:rect l="l" t="t" r="r" b="b"/>
              <a:pathLst>
                <a:path w="11887200" h="1214755">
                  <a:moveTo>
                    <a:pt x="0" y="1214628"/>
                  </a:moveTo>
                  <a:lnTo>
                    <a:pt x="11887200" y="1214628"/>
                  </a:lnTo>
                  <a:lnTo>
                    <a:pt x="11887200" y="0"/>
                  </a:lnTo>
                  <a:lnTo>
                    <a:pt x="0" y="0"/>
                  </a:lnTo>
                  <a:lnTo>
                    <a:pt x="0" y="1214628"/>
                  </a:lnTo>
                  <a:close/>
                </a:path>
              </a:pathLst>
            </a:custGeom>
            <a:ln w="3810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/>
            <p:cNvSpPr/>
            <p:nvPr/>
          </p:nvSpPr>
          <p:spPr>
            <a:xfrm>
              <a:off x="0" y="59435"/>
              <a:ext cx="1299972" cy="1092707"/>
            </a:xfrm>
            <a:prstGeom prst="rect">
              <a:avLst/>
            </a:prstGeom>
            <a:blipFill>
              <a:blip r:embed="rId1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/>
            <p:cNvSpPr/>
            <p:nvPr/>
          </p:nvSpPr>
          <p:spPr>
            <a:xfrm>
              <a:off x="1371600" y="59435"/>
              <a:ext cx="1786127" cy="1080516"/>
            </a:xfrm>
            <a:prstGeom prst="rect">
              <a:avLst/>
            </a:prstGeom>
            <a:blipFill>
              <a:blip r:embed="rId1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7" name="object 17"/>
            <p:cNvSpPr/>
            <p:nvPr/>
          </p:nvSpPr>
          <p:spPr>
            <a:xfrm>
              <a:off x="3086100" y="59435"/>
              <a:ext cx="1714500" cy="1139952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8" name="object 18"/>
            <p:cNvSpPr/>
            <p:nvPr/>
          </p:nvSpPr>
          <p:spPr>
            <a:xfrm>
              <a:off x="4657344" y="59435"/>
              <a:ext cx="1501139" cy="1080516"/>
            </a:xfrm>
            <a:prstGeom prst="rect">
              <a:avLst/>
            </a:prstGeom>
            <a:blipFill>
              <a:blip r:embed="rId1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9" name="object 19"/>
            <p:cNvSpPr/>
            <p:nvPr/>
          </p:nvSpPr>
          <p:spPr>
            <a:xfrm>
              <a:off x="7658100" y="59435"/>
              <a:ext cx="1214627" cy="1056132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0" name="object 20"/>
            <p:cNvSpPr/>
            <p:nvPr/>
          </p:nvSpPr>
          <p:spPr>
            <a:xfrm>
              <a:off x="6158483" y="0"/>
              <a:ext cx="1427988" cy="1199388"/>
            </a:xfrm>
            <a:prstGeom prst="rect">
              <a:avLst/>
            </a:prstGeom>
            <a:blipFill>
              <a:blip r:embed="rId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1" name="object 21"/>
            <p:cNvSpPr/>
            <p:nvPr/>
          </p:nvSpPr>
          <p:spPr>
            <a:xfrm>
              <a:off x="8944355" y="0"/>
              <a:ext cx="1580388" cy="1139952"/>
            </a:xfrm>
            <a:prstGeom prst="rect">
              <a:avLst/>
            </a:prstGeom>
            <a:blipFill>
              <a:blip r:embed="rId1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2" name="object 22"/>
            <p:cNvSpPr/>
            <p:nvPr/>
          </p:nvSpPr>
          <p:spPr>
            <a:xfrm>
              <a:off x="10587228" y="59435"/>
              <a:ext cx="1299971" cy="1080516"/>
            </a:xfrm>
            <a:prstGeom prst="rect">
              <a:avLst/>
            </a:prstGeom>
            <a:blipFill>
              <a:blip r:embed="rId1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3" name="object 23"/>
            <p:cNvSpPr/>
            <p:nvPr/>
          </p:nvSpPr>
          <p:spPr>
            <a:xfrm>
              <a:off x="6778752" y="1341120"/>
              <a:ext cx="4904740" cy="5328285"/>
            </a:xfrm>
            <a:custGeom>
              <a:avLst/>
              <a:gdLst/>
              <a:ahLst/>
              <a:cxnLst/>
              <a:rect l="l" t="t" r="r" b="b"/>
              <a:pathLst>
                <a:path w="4904740" h="5328284">
                  <a:moveTo>
                    <a:pt x="4086859" y="0"/>
                  </a:moveTo>
                  <a:lnTo>
                    <a:pt x="817372" y="0"/>
                  </a:lnTo>
                  <a:lnTo>
                    <a:pt x="769351" y="1387"/>
                  </a:lnTo>
                  <a:lnTo>
                    <a:pt x="722060" y="5499"/>
                  </a:lnTo>
                  <a:lnTo>
                    <a:pt x="675576" y="12259"/>
                  </a:lnTo>
                  <a:lnTo>
                    <a:pt x="629976" y="21590"/>
                  </a:lnTo>
                  <a:lnTo>
                    <a:pt x="585335" y="33415"/>
                  </a:lnTo>
                  <a:lnTo>
                    <a:pt x="541731" y="47658"/>
                  </a:lnTo>
                  <a:lnTo>
                    <a:pt x="499240" y="64242"/>
                  </a:lnTo>
                  <a:lnTo>
                    <a:pt x="457940" y="83089"/>
                  </a:lnTo>
                  <a:lnTo>
                    <a:pt x="417906" y="104124"/>
                  </a:lnTo>
                  <a:lnTo>
                    <a:pt x="379216" y="127270"/>
                  </a:lnTo>
                  <a:lnTo>
                    <a:pt x="341947" y="152450"/>
                  </a:lnTo>
                  <a:lnTo>
                    <a:pt x="306174" y="179587"/>
                  </a:lnTo>
                  <a:lnTo>
                    <a:pt x="271975" y="208605"/>
                  </a:lnTo>
                  <a:lnTo>
                    <a:pt x="239426" y="239426"/>
                  </a:lnTo>
                  <a:lnTo>
                    <a:pt x="208605" y="271975"/>
                  </a:lnTo>
                  <a:lnTo>
                    <a:pt x="179587" y="306174"/>
                  </a:lnTo>
                  <a:lnTo>
                    <a:pt x="152450" y="341947"/>
                  </a:lnTo>
                  <a:lnTo>
                    <a:pt x="127270" y="379216"/>
                  </a:lnTo>
                  <a:lnTo>
                    <a:pt x="104124" y="417906"/>
                  </a:lnTo>
                  <a:lnTo>
                    <a:pt x="83089" y="457940"/>
                  </a:lnTo>
                  <a:lnTo>
                    <a:pt x="64242" y="499240"/>
                  </a:lnTo>
                  <a:lnTo>
                    <a:pt x="47658" y="541731"/>
                  </a:lnTo>
                  <a:lnTo>
                    <a:pt x="33415" y="585335"/>
                  </a:lnTo>
                  <a:lnTo>
                    <a:pt x="21590" y="629976"/>
                  </a:lnTo>
                  <a:lnTo>
                    <a:pt x="12259" y="675576"/>
                  </a:lnTo>
                  <a:lnTo>
                    <a:pt x="5499" y="722060"/>
                  </a:lnTo>
                  <a:lnTo>
                    <a:pt x="1387" y="769351"/>
                  </a:lnTo>
                  <a:lnTo>
                    <a:pt x="0" y="817371"/>
                  </a:lnTo>
                  <a:lnTo>
                    <a:pt x="0" y="4510519"/>
                  </a:lnTo>
                  <a:lnTo>
                    <a:pt x="1387" y="4558546"/>
                  </a:lnTo>
                  <a:lnTo>
                    <a:pt x="5499" y="4605842"/>
                  </a:lnTo>
                  <a:lnTo>
                    <a:pt x="12259" y="4652330"/>
                  </a:lnTo>
                  <a:lnTo>
                    <a:pt x="21590" y="4697935"/>
                  </a:lnTo>
                  <a:lnTo>
                    <a:pt x="33415" y="4742579"/>
                  </a:lnTo>
                  <a:lnTo>
                    <a:pt x="47658" y="4786186"/>
                  </a:lnTo>
                  <a:lnTo>
                    <a:pt x="64242" y="4828679"/>
                  </a:lnTo>
                  <a:lnTo>
                    <a:pt x="83089" y="4869981"/>
                  </a:lnTo>
                  <a:lnTo>
                    <a:pt x="104124" y="4910015"/>
                  </a:lnTo>
                  <a:lnTo>
                    <a:pt x="127270" y="4948706"/>
                  </a:lnTo>
                  <a:lnTo>
                    <a:pt x="152450" y="4985976"/>
                  </a:lnTo>
                  <a:lnTo>
                    <a:pt x="179587" y="5021748"/>
                  </a:lnTo>
                  <a:lnTo>
                    <a:pt x="208605" y="5055946"/>
                  </a:lnTo>
                  <a:lnTo>
                    <a:pt x="239426" y="5088494"/>
                  </a:lnTo>
                  <a:lnTo>
                    <a:pt x="271975" y="5119315"/>
                  </a:lnTo>
                  <a:lnTo>
                    <a:pt x="306174" y="5148331"/>
                  </a:lnTo>
                  <a:lnTo>
                    <a:pt x="341947" y="5175466"/>
                  </a:lnTo>
                  <a:lnTo>
                    <a:pt x="379216" y="5200645"/>
                  </a:lnTo>
                  <a:lnTo>
                    <a:pt x="417906" y="5223789"/>
                  </a:lnTo>
                  <a:lnTo>
                    <a:pt x="457940" y="5244822"/>
                  </a:lnTo>
                  <a:lnTo>
                    <a:pt x="499240" y="5263668"/>
                  </a:lnTo>
                  <a:lnTo>
                    <a:pt x="541731" y="5280250"/>
                  </a:lnTo>
                  <a:lnTo>
                    <a:pt x="585335" y="5294492"/>
                  </a:lnTo>
                  <a:lnTo>
                    <a:pt x="629976" y="5306315"/>
                  </a:lnTo>
                  <a:lnTo>
                    <a:pt x="675576" y="5315645"/>
                  </a:lnTo>
                  <a:lnTo>
                    <a:pt x="722060" y="5322404"/>
                  </a:lnTo>
                  <a:lnTo>
                    <a:pt x="769351" y="5326516"/>
                  </a:lnTo>
                  <a:lnTo>
                    <a:pt x="817372" y="5327904"/>
                  </a:lnTo>
                  <a:lnTo>
                    <a:pt x="4086859" y="5327904"/>
                  </a:lnTo>
                  <a:lnTo>
                    <a:pt x="4134880" y="5326516"/>
                  </a:lnTo>
                  <a:lnTo>
                    <a:pt x="4182171" y="5322404"/>
                  </a:lnTo>
                  <a:lnTo>
                    <a:pt x="4228655" y="5315645"/>
                  </a:lnTo>
                  <a:lnTo>
                    <a:pt x="4274255" y="5306315"/>
                  </a:lnTo>
                  <a:lnTo>
                    <a:pt x="4318896" y="5294492"/>
                  </a:lnTo>
                  <a:lnTo>
                    <a:pt x="4362500" y="5280250"/>
                  </a:lnTo>
                  <a:lnTo>
                    <a:pt x="4404991" y="5263668"/>
                  </a:lnTo>
                  <a:lnTo>
                    <a:pt x="4446291" y="5244822"/>
                  </a:lnTo>
                  <a:lnTo>
                    <a:pt x="4486325" y="5223789"/>
                  </a:lnTo>
                  <a:lnTo>
                    <a:pt x="4525015" y="5200645"/>
                  </a:lnTo>
                  <a:lnTo>
                    <a:pt x="4562284" y="5175466"/>
                  </a:lnTo>
                  <a:lnTo>
                    <a:pt x="4598057" y="5148331"/>
                  </a:lnTo>
                  <a:lnTo>
                    <a:pt x="4632256" y="5119315"/>
                  </a:lnTo>
                  <a:lnTo>
                    <a:pt x="4664805" y="5088494"/>
                  </a:lnTo>
                  <a:lnTo>
                    <a:pt x="4695626" y="5055946"/>
                  </a:lnTo>
                  <a:lnTo>
                    <a:pt x="4724644" y="5021748"/>
                  </a:lnTo>
                  <a:lnTo>
                    <a:pt x="4751781" y="4985976"/>
                  </a:lnTo>
                  <a:lnTo>
                    <a:pt x="4776961" y="4948706"/>
                  </a:lnTo>
                  <a:lnTo>
                    <a:pt x="4800107" y="4910015"/>
                  </a:lnTo>
                  <a:lnTo>
                    <a:pt x="4821142" y="4869981"/>
                  </a:lnTo>
                  <a:lnTo>
                    <a:pt x="4839989" y="4828679"/>
                  </a:lnTo>
                  <a:lnTo>
                    <a:pt x="4856573" y="4786186"/>
                  </a:lnTo>
                  <a:lnTo>
                    <a:pt x="4870816" y="4742579"/>
                  </a:lnTo>
                  <a:lnTo>
                    <a:pt x="4882641" y="4697935"/>
                  </a:lnTo>
                  <a:lnTo>
                    <a:pt x="4891972" y="4652330"/>
                  </a:lnTo>
                  <a:lnTo>
                    <a:pt x="4898732" y="4605842"/>
                  </a:lnTo>
                  <a:lnTo>
                    <a:pt x="4902844" y="4558546"/>
                  </a:lnTo>
                  <a:lnTo>
                    <a:pt x="4904232" y="4510519"/>
                  </a:lnTo>
                  <a:lnTo>
                    <a:pt x="4904232" y="817371"/>
                  </a:lnTo>
                  <a:lnTo>
                    <a:pt x="4902844" y="769351"/>
                  </a:lnTo>
                  <a:lnTo>
                    <a:pt x="4898732" y="722060"/>
                  </a:lnTo>
                  <a:lnTo>
                    <a:pt x="4891972" y="675576"/>
                  </a:lnTo>
                  <a:lnTo>
                    <a:pt x="4882641" y="629976"/>
                  </a:lnTo>
                  <a:lnTo>
                    <a:pt x="4870816" y="585335"/>
                  </a:lnTo>
                  <a:lnTo>
                    <a:pt x="4856573" y="541731"/>
                  </a:lnTo>
                  <a:lnTo>
                    <a:pt x="4839989" y="499240"/>
                  </a:lnTo>
                  <a:lnTo>
                    <a:pt x="4821142" y="457940"/>
                  </a:lnTo>
                  <a:lnTo>
                    <a:pt x="4800107" y="417906"/>
                  </a:lnTo>
                  <a:lnTo>
                    <a:pt x="4776961" y="379216"/>
                  </a:lnTo>
                  <a:lnTo>
                    <a:pt x="4751781" y="341947"/>
                  </a:lnTo>
                  <a:lnTo>
                    <a:pt x="4724644" y="306174"/>
                  </a:lnTo>
                  <a:lnTo>
                    <a:pt x="4695626" y="271975"/>
                  </a:lnTo>
                  <a:lnTo>
                    <a:pt x="4664805" y="239426"/>
                  </a:lnTo>
                  <a:lnTo>
                    <a:pt x="4632256" y="208605"/>
                  </a:lnTo>
                  <a:lnTo>
                    <a:pt x="4598057" y="179587"/>
                  </a:lnTo>
                  <a:lnTo>
                    <a:pt x="4562284" y="152450"/>
                  </a:lnTo>
                  <a:lnTo>
                    <a:pt x="4525015" y="127270"/>
                  </a:lnTo>
                  <a:lnTo>
                    <a:pt x="4486325" y="104124"/>
                  </a:lnTo>
                  <a:lnTo>
                    <a:pt x="4446291" y="83089"/>
                  </a:lnTo>
                  <a:lnTo>
                    <a:pt x="4404991" y="64242"/>
                  </a:lnTo>
                  <a:lnTo>
                    <a:pt x="4362500" y="47658"/>
                  </a:lnTo>
                  <a:lnTo>
                    <a:pt x="4318896" y="33415"/>
                  </a:lnTo>
                  <a:lnTo>
                    <a:pt x="4274255" y="21590"/>
                  </a:lnTo>
                  <a:lnTo>
                    <a:pt x="4228655" y="12259"/>
                  </a:lnTo>
                  <a:lnTo>
                    <a:pt x="4182171" y="5499"/>
                  </a:lnTo>
                  <a:lnTo>
                    <a:pt x="4134880" y="1387"/>
                  </a:lnTo>
                  <a:lnTo>
                    <a:pt x="4086859" y="0"/>
                  </a:lnTo>
                  <a:close/>
                </a:path>
              </a:pathLst>
            </a:custGeom>
            <a:solidFill>
              <a:srgbClr val="1F487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4" name="object 24"/>
            <p:cNvSpPr/>
            <p:nvPr/>
          </p:nvSpPr>
          <p:spPr>
            <a:xfrm>
              <a:off x="6778752" y="1341120"/>
              <a:ext cx="4904740" cy="5328285"/>
            </a:xfrm>
            <a:custGeom>
              <a:avLst/>
              <a:gdLst/>
              <a:ahLst/>
              <a:cxnLst/>
              <a:rect l="l" t="t" r="r" b="b"/>
              <a:pathLst>
                <a:path w="4904740" h="5328284">
                  <a:moveTo>
                    <a:pt x="0" y="817371"/>
                  </a:moveTo>
                  <a:lnTo>
                    <a:pt x="1387" y="769351"/>
                  </a:lnTo>
                  <a:lnTo>
                    <a:pt x="5499" y="722060"/>
                  </a:lnTo>
                  <a:lnTo>
                    <a:pt x="12259" y="675576"/>
                  </a:lnTo>
                  <a:lnTo>
                    <a:pt x="21590" y="629976"/>
                  </a:lnTo>
                  <a:lnTo>
                    <a:pt x="33415" y="585335"/>
                  </a:lnTo>
                  <a:lnTo>
                    <a:pt x="47658" y="541731"/>
                  </a:lnTo>
                  <a:lnTo>
                    <a:pt x="64242" y="499240"/>
                  </a:lnTo>
                  <a:lnTo>
                    <a:pt x="83089" y="457940"/>
                  </a:lnTo>
                  <a:lnTo>
                    <a:pt x="104124" y="417906"/>
                  </a:lnTo>
                  <a:lnTo>
                    <a:pt x="127270" y="379216"/>
                  </a:lnTo>
                  <a:lnTo>
                    <a:pt x="152450" y="341947"/>
                  </a:lnTo>
                  <a:lnTo>
                    <a:pt x="179587" y="306174"/>
                  </a:lnTo>
                  <a:lnTo>
                    <a:pt x="208605" y="271975"/>
                  </a:lnTo>
                  <a:lnTo>
                    <a:pt x="239426" y="239426"/>
                  </a:lnTo>
                  <a:lnTo>
                    <a:pt x="271975" y="208605"/>
                  </a:lnTo>
                  <a:lnTo>
                    <a:pt x="306174" y="179587"/>
                  </a:lnTo>
                  <a:lnTo>
                    <a:pt x="341947" y="152450"/>
                  </a:lnTo>
                  <a:lnTo>
                    <a:pt x="379216" y="127270"/>
                  </a:lnTo>
                  <a:lnTo>
                    <a:pt x="417906" y="104124"/>
                  </a:lnTo>
                  <a:lnTo>
                    <a:pt x="457940" y="83089"/>
                  </a:lnTo>
                  <a:lnTo>
                    <a:pt x="499240" y="64242"/>
                  </a:lnTo>
                  <a:lnTo>
                    <a:pt x="541731" y="47658"/>
                  </a:lnTo>
                  <a:lnTo>
                    <a:pt x="585335" y="33415"/>
                  </a:lnTo>
                  <a:lnTo>
                    <a:pt x="629976" y="21590"/>
                  </a:lnTo>
                  <a:lnTo>
                    <a:pt x="675576" y="12259"/>
                  </a:lnTo>
                  <a:lnTo>
                    <a:pt x="722060" y="5499"/>
                  </a:lnTo>
                  <a:lnTo>
                    <a:pt x="769351" y="1387"/>
                  </a:lnTo>
                  <a:lnTo>
                    <a:pt x="817372" y="0"/>
                  </a:lnTo>
                  <a:lnTo>
                    <a:pt x="4086859" y="0"/>
                  </a:lnTo>
                  <a:lnTo>
                    <a:pt x="4134880" y="1387"/>
                  </a:lnTo>
                  <a:lnTo>
                    <a:pt x="4182171" y="5499"/>
                  </a:lnTo>
                  <a:lnTo>
                    <a:pt x="4228655" y="12259"/>
                  </a:lnTo>
                  <a:lnTo>
                    <a:pt x="4274255" y="21590"/>
                  </a:lnTo>
                  <a:lnTo>
                    <a:pt x="4318896" y="33415"/>
                  </a:lnTo>
                  <a:lnTo>
                    <a:pt x="4362500" y="47658"/>
                  </a:lnTo>
                  <a:lnTo>
                    <a:pt x="4404991" y="64242"/>
                  </a:lnTo>
                  <a:lnTo>
                    <a:pt x="4446291" y="83089"/>
                  </a:lnTo>
                  <a:lnTo>
                    <a:pt x="4486325" y="104124"/>
                  </a:lnTo>
                  <a:lnTo>
                    <a:pt x="4525015" y="127270"/>
                  </a:lnTo>
                  <a:lnTo>
                    <a:pt x="4562284" y="152450"/>
                  </a:lnTo>
                  <a:lnTo>
                    <a:pt x="4598057" y="179587"/>
                  </a:lnTo>
                  <a:lnTo>
                    <a:pt x="4632256" y="208605"/>
                  </a:lnTo>
                  <a:lnTo>
                    <a:pt x="4664805" y="239426"/>
                  </a:lnTo>
                  <a:lnTo>
                    <a:pt x="4695626" y="271975"/>
                  </a:lnTo>
                  <a:lnTo>
                    <a:pt x="4724644" y="306174"/>
                  </a:lnTo>
                  <a:lnTo>
                    <a:pt x="4751781" y="341947"/>
                  </a:lnTo>
                  <a:lnTo>
                    <a:pt x="4776961" y="379216"/>
                  </a:lnTo>
                  <a:lnTo>
                    <a:pt x="4800107" y="417906"/>
                  </a:lnTo>
                  <a:lnTo>
                    <a:pt x="4821142" y="457940"/>
                  </a:lnTo>
                  <a:lnTo>
                    <a:pt x="4839989" y="499240"/>
                  </a:lnTo>
                  <a:lnTo>
                    <a:pt x="4856573" y="541731"/>
                  </a:lnTo>
                  <a:lnTo>
                    <a:pt x="4870816" y="585335"/>
                  </a:lnTo>
                  <a:lnTo>
                    <a:pt x="4882641" y="629976"/>
                  </a:lnTo>
                  <a:lnTo>
                    <a:pt x="4891972" y="675576"/>
                  </a:lnTo>
                  <a:lnTo>
                    <a:pt x="4898732" y="722060"/>
                  </a:lnTo>
                  <a:lnTo>
                    <a:pt x="4902844" y="769351"/>
                  </a:lnTo>
                  <a:lnTo>
                    <a:pt x="4904232" y="817371"/>
                  </a:lnTo>
                  <a:lnTo>
                    <a:pt x="4904232" y="4510519"/>
                  </a:lnTo>
                  <a:lnTo>
                    <a:pt x="4902844" y="4558546"/>
                  </a:lnTo>
                  <a:lnTo>
                    <a:pt x="4898732" y="4605842"/>
                  </a:lnTo>
                  <a:lnTo>
                    <a:pt x="4891972" y="4652330"/>
                  </a:lnTo>
                  <a:lnTo>
                    <a:pt x="4882641" y="4697935"/>
                  </a:lnTo>
                  <a:lnTo>
                    <a:pt x="4870816" y="4742579"/>
                  </a:lnTo>
                  <a:lnTo>
                    <a:pt x="4856573" y="4786186"/>
                  </a:lnTo>
                  <a:lnTo>
                    <a:pt x="4839989" y="4828679"/>
                  </a:lnTo>
                  <a:lnTo>
                    <a:pt x="4821142" y="4869981"/>
                  </a:lnTo>
                  <a:lnTo>
                    <a:pt x="4800107" y="4910015"/>
                  </a:lnTo>
                  <a:lnTo>
                    <a:pt x="4776961" y="4948706"/>
                  </a:lnTo>
                  <a:lnTo>
                    <a:pt x="4751781" y="4985976"/>
                  </a:lnTo>
                  <a:lnTo>
                    <a:pt x="4724644" y="5021748"/>
                  </a:lnTo>
                  <a:lnTo>
                    <a:pt x="4695626" y="5055946"/>
                  </a:lnTo>
                  <a:lnTo>
                    <a:pt x="4664805" y="5088494"/>
                  </a:lnTo>
                  <a:lnTo>
                    <a:pt x="4632256" y="5119315"/>
                  </a:lnTo>
                  <a:lnTo>
                    <a:pt x="4598057" y="5148331"/>
                  </a:lnTo>
                  <a:lnTo>
                    <a:pt x="4562284" y="5175466"/>
                  </a:lnTo>
                  <a:lnTo>
                    <a:pt x="4525015" y="5200645"/>
                  </a:lnTo>
                  <a:lnTo>
                    <a:pt x="4486325" y="5223789"/>
                  </a:lnTo>
                  <a:lnTo>
                    <a:pt x="4446291" y="5244822"/>
                  </a:lnTo>
                  <a:lnTo>
                    <a:pt x="4404991" y="5263668"/>
                  </a:lnTo>
                  <a:lnTo>
                    <a:pt x="4362500" y="5280250"/>
                  </a:lnTo>
                  <a:lnTo>
                    <a:pt x="4318896" y="5294492"/>
                  </a:lnTo>
                  <a:lnTo>
                    <a:pt x="4274255" y="5306315"/>
                  </a:lnTo>
                  <a:lnTo>
                    <a:pt x="4228655" y="5315645"/>
                  </a:lnTo>
                  <a:lnTo>
                    <a:pt x="4182171" y="5322404"/>
                  </a:lnTo>
                  <a:lnTo>
                    <a:pt x="4134880" y="5326516"/>
                  </a:lnTo>
                  <a:lnTo>
                    <a:pt x="4086859" y="5327904"/>
                  </a:lnTo>
                  <a:lnTo>
                    <a:pt x="817372" y="5327904"/>
                  </a:lnTo>
                  <a:lnTo>
                    <a:pt x="769351" y="5326516"/>
                  </a:lnTo>
                  <a:lnTo>
                    <a:pt x="722060" y="5322404"/>
                  </a:lnTo>
                  <a:lnTo>
                    <a:pt x="675576" y="5315645"/>
                  </a:lnTo>
                  <a:lnTo>
                    <a:pt x="629976" y="5306315"/>
                  </a:lnTo>
                  <a:lnTo>
                    <a:pt x="585335" y="5294492"/>
                  </a:lnTo>
                  <a:lnTo>
                    <a:pt x="541731" y="5280250"/>
                  </a:lnTo>
                  <a:lnTo>
                    <a:pt x="499240" y="5263668"/>
                  </a:lnTo>
                  <a:lnTo>
                    <a:pt x="457940" y="5244822"/>
                  </a:lnTo>
                  <a:lnTo>
                    <a:pt x="417906" y="5223789"/>
                  </a:lnTo>
                  <a:lnTo>
                    <a:pt x="379216" y="5200645"/>
                  </a:lnTo>
                  <a:lnTo>
                    <a:pt x="341947" y="5175466"/>
                  </a:lnTo>
                  <a:lnTo>
                    <a:pt x="306174" y="5148331"/>
                  </a:lnTo>
                  <a:lnTo>
                    <a:pt x="271975" y="5119315"/>
                  </a:lnTo>
                  <a:lnTo>
                    <a:pt x="239426" y="5088494"/>
                  </a:lnTo>
                  <a:lnTo>
                    <a:pt x="208605" y="5055946"/>
                  </a:lnTo>
                  <a:lnTo>
                    <a:pt x="179587" y="5021748"/>
                  </a:lnTo>
                  <a:lnTo>
                    <a:pt x="152450" y="4985976"/>
                  </a:lnTo>
                  <a:lnTo>
                    <a:pt x="127270" y="4948706"/>
                  </a:lnTo>
                  <a:lnTo>
                    <a:pt x="104124" y="4910015"/>
                  </a:lnTo>
                  <a:lnTo>
                    <a:pt x="83089" y="4869981"/>
                  </a:lnTo>
                  <a:lnTo>
                    <a:pt x="64242" y="4828679"/>
                  </a:lnTo>
                  <a:lnTo>
                    <a:pt x="47658" y="4786186"/>
                  </a:lnTo>
                  <a:lnTo>
                    <a:pt x="33415" y="4742579"/>
                  </a:lnTo>
                  <a:lnTo>
                    <a:pt x="21590" y="4697935"/>
                  </a:lnTo>
                  <a:lnTo>
                    <a:pt x="12259" y="4652330"/>
                  </a:lnTo>
                  <a:lnTo>
                    <a:pt x="5499" y="4605842"/>
                  </a:lnTo>
                  <a:lnTo>
                    <a:pt x="1387" y="4558546"/>
                  </a:lnTo>
                  <a:lnTo>
                    <a:pt x="0" y="4510519"/>
                  </a:lnTo>
                  <a:lnTo>
                    <a:pt x="0" y="817371"/>
                  </a:lnTo>
                  <a:close/>
                </a:path>
              </a:pathLst>
            </a:custGeom>
            <a:ln w="12192">
              <a:solidFill>
                <a:srgbClr val="42709B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5" name="object 25"/>
          <p:cNvSpPr txBox="1"/>
          <p:nvPr/>
        </p:nvSpPr>
        <p:spPr>
          <a:xfrm>
            <a:off x="7154418" y="1616710"/>
            <a:ext cx="2436495" cy="26924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600" spc="-5" b="1">
                <a:solidFill>
                  <a:srgbClr val="FFFFFF"/>
                </a:solidFill>
                <a:latin typeface="Arial"/>
                <a:cs typeface="Arial"/>
              </a:rPr>
              <a:t>Implementation</a:t>
            </a:r>
            <a:r>
              <a:rPr dirty="0" sz="1600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600" spc="-10" b="1">
                <a:solidFill>
                  <a:srgbClr val="FFFFFF"/>
                </a:solidFill>
                <a:latin typeface="Arial"/>
                <a:cs typeface="Arial"/>
              </a:rPr>
              <a:t>Aspects:</a:t>
            </a:r>
            <a:endParaRPr sz="1600">
              <a:latin typeface="Arial"/>
              <a:cs typeface="Arial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7142226" y="1944065"/>
            <a:ext cx="4095750" cy="347980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425450" indent="-413384">
              <a:lnSpc>
                <a:spcPts val="1515"/>
              </a:lnSpc>
              <a:spcBef>
                <a:spcPts val="105"/>
              </a:spcBef>
              <a:buSzPct val="92857"/>
              <a:buAutoNum type="arabicPeriod"/>
              <a:tabLst>
                <a:tab pos="425450" algn="l"/>
                <a:tab pos="426084" algn="l"/>
              </a:tabLst>
            </a:pPr>
            <a:r>
              <a:rPr dirty="0" sz="1400" b="1">
                <a:solidFill>
                  <a:srgbClr val="FFFFFF"/>
                </a:solidFill>
                <a:latin typeface="Arial"/>
                <a:cs typeface="Arial"/>
              </a:rPr>
              <a:t>Awareness: </a:t>
            </a:r>
            <a:r>
              <a:rPr dirty="0" sz="1400">
                <a:solidFill>
                  <a:srgbClr val="FFFFFF"/>
                </a:solidFill>
                <a:latin typeface="Arial"/>
                <a:cs typeface="Arial"/>
              </a:rPr>
              <a:t>How the awareness about</a:t>
            </a:r>
            <a:r>
              <a:rPr dirty="0" sz="1400" spc="-165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400">
                <a:solidFill>
                  <a:srgbClr val="FFFFFF"/>
                </a:solidFill>
                <a:latin typeface="Arial"/>
                <a:cs typeface="Arial"/>
              </a:rPr>
              <a:t>the</a:t>
            </a:r>
            <a:endParaRPr sz="1400">
              <a:latin typeface="Arial"/>
              <a:cs typeface="Arial"/>
            </a:endParaRPr>
          </a:p>
          <a:p>
            <a:pPr marL="425450">
              <a:lnSpc>
                <a:spcPts val="1515"/>
              </a:lnSpc>
            </a:pPr>
            <a:r>
              <a:rPr dirty="0" sz="1400" spc="-5">
                <a:solidFill>
                  <a:srgbClr val="FFFFFF"/>
                </a:solidFill>
                <a:latin typeface="Arial"/>
                <a:cs typeface="Arial"/>
              </a:rPr>
              <a:t>service </a:t>
            </a:r>
            <a:r>
              <a:rPr dirty="0" sz="1400">
                <a:solidFill>
                  <a:srgbClr val="FFFFFF"/>
                </a:solidFill>
                <a:latin typeface="Arial"/>
                <a:cs typeface="Arial"/>
              </a:rPr>
              <a:t>is</a:t>
            </a:r>
            <a:r>
              <a:rPr dirty="0" sz="1400" spc="-25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400">
                <a:solidFill>
                  <a:srgbClr val="FFFFFF"/>
                </a:solidFill>
                <a:latin typeface="Arial"/>
                <a:cs typeface="Arial"/>
              </a:rPr>
              <a:t>raised?</a:t>
            </a:r>
            <a:endParaRPr sz="1400">
              <a:latin typeface="Arial"/>
              <a:cs typeface="Arial"/>
            </a:endParaRPr>
          </a:p>
          <a:p>
            <a:pPr marL="425450" marR="5715" indent="-413384">
              <a:lnSpc>
                <a:spcPts val="1340"/>
              </a:lnSpc>
              <a:spcBef>
                <a:spcPts val="990"/>
              </a:spcBef>
              <a:buSzPct val="92857"/>
              <a:buAutoNum type="arabicPeriod" startAt="2"/>
              <a:tabLst>
                <a:tab pos="425450" algn="l"/>
                <a:tab pos="426084" algn="l"/>
              </a:tabLst>
            </a:pPr>
            <a:r>
              <a:rPr dirty="0" sz="1400" spc="-5" b="1">
                <a:solidFill>
                  <a:srgbClr val="FFFFFF"/>
                </a:solidFill>
                <a:latin typeface="Arial"/>
                <a:cs typeface="Arial"/>
              </a:rPr>
              <a:t>Transact: </a:t>
            </a:r>
            <a:r>
              <a:rPr dirty="0" sz="1400">
                <a:solidFill>
                  <a:srgbClr val="FFFFFF"/>
                </a:solidFill>
                <a:latin typeface="Arial"/>
                <a:cs typeface="Arial"/>
              </a:rPr>
              <a:t>key </a:t>
            </a:r>
            <a:r>
              <a:rPr dirty="0" sz="1400" spc="-5">
                <a:solidFill>
                  <a:srgbClr val="FFFFFF"/>
                </a:solidFill>
                <a:latin typeface="Arial"/>
                <a:cs typeface="Arial"/>
              </a:rPr>
              <a:t>activities </a:t>
            </a:r>
            <a:r>
              <a:rPr dirty="0" sz="1400">
                <a:solidFill>
                  <a:srgbClr val="FFFFFF"/>
                </a:solidFill>
                <a:latin typeface="Arial"/>
                <a:cs typeface="Arial"/>
              </a:rPr>
              <a:t>and channels that are  required to </a:t>
            </a:r>
            <a:r>
              <a:rPr dirty="0" sz="1400" spc="-5">
                <a:solidFill>
                  <a:srgbClr val="FFFFFF"/>
                </a:solidFill>
                <a:latin typeface="Arial"/>
                <a:cs typeface="Arial"/>
              </a:rPr>
              <a:t>provide </a:t>
            </a:r>
            <a:r>
              <a:rPr dirty="0" sz="1400">
                <a:solidFill>
                  <a:srgbClr val="FFFFFF"/>
                </a:solidFill>
                <a:latin typeface="Arial"/>
                <a:cs typeface="Arial"/>
              </a:rPr>
              <a:t>the </a:t>
            </a:r>
            <a:r>
              <a:rPr dirty="0" sz="1400" spc="-5">
                <a:solidFill>
                  <a:srgbClr val="FFFFFF"/>
                </a:solidFill>
                <a:latin typeface="Arial"/>
                <a:cs typeface="Arial"/>
              </a:rPr>
              <a:t>proposed</a:t>
            </a:r>
            <a:r>
              <a:rPr dirty="0" sz="1400" spc="-16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400" spc="-5">
                <a:solidFill>
                  <a:srgbClr val="FFFFFF"/>
                </a:solidFill>
                <a:latin typeface="Arial"/>
                <a:cs typeface="Arial"/>
              </a:rPr>
              <a:t>‘Value</a:t>
            </a:r>
            <a:endParaRPr sz="1400">
              <a:latin typeface="Arial"/>
              <a:cs typeface="Arial"/>
            </a:endParaRPr>
          </a:p>
          <a:p>
            <a:pPr marL="425450" marR="300990">
              <a:lnSpc>
                <a:spcPct val="80000"/>
              </a:lnSpc>
              <a:spcBef>
                <a:spcPts val="15"/>
              </a:spcBef>
            </a:pPr>
            <a:r>
              <a:rPr dirty="0" sz="1400" spc="-5">
                <a:solidFill>
                  <a:srgbClr val="FFFFFF"/>
                </a:solidFill>
                <a:latin typeface="Arial"/>
                <a:cs typeface="Arial"/>
              </a:rPr>
              <a:t>Proposition’? How </a:t>
            </a:r>
            <a:r>
              <a:rPr dirty="0" sz="1400">
                <a:solidFill>
                  <a:srgbClr val="FFFFFF"/>
                </a:solidFill>
                <a:latin typeface="Arial"/>
                <a:cs typeface="Arial"/>
              </a:rPr>
              <a:t>the </a:t>
            </a:r>
            <a:r>
              <a:rPr dirty="0" sz="1400" spc="-5">
                <a:solidFill>
                  <a:srgbClr val="FFFFFF"/>
                </a:solidFill>
                <a:latin typeface="Arial"/>
                <a:cs typeface="Arial"/>
              </a:rPr>
              <a:t>users are allowed </a:t>
            </a:r>
            <a:r>
              <a:rPr dirty="0" sz="1400">
                <a:solidFill>
                  <a:srgbClr val="FFFFFF"/>
                </a:solidFill>
                <a:latin typeface="Arial"/>
                <a:cs typeface="Arial"/>
              </a:rPr>
              <a:t>to  transact </a:t>
            </a:r>
            <a:r>
              <a:rPr dirty="0" sz="1400" spc="-5">
                <a:solidFill>
                  <a:srgbClr val="FFFFFF"/>
                </a:solidFill>
                <a:latin typeface="Arial"/>
                <a:cs typeface="Arial"/>
              </a:rPr>
              <a:t>with </a:t>
            </a:r>
            <a:r>
              <a:rPr dirty="0" sz="1400">
                <a:solidFill>
                  <a:srgbClr val="FFFFFF"/>
                </a:solidFill>
                <a:latin typeface="Arial"/>
                <a:cs typeface="Arial"/>
              </a:rPr>
              <a:t>the </a:t>
            </a:r>
            <a:r>
              <a:rPr dirty="0" sz="1400" spc="-5">
                <a:solidFill>
                  <a:srgbClr val="FFFFFF"/>
                </a:solidFill>
                <a:latin typeface="Arial"/>
                <a:cs typeface="Arial"/>
              </a:rPr>
              <a:t>service </a:t>
            </a:r>
            <a:r>
              <a:rPr dirty="0" sz="1400">
                <a:solidFill>
                  <a:srgbClr val="FFFFFF"/>
                </a:solidFill>
                <a:latin typeface="Arial"/>
                <a:cs typeface="Arial"/>
              </a:rPr>
              <a:t>( identify the  channels)?</a:t>
            </a:r>
            <a:endParaRPr sz="1400">
              <a:latin typeface="Arial"/>
              <a:cs typeface="Arial"/>
            </a:endParaRPr>
          </a:p>
          <a:p>
            <a:pPr marL="425450" marR="485140" indent="-413384">
              <a:lnSpc>
                <a:spcPts val="1340"/>
              </a:lnSpc>
              <a:spcBef>
                <a:spcPts val="1000"/>
              </a:spcBef>
              <a:buSzPct val="92857"/>
              <a:buAutoNum type="arabicPeriod" startAt="3"/>
              <a:tabLst>
                <a:tab pos="425450" algn="l"/>
                <a:tab pos="426084" algn="l"/>
              </a:tabLst>
            </a:pPr>
            <a:r>
              <a:rPr dirty="0" sz="1400" spc="-10" b="1">
                <a:solidFill>
                  <a:srgbClr val="FFFFFF"/>
                </a:solidFill>
                <a:latin typeface="Arial"/>
                <a:cs typeface="Arial"/>
              </a:rPr>
              <a:t>Delivery: </a:t>
            </a:r>
            <a:r>
              <a:rPr dirty="0" sz="1400" spc="-5">
                <a:solidFill>
                  <a:srgbClr val="FFFFFF"/>
                </a:solidFill>
                <a:latin typeface="Arial"/>
                <a:cs typeface="Arial"/>
              </a:rPr>
              <a:t>How </a:t>
            </a:r>
            <a:r>
              <a:rPr dirty="0" sz="1400">
                <a:solidFill>
                  <a:srgbClr val="FFFFFF"/>
                </a:solidFill>
                <a:latin typeface="Arial"/>
                <a:cs typeface="Arial"/>
              </a:rPr>
              <a:t>the Value Proposition is  </a:t>
            </a:r>
            <a:r>
              <a:rPr dirty="0" sz="1400" spc="-5">
                <a:solidFill>
                  <a:srgbClr val="FFFFFF"/>
                </a:solidFill>
                <a:latin typeface="Arial"/>
                <a:cs typeface="Arial"/>
              </a:rPr>
              <a:t>delivered </a:t>
            </a:r>
            <a:r>
              <a:rPr dirty="0" sz="1400">
                <a:solidFill>
                  <a:srgbClr val="FFFFFF"/>
                </a:solidFill>
                <a:latin typeface="Arial"/>
                <a:cs typeface="Arial"/>
              </a:rPr>
              <a:t>to users- thru </a:t>
            </a:r>
            <a:r>
              <a:rPr dirty="0" sz="1400" spc="-5">
                <a:solidFill>
                  <a:srgbClr val="FFFFFF"/>
                </a:solidFill>
                <a:latin typeface="Arial"/>
                <a:cs typeface="Arial"/>
              </a:rPr>
              <a:t>which</a:t>
            </a:r>
            <a:r>
              <a:rPr dirty="0" sz="1400" spc="-11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400">
                <a:solidFill>
                  <a:srgbClr val="FFFFFF"/>
                </a:solidFill>
                <a:latin typeface="Arial"/>
                <a:cs typeface="Arial"/>
              </a:rPr>
              <a:t>channels?</a:t>
            </a:r>
            <a:endParaRPr sz="1400">
              <a:latin typeface="Arial"/>
              <a:cs typeface="Arial"/>
            </a:endParaRPr>
          </a:p>
          <a:p>
            <a:pPr lvl="1" marL="654050" marR="574675" indent="-184785">
              <a:lnSpc>
                <a:spcPts val="1340"/>
              </a:lnSpc>
              <a:spcBef>
                <a:spcPts val="500"/>
              </a:spcBef>
              <a:buSzPct val="92857"/>
              <a:buFont typeface="Calibri"/>
              <a:buChar char="•"/>
              <a:tabLst>
                <a:tab pos="654685" algn="l"/>
              </a:tabLst>
            </a:pPr>
            <a:r>
              <a:rPr dirty="0" sz="1400">
                <a:solidFill>
                  <a:srgbClr val="FFFFFF"/>
                </a:solidFill>
                <a:latin typeface="Arial"/>
                <a:cs typeface="Arial"/>
              </a:rPr>
              <a:t>Through </a:t>
            </a:r>
            <a:r>
              <a:rPr dirty="0" sz="1400" spc="-5">
                <a:solidFill>
                  <a:srgbClr val="FFFFFF"/>
                </a:solidFill>
                <a:latin typeface="Arial"/>
                <a:cs typeface="Arial"/>
              </a:rPr>
              <a:t>which </a:t>
            </a:r>
            <a:r>
              <a:rPr dirty="0" sz="1400">
                <a:solidFill>
                  <a:srgbClr val="FFFFFF"/>
                </a:solidFill>
                <a:latin typeface="Arial"/>
                <a:cs typeface="Arial"/>
              </a:rPr>
              <a:t>channels do the</a:t>
            </a:r>
            <a:r>
              <a:rPr dirty="0" sz="1400" spc="-17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400">
                <a:solidFill>
                  <a:srgbClr val="FFFFFF"/>
                </a:solidFill>
                <a:latin typeface="Arial"/>
                <a:cs typeface="Arial"/>
              </a:rPr>
              <a:t>user  segments </a:t>
            </a:r>
            <a:r>
              <a:rPr dirty="0" sz="1400" spc="-5">
                <a:solidFill>
                  <a:srgbClr val="FFFFFF"/>
                </a:solidFill>
                <a:latin typeface="Arial"/>
                <a:cs typeface="Arial"/>
              </a:rPr>
              <a:t>want </a:t>
            </a:r>
            <a:r>
              <a:rPr dirty="0" sz="1400">
                <a:solidFill>
                  <a:srgbClr val="FFFFFF"/>
                </a:solidFill>
                <a:latin typeface="Arial"/>
                <a:cs typeface="Arial"/>
              </a:rPr>
              <a:t>to be</a:t>
            </a:r>
            <a:r>
              <a:rPr dirty="0" sz="1400" spc="-14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400">
                <a:solidFill>
                  <a:srgbClr val="FFFFFF"/>
                </a:solidFill>
                <a:latin typeface="Arial"/>
                <a:cs typeface="Arial"/>
              </a:rPr>
              <a:t>implemented?</a:t>
            </a:r>
            <a:endParaRPr sz="1400">
              <a:latin typeface="Arial"/>
              <a:cs typeface="Arial"/>
            </a:endParaRPr>
          </a:p>
          <a:p>
            <a:pPr lvl="1" marL="654050" marR="5080" indent="-184785">
              <a:lnSpc>
                <a:spcPts val="1340"/>
              </a:lnSpc>
              <a:spcBef>
                <a:spcPts val="515"/>
              </a:spcBef>
              <a:buSzPct val="92857"/>
              <a:buFont typeface="Calibri"/>
              <a:buChar char="•"/>
              <a:tabLst>
                <a:tab pos="654685" algn="l"/>
              </a:tabLst>
            </a:pPr>
            <a:r>
              <a:rPr dirty="0" sz="1400" spc="-5">
                <a:solidFill>
                  <a:srgbClr val="FFFFFF"/>
                </a:solidFill>
                <a:latin typeface="Arial"/>
                <a:cs typeface="Arial"/>
              </a:rPr>
              <a:t>How </a:t>
            </a:r>
            <a:r>
              <a:rPr dirty="0" sz="1400">
                <a:solidFill>
                  <a:srgbClr val="FFFFFF"/>
                </a:solidFill>
                <a:latin typeface="Arial"/>
                <a:cs typeface="Arial"/>
              </a:rPr>
              <a:t>the agency is reaching the users</a:t>
            </a:r>
            <a:r>
              <a:rPr dirty="0" sz="1400" spc="-19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400" spc="-5">
                <a:solidFill>
                  <a:srgbClr val="FFFFFF"/>
                </a:solidFill>
                <a:latin typeface="Arial"/>
                <a:cs typeface="Arial"/>
              </a:rPr>
              <a:t>now?  How </a:t>
            </a:r>
            <a:r>
              <a:rPr dirty="0" sz="1400">
                <a:solidFill>
                  <a:srgbClr val="FFFFFF"/>
                </a:solidFill>
                <a:latin typeface="Arial"/>
                <a:cs typeface="Arial"/>
              </a:rPr>
              <a:t>are the </a:t>
            </a:r>
            <a:r>
              <a:rPr dirty="0" sz="1400" spc="-5">
                <a:solidFill>
                  <a:srgbClr val="FFFFFF"/>
                </a:solidFill>
                <a:latin typeface="Arial"/>
                <a:cs typeface="Arial"/>
              </a:rPr>
              <a:t>existing </a:t>
            </a:r>
            <a:r>
              <a:rPr dirty="0" sz="1400">
                <a:solidFill>
                  <a:srgbClr val="FFFFFF"/>
                </a:solidFill>
                <a:latin typeface="Arial"/>
                <a:cs typeface="Arial"/>
              </a:rPr>
              <a:t>channels</a:t>
            </a:r>
            <a:r>
              <a:rPr dirty="0" sz="1400" spc="-125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400">
                <a:solidFill>
                  <a:srgbClr val="FFFFFF"/>
                </a:solidFill>
                <a:latin typeface="Arial"/>
                <a:cs typeface="Arial"/>
              </a:rPr>
              <a:t>integrated?</a:t>
            </a:r>
            <a:endParaRPr sz="1400">
              <a:latin typeface="Arial"/>
              <a:cs typeface="Arial"/>
            </a:endParaRPr>
          </a:p>
          <a:p>
            <a:pPr lvl="1" marL="654050" marR="48895" indent="-184785">
              <a:lnSpc>
                <a:spcPts val="1340"/>
              </a:lnSpc>
              <a:spcBef>
                <a:spcPts val="515"/>
              </a:spcBef>
              <a:buSzPct val="92857"/>
              <a:buFont typeface="Calibri"/>
              <a:buChar char="•"/>
              <a:tabLst>
                <a:tab pos="654685" algn="l"/>
              </a:tabLst>
            </a:pPr>
            <a:r>
              <a:rPr dirty="0" sz="1400" spc="5">
                <a:solidFill>
                  <a:srgbClr val="FFFFFF"/>
                </a:solidFill>
                <a:latin typeface="Arial"/>
                <a:cs typeface="Arial"/>
              </a:rPr>
              <a:t>Which </a:t>
            </a:r>
            <a:r>
              <a:rPr dirty="0" sz="1400">
                <a:solidFill>
                  <a:srgbClr val="FFFFFF"/>
                </a:solidFill>
                <a:latin typeface="Arial"/>
                <a:cs typeface="Arial"/>
              </a:rPr>
              <a:t>of these channels </a:t>
            </a:r>
            <a:r>
              <a:rPr dirty="0" sz="1400" spc="-5">
                <a:solidFill>
                  <a:srgbClr val="FFFFFF"/>
                </a:solidFill>
                <a:latin typeface="Arial"/>
                <a:cs typeface="Arial"/>
              </a:rPr>
              <a:t>work </a:t>
            </a:r>
            <a:r>
              <a:rPr dirty="0" sz="1400">
                <a:solidFill>
                  <a:srgbClr val="FFFFFF"/>
                </a:solidFill>
                <a:latin typeface="Arial"/>
                <a:cs typeface="Arial"/>
              </a:rPr>
              <a:t>best?</a:t>
            </a:r>
            <a:r>
              <a:rPr dirty="0" sz="1400" spc="-22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400" spc="5">
                <a:solidFill>
                  <a:srgbClr val="FFFFFF"/>
                </a:solidFill>
                <a:latin typeface="Arial"/>
                <a:cs typeface="Arial"/>
              </a:rPr>
              <a:t>Which  </a:t>
            </a:r>
            <a:r>
              <a:rPr dirty="0" sz="1400">
                <a:solidFill>
                  <a:srgbClr val="FFFFFF"/>
                </a:solidFill>
                <a:latin typeface="Arial"/>
                <a:cs typeface="Arial"/>
              </a:rPr>
              <a:t>of these channels are </a:t>
            </a:r>
            <a:r>
              <a:rPr dirty="0" sz="1400" spc="-5">
                <a:solidFill>
                  <a:srgbClr val="FFFFFF"/>
                </a:solidFill>
                <a:latin typeface="Arial"/>
                <a:cs typeface="Arial"/>
              </a:rPr>
              <a:t>most</a:t>
            </a:r>
            <a:r>
              <a:rPr dirty="0" sz="1400" spc="-12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400" spc="-5">
                <a:solidFill>
                  <a:srgbClr val="FFFFFF"/>
                </a:solidFill>
                <a:latin typeface="Arial"/>
                <a:cs typeface="Arial"/>
              </a:rPr>
              <a:t>cost-efficient?</a:t>
            </a:r>
            <a:endParaRPr sz="1400">
              <a:latin typeface="Arial"/>
              <a:cs typeface="Arial"/>
            </a:endParaRPr>
          </a:p>
          <a:p>
            <a:pPr lvl="1" marL="654050" marR="605155" indent="-184785">
              <a:lnSpc>
                <a:spcPts val="1340"/>
              </a:lnSpc>
              <a:spcBef>
                <a:spcPts val="500"/>
              </a:spcBef>
              <a:buSzPct val="92857"/>
              <a:buFont typeface="Calibri"/>
              <a:buChar char="•"/>
              <a:tabLst>
                <a:tab pos="654685" algn="l"/>
              </a:tabLst>
            </a:pPr>
            <a:r>
              <a:rPr dirty="0" sz="1400" spc="-5">
                <a:solidFill>
                  <a:srgbClr val="FFFFFF"/>
                </a:solidFill>
                <a:latin typeface="Arial"/>
                <a:cs typeface="Arial"/>
              </a:rPr>
              <a:t>How </a:t>
            </a:r>
            <a:r>
              <a:rPr dirty="0" sz="1400">
                <a:solidFill>
                  <a:srgbClr val="FFFFFF"/>
                </a:solidFill>
                <a:latin typeface="Arial"/>
                <a:cs typeface="Arial"/>
              </a:rPr>
              <a:t>are these channels going to</a:t>
            </a:r>
            <a:r>
              <a:rPr dirty="0" sz="1400" spc="-19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400">
                <a:solidFill>
                  <a:srgbClr val="FFFFFF"/>
                </a:solidFill>
                <a:latin typeface="Arial"/>
                <a:cs typeface="Arial"/>
              </a:rPr>
              <a:t>be  </a:t>
            </a:r>
            <a:r>
              <a:rPr dirty="0" sz="1400" spc="-5">
                <a:solidFill>
                  <a:srgbClr val="FFFFFF"/>
                </a:solidFill>
                <a:latin typeface="Arial"/>
                <a:cs typeface="Arial"/>
              </a:rPr>
              <a:t>integrated with </a:t>
            </a:r>
            <a:r>
              <a:rPr dirty="0" sz="1400">
                <a:solidFill>
                  <a:srgbClr val="FFFFFF"/>
                </a:solidFill>
                <a:latin typeface="Arial"/>
                <a:cs typeface="Arial"/>
              </a:rPr>
              <a:t>the </a:t>
            </a:r>
            <a:r>
              <a:rPr dirty="0" sz="1400" spc="-5">
                <a:solidFill>
                  <a:srgbClr val="FFFFFF"/>
                </a:solidFill>
                <a:latin typeface="Arial"/>
                <a:cs typeface="Arial"/>
              </a:rPr>
              <a:t>users’</a:t>
            </a:r>
            <a:r>
              <a:rPr dirty="0" sz="1400" spc="-10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400" spc="-5">
                <a:solidFill>
                  <a:srgbClr val="FFFFFF"/>
                </a:solidFill>
                <a:latin typeface="Arial"/>
                <a:cs typeface="Arial"/>
              </a:rPr>
              <a:t>jobs?</a:t>
            </a:r>
            <a:endParaRPr sz="1400">
              <a:latin typeface="Arial"/>
              <a:cs typeface="Arial"/>
            </a:endParaRPr>
          </a:p>
        </p:txBody>
      </p:sp>
      <p:sp>
        <p:nvSpPr>
          <p:cNvPr id="27" name="object 27"/>
          <p:cNvSpPr txBox="1"/>
          <p:nvPr/>
        </p:nvSpPr>
        <p:spPr>
          <a:xfrm>
            <a:off x="7098030" y="5482539"/>
            <a:ext cx="4162425" cy="878840"/>
          </a:xfrm>
          <a:prstGeom prst="rect">
            <a:avLst/>
          </a:prstGeom>
        </p:spPr>
        <p:txBody>
          <a:bodyPr wrap="square" lIns="0" tIns="54610" rIns="0" bIns="0" rtlCol="0" vert="horz">
            <a:spAutoFit/>
          </a:bodyPr>
          <a:lstStyle/>
          <a:p>
            <a:pPr marL="12700" marR="226060">
              <a:lnSpc>
                <a:spcPts val="1340"/>
              </a:lnSpc>
              <a:spcBef>
                <a:spcPts val="430"/>
              </a:spcBef>
              <a:buAutoNum type="arabicPeriod" startAt="4"/>
              <a:tabLst>
                <a:tab pos="209550" algn="l"/>
              </a:tabLst>
            </a:pPr>
            <a:r>
              <a:rPr dirty="0" sz="1400" spc="-5" b="1">
                <a:solidFill>
                  <a:srgbClr val="FFFFFF"/>
                </a:solidFill>
                <a:latin typeface="Arial"/>
                <a:cs typeface="Arial"/>
              </a:rPr>
              <a:t>Continuous </a:t>
            </a:r>
            <a:r>
              <a:rPr dirty="0" sz="1400" spc="-10" b="1">
                <a:solidFill>
                  <a:srgbClr val="FFFFFF"/>
                </a:solidFill>
                <a:latin typeface="Arial"/>
                <a:cs typeface="Arial"/>
              </a:rPr>
              <a:t>Delivery: </a:t>
            </a:r>
            <a:r>
              <a:rPr dirty="0" sz="1400" spc="-5">
                <a:solidFill>
                  <a:srgbClr val="FFFFFF"/>
                </a:solidFill>
                <a:latin typeface="Arial"/>
                <a:cs typeface="Arial"/>
              </a:rPr>
              <a:t>How </a:t>
            </a:r>
            <a:r>
              <a:rPr dirty="0" sz="1400">
                <a:solidFill>
                  <a:srgbClr val="FFFFFF"/>
                </a:solidFill>
                <a:latin typeface="Arial"/>
                <a:cs typeface="Arial"/>
              </a:rPr>
              <a:t>is the post-delivery  support </a:t>
            </a:r>
            <a:r>
              <a:rPr dirty="0" sz="1400" spc="-5">
                <a:solidFill>
                  <a:srgbClr val="FFFFFF"/>
                </a:solidFill>
                <a:latin typeface="Arial"/>
                <a:cs typeface="Arial"/>
              </a:rPr>
              <a:t>provided </a:t>
            </a:r>
            <a:r>
              <a:rPr dirty="0" sz="1400">
                <a:solidFill>
                  <a:srgbClr val="FFFFFF"/>
                </a:solidFill>
                <a:latin typeface="Arial"/>
                <a:cs typeface="Arial"/>
              </a:rPr>
              <a:t>to</a:t>
            </a:r>
            <a:r>
              <a:rPr dirty="0" sz="1400" spc="-8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400">
                <a:solidFill>
                  <a:srgbClr val="FFFFFF"/>
                </a:solidFill>
                <a:latin typeface="Arial"/>
                <a:cs typeface="Arial"/>
              </a:rPr>
              <a:t>users?</a:t>
            </a:r>
            <a:endParaRPr sz="1400">
              <a:latin typeface="Arial"/>
              <a:cs typeface="Arial"/>
            </a:endParaRPr>
          </a:p>
          <a:p>
            <a:pPr marL="12700" marR="5080">
              <a:lnSpc>
                <a:spcPts val="1340"/>
              </a:lnSpc>
              <a:spcBef>
                <a:spcPts val="1005"/>
              </a:spcBef>
              <a:buAutoNum type="arabicPeriod" startAt="4"/>
              <a:tabLst>
                <a:tab pos="209550" algn="l"/>
              </a:tabLst>
            </a:pPr>
            <a:r>
              <a:rPr dirty="0" sz="1400" spc="-5" b="1">
                <a:solidFill>
                  <a:srgbClr val="FFFFFF"/>
                </a:solidFill>
                <a:latin typeface="Arial"/>
                <a:cs typeface="Arial"/>
              </a:rPr>
              <a:t>Evaluation: </a:t>
            </a:r>
            <a:r>
              <a:rPr dirty="0" sz="1400" spc="-5">
                <a:solidFill>
                  <a:srgbClr val="FFFFFF"/>
                </a:solidFill>
                <a:latin typeface="Arial"/>
                <a:cs typeface="Arial"/>
              </a:rPr>
              <a:t>How </a:t>
            </a:r>
            <a:r>
              <a:rPr dirty="0" sz="1400">
                <a:solidFill>
                  <a:srgbClr val="FFFFFF"/>
                </a:solidFill>
                <a:latin typeface="Arial"/>
                <a:cs typeface="Arial"/>
              </a:rPr>
              <a:t>the users are helped to</a:t>
            </a:r>
            <a:r>
              <a:rPr dirty="0" sz="1400" spc="-15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400" spc="-5">
                <a:solidFill>
                  <a:srgbClr val="FFFFFF"/>
                </a:solidFill>
                <a:latin typeface="Arial"/>
                <a:cs typeface="Arial"/>
              </a:rPr>
              <a:t>evaluate  </a:t>
            </a:r>
            <a:r>
              <a:rPr dirty="0" sz="1400">
                <a:solidFill>
                  <a:srgbClr val="FFFFFF"/>
                </a:solidFill>
                <a:latin typeface="Arial"/>
                <a:cs typeface="Arial"/>
              </a:rPr>
              <a:t>the Value</a:t>
            </a:r>
            <a:r>
              <a:rPr dirty="0" sz="1400" spc="-45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400">
                <a:solidFill>
                  <a:srgbClr val="FFFFFF"/>
                </a:solidFill>
                <a:latin typeface="Arial"/>
                <a:cs typeface="Arial"/>
              </a:rPr>
              <a:t>Proposition?</a:t>
            </a:r>
            <a:endParaRPr sz="1400">
              <a:latin typeface="Arial"/>
              <a:cs typeface="Arial"/>
            </a:endParaRPr>
          </a:p>
        </p:txBody>
      </p:sp>
      <p:sp>
        <p:nvSpPr>
          <p:cNvPr id="28" name="object 28"/>
          <p:cNvSpPr/>
          <p:nvPr/>
        </p:nvSpPr>
        <p:spPr>
          <a:xfrm>
            <a:off x="2017776" y="774191"/>
            <a:ext cx="7836534" cy="573405"/>
          </a:xfrm>
          <a:custGeom>
            <a:avLst/>
            <a:gdLst/>
            <a:ahLst/>
            <a:cxnLst/>
            <a:rect l="l" t="t" r="r" b="b"/>
            <a:pathLst>
              <a:path w="7836534" h="573405">
                <a:moveTo>
                  <a:pt x="7836408" y="0"/>
                </a:moveTo>
                <a:lnTo>
                  <a:pt x="0" y="0"/>
                </a:lnTo>
                <a:lnTo>
                  <a:pt x="0" y="573024"/>
                </a:lnTo>
                <a:lnTo>
                  <a:pt x="7836408" y="573024"/>
                </a:lnTo>
                <a:lnTo>
                  <a:pt x="7836408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9" name="object 29"/>
          <p:cNvSpPr txBox="1">
            <a:spLocks noGrp="1"/>
          </p:cNvSpPr>
          <p:nvPr>
            <p:ph type="title"/>
          </p:nvPr>
        </p:nvSpPr>
        <p:spPr>
          <a:xfrm>
            <a:off x="2219325" y="798703"/>
            <a:ext cx="7430770" cy="48260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3000" spc="-5">
                <a:latin typeface="Arial Black"/>
                <a:cs typeface="Arial Black"/>
              </a:rPr>
              <a:t>STEP </a:t>
            </a:r>
            <a:r>
              <a:rPr dirty="0" sz="3000">
                <a:latin typeface="Arial Black"/>
                <a:cs typeface="Arial Black"/>
              </a:rPr>
              <a:t>FOUR : </a:t>
            </a:r>
            <a:r>
              <a:rPr dirty="0" sz="3000" spc="-5">
                <a:latin typeface="Arial Black"/>
                <a:cs typeface="Arial Black"/>
              </a:rPr>
              <a:t>Implement </a:t>
            </a:r>
            <a:r>
              <a:rPr dirty="0" sz="3000">
                <a:latin typeface="Arial Black"/>
                <a:cs typeface="Arial Black"/>
              </a:rPr>
              <a:t>&amp;</a:t>
            </a:r>
            <a:r>
              <a:rPr dirty="0" sz="3000" spc="-85">
                <a:latin typeface="Arial Black"/>
                <a:cs typeface="Arial Black"/>
              </a:rPr>
              <a:t> </a:t>
            </a:r>
            <a:r>
              <a:rPr dirty="0" sz="3000">
                <a:latin typeface="Arial Black"/>
                <a:cs typeface="Arial Black"/>
              </a:rPr>
              <a:t>Operate,</a:t>
            </a:r>
            <a:endParaRPr sz="3000">
              <a:latin typeface="Arial Black"/>
              <a:cs typeface="Arial Black"/>
            </a:endParaRPr>
          </a:p>
        </p:txBody>
      </p:sp>
      <p:sp>
        <p:nvSpPr>
          <p:cNvPr id="30" name="object 30"/>
          <p:cNvSpPr/>
          <p:nvPr/>
        </p:nvSpPr>
        <p:spPr>
          <a:xfrm>
            <a:off x="198120" y="1584960"/>
            <a:ext cx="6408420" cy="4594860"/>
          </a:xfrm>
          <a:prstGeom prst="rect">
            <a:avLst/>
          </a:prstGeom>
          <a:blipFill>
            <a:blip r:embed="rId16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1" name="object 31"/>
          <p:cNvSpPr txBox="1"/>
          <p:nvPr/>
        </p:nvSpPr>
        <p:spPr>
          <a:xfrm>
            <a:off x="2750311" y="3288538"/>
            <a:ext cx="1236980" cy="112204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algn="ctr" marL="12700" marR="5080" indent="-1270">
              <a:lnSpc>
                <a:spcPct val="100000"/>
              </a:lnSpc>
              <a:spcBef>
                <a:spcPts val="95"/>
              </a:spcBef>
            </a:pPr>
            <a:r>
              <a:rPr dirty="0" sz="1600" spc="-5" b="1">
                <a:latin typeface="Arial"/>
                <a:cs typeface="Arial"/>
              </a:rPr>
              <a:t>Citizens  </a:t>
            </a:r>
            <a:r>
              <a:rPr dirty="0" sz="1400">
                <a:latin typeface="Arial"/>
                <a:cs typeface="Arial"/>
              </a:rPr>
              <a:t>(Inform  Consult</a:t>
            </a:r>
            <a:r>
              <a:rPr dirty="0" sz="1400" spc="-120">
                <a:latin typeface="Arial"/>
                <a:cs typeface="Arial"/>
              </a:rPr>
              <a:t> </a:t>
            </a:r>
            <a:r>
              <a:rPr dirty="0" sz="1400" spc="-5">
                <a:latin typeface="Arial"/>
                <a:cs typeface="Arial"/>
              </a:rPr>
              <a:t>Involve  </a:t>
            </a:r>
            <a:r>
              <a:rPr dirty="0" sz="1400">
                <a:latin typeface="Arial"/>
                <a:cs typeface="Arial"/>
              </a:rPr>
              <a:t>Collaborate  </a:t>
            </a:r>
            <a:r>
              <a:rPr dirty="0" sz="1400" spc="-5">
                <a:latin typeface="Arial"/>
                <a:cs typeface="Arial"/>
              </a:rPr>
              <a:t>Empower)</a:t>
            </a:r>
            <a:endParaRPr sz="1400">
              <a:latin typeface="Arial"/>
              <a:cs typeface="Arial"/>
            </a:endParaRPr>
          </a:p>
        </p:txBody>
      </p:sp>
      <p:sp>
        <p:nvSpPr>
          <p:cNvPr id="32" name="object 32"/>
          <p:cNvSpPr txBox="1"/>
          <p:nvPr/>
        </p:nvSpPr>
        <p:spPr>
          <a:xfrm>
            <a:off x="2814066" y="1658873"/>
            <a:ext cx="1051560" cy="7569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algn="ctr" marL="12700" marR="5080" indent="-635">
              <a:lnSpc>
                <a:spcPct val="100000"/>
              </a:lnSpc>
              <a:spcBef>
                <a:spcPts val="95"/>
              </a:spcBef>
            </a:pPr>
            <a:r>
              <a:rPr dirty="0" sz="1600" spc="-5" b="1">
                <a:solidFill>
                  <a:srgbClr val="FFFFFF"/>
                </a:solidFill>
                <a:latin typeface="Arial"/>
                <a:cs typeface="Arial"/>
              </a:rPr>
              <a:t>ReDefi</a:t>
            </a:r>
            <a:r>
              <a:rPr dirty="0" sz="1600" spc="-15" b="1">
                <a:solidFill>
                  <a:srgbClr val="FFFFFF"/>
                </a:solidFill>
                <a:latin typeface="Arial"/>
                <a:cs typeface="Arial"/>
              </a:rPr>
              <a:t>n</a:t>
            </a:r>
            <a:r>
              <a:rPr dirty="0" sz="1600" spc="-5" b="1">
                <a:solidFill>
                  <a:srgbClr val="FFFFFF"/>
                </a:solidFill>
                <a:latin typeface="Arial"/>
                <a:cs typeface="Arial"/>
              </a:rPr>
              <a:t>ed  </a:t>
            </a:r>
            <a:r>
              <a:rPr dirty="0" sz="1600" spc="-5" b="1">
                <a:solidFill>
                  <a:srgbClr val="FFFFFF"/>
                </a:solidFill>
                <a:latin typeface="Arial"/>
                <a:cs typeface="Arial"/>
              </a:rPr>
              <a:t>Vision</a:t>
            </a:r>
            <a:r>
              <a:rPr dirty="0" sz="1600" spc="-70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600" spc="-5" b="1">
                <a:solidFill>
                  <a:srgbClr val="FFFFFF"/>
                </a:solidFill>
                <a:latin typeface="Arial"/>
                <a:cs typeface="Arial"/>
              </a:rPr>
              <a:t>and </a:t>
            </a:r>
            <a:r>
              <a:rPr dirty="0" sz="1600" spc="-5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600" spc="-10" b="1">
                <a:solidFill>
                  <a:srgbClr val="FFFFFF"/>
                </a:solidFill>
                <a:latin typeface="Arial"/>
                <a:cs typeface="Arial"/>
              </a:rPr>
              <a:t>GTOs</a:t>
            </a:r>
            <a:endParaRPr sz="1600">
              <a:latin typeface="Arial"/>
              <a:cs typeface="Arial"/>
            </a:endParaRPr>
          </a:p>
        </p:txBody>
      </p:sp>
      <p:sp>
        <p:nvSpPr>
          <p:cNvPr id="33" name="object 33"/>
          <p:cNvSpPr txBox="1"/>
          <p:nvPr/>
        </p:nvSpPr>
        <p:spPr>
          <a:xfrm>
            <a:off x="4462653" y="2487295"/>
            <a:ext cx="1842135" cy="1005840"/>
          </a:xfrm>
          <a:prstGeom prst="rect">
            <a:avLst/>
          </a:prstGeom>
        </p:spPr>
        <p:txBody>
          <a:bodyPr wrap="square" lIns="0" tIns="19050" rIns="0" bIns="0" rtlCol="0" vert="horz">
            <a:spAutoFit/>
          </a:bodyPr>
          <a:lstStyle/>
          <a:p>
            <a:pPr algn="ctr" marL="12700" marR="5080">
              <a:lnSpc>
                <a:spcPts val="1689"/>
              </a:lnSpc>
              <a:spcBef>
                <a:spcPts val="150"/>
              </a:spcBef>
            </a:pPr>
            <a:r>
              <a:rPr dirty="0" sz="1400" spc="-5">
                <a:solidFill>
                  <a:srgbClr val="FFFFFF"/>
                </a:solidFill>
                <a:latin typeface="Arial"/>
                <a:cs typeface="Arial"/>
              </a:rPr>
              <a:t>Evaluate </a:t>
            </a:r>
            <a:r>
              <a:rPr dirty="0" sz="1400">
                <a:solidFill>
                  <a:srgbClr val="FFFFFF"/>
                </a:solidFill>
                <a:latin typeface="Arial"/>
                <a:cs typeface="Arial"/>
              </a:rPr>
              <a:t>&amp; Choose</a:t>
            </a:r>
            <a:r>
              <a:rPr dirty="0" sz="1400" spc="-9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400">
                <a:solidFill>
                  <a:srgbClr val="FFFFFF"/>
                </a:solidFill>
                <a:latin typeface="Arial"/>
                <a:cs typeface="Arial"/>
              </a:rPr>
              <a:t>the  Best</a:t>
            </a:r>
            <a:r>
              <a:rPr dirty="0" sz="1400" spc="-3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400">
                <a:solidFill>
                  <a:srgbClr val="FFFFFF"/>
                </a:solidFill>
                <a:latin typeface="Arial"/>
                <a:cs typeface="Arial"/>
              </a:rPr>
              <a:t>Alternativ</a:t>
            </a:r>
            <a:r>
              <a:rPr dirty="0" sz="1600">
                <a:solidFill>
                  <a:srgbClr val="FFFFFF"/>
                </a:solidFill>
                <a:latin typeface="Arial"/>
                <a:cs typeface="Arial"/>
              </a:rPr>
              <a:t>e</a:t>
            </a:r>
            <a:endParaRPr sz="1600">
              <a:latin typeface="Arial"/>
              <a:cs typeface="Arial"/>
            </a:endParaRPr>
          </a:p>
          <a:p>
            <a:pPr algn="ctr" marL="74930" marR="68580">
              <a:lnSpc>
                <a:spcPct val="90100"/>
              </a:lnSpc>
              <a:spcBef>
                <a:spcPts val="395"/>
              </a:spcBef>
            </a:pPr>
            <a:r>
              <a:rPr dirty="0" sz="1200">
                <a:solidFill>
                  <a:srgbClr val="FFFFFF"/>
                </a:solidFill>
                <a:latin typeface="Arial"/>
                <a:cs typeface="Arial"/>
              </a:rPr>
              <a:t>(Identify </a:t>
            </a:r>
            <a:r>
              <a:rPr dirty="0" sz="1200" spc="-5">
                <a:solidFill>
                  <a:srgbClr val="FFFFFF"/>
                </a:solidFill>
                <a:latin typeface="Arial"/>
                <a:cs typeface="Arial"/>
              </a:rPr>
              <a:t>Interventions </a:t>
            </a:r>
            <a:r>
              <a:rPr dirty="0" sz="1200">
                <a:solidFill>
                  <a:srgbClr val="FFFFFF"/>
                </a:solidFill>
                <a:latin typeface="Arial"/>
                <a:cs typeface="Arial"/>
              </a:rPr>
              <a:t>,  </a:t>
            </a:r>
            <a:r>
              <a:rPr dirty="0" sz="1200" spc="-5">
                <a:solidFill>
                  <a:srgbClr val="FFFFFF"/>
                </a:solidFill>
                <a:latin typeface="Arial"/>
                <a:cs typeface="Arial"/>
              </a:rPr>
              <a:t>Reengineer, </a:t>
            </a:r>
            <a:r>
              <a:rPr dirty="0" sz="1200">
                <a:solidFill>
                  <a:srgbClr val="FFFFFF"/>
                </a:solidFill>
                <a:latin typeface="Arial"/>
                <a:cs typeface="Arial"/>
              </a:rPr>
              <a:t>Specify  </a:t>
            </a:r>
            <a:r>
              <a:rPr dirty="0" sz="1200" spc="-5">
                <a:solidFill>
                  <a:srgbClr val="FFFFFF"/>
                </a:solidFill>
                <a:latin typeface="Arial"/>
                <a:cs typeface="Arial"/>
              </a:rPr>
              <a:t>Functional</a:t>
            </a:r>
            <a:r>
              <a:rPr dirty="0" sz="1200" spc="-65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FFFFFF"/>
                </a:solidFill>
                <a:latin typeface="Arial"/>
                <a:cs typeface="Arial"/>
              </a:rPr>
              <a:t>Requirements</a:t>
            </a:r>
            <a:endParaRPr sz="1200">
              <a:latin typeface="Arial"/>
              <a:cs typeface="Arial"/>
            </a:endParaRPr>
          </a:p>
        </p:txBody>
      </p:sp>
      <p:sp>
        <p:nvSpPr>
          <p:cNvPr id="34" name="object 34"/>
          <p:cNvSpPr txBox="1"/>
          <p:nvPr/>
        </p:nvSpPr>
        <p:spPr>
          <a:xfrm>
            <a:off x="4645533" y="4323334"/>
            <a:ext cx="1389380" cy="488315"/>
          </a:xfrm>
          <a:prstGeom prst="rect">
            <a:avLst/>
          </a:prstGeom>
        </p:spPr>
        <p:txBody>
          <a:bodyPr wrap="square" lIns="0" tIns="39370" rIns="0" bIns="0" rtlCol="0" vert="horz">
            <a:spAutoFit/>
          </a:bodyPr>
          <a:lstStyle/>
          <a:p>
            <a:pPr marL="12700" marR="5080" indent="198120">
              <a:lnSpc>
                <a:spcPts val="1730"/>
              </a:lnSpc>
              <a:spcBef>
                <a:spcPts val="310"/>
              </a:spcBef>
            </a:pPr>
            <a:r>
              <a:rPr dirty="0" sz="1600" spc="-5">
                <a:solidFill>
                  <a:srgbClr val="FFFFFF"/>
                </a:solidFill>
                <a:latin typeface="Arial"/>
                <a:cs typeface="Arial"/>
              </a:rPr>
              <a:t>Design the  </a:t>
            </a:r>
            <a:r>
              <a:rPr dirty="0" sz="1600" spc="-5">
                <a:solidFill>
                  <a:srgbClr val="FFFFFF"/>
                </a:solidFill>
                <a:latin typeface="Arial"/>
                <a:cs typeface="Arial"/>
              </a:rPr>
              <a:t>T</a:t>
            </a:r>
            <a:r>
              <a:rPr dirty="0" sz="1600" spc="-15">
                <a:solidFill>
                  <a:srgbClr val="FFFFFF"/>
                </a:solidFill>
                <a:latin typeface="Arial"/>
                <a:cs typeface="Arial"/>
              </a:rPr>
              <a:t>r</a:t>
            </a:r>
            <a:r>
              <a:rPr dirty="0" sz="1600" spc="-5">
                <a:solidFill>
                  <a:srgbClr val="FFFFFF"/>
                </a:solidFill>
                <a:latin typeface="Arial"/>
                <a:cs typeface="Arial"/>
              </a:rPr>
              <a:t>an</a:t>
            </a:r>
            <a:r>
              <a:rPr dirty="0" sz="1600">
                <a:solidFill>
                  <a:srgbClr val="FFFFFF"/>
                </a:solidFill>
                <a:latin typeface="Arial"/>
                <a:cs typeface="Arial"/>
              </a:rPr>
              <a:t>s</a:t>
            </a:r>
            <a:r>
              <a:rPr dirty="0" sz="1600" spc="-5">
                <a:solidFill>
                  <a:srgbClr val="FFFFFF"/>
                </a:solidFill>
                <a:latin typeface="Arial"/>
                <a:cs typeface="Arial"/>
              </a:rPr>
              <a:t>format</a:t>
            </a:r>
            <a:r>
              <a:rPr dirty="0" sz="1600">
                <a:solidFill>
                  <a:srgbClr val="FFFFFF"/>
                </a:solidFill>
                <a:latin typeface="Arial"/>
                <a:cs typeface="Arial"/>
              </a:rPr>
              <a:t>i</a:t>
            </a:r>
            <a:r>
              <a:rPr dirty="0" sz="1600" spc="-5">
                <a:solidFill>
                  <a:srgbClr val="FFFFFF"/>
                </a:solidFill>
                <a:latin typeface="Arial"/>
                <a:cs typeface="Arial"/>
              </a:rPr>
              <a:t>on</a:t>
            </a:r>
            <a:endParaRPr sz="1600">
              <a:latin typeface="Arial"/>
              <a:cs typeface="Arial"/>
            </a:endParaRPr>
          </a:p>
        </p:txBody>
      </p:sp>
      <p:sp>
        <p:nvSpPr>
          <p:cNvPr id="35" name="object 35"/>
          <p:cNvSpPr txBox="1"/>
          <p:nvPr/>
        </p:nvSpPr>
        <p:spPr>
          <a:xfrm>
            <a:off x="2788666" y="5432856"/>
            <a:ext cx="1166495" cy="48831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algn="ctr">
              <a:lnSpc>
                <a:spcPts val="1825"/>
              </a:lnSpc>
              <a:spcBef>
                <a:spcPts val="95"/>
              </a:spcBef>
            </a:pPr>
            <a:r>
              <a:rPr dirty="0" sz="1600" spc="-5">
                <a:solidFill>
                  <a:srgbClr val="FFFFFF"/>
                </a:solidFill>
                <a:latin typeface="Arial"/>
                <a:cs typeface="Arial"/>
              </a:rPr>
              <a:t>Implement</a:t>
            </a:r>
            <a:r>
              <a:rPr dirty="0" sz="1600" spc="-4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600" spc="-5">
                <a:solidFill>
                  <a:srgbClr val="FFFFFF"/>
                </a:solidFill>
                <a:latin typeface="Arial"/>
                <a:cs typeface="Arial"/>
              </a:rPr>
              <a:t>&amp;</a:t>
            </a:r>
            <a:endParaRPr sz="1600">
              <a:latin typeface="Arial"/>
              <a:cs typeface="Arial"/>
            </a:endParaRPr>
          </a:p>
          <a:p>
            <a:pPr algn="ctr">
              <a:lnSpc>
                <a:spcPts val="1825"/>
              </a:lnSpc>
            </a:pPr>
            <a:r>
              <a:rPr dirty="0" sz="1600" spc="-5">
                <a:solidFill>
                  <a:srgbClr val="FFFFFF"/>
                </a:solidFill>
                <a:latin typeface="Arial"/>
                <a:cs typeface="Arial"/>
              </a:rPr>
              <a:t>Operate</a:t>
            </a:r>
            <a:endParaRPr sz="1600">
              <a:latin typeface="Arial"/>
              <a:cs typeface="Arial"/>
            </a:endParaRPr>
          </a:p>
        </p:txBody>
      </p:sp>
      <p:sp>
        <p:nvSpPr>
          <p:cNvPr id="36" name="object 36"/>
          <p:cNvSpPr txBox="1"/>
          <p:nvPr/>
        </p:nvSpPr>
        <p:spPr>
          <a:xfrm>
            <a:off x="826414" y="4203953"/>
            <a:ext cx="951230" cy="48831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ts val="1825"/>
              </a:lnSpc>
              <a:spcBef>
                <a:spcPts val="95"/>
              </a:spcBef>
            </a:pPr>
            <a:r>
              <a:rPr dirty="0" sz="1600" spc="-5">
                <a:solidFill>
                  <a:srgbClr val="FFFFFF"/>
                </a:solidFill>
                <a:latin typeface="Arial"/>
                <a:cs typeface="Arial"/>
              </a:rPr>
              <a:t>Manage</a:t>
            </a:r>
            <a:r>
              <a:rPr dirty="0" sz="1600" spc="-6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600" spc="-5">
                <a:solidFill>
                  <a:srgbClr val="FFFFFF"/>
                </a:solidFill>
                <a:latin typeface="Arial"/>
                <a:cs typeface="Arial"/>
              </a:rPr>
              <a:t>&amp;</a:t>
            </a:r>
            <a:endParaRPr sz="1600">
              <a:latin typeface="Arial"/>
              <a:cs typeface="Arial"/>
            </a:endParaRPr>
          </a:p>
          <a:p>
            <a:pPr marL="118745">
              <a:lnSpc>
                <a:spcPts val="1825"/>
              </a:lnSpc>
            </a:pPr>
            <a:r>
              <a:rPr dirty="0" sz="1600" spc="-5">
                <a:solidFill>
                  <a:srgbClr val="FFFFFF"/>
                </a:solidFill>
                <a:latin typeface="Arial"/>
                <a:cs typeface="Arial"/>
              </a:rPr>
              <a:t>Assess</a:t>
            </a:r>
            <a:endParaRPr sz="1600">
              <a:latin typeface="Arial"/>
              <a:cs typeface="Arial"/>
            </a:endParaRPr>
          </a:p>
        </p:txBody>
      </p:sp>
      <p:sp>
        <p:nvSpPr>
          <p:cNvPr id="37" name="object 37"/>
          <p:cNvSpPr txBox="1"/>
          <p:nvPr/>
        </p:nvSpPr>
        <p:spPr>
          <a:xfrm>
            <a:off x="571601" y="2707004"/>
            <a:ext cx="1367155" cy="488950"/>
          </a:xfrm>
          <a:prstGeom prst="rect">
            <a:avLst/>
          </a:prstGeom>
        </p:spPr>
        <p:txBody>
          <a:bodyPr wrap="square" lIns="0" tIns="39370" rIns="0" bIns="0" rtlCol="0" vert="horz">
            <a:spAutoFit/>
          </a:bodyPr>
          <a:lstStyle/>
          <a:p>
            <a:pPr marL="238125" marR="5080" indent="-226060">
              <a:lnSpc>
                <a:spcPts val="1730"/>
              </a:lnSpc>
              <a:spcBef>
                <a:spcPts val="310"/>
              </a:spcBef>
            </a:pPr>
            <a:r>
              <a:rPr dirty="0" sz="1600" spc="-5">
                <a:solidFill>
                  <a:srgbClr val="FFFFFF"/>
                </a:solidFill>
                <a:latin typeface="Arial"/>
                <a:cs typeface="Arial"/>
              </a:rPr>
              <a:t>Enhance</a:t>
            </a:r>
            <a:r>
              <a:rPr dirty="0" sz="1600" spc="-8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600" spc="-5">
                <a:solidFill>
                  <a:srgbClr val="FFFFFF"/>
                </a:solidFill>
                <a:latin typeface="Arial"/>
                <a:cs typeface="Arial"/>
              </a:rPr>
              <a:t>using  Feedback</a:t>
            </a:r>
            <a:endParaRPr sz="1600">
              <a:latin typeface="Arial"/>
              <a:cs typeface="Arial"/>
            </a:endParaRPr>
          </a:p>
        </p:txBody>
      </p:sp>
      <p:sp>
        <p:nvSpPr>
          <p:cNvPr id="38" name="object 38"/>
          <p:cNvSpPr/>
          <p:nvPr/>
        </p:nvSpPr>
        <p:spPr>
          <a:xfrm>
            <a:off x="4556759" y="5195315"/>
            <a:ext cx="2192020" cy="746760"/>
          </a:xfrm>
          <a:custGeom>
            <a:avLst/>
            <a:gdLst/>
            <a:ahLst/>
            <a:cxnLst/>
            <a:rect l="l" t="t" r="r" b="b"/>
            <a:pathLst>
              <a:path w="2192020" h="746760">
                <a:moveTo>
                  <a:pt x="1066800" y="688517"/>
                </a:moveTo>
                <a:lnTo>
                  <a:pt x="0" y="688517"/>
                </a:lnTo>
                <a:lnTo>
                  <a:pt x="0" y="746429"/>
                </a:lnTo>
                <a:lnTo>
                  <a:pt x="1095755" y="746429"/>
                </a:lnTo>
                <a:lnTo>
                  <a:pt x="1107031" y="744153"/>
                </a:lnTo>
                <a:lnTo>
                  <a:pt x="1116234" y="737947"/>
                </a:lnTo>
                <a:lnTo>
                  <a:pt x="1122437" y="728743"/>
                </a:lnTo>
                <a:lnTo>
                  <a:pt x="1124712" y="717473"/>
                </a:lnTo>
                <a:lnTo>
                  <a:pt x="1066800" y="717473"/>
                </a:lnTo>
                <a:lnTo>
                  <a:pt x="1066800" y="688517"/>
                </a:lnTo>
                <a:close/>
              </a:path>
              <a:path w="2192020" h="746760">
                <a:moveTo>
                  <a:pt x="2017775" y="57911"/>
                </a:moveTo>
                <a:lnTo>
                  <a:pt x="1095755" y="57911"/>
                </a:lnTo>
                <a:lnTo>
                  <a:pt x="1084480" y="60186"/>
                </a:lnTo>
                <a:lnTo>
                  <a:pt x="1075277" y="66389"/>
                </a:lnTo>
                <a:lnTo>
                  <a:pt x="1069074" y="75592"/>
                </a:lnTo>
                <a:lnTo>
                  <a:pt x="1066800" y="86867"/>
                </a:lnTo>
                <a:lnTo>
                  <a:pt x="1066800" y="717473"/>
                </a:lnTo>
                <a:lnTo>
                  <a:pt x="1095755" y="688517"/>
                </a:lnTo>
                <a:lnTo>
                  <a:pt x="1124712" y="688517"/>
                </a:lnTo>
                <a:lnTo>
                  <a:pt x="1124712" y="115823"/>
                </a:lnTo>
                <a:lnTo>
                  <a:pt x="1095755" y="115823"/>
                </a:lnTo>
                <a:lnTo>
                  <a:pt x="1124712" y="86867"/>
                </a:lnTo>
                <a:lnTo>
                  <a:pt x="2017775" y="86867"/>
                </a:lnTo>
                <a:lnTo>
                  <a:pt x="2017775" y="57911"/>
                </a:lnTo>
                <a:close/>
              </a:path>
              <a:path w="2192020" h="746760">
                <a:moveTo>
                  <a:pt x="1124712" y="688517"/>
                </a:moveTo>
                <a:lnTo>
                  <a:pt x="1095755" y="688517"/>
                </a:lnTo>
                <a:lnTo>
                  <a:pt x="1066800" y="717473"/>
                </a:lnTo>
                <a:lnTo>
                  <a:pt x="1124712" y="717473"/>
                </a:lnTo>
                <a:lnTo>
                  <a:pt x="1124712" y="688517"/>
                </a:lnTo>
                <a:close/>
              </a:path>
              <a:path w="2192020" h="746760">
                <a:moveTo>
                  <a:pt x="2017775" y="0"/>
                </a:moveTo>
                <a:lnTo>
                  <a:pt x="2017775" y="173735"/>
                </a:lnTo>
                <a:lnTo>
                  <a:pt x="2133599" y="115823"/>
                </a:lnTo>
                <a:lnTo>
                  <a:pt x="2046732" y="115823"/>
                </a:lnTo>
                <a:lnTo>
                  <a:pt x="2046732" y="57911"/>
                </a:lnTo>
                <a:lnTo>
                  <a:pt x="2133599" y="57911"/>
                </a:lnTo>
                <a:lnTo>
                  <a:pt x="2017775" y="0"/>
                </a:lnTo>
                <a:close/>
              </a:path>
              <a:path w="2192020" h="746760">
                <a:moveTo>
                  <a:pt x="1124712" y="86867"/>
                </a:moveTo>
                <a:lnTo>
                  <a:pt x="1095755" y="115823"/>
                </a:lnTo>
                <a:lnTo>
                  <a:pt x="1124712" y="115823"/>
                </a:lnTo>
                <a:lnTo>
                  <a:pt x="1124712" y="86867"/>
                </a:lnTo>
                <a:close/>
              </a:path>
              <a:path w="2192020" h="746760">
                <a:moveTo>
                  <a:pt x="2017775" y="86867"/>
                </a:moveTo>
                <a:lnTo>
                  <a:pt x="1124712" y="86867"/>
                </a:lnTo>
                <a:lnTo>
                  <a:pt x="1124712" y="115823"/>
                </a:lnTo>
                <a:lnTo>
                  <a:pt x="2017775" y="115823"/>
                </a:lnTo>
                <a:lnTo>
                  <a:pt x="2017775" y="86867"/>
                </a:lnTo>
                <a:close/>
              </a:path>
              <a:path w="2192020" h="746760">
                <a:moveTo>
                  <a:pt x="2133599" y="57911"/>
                </a:moveTo>
                <a:lnTo>
                  <a:pt x="2046732" y="57911"/>
                </a:lnTo>
                <a:lnTo>
                  <a:pt x="2046732" y="115823"/>
                </a:lnTo>
                <a:lnTo>
                  <a:pt x="2133599" y="115823"/>
                </a:lnTo>
                <a:lnTo>
                  <a:pt x="2191512" y="86867"/>
                </a:lnTo>
                <a:lnTo>
                  <a:pt x="2133599" y="57911"/>
                </a:lnTo>
                <a:close/>
              </a:path>
            </a:pathLst>
          </a:custGeom>
          <a:solidFill>
            <a:srgbClr val="1F487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9" name="object 39"/>
          <p:cNvSpPr txBox="1"/>
          <p:nvPr/>
        </p:nvSpPr>
        <p:spPr>
          <a:xfrm>
            <a:off x="4755007" y="6465214"/>
            <a:ext cx="2378075" cy="1778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1240"/>
              </a:lnSpc>
            </a:pPr>
            <a:r>
              <a:rPr dirty="0" sz="1200" spc="-5">
                <a:solidFill>
                  <a:srgbClr val="878787"/>
                </a:solidFill>
                <a:latin typeface="Calibri"/>
                <a:cs typeface="Calibri"/>
              </a:rPr>
              <a:t>charrumalhotra[dot]iipa[at]gov[dot]in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40" name="object 40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38100">
              <a:lnSpc>
                <a:spcPts val="1240"/>
              </a:lnSpc>
            </a:pPr>
            <a:fld id="{81D60167-4931-47E6-BA6A-407CBD079E47}" type="slidenum">
              <a:rPr dirty="0"/>
              <a:t>14</a:t>
            </a:fld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-18288" y="0"/>
            <a:ext cx="11925300" cy="1181100"/>
            <a:chOff x="-18288" y="0"/>
            <a:chExt cx="11925300" cy="1181100"/>
          </a:xfrm>
        </p:grpSpPr>
        <p:sp>
          <p:nvSpPr>
            <p:cNvPr id="3" name="object 3"/>
            <p:cNvSpPr/>
            <p:nvPr/>
          </p:nvSpPr>
          <p:spPr>
            <a:xfrm>
              <a:off x="761" y="761"/>
              <a:ext cx="11887200" cy="1143000"/>
            </a:xfrm>
            <a:custGeom>
              <a:avLst/>
              <a:gdLst/>
              <a:ahLst/>
              <a:cxnLst/>
              <a:rect l="l" t="t" r="r" b="b"/>
              <a:pathLst>
                <a:path w="11887200" h="1143000">
                  <a:moveTo>
                    <a:pt x="11887200" y="0"/>
                  </a:moveTo>
                  <a:lnTo>
                    <a:pt x="0" y="0"/>
                  </a:lnTo>
                  <a:lnTo>
                    <a:pt x="0" y="1143000"/>
                  </a:lnTo>
                  <a:lnTo>
                    <a:pt x="11887200" y="1143000"/>
                  </a:lnTo>
                  <a:lnTo>
                    <a:pt x="11887200" y="0"/>
                  </a:lnTo>
                  <a:close/>
                </a:path>
              </a:pathLst>
            </a:custGeom>
            <a:solidFill>
              <a:srgbClr val="4F81B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" name="object 4"/>
            <p:cNvSpPr/>
            <p:nvPr/>
          </p:nvSpPr>
          <p:spPr>
            <a:xfrm>
              <a:off x="761" y="761"/>
              <a:ext cx="11887200" cy="1143000"/>
            </a:xfrm>
            <a:custGeom>
              <a:avLst/>
              <a:gdLst/>
              <a:ahLst/>
              <a:cxnLst/>
              <a:rect l="l" t="t" r="r" b="b"/>
              <a:pathLst>
                <a:path w="11887200" h="1143000">
                  <a:moveTo>
                    <a:pt x="0" y="1143000"/>
                  </a:moveTo>
                  <a:lnTo>
                    <a:pt x="11887200" y="1143000"/>
                  </a:lnTo>
                  <a:lnTo>
                    <a:pt x="11887200" y="0"/>
                  </a:lnTo>
                  <a:lnTo>
                    <a:pt x="0" y="0"/>
                  </a:lnTo>
                  <a:lnTo>
                    <a:pt x="0" y="1143000"/>
                  </a:lnTo>
                  <a:close/>
                </a:path>
              </a:pathLst>
            </a:custGeom>
            <a:ln w="3810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/>
            <p:cNvSpPr/>
            <p:nvPr/>
          </p:nvSpPr>
          <p:spPr>
            <a:xfrm>
              <a:off x="0" y="56388"/>
              <a:ext cx="1299972" cy="1027175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/>
            <p:cNvSpPr/>
            <p:nvPr/>
          </p:nvSpPr>
          <p:spPr>
            <a:xfrm>
              <a:off x="1371600" y="56388"/>
              <a:ext cx="1786127" cy="1016507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/>
            <p:cNvSpPr/>
            <p:nvPr/>
          </p:nvSpPr>
          <p:spPr>
            <a:xfrm>
              <a:off x="3086100" y="56388"/>
              <a:ext cx="1714500" cy="1072895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/>
            <p:cNvSpPr/>
            <p:nvPr/>
          </p:nvSpPr>
          <p:spPr>
            <a:xfrm>
              <a:off x="4657344" y="56388"/>
              <a:ext cx="1501139" cy="1016507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/>
            <p:cNvSpPr/>
            <p:nvPr/>
          </p:nvSpPr>
          <p:spPr>
            <a:xfrm>
              <a:off x="7658100" y="56388"/>
              <a:ext cx="1214627" cy="993647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/>
            <p:cNvSpPr/>
            <p:nvPr/>
          </p:nvSpPr>
          <p:spPr>
            <a:xfrm>
              <a:off x="6158483" y="0"/>
              <a:ext cx="1427988" cy="1129284"/>
            </a:xfrm>
            <a:prstGeom prst="rect">
              <a:avLst/>
            </a:prstGeom>
            <a:blipFill>
              <a:blip r:embed="rId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/>
            <p:cNvSpPr/>
            <p:nvPr/>
          </p:nvSpPr>
          <p:spPr>
            <a:xfrm>
              <a:off x="8944355" y="0"/>
              <a:ext cx="1580388" cy="1072896"/>
            </a:xfrm>
            <a:prstGeom prst="rect">
              <a:avLst/>
            </a:prstGeom>
            <a:blipFill>
              <a:blip r:embed="rId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/>
            <p:cNvSpPr/>
            <p:nvPr/>
          </p:nvSpPr>
          <p:spPr>
            <a:xfrm>
              <a:off x="10587228" y="56388"/>
              <a:ext cx="1299971" cy="1016507"/>
            </a:xfrm>
            <a:prstGeom prst="rect">
              <a:avLst/>
            </a:prstGeom>
            <a:blipFill>
              <a:blip r:embed="rId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3" name="object 13"/>
          <p:cNvSpPr txBox="1"/>
          <p:nvPr/>
        </p:nvSpPr>
        <p:spPr>
          <a:xfrm>
            <a:off x="11034521" y="6427114"/>
            <a:ext cx="180975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>
                <a:solidFill>
                  <a:srgbClr val="878787"/>
                </a:solidFill>
                <a:latin typeface="Calibri"/>
                <a:cs typeface="Calibri"/>
              </a:rPr>
              <a:t>16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14" name="object 14"/>
          <p:cNvSpPr/>
          <p:nvPr/>
        </p:nvSpPr>
        <p:spPr>
          <a:xfrm>
            <a:off x="99060" y="1345690"/>
            <a:ext cx="9782556" cy="5436108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5" name="object 15"/>
          <p:cNvSpPr txBox="1">
            <a:spLocks noGrp="1"/>
          </p:cNvSpPr>
          <p:nvPr>
            <p:ph type="title"/>
          </p:nvPr>
        </p:nvSpPr>
        <p:spPr>
          <a:xfrm>
            <a:off x="9961880" y="1691131"/>
            <a:ext cx="1514475" cy="695960"/>
          </a:xfrm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95"/>
              </a:spcBef>
            </a:pPr>
            <a:r>
              <a:rPr dirty="0" sz="2200" spc="-5" b="1">
                <a:latin typeface="Arial"/>
                <a:cs typeface="Arial"/>
              </a:rPr>
              <a:t>PSP</a:t>
            </a:r>
            <a:r>
              <a:rPr dirty="0" sz="2200" spc="-75" b="1">
                <a:latin typeface="Arial"/>
                <a:cs typeface="Arial"/>
              </a:rPr>
              <a:t> </a:t>
            </a:r>
            <a:r>
              <a:rPr dirty="0" sz="2200" spc="-5" b="1">
                <a:latin typeface="Arial"/>
                <a:cs typeface="Arial"/>
              </a:rPr>
              <a:t>Digital  Creation</a:t>
            </a:r>
            <a:endParaRPr sz="22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-18288" y="0"/>
            <a:ext cx="11925300" cy="1315720"/>
            <a:chOff x="-18288" y="0"/>
            <a:chExt cx="11925300" cy="1315720"/>
          </a:xfrm>
        </p:grpSpPr>
        <p:sp>
          <p:nvSpPr>
            <p:cNvPr id="3" name="object 3"/>
            <p:cNvSpPr/>
            <p:nvPr/>
          </p:nvSpPr>
          <p:spPr>
            <a:xfrm>
              <a:off x="761" y="761"/>
              <a:ext cx="11887200" cy="1143000"/>
            </a:xfrm>
            <a:custGeom>
              <a:avLst/>
              <a:gdLst/>
              <a:ahLst/>
              <a:cxnLst/>
              <a:rect l="l" t="t" r="r" b="b"/>
              <a:pathLst>
                <a:path w="11887200" h="1143000">
                  <a:moveTo>
                    <a:pt x="0" y="1143000"/>
                  </a:moveTo>
                  <a:lnTo>
                    <a:pt x="11887200" y="1143000"/>
                  </a:lnTo>
                  <a:lnTo>
                    <a:pt x="11887200" y="0"/>
                  </a:lnTo>
                  <a:lnTo>
                    <a:pt x="0" y="0"/>
                  </a:lnTo>
                  <a:lnTo>
                    <a:pt x="0" y="1143000"/>
                  </a:lnTo>
                  <a:close/>
                </a:path>
              </a:pathLst>
            </a:custGeom>
            <a:ln w="3810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" name="object 4"/>
            <p:cNvSpPr/>
            <p:nvPr/>
          </p:nvSpPr>
          <p:spPr>
            <a:xfrm>
              <a:off x="0" y="56388"/>
              <a:ext cx="1299972" cy="1027175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/>
            <p:cNvSpPr/>
            <p:nvPr/>
          </p:nvSpPr>
          <p:spPr>
            <a:xfrm>
              <a:off x="1371600" y="56388"/>
              <a:ext cx="1786127" cy="1016507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/>
            <p:cNvSpPr/>
            <p:nvPr/>
          </p:nvSpPr>
          <p:spPr>
            <a:xfrm>
              <a:off x="3086100" y="56388"/>
              <a:ext cx="1714500" cy="1072895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/>
            <p:cNvSpPr/>
            <p:nvPr/>
          </p:nvSpPr>
          <p:spPr>
            <a:xfrm>
              <a:off x="4657344" y="56388"/>
              <a:ext cx="1501139" cy="1016507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/>
            <p:cNvSpPr/>
            <p:nvPr/>
          </p:nvSpPr>
          <p:spPr>
            <a:xfrm>
              <a:off x="7658100" y="56388"/>
              <a:ext cx="1214627" cy="993647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/>
            <p:cNvSpPr/>
            <p:nvPr/>
          </p:nvSpPr>
          <p:spPr>
            <a:xfrm>
              <a:off x="6158483" y="0"/>
              <a:ext cx="1427988" cy="1129284"/>
            </a:xfrm>
            <a:prstGeom prst="rect">
              <a:avLst/>
            </a:prstGeom>
            <a:blipFill>
              <a:blip r:embed="rId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/>
            <p:cNvSpPr/>
            <p:nvPr/>
          </p:nvSpPr>
          <p:spPr>
            <a:xfrm>
              <a:off x="8944355" y="0"/>
              <a:ext cx="1580388" cy="1072896"/>
            </a:xfrm>
            <a:prstGeom prst="rect">
              <a:avLst/>
            </a:prstGeom>
            <a:blipFill>
              <a:blip r:embed="rId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/>
            <p:cNvSpPr/>
            <p:nvPr/>
          </p:nvSpPr>
          <p:spPr>
            <a:xfrm>
              <a:off x="10587228" y="56388"/>
              <a:ext cx="1299971" cy="1016507"/>
            </a:xfrm>
            <a:prstGeom prst="rect">
              <a:avLst/>
            </a:prstGeom>
            <a:blipFill>
              <a:blip r:embed="rId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/>
            <p:cNvSpPr/>
            <p:nvPr/>
          </p:nvSpPr>
          <p:spPr>
            <a:xfrm>
              <a:off x="0" y="0"/>
              <a:ext cx="11887199" cy="1296924"/>
            </a:xfrm>
            <a:prstGeom prst="rect">
              <a:avLst/>
            </a:prstGeom>
            <a:blipFill>
              <a:blip r:embed="rId1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/>
            <p:cNvSpPr/>
            <p:nvPr/>
          </p:nvSpPr>
          <p:spPr>
            <a:xfrm>
              <a:off x="761" y="761"/>
              <a:ext cx="11887200" cy="1214755"/>
            </a:xfrm>
            <a:custGeom>
              <a:avLst/>
              <a:gdLst/>
              <a:ahLst/>
              <a:cxnLst/>
              <a:rect l="l" t="t" r="r" b="b"/>
              <a:pathLst>
                <a:path w="11887200" h="1214755">
                  <a:moveTo>
                    <a:pt x="11887200" y="0"/>
                  </a:moveTo>
                  <a:lnTo>
                    <a:pt x="0" y="0"/>
                  </a:lnTo>
                  <a:lnTo>
                    <a:pt x="0" y="788670"/>
                  </a:lnTo>
                  <a:lnTo>
                    <a:pt x="0" y="1214628"/>
                  </a:lnTo>
                  <a:lnTo>
                    <a:pt x="11887200" y="1214628"/>
                  </a:lnTo>
                  <a:lnTo>
                    <a:pt x="11887200" y="788670"/>
                  </a:lnTo>
                  <a:lnTo>
                    <a:pt x="11887200" y="0"/>
                  </a:lnTo>
                  <a:close/>
                </a:path>
              </a:pathLst>
            </a:custGeom>
            <a:solidFill>
              <a:srgbClr val="4F81B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/>
            <p:cNvSpPr/>
            <p:nvPr/>
          </p:nvSpPr>
          <p:spPr>
            <a:xfrm>
              <a:off x="761" y="761"/>
              <a:ext cx="11887200" cy="1214755"/>
            </a:xfrm>
            <a:custGeom>
              <a:avLst/>
              <a:gdLst/>
              <a:ahLst/>
              <a:cxnLst/>
              <a:rect l="l" t="t" r="r" b="b"/>
              <a:pathLst>
                <a:path w="11887200" h="1214755">
                  <a:moveTo>
                    <a:pt x="0" y="1214628"/>
                  </a:moveTo>
                  <a:lnTo>
                    <a:pt x="11887200" y="1214628"/>
                  </a:lnTo>
                  <a:lnTo>
                    <a:pt x="11887200" y="0"/>
                  </a:lnTo>
                  <a:lnTo>
                    <a:pt x="0" y="0"/>
                  </a:lnTo>
                  <a:lnTo>
                    <a:pt x="0" y="1214628"/>
                  </a:lnTo>
                  <a:close/>
                </a:path>
              </a:pathLst>
            </a:custGeom>
            <a:ln w="3810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/>
            <p:cNvSpPr/>
            <p:nvPr/>
          </p:nvSpPr>
          <p:spPr>
            <a:xfrm>
              <a:off x="0" y="59435"/>
              <a:ext cx="1299972" cy="1092707"/>
            </a:xfrm>
            <a:prstGeom prst="rect">
              <a:avLst/>
            </a:prstGeom>
            <a:blipFill>
              <a:blip r:embed="rId1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/>
            <p:cNvSpPr/>
            <p:nvPr/>
          </p:nvSpPr>
          <p:spPr>
            <a:xfrm>
              <a:off x="1371600" y="59435"/>
              <a:ext cx="1786127" cy="1080516"/>
            </a:xfrm>
            <a:prstGeom prst="rect">
              <a:avLst/>
            </a:prstGeom>
            <a:blipFill>
              <a:blip r:embed="rId1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7" name="object 17"/>
            <p:cNvSpPr/>
            <p:nvPr/>
          </p:nvSpPr>
          <p:spPr>
            <a:xfrm>
              <a:off x="3086100" y="59435"/>
              <a:ext cx="1714500" cy="1139952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8" name="object 18"/>
            <p:cNvSpPr/>
            <p:nvPr/>
          </p:nvSpPr>
          <p:spPr>
            <a:xfrm>
              <a:off x="4657344" y="59435"/>
              <a:ext cx="1501139" cy="1080516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9" name="object 19"/>
            <p:cNvSpPr/>
            <p:nvPr/>
          </p:nvSpPr>
          <p:spPr>
            <a:xfrm>
              <a:off x="7658100" y="59435"/>
              <a:ext cx="1214627" cy="1056132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0" name="object 20"/>
            <p:cNvSpPr/>
            <p:nvPr/>
          </p:nvSpPr>
          <p:spPr>
            <a:xfrm>
              <a:off x="6158483" y="0"/>
              <a:ext cx="1427988" cy="1199388"/>
            </a:xfrm>
            <a:prstGeom prst="rect">
              <a:avLst/>
            </a:prstGeom>
            <a:blipFill>
              <a:blip r:embed="rId1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1" name="object 21"/>
            <p:cNvSpPr/>
            <p:nvPr/>
          </p:nvSpPr>
          <p:spPr>
            <a:xfrm>
              <a:off x="8944355" y="0"/>
              <a:ext cx="1580388" cy="1139952"/>
            </a:xfrm>
            <a:prstGeom prst="rect">
              <a:avLst/>
            </a:prstGeom>
            <a:blipFill>
              <a:blip r:embed="rId1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2" name="object 22"/>
            <p:cNvSpPr/>
            <p:nvPr/>
          </p:nvSpPr>
          <p:spPr>
            <a:xfrm>
              <a:off x="10587228" y="59435"/>
              <a:ext cx="1299971" cy="1080516"/>
            </a:xfrm>
            <a:prstGeom prst="rect">
              <a:avLst/>
            </a:prstGeom>
            <a:blipFill>
              <a:blip r:embed="rId1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23" name="object 23"/>
          <p:cNvGrpSpPr/>
          <p:nvPr/>
        </p:nvGrpSpPr>
        <p:grpSpPr>
          <a:xfrm>
            <a:off x="1948942" y="2651505"/>
            <a:ext cx="2786380" cy="2841625"/>
            <a:chOff x="1948942" y="2651505"/>
            <a:chExt cx="2786380" cy="2841625"/>
          </a:xfrm>
        </p:grpSpPr>
        <p:sp>
          <p:nvSpPr>
            <p:cNvPr id="24" name="object 24"/>
            <p:cNvSpPr/>
            <p:nvPr/>
          </p:nvSpPr>
          <p:spPr>
            <a:xfrm>
              <a:off x="1955292" y="2666999"/>
              <a:ext cx="2773680" cy="2819400"/>
            </a:xfrm>
            <a:custGeom>
              <a:avLst/>
              <a:gdLst/>
              <a:ahLst/>
              <a:cxnLst/>
              <a:rect l="l" t="t" r="r" b="b"/>
              <a:pathLst>
                <a:path w="2773679" h="2819400">
                  <a:moveTo>
                    <a:pt x="1575027" y="2806700"/>
                  </a:moveTo>
                  <a:lnTo>
                    <a:pt x="1198652" y="2806700"/>
                  </a:lnTo>
                  <a:lnTo>
                    <a:pt x="1245042" y="2819400"/>
                  </a:lnTo>
                  <a:lnTo>
                    <a:pt x="1528637" y="2819400"/>
                  </a:lnTo>
                  <a:lnTo>
                    <a:pt x="1575027" y="2806700"/>
                  </a:lnTo>
                  <a:close/>
                </a:path>
                <a:path w="2773679" h="2819400">
                  <a:moveTo>
                    <a:pt x="1711208" y="2781300"/>
                  </a:moveTo>
                  <a:lnTo>
                    <a:pt x="1062471" y="2781300"/>
                  </a:lnTo>
                  <a:lnTo>
                    <a:pt x="1152743" y="2806700"/>
                  </a:lnTo>
                  <a:lnTo>
                    <a:pt x="1620936" y="2806700"/>
                  </a:lnTo>
                  <a:lnTo>
                    <a:pt x="1711208" y="2781300"/>
                  </a:lnTo>
                  <a:close/>
                </a:path>
                <a:path w="2773679" h="2819400">
                  <a:moveTo>
                    <a:pt x="1620936" y="12700"/>
                  </a:moveTo>
                  <a:lnTo>
                    <a:pt x="1152743" y="12700"/>
                  </a:lnTo>
                  <a:lnTo>
                    <a:pt x="1107341" y="25400"/>
                  </a:lnTo>
                  <a:lnTo>
                    <a:pt x="888835" y="88900"/>
                  </a:lnTo>
                  <a:lnTo>
                    <a:pt x="847016" y="114300"/>
                  </a:lnTo>
                  <a:lnTo>
                    <a:pt x="805884" y="127000"/>
                  </a:lnTo>
                  <a:lnTo>
                    <a:pt x="765466" y="152400"/>
                  </a:lnTo>
                  <a:lnTo>
                    <a:pt x="725786" y="165100"/>
                  </a:lnTo>
                  <a:lnTo>
                    <a:pt x="686872" y="190500"/>
                  </a:lnTo>
                  <a:lnTo>
                    <a:pt x="648748" y="215900"/>
                  </a:lnTo>
                  <a:lnTo>
                    <a:pt x="611441" y="241300"/>
                  </a:lnTo>
                  <a:lnTo>
                    <a:pt x="574977" y="266700"/>
                  </a:lnTo>
                  <a:lnTo>
                    <a:pt x="539380" y="292100"/>
                  </a:lnTo>
                  <a:lnTo>
                    <a:pt x="504678" y="317500"/>
                  </a:lnTo>
                  <a:lnTo>
                    <a:pt x="470895" y="355600"/>
                  </a:lnTo>
                  <a:lnTo>
                    <a:pt x="438058" y="381000"/>
                  </a:lnTo>
                  <a:lnTo>
                    <a:pt x="406193" y="406400"/>
                  </a:lnTo>
                  <a:lnTo>
                    <a:pt x="375325" y="444500"/>
                  </a:lnTo>
                  <a:lnTo>
                    <a:pt x="345480" y="482600"/>
                  </a:lnTo>
                  <a:lnTo>
                    <a:pt x="316684" y="508000"/>
                  </a:lnTo>
                  <a:lnTo>
                    <a:pt x="288963" y="546100"/>
                  </a:lnTo>
                  <a:lnTo>
                    <a:pt x="262342" y="584200"/>
                  </a:lnTo>
                  <a:lnTo>
                    <a:pt x="236848" y="622300"/>
                  </a:lnTo>
                  <a:lnTo>
                    <a:pt x="212506" y="660400"/>
                  </a:lnTo>
                  <a:lnTo>
                    <a:pt x="189342" y="698500"/>
                  </a:lnTo>
                  <a:lnTo>
                    <a:pt x="167382" y="736600"/>
                  </a:lnTo>
                  <a:lnTo>
                    <a:pt x="146652" y="774700"/>
                  </a:lnTo>
                  <a:lnTo>
                    <a:pt x="127177" y="812800"/>
                  </a:lnTo>
                  <a:lnTo>
                    <a:pt x="108983" y="863600"/>
                  </a:lnTo>
                  <a:lnTo>
                    <a:pt x="92097" y="901700"/>
                  </a:lnTo>
                  <a:lnTo>
                    <a:pt x="76543" y="952500"/>
                  </a:lnTo>
                  <a:lnTo>
                    <a:pt x="62349" y="990600"/>
                  </a:lnTo>
                  <a:lnTo>
                    <a:pt x="49538" y="1041400"/>
                  </a:lnTo>
                  <a:lnTo>
                    <a:pt x="38139" y="1079500"/>
                  </a:lnTo>
                  <a:lnTo>
                    <a:pt x="28175" y="1130300"/>
                  </a:lnTo>
                  <a:lnTo>
                    <a:pt x="19673" y="1168400"/>
                  </a:lnTo>
                  <a:lnTo>
                    <a:pt x="12660" y="1219200"/>
                  </a:lnTo>
                  <a:lnTo>
                    <a:pt x="7160" y="1270000"/>
                  </a:lnTo>
                  <a:lnTo>
                    <a:pt x="3199" y="1320800"/>
                  </a:lnTo>
                  <a:lnTo>
                    <a:pt x="804" y="1358900"/>
                  </a:lnTo>
                  <a:lnTo>
                    <a:pt x="0" y="1409700"/>
                  </a:lnTo>
                  <a:lnTo>
                    <a:pt x="804" y="1460500"/>
                  </a:lnTo>
                  <a:lnTo>
                    <a:pt x="3199" y="1511300"/>
                  </a:lnTo>
                  <a:lnTo>
                    <a:pt x="7160" y="1562100"/>
                  </a:lnTo>
                  <a:lnTo>
                    <a:pt x="12660" y="1600200"/>
                  </a:lnTo>
                  <a:lnTo>
                    <a:pt x="19673" y="1651000"/>
                  </a:lnTo>
                  <a:lnTo>
                    <a:pt x="28175" y="1701800"/>
                  </a:lnTo>
                  <a:lnTo>
                    <a:pt x="38139" y="1739900"/>
                  </a:lnTo>
                  <a:lnTo>
                    <a:pt x="49538" y="1790700"/>
                  </a:lnTo>
                  <a:lnTo>
                    <a:pt x="62349" y="1828800"/>
                  </a:lnTo>
                  <a:lnTo>
                    <a:pt x="76543" y="1879600"/>
                  </a:lnTo>
                  <a:lnTo>
                    <a:pt x="92097" y="1917700"/>
                  </a:lnTo>
                  <a:lnTo>
                    <a:pt x="108983" y="1955800"/>
                  </a:lnTo>
                  <a:lnTo>
                    <a:pt x="127177" y="2006600"/>
                  </a:lnTo>
                  <a:lnTo>
                    <a:pt x="146652" y="2044700"/>
                  </a:lnTo>
                  <a:lnTo>
                    <a:pt x="167382" y="2082800"/>
                  </a:lnTo>
                  <a:lnTo>
                    <a:pt x="189342" y="2120900"/>
                  </a:lnTo>
                  <a:lnTo>
                    <a:pt x="212506" y="2159000"/>
                  </a:lnTo>
                  <a:lnTo>
                    <a:pt x="236848" y="2197100"/>
                  </a:lnTo>
                  <a:lnTo>
                    <a:pt x="262342" y="2235200"/>
                  </a:lnTo>
                  <a:lnTo>
                    <a:pt x="288963" y="2273300"/>
                  </a:lnTo>
                  <a:lnTo>
                    <a:pt x="316684" y="2311400"/>
                  </a:lnTo>
                  <a:lnTo>
                    <a:pt x="345480" y="2349500"/>
                  </a:lnTo>
                  <a:lnTo>
                    <a:pt x="375325" y="2374900"/>
                  </a:lnTo>
                  <a:lnTo>
                    <a:pt x="406193" y="2413000"/>
                  </a:lnTo>
                  <a:lnTo>
                    <a:pt x="438058" y="2438400"/>
                  </a:lnTo>
                  <a:lnTo>
                    <a:pt x="470895" y="2476500"/>
                  </a:lnTo>
                  <a:lnTo>
                    <a:pt x="504678" y="2501900"/>
                  </a:lnTo>
                  <a:lnTo>
                    <a:pt x="539380" y="2527300"/>
                  </a:lnTo>
                  <a:lnTo>
                    <a:pt x="574977" y="2552700"/>
                  </a:lnTo>
                  <a:lnTo>
                    <a:pt x="611441" y="2578100"/>
                  </a:lnTo>
                  <a:lnTo>
                    <a:pt x="648748" y="2603500"/>
                  </a:lnTo>
                  <a:lnTo>
                    <a:pt x="686872" y="2628900"/>
                  </a:lnTo>
                  <a:lnTo>
                    <a:pt x="725786" y="2654300"/>
                  </a:lnTo>
                  <a:lnTo>
                    <a:pt x="765466" y="2679700"/>
                  </a:lnTo>
                  <a:lnTo>
                    <a:pt x="805884" y="2692400"/>
                  </a:lnTo>
                  <a:lnTo>
                    <a:pt x="847016" y="2717800"/>
                  </a:lnTo>
                  <a:lnTo>
                    <a:pt x="974433" y="2755900"/>
                  </a:lnTo>
                  <a:lnTo>
                    <a:pt x="1018160" y="2781300"/>
                  </a:lnTo>
                  <a:lnTo>
                    <a:pt x="1755519" y="2781300"/>
                  </a:lnTo>
                  <a:lnTo>
                    <a:pt x="1799246" y="2755900"/>
                  </a:lnTo>
                  <a:lnTo>
                    <a:pt x="1926663" y="2717800"/>
                  </a:lnTo>
                  <a:lnTo>
                    <a:pt x="1967795" y="2692400"/>
                  </a:lnTo>
                  <a:lnTo>
                    <a:pt x="2008213" y="2679700"/>
                  </a:lnTo>
                  <a:lnTo>
                    <a:pt x="2047893" y="2654300"/>
                  </a:lnTo>
                  <a:lnTo>
                    <a:pt x="2086807" y="2628900"/>
                  </a:lnTo>
                  <a:lnTo>
                    <a:pt x="2124931" y="2603500"/>
                  </a:lnTo>
                  <a:lnTo>
                    <a:pt x="2162238" y="2578100"/>
                  </a:lnTo>
                  <a:lnTo>
                    <a:pt x="2198702" y="2552700"/>
                  </a:lnTo>
                  <a:lnTo>
                    <a:pt x="2234299" y="2527300"/>
                  </a:lnTo>
                  <a:lnTo>
                    <a:pt x="2269001" y="2501900"/>
                  </a:lnTo>
                  <a:lnTo>
                    <a:pt x="2302784" y="2476500"/>
                  </a:lnTo>
                  <a:lnTo>
                    <a:pt x="2335621" y="2438400"/>
                  </a:lnTo>
                  <a:lnTo>
                    <a:pt x="2367486" y="2413000"/>
                  </a:lnTo>
                  <a:lnTo>
                    <a:pt x="2398354" y="2374900"/>
                  </a:lnTo>
                  <a:lnTo>
                    <a:pt x="2428199" y="2349500"/>
                  </a:lnTo>
                  <a:lnTo>
                    <a:pt x="2456995" y="2311400"/>
                  </a:lnTo>
                  <a:lnTo>
                    <a:pt x="2484716" y="2273300"/>
                  </a:lnTo>
                  <a:lnTo>
                    <a:pt x="2511337" y="2235200"/>
                  </a:lnTo>
                  <a:lnTo>
                    <a:pt x="2536831" y="2197100"/>
                  </a:lnTo>
                  <a:lnTo>
                    <a:pt x="2561173" y="2159000"/>
                  </a:lnTo>
                  <a:lnTo>
                    <a:pt x="2576615" y="2133600"/>
                  </a:lnTo>
                  <a:lnTo>
                    <a:pt x="1339371" y="2133600"/>
                  </a:lnTo>
                  <a:lnTo>
                    <a:pt x="1292759" y="2120900"/>
                  </a:lnTo>
                  <a:lnTo>
                    <a:pt x="1247108" y="2120900"/>
                  </a:lnTo>
                  <a:lnTo>
                    <a:pt x="1159103" y="2095500"/>
                  </a:lnTo>
                  <a:lnTo>
                    <a:pt x="1116955" y="2070100"/>
                  </a:lnTo>
                  <a:lnTo>
                    <a:pt x="1076180" y="2057400"/>
                  </a:lnTo>
                  <a:lnTo>
                    <a:pt x="1036884" y="2032000"/>
                  </a:lnTo>
                  <a:lnTo>
                    <a:pt x="999168" y="2006600"/>
                  </a:lnTo>
                  <a:lnTo>
                    <a:pt x="963137" y="1981200"/>
                  </a:lnTo>
                  <a:lnTo>
                    <a:pt x="928893" y="1955800"/>
                  </a:lnTo>
                  <a:lnTo>
                    <a:pt x="896540" y="1917700"/>
                  </a:lnTo>
                  <a:lnTo>
                    <a:pt x="866182" y="1892300"/>
                  </a:lnTo>
                  <a:lnTo>
                    <a:pt x="837921" y="1854200"/>
                  </a:lnTo>
                  <a:lnTo>
                    <a:pt x="811861" y="1816100"/>
                  </a:lnTo>
                  <a:lnTo>
                    <a:pt x="788105" y="1778000"/>
                  </a:lnTo>
                  <a:lnTo>
                    <a:pt x="766757" y="1739900"/>
                  </a:lnTo>
                  <a:lnTo>
                    <a:pt x="747920" y="1689100"/>
                  </a:lnTo>
                  <a:lnTo>
                    <a:pt x="731698" y="1651000"/>
                  </a:lnTo>
                  <a:lnTo>
                    <a:pt x="718193" y="1600200"/>
                  </a:lnTo>
                  <a:lnTo>
                    <a:pt x="707510" y="1562100"/>
                  </a:lnTo>
                  <a:lnTo>
                    <a:pt x="699751" y="1511300"/>
                  </a:lnTo>
                  <a:lnTo>
                    <a:pt x="695020" y="1460500"/>
                  </a:lnTo>
                  <a:lnTo>
                    <a:pt x="693419" y="1409700"/>
                  </a:lnTo>
                  <a:lnTo>
                    <a:pt x="695020" y="1358900"/>
                  </a:lnTo>
                  <a:lnTo>
                    <a:pt x="699751" y="1308100"/>
                  </a:lnTo>
                  <a:lnTo>
                    <a:pt x="707510" y="1270000"/>
                  </a:lnTo>
                  <a:lnTo>
                    <a:pt x="718193" y="1219200"/>
                  </a:lnTo>
                  <a:lnTo>
                    <a:pt x="731698" y="1168400"/>
                  </a:lnTo>
                  <a:lnTo>
                    <a:pt x="747920" y="1130300"/>
                  </a:lnTo>
                  <a:lnTo>
                    <a:pt x="766757" y="1092200"/>
                  </a:lnTo>
                  <a:lnTo>
                    <a:pt x="788105" y="1041400"/>
                  </a:lnTo>
                  <a:lnTo>
                    <a:pt x="811861" y="1003300"/>
                  </a:lnTo>
                  <a:lnTo>
                    <a:pt x="837921" y="965200"/>
                  </a:lnTo>
                  <a:lnTo>
                    <a:pt x="866182" y="939800"/>
                  </a:lnTo>
                  <a:lnTo>
                    <a:pt x="896540" y="901700"/>
                  </a:lnTo>
                  <a:lnTo>
                    <a:pt x="928893" y="876300"/>
                  </a:lnTo>
                  <a:lnTo>
                    <a:pt x="963137" y="838200"/>
                  </a:lnTo>
                  <a:lnTo>
                    <a:pt x="999168" y="812800"/>
                  </a:lnTo>
                  <a:lnTo>
                    <a:pt x="1036884" y="787400"/>
                  </a:lnTo>
                  <a:lnTo>
                    <a:pt x="1076180" y="762000"/>
                  </a:lnTo>
                  <a:lnTo>
                    <a:pt x="1116955" y="749300"/>
                  </a:lnTo>
                  <a:lnTo>
                    <a:pt x="1159103" y="736600"/>
                  </a:lnTo>
                  <a:lnTo>
                    <a:pt x="1202522" y="711200"/>
                  </a:lnTo>
                  <a:lnTo>
                    <a:pt x="1247108" y="711200"/>
                  </a:lnTo>
                  <a:lnTo>
                    <a:pt x="1292759" y="698500"/>
                  </a:lnTo>
                  <a:lnTo>
                    <a:pt x="1339371" y="698500"/>
                  </a:lnTo>
                  <a:lnTo>
                    <a:pt x="1386840" y="685800"/>
                  </a:lnTo>
                  <a:lnTo>
                    <a:pt x="2576615" y="685800"/>
                  </a:lnTo>
                  <a:lnTo>
                    <a:pt x="2561173" y="660400"/>
                  </a:lnTo>
                  <a:lnTo>
                    <a:pt x="2536831" y="622300"/>
                  </a:lnTo>
                  <a:lnTo>
                    <a:pt x="2511337" y="584200"/>
                  </a:lnTo>
                  <a:lnTo>
                    <a:pt x="2484716" y="546100"/>
                  </a:lnTo>
                  <a:lnTo>
                    <a:pt x="2456995" y="508000"/>
                  </a:lnTo>
                  <a:lnTo>
                    <a:pt x="2428199" y="482600"/>
                  </a:lnTo>
                  <a:lnTo>
                    <a:pt x="2398354" y="444500"/>
                  </a:lnTo>
                  <a:lnTo>
                    <a:pt x="2367486" y="406400"/>
                  </a:lnTo>
                  <a:lnTo>
                    <a:pt x="2335621" y="381000"/>
                  </a:lnTo>
                  <a:lnTo>
                    <a:pt x="2302784" y="355600"/>
                  </a:lnTo>
                  <a:lnTo>
                    <a:pt x="2269001" y="317500"/>
                  </a:lnTo>
                  <a:lnTo>
                    <a:pt x="2234299" y="292100"/>
                  </a:lnTo>
                  <a:lnTo>
                    <a:pt x="2198702" y="266700"/>
                  </a:lnTo>
                  <a:lnTo>
                    <a:pt x="2162238" y="241300"/>
                  </a:lnTo>
                  <a:lnTo>
                    <a:pt x="2124931" y="215900"/>
                  </a:lnTo>
                  <a:lnTo>
                    <a:pt x="2086807" y="190500"/>
                  </a:lnTo>
                  <a:lnTo>
                    <a:pt x="2047893" y="165100"/>
                  </a:lnTo>
                  <a:lnTo>
                    <a:pt x="2008213" y="152400"/>
                  </a:lnTo>
                  <a:lnTo>
                    <a:pt x="1967795" y="127000"/>
                  </a:lnTo>
                  <a:lnTo>
                    <a:pt x="1926663" y="114300"/>
                  </a:lnTo>
                  <a:lnTo>
                    <a:pt x="1884844" y="88900"/>
                  </a:lnTo>
                  <a:lnTo>
                    <a:pt x="1666338" y="25400"/>
                  </a:lnTo>
                  <a:lnTo>
                    <a:pt x="1620936" y="12700"/>
                  </a:lnTo>
                  <a:close/>
                </a:path>
                <a:path w="2773679" h="2819400">
                  <a:moveTo>
                    <a:pt x="2576615" y="685800"/>
                  </a:moveTo>
                  <a:lnTo>
                    <a:pt x="1386840" y="685800"/>
                  </a:lnTo>
                  <a:lnTo>
                    <a:pt x="1434308" y="698500"/>
                  </a:lnTo>
                  <a:lnTo>
                    <a:pt x="1480920" y="698500"/>
                  </a:lnTo>
                  <a:lnTo>
                    <a:pt x="1526571" y="711200"/>
                  </a:lnTo>
                  <a:lnTo>
                    <a:pt x="1571157" y="711200"/>
                  </a:lnTo>
                  <a:lnTo>
                    <a:pt x="1614576" y="736600"/>
                  </a:lnTo>
                  <a:lnTo>
                    <a:pt x="1656724" y="749300"/>
                  </a:lnTo>
                  <a:lnTo>
                    <a:pt x="1697499" y="762000"/>
                  </a:lnTo>
                  <a:lnTo>
                    <a:pt x="1736795" y="787400"/>
                  </a:lnTo>
                  <a:lnTo>
                    <a:pt x="1774511" y="812800"/>
                  </a:lnTo>
                  <a:lnTo>
                    <a:pt x="1810542" y="838200"/>
                  </a:lnTo>
                  <a:lnTo>
                    <a:pt x="1844786" y="876300"/>
                  </a:lnTo>
                  <a:lnTo>
                    <a:pt x="1877139" y="901700"/>
                  </a:lnTo>
                  <a:lnTo>
                    <a:pt x="1907497" y="939800"/>
                  </a:lnTo>
                  <a:lnTo>
                    <a:pt x="1935758" y="965200"/>
                  </a:lnTo>
                  <a:lnTo>
                    <a:pt x="1961818" y="1003300"/>
                  </a:lnTo>
                  <a:lnTo>
                    <a:pt x="1985574" y="1041400"/>
                  </a:lnTo>
                  <a:lnTo>
                    <a:pt x="2006922" y="1092200"/>
                  </a:lnTo>
                  <a:lnTo>
                    <a:pt x="2025759" y="1130300"/>
                  </a:lnTo>
                  <a:lnTo>
                    <a:pt x="2041981" y="1168400"/>
                  </a:lnTo>
                  <a:lnTo>
                    <a:pt x="2055486" y="1219200"/>
                  </a:lnTo>
                  <a:lnTo>
                    <a:pt x="2066169" y="1270000"/>
                  </a:lnTo>
                  <a:lnTo>
                    <a:pt x="2073928" y="1308100"/>
                  </a:lnTo>
                  <a:lnTo>
                    <a:pt x="2078659" y="1358900"/>
                  </a:lnTo>
                  <a:lnTo>
                    <a:pt x="2080259" y="1409700"/>
                  </a:lnTo>
                  <a:lnTo>
                    <a:pt x="2078659" y="1460500"/>
                  </a:lnTo>
                  <a:lnTo>
                    <a:pt x="2073928" y="1511300"/>
                  </a:lnTo>
                  <a:lnTo>
                    <a:pt x="2066169" y="1562100"/>
                  </a:lnTo>
                  <a:lnTo>
                    <a:pt x="2055486" y="1600200"/>
                  </a:lnTo>
                  <a:lnTo>
                    <a:pt x="2041981" y="1651000"/>
                  </a:lnTo>
                  <a:lnTo>
                    <a:pt x="2025759" y="1689100"/>
                  </a:lnTo>
                  <a:lnTo>
                    <a:pt x="2006922" y="1739900"/>
                  </a:lnTo>
                  <a:lnTo>
                    <a:pt x="1985574" y="1778000"/>
                  </a:lnTo>
                  <a:lnTo>
                    <a:pt x="1961818" y="1816100"/>
                  </a:lnTo>
                  <a:lnTo>
                    <a:pt x="1935758" y="1854200"/>
                  </a:lnTo>
                  <a:lnTo>
                    <a:pt x="1907497" y="1892300"/>
                  </a:lnTo>
                  <a:lnTo>
                    <a:pt x="1877139" y="1917700"/>
                  </a:lnTo>
                  <a:lnTo>
                    <a:pt x="1844786" y="1955800"/>
                  </a:lnTo>
                  <a:lnTo>
                    <a:pt x="1810542" y="1981200"/>
                  </a:lnTo>
                  <a:lnTo>
                    <a:pt x="1774511" y="2006600"/>
                  </a:lnTo>
                  <a:lnTo>
                    <a:pt x="1736795" y="2032000"/>
                  </a:lnTo>
                  <a:lnTo>
                    <a:pt x="1697499" y="2057400"/>
                  </a:lnTo>
                  <a:lnTo>
                    <a:pt x="1656724" y="2070100"/>
                  </a:lnTo>
                  <a:lnTo>
                    <a:pt x="1614576" y="2095500"/>
                  </a:lnTo>
                  <a:lnTo>
                    <a:pt x="1526571" y="2120900"/>
                  </a:lnTo>
                  <a:lnTo>
                    <a:pt x="1480920" y="2120900"/>
                  </a:lnTo>
                  <a:lnTo>
                    <a:pt x="1434308" y="2133600"/>
                  </a:lnTo>
                  <a:lnTo>
                    <a:pt x="2576615" y="2133600"/>
                  </a:lnTo>
                  <a:lnTo>
                    <a:pt x="2584337" y="2120900"/>
                  </a:lnTo>
                  <a:lnTo>
                    <a:pt x="2606297" y="2082800"/>
                  </a:lnTo>
                  <a:lnTo>
                    <a:pt x="2627027" y="2044700"/>
                  </a:lnTo>
                  <a:lnTo>
                    <a:pt x="2646502" y="2006600"/>
                  </a:lnTo>
                  <a:lnTo>
                    <a:pt x="2664696" y="1955800"/>
                  </a:lnTo>
                  <a:lnTo>
                    <a:pt x="2681582" y="1917700"/>
                  </a:lnTo>
                  <a:lnTo>
                    <a:pt x="2697136" y="1879600"/>
                  </a:lnTo>
                  <a:lnTo>
                    <a:pt x="2711330" y="1828800"/>
                  </a:lnTo>
                  <a:lnTo>
                    <a:pt x="2724141" y="1790700"/>
                  </a:lnTo>
                  <a:lnTo>
                    <a:pt x="2735540" y="1739900"/>
                  </a:lnTo>
                  <a:lnTo>
                    <a:pt x="2745504" y="1701800"/>
                  </a:lnTo>
                  <a:lnTo>
                    <a:pt x="2754006" y="1651000"/>
                  </a:lnTo>
                  <a:lnTo>
                    <a:pt x="2761019" y="1600200"/>
                  </a:lnTo>
                  <a:lnTo>
                    <a:pt x="2766519" y="1562100"/>
                  </a:lnTo>
                  <a:lnTo>
                    <a:pt x="2770480" y="1511300"/>
                  </a:lnTo>
                  <a:lnTo>
                    <a:pt x="2772875" y="1460500"/>
                  </a:lnTo>
                  <a:lnTo>
                    <a:pt x="2773680" y="1409700"/>
                  </a:lnTo>
                  <a:lnTo>
                    <a:pt x="2772875" y="1358900"/>
                  </a:lnTo>
                  <a:lnTo>
                    <a:pt x="2770480" y="1320800"/>
                  </a:lnTo>
                  <a:lnTo>
                    <a:pt x="2766519" y="1270000"/>
                  </a:lnTo>
                  <a:lnTo>
                    <a:pt x="2761019" y="1219200"/>
                  </a:lnTo>
                  <a:lnTo>
                    <a:pt x="2754006" y="1168400"/>
                  </a:lnTo>
                  <a:lnTo>
                    <a:pt x="2745504" y="1130300"/>
                  </a:lnTo>
                  <a:lnTo>
                    <a:pt x="2735540" y="1079500"/>
                  </a:lnTo>
                  <a:lnTo>
                    <a:pt x="2724141" y="1041400"/>
                  </a:lnTo>
                  <a:lnTo>
                    <a:pt x="2711330" y="990600"/>
                  </a:lnTo>
                  <a:lnTo>
                    <a:pt x="2697136" y="952500"/>
                  </a:lnTo>
                  <a:lnTo>
                    <a:pt x="2681582" y="901700"/>
                  </a:lnTo>
                  <a:lnTo>
                    <a:pt x="2664696" y="863600"/>
                  </a:lnTo>
                  <a:lnTo>
                    <a:pt x="2646502" y="812800"/>
                  </a:lnTo>
                  <a:lnTo>
                    <a:pt x="2627027" y="774700"/>
                  </a:lnTo>
                  <a:lnTo>
                    <a:pt x="2606297" y="736600"/>
                  </a:lnTo>
                  <a:lnTo>
                    <a:pt x="2584337" y="698500"/>
                  </a:lnTo>
                  <a:lnTo>
                    <a:pt x="2576615" y="685800"/>
                  </a:lnTo>
                  <a:close/>
                </a:path>
                <a:path w="2773679" h="2819400">
                  <a:moveTo>
                    <a:pt x="1528637" y="0"/>
                  </a:moveTo>
                  <a:lnTo>
                    <a:pt x="1245042" y="0"/>
                  </a:lnTo>
                  <a:lnTo>
                    <a:pt x="1198652" y="12700"/>
                  </a:lnTo>
                  <a:lnTo>
                    <a:pt x="1575027" y="12700"/>
                  </a:lnTo>
                  <a:lnTo>
                    <a:pt x="1528637" y="0"/>
                  </a:lnTo>
                  <a:close/>
                </a:path>
              </a:pathLst>
            </a:custGeom>
            <a:solidFill>
              <a:srgbClr val="1F487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5" name="object 25"/>
            <p:cNvSpPr/>
            <p:nvPr/>
          </p:nvSpPr>
          <p:spPr>
            <a:xfrm>
              <a:off x="1955292" y="2657855"/>
              <a:ext cx="2773680" cy="2828925"/>
            </a:xfrm>
            <a:custGeom>
              <a:avLst/>
              <a:gdLst/>
              <a:ahLst/>
              <a:cxnLst/>
              <a:rect l="l" t="t" r="r" b="b"/>
              <a:pathLst>
                <a:path w="2773679" h="2828925">
                  <a:moveTo>
                    <a:pt x="0" y="1414272"/>
                  </a:moveTo>
                  <a:lnTo>
                    <a:pt x="804" y="1365653"/>
                  </a:lnTo>
                  <a:lnTo>
                    <a:pt x="3199" y="1317445"/>
                  </a:lnTo>
                  <a:lnTo>
                    <a:pt x="7160" y="1269675"/>
                  </a:lnTo>
                  <a:lnTo>
                    <a:pt x="12660" y="1222370"/>
                  </a:lnTo>
                  <a:lnTo>
                    <a:pt x="19673" y="1175554"/>
                  </a:lnTo>
                  <a:lnTo>
                    <a:pt x="28175" y="1129255"/>
                  </a:lnTo>
                  <a:lnTo>
                    <a:pt x="38139" y="1083499"/>
                  </a:lnTo>
                  <a:lnTo>
                    <a:pt x="49538" y="1038313"/>
                  </a:lnTo>
                  <a:lnTo>
                    <a:pt x="62349" y="993722"/>
                  </a:lnTo>
                  <a:lnTo>
                    <a:pt x="76543" y="949753"/>
                  </a:lnTo>
                  <a:lnTo>
                    <a:pt x="92097" y="906432"/>
                  </a:lnTo>
                  <a:lnTo>
                    <a:pt x="108983" y="863786"/>
                  </a:lnTo>
                  <a:lnTo>
                    <a:pt x="127177" y="821841"/>
                  </a:lnTo>
                  <a:lnTo>
                    <a:pt x="146652" y="780623"/>
                  </a:lnTo>
                  <a:lnTo>
                    <a:pt x="167382" y="740159"/>
                  </a:lnTo>
                  <a:lnTo>
                    <a:pt x="189342" y="700475"/>
                  </a:lnTo>
                  <a:lnTo>
                    <a:pt x="212506" y="661597"/>
                  </a:lnTo>
                  <a:lnTo>
                    <a:pt x="236848" y="623552"/>
                  </a:lnTo>
                  <a:lnTo>
                    <a:pt x="262342" y="586366"/>
                  </a:lnTo>
                  <a:lnTo>
                    <a:pt x="288963" y="550065"/>
                  </a:lnTo>
                  <a:lnTo>
                    <a:pt x="316684" y="514676"/>
                  </a:lnTo>
                  <a:lnTo>
                    <a:pt x="345480" y="480225"/>
                  </a:lnTo>
                  <a:lnTo>
                    <a:pt x="375325" y="446738"/>
                  </a:lnTo>
                  <a:lnTo>
                    <a:pt x="406193" y="414242"/>
                  </a:lnTo>
                  <a:lnTo>
                    <a:pt x="438058" y="382763"/>
                  </a:lnTo>
                  <a:lnTo>
                    <a:pt x="470895" y="352327"/>
                  </a:lnTo>
                  <a:lnTo>
                    <a:pt x="504678" y="322960"/>
                  </a:lnTo>
                  <a:lnTo>
                    <a:pt x="539380" y="294690"/>
                  </a:lnTo>
                  <a:lnTo>
                    <a:pt x="574977" y="267542"/>
                  </a:lnTo>
                  <a:lnTo>
                    <a:pt x="611441" y="241543"/>
                  </a:lnTo>
                  <a:lnTo>
                    <a:pt x="648748" y="216719"/>
                  </a:lnTo>
                  <a:lnTo>
                    <a:pt x="686872" y="193096"/>
                  </a:lnTo>
                  <a:lnTo>
                    <a:pt x="725786" y="170701"/>
                  </a:lnTo>
                  <a:lnTo>
                    <a:pt x="765466" y="149559"/>
                  </a:lnTo>
                  <a:lnTo>
                    <a:pt x="805884" y="129699"/>
                  </a:lnTo>
                  <a:lnTo>
                    <a:pt x="847016" y="111144"/>
                  </a:lnTo>
                  <a:lnTo>
                    <a:pt x="888835" y="93923"/>
                  </a:lnTo>
                  <a:lnTo>
                    <a:pt x="931316" y="78061"/>
                  </a:lnTo>
                  <a:lnTo>
                    <a:pt x="974433" y="63585"/>
                  </a:lnTo>
                  <a:lnTo>
                    <a:pt x="1018160" y="50521"/>
                  </a:lnTo>
                  <a:lnTo>
                    <a:pt x="1062471" y="38895"/>
                  </a:lnTo>
                  <a:lnTo>
                    <a:pt x="1107341" y="28734"/>
                  </a:lnTo>
                  <a:lnTo>
                    <a:pt x="1152743" y="20064"/>
                  </a:lnTo>
                  <a:lnTo>
                    <a:pt x="1198652" y="12911"/>
                  </a:lnTo>
                  <a:lnTo>
                    <a:pt x="1245042" y="7302"/>
                  </a:lnTo>
                  <a:lnTo>
                    <a:pt x="1291887" y="3262"/>
                  </a:lnTo>
                  <a:lnTo>
                    <a:pt x="1339162" y="820"/>
                  </a:lnTo>
                  <a:lnTo>
                    <a:pt x="1386840" y="0"/>
                  </a:lnTo>
                  <a:lnTo>
                    <a:pt x="1434517" y="820"/>
                  </a:lnTo>
                  <a:lnTo>
                    <a:pt x="1481792" y="3262"/>
                  </a:lnTo>
                  <a:lnTo>
                    <a:pt x="1528637" y="7302"/>
                  </a:lnTo>
                  <a:lnTo>
                    <a:pt x="1575027" y="12911"/>
                  </a:lnTo>
                  <a:lnTo>
                    <a:pt x="1620936" y="20064"/>
                  </a:lnTo>
                  <a:lnTo>
                    <a:pt x="1666338" y="28734"/>
                  </a:lnTo>
                  <a:lnTo>
                    <a:pt x="1711208" y="38895"/>
                  </a:lnTo>
                  <a:lnTo>
                    <a:pt x="1755519" y="50521"/>
                  </a:lnTo>
                  <a:lnTo>
                    <a:pt x="1799246" y="63585"/>
                  </a:lnTo>
                  <a:lnTo>
                    <a:pt x="1842363" y="78061"/>
                  </a:lnTo>
                  <a:lnTo>
                    <a:pt x="1884844" y="93923"/>
                  </a:lnTo>
                  <a:lnTo>
                    <a:pt x="1926663" y="111144"/>
                  </a:lnTo>
                  <a:lnTo>
                    <a:pt x="1967795" y="129699"/>
                  </a:lnTo>
                  <a:lnTo>
                    <a:pt x="2008213" y="149559"/>
                  </a:lnTo>
                  <a:lnTo>
                    <a:pt x="2047893" y="170701"/>
                  </a:lnTo>
                  <a:lnTo>
                    <a:pt x="2086807" y="193096"/>
                  </a:lnTo>
                  <a:lnTo>
                    <a:pt x="2124931" y="216719"/>
                  </a:lnTo>
                  <a:lnTo>
                    <a:pt x="2162238" y="241543"/>
                  </a:lnTo>
                  <a:lnTo>
                    <a:pt x="2198702" y="267542"/>
                  </a:lnTo>
                  <a:lnTo>
                    <a:pt x="2234299" y="294690"/>
                  </a:lnTo>
                  <a:lnTo>
                    <a:pt x="2269001" y="322960"/>
                  </a:lnTo>
                  <a:lnTo>
                    <a:pt x="2302784" y="352327"/>
                  </a:lnTo>
                  <a:lnTo>
                    <a:pt x="2335621" y="382763"/>
                  </a:lnTo>
                  <a:lnTo>
                    <a:pt x="2367486" y="414242"/>
                  </a:lnTo>
                  <a:lnTo>
                    <a:pt x="2398354" y="446738"/>
                  </a:lnTo>
                  <a:lnTo>
                    <a:pt x="2428199" y="480225"/>
                  </a:lnTo>
                  <a:lnTo>
                    <a:pt x="2456995" y="514676"/>
                  </a:lnTo>
                  <a:lnTo>
                    <a:pt x="2484716" y="550065"/>
                  </a:lnTo>
                  <a:lnTo>
                    <a:pt x="2511337" y="586366"/>
                  </a:lnTo>
                  <a:lnTo>
                    <a:pt x="2536831" y="623552"/>
                  </a:lnTo>
                  <a:lnTo>
                    <a:pt x="2561173" y="661597"/>
                  </a:lnTo>
                  <a:lnTo>
                    <a:pt x="2584337" y="700475"/>
                  </a:lnTo>
                  <a:lnTo>
                    <a:pt x="2606297" y="740159"/>
                  </a:lnTo>
                  <a:lnTo>
                    <a:pt x="2627027" y="780623"/>
                  </a:lnTo>
                  <a:lnTo>
                    <a:pt x="2646502" y="821841"/>
                  </a:lnTo>
                  <a:lnTo>
                    <a:pt x="2664696" y="863786"/>
                  </a:lnTo>
                  <a:lnTo>
                    <a:pt x="2681582" y="906432"/>
                  </a:lnTo>
                  <a:lnTo>
                    <a:pt x="2697136" y="949753"/>
                  </a:lnTo>
                  <a:lnTo>
                    <a:pt x="2711330" y="993722"/>
                  </a:lnTo>
                  <a:lnTo>
                    <a:pt x="2724141" y="1038313"/>
                  </a:lnTo>
                  <a:lnTo>
                    <a:pt x="2735540" y="1083499"/>
                  </a:lnTo>
                  <a:lnTo>
                    <a:pt x="2745504" y="1129255"/>
                  </a:lnTo>
                  <a:lnTo>
                    <a:pt x="2754006" y="1175554"/>
                  </a:lnTo>
                  <a:lnTo>
                    <a:pt x="2761019" y="1222370"/>
                  </a:lnTo>
                  <a:lnTo>
                    <a:pt x="2766519" y="1269675"/>
                  </a:lnTo>
                  <a:lnTo>
                    <a:pt x="2770480" y="1317445"/>
                  </a:lnTo>
                  <a:lnTo>
                    <a:pt x="2772875" y="1365653"/>
                  </a:lnTo>
                  <a:lnTo>
                    <a:pt x="2773680" y="1414272"/>
                  </a:lnTo>
                  <a:lnTo>
                    <a:pt x="2772875" y="1462890"/>
                  </a:lnTo>
                  <a:lnTo>
                    <a:pt x="2770480" y="1511098"/>
                  </a:lnTo>
                  <a:lnTo>
                    <a:pt x="2766519" y="1558868"/>
                  </a:lnTo>
                  <a:lnTo>
                    <a:pt x="2761019" y="1606173"/>
                  </a:lnTo>
                  <a:lnTo>
                    <a:pt x="2754006" y="1652989"/>
                  </a:lnTo>
                  <a:lnTo>
                    <a:pt x="2745504" y="1699288"/>
                  </a:lnTo>
                  <a:lnTo>
                    <a:pt x="2735540" y="1745044"/>
                  </a:lnTo>
                  <a:lnTo>
                    <a:pt x="2724141" y="1790230"/>
                  </a:lnTo>
                  <a:lnTo>
                    <a:pt x="2711330" y="1834821"/>
                  </a:lnTo>
                  <a:lnTo>
                    <a:pt x="2697136" y="1878790"/>
                  </a:lnTo>
                  <a:lnTo>
                    <a:pt x="2681582" y="1922111"/>
                  </a:lnTo>
                  <a:lnTo>
                    <a:pt x="2664696" y="1964757"/>
                  </a:lnTo>
                  <a:lnTo>
                    <a:pt x="2646502" y="2006702"/>
                  </a:lnTo>
                  <a:lnTo>
                    <a:pt x="2627027" y="2047920"/>
                  </a:lnTo>
                  <a:lnTo>
                    <a:pt x="2606297" y="2088384"/>
                  </a:lnTo>
                  <a:lnTo>
                    <a:pt x="2584337" y="2128068"/>
                  </a:lnTo>
                  <a:lnTo>
                    <a:pt x="2561173" y="2166946"/>
                  </a:lnTo>
                  <a:lnTo>
                    <a:pt x="2536831" y="2204991"/>
                  </a:lnTo>
                  <a:lnTo>
                    <a:pt x="2511337" y="2242177"/>
                  </a:lnTo>
                  <a:lnTo>
                    <a:pt x="2484716" y="2278478"/>
                  </a:lnTo>
                  <a:lnTo>
                    <a:pt x="2456995" y="2313867"/>
                  </a:lnTo>
                  <a:lnTo>
                    <a:pt x="2428199" y="2348318"/>
                  </a:lnTo>
                  <a:lnTo>
                    <a:pt x="2398354" y="2381805"/>
                  </a:lnTo>
                  <a:lnTo>
                    <a:pt x="2367486" y="2414301"/>
                  </a:lnTo>
                  <a:lnTo>
                    <a:pt x="2335621" y="2445780"/>
                  </a:lnTo>
                  <a:lnTo>
                    <a:pt x="2302784" y="2476216"/>
                  </a:lnTo>
                  <a:lnTo>
                    <a:pt x="2269001" y="2505583"/>
                  </a:lnTo>
                  <a:lnTo>
                    <a:pt x="2234299" y="2533853"/>
                  </a:lnTo>
                  <a:lnTo>
                    <a:pt x="2198702" y="2561001"/>
                  </a:lnTo>
                  <a:lnTo>
                    <a:pt x="2162238" y="2587000"/>
                  </a:lnTo>
                  <a:lnTo>
                    <a:pt x="2124931" y="2611824"/>
                  </a:lnTo>
                  <a:lnTo>
                    <a:pt x="2086807" y="2635447"/>
                  </a:lnTo>
                  <a:lnTo>
                    <a:pt x="2047893" y="2657842"/>
                  </a:lnTo>
                  <a:lnTo>
                    <a:pt x="2008213" y="2678984"/>
                  </a:lnTo>
                  <a:lnTo>
                    <a:pt x="1967795" y="2698844"/>
                  </a:lnTo>
                  <a:lnTo>
                    <a:pt x="1926663" y="2717399"/>
                  </a:lnTo>
                  <a:lnTo>
                    <a:pt x="1884844" y="2734620"/>
                  </a:lnTo>
                  <a:lnTo>
                    <a:pt x="1842363" y="2750482"/>
                  </a:lnTo>
                  <a:lnTo>
                    <a:pt x="1799246" y="2764958"/>
                  </a:lnTo>
                  <a:lnTo>
                    <a:pt x="1755519" y="2778022"/>
                  </a:lnTo>
                  <a:lnTo>
                    <a:pt x="1711208" y="2789648"/>
                  </a:lnTo>
                  <a:lnTo>
                    <a:pt x="1666338" y="2799809"/>
                  </a:lnTo>
                  <a:lnTo>
                    <a:pt x="1620936" y="2808479"/>
                  </a:lnTo>
                  <a:lnTo>
                    <a:pt x="1575027" y="2815632"/>
                  </a:lnTo>
                  <a:lnTo>
                    <a:pt x="1528637" y="2821241"/>
                  </a:lnTo>
                  <a:lnTo>
                    <a:pt x="1481792" y="2825281"/>
                  </a:lnTo>
                  <a:lnTo>
                    <a:pt x="1434517" y="2827723"/>
                  </a:lnTo>
                  <a:lnTo>
                    <a:pt x="1386840" y="2828544"/>
                  </a:lnTo>
                  <a:lnTo>
                    <a:pt x="1339162" y="2827723"/>
                  </a:lnTo>
                  <a:lnTo>
                    <a:pt x="1291887" y="2825281"/>
                  </a:lnTo>
                  <a:lnTo>
                    <a:pt x="1245042" y="2821241"/>
                  </a:lnTo>
                  <a:lnTo>
                    <a:pt x="1198652" y="2815632"/>
                  </a:lnTo>
                  <a:lnTo>
                    <a:pt x="1152743" y="2808479"/>
                  </a:lnTo>
                  <a:lnTo>
                    <a:pt x="1107341" y="2799809"/>
                  </a:lnTo>
                  <a:lnTo>
                    <a:pt x="1062471" y="2789648"/>
                  </a:lnTo>
                  <a:lnTo>
                    <a:pt x="1018160" y="2778022"/>
                  </a:lnTo>
                  <a:lnTo>
                    <a:pt x="974433" y="2764958"/>
                  </a:lnTo>
                  <a:lnTo>
                    <a:pt x="931316" y="2750482"/>
                  </a:lnTo>
                  <a:lnTo>
                    <a:pt x="888835" y="2734620"/>
                  </a:lnTo>
                  <a:lnTo>
                    <a:pt x="847016" y="2717399"/>
                  </a:lnTo>
                  <a:lnTo>
                    <a:pt x="805884" y="2698844"/>
                  </a:lnTo>
                  <a:lnTo>
                    <a:pt x="765466" y="2678984"/>
                  </a:lnTo>
                  <a:lnTo>
                    <a:pt x="725786" y="2657842"/>
                  </a:lnTo>
                  <a:lnTo>
                    <a:pt x="686872" y="2635447"/>
                  </a:lnTo>
                  <a:lnTo>
                    <a:pt x="648748" y="2611824"/>
                  </a:lnTo>
                  <a:lnTo>
                    <a:pt x="611441" y="2587000"/>
                  </a:lnTo>
                  <a:lnTo>
                    <a:pt x="574977" y="2561001"/>
                  </a:lnTo>
                  <a:lnTo>
                    <a:pt x="539380" y="2533853"/>
                  </a:lnTo>
                  <a:lnTo>
                    <a:pt x="504678" y="2505583"/>
                  </a:lnTo>
                  <a:lnTo>
                    <a:pt x="470895" y="2476216"/>
                  </a:lnTo>
                  <a:lnTo>
                    <a:pt x="438058" y="2445780"/>
                  </a:lnTo>
                  <a:lnTo>
                    <a:pt x="406193" y="2414301"/>
                  </a:lnTo>
                  <a:lnTo>
                    <a:pt x="375325" y="2381805"/>
                  </a:lnTo>
                  <a:lnTo>
                    <a:pt x="345480" y="2348318"/>
                  </a:lnTo>
                  <a:lnTo>
                    <a:pt x="316684" y="2313867"/>
                  </a:lnTo>
                  <a:lnTo>
                    <a:pt x="288963" y="2278478"/>
                  </a:lnTo>
                  <a:lnTo>
                    <a:pt x="262342" y="2242177"/>
                  </a:lnTo>
                  <a:lnTo>
                    <a:pt x="236848" y="2204991"/>
                  </a:lnTo>
                  <a:lnTo>
                    <a:pt x="212506" y="2166946"/>
                  </a:lnTo>
                  <a:lnTo>
                    <a:pt x="189342" y="2128068"/>
                  </a:lnTo>
                  <a:lnTo>
                    <a:pt x="167382" y="2088384"/>
                  </a:lnTo>
                  <a:lnTo>
                    <a:pt x="146652" y="2047920"/>
                  </a:lnTo>
                  <a:lnTo>
                    <a:pt x="127177" y="2006702"/>
                  </a:lnTo>
                  <a:lnTo>
                    <a:pt x="108983" y="1964757"/>
                  </a:lnTo>
                  <a:lnTo>
                    <a:pt x="92097" y="1922111"/>
                  </a:lnTo>
                  <a:lnTo>
                    <a:pt x="76543" y="1878790"/>
                  </a:lnTo>
                  <a:lnTo>
                    <a:pt x="62349" y="1834821"/>
                  </a:lnTo>
                  <a:lnTo>
                    <a:pt x="49538" y="1790230"/>
                  </a:lnTo>
                  <a:lnTo>
                    <a:pt x="38139" y="1745044"/>
                  </a:lnTo>
                  <a:lnTo>
                    <a:pt x="28175" y="1699288"/>
                  </a:lnTo>
                  <a:lnTo>
                    <a:pt x="19673" y="1652989"/>
                  </a:lnTo>
                  <a:lnTo>
                    <a:pt x="12660" y="1606173"/>
                  </a:lnTo>
                  <a:lnTo>
                    <a:pt x="7160" y="1558868"/>
                  </a:lnTo>
                  <a:lnTo>
                    <a:pt x="3199" y="1511098"/>
                  </a:lnTo>
                  <a:lnTo>
                    <a:pt x="804" y="1462890"/>
                  </a:lnTo>
                  <a:lnTo>
                    <a:pt x="0" y="1414272"/>
                  </a:lnTo>
                  <a:close/>
                </a:path>
                <a:path w="2773679" h="2828925">
                  <a:moveTo>
                    <a:pt x="693419" y="1414272"/>
                  </a:moveTo>
                  <a:lnTo>
                    <a:pt x="695020" y="1463629"/>
                  </a:lnTo>
                  <a:lnTo>
                    <a:pt x="699751" y="1512093"/>
                  </a:lnTo>
                  <a:lnTo>
                    <a:pt x="707510" y="1559557"/>
                  </a:lnTo>
                  <a:lnTo>
                    <a:pt x="718193" y="1605913"/>
                  </a:lnTo>
                  <a:lnTo>
                    <a:pt x="731698" y="1651054"/>
                  </a:lnTo>
                  <a:lnTo>
                    <a:pt x="747920" y="1694872"/>
                  </a:lnTo>
                  <a:lnTo>
                    <a:pt x="766757" y="1737261"/>
                  </a:lnTo>
                  <a:lnTo>
                    <a:pt x="788105" y="1778112"/>
                  </a:lnTo>
                  <a:lnTo>
                    <a:pt x="811861" y="1817320"/>
                  </a:lnTo>
                  <a:lnTo>
                    <a:pt x="837921" y="1854775"/>
                  </a:lnTo>
                  <a:lnTo>
                    <a:pt x="866182" y="1890372"/>
                  </a:lnTo>
                  <a:lnTo>
                    <a:pt x="896540" y="1924002"/>
                  </a:lnTo>
                  <a:lnTo>
                    <a:pt x="928893" y="1955558"/>
                  </a:lnTo>
                  <a:lnTo>
                    <a:pt x="963137" y="1984934"/>
                  </a:lnTo>
                  <a:lnTo>
                    <a:pt x="999168" y="2012021"/>
                  </a:lnTo>
                  <a:lnTo>
                    <a:pt x="1036884" y="2036713"/>
                  </a:lnTo>
                  <a:lnTo>
                    <a:pt x="1076180" y="2058901"/>
                  </a:lnTo>
                  <a:lnTo>
                    <a:pt x="1116955" y="2078480"/>
                  </a:lnTo>
                  <a:lnTo>
                    <a:pt x="1159103" y="2095340"/>
                  </a:lnTo>
                  <a:lnTo>
                    <a:pt x="1202522" y="2109376"/>
                  </a:lnTo>
                  <a:lnTo>
                    <a:pt x="1247108" y="2120480"/>
                  </a:lnTo>
                  <a:lnTo>
                    <a:pt x="1292759" y="2128544"/>
                  </a:lnTo>
                  <a:lnTo>
                    <a:pt x="1339371" y="2133461"/>
                  </a:lnTo>
                  <a:lnTo>
                    <a:pt x="1386840" y="2135124"/>
                  </a:lnTo>
                  <a:lnTo>
                    <a:pt x="1434308" y="2133461"/>
                  </a:lnTo>
                  <a:lnTo>
                    <a:pt x="1480920" y="2128544"/>
                  </a:lnTo>
                  <a:lnTo>
                    <a:pt x="1526571" y="2120480"/>
                  </a:lnTo>
                  <a:lnTo>
                    <a:pt x="1571157" y="2109376"/>
                  </a:lnTo>
                  <a:lnTo>
                    <a:pt x="1614576" y="2095340"/>
                  </a:lnTo>
                  <a:lnTo>
                    <a:pt x="1656724" y="2078480"/>
                  </a:lnTo>
                  <a:lnTo>
                    <a:pt x="1697499" y="2058901"/>
                  </a:lnTo>
                  <a:lnTo>
                    <a:pt x="1736795" y="2036713"/>
                  </a:lnTo>
                  <a:lnTo>
                    <a:pt x="1774511" y="2012021"/>
                  </a:lnTo>
                  <a:lnTo>
                    <a:pt x="1810542" y="1984934"/>
                  </a:lnTo>
                  <a:lnTo>
                    <a:pt x="1844786" y="1955558"/>
                  </a:lnTo>
                  <a:lnTo>
                    <a:pt x="1877139" y="1924002"/>
                  </a:lnTo>
                  <a:lnTo>
                    <a:pt x="1907497" y="1890372"/>
                  </a:lnTo>
                  <a:lnTo>
                    <a:pt x="1935758" y="1854775"/>
                  </a:lnTo>
                  <a:lnTo>
                    <a:pt x="1961818" y="1817320"/>
                  </a:lnTo>
                  <a:lnTo>
                    <a:pt x="1985574" y="1778112"/>
                  </a:lnTo>
                  <a:lnTo>
                    <a:pt x="2006922" y="1737261"/>
                  </a:lnTo>
                  <a:lnTo>
                    <a:pt x="2025759" y="1694872"/>
                  </a:lnTo>
                  <a:lnTo>
                    <a:pt x="2041981" y="1651054"/>
                  </a:lnTo>
                  <a:lnTo>
                    <a:pt x="2055486" y="1605913"/>
                  </a:lnTo>
                  <a:lnTo>
                    <a:pt x="2066169" y="1559557"/>
                  </a:lnTo>
                  <a:lnTo>
                    <a:pt x="2073928" y="1512093"/>
                  </a:lnTo>
                  <a:lnTo>
                    <a:pt x="2078659" y="1463629"/>
                  </a:lnTo>
                  <a:lnTo>
                    <a:pt x="2080259" y="1414272"/>
                  </a:lnTo>
                  <a:lnTo>
                    <a:pt x="2078659" y="1364914"/>
                  </a:lnTo>
                  <a:lnTo>
                    <a:pt x="2073928" y="1316450"/>
                  </a:lnTo>
                  <a:lnTo>
                    <a:pt x="2066169" y="1268986"/>
                  </a:lnTo>
                  <a:lnTo>
                    <a:pt x="2055486" y="1222630"/>
                  </a:lnTo>
                  <a:lnTo>
                    <a:pt x="2041981" y="1177489"/>
                  </a:lnTo>
                  <a:lnTo>
                    <a:pt x="2025759" y="1133671"/>
                  </a:lnTo>
                  <a:lnTo>
                    <a:pt x="2006922" y="1091282"/>
                  </a:lnTo>
                  <a:lnTo>
                    <a:pt x="1985574" y="1050431"/>
                  </a:lnTo>
                  <a:lnTo>
                    <a:pt x="1961818" y="1011223"/>
                  </a:lnTo>
                  <a:lnTo>
                    <a:pt x="1935758" y="973768"/>
                  </a:lnTo>
                  <a:lnTo>
                    <a:pt x="1907497" y="938171"/>
                  </a:lnTo>
                  <a:lnTo>
                    <a:pt x="1877139" y="904541"/>
                  </a:lnTo>
                  <a:lnTo>
                    <a:pt x="1844786" y="872985"/>
                  </a:lnTo>
                  <a:lnTo>
                    <a:pt x="1810542" y="843609"/>
                  </a:lnTo>
                  <a:lnTo>
                    <a:pt x="1774511" y="816522"/>
                  </a:lnTo>
                  <a:lnTo>
                    <a:pt x="1736795" y="791830"/>
                  </a:lnTo>
                  <a:lnTo>
                    <a:pt x="1697499" y="769642"/>
                  </a:lnTo>
                  <a:lnTo>
                    <a:pt x="1656724" y="750063"/>
                  </a:lnTo>
                  <a:lnTo>
                    <a:pt x="1614576" y="733203"/>
                  </a:lnTo>
                  <a:lnTo>
                    <a:pt x="1571157" y="719167"/>
                  </a:lnTo>
                  <a:lnTo>
                    <a:pt x="1526571" y="708063"/>
                  </a:lnTo>
                  <a:lnTo>
                    <a:pt x="1480920" y="699999"/>
                  </a:lnTo>
                  <a:lnTo>
                    <a:pt x="1434308" y="695082"/>
                  </a:lnTo>
                  <a:lnTo>
                    <a:pt x="1386840" y="693420"/>
                  </a:lnTo>
                  <a:lnTo>
                    <a:pt x="1339371" y="695082"/>
                  </a:lnTo>
                  <a:lnTo>
                    <a:pt x="1292759" y="699999"/>
                  </a:lnTo>
                  <a:lnTo>
                    <a:pt x="1247108" y="708063"/>
                  </a:lnTo>
                  <a:lnTo>
                    <a:pt x="1202522" y="719167"/>
                  </a:lnTo>
                  <a:lnTo>
                    <a:pt x="1159103" y="733203"/>
                  </a:lnTo>
                  <a:lnTo>
                    <a:pt x="1116955" y="750063"/>
                  </a:lnTo>
                  <a:lnTo>
                    <a:pt x="1076180" y="769642"/>
                  </a:lnTo>
                  <a:lnTo>
                    <a:pt x="1036884" y="791830"/>
                  </a:lnTo>
                  <a:lnTo>
                    <a:pt x="999168" y="816522"/>
                  </a:lnTo>
                  <a:lnTo>
                    <a:pt x="963137" y="843609"/>
                  </a:lnTo>
                  <a:lnTo>
                    <a:pt x="928893" y="872985"/>
                  </a:lnTo>
                  <a:lnTo>
                    <a:pt x="896540" y="904541"/>
                  </a:lnTo>
                  <a:lnTo>
                    <a:pt x="866182" y="938171"/>
                  </a:lnTo>
                  <a:lnTo>
                    <a:pt x="837921" y="973768"/>
                  </a:lnTo>
                  <a:lnTo>
                    <a:pt x="811861" y="1011223"/>
                  </a:lnTo>
                  <a:lnTo>
                    <a:pt x="788105" y="1050431"/>
                  </a:lnTo>
                  <a:lnTo>
                    <a:pt x="766757" y="1091282"/>
                  </a:lnTo>
                  <a:lnTo>
                    <a:pt x="747920" y="1133671"/>
                  </a:lnTo>
                  <a:lnTo>
                    <a:pt x="731698" y="1177489"/>
                  </a:lnTo>
                  <a:lnTo>
                    <a:pt x="718193" y="1222630"/>
                  </a:lnTo>
                  <a:lnTo>
                    <a:pt x="707510" y="1268986"/>
                  </a:lnTo>
                  <a:lnTo>
                    <a:pt x="699751" y="1316450"/>
                  </a:lnTo>
                  <a:lnTo>
                    <a:pt x="695020" y="1364914"/>
                  </a:lnTo>
                  <a:lnTo>
                    <a:pt x="693419" y="1414272"/>
                  </a:lnTo>
                  <a:close/>
                </a:path>
              </a:pathLst>
            </a:custGeom>
            <a:ln w="12192">
              <a:solidFill>
                <a:srgbClr val="42709B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6" name="object 26"/>
          <p:cNvSpPr txBox="1"/>
          <p:nvPr/>
        </p:nvSpPr>
        <p:spPr>
          <a:xfrm>
            <a:off x="2724404" y="3507485"/>
            <a:ext cx="1236980" cy="112204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algn="ctr" marL="12065" marR="5080" indent="-1270">
              <a:lnSpc>
                <a:spcPct val="100000"/>
              </a:lnSpc>
              <a:spcBef>
                <a:spcPts val="95"/>
              </a:spcBef>
            </a:pPr>
            <a:r>
              <a:rPr dirty="0" sz="1600" spc="-5" b="1">
                <a:latin typeface="Arial"/>
                <a:cs typeface="Arial"/>
              </a:rPr>
              <a:t>Citizens  </a:t>
            </a:r>
            <a:r>
              <a:rPr dirty="0" sz="1400">
                <a:latin typeface="Arial"/>
                <a:cs typeface="Arial"/>
              </a:rPr>
              <a:t>(Inform  Consult</a:t>
            </a:r>
            <a:r>
              <a:rPr dirty="0" sz="1400" spc="-120">
                <a:latin typeface="Arial"/>
                <a:cs typeface="Arial"/>
              </a:rPr>
              <a:t> </a:t>
            </a:r>
            <a:r>
              <a:rPr dirty="0" sz="1400" spc="-5">
                <a:latin typeface="Arial"/>
                <a:cs typeface="Arial"/>
              </a:rPr>
              <a:t>Involve  </a:t>
            </a:r>
            <a:r>
              <a:rPr dirty="0" sz="1400">
                <a:latin typeface="Arial"/>
                <a:cs typeface="Arial"/>
              </a:rPr>
              <a:t>Collaborate  </a:t>
            </a:r>
            <a:r>
              <a:rPr dirty="0" sz="1400" spc="-5">
                <a:latin typeface="Arial"/>
                <a:cs typeface="Arial"/>
              </a:rPr>
              <a:t>Empower)</a:t>
            </a:r>
            <a:endParaRPr sz="1400">
              <a:latin typeface="Arial"/>
              <a:cs typeface="Arial"/>
            </a:endParaRPr>
          </a:p>
        </p:txBody>
      </p:sp>
      <p:sp>
        <p:nvSpPr>
          <p:cNvPr id="27" name="object 27"/>
          <p:cNvSpPr txBox="1"/>
          <p:nvPr/>
        </p:nvSpPr>
        <p:spPr>
          <a:xfrm>
            <a:off x="4755007" y="6427114"/>
            <a:ext cx="2378075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spc="-5">
                <a:solidFill>
                  <a:srgbClr val="878787"/>
                </a:solidFill>
                <a:latin typeface="Calibri"/>
                <a:cs typeface="Calibri"/>
              </a:rPr>
              <a:t>charrumalhotra[dot]iipa[at]gov[dot]in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28" name="object 28"/>
          <p:cNvSpPr txBox="1"/>
          <p:nvPr/>
        </p:nvSpPr>
        <p:spPr>
          <a:xfrm>
            <a:off x="11034521" y="6427114"/>
            <a:ext cx="180975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>
                <a:solidFill>
                  <a:srgbClr val="878787"/>
                </a:solidFill>
                <a:latin typeface="Calibri"/>
                <a:cs typeface="Calibri"/>
              </a:rPr>
              <a:t>17</a:t>
            </a:r>
            <a:endParaRPr sz="1200">
              <a:latin typeface="Calibri"/>
              <a:cs typeface="Calibri"/>
            </a:endParaRPr>
          </a:p>
        </p:txBody>
      </p:sp>
      <p:grpSp>
        <p:nvGrpSpPr>
          <p:cNvPr id="29" name="object 29"/>
          <p:cNvGrpSpPr/>
          <p:nvPr/>
        </p:nvGrpSpPr>
        <p:grpSpPr>
          <a:xfrm>
            <a:off x="7135368" y="1569719"/>
            <a:ext cx="4427220" cy="4753610"/>
            <a:chOff x="7135368" y="1569719"/>
            <a:chExt cx="4427220" cy="4753610"/>
          </a:xfrm>
        </p:grpSpPr>
        <p:sp>
          <p:nvSpPr>
            <p:cNvPr id="30" name="object 30"/>
            <p:cNvSpPr/>
            <p:nvPr/>
          </p:nvSpPr>
          <p:spPr>
            <a:xfrm>
              <a:off x="7141464" y="1575815"/>
              <a:ext cx="4415155" cy="4741545"/>
            </a:xfrm>
            <a:custGeom>
              <a:avLst/>
              <a:gdLst/>
              <a:ahLst/>
              <a:cxnLst/>
              <a:rect l="l" t="t" r="r" b="b"/>
              <a:pathLst>
                <a:path w="4415155" h="4741545">
                  <a:moveTo>
                    <a:pt x="3679189" y="0"/>
                  </a:moveTo>
                  <a:lnTo>
                    <a:pt x="735837" y="0"/>
                  </a:lnTo>
                  <a:lnTo>
                    <a:pt x="687455" y="1565"/>
                  </a:lnTo>
                  <a:lnTo>
                    <a:pt x="639908" y="6195"/>
                  </a:lnTo>
                  <a:lnTo>
                    <a:pt x="593295" y="13795"/>
                  </a:lnTo>
                  <a:lnTo>
                    <a:pt x="547710" y="24266"/>
                  </a:lnTo>
                  <a:lnTo>
                    <a:pt x="503253" y="37512"/>
                  </a:lnTo>
                  <a:lnTo>
                    <a:pt x="460019" y="53436"/>
                  </a:lnTo>
                  <a:lnTo>
                    <a:pt x="418105" y="71941"/>
                  </a:lnTo>
                  <a:lnTo>
                    <a:pt x="377609" y="92930"/>
                  </a:lnTo>
                  <a:lnTo>
                    <a:pt x="338628" y="116305"/>
                  </a:lnTo>
                  <a:lnTo>
                    <a:pt x="301258" y="141971"/>
                  </a:lnTo>
                  <a:lnTo>
                    <a:pt x="265596" y="169830"/>
                  </a:lnTo>
                  <a:lnTo>
                    <a:pt x="231739" y="199785"/>
                  </a:lnTo>
                  <a:lnTo>
                    <a:pt x="199785" y="231739"/>
                  </a:lnTo>
                  <a:lnTo>
                    <a:pt x="169830" y="265596"/>
                  </a:lnTo>
                  <a:lnTo>
                    <a:pt x="141971" y="301258"/>
                  </a:lnTo>
                  <a:lnTo>
                    <a:pt x="116305" y="338628"/>
                  </a:lnTo>
                  <a:lnTo>
                    <a:pt x="92930" y="377609"/>
                  </a:lnTo>
                  <a:lnTo>
                    <a:pt x="71941" y="418105"/>
                  </a:lnTo>
                  <a:lnTo>
                    <a:pt x="53436" y="460019"/>
                  </a:lnTo>
                  <a:lnTo>
                    <a:pt x="37512" y="503253"/>
                  </a:lnTo>
                  <a:lnTo>
                    <a:pt x="24266" y="547710"/>
                  </a:lnTo>
                  <a:lnTo>
                    <a:pt x="13795" y="593295"/>
                  </a:lnTo>
                  <a:lnTo>
                    <a:pt x="6195" y="639908"/>
                  </a:lnTo>
                  <a:lnTo>
                    <a:pt x="1565" y="687455"/>
                  </a:lnTo>
                  <a:lnTo>
                    <a:pt x="0" y="735838"/>
                  </a:lnTo>
                  <a:lnTo>
                    <a:pt x="0" y="4005326"/>
                  </a:lnTo>
                  <a:lnTo>
                    <a:pt x="1565" y="4053707"/>
                  </a:lnTo>
                  <a:lnTo>
                    <a:pt x="6195" y="4101252"/>
                  </a:lnTo>
                  <a:lnTo>
                    <a:pt x="13795" y="4147865"/>
                  </a:lnTo>
                  <a:lnTo>
                    <a:pt x="24266" y="4193448"/>
                  </a:lnTo>
                  <a:lnTo>
                    <a:pt x="37512" y="4237905"/>
                  </a:lnTo>
                  <a:lnTo>
                    <a:pt x="53436" y="4281139"/>
                  </a:lnTo>
                  <a:lnTo>
                    <a:pt x="71941" y="4323052"/>
                  </a:lnTo>
                  <a:lnTo>
                    <a:pt x="92930" y="4363548"/>
                  </a:lnTo>
                  <a:lnTo>
                    <a:pt x="116305" y="4402530"/>
                  </a:lnTo>
                  <a:lnTo>
                    <a:pt x="141971" y="4439900"/>
                  </a:lnTo>
                  <a:lnTo>
                    <a:pt x="169830" y="4475562"/>
                  </a:lnTo>
                  <a:lnTo>
                    <a:pt x="199785" y="4509419"/>
                  </a:lnTo>
                  <a:lnTo>
                    <a:pt x="231739" y="4541373"/>
                  </a:lnTo>
                  <a:lnTo>
                    <a:pt x="265596" y="4571329"/>
                  </a:lnTo>
                  <a:lnTo>
                    <a:pt x="301258" y="4599188"/>
                  </a:lnTo>
                  <a:lnTo>
                    <a:pt x="338628" y="4624854"/>
                  </a:lnTo>
                  <a:lnTo>
                    <a:pt x="377609" y="4648231"/>
                  </a:lnTo>
                  <a:lnTo>
                    <a:pt x="418105" y="4669220"/>
                  </a:lnTo>
                  <a:lnTo>
                    <a:pt x="460019" y="4687725"/>
                  </a:lnTo>
                  <a:lnTo>
                    <a:pt x="503253" y="4703650"/>
                  </a:lnTo>
                  <a:lnTo>
                    <a:pt x="547710" y="4716896"/>
                  </a:lnTo>
                  <a:lnTo>
                    <a:pt x="593295" y="4727368"/>
                  </a:lnTo>
                  <a:lnTo>
                    <a:pt x="639908" y="4734967"/>
                  </a:lnTo>
                  <a:lnTo>
                    <a:pt x="687455" y="4739598"/>
                  </a:lnTo>
                  <a:lnTo>
                    <a:pt x="735837" y="4741164"/>
                  </a:lnTo>
                  <a:lnTo>
                    <a:pt x="3679189" y="4741164"/>
                  </a:lnTo>
                  <a:lnTo>
                    <a:pt x="3727572" y="4739598"/>
                  </a:lnTo>
                  <a:lnTo>
                    <a:pt x="3775119" y="4734967"/>
                  </a:lnTo>
                  <a:lnTo>
                    <a:pt x="3821732" y="4727368"/>
                  </a:lnTo>
                  <a:lnTo>
                    <a:pt x="3867317" y="4716896"/>
                  </a:lnTo>
                  <a:lnTo>
                    <a:pt x="3911774" y="4703650"/>
                  </a:lnTo>
                  <a:lnTo>
                    <a:pt x="3955008" y="4687725"/>
                  </a:lnTo>
                  <a:lnTo>
                    <a:pt x="3996922" y="4669220"/>
                  </a:lnTo>
                  <a:lnTo>
                    <a:pt x="4037418" y="4648231"/>
                  </a:lnTo>
                  <a:lnTo>
                    <a:pt x="4076399" y="4624854"/>
                  </a:lnTo>
                  <a:lnTo>
                    <a:pt x="4113769" y="4599188"/>
                  </a:lnTo>
                  <a:lnTo>
                    <a:pt x="4149431" y="4571329"/>
                  </a:lnTo>
                  <a:lnTo>
                    <a:pt x="4183288" y="4541373"/>
                  </a:lnTo>
                  <a:lnTo>
                    <a:pt x="4215242" y="4509419"/>
                  </a:lnTo>
                  <a:lnTo>
                    <a:pt x="4245197" y="4475562"/>
                  </a:lnTo>
                  <a:lnTo>
                    <a:pt x="4273056" y="4439900"/>
                  </a:lnTo>
                  <a:lnTo>
                    <a:pt x="4298722" y="4402530"/>
                  </a:lnTo>
                  <a:lnTo>
                    <a:pt x="4322097" y="4363548"/>
                  </a:lnTo>
                  <a:lnTo>
                    <a:pt x="4343086" y="4323052"/>
                  </a:lnTo>
                  <a:lnTo>
                    <a:pt x="4361591" y="4281139"/>
                  </a:lnTo>
                  <a:lnTo>
                    <a:pt x="4377515" y="4237905"/>
                  </a:lnTo>
                  <a:lnTo>
                    <a:pt x="4390761" y="4193448"/>
                  </a:lnTo>
                  <a:lnTo>
                    <a:pt x="4401232" y="4147865"/>
                  </a:lnTo>
                  <a:lnTo>
                    <a:pt x="4408832" y="4101252"/>
                  </a:lnTo>
                  <a:lnTo>
                    <a:pt x="4413462" y="4053707"/>
                  </a:lnTo>
                  <a:lnTo>
                    <a:pt x="4415028" y="4005326"/>
                  </a:lnTo>
                  <a:lnTo>
                    <a:pt x="4415028" y="735838"/>
                  </a:lnTo>
                  <a:lnTo>
                    <a:pt x="4413462" y="687455"/>
                  </a:lnTo>
                  <a:lnTo>
                    <a:pt x="4408832" y="639908"/>
                  </a:lnTo>
                  <a:lnTo>
                    <a:pt x="4401232" y="593295"/>
                  </a:lnTo>
                  <a:lnTo>
                    <a:pt x="4390761" y="547710"/>
                  </a:lnTo>
                  <a:lnTo>
                    <a:pt x="4377515" y="503253"/>
                  </a:lnTo>
                  <a:lnTo>
                    <a:pt x="4361591" y="460019"/>
                  </a:lnTo>
                  <a:lnTo>
                    <a:pt x="4343086" y="418105"/>
                  </a:lnTo>
                  <a:lnTo>
                    <a:pt x="4322097" y="377609"/>
                  </a:lnTo>
                  <a:lnTo>
                    <a:pt x="4298722" y="338628"/>
                  </a:lnTo>
                  <a:lnTo>
                    <a:pt x="4273056" y="301258"/>
                  </a:lnTo>
                  <a:lnTo>
                    <a:pt x="4245197" y="265596"/>
                  </a:lnTo>
                  <a:lnTo>
                    <a:pt x="4215242" y="231739"/>
                  </a:lnTo>
                  <a:lnTo>
                    <a:pt x="4183288" y="199785"/>
                  </a:lnTo>
                  <a:lnTo>
                    <a:pt x="4149431" y="169830"/>
                  </a:lnTo>
                  <a:lnTo>
                    <a:pt x="4113769" y="141971"/>
                  </a:lnTo>
                  <a:lnTo>
                    <a:pt x="4076399" y="116305"/>
                  </a:lnTo>
                  <a:lnTo>
                    <a:pt x="4037418" y="92930"/>
                  </a:lnTo>
                  <a:lnTo>
                    <a:pt x="3996922" y="71941"/>
                  </a:lnTo>
                  <a:lnTo>
                    <a:pt x="3955008" y="53436"/>
                  </a:lnTo>
                  <a:lnTo>
                    <a:pt x="3911774" y="37512"/>
                  </a:lnTo>
                  <a:lnTo>
                    <a:pt x="3867317" y="24266"/>
                  </a:lnTo>
                  <a:lnTo>
                    <a:pt x="3821732" y="13795"/>
                  </a:lnTo>
                  <a:lnTo>
                    <a:pt x="3775119" y="6195"/>
                  </a:lnTo>
                  <a:lnTo>
                    <a:pt x="3727572" y="1565"/>
                  </a:lnTo>
                  <a:lnTo>
                    <a:pt x="3679189" y="0"/>
                  </a:lnTo>
                  <a:close/>
                </a:path>
              </a:pathLst>
            </a:custGeom>
            <a:solidFill>
              <a:srgbClr val="1F487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1" name="object 31"/>
            <p:cNvSpPr/>
            <p:nvPr/>
          </p:nvSpPr>
          <p:spPr>
            <a:xfrm>
              <a:off x="7141464" y="1575815"/>
              <a:ext cx="4415155" cy="4741545"/>
            </a:xfrm>
            <a:custGeom>
              <a:avLst/>
              <a:gdLst/>
              <a:ahLst/>
              <a:cxnLst/>
              <a:rect l="l" t="t" r="r" b="b"/>
              <a:pathLst>
                <a:path w="4415155" h="4741545">
                  <a:moveTo>
                    <a:pt x="0" y="735838"/>
                  </a:moveTo>
                  <a:lnTo>
                    <a:pt x="1565" y="687455"/>
                  </a:lnTo>
                  <a:lnTo>
                    <a:pt x="6195" y="639908"/>
                  </a:lnTo>
                  <a:lnTo>
                    <a:pt x="13795" y="593295"/>
                  </a:lnTo>
                  <a:lnTo>
                    <a:pt x="24266" y="547710"/>
                  </a:lnTo>
                  <a:lnTo>
                    <a:pt x="37512" y="503253"/>
                  </a:lnTo>
                  <a:lnTo>
                    <a:pt x="53436" y="460019"/>
                  </a:lnTo>
                  <a:lnTo>
                    <a:pt x="71941" y="418105"/>
                  </a:lnTo>
                  <a:lnTo>
                    <a:pt x="92930" y="377609"/>
                  </a:lnTo>
                  <a:lnTo>
                    <a:pt x="116305" y="338628"/>
                  </a:lnTo>
                  <a:lnTo>
                    <a:pt x="141971" y="301258"/>
                  </a:lnTo>
                  <a:lnTo>
                    <a:pt x="169830" y="265596"/>
                  </a:lnTo>
                  <a:lnTo>
                    <a:pt x="199785" y="231739"/>
                  </a:lnTo>
                  <a:lnTo>
                    <a:pt x="231739" y="199785"/>
                  </a:lnTo>
                  <a:lnTo>
                    <a:pt x="265596" y="169830"/>
                  </a:lnTo>
                  <a:lnTo>
                    <a:pt x="301258" y="141971"/>
                  </a:lnTo>
                  <a:lnTo>
                    <a:pt x="338628" y="116305"/>
                  </a:lnTo>
                  <a:lnTo>
                    <a:pt x="377609" y="92930"/>
                  </a:lnTo>
                  <a:lnTo>
                    <a:pt x="418105" y="71941"/>
                  </a:lnTo>
                  <a:lnTo>
                    <a:pt x="460019" y="53436"/>
                  </a:lnTo>
                  <a:lnTo>
                    <a:pt x="503253" y="37512"/>
                  </a:lnTo>
                  <a:lnTo>
                    <a:pt x="547710" y="24266"/>
                  </a:lnTo>
                  <a:lnTo>
                    <a:pt x="593295" y="13795"/>
                  </a:lnTo>
                  <a:lnTo>
                    <a:pt x="639908" y="6195"/>
                  </a:lnTo>
                  <a:lnTo>
                    <a:pt x="687455" y="1565"/>
                  </a:lnTo>
                  <a:lnTo>
                    <a:pt x="735837" y="0"/>
                  </a:lnTo>
                  <a:lnTo>
                    <a:pt x="3679189" y="0"/>
                  </a:lnTo>
                  <a:lnTo>
                    <a:pt x="3727572" y="1565"/>
                  </a:lnTo>
                  <a:lnTo>
                    <a:pt x="3775119" y="6195"/>
                  </a:lnTo>
                  <a:lnTo>
                    <a:pt x="3821732" y="13795"/>
                  </a:lnTo>
                  <a:lnTo>
                    <a:pt x="3867317" y="24266"/>
                  </a:lnTo>
                  <a:lnTo>
                    <a:pt x="3911774" y="37512"/>
                  </a:lnTo>
                  <a:lnTo>
                    <a:pt x="3955008" y="53436"/>
                  </a:lnTo>
                  <a:lnTo>
                    <a:pt x="3996922" y="71941"/>
                  </a:lnTo>
                  <a:lnTo>
                    <a:pt x="4037418" y="92930"/>
                  </a:lnTo>
                  <a:lnTo>
                    <a:pt x="4076399" y="116305"/>
                  </a:lnTo>
                  <a:lnTo>
                    <a:pt x="4113769" y="141971"/>
                  </a:lnTo>
                  <a:lnTo>
                    <a:pt x="4149431" y="169830"/>
                  </a:lnTo>
                  <a:lnTo>
                    <a:pt x="4183288" y="199785"/>
                  </a:lnTo>
                  <a:lnTo>
                    <a:pt x="4215242" y="231739"/>
                  </a:lnTo>
                  <a:lnTo>
                    <a:pt x="4245197" y="265596"/>
                  </a:lnTo>
                  <a:lnTo>
                    <a:pt x="4273056" y="301258"/>
                  </a:lnTo>
                  <a:lnTo>
                    <a:pt x="4298722" y="338628"/>
                  </a:lnTo>
                  <a:lnTo>
                    <a:pt x="4322097" y="377609"/>
                  </a:lnTo>
                  <a:lnTo>
                    <a:pt x="4343086" y="418105"/>
                  </a:lnTo>
                  <a:lnTo>
                    <a:pt x="4361591" y="460019"/>
                  </a:lnTo>
                  <a:lnTo>
                    <a:pt x="4377515" y="503253"/>
                  </a:lnTo>
                  <a:lnTo>
                    <a:pt x="4390761" y="547710"/>
                  </a:lnTo>
                  <a:lnTo>
                    <a:pt x="4401232" y="593295"/>
                  </a:lnTo>
                  <a:lnTo>
                    <a:pt x="4408832" y="639908"/>
                  </a:lnTo>
                  <a:lnTo>
                    <a:pt x="4413462" y="687455"/>
                  </a:lnTo>
                  <a:lnTo>
                    <a:pt x="4415028" y="735838"/>
                  </a:lnTo>
                  <a:lnTo>
                    <a:pt x="4415028" y="4005326"/>
                  </a:lnTo>
                  <a:lnTo>
                    <a:pt x="4413462" y="4053707"/>
                  </a:lnTo>
                  <a:lnTo>
                    <a:pt x="4408832" y="4101252"/>
                  </a:lnTo>
                  <a:lnTo>
                    <a:pt x="4401232" y="4147865"/>
                  </a:lnTo>
                  <a:lnTo>
                    <a:pt x="4390761" y="4193448"/>
                  </a:lnTo>
                  <a:lnTo>
                    <a:pt x="4377515" y="4237905"/>
                  </a:lnTo>
                  <a:lnTo>
                    <a:pt x="4361591" y="4281139"/>
                  </a:lnTo>
                  <a:lnTo>
                    <a:pt x="4343086" y="4323052"/>
                  </a:lnTo>
                  <a:lnTo>
                    <a:pt x="4322097" y="4363548"/>
                  </a:lnTo>
                  <a:lnTo>
                    <a:pt x="4298722" y="4402530"/>
                  </a:lnTo>
                  <a:lnTo>
                    <a:pt x="4273056" y="4439900"/>
                  </a:lnTo>
                  <a:lnTo>
                    <a:pt x="4245197" y="4475562"/>
                  </a:lnTo>
                  <a:lnTo>
                    <a:pt x="4215242" y="4509419"/>
                  </a:lnTo>
                  <a:lnTo>
                    <a:pt x="4183288" y="4541373"/>
                  </a:lnTo>
                  <a:lnTo>
                    <a:pt x="4149431" y="4571329"/>
                  </a:lnTo>
                  <a:lnTo>
                    <a:pt x="4113769" y="4599188"/>
                  </a:lnTo>
                  <a:lnTo>
                    <a:pt x="4076399" y="4624854"/>
                  </a:lnTo>
                  <a:lnTo>
                    <a:pt x="4037418" y="4648231"/>
                  </a:lnTo>
                  <a:lnTo>
                    <a:pt x="3996922" y="4669220"/>
                  </a:lnTo>
                  <a:lnTo>
                    <a:pt x="3955008" y="4687725"/>
                  </a:lnTo>
                  <a:lnTo>
                    <a:pt x="3911774" y="4703650"/>
                  </a:lnTo>
                  <a:lnTo>
                    <a:pt x="3867317" y="4716896"/>
                  </a:lnTo>
                  <a:lnTo>
                    <a:pt x="3821732" y="4727368"/>
                  </a:lnTo>
                  <a:lnTo>
                    <a:pt x="3775119" y="4734967"/>
                  </a:lnTo>
                  <a:lnTo>
                    <a:pt x="3727572" y="4739598"/>
                  </a:lnTo>
                  <a:lnTo>
                    <a:pt x="3679189" y="4741164"/>
                  </a:lnTo>
                  <a:lnTo>
                    <a:pt x="735837" y="4741164"/>
                  </a:lnTo>
                  <a:lnTo>
                    <a:pt x="687455" y="4739598"/>
                  </a:lnTo>
                  <a:lnTo>
                    <a:pt x="639908" y="4734967"/>
                  </a:lnTo>
                  <a:lnTo>
                    <a:pt x="593295" y="4727368"/>
                  </a:lnTo>
                  <a:lnTo>
                    <a:pt x="547710" y="4716896"/>
                  </a:lnTo>
                  <a:lnTo>
                    <a:pt x="503253" y="4703650"/>
                  </a:lnTo>
                  <a:lnTo>
                    <a:pt x="460019" y="4687725"/>
                  </a:lnTo>
                  <a:lnTo>
                    <a:pt x="418105" y="4669220"/>
                  </a:lnTo>
                  <a:lnTo>
                    <a:pt x="377609" y="4648231"/>
                  </a:lnTo>
                  <a:lnTo>
                    <a:pt x="338628" y="4624854"/>
                  </a:lnTo>
                  <a:lnTo>
                    <a:pt x="301258" y="4599188"/>
                  </a:lnTo>
                  <a:lnTo>
                    <a:pt x="265596" y="4571329"/>
                  </a:lnTo>
                  <a:lnTo>
                    <a:pt x="231739" y="4541373"/>
                  </a:lnTo>
                  <a:lnTo>
                    <a:pt x="199785" y="4509419"/>
                  </a:lnTo>
                  <a:lnTo>
                    <a:pt x="169830" y="4475562"/>
                  </a:lnTo>
                  <a:lnTo>
                    <a:pt x="141971" y="4439900"/>
                  </a:lnTo>
                  <a:lnTo>
                    <a:pt x="116305" y="4402530"/>
                  </a:lnTo>
                  <a:lnTo>
                    <a:pt x="92930" y="4363548"/>
                  </a:lnTo>
                  <a:lnTo>
                    <a:pt x="71941" y="4323052"/>
                  </a:lnTo>
                  <a:lnTo>
                    <a:pt x="53436" y="4281139"/>
                  </a:lnTo>
                  <a:lnTo>
                    <a:pt x="37512" y="4237905"/>
                  </a:lnTo>
                  <a:lnTo>
                    <a:pt x="24266" y="4193448"/>
                  </a:lnTo>
                  <a:lnTo>
                    <a:pt x="13795" y="4147865"/>
                  </a:lnTo>
                  <a:lnTo>
                    <a:pt x="6195" y="4101252"/>
                  </a:lnTo>
                  <a:lnTo>
                    <a:pt x="1565" y="4053707"/>
                  </a:lnTo>
                  <a:lnTo>
                    <a:pt x="0" y="4005326"/>
                  </a:lnTo>
                  <a:lnTo>
                    <a:pt x="0" y="735838"/>
                  </a:lnTo>
                  <a:close/>
                </a:path>
              </a:pathLst>
            </a:custGeom>
            <a:ln w="12192">
              <a:solidFill>
                <a:srgbClr val="42709B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32" name="object 32"/>
          <p:cNvSpPr txBox="1"/>
          <p:nvPr/>
        </p:nvSpPr>
        <p:spPr>
          <a:xfrm>
            <a:off x="7500873" y="2419603"/>
            <a:ext cx="2037714" cy="2997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 spc="-5" b="1">
                <a:solidFill>
                  <a:srgbClr val="FFFFFF"/>
                </a:solidFill>
                <a:latin typeface="Arial"/>
                <a:cs typeface="Arial"/>
              </a:rPr>
              <a:t>Manage &amp;</a:t>
            </a:r>
            <a:r>
              <a:rPr dirty="0" sz="1800" spc="-60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800" spc="-10" b="1">
                <a:solidFill>
                  <a:srgbClr val="FFFFFF"/>
                </a:solidFill>
                <a:latin typeface="Arial"/>
                <a:cs typeface="Arial"/>
              </a:rPr>
              <a:t>Assess:</a:t>
            </a:r>
            <a:endParaRPr sz="1800">
              <a:latin typeface="Arial"/>
              <a:cs typeface="Arial"/>
            </a:endParaRPr>
          </a:p>
        </p:txBody>
      </p:sp>
      <p:sp>
        <p:nvSpPr>
          <p:cNvPr id="33" name="object 33"/>
          <p:cNvSpPr txBox="1"/>
          <p:nvPr/>
        </p:nvSpPr>
        <p:spPr>
          <a:xfrm>
            <a:off x="7557261" y="2794508"/>
            <a:ext cx="3701415" cy="3016250"/>
          </a:xfrm>
          <a:prstGeom prst="rect">
            <a:avLst/>
          </a:prstGeom>
        </p:spPr>
        <p:txBody>
          <a:bodyPr wrap="square" lIns="0" tIns="43815" rIns="0" bIns="0" rtlCol="0" vert="horz">
            <a:spAutoFit/>
          </a:bodyPr>
          <a:lstStyle/>
          <a:p>
            <a:pPr marL="349250" marR="334010" indent="-337185">
              <a:lnSpc>
                <a:spcPts val="1939"/>
              </a:lnSpc>
              <a:spcBef>
                <a:spcPts val="345"/>
              </a:spcBef>
              <a:buSzPct val="94444"/>
              <a:buAutoNum type="arabicPeriod"/>
              <a:tabLst>
                <a:tab pos="349250" algn="l"/>
                <a:tab pos="349885" algn="l"/>
              </a:tabLst>
            </a:pPr>
            <a:r>
              <a:rPr dirty="0" sz="1800" spc="-5">
                <a:solidFill>
                  <a:srgbClr val="FFFFFF"/>
                </a:solidFill>
                <a:latin typeface="Arial"/>
                <a:cs typeface="Arial"/>
              </a:rPr>
              <a:t>Ensuring that </a:t>
            </a:r>
            <a:r>
              <a:rPr dirty="0" sz="1800">
                <a:solidFill>
                  <a:srgbClr val="FFFFFF"/>
                </a:solidFill>
                <a:latin typeface="Arial"/>
                <a:cs typeface="Arial"/>
              </a:rPr>
              <a:t>the </a:t>
            </a:r>
            <a:r>
              <a:rPr dirty="0" sz="1800" spc="-5">
                <a:solidFill>
                  <a:srgbClr val="FFFFFF"/>
                </a:solidFill>
                <a:latin typeface="Arial"/>
                <a:cs typeface="Arial"/>
              </a:rPr>
              <a:t>transformed  system stabilizes fully into a  steady</a:t>
            </a:r>
            <a:r>
              <a:rPr dirty="0" sz="1800" spc="-1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FFFFFF"/>
                </a:solidFill>
                <a:latin typeface="Arial"/>
                <a:cs typeface="Arial"/>
              </a:rPr>
              <a:t>state.</a:t>
            </a:r>
            <a:endParaRPr sz="1800">
              <a:latin typeface="Arial"/>
              <a:cs typeface="Arial"/>
            </a:endParaRPr>
          </a:p>
          <a:p>
            <a:pPr marL="349250" marR="351155" indent="-337185">
              <a:lnSpc>
                <a:spcPts val="1939"/>
              </a:lnSpc>
              <a:spcBef>
                <a:spcPts val="15"/>
              </a:spcBef>
              <a:buSzPct val="94444"/>
              <a:buAutoNum type="arabicPeriod"/>
              <a:tabLst>
                <a:tab pos="349250" algn="l"/>
                <a:tab pos="349885" algn="l"/>
              </a:tabLst>
            </a:pPr>
            <a:r>
              <a:rPr dirty="0" sz="1800" spc="-5">
                <a:solidFill>
                  <a:srgbClr val="FFFFFF"/>
                </a:solidFill>
                <a:latin typeface="Arial"/>
                <a:cs typeface="Arial"/>
              </a:rPr>
              <a:t>Re-engineered process </a:t>
            </a:r>
            <a:r>
              <a:rPr dirty="0" sz="1800" spc="-15">
                <a:solidFill>
                  <a:srgbClr val="FFFFFF"/>
                </a:solidFill>
                <a:latin typeface="Arial"/>
                <a:cs typeface="Arial"/>
              </a:rPr>
              <a:t>work  </a:t>
            </a:r>
            <a:r>
              <a:rPr dirty="0" sz="1800" spc="-10">
                <a:solidFill>
                  <a:srgbClr val="FFFFFF"/>
                </a:solidFill>
                <a:latin typeface="Arial"/>
                <a:cs typeface="Arial"/>
              </a:rPr>
              <a:t>without </a:t>
            </a:r>
            <a:r>
              <a:rPr dirty="0" sz="1800" spc="-5">
                <a:solidFill>
                  <a:srgbClr val="FFFFFF"/>
                </a:solidFill>
                <a:latin typeface="Arial"/>
                <a:cs typeface="Arial"/>
              </a:rPr>
              <a:t>hitches or</a:t>
            </a:r>
            <a:r>
              <a:rPr dirty="0" sz="1800" spc="2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800" spc="-5">
                <a:solidFill>
                  <a:srgbClr val="FFFFFF"/>
                </a:solidFill>
                <a:latin typeface="Arial"/>
                <a:cs typeface="Arial"/>
              </a:rPr>
              <a:t>exceptions.</a:t>
            </a:r>
            <a:endParaRPr sz="1800">
              <a:latin typeface="Arial"/>
              <a:cs typeface="Arial"/>
            </a:endParaRPr>
          </a:p>
          <a:p>
            <a:pPr marL="349250" indent="-337185">
              <a:lnSpc>
                <a:spcPts val="1810"/>
              </a:lnSpc>
              <a:buSzPct val="94444"/>
              <a:buAutoNum type="arabicPeriod"/>
              <a:tabLst>
                <a:tab pos="349250" algn="l"/>
                <a:tab pos="349885" algn="l"/>
              </a:tabLst>
            </a:pPr>
            <a:r>
              <a:rPr dirty="0" sz="1800" spc="-5">
                <a:solidFill>
                  <a:srgbClr val="FFFFFF"/>
                </a:solidFill>
                <a:latin typeface="Arial"/>
                <a:cs typeface="Arial"/>
              </a:rPr>
              <a:t>Agile and</a:t>
            </a:r>
            <a:r>
              <a:rPr dirty="0" sz="1800" spc="5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800" spc="-5">
                <a:solidFill>
                  <a:srgbClr val="FFFFFF"/>
                </a:solidFill>
                <a:latin typeface="Arial"/>
                <a:cs typeface="Arial"/>
              </a:rPr>
              <a:t>independent.</a:t>
            </a:r>
            <a:endParaRPr sz="1800">
              <a:latin typeface="Arial"/>
              <a:cs typeface="Arial"/>
            </a:endParaRPr>
          </a:p>
          <a:p>
            <a:pPr marL="349250" marR="194310" indent="-337185">
              <a:lnSpc>
                <a:spcPts val="1939"/>
              </a:lnSpc>
              <a:spcBef>
                <a:spcPts val="140"/>
              </a:spcBef>
              <a:buSzPct val="94444"/>
              <a:buAutoNum type="arabicPeriod"/>
              <a:tabLst>
                <a:tab pos="349250" algn="l"/>
                <a:tab pos="349885" algn="l"/>
              </a:tabLst>
            </a:pPr>
            <a:r>
              <a:rPr dirty="0" sz="1800" spc="-5">
                <a:solidFill>
                  <a:srgbClr val="FFFFFF"/>
                </a:solidFill>
                <a:latin typeface="Arial"/>
                <a:cs typeface="Arial"/>
              </a:rPr>
              <a:t>Ensuring </a:t>
            </a:r>
            <a:r>
              <a:rPr dirty="0" sz="1800">
                <a:solidFill>
                  <a:srgbClr val="FFFFFF"/>
                </a:solidFill>
                <a:latin typeface="Arial"/>
                <a:cs typeface="Arial"/>
              </a:rPr>
              <a:t>its </a:t>
            </a:r>
            <a:r>
              <a:rPr dirty="0" sz="1800" spc="-5">
                <a:solidFill>
                  <a:srgbClr val="FFFFFF"/>
                </a:solidFill>
                <a:latin typeface="Arial"/>
                <a:cs typeface="Arial"/>
              </a:rPr>
              <a:t>up-to-date </a:t>
            </a:r>
            <a:r>
              <a:rPr dirty="0" sz="1800" spc="-15">
                <a:solidFill>
                  <a:srgbClr val="FFFFFF"/>
                </a:solidFill>
                <a:latin typeface="Arial"/>
                <a:cs typeface="Arial"/>
              </a:rPr>
              <a:t>with </a:t>
            </a:r>
            <a:r>
              <a:rPr dirty="0" sz="1800">
                <a:solidFill>
                  <a:srgbClr val="FFFFFF"/>
                </a:solidFill>
                <a:latin typeface="Arial"/>
                <a:cs typeface="Arial"/>
              </a:rPr>
              <a:t>the  </a:t>
            </a:r>
            <a:r>
              <a:rPr dirty="0" sz="1800" spc="-5">
                <a:solidFill>
                  <a:srgbClr val="FFFFFF"/>
                </a:solidFill>
                <a:latin typeface="Arial"/>
                <a:cs typeface="Arial"/>
              </a:rPr>
              <a:t>current time/system.</a:t>
            </a:r>
            <a:endParaRPr sz="1800">
              <a:latin typeface="Arial"/>
              <a:cs typeface="Arial"/>
            </a:endParaRPr>
          </a:p>
          <a:p>
            <a:pPr marL="349250" indent="-337185">
              <a:lnSpc>
                <a:spcPts val="1814"/>
              </a:lnSpc>
              <a:buSzPct val="94444"/>
              <a:buAutoNum type="arabicPeriod"/>
              <a:tabLst>
                <a:tab pos="349250" algn="l"/>
                <a:tab pos="349885" algn="l"/>
              </a:tabLst>
            </a:pPr>
            <a:r>
              <a:rPr dirty="0" sz="1800" spc="-5">
                <a:solidFill>
                  <a:srgbClr val="FFFFFF"/>
                </a:solidFill>
                <a:latin typeface="Arial"/>
                <a:cs typeface="Arial"/>
              </a:rPr>
              <a:t>Technical system </a:t>
            </a:r>
            <a:r>
              <a:rPr dirty="0" sz="1800" spc="-10">
                <a:solidFill>
                  <a:srgbClr val="FFFFFF"/>
                </a:solidFill>
                <a:latin typeface="Arial"/>
                <a:cs typeface="Arial"/>
              </a:rPr>
              <a:t>works</a:t>
            </a:r>
            <a:r>
              <a:rPr dirty="0" sz="1800" spc="2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800" spc="-10">
                <a:solidFill>
                  <a:srgbClr val="FFFFFF"/>
                </a:solidFill>
                <a:latin typeface="Arial"/>
                <a:cs typeface="Arial"/>
              </a:rPr>
              <a:t>without</a:t>
            </a:r>
            <a:endParaRPr sz="1800">
              <a:latin typeface="Arial"/>
              <a:cs typeface="Arial"/>
            </a:endParaRPr>
          </a:p>
          <a:p>
            <a:pPr marL="349250">
              <a:lnSpc>
                <a:spcPts val="1945"/>
              </a:lnSpc>
            </a:pPr>
            <a:r>
              <a:rPr dirty="0" sz="1800" spc="-10">
                <a:solidFill>
                  <a:srgbClr val="FFFFFF"/>
                </a:solidFill>
                <a:latin typeface="Arial"/>
                <a:cs typeface="Arial"/>
              </a:rPr>
              <a:t>breakdowns.</a:t>
            </a:r>
            <a:endParaRPr sz="1800">
              <a:latin typeface="Arial"/>
              <a:cs typeface="Arial"/>
            </a:endParaRPr>
          </a:p>
          <a:p>
            <a:pPr marL="349250" marR="5080" indent="-337185">
              <a:lnSpc>
                <a:spcPts val="1939"/>
              </a:lnSpc>
              <a:spcBef>
                <a:spcPts val="140"/>
              </a:spcBef>
              <a:buSzPct val="94444"/>
              <a:buAutoNum type="arabicPeriod" startAt="6"/>
              <a:tabLst>
                <a:tab pos="349250" algn="l"/>
                <a:tab pos="349885" algn="l"/>
              </a:tabLst>
            </a:pPr>
            <a:r>
              <a:rPr dirty="0" sz="1800" spc="-5">
                <a:solidFill>
                  <a:srgbClr val="FFFFFF"/>
                </a:solidFill>
                <a:latin typeface="Arial"/>
                <a:cs typeface="Arial"/>
              </a:rPr>
              <a:t>People </a:t>
            </a:r>
            <a:r>
              <a:rPr dirty="0" sz="1800" spc="-10">
                <a:solidFill>
                  <a:srgbClr val="FFFFFF"/>
                </a:solidFill>
                <a:latin typeface="Arial"/>
                <a:cs typeface="Arial"/>
              </a:rPr>
              <a:t>within </a:t>
            </a:r>
            <a:r>
              <a:rPr dirty="0" sz="1800" spc="-5">
                <a:solidFill>
                  <a:srgbClr val="FFFFFF"/>
                </a:solidFill>
                <a:latin typeface="Arial"/>
                <a:cs typeface="Arial"/>
              </a:rPr>
              <a:t>and outside accept  and assimilate </a:t>
            </a:r>
            <a:r>
              <a:rPr dirty="0" sz="1800">
                <a:solidFill>
                  <a:srgbClr val="FFFFFF"/>
                </a:solidFill>
                <a:latin typeface="Arial"/>
                <a:cs typeface="Arial"/>
              </a:rPr>
              <a:t>the</a:t>
            </a:r>
            <a:r>
              <a:rPr dirty="0" sz="1800" spc="-5">
                <a:solidFill>
                  <a:srgbClr val="FFFFFF"/>
                </a:solidFill>
                <a:latin typeface="Arial"/>
                <a:cs typeface="Arial"/>
              </a:rPr>
              <a:t> changes.</a:t>
            </a:r>
            <a:endParaRPr sz="1800">
              <a:latin typeface="Arial"/>
              <a:cs typeface="Arial"/>
            </a:endParaRPr>
          </a:p>
        </p:txBody>
      </p:sp>
      <p:sp>
        <p:nvSpPr>
          <p:cNvPr id="34" name="object 34"/>
          <p:cNvSpPr/>
          <p:nvPr/>
        </p:nvSpPr>
        <p:spPr>
          <a:xfrm>
            <a:off x="2775204" y="789431"/>
            <a:ext cx="6794500" cy="571500"/>
          </a:xfrm>
          <a:custGeom>
            <a:avLst/>
            <a:gdLst/>
            <a:ahLst/>
            <a:cxnLst/>
            <a:rect l="l" t="t" r="r" b="b"/>
            <a:pathLst>
              <a:path w="6794500" h="571500">
                <a:moveTo>
                  <a:pt x="6793992" y="0"/>
                </a:moveTo>
                <a:lnTo>
                  <a:pt x="0" y="0"/>
                </a:lnTo>
                <a:lnTo>
                  <a:pt x="0" y="571500"/>
                </a:lnTo>
                <a:lnTo>
                  <a:pt x="6793992" y="571500"/>
                </a:lnTo>
                <a:lnTo>
                  <a:pt x="6793992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5" name="object 35"/>
          <p:cNvSpPr txBox="1">
            <a:spLocks noGrp="1"/>
          </p:cNvSpPr>
          <p:nvPr>
            <p:ph type="title"/>
          </p:nvPr>
        </p:nvSpPr>
        <p:spPr>
          <a:xfrm>
            <a:off x="2954527" y="813053"/>
            <a:ext cx="6435090" cy="48260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3000" spc="-5">
                <a:latin typeface="Arial Black"/>
                <a:cs typeface="Arial Black"/>
              </a:rPr>
              <a:t>STEP </a:t>
            </a:r>
            <a:r>
              <a:rPr dirty="0" sz="3000">
                <a:latin typeface="Arial Black"/>
                <a:cs typeface="Arial Black"/>
              </a:rPr>
              <a:t>FIVE : Manage &amp;</a:t>
            </a:r>
            <a:r>
              <a:rPr dirty="0" sz="3000" spc="-114">
                <a:latin typeface="Arial Black"/>
                <a:cs typeface="Arial Black"/>
              </a:rPr>
              <a:t> </a:t>
            </a:r>
            <a:r>
              <a:rPr dirty="0" sz="3000" spc="-5">
                <a:latin typeface="Arial Black"/>
                <a:cs typeface="Arial Black"/>
              </a:rPr>
              <a:t>Assess,</a:t>
            </a:r>
            <a:endParaRPr sz="3000">
              <a:latin typeface="Arial Black"/>
              <a:cs typeface="Arial Black"/>
            </a:endParaRPr>
          </a:p>
        </p:txBody>
      </p:sp>
      <p:grpSp>
        <p:nvGrpSpPr>
          <p:cNvPr id="36" name="object 36"/>
          <p:cNvGrpSpPr/>
          <p:nvPr/>
        </p:nvGrpSpPr>
        <p:grpSpPr>
          <a:xfrm>
            <a:off x="1062470" y="1586230"/>
            <a:ext cx="4722495" cy="4861560"/>
            <a:chOff x="1062470" y="1586230"/>
            <a:chExt cx="4722495" cy="4861560"/>
          </a:xfrm>
        </p:grpSpPr>
        <p:sp>
          <p:nvSpPr>
            <p:cNvPr id="37" name="object 37"/>
            <p:cNvSpPr/>
            <p:nvPr/>
          </p:nvSpPr>
          <p:spPr>
            <a:xfrm>
              <a:off x="1062469" y="1592579"/>
              <a:ext cx="4722495" cy="4855210"/>
            </a:xfrm>
            <a:custGeom>
              <a:avLst/>
              <a:gdLst/>
              <a:ahLst/>
              <a:cxnLst/>
              <a:rect l="l" t="t" r="r" b="b"/>
              <a:pathLst>
                <a:path w="4722495" h="4855210">
                  <a:moveTo>
                    <a:pt x="4722076" y="2518118"/>
                  </a:moveTo>
                  <a:lnTo>
                    <a:pt x="4721872" y="2480018"/>
                  </a:lnTo>
                  <a:lnTo>
                    <a:pt x="4720666" y="2429218"/>
                  </a:lnTo>
                  <a:lnTo>
                    <a:pt x="4718469" y="2378418"/>
                  </a:lnTo>
                  <a:lnTo>
                    <a:pt x="4715281" y="2327618"/>
                  </a:lnTo>
                  <a:lnTo>
                    <a:pt x="4711128" y="2276818"/>
                  </a:lnTo>
                  <a:lnTo>
                    <a:pt x="4706010" y="2238718"/>
                  </a:lnTo>
                  <a:lnTo>
                    <a:pt x="4699940" y="2187918"/>
                  </a:lnTo>
                  <a:lnTo>
                    <a:pt x="4692916" y="2137118"/>
                  </a:lnTo>
                  <a:lnTo>
                    <a:pt x="4684954" y="2099017"/>
                  </a:lnTo>
                  <a:lnTo>
                    <a:pt x="4676064" y="2048217"/>
                  </a:lnTo>
                  <a:lnTo>
                    <a:pt x="4666246" y="1997417"/>
                  </a:lnTo>
                  <a:lnTo>
                    <a:pt x="4655515" y="1959317"/>
                  </a:lnTo>
                  <a:lnTo>
                    <a:pt x="4643882" y="1908517"/>
                  </a:lnTo>
                  <a:lnTo>
                    <a:pt x="4631347" y="1857717"/>
                  </a:lnTo>
                  <a:lnTo>
                    <a:pt x="4617923" y="1819617"/>
                  </a:lnTo>
                  <a:lnTo>
                    <a:pt x="4603623" y="1768817"/>
                  </a:lnTo>
                  <a:lnTo>
                    <a:pt x="4588459" y="1730717"/>
                  </a:lnTo>
                  <a:lnTo>
                    <a:pt x="4572419" y="1679917"/>
                  </a:lnTo>
                  <a:lnTo>
                    <a:pt x="4555541" y="1641817"/>
                  </a:lnTo>
                  <a:lnTo>
                    <a:pt x="4537811" y="1603717"/>
                  </a:lnTo>
                  <a:lnTo>
                    <a:pt x="4519244" y="1552917"/>
                  </a:lnTo>
                  <a:lnTo>
                    <a:pt x="4499851" y="1514817"/>
                  </a:lnTo>
                  <a:lnTo>
                    <a:pt x="4479633" y="1476717"/>
                  </a:lnTo>
                  <a:lnTo>
                    <a:pt x="4458601" y="1425917"/>
                  </a:lnTo>
                  <a:lnTo>
                    <a:pt x="4436783" y="1387817"/>
                  </a:lnTo>
                  <a:lnTo>
                    <a:pt x="4414164" y="1349717"/>
                  </a:lnTo>
                  <a:lnTo>
                    <a:pt x="4390758" y="1311617"/>
                  </a:lnTo>
                  <a:lnTo>
                    <a:pt x="4366577" y="1273517"/>
                  </a:lnTo>
                  <a:lnTo>
                    <a:pt x="4341622" y="1235417"/>
                  </a:lnTo>
                  <a:lnTo>
                    <a:pt x="4315917" y="1197317"/>
                  </a:lnTo>
                  <a:lnTo>
                    <a:pt x="4289450" y="1159217"/>
                  </a:lnTo>
                  <a:lnTo>
                    <a:pt x="4262259" y="1121117"/>
                  </a:lnTo>
                  <a:lnTo>
                    <a:pt x="4234319" y="1083017"/>
                  </a:lnTo>
                  <a:lnTo>
                    <a:pt x="4205655" y="1044917"/>
                  </a:lnTo>
                  <a:lnTo>
                    <a:pt x="4176280" y="1006817"/>
                  </a:lnTo>
                  <a:lnTo>
                    <a:pt x="4146207" y="968717"/>
                  </a:lnTo>
                  <a:lnTo>
                    <a:pt x="4115422" y="930617"/>
                  </a:lnTo>
                  <a:lnTo>
                    <a:pt x="4083951" y="905217"/>
                  </a:lnTo>
                  <a:lnTo>
                    <a:pt x="4051795" y="867117"/>
                  </a:lnTo>
                  <a:lnTo>
                    <a:pt x="4018965" y="841717"/>
                  </a:lnTo>
                  <a:lnTo>
                    <a:pt x="3985476" y="803617"/>
                  </a:lnTo>
                  <a:lnTo>
                    <a:pt x="3951325" y="778217"/>
                  </a:lnTo>
                  <a:lnTo>
                    <a:pt x="3916540" y="740117"/>
                  </a:lnTo>
                  <a:lnTo>
                    <a:pt x="3881107" y="714717"/>
                  </a:lnTo>
                  <a:lnTo>
                    <a:pt x="3845039" y="676617"/>
                  </a:lnTo>
                  <a:lnTo>
                    <a:pt x="3808349" y="651217"/>
                  </a:lnTo>
                  <a:lnTo>
                    <a:pt x="3771049" y="625817"/>
                  </a:lnTo>
                  <a:lnTo>
                    <a:pt x="3733152" y="600417"/>
                  </a:lnTo>
                  <a:lnTo>
                    <a:pt x="3655568" y="549617"/>
                  </a:lnTo>
                  <a:lnTo>
                    <a:pt x="3575672" y="498817"/>
                  </a:lnTo>
                  <a:lnTo>
                    <a:pt x="3493516" y="448017"/>
                  </a:lnTo>
                  <a:lnTo>
                    <a:pt x="3409200" y="397217"/>
                  </a:lnTo>
                  <a:lnTo>
                    <a:pt x="3366236" y="384517"/>
                  </a:lnTo>
                  <a:lnTo>
                    <a:pt x="3322764" y="359117"/>
                  </a:lnTo>
                  <a:lnTo>
                    <a:pt x="3278784" y="346417"/>
                  </a:lnTo>
                  <a:lnTo>
                    <a:pt x="3267214" y="339813"/>
                  </a:lnTo>
                  <a:lnTo>
                    <a:pt x="3267214" y="157480"/>
                  </a:lnTo>
                  <a:lnTo>
                    <a:pt x="3259188" y="107696"/>
                  </a:lnTo>
                  <a:lnTo>
                    <a:pt x="3236836" y="64465"/>
                  </a:lnTo>
                  <a:lnTo>
                    <a:pt x="3202749" y="30378"/>
                  </a:lnTo>
                  <a:lnTo>
                    <a:pt x="3159518" y="8026"/>
                  </a:lnTo>
                  <a:lnTo>
                    <a:pt x="3109734" y="0"/>
                  </a:lnTo>
                  <a:lnTo>
                    <a:pt x="1705622" y="0"/>
                  </a:lnTo>
                  <a:lnTo>
                    <a:pt x="1655838" y="8026"/>
                  </a:lnTo>
                  <a:lnTo>
                    <a:pt x="1612607" y="30378"/>
                  </a:lnTo>
                  <a:lnTo>
                    <a:pt x="1578521" y="64465"/>
                  </a:lnTo>
                  <a:lnTo>
                    <a:pt x="1556169" y="107696"/>
                  </a:lnTo>
                  <a:lnTo>
                    <a:pt x="1548142" y="157480"/>
                  </a:lnTo>
                  <a:lnTo>
                    <a:pt x="1548142" y="787400"/>
                  </a:lnTo>
                  <a:lnTo>
                    <a:pt x="1556169" y="837184"/>
                  </a:lnTo>
                  <a:lnTo>
                    <a:pt x="1578521" y="880414"/>
                  </a:lnTo>
                  <a:lnTo>
                    <a:pt x="1612607" y="914501"/>
                  </a:lnTo>
                  <a:lnTo>
                    <a:pt x="1655838" y="936853"/>
                  </a:lnTo>
                  <a:lnTo>
                    <a:pt x="1705622" y="944880"/>
                  </a:lnTo>
                  <a:lnTo>
                    <a:pt x="3109734" y="944880"/>
                  </a:lnTo>
                  <a:lnTo>
                    <a:pt x="3159518" y="936853"/>
                  </a:lnTo>
                  <a:lnTo>
                    <a:pt x="3202749" y="914501"/>
                  </a:lnTo>
                  <a:lnTo>
                    <a:pt x="3236836" y="880414"/>
                  </a:lnTo>
                  <a:lnTo>
                    <a:pt x="3259188" y="837184"/>
                  </a:lnTo>
                  <a:lnTo>
                    <a:pt x="3267214" y="787400"/>
                  </a:lnTo>
                  <a:lnTo>
                    <a:pt x="3267214" y="632625"/>
                  </a:lnTo>
                  <a:lnTo>
                    <a:pt x="3298609" y="651217"/>
                  </a:lnTo>
                  <a:lnTo>
                    <a:pt x="3340608" y="663917"/>
                  </a:lnTo>
                  <a:lnTo>
                    <a:pt x="3381997" y="689317"/>
                  </a:lnTo>
                  <a:lnTo>
                    <a:pt x="3462909" y="740117"/>
                  </a:lnTo>
                  <a:lnTo>
                    <a:pt x="3502418" y="765517"/>
                  </a:lnTo>
                  <a:lnTo>
                    <a:pt x="3541280" y="790917"/>
                  </a:lnTo>
                  <a:lnTo>
                    <a:pt x="3579469" y="816317"/>
                  </a:lnTo>
                  <a:lnTo>
                    <a:pt x="3616998" y="841717"/>
                  </a:lnTo>
                  <a:lnTo>
                    <a:pt x="3653840" y="879817"/>
                  </a:lnTo>
                  <a:lnTo>
                    <a:pt x="3689997" y="905217"/>
                  </a:lnTo>
                  <a:lnTo>
                    <a:pt x="3725443" y="930617"/>
                  </a:lnTo>
                  <a:lnTo>
                    <a:pt x="3760178" y="968717"/>
                  </a:lnTo>
                  <a:lnTo>
                    <a:pt x="3794188" y="994117"/>
                  </a:lnTo>
                  <a:lnTo>
                    <a:pt x="3827462" y="1032217"/>
                  </a:lnTo>
                  <a:lnTo>
                    <a:pt x="3859987" y="1057617"/>
                  </a:lnTo>
                  <a:lnTo>
                    <a:pt x="3891750" y="1095717"/>
                  </a:lnTo>
                  <a:lnTo>
                    <a:pt x="3922750" y="1133817"/>
                  </a:lnTo>
                  <a:lnTo>
                    <a:pt x="3952964" y="1159217"/>
                  </a:lnTo>
                  <a:lnTo>
                    <a:pt x="3982402" y="1197317"/>
                  </a:lnTo>
                  <a:lnTo>
                    <a:pt x="4011028" y="1235417"/>
                  </a:lnTo>
                  <a:lnTo>
                    <a:pt x="4038841" y="1273517"/>
                  </a:lnTo>
                  <a:lnTo>
                    <a:pt x="4065828" y="1311617"/>
                  </a:lnTo>
                  <a:lnTo>
                    <a:pt x="4091990" y="1349717"/>
                  </a:lnTo>
                  <a:lnTo>
                    <a:pt x="4117302" y="1387817"/>
                  </a:lnTo>
                  <a:lnTo>
                    <a:pt x="4141749" y="1425917"/>
                  </a:lnTo>
                  <a:lnTo>
                    <a:pt x="4165346" y="1464017"/>
                  </a:lnTo>
                  <a:lnTo>
                    <a:pt x="4188053" y="1514817"/>
                  </a:lnTo>
                  <a:lnTo>
                    <a:pt x="4209872" y="1552917"/>
                  </a:lnTo>
                  <a:lnTo>
                    <a:pt x="4230802" y="1591017"/>
                  </a:lnTo>
                  <a:lnTo>
                    <a:pt x="4250817" y="1629117"/>
                  </a:lnTo>
                  <a:lnTo>
                    <a:pt x="4269905" y="1679917"/>
                  </a:lnTo>
                  <a:lnTo>
                    <a:pt x="4288066" y="1718017"/>
                  </a:lnTo>
                  <a:lnTo>
                    <a:pt x="4305287" y="1756117"/>
                  </a:lnTo>
                  <a:lnTo>
                    <a:pt x="4321543" y="1806917"/>
                  </a:lnTo>
                  <a:lnTo>
                    <a:pt x="4336847" y="1845017"/>
                  </a:lnTo>
                  <a:lnTo>
                    <a:pt x="4351172" y="1895817"/>
                  </a:lnTo>
                  <a:lnTo>
                    <a:pt x="4364507" y="1933917"/>
                  </a:lnTo>
                  <a:lnTo>
                    <a:pt x="4376852" y="1984717"/>
                  </a:lnTo>
                  <a:lnTo>
                    <a:pt x="4388180" y="2035517"/>
                  </a:lnTo>
                  <a:lnTo>
                    <a:pt x="4398492" y="2073617"/>
                  </a:lnTo>
                  <a:lnTo>
                    <a:pt x="4407776" y="2124418"/>
                  </a:lnTo>
                  <a:lnTo>
                    <a:pt x="4416018" y="2175218"/>
                  </a:lnTo>
                  <a:lnTo>
                    <a:pt x="4423207" y="2213318"/>
                  </a:lnTo>
                  <a:lnTo>
                    <a:pt x="4429341" y="2264118"/>
                  </a:lnTo>
                  <a:lnTo>
                    <a:pt x="4434395" y="2314918"/>
                  </a:lnTo>
                  <a:lnTo>
                    <a:pt x="4438370" y="2365718"/>
                  </a:lnTo>
                  <a:lnTo>
                    <a:pt x="4441241" y="2403818"/>
                  </a:lnTo>
                  <a:lnTo>
                    <a:pt x="4443006" y="2454618"/>
                  </a:lnTo>
                  <a:lnTo>
                    <a:pt x="4443501" y="2492718"/>
                  </a:lnTo>
                  <a:lnTo>
                    <a:pt x="4443552" y="2518118"/>
                  </a:lnTo>
                  <a:lnTo>
                    <a:pt x="4443196" y="2556218"/>
                  </a:lnTo>
                  <a:lnTo>
                    <a:pt x="4441583" y="2607018"/>
                  </a:lnTo>
                  <a:lnTo>
                    <a:pt x="4438828" y="2657818"/>
                  </a:lnTo>
                  <a:lnTo>
                    <a:pt x="4434967" y="2695918"/>
                  </a:lnTo>
                  <a:lnTo>
                    <a:pt x="4429988" y="2746718"/>
                  </a:lnTo>
                  <a:lnTo>
                    <a:pt x="4423930" y="2797518"/>
                  </a:lnTo>
                  <a:lnTo>
                    <a:pt x="4416780" y="2848318"/>
                  </a:lnTo>
                  <a:lnTo>
                    <a:pt x="4408563" y="2886418"/>
                  </a:lnTo>
                  <a:lnTo>
                    <a:pt x="4399292" y="2937218"/>
                  </a:lnTo>
                  <a:lnTo>
                    <a:pt x="4388980" y="2988018"/>
                  </a:lnTo>
                  <a:lnTo>
                    <a:pt x="4377639" y="3026118"/>
                  </a:lnTo>
                  <a:lnTo>
                    <a:pt x="4365269" y="3076918"/>
                  </a:lnTo>
                  <a:lnTo>
                    <a:pt x="4351896" y="3127718"/>
                  </a:lnTo>
                  <a:lnTo>
                    <a:pt x="4337520" y="3165818"/>
                  </a:lnTo>
                  <a:lnTo>
                    <a:pt x="4322165" y="3216618"/>
                  </a:lnTo>
                  <a:lnTo>
                    <a:pt x="4305833" y="3254718"/>
                  </a:lnTo>
                  <a:lnTo>
                    <a:pt x="4288548" y="3305518"/>
                  </a:lnTo>
                  <a:lnTo>
                    <a:pt x="4270311" y="3343618"/>
                  </a:lnTo>
                  <a:lnTo>
                    <a:pt x="4251147" y="3381718"/>
                  </a:lnTo>
                  <a:lnTo>
                    <a:pt x="4231043" y="3432518"/>
                  </a:lnTo>
                  <a:lnTo>
                    <a:pt x="4210037" y="3470618"/>
                  </a:lnTo>
                  <a:lnTo>
                    <a:pt x="4188142" y="3508718"/>
                  </a:lnTo>
                  <a:lnTo>
                    <a:pt x="4165346" y="3546818"/>
                  </a:lnTo>
                  <a:lnTo>
                    <a:pt x="4141686" y="3597618"/>
                  </a:lnTo>
                  <a:lnTo>
                    <a:pt x="4117149" y="3635718"/>
                  </a:lnTo>
                  <a:lnTo>
                    <a:pt x="4091775" y="3673818"/>
                  </a:lnTo>
                  <a:lnTo>
                    <a:pt x="4065549" y="3711918"/>
                  </a:lnTo>
                  <a:lnTo>
                    <a:pt x="4038511" y="3750018"/>
                  </a:lnTo>
                  <a:lnTo>
                    <a:pt x="4010647" y="3788118"/>
                  </a:lnTo>
                  <a:lnTo>
                    <a:pt x="3981996" y="3826218"/>
                  </a:lnTo>
                  <a:lnTo>
                    <a:pt x="3952544" y="3851618"/>
                  </a:lnTo>
                  <a:lnTo>
                    <a:pt x="3922306" y="3889718"/>
                  </a:lnTo>
                  <a:lnTo>
                    <a:pt x="3891318" y="3927818"/>
                  </a:lnTo>
                  <a:lnTo>
                    <a:pt x="3859568" y="3953218"/>
                  </a:lnTo>
                  <a:lnTo>
                    <a:pt x="3827081" y="3991318"/>
                  </a:lnTo>
                  <a:lnTo>
                    <a:pt x="3793858" y="4029418"/>
                  </a:lnTo>
                  <a:lnTo>
                    <a:pt x="3759924" y="4054818"/>
                  </a:lnTo>
                  <a:lnTo>
                    <a:pt x="3725278" y="4092918"/>
                  </a:lnTo>
                  <a:lnTo>
                    <a:pt x="3689947" y="4118318"/>
                  </a:lnTo>
                  <a:lnTo>
                    <a:pt x="3653929" y="4143718"/>
                  </a:lnTo>
                  <a:lnTo>
                    <a:pt x="3617239" y="4169118"/>
                  </a:lnTo>
                  <a:lnTo>
                    <a:pt x="3579901" y="4207218"/>
                  </a:lnTo>
                  <a:lnTo>
                    <a:pt x="3541915" y="4232618"/>
                  </a:lnTo>
                  <a:lnTo>
                    <a:pt x="3503295" y="4258018"/>
                  </a:lnTo>
                  <a:lnTo>
                    <a:pt x="3464052" y="4283418"/>
                  </a:lnTo>
                  <a:lnTo>
                    <a:pt x="3383762" y="4334218"/>
                  </a:lnTo>
                  <a:lnTo>
                    <a:pt x="3342741" y="4346918"/>
                  </a:lnTo>
                  <a:lnTo>
                    <a:pt x="3258972" y="4397718"/>
                  </a:lnTo>
                  <a:lnTo>
                    <a:pt x="3216275" y="4410418"/>
                  </a:lnTo>
                  <a:lnTo>
                    <a:pt x="3173031" y="4435818"/>
                  </a:lnTo>
                  <a:lnTo>
                    <a:pt x="3084982" y="4461218"/>
                  </a:lnTo>
                  <a:lnTo>
                    <a:pt x="3040215" y="4486618"/>
                  </a:lnTo>
                  <a:lnTo>
                    <a:pt x="2761742" y="4562818"/>
                  </a:lnTo>
                  <a:lnTo>
                    <a:pt x="2713812" y="4562818"/>
                  </a:lnTo>
                  <a:lnTo>
                    <a:pt x="2665488" y="4575518"/>
                  </a:lnTo>
                  <a:lnTo>
                    <a:pt x="2616987" y="4575518"/>
                  </a:lnTo>
                  <a:lnTo>
                    <a:pt x="2568549" y="4588218"/>
                  </a:lnTo>
                  <a:lnTo>
                    <a:pt x="2471978" y="4588218"/>
                  </a:lnTo>
                  <a:lnTo>
                    <a:pt x="2423858" y="4600918"/>
                  </a:lnTo>
                  <a:lnTo>
                    <a:pt x="2280374" y="4600918"/>
                  </a:lnTo>
                  <a:lnTo>
                    <a:pt x="2232888" y="4588218"/>
                  </a:lnTo>
                  <a:lnTo>
                    <a:pt x="2138515" y="4588218"/>
                  </a:lnTo>
                  <a:lnTo>
                    <a:pt x="2091651" y="4575518"/>
                  </a:lnTo>
                  <a:lnTo>
                    <a:pt x="2045042" y="4575518"/>
                  </a:lnTo>
                  <a:lnTo>
                    <a:pt x="1952612" y="4550118"/>
                  </a:lnTo>
                  <a:lnTo>
                    <a:pt x="1906816" y="4550118"/>
                  </a:lnTo>
                  <a:lnTo>
                    <a:pt x="1682750" y="4486618"/>
                  </a:lnTo>
                  <a:lnTo>
                    <a:pt x="1639011" y="4461218"/>
                  </a:lnTo>
                  <a:lnTo>
                    <a:pt x="1552752" y="4435818"/>
                  </a:lnTo>
                  <a:lnTo>
                    <a:pt x="1510258" y="4410418"/>
                  </a:lnTo>
                  <a:lnTo>
                    <a:pt x="1468208" y="4397718"/>
                  </a:lnTo>
                  <a:lnTo>
                    <a:pt x="1426629" y="4372318"/>
                  </a:lnTo>
                  <a:lnTo>
                    <a:pt x="1385506" y="4359618"/>
                  </a:lnTo>
                  <a:lnTo>
                    <a:pt x="1304759" y="4308818"/>
                  </a:lnTo>
                  <a:lnTo>
                    <a:pt x="1226096" y="4258018"/>
                  </a:lnTo>
                  <a:lnTo>
                    <a:pt x="1149654" y="4207218"/>
                  </a:lnTo>
                  <a:lnTo>
                    <a:pt x="1112291" y="4181818"/>
                  </a:lnTo>
                  <a:lnTo>
                    <a:pt x="1075537" y="4156418"/>
                  </a:lnTo>
                  <a:lnTo>
                    <a:pt x="1039380" y="4118318"/>
                  </a:lnTo>
                  <a:lnTo>
                    <a:pt x="1003871" y="4092918"/>
                  </a:lnTo>
                  <a:lnTo>
                    <a:pt x="968997" y="4067518"/>
                  </a:lnTo>
                  <a:lnTo>
                    <a:pt x="934783" y="4029418"/>
                  </a:lnTo>
                  <a:lnTo>
                    <a:pt x="901255" y="4004018"/>
                  </a:lnTo>
                  <a:lnTo>
                    <a:pt x="868413" y="3965918"/>
                  </a:lnTo>
                  <a:lnTo>
                    <a:pt x="836269" y="3927818"/>
                  </a:lnTo>
                  <a:lnTo>
                    <a:pt x="804862" y="3902418"/>
                  </a:lnTo>
                  <a:lnTo>
                    <a:pt x="774179" y="3864318"/>
                  </a:lnTo>
                  <a:lnTo>
                    <a:pt x="744258" y="3826218"/>
                  </a:lnTo>
                  <a:lnTo>
                    <a:pt x="715111" y="3788118"/>
                  </a:lnTo>
                  <a:lnTo>
                    <a:pt x="686739" y="3750018"/>
                  </a:lnTo>
                  <a:lnTo>
                    <a:pt x="659168" y="3711918"/>
                  </a:lnTo>
                  <a:lnTo>
                    <a:pt x="632421" y="3673818"/>
                  </a:lnTo>
                  <a:lnTo>
                    <a:pt x="606501" y="3635718"/>
                  </a:lnTo>
                  <a:lnTo>
                    <a:pt x="581418" y="3597618"/>
                  </a:lnTo>
                  <a:lnTo>
                    <a:pt x="557199" y="3546818"/>
                  </a:lnTo>
                  <a:lnTo>
                    <a:pt x="533869" y="3508718"/>
                  </a:lnTo>
                  <a:lnTo>
                    <a:pt x="511429" y="3470618"/>
                  </a:lnTo>
                  <a:lnTo>
                    <a:pt x="489889" y="3419818"/>
                  </a:lnTo>
                  <a:lnTo>
                    <a:pt x="469277" y="3381718"/>
                  </a:lnTo>
                  <a:lnTo>
                    <a:pt x="449605" y="3343618"/>
                  </a:lnTo>
                  <a:lnTo>
                    <a:pt x="430885" y="3292818"/>
                  </a:lnTo>
                  <a:lnTo>
                    <a:pt x="413131" y="3242018"/>
                  </a:lnTo>
                  <a:lnTo>
                    <a:pt x="396379" y="3203918"/>
                  </a:lnTo>
                  <a:lnTo>
                    <a:pt x="380695" y="3153118"/>
                  </a:lnTo>
                  <a:lnTo>
                    <a:pt x="366153" y="3115018"/>
                  </a:lnTo>
                  <a:lnTo>
                    <a:pt x="352742" y="3064218"/>
                  </a:lnTo>
                  <a:lnTo>
                    <a:pt x="340474" y="3013418"/>
                  </a:lnTo>
                  <a:lnTo>
                    <a:pt x="329336" y="2962618"/>
                  </a:lnTo>
                  <a:lnTo>
                    <a:pt x="319316" y="2924518"/>
                  </a:lnTo>
                  <a:lnTo>
                    <a:pt x="310400" y="2873718"/>
                  </a:lnTo>
                  <a:lnTo>
                    <a:pt x="302602" y="2822918"/>
                  </a:lnTo>
                  <a:lnTo>
                    <a:pt x="295897" y="2784818"/>
                  </a:lnTo>
                  <a:lnTo>
                    <a:pt x="290296" y="2734018"/>
                  </a:lnTo>
                  <a:lnTo>
                    <a:pt x="285775" y="2683218"/>
                  </a:lnTo>
                  <a:lnTo>
                    <a:pt x="282346" y="2632418"/>
                  </a:lnTo>
                  <a:lnTo>
                    <a:pt x="279984" y="2594318"/>
                  </a:lnTo>
                  <a:lnTo>
                    <a:pt x="278688" y="2543518"/>
                  </a:lnTo>
                  <a:lnTo>
                    <a:pt x="278460" y="2492718"/>
                  </a:lnTo>
                  <a:lnTo>
                    <a:pt x="279298" y="2454618"/>
                  </a:lnTo>
                  <a:lnTo>
                    <a:pt x="281178" y="2403818"/>
                  </a:lnTo>
                  <a:lnTo>
                    <a:pt x="284111" y="2353018"/>
                  </a:lnTo>
                  <a:lnTo>
                    <a:pt x="288074" y="2314918"/>
                  </a:lnTo>
                  <a:lnTo>
                    <a:pt x="293077" y="2264118"/>
                  </a:lnTo>
                  <a:lnTo>
                    <a:pt x="299097" y="2213318"/>
                  </a:lnTo>
                  <a:lnTo>
                    <a:pt x="306146" y="2175218"/>
                  </a:lnTo>
                  <a:lnTo>
                    <a:pt x="314210" y="2124418"/>
                  </a:lnTo>
                  <a:lnTo>
                    <a:pt x="323278" y="2086317"/>
                  </a:lnTo>
                  <a:lnTo>
                    <a:pt x="333336" y="2035517"/>
                  </a:lnTo>
                  <a:lnTo>
                    <a:pt x="344398" y="1984717"/>
                  </a:lnTo>
                  <a:lnTo>
                    <a:pt x="356450" y="1946617"/>
                  </a:lnTo>
                  <a:lnTo>
                    <a:pt x="369493" y="1895817"/>
                  </a:lnTo>
                  <a:lnTo>
                    <a:pt x="383501" y="1857717"/>
                  </a:lnTo>
                  <a:lnTo>
                    <a:pt x="398487" y="1806917"/>
                  </a:lnTo>
                  <a:lnTo>
                    <a:pt x="414426" y="1768817"/>
                  </a:lnTo>
                  <a:lnTo>
                    <a:pt x="431330" y="1730717"/>
                  </a:lnTo>
                  <a:lnTo>
                    <a:pt x="449186" y="1679917"/>
                  </a:lnTo>
                  <a:lnTo>
                    <a:pt x="467995" y="1641817"/>
                  </a:lnTo>
                  <a:lnTo>
                    <a:pt x="487730" y="1603717"/>
                  </a:lnTo>
                  <a:lnTo>
                    <a:pt x="508406" y="1552917"/>
                  </a:lnTo>
                  <a:lnTo>
                    <a:pt x="529996" y="1514817"/>
                  </a:lnTo>
                  <a:lnTo>
                    <a:pt x="552513" y="1476717"/>
                  </a:lnTo>
                  <a:lnTo>
                    <a:pt x="575957" y="1438617"/>
                  </a:lnTo>
                  <a:lnTo>
                    <a:pt x="600290" y="1400517"/>
                  </a:lnTo>
                  <a:lnTo>
                    <a:pt x="625538" y="1362417"/>
                  </a:lnTo>
                  <a:lnTo>
                    <a:pt x="651675" y="1324317"/>
                  </a:lnTo>
                  <a:lnTo>
                    <a:pt x="678700" y="1286217"/>
                  </a:lnTo>
                  <a:lnTo>
                    <a:pt x="706615" y="1248117"/>
                  </a:lnTo>
                  <a:lnTo>
                    <a:pt x="735393" y="1210017"/>
                  </a:lnTo>
                  <a:lnTo>
                    <a:pt x="765060" y="1171917"/>
                  </a:lnTo>
                  <a:lnTo>
                    <a:pt x="795578" y="1133817"/>
                  </a:lnTo>
                  <a:lnTo>
                    <a:pt x="826960" y="1095717"/>
                  </a:lnTo>
                  <a:lnTo>
                    <a:pt x="859193" y="1070317"/>
                  </a:lnTo>
                  <a:lnTo>
                    <a:pt x="892263" y="1032217"/>
                  </a:lnTo>
                  <a:lnTo>
                    <a:pt x="926185" y="994117"/>
                  </a:lnTo>
                  <a:lnTo>
                    <a:pt x="960932" y="968717"/>
                  </a:lnTo>
                  <a:lnTo>
                    <a:pt x="996505" y="930617"/>
                  </a:lnTo>
                  <a:lnTo>
                    <a:pt x="1032903" y="905217"/>
                  </a:lnTo>
                  <a:lnTo>
                    <a:pt x="1070114" y="867117"/>
                  </a:lnTo>
                  <a:lnTo>
                    <a:pt x="1108138" y="841717"/>
                  </a:lnTo>
                  <a:lnTo>
                    <a:pt x="1146962" y="816317"/>
                  </a:lnTo>
                  <a:lnTo>
                    <a:pt x="1186573" y="790917"/>
                  </a:lnTo>
                  <a:lnTo>
                    <a:pt x="1226985" y="765517"/>
                  </a:lnTo>
                  <a:lnTo>
                    <a:pt x="1268171" y="740117"/>
                  </a:lnTo>
                  <a:lnTo>
                    <a:pt x="1310144" y="714717"/>
                  </a:lnTo>
                  <a:lnTo>
                    <a:pt x="1368437" y="841717"/>
                  </a:lnTo>
                  <a:lnTo>
                    <a:pt x="1397863" y="714717"/>
                  </a:lnTo>
                  <a:lnTo>
                    <a:pt x="1450860" y="486117"/>
                  </a:lnTo>
                  <a:lnTo>
                    <a:pt x="1141107" y="333717"/>
                  </a:lnTo>
                  <a:lnTo>
                    <a:pt x="1199654" y="460717"/>
                  </a:lnTo>
                  <a:lnTo>
                    <a:pt x="1115123" y="511517"/>
                  </a:lnTo>
                  <a:lnTo>
                    <a:pt x="1073886" y="536917"/>
                  </a:lnTo>
                  <a:lnTo>
                    <a:pt x="1033348" y="562317"/>
                  </a:lnTo>
                  <a:lnTo>
                    <a:pt x="993495" y="587717"/>
                  </a:lnTo>
                  <a:lnTo>
                    <a:pt x="954354" y="625817"/>
                  </a:lnTo>
                  <a:lnTo>
                    <a:pt x="915911" y="651217"/>
                  </a:lnTo>
                  <a:lnTo>
                    <a:pt x="878179" y="676617"/>
                  </a:lnTo>
                  <a:lnTo>
                    <a:pt x="841171" y="714717"/>
                  </a:lnTo>
                  <a:lnTo>
                    <a:pt x="804887" y="740117"/>
                  </a:lnTo>
                  <a:lnTo>
                    <a:pt x="769327" y="778217"/>
                  </a:lnTo>
                  <a:lnTo>
                    <a:pt x="734504" y="803617"/>
                  </a:lnTo>
                  <a:lnTo>
                    <a:pt x="700405" y="841717"/>
                  </a:lnTo>
                  <a:lnTo>
                    <a:pt x="667054" y="867117"/>
                  </a:lnTo>
                  <a:lnTo>
                    <a:pt x="634453" y="905217"/>
                  </a:lnTo>
                  <a:lnTo>
                    <a:pt x="602615" y="943317"/>
                  </a:lnTo>
                  <a:lnTo>
                    <a:pt x="571525" y="981417"/>
                  </a:lnTo>
                  <a:lnTo>
                    <a:pt x="541197" y="1006817"/>
                  </a:lnTo>
                  <a:lnTo>
                    <a:pt x="511632" y="1044917"/>
                  </a:lnTo>
                  <a:lnTo>
                    <a:pt x="482854" y="1083017"/>
                  </a:lnTo>
                  <a:lnTo>
                    <a:pt x="454837" y="1121117"/>
                  </a:lnTo>
                  <a:lnTo>
                    <a:pt x="427621" y="1159217"/>
                  </a:lnTo>
                  <a:lnTo>
                    <a:pt x="401180" y="1197317"/>
                  </a:lnTo>
                  <a:lnTo>
                    <a:pt x="375539" y="1235417"/>
                  </a:lnTo>
                  <a:lnTo>
                    <a:pt x="350697" y="1273517"/>
                  </a:lnTo>
                  <a:lnTo>
                    <a:pt x="326656" y="1311617"/>
                  </a:lnTo>
                  <a:lnTo>
                    <a:pt x="303428" y="1362417"/>
                  </a:lnTo>
                  <a:lnTo>
                    <a:pt x="281012" y="1400517"/>
                  </a:lnTo>
                  <a:lnTo>
                    <a:pt x="259410" y="1438617"/>
                  </a:lnTo>
                  <a:lnTo>
                    <a:pt x="238633" y="1476717"/>
                  </a:lnTo>
                  <a:lnTo>
                    <a:pt x="218694" y="1527517"/>
                  </a:lnTo>
                  <a:lnTo>
                    <a:pt x="199580" y="1565617"/>
                  </a:lnTo>
                  <a:lnTo>
                    <a:pt x="181305" y="1603717"/>
                  </a:lnTo>
                  <a:lnTo>
                    <a:pt x="163880" y="1654517"/>
                  </a:lnTo>
                  <a:lnTo>
                    <a:pt x="147307" y="1692617"/>
                  </a:lnTo>
                  <a:lnTo>
                    <a:pt x="131584" y="1743417"/>
                  </a:lnTo>
                  <a:lnTo>
                    <a:pt x="116713" y="1781517"/>
                  </a:lnTo>
                  <a:lnTo>
                    <a:pt x="102717" y="1819617"/>
                  </a:lnTo>
                  <a:lnTo>
                    <a:pt x="89585" y="1870417"/>
                  </a:lnTo>
                  <a:lnTo>
                    <a:pt x="77343" y="1908517"/>
                  </a:lnTo>
                  <a:lnTo>
                    <a:pt x="65963" y="1959317"/>
                  </a:lnTo>
                  <a:lnTo>
                    <a:pt x="55473" y="2010117"/>
                  </a:lnTo>
                  <a:lnTo>
                    <a:pt x="45885" y="2048217"/>
                  </a:lnTo>
                  <a:lnTo>
                    <a:pt x="37172" y="2099017"/>
                  </a:lnTo>
                  <a:lnTo>
                    <a:pt x="29375" y="2137118"/>
                  </a:lnTo>
                  <a:lnTo>
                    <a:pt x="22479" y="2187918"/>
                  </a:lnTo>
                  <a:lnTo>
                    <a:pt x="16497" y="2238718"/>
                  </a:lnTo>
                  <a:lnTo>
                    <a:pt x="11430" y="2276818"/>
                  </a:lnTo>
                  <a:lnTo>
                    <a:pt x="7277" y="2327618"/>
                  </a:lnTo>
                  <a:lnTo>
                    <a:pt x="4051" y="2378418"/>
                  </a:lnTo>
                  <a:lnTo>
                    <a:pt x="1765" y="2416518"/>
                  </a:lnTo>
                  <a:lnTo>
                    <a:pt x="406" y="2467318"/>
                  </a:lnTo>
                  <a:lnTo>
                    <a:pt x="0" y="2518118"/>
                  </a:lnTo>
                  <a:lnTo>
                    <a:pt x="520" y="2556218"/>
                  </a:lnTo>
                  <a:lnTo>
                    <a:pt x="2006" y="2607018"/>
                  </a:lnTo>
                  <a:lnTo>
                    <a:pt x="4457" y="2657818"/>
                  </a:lnTo>
                  <a:lnTo>
                    <a:pt x="7848" y="2695918"/>
                  </a:lnTo>
                  <a:lnTo>
                    <a:pt x="12217" y="2746718"/>
                  </a:lnTo>
                  <a:lnTo>
                    <a:pt x="17564" y="2797518"/>
                  </a:lnTo>
                  <a:lnTo>
                    <a:pt x="23876" y="2848318"/>
                  </a:lnTo>
                  <a:lnTo>
                    <a:pt x="31178" y="2886418"/>
                  </a:lnTo>
                  <a:lnTo>
                    <a:pt x="39471" y="2937218"/>
                  </a:lnTo>
                  <a:lnTo>
                    <a:pt x="48742" y="2988018"/>
                  </a:lnTo>
                  <a:lnTo>
                    <a:pt x="59029" y="3026118"/>
                  </a:lnTo>
                  <a:lnTo>
                    <a:pt x="70307" y="3076918"/>
                  </a:lnTo>
                  <a:lnTo>
                    <a:pt x="82588" y="3127718"/>
                  </a:lnTo>
                  <a:lnTo>
                    <a:pt x="95885" y="3178518"/>
                  </a:lnTo>
                  <a:lnTo>
                    <a:pt x="110210" y="3216618"/>
                  </a:lnTo>
                  <a:lnTo>
                    <a:pt x="125552" y="3267418"/>
                  </a:lnTo>
                  <a:lnTo>
                    <a:pt x="141846" y="3318218"/>
                  </a:lnTo>
                  <a:lnTo>
                    <a:pt x="159029" y="3356318"/>
                  </a:lnTo>
                  <a:lnTo>
                    <a:pt x="177088" y="3407118"/>
                  </a:lnTo>
                  <a:lnTo>
                    <a:pt x="195999" y="3445218"/>
                  </a:lnTo>
                  <a:lnTo>
                    <a:pt x="215773" y="3496018"/>
                  </a:lnTo>
                  <a:lnTo>
                    <a:pt x="236372" y="3534118"/>
                  </a:lnTo>
                  <a:lnTo>
                    <a:pt x="257810" y="3572218"/>
                  </a:lnTo>
                  <a:lnTo>
                    <a:pt x="280047" y="3623018"/>
                  </a:lnTo>
                  <a:lnTo>
                    <a:pt x="303098" y="3661118"/>
                  </a:lnTo>
                  <a:lnTo>
                    <a:pt x="326923" y="3699218"/>
                  </a:lnTo>
                  <a:lnTo>
                    <a:pt x="351536" y="3750018"/>
                  </a:lnTo>
                  <a:lnTo>
                    <a:pt x="376910" y="3788118"/>
                  </a:lnTo>
                  <a:lnTo>
                    <a:pt x="403034" y="3826218"/>
                  </a:lnTo>
                  <a:lnTo>
                    <a:pt x="429895" y="3864318"/>
                  </a:lnTo>
                  <a:lnTo>
                    <a:pt x="457492" y="3902418"/>
                  </a:lnTo>
                  <a:lnTo>
                    <a:pt x="485800" y="3940518"/>
                  </a:lnTo>
                  <a:lnTo>
                    <a:pt x="514807" y="3978618"/>
                  </a:lnTo>
                  <a:lnTo>
                    <a:pt x="544512" y="4016718"/>
                  </a:lnTo>
                  <a:lnTo>
                    <a:pt x="574890" y="4042118"/>
                  </a:lnTo>
                  <a:lnTo>
                    <a:pt x="605942" y="4080218"/>
                  </a:lnTo>
                  <a:lnTo>
                    <a:pt x="637641" y="4118318"/>
                  </a:lnTo>
                  <a:lnTo>
                    <a:pt x="669988" y="4156418"/>
                  </a:lnTo>
                  <a:lnTo>
                    <a:pt x="702970" y="4181818"/>
                  </a:lnTo>
                  <a:lnTo>
                    <a:pt x="736561" y="4219918"/>
                  </a:lnTo>
                  <a:lnTo>
                    <a:pt x="770763" y="4245318"/>
                  </a:lnTo>
                  <a:lnTo>
                    <a:pt x="805548" y="4283418"/>
                  </a:lnTo>
                  <a:lnTo>
                    <a:pt x="840930" y="4308818"/>
                  </a:lnTo>
                  <a:lnTo>
                    <a:pt x="876871" y="4334218"/>
                  </a:lnTo>
                  <a:lnTo>
                    <a:pt x="913371" y="4372318"/>
                  </a:lnTo>
                  <a:lnTo>
                    <a:pt x="987996" y="4423118"/>
                  </a:lnTo>
                  <a:lnTo>
                    <a:pt x="1064717" y="4473918"/>
                  </a:lnTo>
                  <a:lnTo>
                    <a:pt x="1143406" y="4524718"/>
                  </a:lnTo>
                  <a:lnTo>
                    <a:pt x="1223987" y="4575518"/>
                  </a:lnTo>
                  <a:lnTo>
                    <a:pt x="1264958" y="4588218"/>
                  </a:lnTo>
                  <a:lnTo>
                    <a:pt x="1348193" y="4639018"/>
                  </a:lnTo>
                  <a:lnTo>
                    <a:pt x="1390434" y="4651718"/>
                  </a:lnTo>
                  <a:lnTo>
                    <a:pt x="1433068" y="4677118"/>
                  </a:lnTo>
                  <a:lnTo>
                    <a:pt x="1519491" y="4702518"/>
                  </a:lnTo>
                  <a:lnTo>
                    <a:pt x="1563255" y="4727918"/>
                  </a:lnTo>
                  <a:lnTo>
                    <a:pt x="1878711" y="4816818"/>
                  </a:lnTo>
                  <a:lnTo>
                    <a:pt x="1924939" y="4816818"/>
                  </a:lnTo>
                  <a:lnTo>
                    <a:pt x="2018131" y="4842218"/>
                  </a:lnTo>
                  <a:lnTo>
                    <a:pt x="2112238" y="4842218"/>
                  </a:lnTo>
                  <a:lnTo>
                    <a:pt x="2159609" y="4854918"/>
                  </a:lnTo>
                  <a:lnTo>
                    <a:pt x="2593086" y="4854918"/>
                  </a:lnTo>
                  <a:lnTo>
                    <a:pt x="2641816" y="4842218"/>
                  </a:lnTo>
                  <a:lnTo>
                    <a:pt x="2690634" y="4842218"/>
                  </a:lnTo>
                  <a:lnTo>
                    <a:pt x="2787612" y="4816818"/>
                  </a:lnTo>
                  <a:lnTo>
                    <a:pt x="2835567" y="4816818"/>
                  </a:lnTo>
                  <a:lnTo>
                    <a:pt x="3160318" y="4727918"/>
                  </a:lnTo>
                  <a:lnTo>
                    <a:pt x="3205035" y="4702518"/>
                  </a:lnTo>
                  <a:lnTo>
                    <a:pt x="3249307" y="4689818"/>
                  </a:lnTo>
                  <a:lnTo>
                    <a:pt x="3293122" y="4664418"/>
                  </a:lnTo>
                  <a:lnTo>
                    <a:pt x="3336467" y="4651718"/>
                  </a:lnTo>
                  <a:lnTo>
                    <a:pt x="3379330" y="4626318"/>
                  </a:lnTo>
                  <a:lnTo>
                    <a:pt x="3421710" y="4613618"/>
                  </a:lnTo>
                  <a:lnTo>
                    <a:pt x="3442652" y="4600918"/>
                  </a:lnTo>
                  <a:lnTo>
                    <a:pt x="3504984" y="4562818"/>
                  </a:lnTo>
                  <a:lnTo>
                    <a:pt x="3545852" y="4550118"/>
                  </a:lnTo>
                  <a:lnTo>
                    <a:pt x="3625989" y="4499318"/>
                  </a:lnTo>
                  <a:lnTo>
                    <a:pt x="3703967" y="4448518"/>
                  </a:lnTo>
                  <a:lnTo>
                    <a:pt x="3742105" y="4423118"/>
                  </a:lnTo>
                  <a:lnTo>
                    <a:pt x="3779672" y="4385018"/>
                  </a:lnTo>
                  <a:lnTo>
                    <a:pt x="3816667" y="4359618"/>
                  </a:lnTo>
                  <a:lnTo>
                    <a:pt x="3853065" y="4334218"/>
                  </a:lnTo>
                  <a:lnTo>
                    <a:pt x="3888854" y="4308818"/>
                  </a:lnTo>
                  <a:lnTo>
                    <a:pt x="3924046" y="4270718"/>
                  </a:lnTo>
                  <a:lnTo>
                    <a:pt x="3958602" y="4245318"/>
                  </a:lnTo>
                  <a:lnTo>
                    <a:pt x="3992537" y="4207218"/>
                  </a:lnTo>
                  <a:lnTo>
                    <a:pt x="4025823" y="4181818"/>
                  </a:lnTo>
                  <a:lnTo>
                    <a:pt x="4058462" y="4143718"/>
                  </a:lnTo>
                  <a:lnTo>
                    <a:pt x="4090441" y="4105618"/>
                  </a:lnTo>
                  <a:lnTo>
                    <a:pt x="4121759" y="4080218"/>
                  </a:lnTo>
                  <a:lnTo>
                    <a:pt x="4152392" y="4042118"/>
                  </a:lnTo>
                  <a:lnTo>
                    <a:pt x="4182338" y="4004018"/>
                  </a:lnTo>
                  <a:lnTo>
                    <a:pt x="4211586" y="3965918"/>
                  </a:lnTo>
                  <a:lnTo>
                    <a:pt x="4240123" y="3927818"/>
                  </a:lnTo>
                  <a:lnTo>
                    <a:pt x="4267936" y="3902418"/>
                  </a:lnTo>
                  <a:lnTo>
                    <a:pt x="4295038" y="3864318"/>
                  </a:lnTo>
                  <a:lnTo>
                    <a:pt x="4321391" y="3826218"/>
                  </a:lnTo>
                  <a:lnTo>
                    <a:pt x="4347007" y="3788118"/>
                  </a:lnTo>
                  <a:lnTo>
                    <a:pt x="4371860" y="3737318"/>
                  </a:lnTo>
                  <a:lnTo>
                    <a:pt x="4395952" y="3699218"/>
                  </a:lnTo>
                  <a:lnTo>
                    <a:pt x="4419270" y="3661118"/>
                  </a:lnTo>
                  <a:lnTo>
                    <a:pt x="4441799" y="3623018"/>
                  </a:lnTo>
                  <a:lnTo>
                    <a:pt x="4463529" y="3584918"/>
                  </a:lnTo>
                  <a:lnTo>
                    <a:pt x="4484471" y="3534118"/>
                  </a:lnTo>
                  <a:lnTo>
                    <a:pt x="4504588" y="3496018"/>
                  </a:lnTo>
                  <a:lnTo>
                    <a:pt x="4523879" y="3457918"/>
                  </a:lnTo>
                  <a:lnTo>
                    <a:pt x="4542345" y="3407118"/>
                  </a:lnTo>
                  <a:lnTo>
                    <a:pt x="4559960" y="3369018"/>
                  </a:lnTo>
                  <a:lnTo>
                    <a:pt x="4576724" y="3318218"/>
                  </a:lnTo>
                  <a:lnTo>
                    <a:pt x="4592637" y="3280118"/>
                  </a:lnTo>
                  <a:lnTo>
                    <a:pt x="4607674" y="3229318"/>
                  </a:lnTo>
                  <a:lnTo>
                    <a:pt x="4621822" y="3191218"/>
                  </a:lnTo>
                  <a:lnTo>
                    <a:pt x="4635093" y="3140418"/>
                  </a:lnTo>
                  <a:lnTo>
                    <a:pt x="4647450" y="3102318"/>
                  </a:lnTo>
                  <a:lnTo>
                    <a:pt x="4658906" y="3051518"/>
                  </a:lnTo>
                  <a:lnTo>
                    <a:pt x="4669434" y="3000718"/>
                  </a:lnTo>
                  <a:lnTo>
                    <a:pt x="4679048" y="2962618"/>
                  </a:lnTo>
                  <a:lnTo>
                    <a:pt x="4687709" y="2911818"/>
                  </a:lnTo>
                  <a:lnTo>
                    <a:pt x="4695431" y="2861018"/>
                  </a:lnTo>
                  <a:lnTo>
                    <a:pt x="4702187" y="2810218"/>
                  </a:lnTo>
                  <a:lnTo>
                    <a:pt x="4707979" y="2772118"/>
                  </a:lnTo>
                  <a:lnTo>
                    <a:pt x="4712792" y="2721318"/>
                  </a:lnTo>
                  <a:lnTo>
                    <a:pt x="4716627" y="2670518"/>
                  </a:lnTo>
                  <a:lnTo>
                    <a:pt x="4719459" y="2619718"/>
                  </a:lnTo>
                  <a:lnTo>
                    <a:pt x="4721276" y="2568918"/>
                  </a:lnTo>
                  <a:lnTo>
                    <a:pt x="4722076" y="2518118"/>
                  </a:lnTo>
                  <a:close/>
                </a:path>
              </a:pathLst>
            </a:custGeom>
            <a:solidFill>
              <a:srgbClr val="528BD4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8" name="object 38"/>
            <p:cNvSpPr/>
            <p:nvPr/>
          </p:nvSpPr>
          <p:spPr>
            <a:xfrm>
              <a:off x="2610612" y="1592580"/>
              <a:ext cx="1719580" cy="944880"/>
            </a:xfrm>
            <a:custGeom>
              <a:avLst/>
              <a:gdLst/>
              <a:ahLst/>
              <a:cxnLst/>
              <a:rect l="l" t="t" r="r" b="b"/>
              <a:pathLst>
                <a:path w="1719579" h="944880">
                  <a:moveTo>
                    <a:pt x="0" y="157480"/>
                  </a:moveTo>
                  <a:lnTo>
                    <a:pt x="8026" y="107696"/>
                  </a:lnTo>
                  <a:lnTo>
                    <a:pt x="30378" y="64465"/>
                  </a:lnTo>
                  <a:lnTo>
                    <a:pt x="64465" y="30378"/>
                  </a:lnTo>
                  <a:lnTo>
                    <a:pt x="107695" y="8026"/>
                  </a:lnTo>
                  <a:lnTo>
                    <a:pt x="157480" y="0"/>
                  </a:lnTo>
                  <a:lnTo>
                    <a:pt x="1561591" y="0"/>
                  </a:lnTo>
                  <a:lnTo>
                    <a:pt x="1611376" y="8026"/>
                  </a:lnTo>
                  <a:lnTo>
                    <a:pt x="1654606" y="30378"/>
                  </a:lnTo>
                  <a:lnTo>
                    <a:pt x="1688693" y="64465"/>
                  </a:lnTo>
                  <a:lnTo>
                    <a:pt x="1711045" y="107696"/>
                  </a:lnTo>
                  <a:lnTo>
                    <a:pt x="1719072" y="157480"/>
                  </a:lnTo>
                  <a:lnTo>
                    <a:pt x="1719072" y="787400"/>
                  </a:lnTo>
                  <a:lnTo>
                    <a:pt x="1711045" y="837184"/>
                  </a:lnTo>
                  <a:lnTo>
                    <a:pt x="1688693" y="880414"/>
                  </a:lnTo>
                  <a:lnTo>
                    <a:pt x="1654606" y="914501"/>
                  </a:lnTo>
                  <a:lnTo>
                    <a:pt x="1611376" y="936853"/>
                  </a:lnTo>
                  <a:lnTo>
                    <a:pt x="1561591" y="944880"/>
                  </a:lnTo>
                  <a:lnTo>
                    <a:pt x="157480" y="944880"/>
                  </a:lnTo>
                  <a:lnTo>
                    <a:pt x="107696" y="936853"/>
                  </a:lnTo>
                  <a:lnTo>
                    <a:pt x="64465" y="914501"/>
                  </a:lnTo>
                  <a:lnTo>
                    <a:pt x="30378" y="880414"/>
                  </a:lnTo>
                  <a:lnTo>
                    <a:pt x="8026" y="837184"/>
                  </a:lnTo>
                  <a:lnTo>
                    <a:pt x="0" y="787400"/>
                  </a:lnTo>
                  <a:lnTo>
                    <a:pt x="0" y="157480"/>
                  </a:lnTo>
                  <a:close/>
                </a:path>
              </a:pathLst>
            </a:custGeom>
            <a:ln w="12192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39" name="object 39"/>
          <p:cNvSpPr txBox="1"/>
          <p:nvPr/>
        </p:nvSpPr>
        <p:spPr>
          <a:xfrm>
            <a:off x="2953257" y="1687144"/>
            <a:ext cx="1051560" cy="75755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algn="ctr" marL="12700" marR="5080">
              <a:lnSpc>
                <a:spcPct val="100000"/>
              </a:lnSpc>
              <a:spcBef>
                <a:spcPts val="95"/>
              </a:spcBef>
            </a:pPr>
            <a:r>
              <a:rPr dirty="0" sz="1600" spc="-5" b="1">
                <a:solidFill>
                  <a:srgbClr val="FFFFFF"/>
                </a:solidFill>
                <a:latin typeface="Arial"/>
                <a:cs typeface="Arial"/>
              </a:rPr>
              <a:t>Re</a:t>
            </a:r>
            <a:r>
              <a:rPr dirty="0" sz="1600" spc="-10" b="1">
                <a:solidFill>
                  <a:srgbClr val="FFFFFF"/>
                </a:solidFill>
                <a:latin typeface="Arial"/>
                <a:cs typeface="Arial"/>
              </a:rPr>
              <a:t>D</a:t>
            </a:r>
            <a:r>
              <a:rPr dirty="0" sz="1600" spc="-5" b="1">
                <a:solidFill>
                  <a:srgbClr val="FFFFFF"/>
                </a:solidFill>
                <a:latin typeface="Arial"/>
                <a:cs typeface="Arial"/>
              </a:rPr>
              <a:t>e</a:t>
            </a:r>
            <a:r>
              <a:rPr dirty="0" sz="1600" spc="-10" b="1">
                <a:solidFill>
                  <a:srgbClr val="FFFFFF"/>
                </a:solidFill>
                <a:latin typeface="Arial"/>
                <a:cs typeface="Arial"/>
              </a:rPr>
              <a:t>f</a:t>
            </a:r>
            <a:r>
              <a:rPr dirty="0" sz="1600" spc="-5" b="1">
                <a:solidFill>
                  <a:srgbClr val="FFFFFF"/>
                </a:solidFill>
                <a:latin typeface="Arial"/>
                <a:cs typeface="Arial"/>
              </a:rPr>
              <a:t>i</a:t>
            </a:r>
            <a:r>
              <a:rPr dirty="0" sz="1600" spc="-10" b="1">
                <a:solidFill>
                  <a:srgbClr val="FFFFFF"/>
                </a:solidFill>
                <a:latin typeface="Arial"/>
                <a:cs typeface="Arial"/>
              </a:rPr>
              <a:t>n</a:t>
            </a:r>
            <a:r>
              <a:rPr dirty="0" sz="1600" spc="-5" b="1">
                <a:solidFill>
                  <a:srgbClr val="FFFFFF"/>
                </a:solidFill>
                <a:latin typeface="Arial"/>
                <a:cs typeface="Arial"/>
              </a:rPr>
              <a:t>ed  </a:t>
            </a:r>
            <a:r>
              <a:rPr dirty="0" sz="1600" spc="-5" b="1">
                <a:solidFill>
                  <a:srgbClr val="FFFFFF"/>
                </a:solidFill>
                <a:latin typeface="Arial"/>
                <a:cs typeface="Arial"/>
              </a:rPr>
              <a:t>Vision</a:t>
            </a:r>
            <a:r>
              <a:rPr dirty="0" sz="1600" spc="-70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600" spc="-5" b="1">
                <a:solidFill>
                  <a:srgbClr val="FFFFFF"/>
                </a:solidFill>
                <a:latin typeface="Arial"/>
                <a:cs typeface="Arial"/>
              </a:rPr>
              <a:t>and </a:t>
            </a:r>
            <a:r>
              <a:rPr dirty="0" sz="1600" spc="-5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600" spc="-10" b="1">
                <a:solidFill>
                  <a:srgbClr val="FFFFFF"/>
                </a:solidFill>
                <a:latin typeface="Arial"/>
                <a:cs typeface="Arial"/>
              </a:rPr>
              <a:t>GTOs</a:t>
            </a:r>
            <a:endParaRPr sz="1600">
              <a:latin typeface="Arial"/>
              <a:cs typeface="Arial"/>
            </a:endParaRPr>
          </a:p>
        </p:txBody>
      </p:sp>
      <p:grpSp>
        <p:nvGrpSpPr>
          <p:cNvPr id="40" name="object 40"/>
          <p:cNvGrpSpPr/>
          <p:nvPr/>
        </p:nvGrpSpPr>
        <p:grpSpPr>
          <a:xfrm>
            <a:off x="4411726" y="2534157"/>
            <a:ext cx="2468245" cy="1113155"/>
            <a:chOff x="4411726" y="2534157"/>
            <a:chExt cx="2468245" cy="1113155"/>
          </a:xfrm>
        </p:grpSpPr>
        <p:sp>
          <p:nvSpPr>
            <p:cNvPr id="41" name="object 41"/>
            <p:cNvSpPr/>
            <p:nvPr/>
          </p:nvSpPr>
          <p:spPr>
            <a:xfrm>
              <a:off x="4418076" y="2540507"/>
              <a:ext cx="2455545" cy="1100455"/>
            </a:xfrm>
            <a:custGeom>
              <a:avLst/>
              <a:gdLst/>
              <a:ahLst/>
              <a:cxnLst/>
              <a:rect l="l" t="t" r="r" b="b"/>
              <a:pathLst>
                <a:path w="2455545" h="1100454">
                  <a:moveTo>
                    <a:pt x="2271776" y="0"/>
                  </a:moveTo>
                  <a:lnTo>
                    <a:pt x="183387" y="0"/>
                  </a:lnTo>
                  <a:lnTo>
                    <a:pt x="134658" y="6555"/>
                  </a:lnTo>
                  <a:lnTo>
                    <a:pt x="90856" y="25051"/>
                  </a:lnTo>
                  <a:lnTo>
                    <a:pt x="53736" y="53736"/>
                  </a:lnTo>
                  <a:lnTo>
                    <a:pt x="25051" y="90856"/>
                  </a:lnTo>
                  <a:lnTo>
                    <a:pt x="6555" y="134658"/>
                  </a:lnTo>
                  <a:lnTo>
                    <a:pt x="0" y="183387"/>
                  </a:lnTo>
                  <a:lnTo>
                    <a:pt x="0" y="916939"/>
                  </a:lnTo>
                  <a:lnTo>
                    <a:pt x="6555" y="965669"/>
                  </a:lnTo>
                  <a:lnTo>
                    <a:pt x="25051" y="1009471"/>
                  </a:lnTo>
                  <a:lnTo>
                    <a:pt x="53736" y="1046591"/>
                  </a:lnTo>
                  <a:lnTo>
                    <a:pt x="90856" y="1075276"/>
                  </a:lnTo>
                  <a:lnTo>
                    <a:pt x="134658" y="1093772"/>
                  </a:lnTo>
                  <a:lnTo>
                    <a:pt x="183387" y="1100327"/>
                  </a:lnTo>
                  <a:lnTo>
                    <a:pt x="2271776" y="1100327"/>
                  </a:lnTo>
                  <a:lnTo>
                    <a:pt x="2320505" y="1093772"/>
                  </a:lnTo>
                  <a:lnTo>
                    <a:pt x="2364307" y="1075276"/>
                  </a:lnTo>
                  <a:lnTo>
                    <a:pt x="2401427" y="1046591"/>
                  </a:lnTo>
                  <a:lnTo>
                    <a:pt x="2430112" y="1009471"/>
                  </a:lnTo>
                  <a:lnTo>
                    <a:pt x="2448608" y="965669"/>
                  </a:lnTo>
                  <a:lnTo>
                    <a:pt x="2455164" y="916939"/>
                  </a:lnTo>
                  <a:lnTo>
                    <a:pt x="2455164" y="183387"/>
                  </a:lnTo>
                  <a:lnTo>
                    <a:pt x="2448608" y="134658"/>
                  </a:lnTo>
                  <a:lnTo>
                    <a:pt x="2430112" y="90856"/>
                  </a:lnTo>
                  <a:lnTo>
                    <a:pt x="2401427" y="53736"/>
                  </a:lnTo>
                  <a:lnTo>
                    <a:pt x="2364307" y="25051"/>
                  </a:lnTo>
                  <a:lnTo>
                    <a:pt x="2320505" y="6555"/>
                  </a:lnTo>
                  <a:lnTo>
                    <a:pt x="2271776" y="0"/>
                  </a:lnTo>
                  <a:close/>
                </a:path>
              </a:pathLst>
            </a:custGeom>
            <a:solidFill>
              <a:srgbClr val="528BD4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2" name="object 42"/>
            <p:cNvSpPr/>
            <p:nvPr/>
          </p:nvSpPr>
          <p:spPr>
            <a:xfrm>
              <a:off x="4418076" y="2540507"/>
              <a:ext cx="2455545" cy="1100455"/>
            </a:xfrm>
            <a:custGeom>
              <a:avLst/>
              <a:gdLst/>
              <a:ahLst/>
              <a:cxnLst/>
              <a:rect l="l" t="t" r="r" b="b"/>
              <a:pathLst>
                <a:path w="2455545" h="1100454">
                  <a:moveTo>
                    <a:pt x="0" y="183387"/>
                  </a:moveTo>
                  <a:lnTo>
                    <a:pt x="6555" y="134658"/>
                  </a:lnTo>
                  <a:lnTo>
                    <a:pt x="25051" y="90856"/>
                  </a:lnTo>
                  <a:lnTo>
                    <a:pt x="53736" y="53736"/>
                  </a:lnTo>
                  <a:lnTo>
                    <a:pt x="90856" y="25051"/>
                  </a:lnTo>
                  <a:lnTo>
                    <a:pt x="134658" y="6555"/>
                  </a:lnTo>
                  <a:lnTo>
                    <a:pt x="183387" y="0"/>
                  </a:lnTo>
                  <a:lnTo>
                    <a:pt x="2271776" y="0"/>
                  </a:lnTo>
                  <a:lnTo>
                    <a:pt x="2320505" y="6555"/>
                  </a:lnTo>
                  <a:lnTo>
                    <a:pt x="2364307" y="25051"/>
                  </a:lnTo>
                  <a:lnTo>
                    <a:pt x="2401427" y="53736"/>
                  </a:lnTo>
                  <a:lnTo>
                    <a:pt x="2430112" y="90856"/>
                  </a:lnTo>
                  <a:lnTo>
                    <a:pt x="2448608" y="134658"/>
                  </a:lnTo>
                  <a:lnTo>
                    <a:pt x="2455164" y="183387"/>
                  </a:lnTo>
                  <a:lnTo>
                    <a:pt x="2455164" y="916939"/>
                  </a:lnTo>
                  <a:lnTo>
                    <a:pt x="2448608" y="965669"/>
                  </a:lnTo>
                  <a:lnTo>
                    <a:pt x="2430112" y="1009471"/>
                  </a:lnTo>
                  <a:lnTo>
                    <a:pt x="2401427" y="1046591"/>
                  </a:lnTo>
                  <a:lnTo>
                    <a:pt x="2364307" y="1075276"/>
                  </a:lnTo>
                  <a:lnTo>
                    <a:pt x="2320505" y="1093772"/>
                  </a:lnTo>
                  <a:lnTo>
                    <a:pt x="2271776" y="1100327"/>
                  </a:lnTo>
                  <a:lnTo>
                    <a:pt x="183387" y="1100327"/>
                  </a:lnTo>
                  <a:lnTo>
                    <a:pt x="134658" y="1093772"/>
                  </a:lnTo>
                  <a:lnTo>
                    <a:pt x="90856" y="1075276"/>
                  </a:lnTo>
                  <a:lnTo>
                    <a:pt x="53736" y="1046591"/>
                  </a:lnTo>
                  <a:lnTo>
                    <a:pt x="25051" y="1009471"/>
                  </a:lnTo>
                  <a:lnTo>
                    <a:pt x="6555" y="965669"/>
                  </a:lnTo>
                  <a:lnTo>
                    <a:pt x="0" y="916939"/>
                  </a:lnTo>
                  <a:lnTo>
                    <a:pt x="0" y="183387"/>
                  </a:lnTo>
                  <a:close/>
                </a:path>
              </a:pathLst>
            </a:custGeom>
            <a:ln w="12191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43" name="object 43"/>
          <p:cNvSpPr txBox="1"/>
          <p:nvPr/>
        </p:nvSpPr>
        <p:spPr>
          <a:xfrm>
            <a:off x="4693411" y="2573223"/>
            <a:ext cx="1842770" cy="100647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algn="ctr">
              <a:lnSpc>
                <a:spcPts val="1585"/>
              </a:lnSpc>
              <a:spcBef>
                <a:spcPts val="105"/>
              </a:spcBef>
            </a:pPr>
            <a:r>
              <a:rPr dirty="0" sz="1400" spc="-5">
                <a:solidFill>
                  <a:srgbClr val="FFFFFF"/>
                </a:solidFill>
                <a:latin typeface="Arial"/>
                <a:cs typeface="Arial"/>
              </a:rPr>
              <a:t>Evaluate </a:t>
            </a:r>
            <a:r>
              <a:rPr dirty="0" sz="1400">
                <a:solidFill>
                  <a:srgbClr val="FFFFFF"/>
                </a:solidFill>
                <a:latin typeface="Arial"/>
                <a:cs typeface="Arial"/>
              </a:rPr>
              <a:t>&amp; Choose</a:t>
            </a:r>
            <a:r>
              <a:rPr dirty="0" sz="1400" spc="-10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400">
                <a:solidFill>
                  <a:srgbClr val="FFFFFF"/>
                </a:solidFill>
                <a:latin typeface="Arial"/>
                <a:cs typeface="Arial"/>
              </a:rPr>
              <a:t>the</a:t>
            </a:r>
            <a:endParaRPr sz="1400">
              <a:latin typeface="Arial"/>
              <a:cs typeface="Arial"/>
            </a:endParaRPr>
          </a:p>
          <a:p>
            <a:pPr algn="ctr">
              <a:lnSpc>
                <a:spcPts val="1825"/>
              </a:lnSpc>
            </a:pPr>
            <a:r>
              <a:rPr dirty="0" sz="1400">
                <a:solidFill>
                  <a:srgbClr val="FFFFFF"/>
                </a:solidFill>
                <a:latin typeface="Arial"/>
                <a:cs typeface="Arial"/>
              </a:rPr>
              <a:t>Best</a:t>
            </a:r>
            <a:r>
              <a:rPr dirty="0" sz="1400" spc="-25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400" spc="-5">
                <a:solidFill>
                  <a:srgbClr val="FFFFFF"/>
                </a:solidFill>
                <a:latin typeface="Arial"/>
                <a:cs typeface="Arial"/>
              </a:rPr>
              <a:t>Alternativ</a:t>
            </a:r>
            <a:r>
              <a:rPr dirty="0" sz="1600" spc="-5">
                <a:solidFill>
                  <a:srgbClr val="FFFFFF"/>
                </a:solidFill>
                <a:latin typeface="Arial"/>
                <a:cs typeface="Arial"/>
              </a:rPr>
              <a:t>e</a:t>
            </a:r>
            <a:endParaRPr sz="1600">
              <a:latin typeface="Arial"/>
              <a:cs typeface="Arial"/>
            </a:endParaRPr>
          </a:p>
          <a:p>
            <a:pPr algn="ctr" marL="74930" marR="69215" indent="-635">
              <a:lnSpc>
                <a:spcPts val="1300"/>
              </a:lnSpc>
              <a:spcBef>
                <a:spcPts val="430"/>
              </a:spcBef>
            </a:pPr>
            <a:r>
              <a:rPr dirty="0" sz="1200">
                <a:solidFill>
                  <a:srgbClr val="FFFFFF"/>
                </a:solidFill>
                <a:latin typeface="Arial"/>
                <a:cs typeface="Arial"/>
              </a:rPr>
              <a:t>(Identify </a:t>
            </a:r>
            <a:r>
              <a:rPr dirty="0" sz="1200" spc="-5">
                <a:solidFill>
                  <a:srgbClr val="FFFFFF"/>
                </a:solidFill>
                <a:latin typeface="Arial"/>
                <a:cs typeface="Arial"/>
              </a:rPr>
              <a:t>Interventions </a:t>
            </a:r>
            <a:r>
              <a:rPr dirty="0" sz="1200">
                <a:solidFill>
                  <a:srgbClr val="FFFFFF"/>
                </a:solidFill>
                <a:latin typeface="Arial"/>
                <a:cs typeface="Arial"/>
              </a:rPr>
              <a:t>,  </a:t>
            </a:r>
            <a:r>
              <a:rPr dirty="0" sz="1200" spc="-5">
                <a:solidFill>
                  <a:srgbClr val="FFFFFF"/>
                </a:solidFill>
                <a:latin typeface="Arial"/>
                <a:cs typeface="Arial"/>
              </a:rPr>
              <a:t>Reengineer, </a:t>
            </a:r>
            <a:r>
              <a:rPr dirty="0" sz="1200">
                <a:solidFill>
                  <a:srgbClr val="FFFFFF"/>
                </a:solidFill>
                <a:latin typeface="Arial"/>
                <a:cs typeface="Arial"/>
              </a:rPr>
              <a:t>Specify  </a:t>
            </a:r>
            <a:r>
              <a:rPr dirty="0" sz="1200" spc="-5">
                <a:solidFill>
                  <a:srgbClr val="FFFFFF"/>
                </a:solidFill>
                <a:latin typeface="Arial"/>
                <a:cs typeface="Arial"/>
              </a:rPr>
              <a:t>Functional</a:t>
            </a:r>
            <a:r>
              <a:rPr dirty="0" sz="1200" spc="-65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FFFFFF"/>
                </a:solidFill>
                <a:latin typeface="Arial"/>
                <a:cs typeface="Arial"/>
              </a:rPr>
              <a:t>Requirements</a:t>
            </a:r>
            <a:endParaRPr sz="1200">
              <a:latin typeface="Arial"/>
              <a:cs typeface="Arial"/>
            </a:endParaRPr>
          </a:p>
        </p:txBody>
      </p:sp>
      <p:grpSp>
        <p:nvGrpSpPr>
          <p:cNvPr id="44" name="object 44"/>
          <p:cNvGrpSpPr/>
          <p:nvPr/>
        </p:nvGrpSpPr>
        <p:grpSpPr>
          <a:xfrm>
            <a:off x="4413250" y="4207509"/>
            <a:ext cx="2312670" cy="1113155"/>
            <a:chOff x="4413250" y="4207509"/>
            <a:chExt cx="2312670" cy="1113155"/>
          </a:xfrm>
        </p:grpSpPr>
        <p:sp>
          <p:nvSpPr>
            <p:cNvPr id="45" name="object 45"/>
            <p:cNvSpPr/>
            <p:nvPr/>
          </p:nvSpPr>
          <p:spPr>
            <a:xfrm>
              <a:off x="4419600" y="4213859"/>
              <a:ext cx="2299970" cy="1100455"/>
            </a:xfrm>
            <a:custGeom>
              <a:avLst/>
              <a:gdLst/>
              <a:ahLst/>
              <a:cxnLst/>
              <a:rect l="l" t="t" r="r" b="b"/>
              <a:pathLst>
                <a:path w="2299970" h="1100454">
                  <a:moveTo>
                    <a:pt x="2116328" y="0"/>
                  </a:moveTo>
                  <a:lnTo>
                    <a:pt x="183387" y="0"/>
                  </a:lnTo>
                  <a:lnTo>
                    <a:pt x="134658" y="6555"/>
                  </a:lnTo>
                  <a:lnTo>
                    <a:pt x="90856" y="25051"/>
                  </a:lnTo>
                  <a:lnTo>
                    <a:pt x="53736" y="53736"/>
                  </a:lnTo>
                  <a:lnTo>
                    <a:pt x="25051" y="90856"/>
                  </a:lnTo>
                  <a:lnTo>
                    <a:pt x="6555" y="134658"/>
                  </a:lnTo>
                  <a:lnTo>
                    <a:pt x="0" y="183387"/>
                  </a:lnTo>
                  <a:lnTo>
                    <a:pt x="0" y="916939"/>
                  </a:lnTo>
                  <a:lnTo>
                    <a:pt x="6555" y="965669"/>
                  </a:lnTo>
                  <a:lnTo>
                    <a:pt x="25051" y="1009471"/>
                  </a:lnTo>
                  <a:lnTo>
                    <a:pt x="53736" y="1046591"/>
                  </a:lnTo>
                  <a:lnTo>
                    <a:pt x="90856" y="1075276"/>
                  </a:lnTo>
                  <a:lnTo>
                    <a:pt x="134658" y="1093772"/>
                  </a:lnTo>
                  <a:lnTo>
                    <a:pt x="183387" y="1100327"/>
                  </a:lnTo>
                  <a:lnTo>
                    <a:pt x="2116328" y="1100327"/>
                  </a:lnTo>
                  <a:lnTo>
                    <a:pt x="2165057" y="1093772"/>
                  </a:lnTo>
                  <a:lnTo>
                    <a:pt x="2208859" y="1075276"/>
                  </a:lnTo>
                  <a:lnTo>
                    <a:pt x="2245979" y="1046591"/>
                  </a:lnTo>
                  <a:lnTo>
                    <a:pt x="2274664" y="1009471"/>
                  </a:lnTo>
                  <a:lnTo>
                    <a:pt x="2293160" y="965669"/>
                  </a:lnTo>
                  <a:lnTo>
                    <a:pt x="2299716" y="916939"/>
                  </a:lnTo>
                  <a:lnTo>
                    <a:pt x="2299716" y="183387"/>
                  </a:lnTo>
                  <a:lnTo>
                    <a:pt x="2293160" y="134658"/>
                  </a:lnTo>
                  <a:lnTo>
                    <a:pt x="2274664" y="90856"/>
                  </a:lnTo>
                  <a:lnTo>
                    <a:pt x="2245979" y="53736"/>
                  </a:lnTo>
                  <a:lnTo>
                    <a:pt x="2208859" y="25051"/>
                  </a:lnTo>
                  <a:lnTo>
                    <a:pt x="2165057" y="6555"/>
                  </a:lnTo>
                  <a:lnTo>
                    <a:pt x="2116328" y="0"/>
                  </a:lnTo>
                  <a:close/>
                </a:path>
              </a:pathLst>
            </a:custGeom>
            <a:solidFill>
              <a:srgbClr val="528BD4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6" name="object 46"/>
            <p:cNvSpPr/>
            <p:nvPr/>
          </p:nvSpPr>
          <p:spPr>
            <a:xfrm>
              <a:off x="4419600" y="4213859"/>
              <a:ext cx="2299970" cy="1100455"/>
            </a:xfrm>
            <a:custGeom>
              <a:avLst/>
              <a:gdLst/>
              <a:ahLst/>
              <a:cxnLst/>
              <a:rect l="l" t="t" r="r" b="b"/>
              <a:pathLst>
                <a:path w="2299970" h="1100454">
                  <a:moveTo>
                    <a:pt x="0" y="183387"/>
                  </a:moveTo>
                  <a:lnTo>
                    <a:pt x="6555" y="134658"/>
                  </a:lnTo>
                  <a:lnTo>
                    <a:pt x="25051" y="90856"/>
                  </a:lnTo>
                  <a:lnTo>
                    <a:pt x="53736" y="53736"/>
                  </a:lnTo>
                  <a:lnTo>
                    <a:pt x="90856" y="25051"/>
                  </a:lnTo>
                  <a:lnTo>
                    <a:pt x="134658" y="6555"/>
                  </a:lnTo>
                  <a:lnTo>
                    <a:pt x="183387" y="0"/>
                  </a:lnTo>
                  <a:lnTo>
                    <a:pt x="2116328" y="0"/>
                  </a:lnTo>
                  <a:lnTo>
                    <a:pt x="2165057" y="6555"/>
                  </a:lnTo>
                  <a:lnTo>
                    <a:pt x="2208859" y="25051"/>
                  </a:lnTo>
                  <a:lnTo>
                    <a:pt x="2245979" y="53736"/>
                  </a:lnTo>
                  <a:lnTo>
                    <a:pt x="2274664" y="90856"/>
                  </a:lnTo>
                  <a:lnTo>
                    <a:pt x="2293160" y="134658"/>
                  </a:lnTo>
                  <a:lnTo>
                    <a:pt x="2299716" y="183387"/>
                  </a:lnTo>
                  <a:lnTo>
                    <a:pt x="2299716" y="916939"/>
                  </a:lnTo>
                  <a:lnTo>
                    <a:pt x="2293160" y="965669"/>
                  </a:lnTo>
                  <a:lnTo>
                    <a:pt x="2274664" y="1009471"/>
                  </a:lnTo>
                  <a:lnTo>
                    <a:pt x="2245979" y="1046591"/>
                  </a:lnTo>
                  <a:lnTo>
                    <a:pt x="2208859" y="1075276"/>
                  </a:lnTo>
                  <a:lnTo>
                    <a:pt x="2165057" y="1093772"/>
                  </a:lnTo>
                  <a:lnTo>
                    <a:pt x="2116328" y="1100327"/>
                  </a:lnTo>
                  <a:lnTo>
                    <a:pt x="183387" y="1100327"/>
                  </a:lnTo>
                  <a:lnTo>
                    <a:pt x="134658" y="1093772"/>
                  </a:lnTo>
                  <a:lnTo>
                    <a:pt x="90856" y="1075276"/>
                  </a:lnTo>
                  <a:lnTo>
                    <a:pt x="53736" y="1046591"/>
                  </a:lnTo>
                  <a:lnTo>
                    <a:pt x="25051" y="1009471"/>
                  </a:lnTo>
                  <a:lnTo>
                    <a:pt x="6555" y="965669"/>
                  </a:lnTo>
                  <a:lnTo>
                    <a:pt x="0" y="916939"/>
                  </a:lnTo>
                  <a:lnTo>
                    <a:pt x="0" y="183387"/>
                  </a:lnTo>
                  <a:close/>
                </a:path>
              </a:pathLst>
            </a:custGeom>
            <a:ln w="12191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47" name="object 47"/>
          <p:cNvSpPr txBox="1"/>
          <p:nvPr/>
        </p:nvSpPr>
        <p:spPr>
          <a:xfrm>
            <a:off x="4874514" y="4504182"/>
            <a:ext cx="1389380" cy="488315"/>
          </a:xfrm>
          <a:prstGeom prst="rect">
            <a:avLst/>
          </a:prstGeom>
        </p:spPr>
        <p:txBody>
          <a:bodyPr wrap="square" lIns="0" tIns="39370" rIns="0" bIns="0" rtlCol="0" vert="horz">
            <a:spAutoFit/>
          </a:bodyPr>
          <a:lstStyle/>
          <a:p>
            <a:pPr marL="12700" marR="5080" indent="196850">
              <a:lnSpc>
                <a:spcPts val="1730"/>
              </a:lnSpc>
              <a:spcBef>
                <a:spcPts val="310"/>
              </a:spcBef>
            </a:pPr>
            <a:r>
              <a:rPr dirty="0" sz="1600" spc="-5">
                <a:solidFill>
                  <a:srgbClr val="FFFFFF"/>
                </a:solidFill>
                <a:latin typeface="Arial"/>
                <a:cs typeface="Arial"/>
              </a:rPr>
              <a:t>Design the  </a:t>
            </a:r>
            <a:r>
              <a:rPr dirty="0" sz="1600" spc="-5">
                <a:solidFill>
                  <a:srgbClr val="FFFFFF"/>
                </a:solidFill>
                <a:latin typeface="Arial"/>
                <a:cs typeface="Arial"/>
              </a:rPr>
              <a:t>T</a:t>
            </a:r>
            <a:r>
              <a:rPr dirty="0" sz="1600" spc="-15">
                <a:solidFill>
                  <a:srgbClr val="FFFFFF"/>
                </a:solidFill>
                <a:latin typeface="Arial"/>
                <a:cs typeface="Arial"/>
              </a:rPr>
              <a:t>r</a:t>
            </a:r>
            <a:r>
              <a:rPr dirty="0" sz="1600" spc="-5">
                <a:solidFill>
                  <a:srgbClr val="FFFFFF"/>
                </a:solidFill>
                <a:latin typeface="Arial"/>
                <a:cs typeface="Arial"/>
              </a:rPr>
              <a:t>an</a:t>
            </a:r>
            <a:r>
              <a:rPr dirty="0" sz="1600">
                <a:solidFill>
                  <a:srgbClr val="FFFFFF"/>
                </a:solidFill>
                <a:latin typeface="Arial"/>
                <a:cs typeface="Arial"/>
              </a:rPr>
              <a:t>s</a:t>
            </a:r>
            <a:r>
              <a:rPr dirty="0" sz="1600" spc="-5">
                <a:solidFill>
                  <a:srgbClr val="FFFFFF"/>
                </a:solidFill>
                <a:latin typeface="Arial"/>
                <a:cs typeface="Arial"/>
              </a:rPr>
              <a:t>format</a:t>
            </a:r>
            <a:r>
              <a:rPr dirty="0" sz="1600">
                <a:solidFill>
                  <a:srgbClr val="FFFFFF"/>
                </a:solidFill>
                <a:latin typeface="Arial"/>
                <a:cs typeface="Arial"/>
              </a:rPr>
              <a:t>i</a:t>
            </a:r>
            <a:r>
              <a:rPr dirty="0" sz="1600" spc="-5">
                <a:solidFill>
                  <a:srgbClr val="FFFFFF"/>
                </a:solidFill>
                <a:latin typeface="Arial"/>
                <a:cs typeface="Arial"/>
              </a:rPr>
              <a:t>on</a:t>
            </a:r>
            <a:endParaRPr sz="1600">
              <a:latin typeface="Arial"/>
              <a:cs typeface="Arial"/>
            </a:endParaRPr>
          </a:p>
        </p:txBody>
      </p:sp>
      <p:grpSp>
        <p:nvGrpSpPr>
          <p:cNvPr id="48" name="object 48"/>
          <p:cNvGrpSpPr/>
          <p:nvPr/>
        </p:nvGrpSpPr>
        <p:grpSpPr>
          <a:xfrm>
            <a:off x="2340610" y="5557773"/>
            <a:ext cx="2313940" cy="1031240"/>
            <a:chOff x="2340610" y="5557773"/>
            <a:chExt cx="2313940" cy="1031240"/>
          </a:xfrm>
        </p:grpSpPr>
        <p:sp>
          <p:nvSpPr>
            <p:cNvPr id="49" name="object 49"/>
            <p:cNvSpPr/>
            <p:nvPr/>
          </p:nvSpPr>
          <p:spPr>
            <a:xfrm>
              <a:off x="2346960" y="5564123"/>
              <a:ext cx="2301240" cy="1018540"/>
            </a:xfrm>
            <a:custGeom>
              <a:avLst/>
              <a:gdLst/>
              <a:ahLst/>
              <a:cxnLst/>
              <a:rect l="l" t="t" r="r" b="b"/>
              <a:pathLst>
                <a:path w="2301240" h="1018540">
                  <a:moveTo>
                    <a:pt x="2131567" y="0"/>
                  </a:moveTo>
                  <a:lnTo>
                    <a:pt x="169671" y="0"/>
                  </a:lnTo>
                  <a:lnTo>
                    <a:pt x="124559" y="6061"/>
                  </a:lnTo>
                  <a:lnTo>
                    <a:pt x="84026" y="23166"/>
                  </a:lnTo>
                  <a:lnTo>
                    <a:pt x="49688" y="49698"/>
                  </a:lnTo>
                  <a:lnTo>
                    <a:pt x="23161" y="84038"/>
                  </a:lnTo>
                  <a:lnTo>
                    <a:pt x="6059" y="124568"/>
                  </a:lnTo>
                  <a:lnTo>
                    <a:pt x="0" y="169672"/>
                  </a:lnTo>
                  <a:lnTo>
                    <a:pt x="0" y="848360"/>
                  </a:lnTo>
                  <a:lnTo>
                    <a:pt x="6059" y="893463"/>
                  </a:lnTo>
                  <a:lnTo>
                    <a:pt x="23161" y="933993"/>
                  </a:lnTo>
                  <a:lnTo>
                    <a:pt x="49688" y="968333"/>
                  </a:lnTo>
                  <a:lnTo>
                    <a:pt x="84026" y="994865"/>
                  </a:lnTo>
                  <a:lnTo>
                    <a:pt x="124559" y="1011970"/>
                  </a:lnTo>
                  <a:lnTo>
                    <a:pt x="169671" y="1018032"/>
                  </a:lnTo>
                  <a:lnTo>
                    <a:pt x="2131567" y="1018032"/>
                  </a:lnTo>
                  <a:lnTo>
                    <a:pt x="2176680" y="1011970"/>
                  </a:lnTo>
                  <a:lnTo>
                    <a:pt x="2217213" y="994865"/>
                  </a:lnTo>
                  <a:lnTo>
                    <a:pt x="2251551" y="968333"/>
                  </a:lnTo>
                  <a:lnTo>
                    <a:pt x="2278078" y="933993"/>
                  </a:lnTo>
                  <a:lnTo>
                    <a:pt x="2295180" y="893463"/>
                  </a:lnTo>
                  <a:lnTo>
                    <a:pt x="2301240" y="848360"/>
                  </a:lnTo>
                  <a:lnTo>
                    <a:pt x="2301240" y="169672"/>
                  </a:lnTo>
                  <a:lnTo>
                    <a:pt x="2295180" y="124568"/>
                  </a:lnTo>
                  <a:lnTo>
                    <a:pt x="2278078" y="84038"/>
                  </a:lnTo>
                  <a:lnTo>
                    <a:pt x="2251551" y="49698"/>
                  </a:lnTo>
                  <a:lnTo>
                    <a:pt x="2217213" y="23166"/>
                  </a:lnTo>
                  <a:lnTo>
                    <a:pt x="2176680" y="6061"/>
                  </a:lnTo>
                  <a:lnTo>
                    <a:pt x="2131567" y="0"/>
                  </a:lnTo>
                  <a:close/>
                </a:path>
              </a:pathLst>
            </a:custGeom>
            <a:solidFill>
              <a:srgbClr val="528BD4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0" name="object 50"/>
            <p:cNvSpPr/>
            <p:nvPr/>
          </p:nvSpPr>
          <p:spPr>
            <a:xfrm>
              <a:off x="2346960" y="5564123"/>
              <a:ext cx="2301240" cy="1018540"/>
            </a:xfrm>
            <a:custGeom>
              <a:avLst/>
              <a:gdLst/>
              <a:ahLst/>
              <a:cxnLst/>
              <a:rect l="l" t="t" r="r" b="b"/>
              <a:pathLst>
                <a:path w="2301240" h="1018540">
                  <a:moveTo>
                    <a:pt x="0" y="169672"/>
                  </a:moveTo>
                  <a:lnTo>
                    <a:pt x="6059" y="124568"/>
                  </a:lnTo>
                  <a:lnTo>
                    <a:pt x="23161" y="84038"/>
                  </a:lnTo>
                  <a:lnTo>
                    <a:pt x="49688" y="49698"/>
                  </a:lnTo>
                  <a:lnTo>
                    <a:pt x="84026" y="23166"/>
                  </a:lnTo>
                  <a:lnTo>
                    <a:pt x="124559" y="6061"/>
                  </a:lnTo>
                  <a:lnTo>
                    <a:pt x="169671" y="0"/>
                  </a:lnTo>
                  <a:lnTo>
                    <a:pt x="2131567" y="0"/>
                  </a:lnTo>
                  <a:lnTo>
                    <a:pt x="2176680" y="6061"/>
                  </a:lnTo>
                  <a:lnTo>
                    <a:pt x="2217213" y="23166"/>
                  </a:lnTo>
                  <a:lnTo>
                    <a:pt x="2251551" y="49698"/>
                  </a:lnTo>
                  <a:lnTo>
                    <a:pt x="2278078" y="84038"/>
                  </a:lnTo>
                  <a:lnTo>
                    <a:pt x="2295180" y="124568"/>
                  </a:lnTo>
                  <a:lnTo>
                    <a:pt x="2301240" y="169672"/>
                  </a:lnTo>
                  <a:lnTo>
                    <a:pt x="2301240" y="848360"/>
                  </a:lnTo>
                  <a:lnTo>
                    <a:pt x="2295180" y="893463"/>
                  </a:lnTo>
                  <a:lnTo>
                    <a:pt x="2278078" y="933993"/>
                  </a:lnTo>
                  <a:lnTo>
                    <a:pt x="2251551" y="968333"/>
                  </a:lnTo>
                  <a:lnTo>
                    <a:pt x="2217213" y="994865"/>
                  </a:lnTo>
                  <a:lnTo>
                    <a:pt x="2176680" y="1011970"/>
                  </a:lnTo>
                  <a:lnTo>
                    <a:pt x="2131567" y="1018032"/>
                  </a:lnTo>
                  <a:lnTo>
                    <a:pt x="169671" y="1018032"/>
                  </a:lnTo>
                  <a:lnTo>
                    <a:pt x="124559" y="1011970"/>
                  </a:lnTo>
                  <a:lnTo>
                    <a:pt x="84026" y="994865"/>
                  </a:lnTo>
                  <a:lnTo>
                    <a:pt x="49688" y="968333"/>
                  </a:lnTo>
                  <a:lnTo>
                    <a:pt x="23161" y="933993"/>
                  </a:lnTo>
                  <a:lnTo>
                    <a:pt x="6059" y="893463"/>
                  </a:lnTo>
                  <a:lnTo>
                    <a:pt x="0" y="848360"/>
                  </a:lnTo>
                  <a:lnTo>
                    <a:pt x="0" y="169672"/>
                  </a:lnTo>
                  <a:close/>
                </a:path>
              </a:pathLst>
            </a:custGeom>
            <a:ln w="12192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51" name="object 51"/>
          <p:cNvSpPr txBox="1"/>
          <p:nvPr/>
        </p:nvSpPr>
        <p:spPr>
          <a:xfrm>
            <a:off x="2913126" y="5813856"/>
            <a:ext cx="1166495" cy="488315"/>
          </a:xfrm>
          <a:prstGeom prst="rect">
            <a:avLst/>
          </a:prstGeom>
        </p:spPr>
        <p:txBody>
          <a:bodyPr wrap="square" lIns="0" tIns="39370" rIns="0" bIns="0" rtlCol="0" vert="horz">
            <a:spAutoFit/>
          </a:bodyPr>
          <a:lstStyle/>
          <a:p>
            <a:pPr marL="216535" marR="5080" indent="-204470">
              <a:lnSpc>
                <a:spcPts val="1730"/>
              </a:lnSpc>
              <a:spcBef>
                <a:spcPts val="310"/>
              </a:spcBef>
            </a:pPr>
            <a:r>
              <a:rPr dirty="0" sz="1600" spc="-5">
                <a:solidFill>
                  <a:srgbClr val="FFFFFF"/>
                </a:solidFill>
                <a:latin typeface="Arial"/>
                <a:cs typeface="Arial"/>
              </a:rPr>
              <a:t>Implement</a:t>
            </a:r>
            <a:r>
              <a:rPr dirty="0" sz="1600" spc="-5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600" spc="-5">
                <a:solidFill>
                  <a:srgbClr val="FFFFFF"/>
                </a:solidFill>
                <a:latin typeface="Arial"/>
                <a:cs typeface="Arial"/>
              </a:rPr>
              <a:t>&amp;  Operate</a:t>
            </a:r>
            <a:endParaRPr sz="1600">
              <a:latin typeface="Arial"/>
              <a:cs typeface="Arial"/>
            </a:endParaRPr>
          </a:p>
        </p:txBody>
      </p:sp>
      <p:grpSp>
        <p:nvGrpSpPr>
          <p:cNvPr id="52" name="object 52"/>
          <p:cNvGrpSpPr/>
          <p:nvPr/>
        </p:nvGrpSpPr>
        <p:grpSpPr>
          <a:xfrm>
            <a:off x="197865" y="4158741"/>
            <a:ext cx="2262505" cy="957580"/>
            <a:chOff x="197865" y="4158741"/>
            <a:chExt cx="2262505" cy="957580"/>
          </a:xfrm>
        </p:grpSpPr>
        <p:sp>
          <p:nvSpPr>
            <p:cNvPr id="53" name="object 53"/>
            <p:cNvSpPr/>
            <p:nvPr/>
          </p:nvSpPr>
          <p:spPr>
            <a:xfrm>
              <a:off x="204215" y="4165091"/>
              <a:ext cx="2249805" cy="944880"/>
            </a:xfrm>
            <a:custGeom>
              <a:avLst/>
              <a:gdLst/>
              <a:ahLst/>
              <a:cxnLst/>
              <a:rect l="l" t="t" r="r" b="b"/>
              <a:pathLst>
                <a:path w="2249805" h="944879">
                  <a:moveTo>
                    <a:pt x="2091944" y="0"/>
                  </a:moveTo>
                  <a:lnTo>
                    <a:pt x="157480" y="0"/>
                  </a:lnTo>
                  <a:lnTo>
                    <a:pt x="107705" y="8026"/>
                  </a:lnTo>
                  <a:lnTo>
                    <a:pt x="64476" y="30378"/>
                  </a:lnTo>
                  <a:lnTo>
                    <a:pt x="30385" y="64465"/>
                  </a:lnTo>
                  <a:lnTo>
                    <a:pt x="8028" y="107695"/>
                  </a:lnTo>
                  <a:lnTo>
                    <a:pt x="0" y="157479"/>
                  </a:lnTo>
                  <a:lnTo>
                    <a:pt x="0" y="787399"/>
                  </a:lnTo>
                  <a:lnTo>
                    <a:pt x="8028" y="837183"/>
                  </a:lnTo>
                  <a:lnTo>
                    <a:pt x="30385" y="880414"/>
                  </a:lnTo>
                  <a:lnTo>
                    <a:pt x="64476" y="914501"/>
                  </a:lnTo>
                  <a:lnTo>
                    <a:pt x="107705" y="936853"/>
                  </a:lnTo>
                  <a:lnTo>
                    <a:pt x="157480" y="944879"/>
                  </a:lnTo>
                  <a:lnTo>
                    <a:pt x="2091944" y="944879"/>
                  </a:lnTo>
                  <a:lnTo>
                    <a:pt x="2141728" y="936853"/>
                  </a:lnTo>
                  <a:lnTo>
                    <a:pt x="2184958" y="914501"/>
                  </a:lnTo>
                  <a:lnTo>
                    <a:pt x="2219045" y="880414"/>
                  </a:lnTo>
                  <a:lnTo>
                    <a:pt x="2241397" y="837183"/>
                  </a:lnTo>
                  <a:lnTo>
                    <a:pt x="2249424" y="787399"/>
                  </a:lnTo>
                  <a:lnTo>
                    <a:pt x="2249424" y="157479"/>
                  </a:lnTo>
                  <a:lnTo>
                    <a:pt x="2241397" y="107695"/>
                  </a:lnTo>
                  <a:lnTo>
                    <a:pt x="2219045" y="64465"/>
                  </a:lnTo>
                  <a:lnTo>
                    <a:pt x="2184958" y="30378"/>
                  </a:lnTo>
                  <a:lnTo>
                    <a:pt x="2141728" y="8026"/>
                  </a:lnTo>
                  <a:lnTo>
                    <a:pt x="2091944" y="0"/>
                  </a:lnTo>
                  <a:close/>
                </a:path>
              </a:pathLst>
            </a:custGeom>
            <a:solidFill>
              <a:srgbClr val="1F3863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4" name="object 54"/>
            <p:cNvSpPr/>
            <p:nvPr/>
          </p:nvSpPr>
          <p:spPr>
            <a:xfrm>
              <a:off x="204215" y="4165091"/>
              <a:ext cx="2249805" cy="944880"/>
            </a:xfrm>
            <a:custGeom>
              <a:avLst/>
              <a:gdLst/>
              <a:ahLst/>
              <a:cxnLst/>
              <a:rect l="l" t="t" r="r" b="b"/>
              <a:pathLst>
                <a:path w="2249805" h="944879">
                  <a:moveTo>
                    <a:pt x="0" y="157479"/>
                  </a:moveTo>
                  <a:lnTo>
                    <a:pt x="8028" y="107695"/>
                  </a:lnTo>
                  <a:lnTo>
                    <a:pt x="30385" y="64465"/>
                  </a:lnTo>
                  <a:lnTo>
                    <a:pt x="64476" y="30378"/>
                  </a:lnTo>
                  <a:lnTo>
                    <a:pt x="107705" y="8026"/>
                  </a:lnTo>
                  <a:lnTo>
                    <a:pt x="157480" y="0"/>
                  </a:lnTo>
                  <a:lnTo>
                    <a:pt x="2091944" y="0"/>
                  </a:lnTo>
                  <a:lnTo>
                    <a:pt x="2141728" y="8026"/>
                  </a:lnTo>
                  <a:lnTo>
                    <a:pt x="2184958" y="30378"/>
                  </a:lnTo>
                  <a:lnTo>
                    <a:pt x="2219045" y="64465"/>
                  </a:lnTo>
                  <a:lnTo>
                    <a:pt x="2241397" y="107695"/>
                  </a:lnTo>
                  <a:lnTo>
                    <a:pt x="2249424" y="157479"/>
                  </a:lnTo>
                  <a:lnTo>
                    <a:pt x="2249424" y="787399"/>
                  </a:lnTo>
                  <a:lnTo>
                    <a:pt x="2241397" y="837183"/>
                  </a:lnTo>
                  <a:lnTo>
                    <a:pt x="2219045" y="880414"/>
                  </a:lnTo>
                  <a:lnTo>
                    <a:pt x="2184958" y="914501"/>
                  </a:lnTo>
                  <a:lnTo>
                    <a:pt x="2141728" y="936853"/>
                  </a:lnTo>
                  <a:lnTo>
                    <a:pt x="2091944" y="944879"/>
                  </a:lnTo>
                  <a:lnTo>
                    <a:pt x="157480" y="944879"/>
                  </a:lnTo>
                  <a:lnTo>
                    <a:pt x="107705" y="936853"/>
                  </a:lnTo>
                  <a:lnTo>
                    <a:pt x="64476" y="914501"/>
                  </a:lnTo>
                  <a:lnTo>
                    <a:pt x="30385" y="880414"/>
                  </a:lnTo>
                  <a:lnTo>
                    <a:pt x="8028" y="837183"/>
                  </a:lnTo>
                  <a:lnTo>
                    <a:pt x="0" y="787399"/>
                  </a:lnTo>
                  <a:lnTo>
                    <a:pt x="0" y="157479"/>
                  </a:lnTo>
                  <a:close/>
                </a:path>
              </a:pathLst>
            </a:custGeom>
            <a:ln w="12192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55" name="object 55"/>
          <p:cNvSpPr txBox="1"/>
          <p:nvPr/>
        </p:nvSpPr>
        <p:spPr>
          <a:xfrm>
            <a:off x="517347" y="4487417"/>
            <a:ext cx="1663700" cy="26924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600" spc="-5">
                <a:solidFill>
                  <a:srgbClr val="FFFFFF"/>
                </a:solidFill>
                <a:latin typeface="Arial"/>
                <a:cs typeface="Arial"/>
              </a:rPr>
              <a:t>Manage &amp;</a:t>
            </a:r>
            <a:r>
              <a:rPr dirty="0" sz="1600" spc="-45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600" spc="-5">
                <a:solidFill>
                  <a:srgbClr val="FFFFFF"/>
                </a:solidFill>
                <a:latin typeface="Arial"/>
                <a:cs typeface="Arial"/>
              </a:rPr>
              <a:t>Assess</a:t>
            </a:r>
            <a:endParaRPr sz="1600">
              <a:latin typeface="Arial"/>
              <a:cs typeface="Arial"/>
            </a:endParaRPr>
          </a:p>
        </p:txBody>
      </p:sp>
      <p:grpSp>
        <p:nvGrpSpPr>
          <p:cNvPr id="56" name="object 56"/>
          <p:cNvGrpSpPr/>
          <p:nvPr/>
        </p:nvGrpSpPr>
        <p:grpSpPr>
          <a:xfrm>
            <a:off x="197865" y="2573782"/>
            <a:ext cx="2164715" cy="956310"/>
            <a:chOff x="197865" y="2573782"/>
            <a:chExt cx="2164715" cy="956310"/>
          </a:xfrm>
        </p:grpSpPr>
        <p:sp>
          <p:nvSpPr>
            <p:cNvPr id="57" name="object 57"/>
            <p:cNvSpPr/>
            <p:nvPr/>
          </p:nvSpPr>
          <p:spPr>
            <a:xfrm>
              <a:off x="204215" y="2580132"/>
              <a:ext cx="2152015" cy="943610"/>
            </a:xfrm>
            <a:custGeom>
              <a:avLst/>
              <a:gdLst/>
              <a:ahLst/>
              <a:cxnLst/>
              <a:rect l="l" t="t" r="r" b="b"/>
              <a:pathLst>
                <a:path w="2152015" h="943610">
                  <a:moveTo>
                    <a:pt x="1994662" y="0"/>
                  </a:moveTo>
                  <a:lnTo>
                    <a:pt x="157226" y="0"/>
                  </a:lnTo>
                  <a:lnTo>
                    <a:pt x="107531" y="8012"/>
                  </a:lnTo>
                  <a:lnTo>
                    <a:pt x="64371" y="30325"/>
                  </a:lnTo>
                  <a:lnTo>
                    <a:pt x="30336" y="64355"/>
                  </a:lnTo>
                  <a:lnTo>
                    <a:pt x="8015" y="107517"/>
                  </a:lnTo>
                  <a:lnTo>
                    <a:pt x="0" y="157225"/>
                  </a:lnTo>
                  <a:lnTo>
                    <a:pt x="0" y="786129"/>
                  </a:lnTo>
                  <a:lnTo>
                    <a:pt x="8015" y="835838"/>
                  </a:lnTo>
                  <a:lnTo>
                    <a:pt x="30336" y="879000"/>
                  </a:lnTo>
                  <a:lnTo>
                    <a:pt x="64371" y="913030"/>
                  </a:lnTo>
                  <a:lnTo>
                    <a:pt x="107531" y="935343"/>
                  </a:lnTo>
                  <a:lnTo>
                    <a:pt x="157226" y="943355"/>
                  </a:lnTo>
                  <a:lnTo>
                    <a:pt x="1994662" y="943355"/>
                  </a:lnTo>
                  <a:lnTo>
                    <a:pt x="2044370" y="935343"/>
                  </a:lnTo>
                  <a:lnTo>
                    <a:pt x="2087532" y="913030"/>
                  </a:lnTo>
                  <a:lnTo>
                    <a:pt x="2121562" y="879000"/>
                  </a:lnTo>
                  <a:lnTo>
                    <a:pt x="2143875" y="835838"/>
                  </a:lnTo>
                  <a:lnTo>
                    <a:pt x="2151888" y="786129"/>
                  </a:lnTo>
                  <a:lnTo>
                    <a:pt x="2151888" y="157225"/>
                  </a:lnTo>
                  <a:lnTo>
                    <a:pt x="2143875" y="107517"/>
                  </a:lnTo>
                  <a:lnTo>
                    <a:pt x="2121562" y="64355"/>
                  </a:lnTo>
                  <a:lnTo>
                    <a:pt x="2087532" y="30325"/>
                  </a:lnTo>
                  <a:lnTo>
                    <a:pt x="2044370" y="8012"/>
                  </a:lnTo>
                  <a:lnTo>
                    <a:pt x="1994662" y="0"/>
                  </a:lnTo>
                  <a:close/>
                </a:path>
              </a:pathLst>
            </a:custGeom>
            <a:solidFill>
              <a:srgbClr val="528BD4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8" name="object 58"/>
            <p:cNvSpPr/>
            <p:nvPr/>
          </p:nvSpPr>
          <p:spPr>
            <a:xfrm>
              <a:off x="204215" y="2580132"/>
              <a:ext cx="2152015" cy="943610"/>
            </a:xfrm>
            <a:custGeom>
              <a:avLst/>
              <a:gdLst/>
              <a:ahLst/>
              <a:cxnLst/>
              <a:rect l="l" t="t" r="r" b="b"/>
              <a:pathLst>
                <a:path w="2152015" h="943610">
                  <a:moveTo>
                    <a:pt x="0" y="157225"/>
                  </a:moveTo>
                  <a:lnTo>
                    <a:pt x="8015" y="107517"/>
                  </a:lnTo>
                  <a:lnTo>
                    <a:pt x="30336" y="64355"/>
                  </a:lnTo>
                  <a:lnTo>
                    <a:pt x="64371" y="30325"/>
                  </a:lnTo>
                  <a:lnTo>
                    <a:pt x="107531" y="8012"/>
                  </a:lnTo>
                  <a:lnTo>
                    <a:pt x="157226" y="0"/>
                  </a:lnTo>
                  <a:lnTo>
                    <a:pt x="1994662" y="0"/>
                  </a:lnTo>
                  <a:lnTo>
                    <a:pt x="2044370" y="8012"/>
                  </a:lnTo>
                  <a:lnTo>
                    <a:pt x="2087532" y="30325"/>
                  </a:lnTo>
                  <a:lnTo>
                    <a:pt x="2121562" y="64355"/>
                  </a:lnTo>
                  <a:lnTo>
                    <a:pt x="2143875" y="107517"/>
                  </a:lnTo>
                  <a:lnTo>
                    <a:pt x="2151888" y="157225"/>
                  </a:lnTo>
                  <a:lnTo>
                    <a:pt x="2151888" y="786129"/>
                  </a:lnTo>
                  <a:lnTo>
                    <a:pt x="2143875" y="835838"/>
                  </a:lnTo>
                  <a:lnTo>
                    <a:pt x="2121562" y="879000"/>
                  </a:lnTo>
                  <a:lnTo>
                    <a:pt x="2087532" y="913030"/>
                  </a:lnTo>
                  <a:lnTo>
                    <a:pt x="2044370" y="935343"/>
                  </a:lnTo>
                  <a:lnTo>
                    <a:pt x="1994662" y="943355"/>
                  </a:lnTo>
                  <a:lnTo>
                    <a:pt x="157226" y="943355"/>
                  </a:lnTo>
                  <a:lnTo>
                    <a:pt x="107531" y="935343"/>
                  </a:lnTo>
                  <a:lnTo>
                    <a:pt x="64371" y="913030"/>
                  </a:lnTo>
                  <a:lnTo>
                    <a:pt x="30336" y="879000"/>
                  </a:lnTo>
                  <a:lnTo>
                    <a:pt x="8015" y="835838"/>
                  </a:lnTo>
                  <a:lnTo>
                    <a:pt x="0" y="786129"/>
                  </a:lnTo>
                  <a:lnTo>
                    <a:pt x="0" y="157225"/>
                  </a:lnTo>
                  <a:close/>
                </a:path>
              </a:pathLst>
            </a:custGeom>
            <a:ln w="12192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59" name="object 59"/>
          <p:cNvSpPr txBox="1"/>
          <p:nvPr/>
        </p:nvSpPr>
        <p:spPr>
          <a:xfrm>
            <a:off x="618236" y="2790901"/>
            <a:ext cx="1368425" cy="48895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algn="ctr">
              <a:lnSpc>
                <a:spcPts val="1825"/>
              </a:lnSpc>
              <a:spcBef>
                <a:spcPts val="95"/>
              </a:spcBef>
            </a:pPr>
            <a:r>
              <a:rPr dirty="0" sz="1600" spc="-5">
                <a:solidFill>
                  <a:srgbClr val="FFFFFF"/>
                </a:solidFill>
                <a:latin typeface="Arial"/>
                <a:cs typeface="Arial"/>
              </a:rPr>
              <a:t>Enhance</a:t>
            </a:r>
            <a:r>
              <a:rPr dirty="0" sz="1600" spc="-7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FFFFFF"/>
                </a:solidFill>
                <a:latin typeface="Arial"/>
                <a:cs typeface="Arial"/>
              </a:rPr>
              <a:t>using</a:t>
            </a:r>
            <a:endParaRPr sz="1600">
              <a:latin typeface="Arial"/>
              <a:cs typeface="Arial"/>
            </a:endParaRPr>
          </a:p>
          <a:p>
            <a:pPr algn="ctr">
              <a:lnSpc>
                <a:spcPts val="1825"/>
              </a:lnSpc>
            </a:pPr>
            <a:r>
              <a:rPr dirty="0" sz="1600" spc="-5">
                <a:solidFill>
                  <a:srgbClr val="FFFFFF"/>
                </a:solidFill>
                <a:latin typeface="Arial"/>
                <a:cs typeface="Arial"/>
              </a:rPr>
              <a:t>Feedback</a:t>
            </a:r>
            <a:endParaRPr sz="1600">
              <a:latin typeface="Arial"/>
              <a:cs typeface="Arial"/>
            </a:endParaRPr>
          </a:p>
        </p:txBody>
      </p:sp>
      <p:sp>
        <p:nvSpPr>
          <p:cNvPr id="60" name="object 60"/>
          <p:cNvSpPr/>
          <p:nvPr/>
        </p:nvSpPr>
        <p:spPr>
          <a:xfrm>
            <a:off x="1211580" y="5125211"/>
            <a:ext cx="5687060" cy="389255"/>
          </a:xfrm>
          <a:custGeom>
            <a:avLst/>
            <a:gdLst/>
            <a:ahLst/>
            <a:cxnLst/>
            <a:rect l="l" t="t" r="r" b="b"/>
            <a:pathLst>
              <a:path w="5687059" h="389254">
                <a:moveTo>
                  <a:pt x="5512943" y="215265"/>
                </a:moveTo>
                <a:lnTo>
                  <a:pt x="5599811" y="389000"/>
                </a:lnTo>
                <a:lnTo>
                  <a:pt x="5657723" y="273176"/>
                </a:lnTo>
                <a:lnTo>
                  <a:pt x="5570855" y="273176"/>
                </a:lnTo>
                <a:lnTo>
                  <a:pt x="5570855" y="253872"/>
                </a:lnTo>
                <a:lnTo>
                  <a:pt x="5512943" y="215265"/>
                </a:lnTo>
                <a:close/>
              </a:path>
              <a:path w="5687059" h="389254">
                <a:moveTo>
                  <a:pt x="5570855" y="253872"/>
                </a:moveTo>
                <a:lnTo>
                  <a:pt x="5570855" y="273176"/>
                </a:lnTo>
                <a:lnTo>
                  <a:pt x="5599811" y="273176"/>
                </a:lnTo>
                <a:lnTo>
                  <a:pt x="5570855" y="253872"/>
                </a:lnTo>
                <a:close/>
              </a:path>
              <a:path w="5687059" h="389254">
                <a:moveTo>
                  <a:pt x="5570855" y="28956"/>
                </a:moveTo>
                <a:lnTo>
                  <a:pt x="5570855" y="253872"/>
                </a:lnTo>
                <a:lnTo>
                  <a:pt x="5599811" y="273176"/>
                </a:lnTo>
                <a:lnTo>
                  <a:pt x="5628767" y="253872"/>
                </a:lnTo>
                <a:lnTo>
                  <a:pt x="5628767" y="57912"/>
                </a:lnTo>
                <a:lnTo>
                  <a:pt x="5599811" y="57912"/>
                </a:lnTo>
                <a:lnTo>
                  <a:pt x="5570855" y="28956"/>
                </a:lnTo>
                <a:close/>
              </a:path>
              <a:path w="5687059" h="389254">
                <a:moveTo>
                  <a:pt x="5628767" y="253872"/>
                </a:moveTo>
                <a:lnTo>
                  <a:pt x="5599811" y="273176"/>
                </a:lnTo>
                <a:lnTo>
                  <a:pt x="5628767" y="273176"/>
                </a:lnTo>
                <a:lnTo>
                  <a:pt x="5628767" y="253872"/>
                </a:lnTo>
                <a:close/>
              </a:path>
              <a:path w="5687059" h="389254">
                <a:moveTo>
                  <a:pt x="5686679" y="215265"/>
                </a:moveTo>
                <a:lnTo>
                  <a:pt x="5628767" y="253872"/>
                </a:lnTo>
                <a:lnTo>
                  <a:pt x="5628767" y="273176"/>
                </a:lnTo>
                <a:lnTo>
                  <a:pt x="5657723" y="273176"/>
                </a:lnTo>
                <a:lnTo>
                  <a:pt x="5686679" y="215265"/>
                </a:lnTo>
                <a:close/>
              </a:path>
              <a:path w="5687059" h="389254">
                <a:moveTo>
                  <a:pt x="5599811" y="0"/>
                </a:moveTo>
                <a:lnTo>
                  <a:pt x="0" y="0"/>
                </a:lnTo>
                <a:lnTo>
                  <a:pt x="0" y="57912"/>
                </a:lnTo>
                <a:lnTo>
                  <a:pt x="5570855" y="57912"/>
                </a:lnTo>
                <a:lnTo>
                  <a:pt x="5570855" y="28956"/>
                </a:lnTo>
                <a:lnTo>
                  <a:pt x="5628767" y="28956"/>
                </a:lnTo>
                <a:lnTo>
                  <a:pt x="5626492" y="17680"/>
                </a:lnTo>
                <a:lnTo>
                  <a:pt x="5620289" y="8477"/>
                </a:lnTo>
                <a:lnTo>
                  <a:pt x="5611086" y="2274"/>
                </a:lnTo>
                <a:lnTo>
                  <a:pt x="5599811" y="0"/>
                </a:lnTo>
                <a:close/>
              </a:path>
              <a:path w="5687059" h="389254">
                <a:moveTo>
                  <a:pt x="5628767" y="28956"/>
                </a:moveTo>
                <a:lnTo>
                  <a:pt x="5570855" y="28956"/>
                </a:lnTo>
                <a:lnTo>
                  <a:pt x="5599811" y="57912"/>
                </a:lnTo>
                <a:lnTo>
                  <a:pt x="5628767" y="57912"/>
                </a:lnTo>
                <a:lnTo>
                  <a:pt x="5628767" y="28956"/>
                </a:lnTo>
                <a:close/>
              </a:path>
            </a:pathLst>
          </a:custGeom>
          <a:solidFill>
            <a:srgbClr val="1F487C"/>
          </a:solid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-18288" y="0"/>
            <a:ext cx="11925300" cy="1264920"/>
            <a:chOff x="-18288" y="0"/>
            <a:chExt cx="11925300" cy="1264920"/>
          </a:xfrm>
        </p:grpSpPr>
        <p:sp>
          <p:nvSpPr>
            <p:cNvPr id="3" name="object 3"/>
            <p:cNvSpPr/>
            <p:nvPr/>
          </p:nvSpPr>
          <p:spPr>
            <a:xfrm>
              <a:off x="761" y="761"/>
              <a:ext cx="11887200" cy="1143000"/>
            </a:xfrm>
            <a:custGeom>
              <a:avLst/>
              <a:gdLst/>
              <a:ahLst/>
              <a:cxnLst/>
              <a:rect l="l" t="t" r="r" b="b"/>
              <a:pathLst>
                <a:path w="11887200" h="1143000">
                  <a:moveTo>
                    <a:pt x="11887200" y="0"/>
                  </a:moveTo>
                  <a:lnTo>
                    <a:pt x="0" y="0"/>
                  </a:lnTo>
                  <a:lnTo>
                    <a:pt x="0" y="691134"/>
                  </a:lnTo>
                  <a:lnTo>
                    <a:pt x="0" y="1143000"/>
                  </a:lnTo>
                  <a:lnTo>
                    <a:pt x="11887200" y="1143000"/>
                  </a:lnTo>
                  <a:lnTo>
                    <a:pt x="11887200" y="691134"/>
                  </a:lnTo>
                  <a:lnTo>
                    <a:pt x="11887200" y="0"/>
                  </a:lnTo>
                  <a:close/>
                </a:path>
              </a:pathLst>
            </a:custGeom>
            <a:solidFill>
              <a:srgbClr val="4F81B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" name="object 4"/>
            <p:cNvSpPr/>
            <p:nvPr/>
          </p:nvSpPr>
          <p:spPr>
            <a:xfrm>
              <a:off x="761" y="761"/>
              <a:ext cx="11887200" cy="1143000"/>
            </a:xfrm>
            <a:custGeom>
              <a:avLst/>
              <a:gdLst/>
              <a:ahLst/>
              <a:cxnLst/>
              <a:rect l="l" t="t" r="r" b="b"/>
              <a:pathLst>
                <a:path w="11887200" h="1143000">
                  <a:moveTo>
                    <a:pt x="0" y="1143000"/>
                  </a:moveTo>
                  <a:lnTo>
                    <a:pt x="11887200" y="1143000"/>
                  </a:lnTo>
                  <a:lnTo>
                    <a:pt x="11887200" y="0"/>
                  </a:lnTo>
                  <a:lnTo>
                    <a:pt x="0" y="0"/>
                  </a:lnTo>
                  <a:lnTo>
                    <a:pt x="0" y="1143000"/>
                  </a:lnTo>
                  <a:close/>
                </a:path>
              </a:pathLst>
            </a:custGeom>
            <a:ln w="3810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/>
            <p:cNvSpPr/>
            <p:nvPr/>
          </p:nvSpPr>
          <p:spPr>
            <a:xfrm>
              <a:off x="0" y="56388"/>
              <a:ext cx="1299972" cy="1027175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/>
            <p:cNvSpPr/>
            <p:nvPr/>
          </p:nvSpPr>
          <p:spPr>
            <a:xfrm>
              <a:off x="1371600" y="56388"/>
              <a:ext cx="1786127" cy="1016507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/>
            <p:cNvSpPr/>
            <p:nvPr/>
          </p:nvSpPr>
          <p:spPr>
            <a:xfrm>
              <a:off x="3086100" y="56388"/>
              <a:ext cx="1714500" cy="1072895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/>
            <p:cNvSpPr/>
            <p:nvPr/>
          </p:nvSpPr>
          <p:spPr>
            <a:xfrm>
              <a:off x="4657344" y="56388"/>
              <a:ext cx="1501139" cy="1016507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/>
            <p:cNvSpPr/>
            <p:nvPr/>
          </p:nvSpPr>
          <p:spPr>
            <a:xfrm>
              <a:off x="7658100" y="56388"/>
              <a:ext cx="1214627" cy="993647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/>
            <p:cNvSpPr/>
            <p:nvPr/>
          </p:nvSpPr>
          <p:spPr>
            <a:xfrm>
              <a:off x="6158483" y="0"/>
              <a:ext cx="1427988" cy="1129284"/>
            </a:xfrm>
            <a:prstGeom prst="rect">
              <a:avLst/>
            </a:prstGeom>
            <a:blipFill>
              <a:blip r:embed="rId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/>
            <p:cNvSpPr/>
            <p:nvPr/>
          </p:nvSpPr>
          <p:spPr>
            <a:xfrm>
              <a:off x="8944355" y="0"/>
              <a:ext cx="1580388" cy="1072896"/>
            </a:xfrm>
            <a:prstGeom prst="rect">
              <a:avLst/>
            </a:prstGeom>
            <a:blipFill>
              <a:blip r:embed="rId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/>
            <p:cNvSpPr/>
            <p:nvPr/>
          </p:nvSpPr>
          <p:spPr>
            <a:xfrm>
              <a:off x="10587228" y="56388"/>
              <a:ext cx="1299971" cy="1016507"/>
            </a:xfrm>
            <a:prstGeom prst="rect">
              <a:avLst/>
            </a:prstGeom>
            <a:blipFill>
              <a:blip r:embed="rId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/>
            <p:cNvSpPr/>
            <p:nvPr/>
          </p:nvSpPr>
          <p:spPr>
            <a:xfrm>
              <a:off x="2157984" y="691895"/>
              <a:ext cx="8201025" cy="554990"/>
            </a:xfrm>
            <a:custGeom>
              <a:avLst/>
              <a:gdLst/>
              <a:ahLst/>
              <a:cxnLst/>
              <a:rect l="l" t="t" r="r" b="b"/>
              <a:pathLst>
                <a:path w="8201025" h="554990">
                  <a:moveTo>
                    <a:pt x="8200644" y="0"/>
                  </a:moveTo>
                  <a:lnTo>
                    <a:pt x="0" y="0"/>
                  </a:lnTo>
                  <a:lnTo>
                    <a:pt x="0" y="554736"/>
                  </a:lnTo>
                  <a:lnTo>
                    <a:pt x="8200644" y="554736"/>
                  </a:lnTo>
                  <a:lnTo>
                    <a:pt x="8200644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4" name="object 14"/>
          <p:cNvSpPr txBox="1">
            <a:spLocks noGrp="1"/>
          </p:cNvSpPr>
          <p:nvPr>
            <p:ph type="title"/>
          </p:nvPr>
        </p:nvSpPr>
        <p:spPr>
          <a:xfrm>
            <a:off x="2264410" y="701166"/>
            <a:ext cx="7985125" cy="48260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3000">
                <a:latin typeface="Arial Black"/>
                <a:cs typeface="Arial Black"/>
              </a:rPr>
              <a:t>Objectives to Outcome </a:t>
            </a:r>
            <a:r>
              <a:rPr dirty="0" sz="3000" spc="-5">
                <a:latin typeface="Arial Black"/>
                <a:cs typeface="Arial Black"/>
              </a:rPr>
              <a:t>(PSP</a:t>
            </a:r>
            <a:r>
              <a:rPr dirty="0" sz="3000" spc="-110">
                <a:latin typeface="Arial Black"/>
                <a:cs typeface="Arial Black"/>
              </a:rPr>
              <a:t> </a:t>
            </a:r>
            <a:r>
              <a:rPr dirty="0" sz="3000">
                <a:latin typeface="Arial Black"/>
                <a:cs typeface="Arial Black"/>
              </a:rPr>
              <a:t>Example)</a:t>
            </a:r>
            <a:endParaRPr sz="3000">
              <a:latin typeface="Arial Black"/>
              <a:cs typeface="Arial Black"/>
            </a:endParaRPr>
          </a:p>
        </p:txBody>
      </p:sp>
      <p:sp>
        <p:nvSpPr>
          <p:cNvPr id="16" name="object 16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38100">
              <a:lnSpc>
                <a:spcPts val="1240"/>
              </a:lnSpc>
            </a:pPr>
            <a:fld id="{81D60167-4931-47E6-BA6A-407CBD079E47}" type="slidenum">
              <a:rPr dirty="0"/>
              <a:t>18</a:t>
            </a:fld>
          </a:p>
        </p:txBody>
      </p:sp>
      <p:graphicFrame>
        <p:nvGraphicFramePr>
          <p:cNvPr id="15" name="object 15"/>
          <p:cNvGraphicFramePr>
            <a:graphicFrameLocks noGrp="1"/>
          </p:cNvGraphicFramePr>
          <p:nvPr/>
        </p:nvGraphicFramePr>
        <p:xfrm>
          <a:off x="390359" y="1595437"/>
          <a:ext cx="11066145" cy="455231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194435"/>
                <a:gridCol w="3225800"/>
                <a:gridCol w="2210435"/>
                <a:gridCol w="2210435"/>
                <a:gridCol w="2210434"/>
              </a:tblGrid>
              <a:tr h="701039">
                <a:tc>
                  <a:txBody>
                    <a:bodyPr/>
                    <a:lstStyle/>
                    <a:p>
                      <a:pPr algn="r" marR="516255">
                        <a:lnSpc>
                          <a:spcPct val="100000"/>
                        </a:lnSpc>
                        <a:spcBef>
                          <a:spcPts val="305"/>
                        </a:spcBef>
                      </a:pPr>
                      <a:r>
                        <a:rPr dirty="0" sz="2000" b="1">
                          <a:latin typeface="Arial"/>
                          <a:cs typeface="Arial"/>
                        </a:rPr>
                        <a:t>S</a:t>
                      </a:r>
                      <a:r>
                        <a:rPr dirty="0" sz="2000" spc="-10" b="1">
                          <a:latin typeface="Arial"/>
                          <a:cs typeface="Arial"/>
                        </a:rPr>
                        <a:t>.</a:t>
                      </a:r>
                      <a:r>
                        <a:rPr dirty="0" sz="2000" b="1">
                          <a:latin typeface="Arial"/>
                          <a:cs typeface="Arial"/>
                        </a:rPr>
                        <a:t>No</a:t>
                      </a:r>
                      <a:endParaRPr sz="2000">
                        <a:latin typeface="Arial"/>
                        <a:cs typeface="Arial"/>
                      </a:endParaRPr>
                    </a:p>
                  </a:txBody>
                  <a:tcPr marL="0" marR="0" marB="0" marT="38735">
                    <a:lnL w="9525">
                      <a:solidFill>
                        <a:srgbClr val="9E9E9E"/>
                      </a:solidFill>
                      <a:prstDash val="solid"/>
                    </a:lnL>
                    <a:lnR w="9525">
                      <a:solidFill>
                        <a:srgbClr val="9E9E9E"/>
                      </a:solidFill>
                      <a:prstDash val="solid"/>
                    </a:lnR>
                    <a:lnT w="9525">
                      <a:solidFill>
                        <a:srgbClr val="9E9E9E"/>
                      </a:solidFill>
                      <a:prstDash val="solid"/>
                    </a:lnT>
                    <a:lnB w="9525">
                      <a:solidFill>
                        <a:srgbClr val="9E9E9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305"/>
                        </a:spcBef>
                      </a:pPr>
                      <a:r>
                        <a:rPr dirty="0" sz="2000" spc="-5" b="1">
                          <a:latin typeface="Arial"/>
                          <a:cs typeface="Arial"/>
                        </a:rPr>
                        <a:t>Objective</a:t>
                      </a:r>
                      <a:endParaRPr sz="2000">
                        <a:latin typeface="Arial"/>
                        <a:cs typeface="Arial"/>
                      </a:endParaRPr>
                    </a:p>
                  </a:txBody>
                  <a:tcPr marL="0" marR="0" marB="0" marT="38735">
                    <a:lnL w="9525">
                      <a:solidFill>
                        <a:srgbClr val="9E9E9E"/>
                      </a:solidFill>
                      <a:prstDash val="solid"/>
                    </a:lnL>
                    <a:lnR w="9525">
                      <a:solidFill>
                        <a:srgbClr val="9E9E9E"/>
                      </a:solidFill>
                      <a:prstDash val="solid"/>
                    </a:lnR>
                    <a:lnT w="9525">
                      <a:solidFill>
                        <a:srgbClr val="9E9E9E"/>
                      </a:solidFill>
                      <a:prstDash val="solid"/>
                    </a:lnT>
                    <a:lnB w="9525">
                      <a:solidFill>
                        <a:srgbClr val="9E9E9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2075">
                        <a:lnSpc>
                          <a:spcPct val="100000"/>
                        </a:lnSpc>
                        <a:spcBef>
                          <a:spcPts val="305"/>
                        </a:spcBef>
                      </a:pPr>
                      <a:r>
                        <a:rPr dirty="0" sz="2000" b="1">
                          <a:latin typeface="Arial"/>
                          <a:cs typeface="Arial"/>
                        </a:rPr>
                        <a:t>Output</a:t>
                      </a:r>
                      <a:endParaRPr sz="2000">
                        <a:latin typeface="Arial"/>
                        <a:cs typeface="Arial"/>
                      </a:endParaRPr>
                    </a:p>
                  </a:txBody>
                  <a:tcPr marL="0" marR="0" marB="0" marT="38735">
                    <a:lnL w="9525">
                      <a:solidFill>
                        <a:srgbClr val="9E9E9E"/>
                      </a:solidFill>
                      <a:prstDash val="solid"/>
                    </a:lnL>
                    <a:lnR w="9525">
                      <a:solidFill>
                        <a:srgbClr val="9E9E9E"/>
                      </a:solidFill>
                      <a:prstDash val="solid"/>
                    </a:lnR>
                    <a:lnT w="9525">
                      <a:solidFill>
                        <a:srgbClr val="9E9E9E"/>
                      </a:solidFill>
                      <a:prstDash val="solid"/>
                    </a:lnT>
                    <a:lnB w="9525">
                      <a:solidFill>
                        <a:srgbClr val="9E9E9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2075">
                        <a:lnSpc>
                          <a:spcPct val="100000"/>
                        </a:lnSpc>
                        <a:spcBef>
                          <a:spcPts val="305"/>
                        </a:spcBef>
                      </a:pPr>
                      <a:r>
                        <a:rPr dirty="0" sz="2000" b="1">
                          <a:latin typeface="Arial"/>
                          <a:cs typeface="Arial"/>
                        </a:rPr>
                        <a:t>Outcome</a:t>
                      </a:r>
                      <a:endParaRPr sz="2000">
                        <a:latin typeface="Arial"/>
                        <a:cs typeface="Arial"/>
                      </a:endParaRPr>
                    </a:p>
                  </a:txBody>
                  <a:tcPr marL="0" marR="0" marB="0" marT="38735">
                    <a:lnL w="9525">
                      <a:solidFill>
                        <a:srgbClr val="9E9E9E"/>
                      </a:solidFill>
                      <a:prstDash val="solid"/>
                    </a:lnL>
                    <a:lnR w="9525">
                      <a:solidFill>
                        <a:srgbClr val="9E9E9E"/>
                      </a:solidFill>
                      <a:prstDash val="solid"/>
                    </a:lnR>
                    <a:lnT w="9525">
                      <a:solidFill>
                        <a:srgbClr val="9E9E9E"/>
                      </a:solidFill>
                      <a:prstDash val="solid"/>
                    </a:lnT>
                    <a:lnB w="9525">
                      <a:solidFill>
                        <a:srgbClr val="9E9E9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2075" marR="1007110">
                        <a:lnSpc>
                          <a:spcPct val="100000"/>
                        </a:lnSpc>
                        <a:spcBef>
                          <a:spcPts val="305"/>
                        </a:spcBef>
                      </a:pPr>
                      <a:r>
                        <a:rPr dirty="0" sz="2000" b="1">
                          <a:latin typeface="Arial"/>
                          <a:cs typeface="Arial"/>
                        </a:rPr>
                        <a:t>Outcome  </a:t>
                      </a:r>
                      <a:r>
                        <a:rPr dirty="0" sz="2000" b="1">
                          <a:latin typeface="Arial"/>
                          <a:cs typeface="Arial"/>
                        </a:rPr>
                        <a:t>Measure</a:t>
                      </a:r>
                      <a:endParaRPr sz="2000">
                        <a:latin typeface="Arial"/>
                        <a:cs typeface="Arial"/>
                      </a:endParaRPr>
                    </a:p>
                  </a:txBody>
                  <a:tcPr marL="0" marR="0" marB="0" marT="38735">
                    <a:lnL w="9525">
                      <a:solidFill>
                        <a:srgbClr val="9E9E9E"/>
                      </a:solidFill>
                      <a:prstDash val="solid"/>
                    </a:lnL>
                    <a:lnR w="9525">
                      <a:solidFill>
                        <a:srgbClr val="9E9E9E"/>
                      </a:solidFill>
                      <a:prstDash val="solid"/>
                    </a:lnR>
                    <a:lnT w="9525">
                      <a:solidFill>
                        <a:srgbClr val="9E9E9E"/>
                      </a:solidFill>
                      <a:prstDash val="solid"/>
                    </a:lnT>
                    <a:lnB w="9525">
                      <a:solidFill>
                        <a:srgbClr val="9E9E9E"/>
                      </a:solidFill>
                      <a:prstDash val="solid"/>
                    </a:lnB>
                  </a:tcPr>
                </a:tc>
              </a:tr>
              <a:tr h="872236">
                <a:tc>
                  <a:txBody>
                    <a:bodyPr/>
                    <a:lstStyle/>
                    <a:p>
                      <a:pPr algn="r" marR="514984">
                        <a:lnSpc>
                          <a:spcPct val="100000"/>
                        </a:lnSpc>
                        <a:spcBef>
                          <a:spcPts val="320"/>
                        </a:spcBef>
                      </a:pPr>
                      <a:r>
                        <a:rPr dirty="0" sz="1400" spc="-5">
                          <a:latin typeface="Arial"/>
                          <a:cs typeface="Arial"/>
                        </a:rPr>
                        <a:t>1.</a:t>
                      </a:r>
                      <a:endParaRPr sz="1400">
                        <a:latin typeface="Arial"/>
                        <a:cs typeface="Arial"/>
                      </a:endParaRPr>
                    </a:p>
                  </a:txBody>
                  <a:tcPr marL="0" marR="0" marB="0" marT="40640">
                    <a:lnL w="9525">
                      <a:solidFill>
                        <a:srgbClr val="9E9E9E"/>
                      </a:solidFill>
                      <a:prstDash val="solid"/>
                    </a:lnL>
                    <a:lnR w="9525">
                      <a:solidFill>
                        <a:srgbClr val="9E9E9E"/>
                      </a:solidFill>
                      <a:prstDash val="solid"/>
                    </a:lnR>
                    <a:lnT w="9525">
                      <a:solidFill>
                        <a:srgbClr val="9E9E9E"/>
                      </a:solidFill>
                      <a:prstDash val="solid"/>
                    </a:lnT>
                    <a:lnB w="9525">
                      <a:solidFill>
                        <a:srgbClr val="9E9E9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1440" marR="546735">
                        <a:lnSpc>
                          <a:spcPct val="100000"/>
                        </a:lnSpc>
                        <a:spcBef>
                          <a:spcPts val="320"/>
                        </a:spcBef>
                      </a:pPr>
                      <a:r>
                        <a:rPr dirty="0" sz="1400">
                          <a:latin typeface="Arial"/>
                          <a:cs typeface="Arial"/>
                        </a:rPr>
                        <a:t>Enhance process efficiency to  conform to defined </a:t>
                      </a:r>
                      <a:r>
                        <a:rPr dirty="0" sz="1400" spc="-5">
                          <a:latin typeface="Arial"/>
                          <a:cs typeface="Arial"/>
                        </a:rPr>
                        <a:t>service</a:t>
                      </a:r>
                      <a:r>
                        <a:rPr dirty="0" sz="1400" spc="-15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400" spc="-5">
                          <a:latin typeface="Arial"/>
                          <a:cs typeface="Arial"/>
                        </a:rPr>
                        <a:t>levels</a:t>
                      </a:r>
                      <a:endParaRPr sz="1400">
                        <a:latin typeface="Arial"/>
                        <a:cs typeface="Arial"/>
                      </a:endParaRPr>
                    </a:p>
                  </a:txBody>
                  <a:tcPr marL="0" marR="0" marB="0" marT="40640">
                    <a:lnL w="9525">
                      <a:solidFill>
                        <a:srgbClr val="9E9E9E"/>
                      </a:solidFill>
                      <a:prstDash val="solid"/>
                    </a:lnL>
                    <a:lnR w="9525">
                      <a:solidFill>
                        <a:srgbClr val="9E9E9E"/>
                      </a:solidFill>
                      <a:prstDash val="solid"/>
                    </a:lnR>
                    <a:lnT w="9525">
                      <a:solidFill>
                        <a:srgbClr val="9E9E9E"/>
                      </a:solidFill>
                      <a:prstDash val="solid"/>
                    </a:lnT>
                    <a:lnB w="9525">
                      <a:solidFill>
                        <a:srgbClr val="9E9E9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2075" marR="933450">
                        <a:lnSpc>
                          <a:spcPct val="100000"/>
                        </a:lnSpc>
                        <a:spcBef>
                          <a:spcPts val="320"/>
                        </a:spcBef>
                      </a:pPr>
                      <a:r>
                        <a:rPr dirty="0" sz="1400" spc="-10">
                          <a:latin typeface="Arial"/>
                          <a:cs typeface="Arial"/>
                        </a:rPr>
                        <a:t>R</a:t>
                      </a:r>
                      <a:r>
                        <a:rPr dirty="0" sz="1400" spc="-5">
                          <a:latin typeface="Arial"/>
                          <a:cs typeface="Arial"/>
                        </a:rPr>
                        <a:t>e</a:t>
                      </a:r>
                      <a:r>
                        <a:rPr dirty="0" sz="1400">
                          <a:latin typeface="Arial"/>
                          <a:cs typeface="Arial"/>
                        </a:rPr>
                        <a:t>-</a:t>
                      </a:r>
                      <a:r>
                        <a:rPr dirty="0" sz="1400" spc="-5">
                          <a:latin typeface="Arial"/>
                          <a:cs typeface="Arial"/>
                        </a:rPr>
                        <a:t>engineer</a:t>
                      </a:r>
                      <a:r>
                        <a:rPr dirty="0" sz="1400" spc="-15">
                          <a:latin typeface="Arial"/>
                          <a:cs typeface="Arial"/>
                        </a:rPr>
                        <a:t>e</a:t>
                      </a:r>
                      <a:r>
                        <a:rPr dirty="0" sz="1400">
                          <a:latin typeface="Arial"/>
                          <a:cs typeface="Arial"/>
                        </a:rPr>
                        <a:t>d  </a:t>
                      </a:r>
                      <a:r>
                        <a:rPr dirty="0" sz="1400">
                          <a:latin typeface="Arial"/>
                          <a:cs typeface="Arial"/>
                        </a:rPr>
                        <a:t>processes</a:t>
                      </a:r>
                      <a:endParaRPr sz="1400">
                        <a:latin typeface="Arial"/>
                        <a:cs typeface="Arial"/>
                      </a:endParaRPr>
                    </a:p>
                  </a:txBody>
                  <a:tcPr marL="0" marR="0" marB="0" marT="40640">
                    <a:lnL w="9525">
                      <a:solidFill>
                        <a:srgbClr val="9E9E9E"/>
                      </a:solidFill>
                      <a:prstDash val="solid"/>
                    </a:lnL>
                    <a:lnR w="9525">
                      <a:solidFill>
                        <a:srgbClr val="9E9E9E"/>
                      </a:solidFill>
                      <a:prstDash val="solid"/>
                    </a:lnR>
                    <a:lnT w="9525">
                      <a:solidFill>
                        <a:srgbClr val="9E9E9E"/>
                      </a:solidFill>
                      <a:prstDash val="solid"/>
                    </a:lnT>
                    <a:lnB w="9525">
                      <a:solidFill>
                        <a:srgbClr val="9E9E9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2075" marR="149225">
                        <a:lnSpc>
                          <a:spcPct val="100000"/>
                        </a:lnSpc>
                        <a:spcBef>
                          <a:spcPts val="320"/>
                        </a:spcBef>
                        <a:buChar char="•"/>
                        <a:tabLst>
                          <a:tab pos="180975" algn="l"/>
                        </a:tabLst>
                      </a:pPr>
                      <a:r>
                        <a:rPr dirty="0" sz="1400">
                          <a:latin typeface="Arial"/>
                          <a:cs typeface="Arial"/>
                        </a:rPr>
                        <a:t>A factor </a:t>
                      </a:r>
                      <a:r>
                        <a:rPr dirty="0" sz="1400" spc="-5">
                          <a:latin typeface="Arial"/>
                          <a:cs typeface="Arial"/>
                        </a:rPr>
                        <a:t>improvement</a:t>
                      </a:r>
                      <a:r>
                        <a:rPr dirty="0" sz="1400" spc="-12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400">
                          <a:latin typeface="Arial"/>
                          <a:cs typeface="Arial"/>
                        </a:rPr>
                        <a:t>in  process</a:t>
                      </a:r>
                      <a:r>
                        <a:rPr dirty="0" sz="1400" spc="-5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400">
                          <a:latin typeface="Arial"/>
                          <a:cs typeface="Arial"/>
                        </a:rPr>
                        <a:t>efficiency</a:t>
                      </a:r>
                      <a:endParaRPr sz="1400">
                        <a:latin typeface="Arial"/>
                        <a:cs typeface="Arial"/>
                      </a:endParaRPr>
                    </a:p>
                    <a:p>
                      <a:pPr marL="180340" indent="-88900">
                        <a:lnSpc>
                          <a:spcPct val="100000"/>
                        </a:lnSpc>
                        <a:buChar char="•"/>
                        <a:tabLst>
                          <a:tab pos="180975" algn="l"/>
                        </a:tabLst>
                      </a:pPr>
                      <a:r>
                        <a:rPr dirty="0" sz="1400" spc="-5">
                          <a:latin typeface="Arial"/>
                          <a:cs typeface="Arial"/>
                        </a:rPr>
                        <a:t>Error-free</a:t>
                      </a:r>
                      <a:r>
                        <a:rPr dirty="0" sz="1400" spc="-5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400">
                          <a:latin typeface="Arial"/>
                          <a:cs typeface="Arial"/>
                        </a:rPr>
                        <a:t>processing</a:t>
                      </a:r>
                      <a:endParaRPr sz="1400">
                        <a:latin typeface="Arial"/>
                        <a:cs typeface="Arial"/>
                      </a:endParaRPr>
                    </a:p>
                  </a:txBody>
                  <a:tcPr marL="0" marR="0" marB="0" marT="40640">
                    <a:lnL w="9525">
                      <a:solidFill>
                        <a:srgbClr val="9E9E9E"/>
                      </a:solidFill>
                      <a:prstDash val="solid"/>
                    </a:lnL>
                    <a:lnR w="9525">
                      <a:solidFill>
                        <a:srgbClr val="9E9E9E"/>
                      </a:solidFill>
                      <a:prstDash val="solid"/>
                    </a:lnR>
                    <a:lnT w="9525">
                      <a:solidFill>
                        <a:srgbClr val="9E9E9E"/>
                      </a:solidFill>
                      <a:prstDash val="solid"/>
                    </a:lnT>
                    <a:lnB w="9525">
                      <a:solidFill>
                        <a:srgbClr val="9E9E9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2075" marR="135255">
                        <a:lnSpc>
                          <a:spcPct val="100000"/>
                        </a:lnSpc>
                        <a:spcBef>
                          <a:spcPts val="320"/>
                        </a:spcBef>
                      </a:pPr>
                      <a:r>
                        <a:rPr dirty="0" sz="1400">
                          <a:latin typeface="Arial"/>
                          <a:cs typeface="Arial"/>
                        </a:rPr>
                        <a:t>Continuous</a:t>
                      </a:r>
                      <a:r>
                        <a:rPr dirty="0" sz="1400" spc="-8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400" spc="-5">
                          <a:latin typeface="Arial"/>
                          <a:cs typeface="Arial"/>
                        </a:rPr>
                        <a:t>conformance  </a:t>
                      </a:r>
                      <a:r>
                        <a:rPr dirty="0" sz="1400">
                          <a:latin typeface="Arial"/>
                          <a:cs typeface="Arial"/>
                        </a:rPr>
                        <a:t>to </a:t>
                      </a:r>
                      <a:r>
                        <a:rPr dirty="0" sz="1400" spc="-5">
                          <a:latin typeface="Arial"/>
                          <a:cs typeface="Arial"/>
                        </a:rPr>
                        <a:t>service</a:t>
                      </a:r>
                      <a:r>
                        <a:rPr dirty="0" sz="1400" spc="-5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400" spc="-5">
                          <a:latin typeface="Arial"/>
                          <a:cs typeface="Arial"/>
                        </a:rPr>
                        <a:t>levels</a:t>
                      </a:r>
                      <a:endParaRPr sz="1400">
                        <a:latin typeface="Arial"/>
                        <a:cs typeface="Arial"/>
                      </a:endParaRPr>
                    </a:p>
                  </a:txBody>
                  <a:tcPr marL="0" marR="0" marB="0" marT="40640">
                    <a:lnL w="9525">
                      <a:solidFill>
                        <a:srgbClr val="9E9E9E"/>
                      </a:solidFill>
                      <a:prstDash val="solid"/>
                    </a:lnL>
                    <a:lnR w="9525">
                      <a:solidFill>
                        <a:srgbClr val="9E9E9E"/>
                      </a:solidFill>
                      <a:prstDash val="solid"/>
                    </a:lnR>
                    <a:lnT w="9525">
                      <a:solidFill>
                        <a:srgbClr val="9E9E9E"/>
                      </a:solidFill>
                      <a:prstDash val="solid"/>
                    </a:lnT>
                    <a:lnB w="9525">
                      <a:solidFill>
                        <a:srgbClr val="9E9E9E"/>
                      </a:solidFill>
                      <a:prstDash val="solid"/>
                    </a:lnB>
                  </a:tcPr>
                </a:tc>
              </a:tr>
              <a:tr h="989711">
                <a:tc>
                  <a:txBody>
                    <a:bodyPr/>
                    <a:lstStyle/>
                    <a:p>
                      <a:pPr algn="r" marR="514984">
                        <a:lnSpc>
                          <a:spcPct val="100000"/>
                        </a:lnSpc>
                        <a:spcBef>
                          <a:spcPts val="320"/>
                        </a:spcBef>
                      </a:pPr>
                      <a:r>
                        <a:rPr dirty="0" sz="1400" spc="-5">
                          <a:latin typeface="Arial"/>
                          <a:cs typeface="Arial"/>
                        </a:rPr>
                        <a:t>2.</a:t>
                      </a:r>
                      <a:endParaRPr sz="1400">
                        <a:latin typeface="Arial"/>
                        <a:cs typeface="Arial"/>
                      </a:endParaRPr>
                    </a:p>
                  </a:txBody>
                  <a:tcPr marL="0" marR="0" marB="0" marT="40640">
                    <a:lnL w="9525">
                      <a:solidFill>
                        <a:srgbClr val="9E9E9E"/>
                      </a:solidFill>
                      <a:prstDash val="solid"/>
                    </a:lnL>
                    <a:lnR w="9525">
                      <a:solidFill>
                        <a:srgbClr val="9E9E9E"/>
                      </a:solidFill>
                      <a:prstDash val="solid"/>
                    </a:lnR>
                    <a:lnT w="9525">
                      <a:solidFill>
                        <a:srgbClr val="9E9E9E"/>
                      </a:solidFill>
                      <a:prstDash val="solid"/>
                    </a:lnT>
                    <a:lnB w="9525">
                      <a:solidFill>
                        <a:srgbClr val="9E9E9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320"/>
                        </a:spcBef>
                      </a:pPr>
                      <a:r>
                        <a:rPr dirty="0" sz="1400">
                          <a:latin typeface="Arial"/>
                          <a:cs typeface="Arial"/>
                        </a:rPr>
                        <a:t>Establish multiple channels for</a:t>
                      </a:r>
                      <a:r>
                        <a:rPr dirty="0" sz="1400" spc="-16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400">
                          <a:latin typeface="Arial"/>
                          <a:cs typeface="Arial"/>
                        </a:rPr>
                        <a:t>receipt</a:t>
                      </a:r>
                      <a:endParaRPr sz="1400">
                        <a:latin typeface="Arial"/>
                        <a:cs typeface="Arial"/>
                      </a:endParaRPr>
                    </a:p>
                    <a:p>
                      <a:pPr marL="91440">
                        <a:lnSpc>
                          <a:spcPct val="100000"/>
                        </a:lnSpc>
                      </a:pPr>
                      <a:r>
                        <a:rPr dirty="0" sz="1400">
                          <a:latin typeface="Arial"/>
                          <a:cs typeface="Arial"/>
                        </a:rPr>
                        <a:t>of</a:t>
                      </a:r>
                      <a:r>
                        <a:rPr dirty="0" sz="1400" spc="-2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400">
                          <a:latin typeface="Arial"/>
                          <a:cs typeface="Arial"/>
                        </a:rPr>
                        <a:t>requests</a:t>
                      </a:r>
                      <a:endParaRPr sz="1400">
                        <a:latin typeface="Arial"/>
                        <a:cs typeface="Arial"/>
                      </a:endParaRPr>
                    </a:p>
                  </a:txBody>
                  <a:tcPr marL="0" marR="0" marB="0" marT="40640">
                    <a:lnL w="9525">
                      <a:solidFill>
                        <a:srgbClr val="9E9E9E"/>
                      </a:solidFill>
                      <a:prstDash val="solid"/>
                    </a:lnL>
                    <a:lnR w="9525">
                      <a:solidFill>
                        <a:srgbClr val="9E9E9E"/>
                      </a:solidFill>
                      <a:prstDash val="solid"/>
                    </a:lnR>
                    <a:lnT w="9525">
                      <a:solidFill>
                        <a:srgbClr val="9E9E9E"/>
                      </a:solidFill>
                      <a:prstDash val="solid"/>
                    </a:lnT>
                    <a:lnB w="9525">
                      <a:solidFill>
                        <a:srgbClr val="9E9E9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2075" marR="176530">
                        <a:lnSpc>
                          <a:spcPct val="100000"/>
                        </a:lnSpc>
                        <a:spcBef>
                          <a:spcPts val="320"/>
                        </a:spcBef>
                      </a:pPr>
                      <a:r>
                        <a:rPr dirty="0" sz="1400">
                          <a:latin typeface="Arial"/>
                          <a:cs typeface="Arial"/>
                        </a:rPr>
                        <a:t>Multiple channels like  </a:t>
                      </a:r>
                      <a:r>
                        <a:rPr dirty="0" sz="1400" spc="-5">
                          <a:latin typeface="Arial"/>
                          <a:cs typeface="Arial"/>
                        </a:rPr>
                        <a:t>service </a:t>
                      </a:r>
                      <a:r>
                        <a:rPr dirty="0" sz="1400">
                          <a:latin typeface="Arial"/>
                          <a:cs typeface="Arial"/>
                        </a:rPr>
                        <a:t>centres,</a:t>
                      </a:r>
                      <a:r>
                        <a:rPr dirty="0" sz="1400" spc="-10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400">
                          <a:latin typeface="Arial"/>
                          <a:cs typeface="Arial"/>
                        </a:rPr>
                        <a:t>internet,  mobile</a:t>
                      </a:r>
                      <a:endParaRPr sz="1400">
                        <a:latin typeface="Arial"/>
                        <a:cs typeface="Arial"/>
                      </a:endParaRPr>
                    </a:p>
                  </a:txBody>
                  <a:tcPr marL="0" marR="0" marB="0" marT="40640">
                    <a:lnL w="9525">
                      <a:solidFill>
                        <a:srgbClr val="9E9E9E"/>
                      </a:solidFill>
                      <a:prstDash val="solid"/>
                    </a:lnL>
                    <a:lnR w="9525">
                      <a:solidFill>
                        <a:srgbClr val="9E9E9E"/>
                      </a:solidFill>
                      <a:prstDash val="solid"/>
                    </a:lnR>
                    <a:lnT w="9525">
                      <a:solidFill>
                        <a:srgbClr val="9E9E9E"/>
                      </a:solidFill>
                      <a:prstDash val="solid"/>
                    </a:lnT>
                    <a:lnB w="9525">
                      <a:solidFill>
                        <a:srgbClr val="9E9E9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80340" indent="-88900">
                        <a:lnSpc>
                          <a:spcPct val="100000"/>
                        </a:lnSpc>
                        <a:spcBef>
                          <a:spcPts val="320"/>
                        </a:spcBef>
                        <a:buChar char="•"/>
                        <a:tabLst>
                          <a:tab pos="180975" algn="l"/>
                        </a:tabLst>
                      </a:pPr>
                      <a:r>
                        <a:rPr dirty="0" sz="1400">
                          <a:latin typeface="Arial"/>
                          <a:cs typeface="Arial"/>
                        </a:rPr>
                        <a:t>Citizen</a:t>
                      </a:r>
                      <a:r>
                        <a:rPr dirty="0" sz="1400" spc="-3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400">
                          <a:latin typeface="Arial"/>
                          <a:cs typeface="Arial"/>
                        </a:rPr>
                        <a:t>convenience</a:t>
                      </a:r>
                      <a:endParaRPr sz="1400">
                        <a:latin typeface="Arial"/>
                        <a:cs typeface="Arial"/>
                      </a:endParaRPr>
                    </a:p>
                    <a:p>
                      <a:pPr marL="180340" indent="-88900">
                        <a:lnSpc>
                          <a:spcPct val="100000"/>
                        </a:lnSpc>
                        <a:buChar char="•"/>
                        <a:tabLst>
                          <a:tab pos="180975" algn="l"/>
                        </a:tabLst>
                      </a:pPr>
                      <a:r>
                        <a:rPr dirty="0" sz="1400">
                          <a:latin typeface="Arial"/>
                          <a:cs typeface="Arial"/>
                        </a:rPr>
                        <a:t>24 x 7</a:t>
                      </a:r>
                      <a:r>
                        <a:rPr dirty="0" sz="1400" spc="-5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400">
                          <a:latin typeface="Arial"/>
                          <a:cs typeface="Arial"/>
                        </a:rPr>
                        <a:t>access</a:t>
                      </a:r>
                      <a:endParaRPr sz="1400">
                        <a:latin typeface="Arial"/>
                        <a:cs typeface="Arial"/>
                      </a:endParaRPr>
                    </a:p>
                  </a:txBody>
                  <a:tcPr marL="0" marR="0" marB="0" marT="40640">
                    <a:lnL w="9525">
                      <a:solidFill>
                        <a:srgbClr val="9E9E9E"/>
                      </a:solidFill>
                      <a:prstDash val="solid"/>
                    </a:lnL>
                    <a:lnR w="9525">
                      <a:solidFill>
                        <a:srgbClr val="9E9E9E"/>
                      </a:solidFill>
                      <a:prstDash val="solid"/>
                    </a:lnR>
                    <a:lnT w="9525">
                      <a:solidFill>
                        <a:srgbClr val="9E9E9E"/>
                      </a:solidFill>
                      <a:prstDash val="solid"/>
                    </a:lnT>
                    <a:lnB w="9525">
                      <a:solidFill>
                        <a:srgbClr val="9E9E9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2075" marR="136525">
                        <a:lnSpc>
                          <a:spcPct val="100000"/>
                        </a:lnSpc>
                        <a:spcBef>
                          <a:spcPts val="320"/>
                        </a:spcBef>
                      </a:pPr>
                      <a:r>
                        <a:rPr dirty="0" sz="1400" spc="-5">
                          <a:latin typeface="Arial"/>
                          <a:cs typeface="Arial"/>
                        </a:rPr>
                        <a:t>Mix </a:t>
                      </a:r>
                      <a:r>
                        <a:rPr dirty="0" sz="1400">
                          <a:latin typeface="Arial"/>
                          <a:cs typeface="Arial"/>
                        </a:rPr>
                        <a:t>of </a:t>
                      </a:r>
                      <a:r>
                        <a:rPr dirty="0" sz="1400" spc="-5">
                          <a:latin typeface="Arial"/>
                          <a:cs typeface="Arial"/>
                        </a:rPr>
                        <a:t>different</a:t>
                      </a:r>
                      <a:r>
                        <a:rPr dirty="0" sz="1400" spc="-9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400">
                          <a:latin typeface="Arial"/>
                          <a:cs typeface="Arial"/>
                        </a:rPr>
                        <a:t>channels,  indicating </a:t>
                      </a:r>
                      <a:r>
                        <a:rPr dirty="0" sz="1400" spc="-5">
                          <a:latin typeface="Arial"/>
                          <a:cs typeface="Arial"/>
                        </a:rPr>
                        <a:t>relative  </a:t>
                      </a:r>
                      <a:r>
                        <a:rPr dirty="0" sz="1400">
                          <a:latin typeface="Arial"/>
                          <a:cs typeface="Arial"/>
                        </a:rPr>
                        <a:t>popularity among  </a:t>
                      </a:r>
                      <a:r>
                        <a:rPr dirty="0" sz="1400" spc="-5">
                          <a:latin typeface="Arial"/>
                          <a:cs typeface="Arial"/>
                        </a:rPr>
                        <a:t>different</a:t>
                      </a:r>
                      <a:r>
                        <a:rPr dirty="0" sz="1400" spc="-4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400">
                          <a:latin typeface="Arial"/>
                          <a:cs typeface="Arial"/>
                        </a:rPr>
                        <a:t>segments</a:t>
                      </a:r>
                      <a:endParaRPr sz="1400">
                        <a:latin typeface="Arial"/>
                        <a:cs typeface="Arial"/>
                      </a:endParaRPr>
                    </a:p>
                  </a:txBody>
                  <a:tcPr marL="0" marR="0" marB="0" marT="40640">
                    <a:lnL w="9525">
                      <a:solidFill>
                        <a:srgbClr val="9E9E9E"/>
                      </a:solidFill>
                      <a:prstDash val="solid"/>
                    </a:lnL>
                    <a:lnR w="9525">
                      <a:solidFill>
                        <a:srgbClr val="9E9E9E"/>
                      </a:solidFill>
                      <a:prstDash val="solid"/>
                    </a:lnR>
                    <a:lnT w="9525">
                      <a:solidFill>
                        <a:srgbClr val="9E9E9E"/>
                      </a:solidFill>
                      <a:prstDash val="solid"/>
                    </a:lnT>
                    <a:lnB w="9525">
                      <a:solidFill>
                        <a:srgbClr val="9E9E9E"/>
                      </a:solidFill>
                      <a:prstDash val="solid"/>
                    </a:lnB>
                  </a:tcPr>
                </a:tc>
              </a:tr>
              <a:tr h="989838">
                <a:tc>
                  <a:txBody>
                    <a:bodyPr/>
                    <a:lstStyle/>
                    <a:p>
                      <a:pPr algn="r" marR="514984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dirty="0" sz="1400" spc="-5">
                          <a:latin typeface="Arial"/>
                          <a:cs typeface="Arial"/>
                        </a:rPr>
                        <a:t>3.</a:t>
                      </a:r>
                      <a:endParaRPr sz="1400">
                        <a:latin typeface="Arial"/>
                        <a:cs typeface="Arial"/>
                      </a:endParaRPr>
                    </a:p>
                  </a:txBody>
                  <a:tcPr marL="0" marR="0" marB="0" marT="41275">
                    <a:lnL w="9525">
                      <a:solidFill>
                        <a:srgbClr val="9E9E9E"/>
                      </a:solidFill>
                      <a:prstDash val="solid"/>
                    </a:lnL>
                    <a:lnR w="9525">
                      <a:solidFill>
                        <a:srgbClr val="9E9E9E"/>
                      </a:solidFill>
                      <a:prstDash val="solid"/>
                    </a:lnR>
                    <a:lnT w="9525">
                      <a:solidFill>
                        <a:srgbClr val="9E9E9E"/>
                      </a:solidFill>
                      <a:prstDash val="solid"/>
                    </a:lnT>
                    <a:lnB w="9525">
                      <a:solidFill>
                        <a:srgbClr val="9E9E9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dirty="0" sz="1400">
                          <a:latin typeface="Arial"/>
                          <a:cs typeface="Arial"/>
                        </a:rPr>
                        <a:t>Enhance </a:t>
                      </a:r>
                      <a:r>
                        <a:rPr dirty="0" sz="1400" spc="-5">
                          <a:latin typeface="Arial"/>
                          <a:cs typeface="Arial"/>
                        </a:rPr>
                        <a:t>transparency </a:t>
                      </a:r>
                      <a:r>
                        <a:rPr dirty="0" sz="1400">
                          <a:latin typeface="Arial"/>
                          <a:cs typeface="Arial"/>
                        </a:rPr>
                        <a:t>by</a:t>
                      </a:r>
                      <a:r>
                        <a:rPr dirty="0" sz="1400" spc="-9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400">
                          <a:latin typeface="Arial"/>
                          <a:cs typeface="Arial"/>
                        </a:rPr>
                        <a:t>publishing</a:t>
                      </a:r>
                      <a:endParaRPr sz="1400">
                        <a:latin typeface="Arial"/>
                        <a:cs typeface="Arial"/>
                      </a:endParaRPr>
                    </a:p>
                    <a:p>
                      <a:pPr marL="91440">
                        <a:lnSpc>
                          <a:spcPct val="100000"/>
                        </a:lnSpc>
                      </a:pPr>
                      <a:r>
                        <a:rPr dirty="0" sz="1400">
                          <a:latin typeface="Arial"/>
                          <a:cs typeface="Arial"/>
                        </a:rPr>
                        <a:t>the status of</a:t>
                      </a:r>
                      <a:r>
                        <a:rPr dirty="0" sz="1400" spc="-8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400">
                          <a:latin typeface="Arial"/>
                          <a:cs typeface="Arial"/>
                        </a:rPr>
                        <a:t>requests</a:t>
                      </a:r>
                      <a:endParaRPr sz="1400">
                        <a:latin typeface="Arial"/>
                        <a:cs typeface="Arial"/>
                      </a:endParaRPr>
                    </a:p>
                  </a:txBody>
                  <a:tcPr marL="0" marR="0" marB="0" marT="41275">
                    <a:lnL w="9525">
                      <a:solidFill>
                        <a:srgbClr val="9E9E9E"/>
                      </a:solidFill>
                      <a:prstDash val="solid"/>
                    </a:lnL>
                    <a:lnR w="9525">
                      <a:solidFill>
                        <a:srgbClr val="9E9E9E"/>
                      </a:solidFill>
                      <a:prstDash val="solid"/>
                    </a:lnR>
                    <a:lnT w="9525">
                      <a:solidFill>
                        <a:srgbClr val="9E9E9E"/>
                      </a:solidFill>
                      <a:prstDash val="solid"/>
                    </a:lnT>
                    <a:lnB w="9525">
                      <a:solidFill>
                        <a:srgbClr val="9E9E9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2075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dirty="0" sz="1400">
                          <a:latin typeface="Arial"/>
                          <a:cs typeface="Arial"/>
                        </a:rPr>
                        <a:t>Online</a:t>
                      </a:r>
                      <a:r>
                        <a:rPr dirty="0" sz="1400" spc="-3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400" spc="-5">
                          <a:latin typeface="Arial"/>
                          <a:cs typeface="Arial"/>
                        </a:rPr>
                        <a:t>real-time</a:t>
                      </a:r>
                      <a:endParaRPr sz="1400">
                        <a:latin typeface="Arial"/>
                        <a:cs typeface="Arial"/>
                      </a:endParaRPr>
                    </a:p>
                    <a:p>
                      <a:pPr marL="92075">
                        <a:lnSpc>
                          <a:spcPct val="100000"/>
                        </a:lnSpc>
                      </a:pPr>
                      <a:r>
                        <a:rPr dirty="0" sz="1400" spc="-5">
                          <a:latin typeface="Arial"/>
                          <a:cs typeface="Arial"/>
                        </a:rPr>
                        <a:t>information</a:t>
                      </a:r>
                      <a:r>
                        <a:rPr dirty="0" sz="1400" spc="-5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400" spc="-5">
                          <a:latin typeface="Arial"/>
                          <a:cs typeface="Arial"/>
                        </a:rPr>
                        <a:t>system</a:t>
                      </a:r>
                      <a:endParaRPr sz="1400">
                        <a:latin typeface="Arial"/>
                        <a:cs typeface="Arial"/>
                      </a:endParaRPr>
                    </a:p>
                  </a:txBody>
                  <a:tcPr marL="0" marR="0" marB="0" marT="41275">
                    <a:lnL w="9525">
                      <a:solidFill>
                        <a:srgbClr val="9E9E9E"/>
                      </a:solidFill>
                      <a:prstDash val="solid"/>
                    </a:lnL>
                    <a:lnR w="9525">
                      <a:solidFill>
                        <a:srgbClr val="9E9E9E"/>
                      </a:solidFill>
                      <a:prstDash val="solid"/>
                    </a:lnR>
                    <a:lnT w="9525">
                      <a:solidFill>
                        <a:srgbClr val="9E9E9E"/>
                      </a:solidFill>
                      <a:prstDash val="solid"/>
                    </a:lnT>
                    <a:lnB w="9525">
                      <a:solidFill>
                        <a:srgbClr val="9E9E9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2075" marR="168275">
                        <a:lnSpc>
                          <a:spcPct val="100000"/>
                        </a:lnSpc>
                        <a:spcBef>
                          <a:spcPts val="325"/>
                        </a:spcBef>
                        <a:buChar char="•"/>
                        <a:tabLst>
                          <a:tab pos="180975" algn="l"/>
                        </a:tabLst>
                      </a:pPr>
                      <a:r>
                        <a:rPr dirty="0" sz="1400">
                          <a:latin typeface="Arial"/>
                          <a:cs typeface="Arial"/>
                        </a:rPr>
                        <a:t>Citizen informed of  status of request at</a:t>
                      </a:r>
                      <a:r>
                        <a:rPr dirty="0" sz="1400" spc="-17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400">
                          <a:latin typeface="Arial"/>
                          <a:cs typeface="Arial"/>
                        </a:rPr>
                        <a:t>each  stage</a:t>
                      </a:r>
                      <a:endParaRPr sz="1400">
                        <a:latin typeface="Arial"/>
                        <a:cs typeface="Arial"/>
                      </a:endParaRPr>
                    </a:p>
                    <a:p>
                      <a:pPr marL="180340" indent="-88900">
                        <a:lnSpc>
                          <a:spcPct val="100000"/>
                        </a:lnSpc>
                        <a:buChar char="•"/>
                        <a:tabLst>
                          <a:tab pos="180975" algn="l"/>
                        </a:tabLst>
                      </a:pPr>
                      <a:r>
                        <a:rPr dirty="0" sz="1400">
                          <a:latin typeface="Arial"/>
                          <a:cs typeface="Arial"/>
                        </a:rPr>
                        <a:t>24 x 7</a:t>
                      </a:r>
                      <a:r>
                        <a:rPr dirty="0" sz="1400" spc="-5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400">
                          <a:latin typeface="Arial"/>
                          <a:cs typeface="Arial"/>
                        </a:rPr>
                        <a:t>accessibility</a:t>
                      </a:r>
                      <a:endParaRPr sz="1400">
                        <a:latin typeface="Arial"/>
                        <a:cs typeface="Arial"/>
                      </a:endParaRPr>
                    </a:p>
                  </a:txBody>
                  <a:tcPr marL="0" marR="0" marB="0" marT="41275">
                    <a:lnL w="9525">
                      <a:solidFill>
                        <a:srgbClr val="9E9E9E"/>
                      </a:solidFill>
                      <a:prstDash val="solid"/>
                    </a:lnL>
                    <a:lnR w="9525">
                      <a:solidFill>
                        <a:srgbClr val="9E9E9E"/>
                      </a:solidFill>
                      <a:prstDash val="solid"/>
                    </a:lnR>
                    <a:lnT w="9525">
                      <a:solidFill>
                        <a:srgbClr val="9E9E9E"/>
                      </a:solidFill>
                      <a:prstDash val="solid"/>
                    </a:lnT>
                    <a:lnB w="9525">
                      <a:solidFill>
                        <a:srgbClr val="9E9E9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2075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dirty="0" sz="1400">
                          <a:latin typeface="Arial"/>
                          <a:cs typeface="Arial"/>
                        </a:rPr>
                        <a:t>Number</a:t>
                      </a:r>
                      <a:r>
                        <a:rPr dirty="0" sz="1400" spc="-3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400">
                          <a:latin typeface="Arial"/>
                          <a:cs typeface="Arial"/>
                        </a:rPr>
                        <a:t>of</a:t>
                      </a:r>
                      <a:endParaRPr sz="1400">
                        <a:latin typeface="Arial"/>
                        <a:cs typeface="Arial"/>
                      </a:endParaRPr>
                    </a:p>
                    <a:p>
                      <a:pPr marL="92075">
                        <a:lnSpc>
                          <a:spcPct val="100000"/>
                        </a:lnSpc>
                      </a:pPr>
                      <a:r>
                        <a:rPr dirty="0" sz="1400" spc="-5">
                          <a:latin typeface="Arial"/>
                          <a:cs typeface="Arial"/>
                        </a:rPr>
                        <a:t>complaints/grievances</a:t>
                      </a:r>
                      <a:endParaRPr sz="1400">
                        <a:latin typeface="Arial"/>
                        <a:cs typeface="Arial"/>
                      </a:endParaRPr>
                    </a:p>
                  </a:txBody>
                  <a:tcPr marL="0" marR="0" marB="0" marT="41275">
                    <a:lnL w="9525">
                      <a:solidFill>
                        <a:srgbClr val="9E9E9E"/>
                      </a:solidFill>
                      <a:prstDash val="solid"/>
                    </a:lnL>
                    <a:lnR w="9525">
                      <a:solidFill>
                        <a:srgbClr val="9E9E9E"/>
                      </a:solidFill>
                      <a:prstDash val="solid"/>
                    </a:lnR>
                    <a:lnT w="9525">
                      <a:solidFill>
                        <a:srgbClr val="9E9E9E"/>
                      </a:solidFill>
                      <a:prstDash val="solid"/>
                    </a:lnT>
                    <a:lnB w="9525">
                      <a:solidFill>
                        <a:srgbClr val="9E9E9E"/>
                      </a:solidFill>
                      <a:prstDash val="solid"/>
                    </a:lnB>
                  </a:tcPr>
                </a:tc>
              </a:tr>
              <a:tr h="989761">
                <a:tc>
                  <a:txBody>
                    <a:bodyPr/>
                    <a:lstStyle/>
                    <a:p>
                      <a:pPr algn="r" marR="514984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dirty="0" sz="1400" spc="-5">
                          <a:latin typeface="Arial"/>
                          <a:cs typeface="Arial"/>
                        </a:rPr>
                        <a:t>4.</a:t>
                      </a:r>
                      <a:endParaRPr sz="1400">
                        <a:latin typeface="Arial"/>
                        <a:cs typeface="Arial"/>
                      </a:endParaRPr>
                    </a:p>
                  </a:txBody>
                  <a:tcPr marL="0" marR="0" marB="0" marT="41275">
                    <a:lnL w="9525">
                      <a:solidFill>
                        <a:srgbClr val="9E9E9E"/>
                      </a:solidFill>
                      <a:prstDash val="solid"/>
                    </a:lnL>
                    <a:lnR w="9525">
                      <a:solidFill>
                        <a:srgbClr val="9E9E9E"/>
                      </a:solidFill>
                      <a:prstDash val="solid"/>
                    </a:lnR>
                    <a:lnT w="9525">
                      <a:solidFill>
                        <a:srgbClr val="9E9E9E"/>
                      </a:solidFill>
                      <a:prstDash val="solid"/>
                    </a:lnT>
                    <a:lnB w="9525">
                      <a:solidFill>
                        <a:srgbClr val="9E9E9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1440" marR="247650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dirty="0" sz="1400">
                          <a:latin typeface="Arial"/>
                          <a:cs typeface="Arial"/>
                        </a:rPr>
                        <a:t>Enhance </a:t>
                      </a:r>
                      <a:r>
                        <a:rPr dirty="0" sz="1400" spc="-5">
                          <a:latin typeface="Arial"/>
                          <a:cs typeface="Arial"/>
                        </a:rPr>
                        <a:t>employee </a:t>
                      </a:r>
                      <a:r>
                        <a:rPr dirty="0" sz="1400">
                          <a:latin typeface="Arial"/>
                          <a:cs typeface="Arial"/>
                        </a:rPr>
                        <a:t>commitment</a:t>
                      </a:r>
                      <a:r>
                        <a:rPr dirty="0" sz="1400" spc="-14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400">
                          <a:latin typeface="Arial"/>
                          <a:cs typeface="Arial"/>
                        </a:rPr>
                        <a:t>and  efficiency through training and  reskilling</a:t>
                      </a:r>
                      <a:endParaRPr sz="1400">
                        <a:latin typeface="Arial"/>
                        <a:cs typeface="Arial"/>
                      </a:endParaRPr>
                    </a:p>
                  </a:txBody>
                  <a:tcPr marL="0" marR="0" marB="0" marT="41275">
                    <a:lnL w="9525">
                      <a:solidFill>
                        <a:srgbClr val="9E9E9E"/>
                      </a:solidFill>
                      <a:prstDash val="solid"/>
                    </a:lnL>
                    <a:lnR w="9525">
                      <a:solidFill>
                        <a:srgbClr val="9E9E9E"/>
                      </a:solidFill>
                      <a:prstDash val="solid"/>
                    </a:lnR>
                    <a:lnT w="9525">
                      <a:solidFill>
                        <a:srgbClr val="9E9E9E"/>
                      </a:solidFill>
                      <a:prstDash val="solid"/>
                    </a:lnT>
                    <a:lnB w="9525">
                      <a:solidFill>
                        <a:srgbClr val="9E9E9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2075" marR="245110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dirty="0" sz="1400">
                          <a:latin typeface="Arial"/>
                          <a:cs typeface="Arial"/>
                        </a:rPr>
                        <a:t>Series of training  programmes</a:t>
                      </a:r>
                      <a:r>
                        <a:rPr dirty="0" sz="1400" spc="-13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400">
                          <a:latin typeface="Arial"/>
                          <a:cs typeface="Arial"/>
                        </a:rPr>
                        <a:t>conducted  for all </a:t>
                      </a:r>
                      <a:r>
                        <a:rPr dirty="0" sz="1400" spc="-5">
                          <a:latin typeface="Arial"/>
                          <a:cs typeface="Arial"/>
                        </a:rPr>
                        <a:t>levels </a:t>
                      </a:r>
                      <a:r>
                        <a:rPr dirty="0" sz="1400">
                          <a:latin typeface="Arial"/>
                          <a:cs typeface="Arial"/>
                        </a:rPr>
                        <a:t>of  </a:t>
                      </a:r>
                      <a:r>
                        <a:rPr dirty="0" sz="1400" spc="-5">
                          <a:latin typeface="Arial"/>
                          <a:cs typeface="Arial"/>
                        </a:rPr>
                        <a:t>employees</a:t>
                      </a:r>
                      <a:endParaRPr sz="1400">
                        <a:latin typeface="Arial"/>
                        <a:cs typeface="Arial"/>
                      </a:endParaRPr>
                    </a:p>
                  </a:txBody>
                  <a:tcPr marL="0" marR="0" marB="0" marT="41275">
                    <a:lnL w="9525">
                      <a:solidFill>
                        <a:srgbClr val="9E9E9E"/>
                      </a:solidFill>
                      <a:prstDash val="solid"/>
                    </a:lnL>
                    <a:lnR w="9525">
                      <a:solidFill>
                        <a:srgbClr val="9E9E9E"/>
                      </a:solidFill>
                      <a:prstDash val="solid"/>
                    </a:lnR>
                    <a:lnT w="9525">
                      <a:solidFill>
                        <a:srgbClr val="9E9E9E"/>
                      </a:solidFill>
                      <a:prstDash val="solid"/>
                    </a:lnT>
                    <a:lnB w="9525">
                      <a:solidFill>
                        <a:srgbClr val="9E9E9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2075" marR="523240">
                        <a:lnSpc>
                          <a:spcPct val="100000"/>
                        </a:lnSpc>
                        <a:spcBef>
                          <a:spcPts val="325"/>
                        </a:spcBef>
                        <a:buChar char="•"/>
                        <a:tabLst>
                          <a:tab pos="180975" algn="l"/>
                        </a:tabLst>
                      </a:pPr>
                      <a:r>
                        <a:rPr dirty="0" sz="1400">
                          <a:latin typeface="Arial"/>
                          <a:cs typeface="Arial"/>
                        </a:rPr>
                        <a:t>All </a:t>
                      </a:r>
                      <a:r>
                        <a:rPr dirty="0" sz="1400" spc="-5">
                          <a:latin typeface="Arial"/>
                          <a:cs typeface="Arial"/>
                        </a:rPr>
                        <a:t>employees  </a:t>
                      </a:r>
                      <a:r>
                        <a:rPr dirty="0" sz="1400">
                          <a:latin typeface="Arial"/>
                          <a:cs typeface="Arial"/>
                        </a:rPr>
                        <a:t>comfortable </a:t>
                      </a:r>
                      <a:r>
                        <a:rPr dirty="0" sz="1400" spc="-5">
                          <a:latin typeface="Arial"/>
                          <a:cs typeface="Arial"/>
                        </a:rPr>
                        <a:t>with</a:t>
                      </a:r>
                      <a:r>
                        <a:rPr dirty="0" sz="1400" spc="-14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400">
                          <a:latin typeface="Arial"/>
                          <a:cs typeface="Arial"/>
                        </a:rPr>
                        <a:t>the  </a:t>
                      </a:r>
                      <a:r>
                        <a:rPr dirty="0" sz="1400" spc="-5">
                          <a:latin typeface="Arial"/>
                          <a:cs typeface="Arial"/>
                        </a:rPr>
                        <a:t>transformed</a:t>
                      </a:r>
                      <a:r>
                        <a:rPr dirty="0" sz="1400" spc="-7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400" spc="-5">
                          <a:latin typeface="Arial"/>
                          <a:cs typeface="Arial"/>
                        </a:rPr>
                        <a:t>system</a:t>
                      </a:r>
                      <a:endParaRPr sz="1400">
                        <a:latin typeface="Arial"/>
                        <a:cs typeface="Arial"/>
                      </a:endParaRPr>
                    </a:p>
                  </a:txBody>
                  <a:tcPr marL="0" marR="0" marB="0" marT="41275">
                    <a:lnL w="9525">
                      <a:solidFill>
                        <a:srgbClr val="9E9E9E"/>
                      </a:solidFill>
                      <a:prstDash val="solid"/>
                    </a:lnL>
                    <a:lnR w="9525">
                      <a:solidFill>
                        <a:srgbClr val="9E9E9E"/>
                      </a:solidFill>
                      <a:prstDash val="solid"/>
                    </a:lnR>
                    <a:lnT w="9525">
                      <a:solidFill>
                        <a:srgbClr val="9E9E9E"/>
                      </a:solidFill>
                      <a:prstDash val="solid"/>
                    </a:lnT>
                    <a:lnB w="9525">
                      <a:solidFill>
                        <a:srgbClr val="9E9E9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2075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dirty="0" sz="1400">
                          <a:latin typeface="Arial"/>
                          <a:cs typeface="Arial"/>
                        </a:rPr>
                        <a:t>Minimum number</a:t>
                      </a:r>
                      <a:r>
                        <a:rPr dirty="0" sz="1400" spc="-8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400">
                          <a:latin typeface="Arial"/>
                          <a:cs typeface="Arial"/>
                        </a:rPr>
                        <a:t>of</a:t>
                      </a:r>
                      <a:endParaRPr sz="1400">
                        <a:latin typeface="Arial"/>
                        <a:cs typeface="Arial"/>
                      </a:endParaRPr>
                    </a:p>
                    <a:p>
                      <a:pPr marL="92075">
                        <a:lnSpc>
                          <a:spcPct val="100000"/>
                        </a:lnSpc>
                      </a:pPr>
                      <a:r>
                        <a:rPr dirty="0" sz="1400">
                          <a:latin typeface="Arial"/>
                          <a:cs typeface="Arial"/>
                        </a:rPr>
                        <a:t>mistakes in</a:t>
                      </a:r>
                      <a:r>
                        <a:rPr dirty="0" sz="1400" spc="-7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400">
                          <a:latin typeface="Arial"/>
                          <a:cs typeface="Arial"/>
                        </a:rPr>
                        <a:t>processing</a:t>
                      </a:r>
                      <a:endParaRPr sz="1400">
                        <a:latin typeface="Arial"/>
                        <a:cs typeface="Arial"/>
                      </a:endParaRPr>
                    </a:p>
                  </a:txBody>
                  <a:tcPr marL="0" marR="0" marB="0" marT="41275">
                    <a:lnL w="9525">
                      <a:solidFill>
                        <a:srgbClr val="9E9E9E"/>
                      </a:solidFill>
                      <a:prstDash val="solid"/>
                    </a:lnL>
                    <a:lnR w="9525">
                      <a:solidFill>
                        <a:srgbClr val="9E9E9E"/>
                      </a:solidFill>
                      <a:prstDash val="solid"/>
                    </a:lnR>
                    <a:lnT w="9525">
                      <a:solidFill>
                        <a:srgbClr val="9E9E9E"/>
                      </a:solidFill>
                      <a:prstDash val="solid"/>
                    </a:lnT>
                    <a:lnB w="9525">
                      <a:solidFill>
                        <a:srgbClr val="9E9E9E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-18288" y="0"/>
            <a:ext cx="11925300" cy="1181100"/>
            <a:chOff x="-18288" y="0"/>
            <a:chExt cx="11925300" cy="1181100"/>
          </a:xfrm>
        </p:grpSpPr>
        <p:sp>
          <p:nvSpPr>
            <p:cNvPr id="3" name="object 3"/>
            <p:cNvSpPr/>
            <p:nvPr/>
          </p:nvSpPr>
          <p:spPr>
            <a:xfrm>
              <a:off x="761" y="761"/>
              <a:ext cx="11887200" cy="1143000"/>
            </a:xfrm>
            <a:custGeom>
              <a:avLst/>
              <a:gdLst/>
              <a:ahLst/>
              <a:cxnLst/>
              <a:rect l="l" t="t" r="r" b="b"/>
              <a:pathLst>
                <a:path w="11887200" h="1143000">
                  <a:moveTo>
                    <a:pt x="11887200" y="0"/>
                  </a:moveTo>
                  <a:lnTo>
                    <a:pt x="0" y="0"/>
                  </a:lnTo>
                  <a:lnTo>
                    <a:pt x="0" y="781050"/>
                  </a:lnTo>
                  <a:lnTo>
                    <a:pt x="0" y="1143000"/>
                  </a:lnTo>
                  <a:lnTo>
                    <a:pt x="11887200" y="1143000"/>
                  </a:lnTo>
                  <a:lnTo>
                    <a:pt x="11887200" y="781050"/>
                  </a:lnTo>
                  <a:lnTo>
                    <a:pt x="11887200" y="0"/>
                  </a:lnTo>
                  <a:close/>
                </a:path>
              </a:pathLst>
            </a:custGeom>
            <a:solidFill>
              <a:srgbClr val="4F81B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" name="object 4"/>
            <p:cNvSpPr/>
            <p:nvPr/>
          </p:nvSpPr>
          <p:spPr>
            <a:xfrm>
              <a:off x="761" y="761"/>
              <a:ext cx="11887200" cy="1143000"/>
            </a:xfrm>
            <a:custGeom>
              <a:avLst/>
              <a:gdLst/>
              <a:ahLst/>
              <a:cxnLst/>
              <a:rect l="l" t="t" r="r" b="b"/>
              <a:pathLst>
                <a:path w="11887200" h="1143000">
                  <a:moveTo>
                    <a:pt x="0" y="1143000"/>
                  </a:moveTo>
                  <a:lnTo>
                    <a:pt x="11887200" y="1143000"/>
                  </a:lnTo>
                  <a:lnTo>
                    <a:pt x="11887200" y="0"/>
                  </a:lnTo>
                  <a:lnTo>
                    <a:pt x="0" y="0"/>
                  </a:lnTo>
                  <a:lnTo>
                    <a:pt x="0" y="1143000"/>
                  </a:lnTo>
                  <a:close/>
                </a:path>
              </a:pathLst>
            </a:custGeom>
            <a:ln w="3810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/>
            <p:cNvSpPr/>
            <p:nvPr/>
          </p:nvSpPr>
          <p:spPr>
            <a:xfrm>
              <a:off x="0" y="56388"/>
              <a:ext cx="1299972" cy="1027175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/>
            <p:cNvSpPr/>
            <p:nvPr/>
          </p:nvSpPr>
          <p:spPr>
            <a:xfrm>
              <a:off x="1371600" y="56388"/>
              <a:ext cx="1786127" cy="1016507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/>
            <p:cNvSpPr/>
            <p:nvPr/>
          </p:nvSpPr>
          <p:spPr>
            <a:xfrm>
              <a:off x="3086100" y="56388"/>
              <a:ext cx="1714500" cy="1072895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/>
            <p:cNvSpPr/>
            <p:nvPr/>
          </p:nvSpPr>
          <p:spPr>
            <a:xfrm>
              <a:off x="4657344" y="56388"/>
              <a:ext cx="1501139" cy="1016507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/>
            <p:cNvSpPr/>
            <p:nvPr/>
          </p:nvSpPr>
          <p:spPr>
            <a:xfrm>
              <a:off x="7658100" y="56388"/>
              <a:ext cx="1214627" cy="993647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/>
            <p:cNvSpPr/>
            <p:nvPr/>
          </p:nvSpPr>
          <p:spPr>
            <a:xfrm>
              <a:off x="6158483" y="0"/>
              <a:ext cx="1427988" cy="1129284"/>
            </a:xfrm>
            <a:prstGeom prst="rect">
              <a:avLst/>
            </a:prstGeom>
            <a:blipFill>
              <a:blip r:embed="rId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/>
            <p:cNvSpPr/>
            <p:nvPr/>
          </p:nvSpPr>
          <p:spPr>
            <a:xfrm>
              <a:off x="8944355" y="0"/>
              <a:ext cx="1580388" cy="1072896"/>
            </a:xfrm>
            <a:prstGeom prst="rect">
              <a:avLst/>
            </a:prstGeom>
            <a:blipFill>
              <a:blip r:embed="rId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/>
            <p:cNvSpPr/>
            <p:nvPr/>
          </p:nvSpPr>
          <p:spPr>
            <a:xfrm>
              <a:off x="10587228" y="56388"/>
              <a:ext cx="1299971" cy="1016507"/>
            </a:xfrm>
            <a:prstGeom prst="rect">
              <a:avLst/>
            </a:prstGeom>
            <a:blipFill>
              <a:blip r:embed="rId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3" name="object 13"/>
          <p:cNvSpPr/>
          <p:nvPr/>
        </p:nvSpPr>
        <p:spPr>
          <a:xfrm>
            <a:off x="0" y="1435608"/>
            <a:ext cx="11887200" cy="5283708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4" name="object 14"/>
          <p:cNvSpPr/>
          <p:nvPr/>
        </p:nvSpPr>
        <p:spPr>
          <a:xfrm>
            <a:off x="3415284" y="781812"/>
            <a:ext cx="4772025" cy="539750"/>
          </a:xfrm>
          <a:custGeom>
            <a:avLst/>
            <a:gdLst/>
            <a:ahLst/>
            <a:cxnLst/>
            <a:rect l="l" t="t" r="r" b="b"/>
            <a:pathLst>
              <a:path w="4772025" h="539750">
                <a:moveTo>
                  <a:pt x="4771644" y="0"/>
                </a:moveTo>
                <a:lnTo>
                  <a:pt x="0" y="0"/>
                </a:lnTo>
                <a:lnTo>
                  <a:pt x="0" y="539496"/>
                </a:lnTo>
                <a:lnTo>
                  <a:pt x="4771644" y="539496"/>
                </a:lnTo>
                <a:lnTo>
                  <a:pt x="4771644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5" name="object 15"/>
          <p:cNvSpPr txBox="1">
            <a:spLocks noGrp="1"/>
          </p:cNvSpPr>
          <p:nvPr>
            <p:ph type="title"/>
          </p:nvPr>
        </p:nvSpPr>
        <p:spPr>
          <a:xfrm>
            <a:off x="3532759" y="785876"/>
            <a:ext cx="4535805" cy="48260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3000">
                <a:latin typeface="Arial Black"/>
                <a:cs typeface="Arial Black"/>
              </a:rPr>
              <a:t>Online Service of</a:t>
            </a:r>
            <a:r>
              <a:rPr dirty="0" sz="3000" spc="-114">
                <a:latin typeface="Arial Black"/>
                <a:cs typeface="Arial Black"/>
              </a:rPr>
              <a:t> </a:t>
            </a:r>
            <a:r>
              <a:rPr dirty="0" sz="3000">
                <a:latin typeface="Arial Black"/>
                <a:cs typeface="Arial Black"/>
              </a:rPr>
              <a:t>PSP</a:t>
            </a:r>
            <a:endParaRPr sz="3000">
              <a:latin typeface="Arial Black"/>
              <a:cs typeface="Arial Black"/>
            </a:endParaRPr>
          </a:p>
        </p:txBody>
      </p:sp>
      <p:sp>
        <p:nvSpPr>
          <p:cNvPr id="16" name="object 16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38100">
              <a:lnSpc>
                <a:spcPts val="1240"/>
              </a:lnSpc>
            </a:pPr>
            <a:fld id="{81D60167-4931-47E6-BA6A-407CBD079E47}" type="slidenum">
              <a:rPr dirty="0"/>
              <a:t>18</a:t>
            </a:fld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-18288" y="0"/>
            <a:ext cx="11925300" cy="1190625"/>
            <a:chOff x="-18288" y="0"/>
            <a:chExt cx="11925300" cy="1190625"/>
          </a:xfrm>
        </p:grpSpPr>
        <p:sp>
          <p:nvSpPr>
            <p:cNvPr id="3" name="object 3"/>
            <p:cNvSpPr/>
            <p:nvPr/>
          </p:nvSpPr>
          <p:spPr>
            <a:xfrm>
              <a:off x="761" y="761"/>
              <a:ext cx="11887200" cy="1143000"/>
            </a:xfrm>
            <a:custGeom>
              <a:avLst/>
              <a:gdLst/>
              <a:ahLst/>
              <a:cxnLst/>
              <a:rect l="l" t="t" r="r" b="b"/>
              <a:pathLst>
                <a:path w="11887200" h="1143000">
                  <a:moveTo>
                    <a:pt x="11887200" y="0"/>
                  </a:moveTo>
                  <a:lnTo>
                    <a:pt x="0" y="0"/>
                  </a:lnTo>
                  <a:lnTo>
                    <a:pt x="0" y="1143000"/>
                  </a:lnTo>
                  <a:lnTo>
                    <a:pt x="11887200" y="1143000"/>
                  </a:lnTo>
                  <a:lnTo>
                    <a:pt x="11887200" y="0"/>
                  </a:lnTo>
                  <a:close/>
                </a:path>
              </a:pathLst>
            </a:custGeom>
            <a:solidFill>
              <a:srgbClr val="4F81B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" name="object 4"/>
            <p:cNvSpPr/>
            <p:nvPr/>
          </p:nvSpPr>
          <p:spPr>
            <a:xfrm>
              <a:off x="761" y="761"/>
              <a:ext cx="11887200" cy="1143000"/>
            </a:xfrm>
            <a:custGeom>
              <a:avLst/>
              <a:gdLst/>
              <a:ahLst/>
              <a:cxnLst/>
              <a:rect l="l" t="t" r="r" b="b"/>
              <a:pathLst>
                <a:path w="11887200" h="1143000">
                  <a:moveTo>
                    <a:pt x="0" y="1143000"/>
                  </a:moveTo>
                  <a:lnTo>
                    <a:pt x="11887200" y="1143000"/>
                  </a:lnTo>
                  <a:lnTo>
                    <a:pt x="11887200" y="0"/>
                  </a:lnTo>
                  <a:lnTo>
                    <a:pt x="0" y="0"/>
                  </a:lnTo>
                  <a:lnTo>
                    <a:pt x="0" y="1143000"/>
                  </a:lnTo>
                  <a:close/>
                </a:path>
              </a:pathLst>
            </a:custGeom>
            <a:ln w="3810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/>
            <p:cNvSpPr/>
            <p:nvPr/>
          </p:nvSpPr>
          <p:spPr>
            <a:xfrm>
              <a:off x="0" y="56388"/>
              <a:ext cx="1299972" cy="1027175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/>
            <p:cNvSpPr/>
            <p:nvPr/>
          </p:nvSpPr>
          <p:spPr>
            <a:xfrm>
              <a:off x="1371600" y="56388"/>
              <a:ext cx="1786127" cy="1016507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/>
            <p:cNvSpPr/>
            <p:nvPr/>
          </p:nvSpPr>
          <p:spPr>
            <a:xfrm>
              <a:off x="3086100" y="56388"/>
              <a:ext cx="1714500" cy="1072895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/>
            <p:cNvSpPr/>
            <p:nvPr/>
          </p:nvSpPr>
          <p:spPr>
            <a:xfrm>
              <a:off x="4657344" y="56388"/>
              <a:ext cx="1501139" cy="1016507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/>
            <p:cNvSpPr/>
            <p:nvPr/>
          </p:nvSpPr>
          <p:spPr>
            <a:xfrm>
              <a:off x="7658100" y="56388"/>
              <a:ext cx="1214627" cy="993647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/>
            <p:cNvSpPr/>
            <p:nvPr/>
          </p:nvSpPr>
          <p:spPr>
            <a:xfrm>
              <a:off x="6158483" y="0"/>
              <a:ext cx="1427988" cy="1129284"/>
            </a:xfrm>
            <a:prstGeom prst="rect">
              <a:avLst/>
            </a:prstGeom>
            <a:blipFill>
              <a:blip r:embed="rId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/>
            <p:cNvSpPr/>
            <p:nvPr/>
          </p:nvSpPr>
          <p:spPr>
            <a:xfrm>
              <a:off x="8944355" y="0"/>
              <a:ext cx="1580388" cy="1072896"/>
            </a:xfrm>
            <a:prstGeom prst="rect">
              <a:avLst/>
            </a:prstGeom>
            <a:blipFill>
              <a:blip r:embed="rId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/>
            <p:cNvSpPr/>
            <p:nvPr/>
          </p:nvSpPr>
          <p:spPr>
            <a:xfrm>
              <a:off x="10587228" y="56388"/>
              <a:ext cx="1299971" cy="1016507"/>
            </a:xfrm>
            <a:prstGeom prst="rect">
              <a:avLst/>
            </a:prstGeom>
            <a:blipFill>
              <a:blip r:embed="rId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/>
            <p:cNvSpPr/>
            <p:nvPr/>
          </p:nvSpPr>
          <p:spPr>
            <a:xfrm>
              <a:off x="0" y="0"/>
              <a:ext cx="11887200" cy="1171955"/>
            </a:xfrm>
            <a:prstGeom prst="rect">
              <a:avLst/>
            </a:prstGeom>
            <a:blipFill>
              <a:blip r:embed="rId1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4" name="object 14"/>
          <p:cNvSpPr txBox="1">
            <a:spLocks noGrp="1"/>
          </p:cNvSpPr>
          <p:nvPr>
            <p:ph type="title"/>
          </p:nvPr>
        </p:nvSpPr>
        <p:spPr>
          <a:xfrm>
            <a:off x="8705215" y="1692986"/>
            <a:ext cx="1701164" cy="514350"/>
          </a:xfrm>
          <a:prstGeom prst="rect"/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3200">
                <a:latin typeface="Arial Black"/>
                <a:cs typeface="Arial Black"/>
              </a:rPr>
              <a:t>Agenda</a:t>
            </a:r>
            <a:endParaRPr sz="3200">
              <a:latin typeface="Arial Black"/>
              <a:cs typeface="Arial Black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660603" y="1511553"/>
            <a:ext cx="6449695" cy="72136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algn="ctr" marL="1905">
              <a:lnSpc>
                <a:spcPts val="2375"/>
              </a:lnSpc>
              <a:spcBef>
                <a:spcPts val="105"/>
              </a:spcBef>
            </a:pPr>
            <a:r>
              <a:rPr dirty="0" sz="2000" spc="-5">
                <a:latin typeface="Arial Black"/>
                <a:cs typeface="Arial Black"/>
              </a:rPr>
              <a:t>Session</a:t>
            </a:r>
            <a:r>
              <a:rPr dirty="0" sz="2000" spc="-10">
                <a:latin typeface="Arial Black"/>
                <a:cs typeface="Arial Black"/>
              </a:rPr>
              <a:t> </a:t>
            </a:r>
            <a:r>
              <a:rPr dirty="0" sz="2000">
                <a:latin typeface="Arial Black"/>
                <a:cs typeface="Arial Black"/>
              </a:rPr>
              <a:t>03</a:t>
            </a:r>
            <a:endParaRPr sz="2000">
              <a:latin typeface="Arial Black"/>
              <a:cs typeface="Arial Black"/>
            </a:endParaRPr>
          </a:p>
          <a:p>
            <a:pPr algn="ctr">
              <a:lnSpc>
                <a:spcPts val="3095"/>
              </a:lnSpc>
            </a:pPr>
            <a:r>
              <a:rPr dirty="0" sz="2600">
                <a:latin typeface="Arial Black"/>
                <a:cs typeface="Arial Black"/>
              </a:rPr>
              <a:t>Life Cycle of Digital</a:t>
            </a:r>
            <a:r>
              <a:rPr dirty="0" sz="2600" spc="-70">
                <a:latin typeface="Arial Black"/>
                <a:cs typeface="Arial Black"/>
              </a:rPr>
              <a:t> </a:t>
            </a:r>
            <a:r>
              <a:rPr dirty="0" sz="2600" spc="-5">
                <a:latin typeface="Arial Black"/>
                <a:cs typeface="Arial Black"/>
              </a:rPr>
              <a:t>Transformation</a:t>
            </a:r>
            <a:endParaRPr sz="2600">
              <a:latin typeface="Arial Black"/>
              <a:cs typeface="Arial Black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1367027" y="2863595"/>
            <a:ext cx="6042660" cy="428625"/>
          </a:xfrm>
          <a:prstGeom prst="rect">
            <a:avLst/>
          </a:prstGeom>
          <a:ln w="9144">
            <a:solidFill>
              <a:srgbClr val="000000"/>
            </a:solidFill>
          </a:ln>
        </p:spPr>
        <p:txBody>
          <a:bodyPr wrap="square" lIns="0" tIns="40005" rIns="0" bIns="0" rtlCol="0" vert="horz">
            <a:spAutoFit/>
          </a:bodyPr>
          <a:lstStyle/>
          <a:p>
            <a:pPr marL="120014">
              <a:lnSpc>
                <a:spcPct val="100000"/>
              </a:lnSpc>
              <a:spcBef>
                <a:spcPts val="315"/>
              </a:spcBef>
            </a:pPr>
            <a:r>
              <a:rPr dirty="0" sz="2000" b="1">
                <a:latin typeface="Arial"/>
                <a:cs typeface="Arial"/>
              </a:rPr>
              <a:t>Terms – GTO, KTA, </a:t>
            </a:r>
            <a:r>
              <a:rPr dirty="0" sz="2000" spc="-5" b="1">
                <a:latin typeface="Arial"/>
                <a:cs typeface="Arial"/>
              </a:rPr>
              <a:t>PPTB</a:t>
            </a:r>
            <a:r>
              <a:rPr dirty="0" sz="2000" spc="-80" b="1">
                <a:latin typeface="Arial"/>
                <a:cs typeface="Arial"/>
              </a:rPr>
              <a:t> </a:t>
            </a:r>
            <a:r>
              <a:rPr dirty="0" sz="2000" spc="-5" b="1">
                <a:latin typeface="Arial"/>
                <a:cs typeface="Arial"/>
              </a:rPr>
              <a:t>Interventions</a:t>
            </a:r>
            <a:endParaRPr sz="2000">
              <a:latin typeface="Arial"/>
              <a:cs typeface="Arial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1336547" y="3546347"/>
            <a:ext cx="6075045" cy="428625"/>
          </a:xfrm>
          <a:prstGeom prst="rect">
            <a:avLst/>
          </a:prstGeom>
          <a:ln w="9144">
            <a:solidFill>
              <a:srgbClr val="000000"/>
            </a:solidFill>
          </a:ln>
        </p:spPr>
        <p:txBody>
          <a:bodyPr wrap="square" lIns="0" tIns="55244" rIns="0" bIns="0" rtlCol="0" vert="horz">
            <a:spAutoFit/>
          </a:bodyPr>
          <a:lstStyle/>
          <a:p>
            <a:pPr marL="119380">
              <a:lnSpc>
                <a:spcPct val="100000"/>
              </a:lnSpc>
              <a:spcBef>
                <a:spcPts val="434"/>
              </a:spcBef>
            </a:pPr>
            <a:r>
              <a:rPr dirty="0" sz="2000" b="1">
                <a:latin typeface="Arial"/>
                <a:cs typeface="Arial"/>
              </a:rPr>
              <a:t>Digital Transformation Life </a:t>
            </a:r>
            <a:r>
              <a:rPr dirty="0" sz="2000" spc="-5" b="1">
                <a:latin typeface="Arial"/>
                <a:cs typeface="Arial"/>
              </a:rPr>
              <a:t>Cycle: </a:t>
            </a:r>
            <a:r>
              <a:rPr dirty="0" sz="2000" b="1">
                <a:latin typeface="Arial"/>
                <a:cs typeface="Arial"/>
              </a:rPr>
              <a:t>6</a:t>
            </a:r>
            <a:r>
              <a:rPr dirty="0" sz="2000" spc="-105" b="1">
                <a:latin typeface="Arial"/>
                <a:cs typeface="Arial"/>
              </a:rPr>
              <a:t> </a:t>
            </a:r>
            <a:r>
              <a:rPr dirty="0" sz="2000" b="1">
                <a:latin typeface="Arial"/>
                <a:cs typeface="Arial"/>
              </a:rPr>
              <a:t>Steps</a:t>
            </a:r>
            <a:endParaRPr sz="2000">
              <a:latin typeface="Arial"/>
              <a:cs typeface="Arial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1336547" y="4223003"/>
            <a:ext cx="6105525" cy="657225"/>
          </a:xfrm>
          <a:prstGeom prst="rect">
            <a:avLst/>
          </a:prstGeom>
          <a:ln w="9144">
            <a:solidFill>
              <a:srgbClr val="000000"/>
            </a:solidFill>
          </a:ln>
        </p:spPr>
        <p:txBody>
          <a:bodyPr wrap="square" lIns="0" tIns="35560" rIns="0" bIns="0" rtlCol="0" vert="horz">
            <a:spAutoFit/>
          </a:bodyPr>
          <a:lstStyle/>
          <a:p>
            <a:pPr marL="119380" marR="148590">
              <a:lnSpc>
                <a:spcPct val="100400"/>
              </a:lnSpc>
              <a:spcBef>
                <a:spcPts val="280"/>
              </a:spcBef>
            </a:pPr>
            <a:r>
              <a:rPr dirty="0" sz="2000" spc="-5" b="1">
                <a:latin typeface="Arial"/>
                <a:cs typeface="Arial"/>
              </a:rPr>
              <a:t>PSP </a:t>
            </a:r>
            <a:r>
              <a:rPr dirty="0" sz="2000" b="1">
                <a:latin typeface="Arial"/>
                <a:cs typeface="Arial"/>
              </a:rPr>
              <a:t>Case Study : </a:t>
            </a:r>
            <a:r>
              <a:rPr dirty="0" sz="1750" spc="-10" b="1">
                <a:latin typeface="Arial"/>
                <a:cs typeface="Arial"/>
              </a:rPr>
              <a:t>Applying </a:t>
            </a:r>
            <a:r>
              <a:rPr dirty="0" sz="1750" b="1">
                <a:latin typeface="Arial"/>
                <a:cs typeface="Arial"/>
              </a:rPr>
              <a:t>Porter </a:t>
            </a:r>
            <a:r>
              <a:rPr dirty="0" sz="1750" spc="-5" b="1">
                <a:latin typeface="Arial"/>
                <a:cs typeface="Arial"/>
              </a:rPr>
              <a:t>Value Chain </a:t>
            </a:r>
            <a:r>
              <a:rPr dirty="0" sz="1750" b="1">
                <a:latin typeface="Arial"/>
                <a:cs typeface="Arial"/>
              </a:rPr>
              <a:t>F/w  to </a:t>
            </a:r>
            <a:r>
              <a:rPr dirty="0" sz="1750" spc="-5" b="1">
                <a:latin typeface="Arial"/>
                <a:cs typeface="Arial"/>
              </a:rPr>
              <a:t>PSP </a:t>
            </a:r>
            <a:r>
              <a:rPr dirty="0" sz="1750" b="1">
                <a:latin typeface="Arial"/>
                <a:cs typeface="Arial"/>
              </a:rPr>
              <a:t>to </a:t>
            </a:r>
            <a:r>
              <a:rPr dirty="0" sz="1750" spc="-10" b="1">
                <a:latin typeface="Arial"/>
                <a:cs typeface="Arial"/>
              </a:rPr>
              <a:t>evolve </a:t>
            </a:r>
            <a:r>
              <a:rPr dirty="0" sz="1750" b="1">
                <a:latin typeface="Arial"/>
                <a:cs typeface="Arial"/>
              </a:rPr>
              <a:t>GTO, </a:t>
            </a:r>
            <a:r>
              <a:rPr dirty="0" sz="1750" spc="-10" b="1">
                <a:latin typeface="Arial"/>
                <a:cs typeface="Arial"/>
              </a:rPr>
              <a:t>KTA,PPTB </a:t>
            </a:r>
            <a:r>
              <a:rPr dirty="0" sz="1750" b="1">
                <a:latin typeface="Arial"/>
                <a:cs typeface="Arial"/>
              </a:rPr>
              <a:t>&amp; its </a:t>
            </a:r>
            <a:r>
              <a:rPr dirty="0" sz="1750" spc="-5" b="1">
                <a:latin typeface="Arial"/>
                <a:cs typeface="Arial"/>
              </a:rPr>
              <a:t>Design</a:t>
            </a:r>
            <a:r>
              <a:rPr dirty="0" sz="1750" spc="150" b="1">
                <a:latin typeface="Arial"/>
                <a:cs typeface="Arial"/>
              </a:rPr>
              <a:t> </a:t>
            </a:r>
            <a:r>
              <a:rPr dirty="0" sz="1750" spc="-10" b="1">
                <a:latin typeface="Arial"/>
                <a:cs typeface="Arial"/>
              </a:rPr>
              <a:t>Artifacts</a:t>
            </a:r>
            <a:endParaRPr sz="1750">
              <a:latin typeface="Arial"/>
              <a:cs typeface="Arial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588263" y="4162044"/>
            <a:ext cx="643255" cy="574675"/>
          </a:xfrm>
          <a:prstGeom prst="rect">
            <a:avLst/>
          </a:prstGeom>
          <a:solidFill>
            <a:srgbClr val="0D64EF"/>
          </a:solidFill>
        </p:spPr>
        <p:txBody>
          <a:bodyPr wrap="square" lIns="0" tIns="148590" rIns="0" bIns="0" rtlCol="0" vert="horz">
            <a:spAutoFit/>
          </a:bodyPr>
          <a:lstStyle/>
          <a:p>
            <a:pPr marL="175260">
              <a:lnSpc>
                <a:spcPct val="100000"/>
              </a:lnSpc>
              <a:spcBef>
                <a:spcPts val="1170"/>
              </a:spcBef>
            </a:pPr>
            <a:r>
              <a:rPr dirty="0" sz="2000" b="1">
                <a:solidFill>
                  <a:srgbClr val="FFFFFF"/>
                </a:solidFill>
                <a:latin typeface="Yu Gothic"/>
                <a:cs typeface="Yu Gothic"/>
              </a:rPr>
              <a:t>03</a:t>
            </a:r>
            <a:endParaRPr sz="2000">
              <a:latin typeface="Yu Gothic"/>
              <a:cs typeface="Yu Gothic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571500" y="2805683"/>
            <a:ext cx="643255" cy="551815"/>
          </a:xfrm>
          <a:prstGeom prst="rect">
            <a:avLst/>
          </a:prstGeom>
          <a:solidFill>
            <a:srgbClr val="0D64EF"/>
          </a:solidFill>
        </p:spPr>
        <p:txBody>
          <a:bodyPr wrap="square" lIns="0" tIns="137795" rIns="0" bIns="0" rtlCol="0" vert="horz">
            <a:spAutoFit/>
          </a:bodyPr>
          <a:lstStyle/>
          <a:p>
            <a:pPr marL="175260">
              <a:lnSpc>
                <a:spcPct val="100000"/>
              </a:lnSpc>
              <a:spcBef>
                <a:spcPts val="1085"/>
              </a:spcBef>
            </a:pPr>
            <a:r>
              <a:rPr dirty="0" sz="2000" b="1">
                <a:solidFill>
                  <a:srgbClr val="FFFFFF"/>
                </a:solidFill>
                <a:latin typeface="Yu Gothic"/>
                <a:cs typeface="Yu Gothic"/>
              </a:rPr>
              <a:t>01</a:t>
            </a:r>
            <a:endParaRPr sz="2000">
              <a:latin typeface="Yu Gothic"/>
              <a:cs typeface="Yu Gothic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583691" y="3483864"/>
            <a:ext cx="643255" cy="551815"/>
          </a:xfrm>
          <a:prstGeom prst="rect">
            <a:avLst/>
          </a:prstGeom>
          <a:solidFill>
            <a:srgbClr val="0D64EF"/>
          </a:solidFill>
        </p:spPr>
        <p:txBody>
          <a:bodyPr wrap="square" lIns="0" tIns="137160" rIns="0" bIns="0" rtlCol="0" vert="horz">
            <a:spAutoFit/>
          </a:bodyPr>
          <a:lstStyle/>
          <a:p>
            <a:pPr marL="175260">
              <a:lnSpc>
                <a:spcPct val="100000"/>
              </a:lnSpc>
              <a:spcBef>
                <a:spcPts val="1080"/>
              </a:spcBef>
            </a:pPr>
            <a:r>
              <a:rPr dirty="0" sz="2000" b="1">
                <a:solidFill>
                  <a:srgbClr val="FFFFFF"/>
                </a:solidFill>
                <a:latin typeface="Yu Gothic"/>
                <a:cs typeface="Yu Gothic"/>
              </a:rPr>
              <a:t>02</a:t>
            </a:r>
            <a:endParaRPr sz="2000">
              <a:latin typeface="Yu Gothic"/>
              <a:cs typeface="Yu Gothic"/>
            </a:endParaRPr>
          </a:p>
        </p:txBody>
      </p:sp>
      <p:grpSp>
        <p:nvGrpSpPr>
          <p:cNvPr id="22" name="object 22"/>
          <p:cNvGrpSpPr/>
          <p:nvPr/>
        </p:nvGrpSpPr>
        <p:grpSpPr>
          <a:xfrm>
            <a:off x="7626095" y="2343911"/>
            <a:ext cx="3918585" cy="4270375"/>
            <a:chOff x="7626095" y="2343911"/>
            <a:chExt cx="3918585" cy="4270375"/>
          </a:xfrm>
        </p:grpSpPr>
        <p:sp>
          <p:nvSpPr>
            <p:cNvPr id="23" name="object 23"/>
            <p:cNvSpPr/>
            <p:nvPr/>
          </p:nvSpPr>
          <p:spPr>
            <a:xfrm>
              <a:off x="7645907" y="2363723"/>
              <a:ext cx="3878579" cy="4230624"/>
            </a:xfrm>
            <a:prstGeom prst="rect">
              <a:avLst/>
            </a:prstGeom>
            <a:blipFill>
              <a:blip r:embed="rId1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4" name="object 24"/>
            <p:cNvSpPr/>
            <p:nvPr/>
          </p:nvSpPr>
          <p:spPr>
            <a:xfrm>
              <a:off x="7636001" y="2353817"/>
              <a:ext cx="3898900" cy="4250690"/>
            </a:xfrm>
            <a:custGeom>
              <a:avLst/>
              <a:gdLst/>
              <a:ahLst/>
              <a:cxnLst/>
              <a:rect l="l" t="t" r="r" b="b"/>
              <a:pathLst>
                <a:path w="3898900" h="4250690">
                  <a:moveTo>
                    <a:pt x="0" y="4250436"/>
                  </a:moveTo>
                  <a:lnTo>
                    <a:pt x="3898392" y="4250436"/>
                  </a:lnTo>
                  <a:lnTo>
                    <a:pt x="3898392" y="0"/>
                  </a:lnTo>
                  <a:lnTo>
                    <a:pt x="0" y="0"/>
                  </a:lnTo>
                  <a:lnTo>
                    <a:pt x="0" y="4250436"/>
                  </a:lnTo>
                  <a:close/>
                </a:path>
              </a:pathLst>
            </a:custGeom>
            <a:ln w="19812">
              <a:solidFill>
                <a:srgbClr val="006FC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5" name="object 25"/>
          <p:cNvSpPr/>
          <p:nvPr/>
        </p:nvSpPr>
        <p:spPr>
          <a:xfrm>
            <a:off x="1331975" y="5049011"/>
            <a:ext cx="6103620" cy="513715"/>
          </a:xfrm>
          <a:custGeom>
            <a:avLst/>
            <a:gdLst/>
            <a:ahLst/>
            <a:cxnLst/>
            <a:rect l="l" t="t" r="r" b="b"/>
            <a:pathLst>
              <a:path w="6103620" h="513714">
                <a:moveTo>
                  <a:pt x="0" y="513588"/>
                </a:moveTo>
                <a:lnTo>
                  <a:pt x="6103620" y="513588"/>
                </a:lnTo>
                <a:lnTo>
                  <a:pt x="6103620" y="0"/>
                </a:lnTo>
                <a:lnTo>
                  <a:pt x="0" y="0"/>
                </a:lnTo>
                <a:lnTo>
                  <a:pt x="0" y="513588"/>
                </a:lnTo>
                <a:close/>
              </a:path>
            </a:pathLst>
          </a:custGeom>
          <a:ln w="9143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6" name="object 26"/>
          <p:cNvSpPr txBox="1"/>
          <p:nvPr/>
        </p:nvSpPr>
        <p:spPr>
          <a:xfrm>
            <a:off x="1438783" y="5134178"/>
            <a:ext cx="1622425" cy="33147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2000" b="1">
                <a:latin typeface="Arial"/>
                <a:cs typeface="Arial"/>
              </a:rPr>
              <a:t>Su</a:t>
            </a:r>
            <a:r>
              <a:rPr dirty="0" sz="2000" spc="-10" b="1">
                <a:latin typeface="Arial"/>
                <a:cs typeface="Arial"/>
              </a:rPr>
              <a:t>m</a:t>
            </a:r>
            <a:r>
              <a:rPr dirty="0" sz="2000" b="1">
                <a:latin typeface="Arial"/>
                <a:cs typeface="Arial"/>
              </a:rPr>
              <a:t>mar</a:t>
            </a:r>
            <a:r>
              <a:rPr dirty="0" sz="2000" spc="-15" b="1">
                <a:latin typeface="Arial"/>
                <a:cs typeface="Arial"/>
              </a:rPr>
              <a:t>i</a:t>
            </a:r>
            <a:r>
              <a:rPr dirty="0" sz="2000" b="1">
                <a:latin typeface="Arial"/>
                <a:cs typeface="Arial"/>
              </a:rPr>
              <a:t>zing</a:t>
            </a:r>
            <a:endParaRPr sz="2000">
              <a:latin typeface="Arial"/>
              <a:cs typeface="Arial"/>
            </a:endParaRPr>
          </a:p>
        </p:txBody>
      </p:sp>
      <p:sp>
        <p:nvSpPr>
          <p:cNvPr id="28" name="object 28"/>
          <p:cNvSpPr txBox="1"/>
          <p:nvPr/>
        </p:nvSpPr>
        <p:spPr>
          <a:xfrm>
            <a:off x="4755007" y="6465214"/>
            <a:ext cx="2378075" cy="1778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1240"/>
              </a:lnSpc>
            </a:pPr>
            <a:r>
              <a:rPr dirty="0" sz="1200" spc="-5">
                <a:solidFill>
                  <a:srgbClr val="878787"/>
                </a:solidFill>
                <a:latin typeface="Calibri"/>
                <a:cs typeface="Calibri"/>
              </a:rPr>
              <a:t>charrumalhotra[dot]iipa[at]gov[dot]in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29" name="object 29"/>
          <p:cNvSpPr txBox="1"/>
          <p:nvPr/>
        </p:nvSpPr>
        <p:spPr>
          <a:xfrm>
            <a:off x="11086845" y="6465214"/>
            <a:ext cx="153670" cy="1778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38100">
              <a:lnSpc>
                <a:spcPts val="1240"/>
              </a:lnSpc>
            </a:pPr>
            <a:fld id="{81D60167-4931-47E6-BA6A-407CBD079E47}" type="slidenum">
              <a:rPr dirty="0" sz="1200">
                <a:solidFill>
                  <a:srgbClr val="878787"/>
                </a:solidFill>
                <a:latin typeface="Calibri"/>
                <a:cs typeface="Calibri"/>
              </a:rPr>
              <a:t>1</a:t>
            </a:fld>
            <a:endParaRPr sz="1200">
              <a:latin typeface="Calibri"/>
              <a:cs typeface="Calibri"/>
            </a:endParaRPr>
          </a:p>
        </p:txBody>
      </p:sp>
      <p:sp>
        <p:nvSpPr>
          <p:cNvPr id="27" name="object 27"/>
          <p:cNvSpPr txBox="1"/>
          <p:nvPr/>
        </p:nvSpPr>
        <p:spPr>
          <a:xfrm>
            <a:off x="583691" y="4988052"/>
            <a:ext cx="643255" cy="574675"/>
          </a:xfrm>
          <a:prstGeom prst="rect">
            <a:avLst/>
          </a:prstGeom>
          <a:solidFill>
            <a:srgbClr val="0D64EF"/>
          </a:solidFill>
        </p:spPr>
        <p:txBody>
          <a:bodyPr wrap="square" lIns="0" tIns="149225" rIns="0" bIns="0" rtlCol="0" vert="horz">
            <a:spAutoFit/>
          </a:bodyPr>
          <a:lstStyle/>
          <a:p>
            <a:pPr marL="175260">
              <a:lnSpc>
                <a:spcPct val="100000"/>
              </a:lnSpc>
              <a:spcBef>
                <a:spcPts val="1175"/>
              </a:spcBef>
            </a:pPr>
            <a:r>
              <a:rPr dirty="0" sz="2000" b="1">
                <a:solidFill>
                  <a:srgbClr val="FFFFFF"/>
                </a:solidFill>
                <a:latin typeface="Yu Gothic"/>
                <a:cs typeface="Yu Gothic"/>
              </a:rPr>
              <a:t>04</a:t>
            </a:r>
            <a:endParaRPr sz="2000">
              <a:latin typeface="Yu Gothic"/>
              <a:cs typeface="Yu Gothic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-18288" y="0"/>
            <a:ext cx="11925300" cy="1315720"/>
            <a:chOff x="-18288" y="0"/>
            <a:chExt cx="11925300" cy="1315720"/>
          </a:xfrm>
        </p:grpSpPr>
        <p:sp>
          <p:nvSpPr>
            <p:cNvPr id="3" name="object 3"/>
            <p:cNvSpPr/>
            <p:nvPr/>
          </p:nvSpPr>
          <p:spPr>
            <a:xfrm>
              <a:off x="761" y="761"/>
              <a:ext cx="11887200" cy="1143000"/>
            </a:xfrm>
            <a:custGeom>
              <a:avLst/>
              <a:gdLst/>
              <a:ahLst/>
              <a:cxnLst/>
              <a:rect l="l" t="t" r="r" b="b"/>
              <a:pathLst>
                <a:path w="11887200" h="1143000">
                  <a:moveTo>
                    <a:pt x="0" y="1143000"/>
                  </a:moveTo>
                  <a:lnTo>
                    <a:pt x="11887200" y="1143000"/>
                  </a:lnTo>
                  <a:lnTo>
                    <a:pt x="11887200" y="0"/>
                  </a:lnTo>
                  <a:lnTo>
                    <a:pt x="0" y="0"/>
                  </a:lnTo>
                  <a:lnTo>
                    <a:pt x="0" y="1143000"/>
                  </a:lnTo>
                  <a:close/>
                </a:path>
              </a:pathLst>
            </a:custGeom>
            <a:ln w="3810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" name="object 4"/>
            <p:cNvSpPr/>
            <p:nvPr/>
          </p:nvSpPr>
          <p:spPr>
            <a:xfrm>
              <a:off x="0" y="56388"/>
              <a:ext cx="1299972" cy="1027175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/>
            <p:cNvSpPr/>
            <p:nvPr/>
          </p:nvSpPr>
          <p:spPr>
            <a:xfrm>
              <a:off x="1371600" y="56388"/>
              <a:ext cx="1786127" cy="1016507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/>
            <p:cNvSpPr/>
            <p:nvPr/>
          </p:nvSpPr>
          <p:spPr>
            <a:xfrm>
              <a:off x="3086100" y="56388"/>
              <a:ext cx="1714500" cy="1072895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/>
            <p:cNvSpPr/>
            <p:nvPr/>
          </p:nvSpPr>
          <p:spPr>
            <a:xfrm>
              <a:off x="4657344" y="56388"/>
              <a:ext cx="1501139" cy="1016507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/>
            <p:cNvSpPr/>
            <p:nvPr/>
          </p:nvSpPr>
          <p:spPr>
            <a:xfrm>
              <a:off x="7658100" y="56388"/>
              <a:ext cx="1214627" cy="993647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/>
            <p:cNvSpPr/>
            <p:nvPr/>
          </p:nvSpPr>
          <p:spPr>
            <a:xfrm>
              <a:off x="6158483" y="0"/>
              <a:ext cx="1427988" cy="1129284"/>
            </a:xfrm>
            <a:prstGeom prst="rect">
              <a:avLst/>
            </a:prstGeom>
            <a:blipFill>
              <a:blip r:embed="rId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/>
            <p:cNvSpPr/>
            <p:nvPr/>
          </p:nvSpPr>
          <p:spPr>
            <a:xfrm>
              <a:off x="8944355" y="0"/>
              <a:ext cx="1580388" cy="1072896"/>
            </a:xfrm>
            <a:prstGeom prst="rect">
              <a:avLst/>
            </a:prstGeom>
            <a:blipFill>
              <a:blip r:embed="rId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/>
            <p:cNvSpPr/>
            <p:nvPr/>
          </p:nvSpPr>
          <p:spPr>
            <a:xfrm>
              <a:off x="10587228" y="56388"/>
              <a:ext cx="1299971" cy="1016507"/>
            </a:xfrm>
            <a:prstGeom prst="rect">
              <a:avLst/>
            </a:prstGeom>
            <a:blipFill>
              <a:blip r:embed="rId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/>
            <p:cNvSpPr/>
            <p:nvPr/>
          </p:nvSpPr>
          <p:spPr>
            <a:xfrm>
              <a:off x="0" y="0"/>
              <a:ext cx="11887199" cy="1296924"/>
            </a:xfrm>
            <a:prstGeom prst="rect">
              <a:avLst/>
            </a:prstGeom>
            <a:blipFill>
              <a:blip r:embed="rId1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/>
            <p:cNvSpPr/>
            <p:nvPr/>
          </p:nvSpPr>
          <p:spPr>
            <a:xfrm>
              <a:off x="761" y="761"/>
              <a:ext cx="11887200" cy="1214755"/>
            </a:xfrm>
            <a:custGeom>
              <a:avLst/>
              <a:gdLst/>
              <a:ahLst/>
              <a:cxnLst/>
              <a:rect l="l" t="t" r="r" b="b"/>
              <a:pathLst>
                <a:path w="11887200" h="1214755">
                  <a:moveTo>
                    <a:pt x="11887200" y="0"/>
                  </a:moveTo>
                  <a:lnTo>
                    <a:pt x="0" y="0"/>
                  </a:lnTo>
                  <a:lnTo>
                    <a:pt x="0" y="739902"/>
                  </a:lnTo>
                  <a:lnTo>
                    <a:pt x="0" y="1214628"/>
                  </a:lnTo>
                  <a:lnTo>
                    <a:pt x="11887200" y="1214628"/>
                  </a:lnTo>
                  <a:lnTo>
                    <a:pt x="11887200" y="739902"/>
                  </a:lnTo>
                  <a:lnTo>
                    <a:pt x="11887200" y="0"/>
                  </a:lnTo>
                  <a:close/>
                </a:path>
              </a:pathLst>
            </a:custGeom>
            <a:solidFill>
              <a:srgbClr val="4F81B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/>
            <p:cNvSpPr/>
            <p:nvPr/>
          </p:nvSpPr>
          <p:spPr>
            <a:xfrm>
              <a:off x="761" y="761"/>
              <a:ext cx="11887200" cy="1214755"/>
            </a:xfrm>
            <a:custGeom>
              <a:avLst/>
              <a:gdLst/>
              <a:ahLst/>
              <a:cxnLst/>
              <a:rect l="l" t="t" r="r" b="b"/>
              <a:pathLst>
                <a:path w="11887200" h="1214755">
                  <a:moveTo>
                    <a:pt x="0" y="1214628"/>
                  </a:moveTo>
                  <a:lnTo>
                    <a:pt x="11887200" y="1214628"/>
                  </a:lnTo>
                  <a:lnTo>
                    <a:pt x="11887200" y="0"/>
                  </a:lnTo>
                  <a:lnTo>
                    <a:pt x="0" y="0"/>
                  </a:lnTo>
                  <a:lnTo>
                    <a:pt x="0" y="1214628"/>
                  </a:lnTo>
                  <a:close/>
                </a:path>
              </a:pathLst>
            </a:custGeom>
            <a:ln w="3810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/>
            <p:cNvSpPr/>
            <p:nvPr/>
          </p:nvSpPr>
          <p:spPr>
            <a:xfrm>
              <a:off x="0" y="59435"/>
              <a:ext cx="1299972" cy="1092707"/>
            </a:xfrm>
            <a:prstGeom prst="rect">
              <a:avLst/>
            </a:prstGeom>
            <a:blipFill>
              <a:blip r:embed="rId1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/>
            <p:cNvSpPr/>
            <p:nvPr/>
          </p:nvSpPr>
          <p:spPr>
            <a:xfrm>
              <a:off x="1371600" y="59435"/>
              <a:ext cx="1786127" cy="1080516"/>
            </a:xfrm>
            <a:prstGeom prst="rect">
              <a:avLst/>
            </a:prstGeom>
            <a:blipFill>
              <a:blip r:embed="rId1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7" name="object 17"/>
            <p:cNvSpPr/>
            <p:nvPr/>
          </p:nvSpPr>
          <p:spPr>
            <a:xfrm>
              <a:off x="3086100" y="59435"/>
              <a:ext cx="1714500" cy="1139952"/>
            </a:xfrm>
            <a:prstGeom prst="rect">
              <a:avLst/>
            </a:prstGeom>
            <a:blipFill>
              <a:blip r:embed="rId1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8" name="object 18"/>
            <p:cNvSpPr/>
            <p:nvPr/>
          </p:nvSpPr>
          <p:spPr>
            <a:xfrm>
              <a:off x="4657344" y="59435"/>
              <a:ext cx="1501139" cy="1080516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9" name="object 19"/>
            <p:cNvSpPr/>
            <p:nvPr/>
          </p:nvSpPr>
          <p:spPr>
            <a:xfrm>
              <a:off x="7658100" y="59435"/>
              <a:ext cx="1214627" cy="1056132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0" name="object 20"/>
            <p:cNvSpPr/>
            <p:nvPr/>
          </p:nvSpPr>
          <p:spPr>
            <a:xfrm>
              <a:off x="6158483" y="0"/>
              <a:ext cx="1427988" cy="1199388"/>
            </a:xfrm>
            <a:prstGeom prst="rect">
              <a:avLst/>
            </a:prstGeom>
            <a:blipFill>
              <a:blip r:embed="rId1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1" name="object 21"/>
            <p:cNvSpPr/>
            <p:nvPr/>
          </p:nvSpPr>
          <p:spPr>
            <a:xfrm>
              <a:off x="8944355" y="0"/>
              <a:ext cx="1580388" cy="1139952"/>
            </a:xfrm>
            <a:prstGeom prst="rect">
              <a:avLst/>
            </a:prstGeom>
            <a:blipFill>
              <a:blip r:embed="rId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2" name="object 22"/>
            <p:cNvSpPr/>
            <p:nvPr/>
          </p:nvSpPr>
          <p:spPr>
            <a:xfrm>
              <a:off x="10587228" y="59435"/>
              <a:ext cx="1299971" cy="1080516"/>
            </a:xfrm>
            <a:prstGeom prst="rect">
              <a:avLst/>
            </a:prstGeom>
            <a:blipFill>
              <a:blip r:embed="rId1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23" name="object 23"/>
          <p:cNvGrpSpPr/>
          <p:nvPr/>
        </p:nvGrpSpPr>
        <p:grpSpPr>
          <a:xfrm>
            <a:off x="214884" y="1491996"/>
            <a:ext cx="6964680" cy="5001895"/>
            <a:chOff x="214884" y="1491996"/>
            <a:chExt cx="6964680" cy="5001895"/>
          </a:xfrm>
        </p:grpSpPr>
        <p:sp>
          <p:nvSpPr>
            <p:cNvPr id="24" name="object 24"/>
            <p:cNvSpPr/>
            <p:nvPr/>
          </p:nvSpPr>
          <p:spPr>
            <a:xfrm>
              <a:off x="1300861" y="1726692"/>
              <a:ext cx="5730240" cy="1384300"/>
            </a:xfrm>
            <a:custGeom>
              <a:avLst/>
              <a:gdLst/>
              <a:ahLst/>
              <a:cxnLst/>
              <a:rect l="l" t="t" r="r" b="b"/>
              <a:pathLst>
                <a:path w="5730240" h="1384300">
                  <a:moveTo>
                    <a:pt x="57911" y="1326007"/>
                  </a:moveTo>
                  <a:lnTo>
                    <a:pt x="28955" y="1326007"/>
                  </a:lnTo>
                  <a:lnTo>
                    <a:pt x="3682" y="1351280"/>
                  </a:lnTo>
                  <a:lnTo>
                    <a:pt x="3682" y="1383919"/>
                  </a:lnTo>
                  <a:lnTo>
                    <a:pt x="28955" y="1383919"/>
                  </a:lnTo>
                  <a:lnTo>
                    <a:pt x="40231" y="1381644"/>
                  </a:lnTo>
                  <a:lnTo>
                    <a:pt x="49434" y="1375441"/>
                  </a:lnTo>
                  <a:lnTo>
                    <a:pt x="55637" y="1366238"/>
                  </a:lnTo>
                  <a:lnTo>
                    <a:pt x="57911" y="1354963"/>
                  </a:lnTo>
                  <a:lnTo>
                    <a:pt x="57911" y="1326007"/>
                  </a:lnTo>
                  <a:close/>
                </a:path>
                <a:path w="5730240" h="1384300">
                  <a:moveTo>
                    <a:pt x="5555995" y="57912"/>
                  </a:moveTo>
                  <a:lnTo>
                    <a:pt x="28955" y="57912"/>
                  </a:lnTo>
                  <a:lnTo>
                    <a:pt x="17680" y="60186"/>
                  </a:lnTo>
                  <a:lnTo>
                    <a:pt x="8477" y="66389"/>
                  </a:lnTo>
                  <a:lnTo>
                    <a:pt x="2274" y="75592"/>
                  </a:lnTo>
                  <a:lnTo>
                    <a:pt x="0" y="86868"/>
                  </a:lnTo>
                  <a:lnTo>
                    <a:pt x="0" y="1354963"/>
                  </a:lnTo>
                  <a:lnTo>
                    <a:pt x="3682" y="1351280"/>
                  </a:lnTo>
                  <a:lnTo>
                    <a:pt x="3682" y="1326007"/>
                  </a:lnTo>
                  <a:lnTo>
                    <a:pt x="57911" y="1326007"/>
                  </a:lnTo>
                  <a:lnTo>
                    <a:pt x="57911" y="115824"/>
                  </a:lnTo>
                  <a:lnTo>
                    <a:pt x="28955" y="115824"/>
                  </a:lnTo>
                  <a:lnTo>
                    <a:pt x="57911" y="86868"/>
                  </a:lnTo>
                  <a:lnTo>
                    <a:pt x="5555995" y="86868"/>
                  </a:lnTo>
                  <a:lnTo>
                    <a:pt x="5555995" y="57912"/>
                  </a:lnTo>
                  <a:close/>
                </a:path>
                <a:path w="5730240" h="1384300">
                  <a:moveTo>
                    <a:pt x="28955" y="1326007"/>
                  </a:moveTo>
                  <a:lnTo>
                    <a:pt x="3682" y="1326007"/>
                  </a:lnTo>
                  <a:lnTo>
                    <a:pt x="3682" y="1351280"/>
                  </a:lnTo>
                  <a:lnTo>
                    <a:pt x="28955" y="1326007"/>
                  </a:lnTo>
                  <a:close/>
                </a:path>
                <a:path w="5730240" h="1384300">
                  <a:moveTo>
                    <a:pt x="5555995" y="0"/>
                  </a:moveTo>
                  <a:lnTo>
                    <a:pt x="5555995" y="173736"/>
                  </a:lnTo>
                  <a:lnTo>
                    <a:pt x="5671820" y="115824"/>
                  </a:lnTo>
                  <a:lnTo>
                    <a:pt x="5584952" y="115824"/>
                  </a:lnTo>
                  <a:lnTo>
                    <a:pt x="5584952" y="57912"/>
                  </a:lnTo>
                  <a:lnTo>
                    <a:pt x="5671820" y="57912"/>
                  </a:lnTo>
                  <a:lnTo>
                    <a:pt x="5555995" y="0"/>
                  </a:lnTo>
                  <a:close/>
                </a:path>
                <a:path w="5730240" h="1384300">
                  <a:moveTo>
                    <a:pt x="57911" y="86868"/>
                  </a:moveTo>
                  <a:lnTo>
                    <a:pt x="28955" y="115824"/>
                  </a:lnTo>
                  <a:lnTo>
                    <a:pt x="57911" y="115824"/>
                  </a:lnTo>
                  <a:lnTo>
                    <a:pt x="57911" y="86868"/>
                  </a:lnTo>
                  <a:close/>
                </a:path>
                <a:path w="5730240" h="1384300">
                  <a:moveTo>
                    <a:pt x="5555995" y="86868"/>
                  </a:moveTo>
                  <a:lnTo>
                    <a:pt x="57911" y="86868"/>
                  </a:lnTo>
                  <a:lnTo>
                    <a:pt x="57911" y="115824"/>
                  </a:lnTo>
                  <a:lnTo>
                    <a:pt x="5555995" y="115824"/>
                  </a:lnTo>
                  <a:lnTo>
                    <a:pt x="5555995" y="86868"/>
                  </a:lnTo>
                  <a:close/>
                </a:path>
                <a:path w="5730240" h="1384300">
                  <a:moveTo>
                    <a:pt x="5671820" y="57912"/>
                  </a:moveTo>
                  <a:lnTo>
                    <a:pt x="5584952" y="57912"/>
                  </a:lnTo>
                  <a:lnTo>
                    <a:pt x="5584952" y="115824"/>
                  </a:lnTo>
                  <a:lnTo>
                    <a:pt x="5671820" y="115824"/>
                  </a:lnTo>
                  <a:lnTo>
                    <a:pt x="5729732" y="86868"/>
                  </a:lnTo>
                  <a:lnTo>
                    <a:pt x="5671820" y="57912"/>
                  </a:lnTo>
                  <a:close/>
                </a:path>
              </a:pathLst>
            </a:custGeom>
            <a:solidFill>
              <a:srgbClr val="1F487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5" name="object 25"/>
            <p:cNvSpPr/>
            <p:nvPr/>
          </p:nvSpPr>
          <p:spPr>
            <a:xfrm>
              <a:off x="214884" y="1491996"/>
              <a:ext cx="6964680" cy="5001768"/>
            </a:xfrm>
            <a:prstGeom prst="rect">
              <a:avLst/>
            </a:prstGeom>
            <a:blipFill>
              <a:blip r:embed="rId1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26" name="object 26"/>
          <p:cNvGrpSpPr/>
          <p:nvPr/>
        </p:nvGrpSpPr>
        <p:grpSpPr>
          <a:xfrm>
            <a:off x="7341107" y="1507236"/>
            <a:ext cx="4251960" cy="4646930"/>
            <a:chOff x="7341107" y="1507236"/>
            <a:chExt cx="4251960" cy="4646930"/>
          </a:xfrm>
        </p:grpSpPr>
        <p:sp>
          <p:nvSpPr>
            <p:cNvPr id="27" name="object 27"/>
            <p:cNvSpPr/>
            <p:nvPr/>
          </p:nvSpPr>
          <p:spPr>
            <a:xfrm>
              <a:off x="7347203" y="1513332"/>
              <a:ext cx="4239895" cy="4634865"/>
            </a:xfrm>
            <a:custGeom>
              <a:avLst/>
              <a:gdLst/>
              <a:ahLst/>
              <a:cxnLst/>
              <a:rect l="l" t="t" r="r" b="b"/>
              <a:pathLst>
                <a:path w="4239895" h="4634865">
                  <a:moveTo>
                    <a:pt x="3533140" y="0"/>
                  </a:moveTo>
                  <a:lnTo>
                    <a:pt x="706627" y="0"/>
                  </a:lnTo>
                  <a:lnTo>
                    <a:pt x="658246" y="1630"/>
                  </a:lnTo>
                  <a:lnTo>
                    <a:pt x="610740" y="6450"/>
                  </a:lnTo>
                  <a:lnTo>
                    <a:pt x="564214" y="14355"/>
                  </a:lnTo>
                  <a:lnTo>
                    <a:pt x="518774" y="25240"/>
                  </a:lnTo>
                  <a:lnTo>
                    <a:pt x="474525" y="39000"/>
                  </a:lnTo>
                  <a:lnTo>
                    <a:pt x="431571" y="55528"/>
                  </a:lnTo>
                  <a:lnTo>
                    <a:pt x="390019" y="74721"/>
                  </a:lnTo>
                  <a:lnTo>
                    <a:pt x="349974" y="96472"/>
                  </a:lnTo>
                  <a:lnTo>
                    <a:pt x="311540" y="120678"/>
                  </a:lnTo>
                  <a:lnTo>
                    <a:pt x="274823" y="147231"/>
                  </a:lnTo>
                  <a:lnTo>
                    <a:pt x="239929" y="176027"/>
                  </a:lnTo>
                  <a:lnTo>
                    <a:pt x="206962" y="206962"/>
                  </a:lnTo>
                  <a:lnTo>
                    <a:pt x="176027" y="239929"/>
                  </a:lnTo>
                  <a:lnTo>
                    <a:pt x="147231" y="274823"/>
                  </a:lnTo>
                  <a:lnTo>
                    <a:pt x="120678" y="311540"/>
                  </a:lnTo>
                  <a:lnTo>
                    <a:pt x="96472" y="349974"/>
                  </a:lnTo>
                  <a:lnTo>
                    <a:pt x="74721" y="390019"/>
                  </a:lnTo>
                  <a:lnTo>
                    <a:pt x="55528" y="431571"/>
                  </a:lnTo>
                  <a:lnTo>
                    <a:pt x="39000" y="474525"/>
                  </a:lnTo>
                  <a:lnTo>
                    <a:pt x="25240" y="518774"/>
                  </a:lnTo>
                  <a:lnTo>
                    <a:pt x="14355" y="564214"/>
                  </a:lnTo>
                  <a:lnTo>
                    <a:pt x="6450" y="610740"/>
                  </a:lnTo>
                  <a:lnTo>
                    <a:pt x="1630" y="658246"/>
                  </a:lnTo>
                  <a:lnTo>
                    <a:pt x="0" y="706627"/>
                  </a:lnTo>
                  <a:lnTo>
                    <a:pt x="0" y="3927855"/>
                  </a:lnTo>
                  <a:lnTo>
                    <a:pt x="1630" y="3976235"/>
                  </a:lnTo>
                  <a:lnTo>
                    <a:pt x="6450" y="4023740"/>
                  </a:lnTo>
                  <a:lnTo>
                    <a:pt x="14355" y="4070265"/>
                  </a:lnTo>
                  <a:lnTo>
                    <a:pt x="25240" y="4115705"/>
                  </a:lnTo>
                  <a:lnTo>
                    <a:pt x="39000" y="4159953"/>
                  </a:lnTo>
                  <a:lnTo>
                    <a:pt x="55528" y="4202906"/>
                  </a:lnTo>
                  <a:lnTo>
                    <a:pt x="74721" y="4244458"/>
                  </a:lnTo>
                  <a:lnTo>
                    <a:pt x="96472" y="4284503"/>
                  </a:lnTo>
                  <a:lnTo>
                    <a:pt x="120678" y="4322937"/>
                  </a:lnTo>
                  <a:lnTo>
                    <a:pt x="147231" y="4359654"/>
                  </a:lnTo>
                  <a:lnTo>
                    <a:pt x="176027" y="4394549"/>
                  </a:lnTo>
                  <a:lnTo>
                    <a:pt x="206962" y="4427516"/>
                  </a:lnTo>
                  <a:lnTo>
                    <a:pt x="239929" y="4458451"/>
                  </a:lnTo>
                  <a:lnTo>
                    <a:pt x="274823" y="4487248"/>
                  </a:lnTo>
                  <a:lnTo>
                    <a:pt x="311540" y="4513802"/>
                  </a:lnTo>
                  <a:lnTo>
                    <a:pt x="349974" y="4538008"/>
                  </a:lnTo>
                  <a:lnTo>
                    <a:pt x="390019" y="4559760"/>
                  </a:lnTo>
                  <a:lnTo>
                    <a:pt x="431571" y="4578953"/>
                  </a:lnTo>
                  <a:lnTo>
                    <a:pt x="474525" y="4595482"/>
                  </a:lnTo>
                  <a:lnTo>
                    <a:pt x="518774" y="4609242"/>
                  </a:lnTo>
                  <a:lnTo>
                    <a:pt x="564214" y="4620127"/>
                  </a:lnTo>
                  <a:lnTo>
                    <a:pt x="610740" y="4628033"/>
                  </a:lnTo>
                  <a:lnTo>
                    <a:pt x="658246" y="4632853"/>
                  </a:lnTo>
                  <a:lnTo>
                    <a:pt x="706627" y="4634483"/>
                  </a:lnTo>
                  <a:lnTo>
                    <a:pt x="3533140" y="4634483"/>
                  </a:lnTo>
                  <a:lnTo>
                    <a:pt x="3581521" y="4632853"/>
                  </a:lnTo>
                  <a:lnTo>
                    <a:pt x="3629027" y="4628033"/>
                  </a:lnTo>
                  <a:lnTo>
                    <a:pt x="3675553" y="4620127"/>
                  </a:lnTo>
                  <a:lnTo>
                    <a:pt x="3720993" y="4609242"/>
                  </a:lnTo>
                  <a:lnTo>
                    <a:pt x="3765242" y="4595482"/>
                  </a:lnTo>
                  <a:lnTo>
                    <a:pt x="3808196" y="4578953"/>
                  </a:lnTo>
                  <a:lnTo>
                    <a:pt x="3849748" y="4559760"/>
                  </a:lnTo>
                  <a:lnTo>
                    <a:pt x="3889793" y="4538008"/>
                  </a:lnTo>
                  <a:lnTo>
                    <a:pt x="3928227" y="4513802"/>
                  </a:lnTo>
                  <a:lnTo>
                    <a:pt x="3964944" y="4487248"/>
                  </a:lnTo>
                  <a:lnTo>
                    <a:pt x="3999838" y="4458451"/>
                  </a:lnTo>
                  <a:lnTo>
                    <a:pt x="4032805" y="4427516"/>
                  </a:lnTo>
                  <a:lnTo>
                    <a:pt x="4063740" y="4394549"/>
                  </a:lnTo>
                  <a:lnTo>
                    <a:pt x="4092536" y="4359654"/>
                  </a:lnTo>
                  <a:lnTo>
                    <a:pt x="4119089" y="4322937"/>
                  </a:lnTo>
                  <a:lnTo>
                    <a:pt x="4143295" y="4284503"/>
                  </a:lnTo>
                  <a:lnTo>
                    <a:pt x="4165046" y="4244458"/>
                  </a:lnTo>
                  <a:lnTo>
                    <a:pt x="4184239" y="4202906"/>
                  </a:lnTo>
                  <a:lnTo>
                    <a:pt x="4200767" y="4159953"/>
                  </a:lnTo>
                  <a:lnTo>
                    <a:pt x="4214527" y="4115705"/>
                  </a:lnTo>
                  <a:lnTo>
                    <a:pt x="4225412" y="4070265"/>
                  </a:lnTo>
                  <a:lnTo>
                    <a:pt x="4233317" y="4023740"/>
                  </a:lnTo>
                  <a:lnTo>
                    <a:pt x="4238137" y="3976235"/>
                  </a:lnTo>
                  <a:lnTo>
                    <a:pt x="4239768" y="3927855"/>
                  </a:lnTo>
                  <a:lnTo>
                    <a:pt x="4239768" y="706627"/>
                  </a:lnTo>
                  <a:lnTo>
                    <a:pt x="4238137" y="658246"/>
                  </a:lnTo>
                  <a:lnTo>
                    <a:pt x="4233317" y="610740"/>
                  </a:lnTo>
                  <a:lnTo>
                    <a:pt x="4225412" y="564214"/>
                  </a:lnTo>
                  <a:lnTo>
                    <a:pt x="4214527" y="518774"/>
                  </a:lnTo>
                  <a:lnTo>
                    <a:pt x="4200767" y="474525"/>
                  </a:lnTo>
                  <a:lnTo>
                    <a:pt x="4184239" y="431571"/>
                  </a:lnTo>
                  <a:lnTo>
                    <a:pt x="4165046" y="390019"/>
                  </a:lnTo>
                  <a:lnTo>
                    <a:pt x="4143295" y="349974"/>
                  </a:lnTo>
                  <a:lnTo>
                    <a:pt x="4119089" y="311540"/>
                  </a:lnTo>
                  <a:lnTo>
                    <a:pt x="4092536" y="274823"/>
                  </a:lnTo>
                  <a:lnTo>
                    <a:pt x="4063740" y="239929"/>
                  </a:lnTo>
                  <a:lnTo>
                    <a:pt x="4032805" y="206962"/>
                  </a:lnTo>
                  <a:lnTo>
                    <a:pt x="3999838" y="176027"/>
                  </a:lnTo>
                  <a:lnTo>
                    <a:pt x="3964944" y="147231"/>
                  </a:lnTo>
                  <a:lnTo>
                    <a:pt x="3928227" y="120678"/>
                  </a:lnTo>
                  <a:lnTo>
                    <a:pt x="3889793" y="96472"/>
                  </a:lnTo>
                  <a:lnTo>
                    <a:pt x="3849748" y="74721"/>
                  </a:lnTo>
                  <a:lnTo>
                    <a:pt x="3808196" y="55528"/>
                  </a:lnTo>
                  <a:lnTo>
                    <a:pt x="3765242" y="39000"/>
                  </a:lnTo>
                  <a:lnTo>
                    <a:pt x="3720993" y="25240"/>
                  </a:lnTo>
                  <a:lnTo>
                    <a:pt x="3675553" y="14355"/>
                  </a:lnTo>
                  <a:lnTo>
                    <a:pt x="3629027" y="6450"/>
                  </a:lnTo>
                  <a:lnTo>
                    <a:pt x="3581521" y="1630"/>
                  </a:lnTo>
                  <a:lnTo>
                    <a:pt x="3533140" y="0"/>
                  </a:lnTo>
                  <a:close/>
                </a:path>
              </a:pathLst>
            </a:custGeom>
            <a:solidFill>
              <a:srgbClr val="1F487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8" name="object 28"/>
            <p:cNvSpPr/>
            <p:nvPr/>
          </p:nvSpPr>
          <p:spPr>
            <a:xfrm>
              <a:off x="7347203" y="1513332"/>
              <a:ext cx="4239895" cy="4634865"/>
            </a:xfrm>
            <a:custGeom>
              <a:avLst/>
              <a:gdLst/>
              <a:ahLst/>
              <a:cxnLst/>
              <a:rect l="l" t="t" r="r" b="b"/>
              <a:pathLst>
                <a:path w="4239895" h="4634865">
                  <a:moveTo>
                    <a:pt x="0" y="706627"/>
                  </a:moveTo>
                  <a:lnTo>
                    <a:pt x="1630" y="658246"/>
                  </a:lnTo>
                  <a:lnTo>
                    <a:pt x="6450" y="610740"/>
                  </a:lnTo>
                  <a:lnTo>
                    <a:pt x="14355" y="564214"/>
                  </a:lnTo>
                  <a:lnTo>
                    <a:pt x="25240" y="518774"/>
                  </a:lnTo>
                  <a:lnTo>
                    <a:pt x="39000" y="474525"/>
                  </a:lnTo>
                  <a:lnTo>
                    <a:pt x="55528" y="431571"/>
                  </a:lnTo>
                  <a:lnTo>
                    <a:pt x="74721" y="390019"/>
                  </a:lnTo>
                  <a:lnTo>
                    <a:pt x="96472" y="349974"/>
                  </a:lnTo>
                  <a:lnTo>
                    <a:pt x="120678" y="311540"/>
                  </a:lnTo>
                  <a:lnTo>
                    <a:pt x="147231" y="274823"/>
                  </a:lnTo>
                  <a:lnTo>
                    <a:pt x="176027" y="239929"/>
                  </a:lnTo>
                  <a:lnTo>
                    <a:pt x="206962" y="206962"/>
                  </a:lnTo>
                  <a:lnTo>
                    <a:pt x="239929" y="176027"/>
                  </a:lnTo>
                  <a:lnTo>
                    <a:pt x="274823" y="147231"/>
                  </a:lnTo>
                  <a:lnTo>
                    <a:pt x="311540" y="120678"/>
                  </a:lnTo>
                  <a:lnTo>
                    <a:pt x="349974" y="96472"/>
                  </a:lnTo>
                  <a:lnTo>
                    <a:pt x="390019" y="74721"/>
                  </a:lnTo>
                  <a:lnTo>
                    <a:pt x="431571" y="55528"/>
                  </a:lnTo>
                  <a:lnTo>
                    <a:pt x="474525" y="39000"/>
                  </a:lnTo>
                  <a:lnTo>
                    <a:pt x="518774" y="25240"/>
                  </a:lnTo>
                  <a:lnTo>
                    <a:pt x="564214" y="14355"/>
                  </a:lnTo>
                  <a:lnTo>
                    <a:pt x="610740" y="6450"/>
                  </a:lnTo>
                  <a:lnTo>
                    <a:pt x="658246" y="1630"/>
                  </a:lnTo>
                  <a:lnTo>
                    <a:pt x="706627" y="0"/>
                  </a:lnTo>
                  <a:lnTo>
                    <a:pt x="3533140" y="0"/>
                  </a:lnTo>
                  <a:lnTo>
                    <a:pt x="3581521" y="1630"/>
                  </a:lnTo>
                  <a:lnTo>
                    <a:pt x="3629027" y="6450"/>
                  </a:lnTo>
                  <a:lnTo>
                    <a:pt x="3675553" y="14355"/>
                  </a:lnTo>
                  <a:lnTo>
                    <a:pt x="3720993" y="25240"/>
                  </a:lnTo>
                  <a:lnTo>
                    <a:pt x="3765242" y="39000"/>
                  </a:lnTo>
                  <a:lnTo>
                    <a:pt x="3808196" y="55528"/>
                  </a:lnTo>
                  <a:lnTo>
                    <a:pt x="3849748" y="74721"/>
                  </a:lnTo>
                  <a:lnTo>
                    <a:pt x="3889793" y="96472"/>
                  </a:lnTo>
                  <a:lnTo>
                    <a:pt x="3928227" y="120678"/>
                  </a:lnTo>
                  <a:lnTo>
                    <a:pt x="3964944" y="147231"/>
                  </a:lnTo>
                  <a:lnTo>
                    <a:pt x="3999838" y="176027"/>
                  </a:lnTo>
                  <a:lnTo>
                    <a:pt x="4032805" y="206962"/>
                  </a:lnTo>
                  <a:lnTo>
                    <a:pt x="4063740" y="239929"/>
                  </a:lnTo>
                  <a:lnTo>
                    <a:pt x="4092536" y="274823"/>
                  </a:lnTo>
                  <a:lnTo>
                    <a:pt x="4119089" y="311540"/>
                  </a:lnTo>
                  <a:lnTo>
                    <a:pt x="4143295" y="349974"/>
                  </a:lnTo>
                  <a:lnTo>
                    <a:pt x="4165046" y="390019"/>
                  </a:lnTo>
                  <a:lnTo>
                    <a:pt x="4184239" y="431571"/>
                  </a:lnTo>
                  <a:lnTo>
                    <a:pt x="4200767" y="474525"/>
                  </a:lnTo>
                  <a:lnTo>
                    <a:pt x="4214527" y="518774"/>
                  </a:lnTo>
                  <a:lnTo>
                    <a:pt x="4225412" y="564214"/>
                  </a:lnTo>
                  <a:lnTo>
                    <a:pt x="4233317" y="610740"/>
                  </a:lnTo>
                  <a:lnTo>
                    <a:pt x="4238137" y="658246"/>
                  </a:lnTo>
                  <a:lnTo>
                    <a:pt x="4239768" y="706627"/>
                  </a:lnTo>
                  <a:lnTo>
                    <a:pt x="4239768" y="3927855"/>
                  </a:lnTo>
                  <a:lnTo>
                    <a:pt x="4238137" y="3976235"/>
                  </a:lnTo>
                  <a:lnTo>
                    <a:pt x="4233317" y="4023740"/>
                  </a:lnTo>
                  <a:lnTo>
                    <a:pt x="4225412" y="4070265"/>
                  </a:lnTo>
                  <a:lnTo>
                    <a:pt x="4214527" y="4115705"/>
                  </a:lnTo>
                  <a:lnTo>
                    <a:pt x="4200767" y="4159953"/>
                  </a:lnTo>
                  <a:lnTo>
                    <a:pt x="4184239" y="4202906"/>
                  </a:lnTo>
                  <a:lnTo>
                    <a:pt x="4165046" y="4244458"/>
                  </a:lnTo>
                  <a:lnTo>
                    <a:pt x="4143295" y="4284503"/>
                  </a:lnTo>
                  <a:lnTo>
                    <a:pt x="4119089" y="4322937"/>
                  </a:lnTo>
                  <a:lnTo>
                    <a:pt x="4092536" y="4359654"/>
                  </a:lnTo>
                  <a:lnTo>
                    <a:pt x="4063740" y="4394549"/>
                  </a:lnTo>
                  <a:lnTo>
                    <a:pt x="4032805" y="4427516"/>
                  </a:lnTo>
                  <a:lnTo>
                    <a:pt x="3999838" y="4458451"/>
                  </a:lnTo>
                  <a:lnTo>
                    <a:pt x="3964944" y="4487248"/>
                  </a:lnTo>
                  <a:lnTo>
                    <a:pt x="3928227" y="4513802"/>
                  </a:lnTo>
                  <a:lnTo>
                    <a:pt x="3889793" y="4538008"/>
                  </a:lnTo>
                  <a:lnTo>
                    <a:pt x="3849748" y="4559760"/>
                  </a:lnTo>
                  <a:lnTo>
                    <a:pt x="3808196" y="4578953"/>
                  </a:lnTo>
                  <a:lnTo>
                    <a:pt x="3765242" y="4595482"/>
                  </a:lnTo>
                  <a:lnTo>
                    <a:pt x="3720993" y="4609242"/>
                  </a:lnTo>
                  <a:lnTo>
                    <a:pt x="3675553" y="4620127"/>
                  </a:lnTo>
                  <a:lnTo>
                    <a:pt x="3629027" y="4628033"/>
                  </a:lnTo>
                  <a:lnTo>
                    <a:pt x="3581521" y="4632853"/>
                  </a:lnTo>
                  <a:lnTo>
                    <a:pt x="3533140" y="4634483"/>
                  </a:lnTo>
                  <a:lnTo>
                    <a:pt x="706627" y="4634483"/>
                  </a:lnTo>
                  <a:lnTo>
                    <a:pt x="658246" y="4632853"/>
                  </a:lnTo>
                  <a:lnTo>
                    <a:pt x="610740" y="4628033"/>
                  </a:lnTo>
                  <a:lnTo>
                    <a:pt x="564214" y="4620127"/>
                  </a:lnTo>
                  <a:lnTo>
                    <a:pt x="518774" y="4609242"/>
                  </a:lnTo>
                  <a:lnTo>
                    <a:pt x="474525" y="4595482"/>
                  </a:lnTo>
                  <a:lnTo>
                    <a:pt x="431571" y="4578953"/>
                  </a:lnTo>
                  <a:lnTo>
                    <a:pt x="390019" y="4559760"/>
                  </a:lnTo>
                  <a:lnTo>
                    <a:pt x="349974" y="4538008"/>
                  </a:lnTo>
                  <a:lnTo>
                    <a:pt x="311540" y="4513802"/>
                  </a:lnTo>
                  <a:lnTo>
                    <a:pt x="274823" y="4487248"/>
                  </a:lnTo>
                  <a:lnTo>
                    <a:pt x="239929" y="4458451"/>
                  </a:lnTo>
                  <a:lnTo>
                    <a:pt x="206962" y="4427516"/>
                  </a:lnTo>
                  <a:lnTo>
                    <a:pt x="176027" y="4394549"/>
                  </a:lnTo>
                  <a:lnTo>
                    <a:pt x="147231" y="4359654"/>
                  </a:lnTo>
                  <a:lnTo>
                    <a:pt x="120678" y="4322937"/>
                  </a:lnTo>
                  <a:lnTo>
                    <a:pt x="96472" y="4284503"/>
                  </a:lnTo>
                  <a:lnTo>
                    <a:pt x="74721" y="4244458"/>
                  </a:lnTo>
                  <a:lnTo>
                    <a:pt x="55528" y="4202906"/>
                  </a:lnTo>
                  <a:lnTo>
                    <a:pt x="39000" y="4159953"/>
                  </a:lnTo>
                  <a:lnTo>
                    <a:pt x="25240" y="4115705"/>
                  </a:lnTo>
                  <a:lnTo>
                    <a:pt x="14355" y="4070265"/>
                  </a:lnTo>
                  <a:lnTo>
                    <a:pt x="6450" y="4023740"/>
                  </a:lnTo>
                  <a:lnTo>
                    <a:pt x="1630" y="3976235"/>
                  </a:lnTo>
                  <a:lnTo>
                    <a:pt x="0" y="3927855"/>
                  </a:lnTo>
                  <a:lnTo>
                    <a:pt x="0" y="706627"/>
                  </a:lnTo>
                  <a:close/>
                </a:path>
              </a:pathLst>
            </a:custGeom>
            <a:ln w="12192">
              <a:solidFill>
                <a:srgbClr val="42709B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9" name="object 29"/>
          <p:cNvSpPr txBox="1"/>
          <p:nvPr/>
        </p:nvSpPr>
        <p:spPr>
          <a:xfrm>
            <a:off x="7633461" y="2419858"/>
            <a:ext cx="2767330" cy="2997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 spc="-5" b="1">
                <a:solidFill>
                  <a:srgbClr val="FFFFFF"/>
                </a:solidFill>
                <a:latin typeface="Arial"/>
                <a:cs typeface="Arial"/>
              </a:rPr>
              <a:t>Enhance </a:t>
            </a:r>
            <a:r>
              <a:rPr dirty="0" sz="1800" b="1">
                <a:solidFill>
                  <a:srgbClr val="FFFFFF"/>
                </a:solidFill>
                <a:latin typeface="Arial"/>
                <a:cs typeface="Arial"/>
              </a:rPr>
              <a:t>using</a:t>
            </a:r>
            <a:r>
              <a:rPr dirty="0" sz="1800" spc="-60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800" spc="-5" b="1">
                <a:solidFill>
                  <a:srgbClr val="FFFFFF"/>
                </a:solidFill>
                <a:latin typeface="Arial"/>
                <a:cs typeface="Arial"/>
              </a:rPr>
              <a:t>Feedback</a:t>
            </a:r>
            <a:endParaRPr sz="1800">
              <a:latin typeface="Arial"/>
              <a:cs typeface="Arial"/>
            </a:endParaRPr>
          </a:p>
        </p:txBody>
      </p:sp>
      <p:sp>
        <p:nvSpPr>
          <p:cNvPr id="30" name="object 30"/>
          <p:cNvSpPr txBox="1"/>
          <p:nvPr/>
        </p:nvSpPr>
        <p:spPr>
          <a:xfrm>
            <a:off x="7759954" y="2794761"/>
            <a:ext cx="3404870" cy="547370"/>
          </a:xfrm>
          <a:prstGeom prst="rect">
            <a:avLst/>
          </a:prstGeom>
        </p:spPr>
        <p:txBody>
          <a:bodyPr wrap="square" lIns="0" tIns="43180" rIns="0" bIns="0" rtlCol="0" vert="horz">
            <a:spAutoFit/>
          </a:bodyPr>
          <a:lstStyle/>
          <a:p>
            <a:pPr marL="342900" marR="5080" indent="-330835">
              <a:lnSpc>
                <a:spcPts val="1950"/>
              </a:lnSpc>
              <a:spcBef>
                <a:spcPts val="340"/>
              </a:spcBef>
              <a:tabLst>
                <a:tab pos="342900" algn="l"/>
              </a:tabLst>
            </a:pPr>
            <a:r>
              <a:rPr dirty="0" sz="1600" spc="-5">
                <a:solidFill>
                  <a:srgbClr val="FFFFFF"/>
                </a:solidFill>
                <a:latin typeface="Arial"/>
                <a:cs typeface="Arial"/>
              </a:rPr>
              <a:t>1.	</a:t>
            </a:r>
            <a:r>
              <a:rPr dirty="0" sz="1800" spc="-5">
                <a:solidFill>
                  <a:srgbClr val="FFFFFF"/>
                </a:solidFill>
                <a:latin typeface="Arial"/>
                <a:cs typeface="Arial"/>
              </a:rPr>
              <a:t>Obtaining </a:t>
            </a:r>
            <a:r>
              <a:rPr dirty="0" sz="1800">
                <a:solidFill>
                  <a:srgbClr val="FFFFFF"/>
                </a:solidFill>
                <a:latin typeface="Arial"/>
                <a:cs typeface="Arial"/>
              </a:rPr>
              <a:t>the </a:t>
            </a:r>
            <a:r>
              <a:rPr dirty="0" sz="1800" spc="-5">
                <a:solidFill>
                  <a:srgbClr val="FFFFFF"/>
                </a:solidFill>
                <a:latin typeface="Arial"/>
                <a:cs typeface="Arial"/>
              </a:rPr>
              <a:t>feedback on </a:t>
            </a:r>
            <a:r>
              <a:rPr dirty="0" sz="1800">
                <a:solidFill>
                  <a:srgbClr val="FFFFFF"/>
                </a:solidFill>
                <a:latin typeface="Arial"/>
                <a:cs typeface="Arial"/>
              </a:rPr>
              <a:t>the  </a:t>
            </a:r>
            <a:r>
              <a:rPr dirty="0" sz="1800" spc="-5">
                <a:solidFill>
                  <a:srgbClr val="FFFFFF"/>
                </a:solidFill>
                <a:latin typeface="Arial"/>
                <a:cs typeface="Arial"/>
              </a:rPr>
              <a:t>quality </a:t>
            </a:r>
            <a:r>
              <a:rPr dirty="0" sz="1800">
                <a:solidFill>
                  <a:srgbClr val="FFFFFF"/>
                </a:solidFill>
                <a:latin typeface="Arial"/>
                <a:cs typeface="Arial"/>
              </a:rPr>
              <a:t>of </a:t>
            </a:r>
            <a:r>
              <a:rPr dirty="0" sz="1800" spc="-5">
                <a:solidFill>
                  <a:srgbClr val="FFFFFF"/>
                </a:solidFill>
                <a:latin typeface="Arial"/>
                <a:cs typeface="Arial"/>
              </a:rPr>
              <a:t>the service.</a:t>
            </a:r>
            <a:endParaRPr sz="1800">
              <a:latin typeface="Arial"/>
              <a:cs typeface="Arial"/>
            </a:endParaRPr>
          </a:p>
        </p:txBody>
      </p:sp>
      <p:sp>
        <p:nvSpPr>
          <p:cNvPr id="31" name="object 31"/>
          <p:cNvSpPr txBox="1"/>
          <p:nvPr/>
        </p:nvSpPr>
        <p:spPr>
          <a:xfrm>
            <a:off x="7759954" y="3788791"/>
            <a:ext cx="3162935" cy="546735"/>
          </a:xfrm>
          <a:prstGeom prst="rect">
            <a:avLst/>
          </a:prstGeom>
        </p:spPr>
        <p:txBody>
          <a:bodyPr wrap="square" lIns="0" tIns="43815" rIns="0" bIns="0" rtlCol="0" vert="horz">
            <a:spAutoFit/>
          </a:bodyPr>
          <a:lstStyle/>
          <a:p>
            <a:pPr marL="342900" marR="5080" indent="-330835">
              <a:lnSpc>
                <a:spcPts val="1939"/>
              </a:lnSpc>
              <a:spcBef>
                <a:spcPts val="345"/>
              </a:spcBef>
              <a:tabLst>
                <a:tab pos="342900" algn="l"/>
              </a:tabLst>
            </a:pPr>
            <a:r>
              <a:rPr dirty="0" sz="1600" spc="-5">
                <a:solidFill>
                  <a:srgbClr val="FFFFFF"/>
                </a:solidFill>
                <a:latin typeface="Arial"/>
                <a:cs typeface="Arial"/>
              </a:rPr>
              <a:t>1.	</a:t>
            </a:r>
            <a:r>
              <a:rPr dirty="0" sz="1800" spc="-5">
                <a:solidFill>
                  <a:srgbClr val="FFFFFF"/>
                </a:solidFill>
                <a:latin typeface="Arial"/>
                <a:cs typeface="Arial"/>
              </a:rPr>
              <a:t>Ensuring </a:t>
            </a:r>
            <a:r>
              <a:rPr dirty="0" sz="1800">
                <a:solidFill>
                  <a:srgbClr val="FFFFFF"/>
                </a:solidFill>
                <a:latin typeface="Arial"/>
                <a:cs typeface="Arial"/>
              </a:rPr>
              <a:t>the </a:t>
            </a:r>
            <a:r>
              <a:rPr dirty="0" sz="1800" spc="-5">
                <a:solidFill>
                  <a:srgbClr val="FFFFFF"/>
                </a:solidFill>
                <a:latin typeface="Arial"/>
                <a:cs typeface="Arial"/>
              </a:rPr>
              <a:t>usability </a:t>
            </a:r>
            <a:r>
              <a:rPr dirty="0" sz="1800">
                <a:solidFill>
                  <a:srgbClr val="FFFFFF"/>
                </a:solidFill>
                <a:latin typeface="Arial"/>
                <a:cs typeface="Arial"/>
              </a:rPr>
              <a:t>of</a:t>
            </a:r>
            <a:r>
              <a:rPr dirty="0" sz="1800" spc="-45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FFFFFF"/>
                </a:solidFill>
                <a:latin typeface="Arial"/>
                <a:cs typeface="Arial"/>
              </a:rPr>
              <a:t>the  </a:t>
            </a:r>
            <a:r>
              <a:rPr dirty="0" sz="1800" spc="-5">
                <a:solidFill>
                  <a:srgbClr val="FFFFFF"/>
                </a:solidFill>
                <a:latin typeface="Arial"/>
                <a:cs typeface="Arial"/>
              </a:rPr>
              <a:t>obtained</a:t>
            </a:r>
            <a:r>
              <a:rPr dirty="0" sz="1800" spc="1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800" spc="-5">
                <a:solidFill>
                  <a:srgbClr val="FFFFFF"/>
                </a:solidFill>
                <a:latin typeface="Arial"/>
                <a:cs typeface="Arial"/>
              </a:rPr>
              <a:t>feedback.</a:t>
            </a:r>
            <a:endParaRPr sz="1800">
              <a:latin typeface="Arial"/>
              <a:cs typeface="Arial"/>
            </a:endParaRPr>
          </a:p>
        </p:txBody>
      </p:sp>
      <p:sp>
        <p:nvSpPr>
          <p:cNvPr id="32" name="object 32"/>
          <p:cNvSpPr txBox="1"/>
          <p:nvPr/>
        </p:nvSpPr>
        <p:spPr>
          <a:xfrm>
            <a:off x="7759954" y="4784217"/>
            <a:ext cx="3249930" cy="546735"/>
          </a:xfrm>
          <a:prstGeom prst="rect">
            <a:avLst/>
          </a:prstGeom>
        </p:spPr>
        <p:txBody>
          <a:bodyPr wrap="square" lIns="0" tIns="43815" rIns="0" bIns="0" rtlCol="0" vert="horz">
            <a:spAutoFit/>
          </a:bodyPr>
          <a:lstStyle/>
          <a:p>
            <a:pPr marL="342900" marR="5080" indent="-330835">
              <a:lnSpc>
                <a:spcPts val="1939"/>
              </a:lnSpc>
              <a:spcBef>
                <a:spcPts val="345"/>
              </a:spcBef>
              <a:tabLst>
                <a:tab pos="342900" algn="l"/>
              </a:tabLst>
            </a:pPr>
            <a:r>
              <a:rPr dirty="0" sz="1600" spc="-5">
                <a:solidFill>
                  <a:srgbClr val="FFFFFF"/>
                </a:solidFill>
                <a:latin typeface="Arial"/>
                <a:cs typeface="Arial"/>
              </a:rPr>
              <a:t>1.	</a:t>
            </a:r>
            <a:r>
              <a:rPr dirty="0" sz="1800" spc="-5">
                <a:solidFill>
                  <a:srgbClr val="FFFFFF"/>
                </a:solidFill>
                <a:latin typeface="Arial"/>
                <a:cs typeface="Arial"/>
              </a:rPr>
              <a:t>Implementing feedback </a:t>
            </a:r>
            <a:r>
              <a:rPr dirty="0" sz="1800">
                <a:solidFill>
                  <a:srgbClr val="FFFFFF"/>
                </a:solidFill>
                <a:latin typeface="Arial"/>
                <a:cs typeface="Arial"/>
              </a:rPr>
              <a:t>for </a:t>
            </a:r>
            <a:r>
              <a:rPr dirty="0" sz="1800" spc="-5">
                <a:solidFill>
                  <a:srgbClr val="FFFFFF"/>
                </a:solidFill>
                <a:latin typeface="Arial"/>
                <a:cs typeface="Arial"/>
              </a:rPr>
              <a:t>a  better and improved</a:t>
            </a:r>
            <a:r>
              <a:rPr dirty="0" sz="1800" spc="-15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800" spc="-5">
                <a:solidFill>
                  <a:srgbClr val="FFFFFF"/>
                </a:solidFill>
                <a:latin typeface="Arial"/>
                <a:cs typeface="Arial"/>
              </a:rPr>
              <a:t>version.</a:t>
            </a:r>
            <a:endParaRPr sz="1800">
              <a:latin typeface="Arial"/>
              <a:cs typeface="Arial"/>
            </a:endParaRPr>
          </a:p>
        </p:txBody>
      </p:sp>
      <p:sp>
        <p:nvSpPr>
          <p:cNvPr id="33" name="object 33"/>
          <p:cNvSpPr/>
          <p:nvPr/>
        </p:nvSpPr>
        <p:spPr>
          <a:xfrm>
            <a:off x="2072639" y="740663"/>
            <a:ext cx="7741920" cy="573405"/>
          </a:xfrm>
          <a:custGeom>
            <a:avLst/>
            <a:gdLst/>
            <a:ahLst/>
            <a:cxnLst/>
            <a:rect l="l" t="t" r="r" b="b"/>
            <a:pathLst>
              <a:path w="7741920" h="573405">
                <a:moveTo>
                  <a:pt x="7741919" y="0"/>
                </a:moveTo>
                <a:lnTo>
                  <a:pt x="0" y="0"/>
                </a:lnTo>
                <a:lnTo>
                  <a:pt x="0" y="573024"/>
                </a:lnTo>
                <a:lnTo>
                  <a:pt x="7741919" y="573024"/>
                </a:lnTo>
                <a:lnTo>
                  <a:pt x="7741919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4" name="object 34"/>
          <p:cNvSpPr txBox="1">
            <a:spLocks noGrp="1"/>
          </p:cNvSpPr>
          <p:nvPr>
            <p:ph type="title"/>
          </p:nvPr>
        </p:nvSpPr>
        <p:spPr>
          <a:xfrm>
            <a:off x="2162048" y="764235"/>
            <a:ext cx="7559675" cy="483234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3000">
                <a:latin typeface="Arial Black"/>
                <a:cs typeface="Arial Black"/>
              </a:rPr>
              <a:t>STEP </a:t>
            </a:r>
            <a:r>
              <a:rPr dirty="0" sz="3000" spc="-5">
                <a:latin typeface="Arial Black"/>
                <a:cs typeface="Arial Black"/>
              </a:rPr>
              <a:t>SIX </a:t>
            </a:r>
            <a:r>
              <a:rPr dirty="0" sz="3000">
                <a:latin typeface="Arial Black"/>
                <a:cs typeface="Arial Black"/>
              </a:rPr>
              <a:t>: Enhance using</a:t>
            </a:r>
            <a:r>
              <a:rPr dirty="0" sz="3000" spc="-150">
                <a:latin typeface="Arial Black"/>
                <a:cs typeface="Arial Black"/>
              </a:rPr>
              <a:t> </a:t>
            </a:r>
            <a:r>
              <a:rPr dirty="0" sz="3000">
                <a:latin typeface="Arial Black"/>
                <a:cs typeface="Arial Black"/>
              </a:rPr>
              <a:t>Feedback</a:t>
            </a:r>
            <a:endParaRPr sz="3000">
              <a:latin typeface="Arial Black"/>
              <a:cs typeface="Arial Black"/>
            </a:endParaRPr>
          </a:p>
        </p:txBody>
      </p:sp>
      <p:sp>
        <p:nvSpPr>
          <p:cNvPr id="42" name="object 42"/>
          <p:cNvSpPr txBox="1"/>
          <p:nvPr/>
        </p:nvSpPr>
        <p:spPr>
          <a:xfrm>
            <a:off x="4755007" y="6465214"/>
            <a:ext cx="2378075" cy="1778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1240"/>
              </a:lnSpc>
            </a:pPr>
            <a:r>
              <a:rPr dirty="0" sz="1200" spc="-5">
                <a:solidFill>
                  <a:srgbClr val="878787"/>
                </a:solidFill>
                <a:latin typeface="Calibri"/>
                <a:cs typeface="Calibri"/>
              </a:rPr>
              <a:t>charrumalhotra[dot]iipa[at]gov[dot]in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43" name="object 43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38100">
              <a:lnSpc>
                <a:spcPts val="1240"/>
              </a:lnSpc>
            </a:pPr>
            <a:fld id="{81D60167-4931-47E6-BA6A-407CBD079E47}" type="slidenum">
              <a:rPr dirty="0"/>
              <a:t>20</a:t>
            </a:fld>
          </a:p>
        </p:txBody>
      </p:sp>
      <p:sp>
        <p:nvSpPr>
          <p:cNvPr id="35" name="object 35"/>
          <p:cNvSpPr txBox="1"/>
          <p:nvPr/>
        </p:nvSpPr>
        <p:spPr>
          <a:xfrm>
            <a:off x="2882010" y="3475990"/>
            <a:ext cx="1236980" cy="112204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algn="ctr" marL="12700" marR="5080" indent="-1270">
              <a:lnSpc>
                <a:spcPct val="100000"/>
              </a:lnSpc>
              <a:spcBef>
                <a:spcPts val="95"/>
              </a:spcBef>
            </a:pPr>
            <a:r>
              <a:rPr dirty="0" sz="1600" spc="-5" b="1">
                <a:latin typeface="Arial"/>
                <a:cs typeface="Arial"/>
              </a:rPr>
              <a:t>Citizens  </a:t>
            </a:r>
            <a:r>
              <a:rPr dirty="0" sz="1400">
                <a:latin typeface="Arial"/>
                <a:cs typeface="Arial"/>
              </a:rPr>
              <a:t>(Inform  Consult</a:t>
            </a:r>
            <a:r>
              <a:rPr dirty="0" sz="1400" spc="-120">
                <a:latin typeface="Arial"/>
                <a:cs typeface="Arial"/>
              </a:rPr>
              <a:t> </a:t>
            </a:r>
            <a:r>
              <a:rPr dirty="0" sz="1400" spc="-5">
                <a:latin typeface="Arial"/>
                <a:cs typeface="Arial"/>
              </a:rPr>
              <a:t>Involve  </a:t>
            </a:r>
            <a:r>
              <a:rPr dirty="0" sz="1400">
                <a:latin typeface="Arial"/>
                <a:cs typeface="Arial"/>
              </a:rPr>
              <a:t>Collaborate  </a:t>
            </a:r>
            <a:r>
              <a:rPr dirty="0" sz="1400" spc="-5">
                <a:latin typeface="Arial"/>
                <a:cs typeface="Arial"/>
              </a:rPr>
              <a:t>Empower)</a:t>
            </a:r>
            <a:endParaRPr sz="1400">
              <a:latin typeface="Arial"/>
              <a:cs typeface="Arial"/>
            </a:endParaRPr>
          </a:p>
        </p:txBody>
      </p:sp>
      <p:sp>
        <p:nvSpPr>
          <p:cNvPr id="36" name="object 36"/>
          <p:cNvSpPr txBox="1"/>
          <p:nvPr/>
        </p:nvSpPr>
        <p:spPr>
          <a:xfrm>
            <a:off x="3147441" y="1627377"/>
            <a:ext cx="1051560" cy="7569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algn="ctr" marL="12065" marR="5080">
              <a:lnSpc>
                <a:spcPct val="100000"/>
              </a:lnSpc>
              <a:spcBef>
                <a:spcPts val="95"/>
              </a:spcBef>
            </a:pPr>
            <a:r>
              <a:rPr dirty="0" sz="1600" spc="-5" b="1">
                <a:solidFill>
                  <a:srgbClr val="FFFFFF"/>
                </a:solidFill>
                <a:latin typeface="Arial"/>
                <a:cs typeface="Arial"/>
              </a:rPr>
              <a:t>ReDefi</a:t>
            </a:r>
            <a:r>
              <a:rPr dirty="0" sz="1600" spc="-15" b="1">
                <a:solidFill>
                  <a:srgbClr val="FFFFFF"/>
                </a:solidFill>
                <a:latin typeface="Arial"/>
                <a:cs typeface="Arial"/>
              </a:rPr>
              <a:t>n</a:t>
            </a:r>
            <a:r>
              <a:rPr dirty="0" sz="1600" spc="-5" b="1">
                <a:solidFill>
                  <a:srgbClr val="FFFFFF"/>
                </a:solidFill>
                <a:latin typeface="Arial"/>
                <a:cs typeface="Arial"/>
              </a:rPr>
              <a:t>ed  </a:t>
            </a:r>
            <a:r>
              <a:rPr dirty="0" sz="1600" spc="-5" b="1">
                <a:solidFill>
                  <a:srgbClr val="FFFFFF"/>
                </a:solidFill>
                <a:latin typeface="Arial"/>
                <a:cs typeface="Arial"/>
              </a:rPr>
              <a:t>Vision</a:t>
            </a:r>
            <a:r>
              <a:rPr dirty="0" sz="1600" spc="-75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600" spc="-5" b="1">
                <a:solidFill>
                  <a:srgbClr val="FFFFFF"/>
                </a:solidFill>
                <a:latin typeface="Arial"/>
                <a:cs typeface="Arial"/>
              </a:rPr>
              <a:t>and </a:t>
            </a:r>
            <a:r>
              <a:rPr dirty="0" sz="1600" spc="-5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600" spc="-10" b="1">
                <a:solidFill>
                  <a:srgbClr val="FFFFFF"/>
                </a:solidFill>
                <a:latin typeface="Arial"/>
                <a:cs typeface="Arial"/>
              </a:rPr>
              <a:t>GTOs</a:t>
            </a:r>
            <a:endParaRPr sz="1600">
              <a:latin typeface="Arial"/>
              <a:cs typeface="Arial"/>
            </a:endParaRPr>
          </a:p>
        </p:txBody>
      </p:sp>
      <p:sp>
        <p:nvSpPr>
          <p:cNvPr id="37" name="object 37"/>
          <p:cNvSpPr txBox="1"/>
          <p:nvPr/>
        </p:nvSpPr>
        <p:spPr>
          <a:xfrm>
            <a:off x="4768341" y="2479039"/>
            <a:ext cx="2182495" cy="1005840"/>
          </a:xfrm>
          <a:prstGeom prst="rect">
            <a:avLst/>
          </a:prstGeom>
        </p:spPr>
        <p:txBody>
          <a:bodyPr wrap="square" lIns="0" tIns="19050" rIns="0" bIns="0" rtlCol="0" vert="horz">
            <a:spAutoFit/>
          </a:bodyPr>
          <a:lstStyle/>
          <a:p>
            <a:pPr algn="ctr" marL="182880" marR="173990">
              <a:lnSpc>
                <a:spcPts val="1689"/>
              </a:lnSpc>
              <a:spcBef>
                <a:spcPts val="150"/>
              </a:spcBef>
            </a:pPr>
            <a:r>
              <a:rPr dirty="0" sz="1400" spc="-5">
                <a:solidFill>
                  <a:srgbClr val="FFFFFF"/>
                </a:solidFill>
                <a:latin typeface="Arial"/>
                <a:cs typeface="Arial"/>
              </a:rPr>
              <a:t>Evaluate </a:t>
            </a:r>
            <a:r>
              <a:rPr dirty="0" sz="1400">
                <a:solidFill>
                  <a:srgbClr val="FFFFFF"/>
                </a:solidFill>
                <a:latin typeface="Arial"/>
                <a:cs typeface="Arial"/>
              </a:rPr>
              <a:t>&amp; Choose</a:t>
            </a:r>
            <a:r>
              <a:rPr dirty="0" sz="1400" spc="-9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400">
                <a:solidFill>
                  <a:srgbClr val="FFFFFF"/>
                </a:solidFill>
                <a:latin typeface="Arial"/>
                <a:cs typeface="Arial"/>
              </a:rPr>
              <a:t>the  Best</a:t>
            </a:r>
            <a:r>
              <a:rPr dirty="0" sz="1400" spc="-25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400" spc="-5">
                <a:solidFill>
                  <a:srgbClr val="FFFFFF"/>
                </a:solidFill>
                <a:latin typeface="Arial"/>
                <a:cs typeface="Arial"/>
              </a:rPr>
              <a:t>Alternativ</a:t>
            </a:r>
            <a:r>
              <a:rPr dirty="0" sz="1600" spc="-5">
                <a:solidFill>
                  <a:srgbClr val="FFFFFF"/>
                </a:solidFill>
                <a:latin typeface="Arial"/>
                <a:cs typeface="Arial"/>
              </a:rPr>
              <a:t>e</a:t>
            </a:r>
            <a:endParaRPr sz="1600">
              <a:latin typeface="Arial"/>
              <a:cs typeface="Arial"/>
            </a:endParaRPr>
          </a:p>
          <a:p>
            <a:pPr algn="ctr" marL="12700" marR="5080" indent="-635">
              <a:lnSpc>
                <a:spcPts val="1300"/>
              </a:lnSpc>
              <a:spcBef>
                <a:spcPts val="414"/>
              </a:spcBef>
            </a:pPr>
            <a:r>
              <a:rPr dirty="0" sz="1200">
                <a:solidFill>
                  <a:srgbClr val="FFFFFF"/>
                </a:solidFill>
                <a:latin typeface="Arial"/>
                <a:cs typeface="Arial"/>
              </a:rPr>
              <a:t>(Identify </a:t>
            </a:r>
            <a:r>
              <a:rPr dirty="0" sz="1200" spc="-5">
                <a:solidFill>
                  <a:srgbClr val="FFFFFF"/>
                </a:solidFill>
                <a:latin typeface="Arial"/>
                <a:cs typeface="Arial"/>
              </a:rPr>
              <a:t>Interventions </a:t>
            </a:r>
            <a:r>
              <a:rPr dirty="0" sz="1200">
                <a:solidFill>
                  <a:srgbClr val="FFFFFF"/>
                </a:solidFill>
                <a:latin typeface="Arial"/>
                <a:cs typeface="Arial"/>
              </a:rPr>
              <a:t>,  </a:t>
            </a:r>
            <a:r>
              <a:rPr dirty="0" sz="1200" spc="-5">
                <a:solidFill>
                  <a:srgbClr val="FFFFFF"/>
                </a:solidFill>
                <a:latin typeface="Arial"/>
                <a:cs typeface="Arial"/>
              </a:rPr>
              <a:t>Reengineer, </a:t>
            </a:r>
            <a:r>
              <a:rPr dirty="0" sz="1200">
                <a:solidFill>
                  <a:srgbClr val="FFFFFF"/>
                </a:solidFill>
                <a:latin typeface="Arial"/>
                <a:cs typeface="Arial"/>
              </a:rPr>
              <a:t>Specify </a:t>
            </a:r>
            <a:r>
              <a:rPr dirty="0" sz="1200" spc="-5">
                <a:solidFill>
                  <a:srgbClr val="FFFFFF"/>
                </a:solidFill>
                <a:latin typeface="Arial"/>
                <a:cs typeface="Arial"/>
              </a:rPr>
              <a:t>Functional  Requirements</a:t>
            </a:r>
            <a:endParaRPr sz="1200">
              <a:latin typeface="Arial"/>
              <a:cs typeface="Arial"/>
            </a:endParaRPr>
          </a:p>
        </p:txBody>
      </p:sp>
      <p:sp>
        <p:nvSpPr>
          <p:cNvPr id="38" name="object 38"/>
          <p:cNvSpPr txBox="1"/>
          <p:nvPr/>
        </p:nvSpPr>
        <p:spPr>
          <a:xfrm>
            <a:off x="5118608" y="4409313"/>
            <a:ext cx="1389380" cy="48831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algn="ctr">
              <a:lnSpc>
                <a:spcPts val="1825"/>
              </a:lnSpc>
              <a:spcBef>
                <a:spcPts val="95"/>
              </a:spcBef>
            </a:pPr>
            <a:r>
              <a:rPr dirty="0" sz="1600" spc="-5">
                <a:solidFill>
                  <a:srgbClr val="FFFFFF"/>
                </a:solidFill>
                <a:latin typeface="Arial"/>
                <a:cs typeface="Arial"/>
              </a:rPr>
              <a:t>Design</a:t>
            </a:r>
            <a:r>
              <a:rPr dirty="0" sz="1600" spc="-35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600" spc="-5">
                <a:solidFill>
                  <a:srgbClr val="FFFFFF"/>
                </a:solidFill>
                <a:latin typeface="Arial"/>
                <a:cs typeface="Arial"/>
              </a:rPr>
              <a:t>the</a:t>
            </a:r>
            <a:endParaRPr sz="1600">
              <a:latin typeface="Arial"/>
              <a:cs typeface="Arial"/>
            </a:endParaRPr>
          </a:p>
          <a:p>
            <a:pPr algn="ctr">
              <a:lnSpc>
                <a:spcPts val="1825"/>
              </a:lnSpc>
            </a:pPr>
            <a:r>
              <a:rPr dirty="0" sz="1600" spc="-5">
                <a:solidFill>
                  <a:srgbClr val="FFFFFF"/>
                </a:solidFill>
                <a:latin typeface="Arial"/>
                <a:cs typeface="Arial"/>
              </a:rPr>
              <a:t>Transformation</a:t>
            </a:r>
            <a:endParaRPr sz="1600">
              <a:latin typeface="Arial"/>
              <a:cs typeface="Arial"/>
            </a:endParaRPr>
          </a:p>
        </p:txBody>
      </p:sp>
      <p:sp>
        <p:nvSpPr>
          <p:cNvPr id="39" name="object 39"/>
          <p:cNvSpPr txBox="1"/>
          <p:nvPr/>
        </p:nvSpPr>
        <p:spPr>
          <a:xfrm>
            <a:off x="3067939" y="5719064"/>
            <a:ext cx="1166495" cy="48831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algn="ctr">
              <a:lnSpc>
                <a:spcPts val="1825"/>
              </a:lnSpc>
              <a:spcBef>
                <a:spcPts val="95"/>
              </a:spcBef>
            </a:pPr>
            <a:r>
              <a:rPr dirty="0" sz="1600" spc="-5">
                <a:solidFill>
                  <a:srgbClr val="FFFFFF"/>
                </a:solidFill>
                <a:latin typeface="Arial"/>
                <a:cs typeface="Arial"/>
              </a:rPr>
              <a:t>Implement</a:t>
            </a:r>
            <a:r>
              <a:rPr dirty="0" sz="1600" spc="-4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600" spc="-5">
                <a:solidFill>
                  <a:srgbClr val="FFFFFF"/>
                </a:solidFill>
                <a:latin typeface="Arial"/>
                <a:cs typeface="Arial"/>
              </a:rPr>
              <a:t>&amp;</a:t>
            </a:r>
            <a:endParaRPr sz="1600">
              <a:latin typeface="Arial"/>
              <a:cs typeface="Arial"/>
            </a:endParaRPr>
          </a:p>
          <a:p>
            <a:pPr algn="ctr" marL="1905">
              <a:lnSpc>
                <a:spcPts val="1825"/>
              </a:lnSpc>
            </a:pPr>
            <a:r>
              <a:rPr dirty="0" sz="1600" spc="-5">
                <a:solidFill>
                  <a:srgbClr val="FFFFFF"/>
                </a:solidFill>
                <a:latin typeface="Arial"/>
                <a:cs typeface="Arial"/>
              </a:rPr>
              <a:t>Operate</a:t>
            </a:r>
            <a:endParaRPr sz="1600">
              <a:latin typeface="Arial"/>
              <a:cs typeface="Arial"/>
            </a:endParaRPr>
          </a:p>
        </p:txBody>
      </p:sp>
      <p:sp>
        <p:nvSpPr>
          <p:cNvPr id="40" name="object 40"/>
          <p:cNvSpPr txBox="1"/>
          <p:nvPr/>
        </p:nvSpPr>
        <p:spPr>
          <a:xfrm>
            <a:off x="580745" y="4392929"/>
            <a:ext cx="1663700" cy="26924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600" spc="-5">
                <a:solidFill>
                  <a:srgbClr val="FFFFFF"/>
                </a:solidFill>
                <a:latin typeface="Arial"/>
                <a:cs typeface="Arial"/>
              </a:rPr>
              <a:t>Manage &amp;</a:t>
            </a:r>
            <a:r>
              <a:rPr dirty="0" sz="1600" spc="-45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600" spc="-5">
                <a:solidFill>
                  <a:srgbClr val="FFFFFF"/>
                </a:solidFill>
                <a:latin typeface="Arial"/>
                <a:cs typeface="Arial"/>
              </a:rPr>
              <a:t>Assess</a:t>
            </a:r>
            <a:endParaRPr sz="1600">
              <a:latin typeface="Arial"/>
              <a:cs typeface="Arial"/>
            </a:endParaRPr>
          </a:p>
        </p:txBody>
      </p:sp>
      <p:sp>
        <p:nvSpPr>
          <p:cNvPr id="41" name="object 41"/>
          <p:cNvSpPr txBox="1"/>
          <p:nvPr/>
        </p:nvSpPr>
        <p:spPr>
          <a:xfrm>
            <a:off x="679805" y="2696717"/>
            <a:ext cx="1367155" cy="488315"/>
          </a:xfrm>
          <a:prstGeom prst="rect">
            <a:avLst/>
          </a:prstGeom>
        </p:spPr>
        <p:txBody>
          <a:bodyPr wrap="square" lIns="0" tIns="39370" rIns="0" bIns="0" rtlCol="0" vert="horz">
            <a:spAutoFit/>
          </a:bodyPr>
          <a:lstStyle/>
          <a:p>
            <a:pPr marL="238125" marR="5080" indent="-226060">
              <a:lnSpc>
                <a:spcPts val="1730"/>
              </a:lnSpc>
              <a:spcBef>
                <a:spcPts val="310"/>
              </a:spcBef>
            </a:pPr>
            <a:r>
              <a:rPr dirty="0" sz="1600" spc="-5">
                <a:solidFill>
                  <a:srgbClr val="FFFFFF"/>
                </a:solidFill>
                <a:latin typeface="Arial"/>
                <a:cs typeface="Arial"/>
              </a:rPr>
              <a:t>Enhance</a:t>
            </a:r>
            <a:r>
              <a:rPr dirty="0" sz="1600" spc="-8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600" spc="-5">
                <a:solidFill>
                  <a:srgbClr val="FFFFFF"/>
                </a:solidFill>
                <a:latin typeface="Arial"/>
                <a:cs typeface="Arial"/>
              </a:rPr>
              <a:t>using  Feedback</a:t>
            </a:r>
            <a:endParaRPr sz="16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-18288" y="0"/>
            <a:ext cx="11925300" cy="1358265"/>
            <a:chOff x="-18288" y="0"/>
            <a:chExt cx="11925300" cy="1358265"/>
          </a:xfrm>
        </p:grpSpPr>
        <p:sp>
          <p:nvSpPr>
            <p:cNvPr id="3" name="object 3"/>
            <p:cNvSpPr/>
            <p:nvPr/>
          </p:nvSpPr>
          <p:spPr>
            <a:xfrm>
              <a:off x="761" y="761"/>
              <a:ext cx="11887200" cy="1143000"/>
            </a:xfrm>
            <a:custGeom>
              <a:avLst/>
              <a:gdLst/>
              <a:ahLst/>
              <a:cxnLst/>
              <a:rect l="l" t="t" r="r" b="b"/>
              <a:pathLst>
                <a:path w="11887200" h="1143000">
                  <a:moveTo>
                    <a:pt x="0" y="1143000"/>
                  </a:moveTo>
                  <a:lnTo>
                    <a:pt x="11887200" y="1143000"/>
                  </a:lnTo>
                  <a:lnTo>
                    <a:pt x="11887200" y="0"/>
                  </a:lnTo>
                  <a:lnTo>
                    <a:pt x="0" y="0"/>
                  </a:lnTo>
                  <a:lnTo>
                    <a:pt x="0" y="1143000"/>
                  </a:lnTo>
                  <a:close/>
                </a:path>
              </a:pathLst>
            </a:custGeom>
            <a:ln w="3810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" name="object 4"/>
            <p:cNvSpPr/>
            <p:nvPr/>
          </p:nvSpPr>
          <p:spPr>
            <a:xfrm>
              <a:off x="0" y="56388"/>
              <a:ext cx="1299972" cy="1027175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/>
            <p:cNvSpPr/>
            <p:nvPr/>
          </p:nvSpPr>
          <p:spPr>
            <a:xfrm>
              <a:off x="1371600" y="56388"/>
              <a:ext cx="1786127" cy="1016507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/>
            <p:cNvSpPr/>
            <p:nvPr/>
          </p:nvSpPr>
          <p:spPr>
            <a:xfrm>
              <a:off x="3086100" y="56388"/>
              <a:ext cx="1714500" cy="1072895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/>
            <p:cNvSpPr/>
            <p:nvPr/>
          </p:nvSpPr>
          <p:spPr>
            <a:xfrm>
              <a:off x="4657344" y="56388"/>
              <a:ext cx="1501139" cy="1016507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/>
            <p:cNvSpPr/>
            <p:nvPr/>
          </p:nvSpPr>
          <p:spPr>
            <a:xfrm>
              <a:off x="7658100" y="56388"/>
              <a:ext cx="1214627" cy="993647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/>
            <p:cNvSpPr/>
            <p:nvPr/>
          </p:nvSpPr>
          <p:spPr>
            <a:xfrm>
              <a:off x="6158483" y="0"/>
              <a:ext cx="1427988" cy="1129284"/>
            </a:xfrm>
            <a:prstGeom prst="rect">
              <a:avLst/>
            </a:prstGeom>
            <a:blipFill>
              <a:blip r:embed="rId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/>
            <p:cNvSpPr/>
            <p:nvPr/>
          </p:nvSpPr>
          <p:spPr>
            <a:xfrm>
              <a:off x="8944355" y="0"/>
              <a:ext cx="1580388" cy="1072896"/>
            </a:xfrm>
            <a:prstGeom prst="rect">
              <a:avLst/>
            </a:prstGeom>
            <a:blipFill>
              <a:blip r:embed="rId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/>
            <p:cNvSpPr/>
            <p:nvPr/>
          </p:nvSpPr>
          <p:spPr>
            <a:xfrm>
              <a:off x="10587228" y="56388"/>
              <a:ext cx="1299971" cy="1016507"/>
            </a:xfrm>
            <a:prstGeom prst="rect">
              <a:avLst/>
            </a:prstGeom>
            <a:blipFill>
              <a:blip r:embed="rId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/>
            <p:cNvSpPr/>
            <p:nvPr/>
          </p:nvSpPr>
          <p:spPr>
            <a:xfrm>
              <a:off x="0" y="0"/>
              <a:ext cx="11887199" cy="1296924"/>
            </a:xfrm>
            <a:prstGeom prst="rect">
              <a:avLst/>
            </a:prstGeom>
            <a:blipFill>
              <a:blip r:embed="rId1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/>
            <p:cNvSpPr/>
            <p:nvPr/>
          </p:nvSpPr>
          <p:spPr>
            <a:xfrm>
              <a:off x="761" y="761"/>
              <a:ext cx="11887200" cy="1214755"/>
            </a:xfrm>
            <a:custGeom>
              <a:avLst/>
              <a:gdLst/>
              <a:ahLst/>
              <a:cxnLst/>
              <a:rect l="l" t="t" r="r" b="b"/>
              <a:pathLst>
                <a:path w="11887200" h="1214755">
                  <a:moveTo>
                    <a:pt x="11887200" y="0"/>
                  </a:moveTo>
                  <a:lnTo>
                    <a:pt x="0" y="0"/>
                  </a:lnTo>
                  <a:lnTo>
                    <a:pt x="0" y="759714"/>
                  </a:lnTo>
                  <a:lnTo>
                    <a:pt x="0" y="1214628"/>
                  </a:lnTo>
                  <a:lnTo>
                    <a:pt x="11887200" y="1214628"/>
                  </a:lnTo>
                  <a:lnTo>
                    <a:pt x="11887200" y="759714"/>
                  </a:lnTo>
                  <a:lnTo>
                    <a:pt x="11887200" y="0"/>
                  </a:lnTo>
                  <a:close/>
                </a:path>
              </a:pathLst>
            </a:custGeom>
            <a:solidFill>
              <a:srgbClr val="4F81B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/>
            <p:cNvSpPr/>
            <p:nvPr/>
          </p:nvSpPr>
          <p:spPr>
            <a:xfrm>
              <a:off x="761" y="761"/>
              <a:ext cx="11887200" cy="1214755"/>
            </a:xfrm>
            <a:custGeom>
              <a:avLst/>
              <a:gdLst/>
              <a:ahLst/>
              <a:cxnLst/>
              <a:rect l="l" t="t" r="r" b="b"/>
              <a:pathLst>
                <a:path w="11887200" h="1214755">
                  <a:moveTo>
                    <a:pt x="0" y="1214628"/>
                  </a:moveTo>
                  <a:lnTo>
                    <a:pt x="11887200" y="1214628"/>
                  </a:lnTo>
                  <a:lnTo>
                    <a:pt x="11887200" y="0"/>
                  </a:lnTo>
                  <a:lnTo>
                    <a:pt x="0" y="0"/>
                  </a:lnTo>
                  <a:lnTo>
                    <a:pt x="0" y="1214628"/>
                  </a:lnTo>
                  <a:close/>
                </a:path>
              </a:pathLst>
            </a:custGeom>
            <a:ln w="3810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/>
            <p:cNvSpPr/>
            <p:nvPr/>
          </p:nvSpPr>
          <p:spPr>
            <a:xfrm>
              <a:off x="0" y="59435"/>
              <a:ext cx="1299972" cy="1092707"/>
            </a:xfrm>
            <a:prstGeom prst="rect">
              <a:avLst/>
            </a:prstGeom>
            <a:blipFill>
              <a:blip r:embed="rId1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/>
            <p:cNvSpPr/>
            <p:nvPr/>
          </p:nvSpPr>
          <p:spPr>
            <a:xfrm>
              <a:off x="1371600" y="59435"/>
              <a:ext cx="1786127" cy="1080516"/>
            </a:xfrm>
            <a:prstGeom prst="rect">
              <a:avLst/>
            </a:prstGeom>
            <a:blipFill>
              <a:blip r:embed="rId1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7" name="object 17"/>
            <p:cNvSpPr/>
            <p:nvPr/>
          </p:nvSpPr>
          <p:spPr>
            <a:xfrm>
              <a:off x="3086100" y="59435"/>
              <a:ext cx="1714500" cy="1139952"/>
            </a:xfrm>
            <a:prstGeom prst="rect">
              <a:avLst/>
            </a:prstGeom>
            <a:blipFill>
              <a:blip r:embed="rId1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8" name="object 18"/>
            <p:cNvSpPr/>
            <p:nvPr/>
          </p:nvSpPr>
          <p:spPr>
            <a:xfrm>
              <a:off x="4657344" y="59435"/>
              <a:ext cx="1501139" cy="1080516"/>
            </a:xfrm>
            <a:prstGeom prst="rect">
              <a:avLst/>
            </a:prstGeom>
            <a:blipFill>
              <a:blip r:embed="rId1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9" name="object 19"/>
            <p:cNvSpPr/>
            <p:nvPr/>
          </p:nvSpPr>
          <p:spPr>
            <a:xfrm>
              <a:off x="7658100" y="59435"/>
              <a:ext cx="1214627" cy="1056132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0" name="object 20"/>
            <p:cNvSpPr/>
            <p:nvPr/>
          </p:nvSpPr>
          <p:spPr>
            <a:xfrm>
              <a:off x="6158483" y="0"/>
              <a:ext cx="1427988" cy="1199388"/>
            </a:xfrm>
            <a:prstGeom prst="rect">
              <a:avLst/>
            </a:prstGeom>
            <a:blipFill>
              <a:blip r:embed="rId1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1" name="object 21"/>
            <p:cNvSpPr/>
            <p:nvPr/>
          </p:nvSpPr>
          <p:spPr>
            <a:xfrm>
              <a:off x="8944355" y="0"/>
              <a:ext cx="1580388" cy="1139952"/>
            </a:xfrm>
            <a:prstGeom prst="rect">
              <a:avLst/>
            </a:prstGeom>
            <a:blipFill>
              <a:blip r:embed="rId1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2" name="object 22"/>
            <p:cNvSpPr/>
            <p:nvPr/>
          </p:nvSpPr>
          <p:spPr>
            <a:xfrm>
              <a:off x="10587228" y="59435"/>
              <a:ext cx="1299971" cy="1080516"/>
            </a:xfrm>
            <a:prstGeom prst="rect">
              <a:avLst/>
            </a:prstGeom>
            <a:blipFill>
              <a:blip r:embed="rId1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3" name="object 23"/>
            <p:cNvSpPr/>
            <p:nvPr/>
          </p:nvSpPr>
          <p:spPr>
            <a:xfrm>
              <a:off x="3157728" y="760475"/>
              <a:ext cx="5829300" cy="579120"/>
            </a:xfrm>
            <a:custGeom>
              <a:avLst/>
              <a:gdLst/>
              <a:ahLst/>
              <a:cxnLst/>
              <a:rect l="l" t="t" r="r" b="b"/>
              <a:pathLst>
                <a:path w="5829300" h="579119">
                  <a:moveTo>
                    <a:pt x="5829300" y="0"/>
                  </a:moveTo>
                  <a:lnTo>
                    <a:pt x="0" y="0"/>
                  </a:lnTo>
                  <a:lnTo>
                    <a:pt x="0" y="579120"/>
                  </a:lnTo>
                  <a:lnTo>
                    <a:pt x="5829300" y="579120"/>
                  </a:lnTo>
                  <a:lnTo>
                    <a:pt x="5829300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4" name="object 24"/>
          <p:cNvSpPr txBox="1"/>
          <p:nvPr/>
        </p:nvSpPr>
        <p:spPr>
          <a:xfrm>
            <a:off x="838301" y="1963292"/>
            <a:ext cx="10277475" cy="382079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367665" marR="5080" indent="-355600">
              <a:lnSpc>
                <a:spcPct val="100000"/>
              </a:lnSpc>
              <a:spcBef>
                <a:spcPts val="95"/>
              </a:spcBef>
              <a:buChar char="•"/>
              <a:tabLst>
                <a:tab pos="367665" algn="l"/>
                <a:tab pos="368300" algn="l"/>
                <a:tab pos="1271270" algn="l"/>
                <a:tab pos="2812415" algn="l"/>
                <a:tab pos="3399154" algn="l"/>
                <a:tab pos="4185920" algn="l"/>
                <a:tab pos="5368290" algn="l"/>
                <a:tab pos="7264400" algn="l"/>
                <a:tab pos="7851140" algn="l"/>
                <a:tab pos="10006330" algn="l"/>
              </a:tabLst>
            </a:pPr>
            <a:r>
              <a:rPr dirty="0" sz="2800" spc="-5">
                <a:latin typeface="Arial"/>
                <a:cs typeface="Arial"/>
              </a:rPr>
              <a:t>The</a:t>
            </a:r>
            <a:r>
              <a:rPr dirty="0" sz="2800" spc="-5">
                <a:latin typeface="Arial"/>
                <a:cs typeface="Arial"/>
              </a:rPr>
              <a:t>	</a:t>
            </a:r>
            <a:r>
              <a:rPr dirty="0" sz="2800" spc="-5">
                <a:latin typeface="Arial"/>
                <a:cs typeface="Arial"/>
              </a:rPr>
              <a:t>c</a:t>
            </a:r>
            <a:r>
              <a:rPr dirty="0" sz="2800">
                <a:latin typeface="Arial"/>
                <a:cs typeface="Arial"/>
              </a:rPr>
              <a:t>o</a:t>
            </a:r>
            <a:r>
              <a:rPr dirty="0" sz="2800" spc="5">
                <a:latin typeface="Arial"/>
                <a:cs typeface="Arial"/>
              </a:rPr>
              <a:t>n</a:t>
            </a:r>
            <a:r>
              <a:rPr dirty="0" sz="2800" spc="-5">
                <a:latin typeface="Arial"/>
                <a:cs typeface="Arial"/>
              </a:rPr>
              <a:t>c</a:t>
            </a:r>
            <a:r>
              <a:rPr dirty="0" sz="2800">
                <a:latin typeface="Arial"/>
                <a:cs typeface="Arial"/>
              </a:rPr>
              <a:t>e</a:t>
            </a:r>
            <a:r>
              <a:rPr dirty="0" sz="2800" spc="-5">
                <a:latin typeface="Arial"/>
                <a:cs typeface="Arial"/>
              </a:rPr>
              <a:t>pt</a:t>
            </a:r>
            <a:r>
              <a:rPr dirty="0" sz="2800">
                <a:latin typeface="Arial"/>
                <a:cs typeface="Arial"/>
              </a:rPr>
              <a:t>	</a:t>
            </a:r>
            <a:r>
              <a:rPr dirty="0" sz="2800">
                <a:latin typeface="Arial"/>
                <a:cs typeface="Arial"/>
              </a:rPr>
              <a:t>o</a:t>
            </a:r>
            <a:r>
              <a:rPr dirty="0" sz="2800" spc="-5">
                <a:latin typeface="Arial"/>
                <a:cs typeface="Arial"/>
              </a:rPr>
              <a:t>f</a:t>
            </a:r>
            <a:r>
              <a:rPr dirty="0" sz="2800">
                <a:latin typeface="Arial"/>
                <a:cs typeface="Arial"/>
              </a:rPr>
              <a:t>	</a:t>
            </a:r>
            <a:r>
              <a:rPr dirty="0" sz="2800" spc="-5">
                <a:latin typeface="Arial"/>
                <a:cs typeface="Arial"/>
              </a:rPr>
              <a:t>t</a:t>
            </a:r>
            <a:r>
              <a:rPr dirty="0" sz="2800">
                <a:latin typeface="Arial"/>
                <a:cs typeface="Arial"/>
              </a:rPr>
              <a:t>h</a:t>
            </a:r>
            <a:r>
              <a:rPr dirty="0" sz="2800" spc="-5">
                <a:latin typeface="Arial"/>
                <a:cs typeface="Arial"/>
              </a:rPr>
              <a:t>e</a:t>
            </a:r>
            <a:r>
              <a:rPr dirty="0" sz="2800">
                <a:latin typeface="Arial"/>
                <a:cs typeface="Arial"/>
              </a:rPr>
              <a:t>	</a:t>
            </a:r>
            <a:r>
              <a:rPr dirty="0" sz="2800" spc="-5">
                <a:latin typeface="Arial"/>
                <a:cs typeface="Arial"/>
              </a:rPr>
              <a:t>e</a:t>
            </a:r>
            <a:r>
              <a:rPr dirty="0" sz="2800">
                <a:latin typeface="Arial"/>
                <a:cs typeface="Arial"/>
              </a:rPr>
              <a:t>n</a:t>
            </a:r>
            <a:r>
              <a:rPr dirty="0" sz="2800" spc="-5">
                <a:latin typeface="Arial"/>
                <a:cs typeface="Arial"/>
              </a:rPr>
              <a:t>ti</a:t>
            </a:r>
            <a:r>
              <a:rPr dirty="0" sz="2800">
                <a:latin typeface="Arial"/>
                <a:cs typeface="Arial"/>
              </a:rPr>
              <a:t>r</a:t>
            </a:r>
            <a:r>
              <a:rPr dirty="0" sz="2800" spc="-5">
                <a:latin typeface="Arial"/>
                <a:cs typeface="Arial"/>
              </a:rPr>
              <a:t>e</a:t>
            </a:r>
            <a:r>
              <a:rPr dirty="0" sz="2800">
                <a:latin typeface="Arial"/>
                <a:cs typeface="Arial"/>
              </a:rPr>
              <a:t>	</a:t>
            </a:r>
            <a:r>
              <a:rPr dirty="0" sz="2800" spc="-5">
                <a:latin typeface="Arial"/>
                <a:cs typeface="Arial"/>
              </a:rPr>
              <a:t>wor</a:t>
            </a:r>
            <a:r>
              <a:rPr dirty="0" sz="2800" spc="5">
                <a:latin typeface="Arial"/>
                <a:cs typeface="Arial"/>
              </a:rPr>
              <a:t>k</a:t>
            </a:r>
            <a:r>
              <a:rPr dirty="0" sz="2800" spc="-5">
                <a:latin typeface="Arial"/>
                <a:cs typeface="Arial"/>
              </a:rPr>
              <a:t>p</a:t>
            </a:r>
            <a:r>
              <a:rPr dirty="0" sz="2800" spc="10">
                <a:latin typeface="Arial"/>
                <a:cs typeface="Arial"/>
              </a:rPr>
              <a:t>l</a:t>
            </a:r>
            <a:r>
              <a:rPr dirty="0" sz="2800" spc="-5">
                <a:latin typeface="Arial"/>
                <a:cs typeface="Arial"/>
              </a:rPr>
              <a:t>a</a:t>
            </a:r>
            <a:r>
              <a:rPr dirty="0" sz="2800">
                <a:latin typeface="Arial"/>
                <a:cs typeface="Arial"/>
              </a:rPr>
              <a:t>c</a:t>
            </a:r>
            <a:r>
              <a:rPr dirty="0" sz="2800" spc="-5">
                <a:latin typeface="Arial"/>
                <a:cs typeface="Arial"/>
              </a:rPr>
              <a:t>e</a:t>
            </a:r>
            <a:r>
              <a:rPr dirty="0" sz="2800">
                <a:latin typeface="Arial"/>
                <a:cs typeface="Arial"/>
              </a:rPr>
              <a:t>	</a:t>
            </a:r>
            <a:r>
              <a:rPr dirty="0" sz="2800">
                <a:latin typeface="Arial"/>
                <a:cs typeface="Arial"/>
              </a:rPr>
              <a:t>o</a:t>
            </a:r>
            <a:r>
              <a:rPr dirty="0" sz="2800" spc="-5">
                <a:latin typeface="Arial"/>
                <a:cs typeface="Arial"/>
              </a:rPr>
              <a:t>f</a:t>
            </a:r>
            <a:r>
              <a:rPr dirty="0" sz="2800">
                <a:latin typeface="Arial"/>
                <a:cs typeface="Arial"/>
              </a:rPr>
              <a:t>	</a:t>
            </a:r>
            <a:r>
              <a:rPr dirty="0" sz="2800">
                <a:latin typeface="Arial"/>
                <a:cs typeface="Arial"/>
              </a:rPr>
              <a:t>governa</a:t>
            </a:r>
            <a:r>
              <a:rPr dirty="0" sz="2800" spc="5">
                <a:latin typeface="Arial"/>
                <a:cs typeface="Arial"/>
              </a:rPr>
              <a:t>n</a:t>
            </a:r>
            <a:r>
              <a:rPr dirty="0" sz="2800">
                <a:latin typeface="Arial"/>
                <a:cs typeface="Arial"/>
              </a:rPr>
              <a:t>c</a:t>
            </a:r>
            <a:r>
              <a:rPr dirty="0" sz="2800" spc="-5">
                <a:latin typeface="Arial"/>
                <a:cs typeface="Arial"/>
              </a:rPr>
              <a:t>e</a:t>
            </a:r>
            <a:r>
              <a:rPr dirty="0" sz="2800">
                <a:latin typeface="Arial"/>
                <a:cs typeface="Arial"/>
              </a:rPr>
              <a:t>	</a:t>
            </a:r>
            <a:r>
              <a:rPr dirty="0" sz="2800" spc="-5">
                <a:latin typeface="Arial"/>
                <a:cs typeface="Arial"/>
              </a:rPr>
              <a:t>is  </a:t>
            </a:r>
            <a:r>
              <a:rPr dirty="0" sz="2800">
                <a:latin typeface="Arial"/>
                <a:cs typeface="Arial"/>
              </a:rPr>
              <a:t>undergoing </a:t>
            </a:r>
            <a:r>
              <a:rPr dirty="0" sz="2800" spc="-5">
                <a:latin typeface="Arial"/>
                <a:cs typeface="Arial"/>
              </a:rPr>
              <a:t>a</a:t>
            </a:r>
            <a:r>
              <a:rPr dirty="0" sz="2800" spc="15">
                <a:latin typeface="Arial"/>
                <a:cs typeface="Arial"/>
              </a:rPr>
              <a:t> </a:t>
            </a:r>
            <a:r>
              <a:rPr dirty="0" sz="2800">
                <a:latin typeface="Arial"/>
                <a:cs typeface="Arial"/>
              </a:rPr>
              <a:t>change.</a:t>
            </a:r>
            <a:endParaRPr sz="2800">
              <a:latin typeface="Arial"/>
              <a:cs typeface="Arial"/>
            </a:endParaRPr>
          </a:p>
          <a:p>
            <a:pPr marL="367665" marR="6985" indent="-355600">
              <a:lnSpc>
                <a:spcPts val="3279"/>
              </a:lnSpc>
              <a:spcBef>
                <a:spcPts val="1185"/>
              </a:spcBef>
              <a:buChar char="•"/>
              <a:tabLst>
                <a:tab pos="367665" algn="l"/>
                <a:tab pos="368300" algn="l"/>
                <a:tab pos="1212215" algn="l"/>
                <a:tab pos="3585210" algn="l"/>
                <a:tab pos="4310380" algn="l"/>
                <a:tab pos="5037455" algn="l"/>
                <a:tab pos="6438265" algn="l"/>
                <a:tab pos="7165340" algn="l"/>
                <a:tab pos="8883015" algn="l"/>
                <a:tab pos="9411970" algn="l"/>
              </a:tabLst>
            </a:pPr>
            <a:r>
              <a:rPr dirty="0" sz="2800" spc="-5">
                <a:latin typeface="Arial"/>
                <a:cs typeface="Arial"/>
              </a:rPr>
              <a:t>The</a:t>
            </a:r>
            <a:r>
              <a:rPr dirty="0" sz="2800" spc="-5">
                <a:latin typeface="Arial"/>
                <a:cs typeface="Arial"/>
              </a:rPr>
              <a:t>	</a:t>
            </a:r>
            <a:r>
              <a:rPr dirty="0" sz="2800" spc="-5">
                <a:latin typeface="Arial"/>
                <a:cs typeface="Arial"/>
              </a:rPr>
              <a:t>fu</a:t>
            </a:r>
            <a:r>
              <a:rPr dirty="0" sz="2800">
                <a:latin typeface="Arial"/>
                <a:cs typeface="Arial"/>
              </a:rPr>
              <a:t>n</a:t>
            </a:r>
            <a:r>
              <a:rPr dirty="0" sz="2800" spc="5">
                <a:latin typeface="Arial"/>
                <a:cs typeface="Arial"/>
              </a:rPr>
              <a:t>d</a:t>
            </a:r>
            <a:r>
              <a:rPr dirty="0" sz="2800" spc="-5">
                <a:latin typeface="Arial"/>
                <a:cs typeface="Arial"/>
              </a:rPr>
              <a:t>ame</a:t>
            </a:r>
            <a:r>
              <a:rPr dirty="0" sz="2800">
                <a:latin typeface="Arial"/>
                <a:cs typeface="Arial"/>
              </a:rPr>
              <a:t>n</a:t>
            </a:r>
            <a:r>
              <a:rPr dirty="0" sz="2800" spc="-5">
                <a:latin typeface="Arial"/>
                <a:cs typeface="Arial"/>
              </a:rPr>
              <a:t>ta</a:t>
            </a:r>
            <a:r>
              <a:rPr dirty="0" sz="2800">
                <a:latin typeface="Arial"/>
                <a:cs typeface="Arial"/>
              </a:rPr>
              <a:t>l</a:t>
            </a:r>
            <a:r>
              <a:rPr dirty="0" sz="2800" spc="-5">
                <a:latin typeface="Arial"/>
                <a:cs typeface="Arial"/>
              </a:rPr>
              <a:t>s</a:t>
            </a:r>
            <a:r>
              <a:rPr dirty="0" sz="2800">
                <a:latin typeface="Arial"/>
                <a:cs typeface="Arial"/>
              </a:rPr>
              <a:t>	</a:t>
            </a:r>
            <a:r>
              <a:rPr dirty="0" sz="2800" spc="-5">
                <a:latin typeface="Arial"/>
                <a:cs typeface="Arial"/>
              </a:rPr>
              <a:t>will</a:t>
            </a:r>
            <a:r>
              <a:rPr dirty="0" sz="2800">
                <a:latin typeface="Arial"/>
                <a:cs typeface="Arial"/>
              </a:rPr>
              <a:t>	</a:t>
            </a:r>
            <a:r>
              <a:rPr dirty="0" sz="2800" spc="-5">
                <a:latin typeface="Arial"/>
                <a:cs typeface="Arial"/>
              </a:rPr>
              <a:t>not</a:t>
            </a:r>
            <a:r>
              <a:rPr dirty="0" sz="2800">
                <a:latin typeface="Arial"/>
                <a:cs typeface="Arial"/>
              </a:rPr>
              <a:t>	</a:t>
            </a:r>
            <a:r>
              <a:rPr dirty="0" sz="2800" spc="-5">
                <a:latin typeface="Arial"/>
                <a:cs typeface="Arial"/>
              </a:rPr>
              <a:t>change</a:t>
            </a:r>
            <a:r>
              <a:rPr dirty="0" sz="2800">
                <a:latin typeface="Arial"/>
                <a:cs typeface="Arial"/>
              </a:rPr>
              <a:t>	</a:t>
            </a:r>
            <a:r>
              <a:rPr dirty="0" sz="2800" spc="-5">
                <a:latin typeface="Arial"/>
                <a:cs typeface="Arial"/>
              </a:rPr>
              <a:t>but</a:t>
            </a:r>
            <a:r>
              <a:rPr dirty="0" sz="2800">
                <a:latin typeface="Arial"/>
                <a:cs typeface="Arial"/>
              </a:rPr>
              <a:t>	</a:t>
            </a:r>
            <a:r>
              <a:rPr dirty="0" sz="2800" spc="-5">
                <a:latin typeface="Arial"/>
                <a:cs typeface="Arial"/>
              </a:rPr>
              <a:t>approach</a:t>
            </a:r>
            <a:r>
              <a:rPr dirty="0" sz="2800">
                <a:latin typeface="Arial"/>
                <a:cs typeface="Arial"/>
              </a:rPr>
              <a:t>	</a:t>
            </a:r>
            <a:r>
              <a:rPr dirty="0" sz="2800" spc="-5">
                <a:latin typeface="Arial"/>
                <a:cs typeface="Arial"/>
              </a:rPr>
              <a:t>to</a:t>
            </a:r>
            <a:r>
              <a:rPr dirty="0" sz="2800">
                <a:latin typeface="Arial"/>
                <a:cs typeface="Arial"/>
              </a:rPr>
              <a:t>	</a:t>
            </a:r>
            <a:r>
              <a:rPr dirty="0" sz="2800" spc="-5">
                <a:latin typeface="Arial"/>
                <a:cs typeface="Arial"/>
              </a:rPr>
              <a:t>wor</a:t>
            </a:r>
            <a:r>
              <a:rPr dirty="0" sz="2800">
                <a:latin typeface="Arial"/>
                <a:cs typeface="Arial"/>
              </a:rPr>
              <a:t>k</a:t>
            </a:r>
            <a:r>
              <a:rPr dirty="0" sz="2800">
                <a:latin typeface="Arial"/>
                <a:cs typeface="Arial"/>
              </a:rPr>
              <a:t>,  </a:t>
            </a:r>
            <a:r>
              <a:rPr dirty="0" sz="2800">
                <a:latin typeface="Arial"/>
                <a:cs typeface="Arial"/>
              </a:rPr>
              <a:t>workforce and </a:t>
            </a:r>
            <a:r>
              <a:rPr dirty="0" sz="2800" spc="-5">
                <a:latin typeface="Arial"/>
                <a:cs typeface="Arial"/>
              </a:rPr>
              <a:t>workplace</a:t>
            </a:r>
            <a:r>
              <a:rPr dirty="0" sz="2800" spc="50">
                <a:latin typeface="Arial"/>
                <a:cs typeface="Arial"/>
              </a:rPr>
              <a:t> </a:t>
            </a:r>
            <a:r>
              <a:rPr dirty="0" sz="2800" spc="-5">
                <a:latin typeface="Arial"/>
                <a:cs typeface="Arial"/>
              </a:rPr>
              <a:t>will.</a:t>
            </a:r>
            <a:endParaRPr sz="2800">
              <a:latin typeface="Arial"/>
              <a:cs typeface="Arial"/>
            </a:endParaRPr>
          </a:p>
          <a:p>
            <a:pPr marL="367665" marR="6350" indent="-355600">
              <a:lnSpc>
                <a:spcPct val="100000"/>
              </a:lnSpc>
              <a:spcBef>
                <a:spcPts val="980"/>
              </a:spcBef>
              <a:buChar char="•"/>
              <a:tabLst>
                <a:tab pos="367665" algn="l"/>
                <a:tab pos="368300" algn="l"/>
              </a:tabLst>
            </a:pPr>
            <a:r>
              <a:rPr dirty="0" sz="2800" spc="-5">
                <a:latin typeface="Arial"/>
                <a:cs typeface="Arial"/>
              </a:rPr>
              <a:t>Sequential </a:t>
            </a:r>
            <a:r>
              <a:rPr dirty="0" sz="2800">
                <a:latin typeface="Arial"/>
                <a:cs typeface="Arial"/>
              </a:rPr>
              <a:t>decision-making </a:t>
            </a:r>
            <a:r>
              <a:rPr dirty="0" sz="2800" spc="-5">
                <a:latin typeface="Arial"/>
                <a:cs typeface="Arial"/>
              </a:rPr>
              <a:t>will give way to a more </a:t>
            </a:r>
            <a:r>
              <a:rPr dirty="0" sz="2800">
                <a:latin typeface="Arial"/>
                <a:cs typeface="Arial"/>
              </a:rPr>
              <a:t>dexterous  </a:t>
            </a:r>
            <a:r>
              <a:rPr dirty="0" sz="2800" spc="-5">
                <a:latin typeface="Arial"/>
                <a:cs typeface="Arial"/>
              </a:rPr>
              <a:t>approach.</a:t>
            </a:r>
            <a:endParaRPr sz="2800">
              <a:latin typeface="Arial"/>
              <a:cs typeface="Arial"/>
            </a:endParaRPr>
          </a:p>
          <a:p>
            <a:pPr marL="367665" marR="5080" indent="-355600">
              <a:lnSpc>
                <a:spcPct val="100000"/>
              </a:lnSpc>
              <a:spcBef>
                <a:spcPts val="1000"/>
              </a:spcBef>
              <a:buChar char="•"/>
              <a:tabLst>
                <a:tab pos="367665" algn="l"/>
                <a:tab pos="368300" algn="l"/>
                <a:tab pos="6587490" algn="l"/>
                <a:tab pos="7674609" algn="l"/>
                <a:tab pos="9867900" algn="l"/>
              </a:tabLst>
            </a:pPr>
            <a:r>
              <a:rPr dirty="0" sz="2800" spc="-5">
                <a:latin typeface="Arial"/>
                <a:cs typeface="Arial"/>
              </a:rPr>
              <a:t>The</a:t>
            </a:r>
            <a:r>
              <a:rPr dirty="0" sz="2800" spc="380">
                <a:latin typeface="Arial"/>
                <a:cs typeface="Arial"/>
              </a:rPr>
              <a:t> </a:t>
            </a:r>
            <a:r>
              <a:rPr dirty="0" sz="2800" spc="-5">
                <a:latin typeface="Arial"/>
                <a:cs typeface="Arial"/>
              </a:rPr>
              <a:t>fo</a:t>
            </a:r>
            <a:r>
              <a:rPr dirty="0" sz="2800" spc="5">
                <a:latin typeface="Arial"/>
                <a:cs typeface="Arial"/>
              </a:rPr>
              <a:t>c</a:t>
            </a:r>
            <a:r>
              <a:rPr dirty="0" sz="2800" spc="5">
                <a:latin typeface="Arial"/>
                <a:cs typeface="Arial"/>
              </a:rPr>
              <a:t>u</a:t>
            </a:r>
            <a:r>
              <a:rPr dirty="0" sz="2800" spc="-5">
                <a:latin typeface="Arial"/>
                <a:cs typeface="Arial"/>
              </a:rPr>
              <a:t>s</a:t>
            </a:r>
            <a:r>
              <a:rPr dirty="0" sz="2800" spc="385">
                <a:latin typeface="Arial"/>
                <a:cs typeface="Arial"/>
              </a:rPr>
              <a:t> </a:t>
            </a:r>
            <a:r>
              <a:rPr dirty="0" sz="2800">
                <a:latin typeface="Arial"/>
                <a:cs typeface="Arial"/>
              </a:rPr>
              <a:t>o</a:t>
            </a:r>
            <a:r>
              <a:rPr dirty="0" sz="2800" spc="-5">
                <a:latin typeface="Arial"/>
                <a:cs typeface="Arial"/>
              </a:rPr>
              <a:t>f</a:t>
            </a:r>
            <a:r>
              <a:rPr dirty="0" sz="2800" spc="375">
                <a:latin typeface="Arial"/>
                <a:cs typeface="Arial"/>
              </a:rPr>
              <a:t> </a:t>
            </a:r>
            <a:r>
              <a:rPr dirty="0" sz="2800" spc="-10">
                <a:latin typeface="Arial"/>
                <a:cs typeface="Arial"/>
              </a:rPr>
              <a:t>D</a:t>
            </a:r>
            <a:r>
              <a:rPr dirty="0" sz="2800" spc="-5">
                <a:latin typeface="Arial"/>
                <a:cs typeface="Arial"/>
              </a:rPr>
              <a:t>T</a:t>
            </a:r>
            <a:r>
              <a:rPr dirty="0" sz="2800" spc="365">
                <a:latin typeface="Arial"/>
                <a:cs typeface="Arial"/>
              </a:rPr>
              <a:t> </a:t>
            </a:r>
            <a:r>
              <a:rPr dirty="0" sz="2800" spc="-5">
                <a:latin typeface="Arial"/>
                <a:cs typeface="Arial"/>
              </a:rPr>
              <a:t>l</a:t>
            </a:r>
            <a:r>
              <a:rPr dirty="0" sz="2800" spc="10">
                <a:latin typeface="Arial"/>
                <a:cs typeface="Arial"/>
              </a:rPr>
              <a:t>i</a:t>
            </a:r>
            <a:r>
              <a:rPr dirty="0" sz="2800" spc="-5">
                <a:latin typeface="Arial"/>
                <a:cs typeface="Arial"/>
              </a:rPr>
              <a:t>fe</a:t>
            </a:r>
            <a:r>
              <a:rPr dirty="0" sz="2800" spc="385">
                <a:latin typeface="Arial"/>
                <a:cs typeface="Arial"/>
              </a:rPr>
              <a:t> </a:t>
            </a:r>
            <a:r>
              <a:rPr dirty="0" sz="2800" spc="-5">
                <a:latin typeface="Arial"/>
                <a:cs typeface="Arial"/>
              </a:rPr>
              <a:t>c</a:t>
            </a:r>
            <a:r>
              <a:rPr dirty="0" sz="2800">
                <a:latin typeface="Arial"/>
                <a:cs typeface="Arial"/>
              </a:rPr>
              <a:t>y</a:t>
            </a:r>
            <a:r>
              <a:rPr dirty="0" sz="2800" spc="-5">
                <a:latin typeface="Arial"/>
                <a:cs typeface="Arial"/>
              </a:rPr>
              <a:t>c</a:t>
            </a:r>
            <a:r>
              <a:rPr dirty="0" sz="2800">
                <a:latin typeface="Arial"/>
                <a:cs typeface="Arial"/>
              </a:rPr>
              <a:t>l</a:t>
            </a:r>
            <a:r>
              <a:rPr dirty="0" sz="2800" spc="-5">
                <a:latin typeface="Arial"/>
                <a:cs typeface="Arial"/>
              </a:rPr>
              <a:t>e</a:t>
            </a:r>
            <a:r>
              <a:rPr dirty="0" sz="2800" spc="370">
                <a:latin typeface="Arial"/>
                <a:cs typeface="Arial"/>
              </a:rPr>
              <a:t> </a:t>
            </a:r>
            <a:r>
              <a:rPr dirty="0" sz="2800" spc="-15">
                <a:latin typeface="Arial"/>
                <a:cs typeface="Arial"/>
              </a:rPr>
              <a:t>t</a:t>
            </a:r>
            <a:r>
              <a:rPr dirty="0" sz="2800" spc="-5">
                <a:latin typeface="Arial"/>
                <a:cs typeface="Arial"/>
              </a:rPr>
              <a:t>oo</a:t>
            </a:r>
            <a:r>
              <a:rPr dirty="0" sz="2800" spc="380">
                <a:latin typeface="Arial"/>
                <a:cs typeface="Arial"/>
              </a:rPr>
              <a:t> </a:t>
            </a:r>
            <a:r>
              <a:rPr dirty="0" sz="2800" spc="-5">
                <a:latin typeface="Arial"/>
                <a:cs typeface="Arial"/>
              </a:rPr>
              <a:t>s</a:t>
            </a:r>
            <a:r>
              <a:rPr dirty="0" sz="2800">
                <a:latin typeface="Arial"/>
                <a:cs typeface="Arial"/>
              </a:rPr>
              <a:t>h</a:t>
            </a:r>
            <a:r>
              <a:rPr dirty="0" sz="2800" spc="-5">
                <a:latin typeface="Arial"/>
                <a:cs typeface="Arial"/>
              </a:rPr>
              <a:t>o</a:t>
            </a:r>
            <a:r>
              <a:rPr dirty="0" sz="2800">
                <a:latin typeface="Arial"/>
                <a:cs typeface="Arial"/>
              </a:rPr>
              <a:t>u</a:t>
            </a:r>
            <a:r>
              <a:rPr dirty="0" sz="2800" spc="5">
                <a:latin typeface="Arial"/>
                <a:cs typeface="Arial"/>
              </a:rPr>
              <a:t>l</a:t>
            </a:r>
            <a:r>
              <a:rPr dirty="0" sz="2800" spc="-5">
                <a:latin typeface="Arial"/>
                <a:cs typeface="Arial"/>
              </a:rPr>
              <a:t>d</a:t>
            </a:r>
            <a:r>
              <a:rPr dirty="0" sz="2800">
                <a:latin typeface="Arial"/>
                <a:cs typeface="Arial"/>
              </a:rPr>
              <a:t>	</a:t>
            </a:r>
            <a:r>
              <a:rPr dirty="0" sz="2800">
                <a:latin typeface="Arial"/>
                <a:cs typeface="Arial"/>
              </a:rPr>
              <a:t>b</a:t>
            </a:r>
            <a:r>
              <a:rPr dirty="0" sz="2800" spc="-5">
                <a:latin typeface="Arial"/>
                <a:cs typeface="Arial"/>
              </a:rPr>
              <a:t>e</a:t>
            </a:r>
            <a:r>
              <a:rPr dirty="0" sz="2800" spc="375">
                <a:latin typeface="Arial"/>
                <a:cs typeface="Arial"/>
              </a:rPr>
              <a:t> </a:t>
            </a:r>
            <a:r>
              <a:rPr dirty="0" sz="2800">
                <a:latin typeface="Arial"/>
                <a:cs typeface="Arial"/>
              </a:rPr>
              <a:t>o</a:t>
            </a:r>
            <a:r>
              <a:rPr dirty="0" sz="2800" spc="-5">
                <a:latin typeface="Arial"/>
                <a:cs typeface="Arial"/>
              </a:rPr>
              <a:t>n</a:t>
            </a:r>
            <a:r>
              <a:rPr dirty="0" sz="2800">
                <a:latin typeface="Arial"/>
                <a:cs typeface="Arial"/>
              </a:rPr>
              <a:t>	</a:t>
            </a:r>
            <a:r>
              <a:rPr dirty="0" sz="2800" spc="-5">
                <a:latin typeface="Arial"/>
                <a:cs typeface="Arial"/>
              </a:rPr>
              <a:t>Agil</a:t>
            </a:r>
            <a:r>
              <a:rPr dirty="0" sz="2800">
                <a:latin typeface="Arial"/>
                <a:cs typeface="Arial"/>
              </a:rPr>
              <a:t>i</a:t>
            </a:r>
            <a:r>
              <a:rPr dirty="0" sz="2800" spc="-5">
                <a:latin typeface="Arial"/>
                <a:cs typeface="Arial"/>
              </a:rPr>
              <a:t>ty</a:t>
            </a:r>
            <a:r>
              <a:rPr dirty="0" sz="2800" spc="385">
                <a:latin typeface="Arial"/>
                <a:cs typeface="Arial"/>
              </a:rPr>
              <a:t> </a:t>
            </a:r>
            <a:r>
              <a:rPr dirty="0" sz="2800" spc="-5">
                <a:latin typeface="Arial"/>
                <a:cs typeface="Arial"/>
              </a:rPr>
              <a:t>(</a:t>
            </a:r>
            <a:r>
              <a:rPr dirty="0" sz="2800">
                <a:latin typeface="Arial"/>
                <a:cs typeface="Arial"/>
              </a:rPr>
              <a:t>q</a:t>
            </a:r>
            <a:r>
              <a:rPr dirty="0" sz="2800" spc="-5">
                <a:latin typeface="Arial"/>
                <a:cs typeface="Arial"/>
              </a:rPr>
              <a:t>u</a:t>
            </a:r>
            <a:r>
              <a:rPr dirty="0" sz="2800">
                <a:latin typeface="Arial"/>
                <a:cs typeface="Arial"/>
              </a:rPr>
              <a:t>i</a:t>
            </a:r>
            <a:r>
              <a:rPr dirty="0" sz="2800" spc="-5">
                <a:latin typeface="Arial"/>
                <a:cs typeface="Arial"/>
              </a:rPr>
              <a:t>ck</a:t>
            </a:r>
            <a:r>
              <a:rPr dirty="0" sz="2800">
                <a:latin typeface="Arial"/>
                <a:cs typeface="Arial"/>
              </a:rPr>
              <a:t>	</a:t>
            </a:r>
            <a:r>
              <a:rPr dirty="0" sz="2800">
                <a:latin typeface="Arial"/>
                <a:cs typeface="Arial"/>
              </a:rPr>
              <a:t>on  </a:t>
            </a:r>
            <a:r>
              <a:rPr dirty="0" sz="2800" spc="-5">
                <a:latin typeface="Arial"/>
                <a:cs typeface="Arial"/>
              </a:rPr>
              <a:t>the </a:t>
            </a:r>
            <a:r>
              <a:rPr dirty="0" sz="2800">
                <a:latin typeface="Arial"/>
                <a:cs typeface="Arial"/>
              </a:rPr>
              <a:t>feet) and adaptability </a:t>
            </a:r>
            <a:r>
              <a:rPr dirty="0" sz="2800" spc="-5">
                <a:latin typeface="Arial"/>
                <a:cs typeface="Arial"/>
              </a:rPr>
              <a:t>(willing to </a:t>
            </a:r>
            <a:r>
              <a:rPr dirty="0" sz="2800">
                <a:latin typeface="Arial"/>
                <a:cs typeface="Arial"/>
              </a:rPr>
              <a:t>adopt </a:t>
            </a:r>
            <a:r>
              <a:rPr dirty="0" sz="2800" spc="-5">
                <a:latin typeface="Arial"/>
                <a:cs typeface="Arial"/>
              </a:rPr>
              <a:t>to </a:t>
            </a:r>
            <a:r>
              <a:rPr dirty="0" sz="2800">
                <a:latin typeface="Arial"/>
                <a:cs typeface="Arial"/>
              </a:rPr>
              <a:t>any</a:t>
            </a:r>
            <a:r>
              <a:rPr dirty="0" sz="2800" spc="80">
                <a:latin typeface="Arial"/>
                <a:cs typeface="Arial"/>
              </a:rPr>
              <a:t> </a:t>
            </a:r>
            <a:r>
              <a:rPr dirty="0" sz="2800">
                <a:latin typeface="Arial"/>
                <a:cs typeface="Arial"/>
              </a:rPr>
              <a:t>situation).</a:t>
            </a:r>
            <a:endParaRPr sz="2800">
              <a:latin typeface="Arial"/>
              <a:cs typeface="Arial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4755007" y="6465214"/>
            <a:ext cx="2378075" cy="1778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1240"/>
              </a:lnSpc>
            </a:pPr>
            <a:r>
              <a:rPr dirty="0" sz="1200" spc="-5">
                <a:solidFill>
                  <a:srgbClr val="878787"/>
                </a:solidFill>
                <a:latin typeface="Calibri"/>
                <a:cs typeface="Calibri"/>
              </a:rPr>
              <a:t>charrumalhotra[dot]iipa[at]gov[dot]in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27" name="object 27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38100">
              <a:lnSpc>
                <a:spcPts val="1240"/>
              </a:lnSpc>
            </a:pPr>
            <a:fld id="{81D60167-4931-47E6-BA6A-407CBD079E47}" type="slidenum">
              <a:rPr dirty="0"/>
              <a:t>20</a:t>
            </a:fld>
          </a:p>
        </p:txBody>
      </p:sp>
      <p:sp>
        <p:nvSpPr>
          <p:cNvPr id="25" name="object 25"/>
          <p:cNvSpPr txBox="1">
            <a:spLocks noGrp="1"/>
          </p:cNvSpPr>
          <p:nvPr>
            <p:ph type="title"/>
          </p:nvPr>
        </p:nvSpPr>
        <p:spPr>
          <a:xfrm>
            <a:off x="3266059" y="784986"/>
            <a:ext cx="5612130" cy="48260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3000">
                <a:latin typeface="Arial Black"/>
                <a:cs typeface="Arial Black"/>
              </a:rPr>
              <a:t>Summarizing DT Life</a:t>
            </a:r>
            <a:r>
              <a:rPr dirty="0" sz="3000" spc="-114">
                <a:latin typeface="Arial Black"/>
                <a:cs typeface="Arial Black"/>
              </a:rPr>
              <a:t> </a:t>
            </a:r>
            <a:r>
              <a:rPr dirty="0" sz="3000" spc="-5">
                <a:latin typeface="Arial Black"/>
                <a:cs typeface="Arial Black"/>
              </a:rPr>
              <a:t>Cycle</a:t>
            </a:r>
            <a:endParaRPr sz="3000">
              <a:latin typeface="Arial Black"/>
              <a:cs typeface="Arial Black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-18288" y="0"/>
            <a:ext cx="11925300" cy="1266825"/>
            <a:chOff x="-18288" y="0"/>
            <a:chExt cx="11925300" cy="1266825"/>
          </a:xfrm>
        </p:grpSpPr>
        <p:sp>
          <p:nvSpPr>
            <p:cNvPr id="3" name="object 3"/>
            <p:cNvSpPr/>
            <p:nvPr/>
          </p:nvSpPr>
          <p:spPr>
            <a:xfrm>
              <a:off x="761" y="761"/>
              <a:ext cx="11887200" cy="1143000"/>
            </a:xfrm>
            <a:custGeom>
              <a:avLst/>
              <a:gdLst/>
              <a:ahLst/>
              <a:cxnLst/>
              <a:rect l="l" t="t" r="r" b="b"/>
              <a:pathLst>
                <a:path w="11887200" h="1143000">
                  <a:moveTo>
                    <a:pt x="11887200" y="0"/>
                  </a:moveTo>
                  <a:lnTo>
                    <a:pt x="0" y="0"/>
                  </a:lnTo>
                  <a:lnTo>
                    <a:pt x="0" y="694182"/>
                  </a:lnTo>
                  <a:lnTo>
                    <a:pt x="0" y="1143000"/>
                  </a:lnTo>
                  <a:lnTo>
                    <a:pt x="11887200" y="1143000"/>
                  </a:lnTo>
                  <a:lnTo>
                    <a:pt x="11887200" y="694182"/>
                  </a:lnTo>
                  <a:lnTo>
                    <a:pt x="11887200" y="0"/>
                  </a:lnTo>
                  <a:close/>
                </a:path>
              </a:pathLst>
            </a:custGeom>
            <a:solidFill>
              <a:srgbClr val="4F81B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" name="object 4"/>
            <p:cNvSpPr/>
            <p:nvPr/>
          </p:nvSpPr>
          <p:spPr>
            <a:xfrm>
              <a:off x="761" y="761"/>
              <a:ext cx="11887200" cy="1143000"/>
            </a:xfrm>
            <a:custGeom>
              <a:avLst/>
              <a:gdLst/>
              <a:ahLst/>
              <a:cxnLst/>
              <a:rect l="l" t="t" r="r" b="b"/>
              <a:pathLst>
                <a:path w="11887200" h="1143000">
                  <a:moveTo>
                    <a:pt x="0" y="1143000"/>
                  </a:moveTo>
                  <a:lnTo>
                    <a:pt x="11887200" y="1143000"/>
                  </a:lnTo>
                  <a:lnTo>
                    <a:pt x="11887200" y="0"/>
                  </a:lnTo>
                  <a:lnTo>
                    <a:pt x="0" y="0"/>
                  </a:lnTo>
                  <a:lnTo>
                    <a:pt x="0" y="1143000"/>
                  </a:lnTo>
                  <a:close/>
                </a:path>
              </a:pathLst>
            </a:custGeom>
            <a:ln w="3810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/>
            <p:cNvSpPr/>
            <p:nvPr/>
          </p:nvSpPr>
          <p:spPr>
            <a:xfrm>
              <a:off x="0" y="56388"/>
              <a:ext cx="1299972" cy="1027175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/>
            <p:cNvSpPr/>
            <p:nvPr/>
          </p:nvSpPr>
          <p:spPr>
            <a:xfrm>
              <a:off x="1371600" y="56388"/>
              <a:ext cx="1786127" cy="1016507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/>
            <p:cNvSpPr/>
            <p:nvPr/>
          </p:nvSpPr>
          <p:spPr>
            <a:xfrm>
              <a:off x="3086100" y="56388"/>
              <a:ext cx="1714500" cy="1072895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/>
            <p:cNvSpPr/>
            <p:nvPr/>
          </p:nvSpPr>
          <p:spPr>
            <a:xfrm>
              <a:off x="4657344" y="56388"/>
              <a:ext cx="1501139" cy="1016507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/>
            <p:cNvSpPr/>
            <p:nvPr/>
          </p:nvSpPr>
          <p:spPr>
            <a:xfrm>
              <a:off x="7658100" y="56388"/>
              <a:ext cx="1214627" cy="993647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/>
            <p:cNvSpPr/>
            <p:nvPr/>
          </p:nvSpPr>
          <p:spPr>
            <a:xfrm>
              <a:off x="6158483" y="0"/>
              <a:ext cx="1427988" cy="1129284"/>
            </a:xfrm>
            <a:prstGeom prst="rect">
              <a:avLst/>
            </a:prstGeom>
            <a:blipFill>
              <a:blip r:embed="rId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/>
            <p:cNvSpPr/>
            <p:nvPr/>
          </p:nvSpPr>
          <p:spPr>
            <a:xfrm>
              <a:off x="8944355" y="0"/>
              <a:ext cx="1580388" cy="1072896"/>
            </a:xfrm>
            <a:prstGeom prst="rect">
              <a:avLst/>
            </a:prstGeom>
            <a:blipFill>
              <a:blip r:embed="rId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/>
            <p:cNvSpPr/>
            <p:nvPr/>
          </p:nvSpPr>
          <p:spPr>
            <a:xfrm>
              <a:off x="10587228" y="56388"/>
              <a:ext cx="1299971" cy="1016507"/>
            </a:xfrm>
            <a:prstGeom prst="rect">
              <a:avLst/>
            </a:prstGeom>
            <a:blipFill>
              <a:blip r:embed="rId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/>
            <p:cNvSpPr/>
            <p:nvPr/>
          </p:nvSpPr>
          <p:spPr>
            <a:xfrm>
              <a:off x="2996184" y="694943"/>
              <a:ext cx="6689090" cy="553720"/>
            </a:xfrm>
            <a:custGeom>
              <a:avLst/>
              <a:gdLst/>
              <a:ahLst/>
              <a:cxnLst/>
              <a:rect l="l" t="t" r="r" b="b"/>
              <a:pathLst>
                <a:path w="6689090" h="553719">
                  <a:moveTo>
                    <a:pt x="6688835" y="0"/>
                  </a:moveTo>
                  <a:lnTo>
                    <a:pt x="0" y="0"/>
                  </a:lnTo>
                  <a:lnTo>
                    <a:pt x="0" y="553212"/>
                  </a:lnTo>
                  <a:lnTo>
                    <a:pt x="6688835" y="553212"/>
                  </a:lnTo>
                  <a:lnTo>
                    <a:pt x="6688835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4" name="object 14"/>
          <p:cNvSpPr txBox="1"/>
          <p:nvPr/>
        </p:nvSpPr>
        <p:spPr>
          <a:xfrm>
            <a:off x="746251" y="1394311"/>
            <a:ext cx="10344785" cy="4050665"/>
          </a:xfrm>
          <a:prstGeom prst="rect">
            <a:avLst/>
          </a:prstGeom>
        </p:spPr>
        <p:txBody>
          <a:bodyPr wrap="square" lIns="0" tIns="1809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25"/>
              </a:spcBef>
            </a:pPr>
            <a:r>
              <a:rPr dirty="0" sz="2200">
                <a:latin typeface="Arial"/>
                <a:cs typeface="Arial"/>
              </a:rPr>
              <a:t>While</a:t>
            </a:r>
            <a:r>
              <a:rPr dirty="0" sz="2200" spc="280">
                <a:latin typeface="Arial"/>
                <a:cs typeface="Arial"/>
              </a:rPr>
              <a:t> </a:t>
            </a:r>
            <a:r>
              <a:rPr dirty="0" sz="2200" spc="-5">
                <a:latin typeface="Arial"/>
                <a:cs typeface="Arial"/>
              </a:rPr>
              <a:t>proceeding</a:t>
            </a:r>
            <a:r>
              <a:rPr dirty="0" sz="2200" spc="285">
                <a:latin typeface="Arial"/>
                <a:cs typeface="Arial"/>
              </a:rPr>
              <a:t> </a:t>
            </a:r>
            <a:r>
              <a:rPr dirty="0" sz="2200" spc="-5">
                <a:latin typeface="Arial"/>
                <a:cs typeface="Arial"/>
              </a:rPr>
              <a:t>with</a:t>
            </a:r>
            <a:r>
              <a:rPr dirty="0" sz="2200" spc="285">
                <a:latin typeface="Arial"/>
                <a:cs typeface="Arial"/>
              </a:rPr>
              <a:t> </a:t>
            </a:r>
            <a:r>
              <a:rPr dirty="0" sz="2200" spc="-5">
                <a:latin typeface="Arial"/>
                <a:cs typeface="Arial"/>
              </a:rPr>
              <a:t>DT</a:t>
            </a:r>
            <a:r>
              <a:rPr dirty="0" sz="2200" spc="285">
                <a:latin typeface="Arial"/>
                <a:cs typeface="Arial"/>
              </a:rPr>
              <a:t> </a:t>
            </a:r>
            <a:r>
              <a:rPr dirty="0" sz="2200" spc="-5">
                <a:latin typeface="Arial"/>
                <a:cs typeface="Arial"/>
              </a:rPr>
              <a:t>,</a:t>
            </a:r>
            <a:r>
              <a:rPr dirty="0" sz="2200" spc="280">
                <a:latin typeface="Arial"/>
                <a:cs typeface="Arial"/>
              </a:rPr>
              <a:t> </a:t>
            </a:r>
            <a:r>
              <a:rPr dirty="0" sz="2200">
                <a:latin typeface="Arial"/>
                <a:cs typeface="Arial"/>
              </a:rPr>
              <a:t>some</a:t>
            </a:r>
            <a:r>
              <a:rPr dirty="0" sz="2200" spc="295">
                <a:latin typeface="Arial"/>
                <a:cs typeface="Arial"/>
              </a:rPr>
              <a:t> </a:t>
            </a:r>
            <a:r>
              <a:rPr dirty="0" sz="2200">
                <a:latin typeface="Arial"/>
                <a:cs typeface="Arial"/>
              </a:rPr>
              <a:t>critical</a:t>
            </a:r>
            <a:r>
              <a:rPr dirty="0" sz="2200" spc="290">
                <a:latin typeface="Arial"/>
                <a:cs typeface="Arial"/>
              </a:rPr>
              <a:t> </a:t>
            </a:r>
            <a:r>
              <a:rPr dirty="0" sz="2200" spc="-5">
                <a:latin typeface="Arial"/>
                <a:cs typeface="Arial"/>
              </a:rPr>
              <a:t>business</a:t>
            </a:r>
            <a:r>
              <a:rPr dirty="0" sz="2200" spc="285">
                <a:latin typeface="Arial"/>
                <a:cs typeface="Arial"/>
              </a:rPr>
              <a:t> </a:t>
            </a:r>
            <a:r>
              <a:rPr dirty="0" sz="2200" spc="-5">
                <a:latin typeface="Arial"/>
                <a:cs typeface="Arial"/>
              </a:rPr>
              <a:t>challenges</a:t>
            </a:r>
            <a:r>
              <a:rPr dirty="0" sz="2200" spc="295">
                <a:latin typeface="Arial"/>
                <a:cs typeface="Arial"/>
              </a:rPr>
              <a:t> </a:t>
            </a:r>
            <a:r>
              <a:rPr dirty="0" sz="2200" spc="-5">
                <a:latin typeface="Arial"/>
                <a:cs typeface="Arial"/>
              </a:rPr>
              <a:t>CIOs</a:t>
            </a:r>
            <a:r>
              <a:rPr dirty="0" sz="2200" spc="300">
                <a:latin typeface="Arial"/>
                <a:cs typeface="Arial"/>
              </a:rPr>
              <a:t> </a:t>
            </a:r>
            <a:r>
              <a:rPr dirty="0" sz="2200" spc="-5">
                <a:latin typeface="Arial"/>
                <a:cs typeface="Arial"/>
              </a:rPr>
              <a:t>and</a:t>
            </a:r>
            <a:r>
              <a:rPr dirty="0" sz="2200" spc="280">
                <a:latin typeface="Arial"/>
                <a:cs typeface="Arial"/>
              </a:rPr>
              <a:t> </a:t>
            </a:r>
            <a:r>
              <a:rPr dirty="0" sz="2200">
                <a:latin typeface="Arial"/>
                <a:cs typeface="Arial"/>
              </a:rPr>
              <a:t>decision</a:t>
            </a:r>
            <a:endParaRPr sz="22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1325"/>
              </a:spcBef>
            </a:pPr>
            <a:r>
              <a:rPr dirty="0" sz="2200" spc="-5">
                <a:latin typeface="Arial"/>
                <a:cs typeface="Arial"/>
              </a:rPr>
              <a:t>makers need to address</a:t>
            </a:r>
            <a:r>
              <a:rPr dirty="0" sz="2200" spc="55">
                <a:latin typeface="Arial"/>
                <a:cs typeface="Arial"/>
              </a:rPr>
              <a:t> </a:t>
            </a:r>
            <a:r>
              <a:rPr dirty="0" sz="2200" spc="-5">
                <a:latin typeface="Arial"/>
                <a:cs typeface="Arial"/>
              </a:rPr>
              <a:t>are:</a:t>
            </a:r>
            <a:endParaRPr sz="2200">
              <a:latin typeface="Arial"/>
              <a:cs typeface="Arial"/>
            </a:endParaRPr>
          </a:p>
          <a:p>
            <a:pPr marL="248920" indent="-236220">
              <a:lnSpc>
                <a:spcPct val="100000"/>
              </a:lnSpc>
              <a:spcBef>
                <a:spcPts val="1320"/>
              </a:spcBef>
              <a:buChar char="•"/>
              <a:tabLst>
                <a:tab pos="248285" algn="l"/>
                <a:tab pos="248920" algn="l"/>
              </a:tabLst>
            </a:pPr>
            <a:r>
              <a:rPr dirty="0" sz="2200" spc="-5">
                <a:latin typeface="Arial"/>
                <a:cs typeface="Arial"/>
              </a:rPr>
              <a:t>Gap between strategy and</a:t>
            </a:r>
            <a:r>
              <a:rPr dirty="0" sz="2200" spc="65">
                <a:latin typeface="Arial"/>
                <a:cs typeface="Arial"/>
              </a:rPr>
              <a:t> </a:t>
            </a:r>
            <a:r>
              <a:rPr dirty="0" sz="2200" spc="-5">
                <a:latin typeface="Arial"/>
                <a:cs typeface="Arial"/>
              </a:rPr>
              <a:t>execution;</a:t>
            </a:r>
            <a:endParaRPr sz="2200">
              <a:latin typeface="Arial"/>
              <a:cs typeface="Arial"/>
            </a:endParaRPr>
          </a:p>
          <a:p>
            <a:pPr marL="248920" indent="-236220">
              <a:lnSpc>
                <a:spcPct val="100000"/>
              </a:lnSpc>
              <a:spcBef>
                <a:spcPts val="1320"/>
              </a:spcBef>
              <a:buChar char="•"/>
              <a:tabLst>
                <a:tab pos="248285" algn="l"/>
                <a:tab pos="248920" algn="l"/>
              </a:tabLst>
            </a:pPr>
            <a:r>
              <a:rPr dirty="0" sz="2200" spc="-10">
                <a:latin typeface="Arial"/>
                <a:cs typeface="Arial"/>
              </a:rPr>
              <a:t>An </a:t>
            </a:r>
            <a:r>
              <a:rPr dirty="0" sz="2200" spc="-5">
                <a:latin typeface="Arial"/>
                <a:cs typeface="Arial"/>
              </a:rPr>
              <a:t>uncertain, fast and varying</a:t>
            </a:r>
            <a:r>
              <a:rPr dirty="0" sz="2200" spc="65">
                <a:latin typeface="Arial"/>
                <a:cs typeface="Arial"/>
              </a:rPr>
              <a:t> </a:t>
            </a:r>
            <a:r>
              <a:rPr dirty="0" sz="2200" spc="-5">
                <a:latin typeface="Arial"/>
                <a:cs typeface="Arial"/>
              </a:rPr>
              <a:t>landscape;</a:t>
            </a:r>
            <a:endParaRPr sz="2200">
              <a:latin typeface="Arial"/>
              <a:cs typeface="Arial"/>
            </a:endParaRPr>
          </a:p>
          <a:p>
            <a:pPr marL="248920" indent="-236220">
              <a:lnSpc>
                <a:spcPct val="100000"/>
              </a:lnSpc>
              <a:spcBef>
                <a:spcPts val="1320"/>
              </a:spcBef>
              <a:buChar char="•"/>
              <a:tabLst>
                <a:tab pos="248285" algn="l"/>
                <a:tab pos="248920" algn="l"/>
              </a:tabLst>
            </a:pPr>
            <a:r>
              <a:rPr dirty="0" sz="2200" spc="-5">
                <a:latin typeface="Arial"/>
                <a:cs typeface="Arial"/>
              </a:rPr>
              <a:t>Extra </a:t>
            </a:r>
            <a:r>
              <a:rPr dirty="0" sz="2200">
                <a:latin typeface="Arial"/>
                <a:cs typeface="Arial"/>
              </a:rPr>
              <a:t>cross-business-cross-silos coordination;</a:t>
            </a:r>
            <a:endParaRPr sz="2200">
              <a:latin typeface="Arial"/>
              <a:cs typeface="Arial"/>
            </a:endParaRPr>
          </a:p>
          <a:p>
            <a:pPr marL="248920" indent="-236220">
              <a:lnSpc>
                <a:spcPct val="100000"/>
              </a:lnSpc>
              <a:spcBef>
                <a:spcPts val="1320"/>
              </a:spcBef>
              <a:buChar char="•"/>
              <a:tabLst>
                <a:tab pos="248285" algn="l"/>
                <a:tab pos="248920" algn="l"/>
              </a:tabLst>
            </a:pPr>
            <a:r>
              <a:rPr dirty="0" sz="2200" spc="-5">
                <a:latin typeface="Arial"/>
                <a:cs typeface="Arial"/>
              </a:rPr>
              <a:t>Intrinsic internal and external</a:t>
            </a:r>
            <a:r>
              <a:rPr dirty="0" sz="2200" spc="50">
                <a:latin typeface="Arial"/>
                <a:cs typeface="Arial"/>
              </a:rPr>
              <a:t> </a:t>
            </a:r>
            <a:r>
              <a:rPr dirty="0" sz="2200" spc="-5">
                <a:latin typeface="Arial"/>
                <a:cs typeface="Arial"/>
              </a:rPr>
              <a:t>security;</a:t>
            </a:r>
            <a:endParaRPr sz="2200">
              <a:latin typeface="Arial"/>
              <a:cs typeface="Arial"/>
            </a:endParaRPr>
          </a:p>
          <a:p>
            <a:pPr marL="248920" marR="5080" indent="-236220">
              <a:lnSpc>
                <a:spcPct val="150000"/>
              </a:lnSpc>
              <a:spcBef>
                <a:spcPts val="5"/>
              </a:spcBef>
              <a:buChar char="•"/>
              <a:tabLst>
                <a:tab pos="248285" algn="l"/>
                <a:tab pos="248920" algn="l"/>
              </a:tabLst>
            </a:pPr>
            <a:r>
              <a:rPr dirty="0" sz="2200" spc="-5">
                <a:latin typeface="Arial"/>
                <a:cs typeface="Arial"/>
              </a:rPr>
              <a:t>Collaborative business units resulting into </a:t>
            </a:r>
            <a:r>
              <a:rPr dirty="0" sz="2200">
                <a:latin typeface="Arial"/>
                <a:cs typeface="Arial"/>
              </a:rPr>
              <a:t>more </a:t>
            </a:r>
            <a:r>
              <a:rPr dirty="0" sz="2200" spc="-5">
                <a:latin typeface="Arial"/>
                <a:cs typeface="Arial"/>
              </a:rPr>
              <a:t>decision makers and</a:t>
            </a:r>
            <a:r>
              <a:rPr dirty="0" sz="2200" spc="-5">
                <a:latin typeface="Nirmala UI"/>
                <a:cs typeface="Nirmala UI"/>
              </a:rPr>
              <a:t>६</a:t>
            </a:r>
            <a:r>
              <a:rPr dirty="0" sz="2200" spc="-5">
                <a:latin typeface="Arial"/>
                <a:cs typeface="Arial"/>
              </a:rPr>
              <a:t>. long </a:t>
            </a:r>
            <a:r>
              <a:rPr dirty="0" sz="2200">
                <a:latin typeface="Arial"/>
                <a:cs typeface="Arial"/>
              </a:rPr>
              <a:t>term  sustainability.</a:t>
            </a:r>
            <a:endParaRPr sz="2200">
              <a:latin typeface="Arial"/>
              <a:cs typeface="Arial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8525636" y="6054344"/>
            <a:ext cx="2689860" cy="5816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400">
                <a:latin typeface="Arial"/>
                <a:cs typeface="Arial"/>
              </a:rPr>
              <a:t>( </a:t>
            </a:r>
            <a:r>
              <a:rPr dirty="0" sz="1400" spc="-5">
                <a:latin typeface="Arial"/>
                <a:cs typeface="Arial"/>
              </a:rPr>
              <a:t>Golok Smili, CTO, </a:t>
            </a:r>
            <a:r>
              <a:rPr dirty="0" sz="1400">
                <a:latin typeface="Arial"/>
                <a:cs typeface="Arial"/>
              </a:rPr>
              <a:t>PSP ,</a:t>
            </a:r>
            <a:r>
              <a:rPr dirty="0" sz="1400" spc="-50">
                <a:latin typeface="Arial"/>
                <a:cs typeface="Arial"/>
              </a:rPr>
              <a:t> </a:t>
            </a:r>
            <a:r>
              <a:rPr dirty="0" sz="1400" spc="-5">
                <a:latin typeface="Arial"/>
                <a:cs typeface="Arial"/>
              </a:rPr>
              <a:t>2020)</a:t>
            </a:r>
            <a:endParaRPr sz="1400">
              <a:latin typeface="Arial"/>
              <a:cs typeface="Arial"/>
            </a:endParaRPr>
          </a:p>
          <a:p>
            <a:pPr algn="r" marR="5080">
              <a:lnSpc>
                <a:spcPct val="100000"/>
              </a:lnSpc>
              <a:spcBef>
                <a:spcPts val="1255"/>
              </a:spcBef>
            </a:pPr>
            <a:r>
              <a:rPr dirty="0" sz="1200">
                <a:solidFill>
                  <a:srgbClr val="878787"/>
                </a:solidFill>
                <a:latin typeface="Calibri"/>
                <a:cs typeface="Calibri"/>
              </a:rPr>
              <a:t>22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16" name="object 16"/>
          <p:cNvSpPr txBox="1">
            <a:spLocks noGrp="1"/>
          </p:cNvSpPr>
          <p:nvPr>
            <p:ph type="title"/>
          </p:nvPr>
        </p:nvSpPr>
        <p:spPr>
          <a:xfrm>
            <a:off x="3205352" y="703326"/>
            <a:ext cx="6271895" cy="48260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3000">
                <a:latin typeface="Arial Black"/>
                <a:cs typeface="Arial Black"/>
              </a:rPr>
              <a:t>Challenges with DT Life</a:t>
            </a:r>
            <a:r>
              <a:rPr dirty="0" sz="3000" spc="-110">
                <a:latin typeface="Arial Black"/>
                <a:cs typeface="Arial Black"/>
              </a:rPr>
              <a:t> </a:t>
            </a:r>
            <a:r>
              <a:rPr dirty="0" sz="3000">
                <a:latin typeface="Arial Black"/>
                <a:cs typeface="Arial Black"/>
              </a:rPr>
              <a:t>Cycle</a:t>
            </a:r>
            <a:endParaRPr sz="3000">
              <a:latin typeface="Arial Black"/>
              <a:cs typeface="Arial Black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-18288" y="0"/>
            <a:ext cx="11925300" cy="1315720"/>
            <a:chOff x="-18288" y="0"/>
            <a:chExt cx="11925300" cy="1315720"/>
          </a:xfrm>
        </p:grpSpPr>
        <p:sp>
          <p:nvSpPr>
            <p:cNvPr id="3" name="object 3"/>
            <p:cNvSpPr/>
            <p:nvPr/>
          </p:nvSpPr>
          <p:spPr>
            <a:xfrm>
              <a:off x="6158483" y="0"/>
              <a:ext cx="1427988" cy="1129284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4" name="object 4"/>
            <p:cNvSpPr/>
            <p:nvPr/>
          </p:nvSpPr>
          <p:spPr>
            <a:xfrm>
              <a:off x="8944355" y="0"/>
              <a:ext cx="1580388" cy="1072896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/>
            <p:cNvSpPr/>
            <p:nvPr/>
          </p:nvSpPr>
          <p:spPr>
            <a:xfrm>
              <a:off x="10587228" y="56388"/>
              <a:ext cx="1299971" cy="1016507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/>
            <p:cNvSpPr/>
            <p:nvPr/>
          </p:nvSpPr>
          <p:spPr>
            <a:xfrm>
              <a:off x="0" y="0"/>
              <a:ext cx="11887199" cy="1296924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/>
            <p:cNvSpPr/>
            <p:nvPr/>
          </p:nvSpPr>
          <p:spPr>
            <a:xfrm>
              <a:off x="761" y="761"/>
              <a:ext cx="11887200" cy="1214755"/>
            </a:xfrm>
            <a:custGeom>
              <a:avLst/>
              <a:gdLst/>
              <a:ahLst/>
              <a:cxnLst/>
              <a:rect l="l" t="t" r="r" b="b"/>
              <a:pathLst>
                <a:path w="11887200" h="1214755">
                  <a:moveTo>
                    <a:pt x="11887200" y="0"/>
                  </a:moveTo>
                  <a:lnTo>
                    <a:pt x="0" y="0"/>
                  </a:lnTo>
                  <a:lnTo>
                    <a:pt x="0" y="1214628"/>
                  </a:lnTo>
                  <a:lnTo>
                    <a:pt x="11887200" y="1214628"/>
                  </a:lnTo>
                  <a:lnTo>
                    <a:pt x="11887200" y="0"/>
                  </a:lnTo>
                  <a:close/>
                </a:path>
              </a:pathLst>
            </a:custGeom>
            <a:solidFill>
              <a:srgbClr val="4F81B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/>
            <p:cNvSpPr/>
            <p:nvPr/>
          </p:nvSpPr>
          <p:spPr>
            <a:xfrm>
              <a:off x="761" y="761"/>
              <a:ext cx="11887200" cy="1214755"/>
            </a:xfrm>
            <a:custGeom>
              <a:avLst/>
              <a:gdLst/>
              <a:ahLst/>
              <a:cxnLst/>
              <a:rect l="l" t="t" r="r" b="b"/>
              <a:pathLst>
                <a:path w="11887200" h="1214755">
                  <a:moveTo>
                    <a:pt x="0" y="1214628"/>
                  </a:moveTo>
                  <a:lnTo>
                    <a:pt x="11887200" y="1214628"/>
                  </a:lnTo>
                  <a:lnTo>
                    <a:pt x="11887200" y="0"/>
                  </a:lnTo>
                  <a:lnTo>
                    <a:pt x="0" y="0"/>
                  </a:lnTo>
                  <a:lnTo>
                    <a:pt x="0" y="1214628"/>
                  </a:lnTo>
                  <a:close/>
                </a:path>
              </a:pathLst>
            </a:custGeom>
            <a:ln w="3810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/>
            <p:cNvSpPr/>
            <p:nvPr/>
          </p:nvSpPr>
          <p:spPr>
            <a:xfrm>
              <a:off x="0" y="59435"/>
              <a:ext cx="1299972" cy="1092707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/>
            <p:cNvSpPr/>
            <p:nvPr/>
          </p:nvSpPr>
          <p:spPr>
            <a:xfrm>
              <a:off x="1371600" y="59435"/>
              <a:ext cx="1786127" cy="1080516"/>
            </a:xfrm>
            <a:prstGeom prst="rect">
              <a:avLst/>
            </a:prstGeom>
            <a:blipFill>
              <a:blip r:embed="rId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/>
            <p:cNvSpPr/>
            <p:nvPr/>
          </p:nvSpPr>
          <p:spPr>
            <a:xfrm>
              <a:off x="3086100" y="59435"/>
              <a:ext cx="1714500" cy="1139952"/>
            </a:xfrm>
            <a:prstGeom prst="rect">
              <a:avLst/>
            </a:prstGeom>
            <a:blipFill>
              <a:blip r:embed="rId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/>
            <p:cNvSpPr/>
            <p:nvPr/>
          </p:nvSpPr>
          <p:spPr>
            <a:xfrm>
              <a:off x="4657344" y="59435"/>
              <a:ext cx="1501139" cy="1080516"/>
            </a:xfrm>
            <a:prstGeom prst="rect">
              <a:avLst/>
            </a:prstGeom>
            <a:blipFill>
              <a:blip r:embed="rId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/>
            <p:cNvSpPr/>
            <p:nvPr/>
          </p:nvSpPr>
          <p:spPr>
            <a:xfrm>
              <a:off x="7658100" y="59435"/>
              <a:ext cx="1214627" cy="1056132"/>
            </a:xfrm>
            <a:prstGeom prst="rect">
              <a:avLst/>
            </a:prstGeom>
            <a:blipFill>
              <a:blip r:embed="rId1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/>
            <p:cNvSpPr/>
            <p:nvPr/>
          </p:nvSpPr>
          <p:spPr>
            <a:xfrm>
              <a:off x="6158483" y="0"/>
              <a:ext cx="1427988" cy="1199388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/>
            <p:cNvSpPr/>
            <p:nvPr/>
          </p:nvSpPr>
          <p:spPr>
            <a:xfrm>
              <a:off x="8944355" y="0"/>
              <a:ext cx="1580388" cy="1139952"/>
            </a:xfrm>
            <a:prstGeom prst="rect">
              <a:avLst/>
            </a:prstGeom>
            <a:blipFill>
              <a:blip r:embed="rId1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/>
            <p:cNvSpPr/>
            <p:nvPr/>
          </p:nvSpPr>
          <p:spPr>
            <a:xfrm>
              <a:off x="10587228" y="59435"/>
              <a:ext cx="1299971" cy="1080516"/>
            </a:xfrm>
            <a:prstGeom prst="rect">
              <a:avLst/>
            </a:prstGeom>
            <a:blipFill>
              <a:blip r:embed="rId1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7" name="object 17"/>
          <p:cNvSpPr txBox="1"/>
          <p:nvPr/>
        </p:nvSpPr>
        <p:spPr>
          <a:xfrm>
            <a:off x="4755007" y="6427114"/>
            <a:ext cx="2378075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spc="-5">
                <a:solidFill>
                  <a:srgbClr val="878787"/>
                </a:solidFill>
                <a:latin typeface="Calibri"/>
                <a:cs typeface="Calibri"/>
              </a:rPr>
              <a:t>charrumalhotra[dot]iipa[at]gov[dot]in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11034521" y="6427114"/>
            <a:ext cx="180975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>
                <a:solidFill>
                  <a:srgbClr val="878787"/>
                </a:solidFill>
                <a:latin typeface="Calibri"/>
                <a:cs typeface="Calibri"/>
              </a:rPr>
              <a:t>23</a:t>
            </a:r>
            <a:endParaRPr sz="1200">
              <a:latin typeface="Calibri"/>
              <a:cs typeface="Calibri"/>
            </a:endParaRPr>
          </a:p>
        </p:txBody>
      </p:sp>
      <p:grpSp>
        <p:nvGrpSpPr>
          <p:cNvPr id="19" name="object 19"/>
          <p:cNvGrpSpPr/>
          <p:nvPr/>
        </p:nvGrpSpPr>
        <p:grpSpPr>
          <a:xfrm>
            <a:off x="0" y="1266444"/>
            <a:ext cx="11887200" cy="5591810"/>
            <a:chOff x="0" y="1266444"/>
            <a:chExt cx="11887200" cy="5591810"/>
          </a:xfrm>
        </p:grpSpPr>
        <p:sp>
          <p:nvSpPr>
            <p:cNvPr id="20" name="object 20"/>
            <p:cNvSpPr/>
            <p:nvPr/>
          </p:nvSpPr>
          <p:spPr>
            <a:xfrm>
              <a:off x="0" y="2150362"/>
              <a:ext cx="11887200" cy="4707636"/>
            </a:xfrm>
            <a:prstGeom prst="rect">
              <a:avLst/>
            </a:prstGeom>
            <a:blipFill>
              <a:blip r:embed="rId1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1" name="object 21"/>
            <p:cNvSpPr/>
            <p:nvPr/>
          </p:nvSpPr>
          <p:spPr>
            <a:xfrm>
              <a:off x="0" y="2214371"/>
              <a:ext cx="11887200" cy="4643625"/>
            </a:xfrm>
            <a:prstGeom prst="rect">
              <a:avLst/>
            </a:prstGeom>
            <a:blipFill>
              <a:blip r:embed="rId1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2" name="object 22"/>
            <p:cNvSpPr/>
            <p:nvPr/>
          </p:nvSpPr>
          <p:spPr>
            <a:xfrm>
              <a:off x="0" y="2195320"/>
              <a:ext cx="11887200" cy="0"/>
            </a:xfrm>
            <a:custGeom>
              <a:avLst/>
              <a:gdLst/>
              <a:ahLst/>
              <a:cxnLst/>
              <a:rect l="l" t="t" r="r" b="b"/>
              <a:pathLst>
                <a:path w="11887200" h="0">
                  <a:moveTo>
                    <a:pt x="11887200" y="0"/>
                  </a:moveTo>
                  <a:lnTo>
                    <a:pt x="0" y="0"/>
                  </a:lnTo>
                </a:path>
              </a:pathLst>
            </a:custGeom>
            <a:ln w="381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3" name="object 23"/>
            <p:cNvSpPr/>
            <p:nvPr/>
          </p:nvSpPr>
          <p:spPr>
            <a:xfrm>
              <a:off x="2544317" y="1280922"/>
              <a:ext cx="7001509" cy="862965"/>
            </a:xfrm>
            <a:custGeom>
              <a:avLst/>
              <a:gdLst/>
              <a:ahLst/>
              <a:cxnLst/>
              <a:rect l="l" t="t" r="r" b="b"/>
              <a:pathLst>
                <a:path w="7001509" h="862964">
                  <a:moveTo>
                    <a:pt x="7001256" y="0"/>
                  </a:moveTo>
                  <a:lnTo>
                    <a:pt x="0" y="0"/>
                  </a:lnTo>
                  <a:lnTo>
                    <a:pt x="0" y="862584"/>
                  </a:lnTo>
                  <a:lnTo>
                    <a:pt x="7001256" y="862584"/>
                  </a:lnTo>
                  <a:lnTo>
                    <a:pt x="7001256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4" name="object 24"/>
            <p:cNvSpPr/>
            <p:nvPr/>
          </p:nvSpPr>
          <p:spPr>
            <a:xfrm>
              <a:off x="2544317" y="1280922"/>
              <a:ext cx="7001509" cy="862965"/>
            </a:xfrm>
            <a:custGeom>
              <a:avLst/>
              <a:gdLst/>
              <a:ahLst/>
              <a:cxnLst/>
              <a:rect l="l" t="t" r="r" b="b"/>
              <a:pathLst>
                <a:path w="7001509" h="862964">
                  <a:moveTo>
                    <a:pt x="0" y="862584"/>
                  </a:moveTo>
                  <a:lnTo>
                    <a:pt x="7001256" y="862584"/>
                  </a:lnTo>
                  <a:lnTo>
                    <a:pt x="7001256" y="0"/>
                  </a:lnTo>
                  <a:lnTo>
                    <a:pt x="0" y="0"/>
                  </a:lnTo>
                  <a:lnTo>
                    <a:pt x="0" y="862584"/>
                  </a:lnTo>
                  <a:close/>
                </a:path>
              </a:pathLst>
            </a:custGeom>
            <a:ln w="2895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5" name="object 25"/>
          <p:cNvSpPr txBox="1"/>
          <p:nvPr/>
        </p:nvSpPr>
        <p:spPr>
          <a:xfrm>
            <a:off x="2544317" y="1280922"/>
            <a:ext cx="7001509" cy="86296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algn="ctr">
              <a:lnSpc>
                <a:spcPts val="2840"/>
              </a:lnSpc>
            </a:pPr>
            <a:r>
              <a:rPr dirty="0" sz="2500" spc="-5" b="1">
                <a:latin typeface="Calibri"/>
                <a:cs typeface="Calibri"/>
              </a:rPr>
              <a:t>Our next session, Session 04 </a:t>
            </a:r>
            <a:r>
              <a:rPr dirty="0" sz="2500" spc="-10" b="1">
                <a:latin typeface="Calibri"/>
                <a:cs typeface="Calibri"/>
              </a:rPr>
              <a:t>would </a:t>
            </a:r>
            <a:r>
              <a:rPr dirty="0" sz="2500" b="1">
                <a:latin typeface="Calibri"/>
                <a:cs typeface="Calibri"/>
              </a:rPr>
              <a:t>be </a:t>
            </a:r>
            <a:r>
              <a:rPr dirty="0" sz="2500" spc="-5" b="1">
                <a:latin typeface="Calibri"/>
                <a:cs typeface="Calibri"/>
              </a:rPr>
              <a:t>on</a:t>
            </a:r>
            <a:r>
              <a:rPr dirty="0" sz="2500" spc="15" b="1">
                <a:latin typeface="Calibri"/>
                <a:cs typeface="Calibri"/>
              </a:rPr>
              <a:t> </a:t>
            </a:r>
            <a:r>
              <a:rPr dirty="0" sz="2500" spc="-5" b="1">
                <a:latin typeface="Calibri"/>
                <a:cs typeface="Calibri"/>
              </a:rPr>
              <a:t>:</a:t>
            </a:r>
            <a:endParaRPr sz="2500">
              <a:latin typeface="Calibri"/>
              <a:cs typeface="Calibri"/>
            </a:endParaRPr>
          </a:p>
          <a:p>
            <a:pPr algn="ctr">
              <a:lnSpc>
                <a:spcPct val="100000"/>
              </a:lnSpc>
              <a:spcBef>
                <a:spcPts val="250"/>
              </a:spcBef>
            </a:pPr>
            <a:r>
              <a:rPr dirty="0" sz="2500" spc="-10" b="1">
                <a:latin typeface="Calibri"/>
                <a:cs typeface="Calibri"/>
              </a:rPr>
              <a:t>"Role </a:t>
            </a:r>
            <a:r>
              <a:rPr dirty="0" sz="2500" spc="-5" b="1">
                <a:latin typeface="Calibri"/>
                <a:cs typeface="Calibri"/>
              </a:rPr>
              <a:t>of Emerging Technologies (ET) in</a:t>
            </a:r>
            <a:r>
              <a:rPr dirty="0" sz="2500" spc="95" b="1">
                <a:latin typeface="Calibri"/>
                <a:cs typeface="Calibri"/>
              </a:rPr>
              <a:t> </a:t>
            </a:r>
            <a:r>
              <a:rPr dirty="0" sz="2500" spc="-5" b="1">
                <a:latin typeface="Calibri"/>
                <a:cs typeface="Calibri"/>
              </a:rPr>
              <a:t>Governance”</a:t>
            </a:r>
            <a:endParaRPr sz="2500">
              <a:latin typeface="Calibri"/>
              <a:cs typeface="Calibri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4658995" y="5718352"/>
            <a:ext cx="2042160" cy="815975"/>
          </a:xfrm>
          <a:prstGeom prst="rect">
            <a:avLst/>
          </a:prstGeom>
        </p:spPr>
        <p:txBody>
          <a:bodyPr wrap="square" lIns="0" tIns="98425" rIns="0" bIns="0" rtlCol="0" vert="horz">
            <a:spAutoFit/>
          </a:bodyPr>
          <a:lstStyle/>
          <a:p>
            <a:pPr marL="96520">
              <a:lnSpc>
                <a:spcPct val="100000"/>
              </a:lnSpc>
              <a:spcBef>
                <a:spcPts val="775"/>
              </a:spcBef>
            </a:pPr>
            <a:r>
              <a:rPr dirty="0" sz="2400" spc="-5" b="1">
                <a:latin typeface="Calibri"/>
                <a:cs typeface="Calibri"/>
              </a:rPr>
              <a:t>Any</a:t>
            </a:r>
            <a:r>
              <a:rPr dirty="0" sz="2400" spc="-75" b="1">
                <a:latin typeface="Calibri"/>
                <a:cs typeface="Calibri"/>
              </a:rPr>
              <a:t> </a:t>
            </a:r>
            <a:r>
              <a:rPr dirty="0" sz="2400" spc="-5" b="1">
                <a:latin typeface="Calibri"/>
                <a:cs typeface="Calibri"/>
              </a:rPr>
              <a:t>questions?</a:t>
            </a:r>
            <a:endParaRPr sz="24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505"/>
              </a:spcBef>
            </a:pPr>
            <a:r>
              <a:rPr dirty="0" sz="1800" b="1">
                <a:latin typeface="Calibri"/>
                <a:cs typeface="Calibri"/>
              </a:rPr>
              <a:t>You </a:t>
            </a:r>
            <a:r>
              <a:rPr dirty="0" sz="1800" spc="-5" b="1">
                <a:latin typeface="Calibri"/>
                <a:cs typeface="Calibri"/>
              </a:rPr>
              <a:t>can find me</a:t>
            </a:r>
            <a:r>
              <a:rPr dirty="0" sz="1800" spc="-70" b="1">
                <a:latin typeface="Calibri"/>
                <a:cs typeface="Calibri"/>
              </a:rPr>
              <a:t> </a:t>
            </a:r>
            <a:r>
              <a:rPr dirty="0" sz="1800" b="1">
                <a:latin typeface="Calibri"/>
                <a:cs typeface="Calibri"/>
              </a:rPr>
              <a:t>at: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27" name="object 27"/>
          <p:cNvSpPr txBox="1"/>
          <p:nvPr/>
        </p:nvSpPr>
        <p:spPr>
          <a:xfrm>
            <a:off x="3741546" y="6505447"/>
            <a:ext cx="3689985" cy="2997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 spc="-5" b="1">
                <a:solidFill>
                  <a:srgbClr val="FF0000"/>
                </a:solidFill>
                <a:latin typeface="Calibri"/>
                <a:cs typeface="Calibri"/>
              </a:rPr>
              <a:t>Charrumalhotra[dot]iipa[at]gov[dot]in</a:t>
            </a:r>
            <a:endParaRPr sz="18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-18288" y="0"/>
            <a:ext cx="11925300" cy="1315720"/>
            <a:chOff x="-18288" y="0"/>
            <a:chExt cx="11925300" cy="1315720"/>
          </a:xfrm>
        </p:grpSpPr>
        <p:sp>
          <p:nvSpPr>
            <p:cNvPr id="3" name="object 3"/>
            <p:cNvSpPr/>
            <p:nvPr/>
          </p:nvSpPr>
          <p:spPr>
            <a:xfrm>
              <a:off x="761" y="761"/>
              <a:ext cx="11887200" cy="1143000"/>
            </a:xfrm>
            <a:custGeom>
              <a:avLst/>
              <a:gdLst/>
              <a:ahLst/>
              <a:cxnLst/>
              <a:rect l="l" t="t" r="r" b="b"/>
              <a:pathLst>
                <a:path w="11887200" h="1143000">
                  <a:moveTo>
                    <a:pt x="0" y="1143000"/>
                  </a:moveTo>
                  <a:lnTo>
                    <a:pt x="11887200" y="1143000"/>
                  </a:lnTo>
                  <a:lnTo>
                    <a:pt x="11887200" y="0"/>
                  </a:lnTo>
                  <a:lnTo>
                    <a:pt x="0" y="0"/>
                  </a:lnTo>
                  <a:lnTo>
                    <a:pt x="0" y="1143000"/>
                  </a:lnTo>
                  <a:close/>
                </a:path>
              </a:pathLst>
            </a:custGeom>
            <a:ln w="3810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" name="object 4"/>
            <p:cNvSpPr/>
            <p:nvPr/>
          </p:nvSpPr>
          <p:spPr>
            <a:xfrm>
              <a:off x="0" y="56388"/>
              <a:ext cx="1299972" cy="1027175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/>
            <p:cNvSpPr/>
            <p:nvPr/>
          </p:nvSpPr>
          <p:spPr>
            <a:xfrm>
              <a:off x="1371600" y="56388"/>
              <a:ext cx="1786127" cy="1016507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/>
            <p:cNvSpPr/>
            <p:nvPr/>
          </p:nvSpPr>
          <p:spPr>
            <a:xfrm>
              <a:off x="3086100" y="56388"/>
              <a:ext cx="1714500" cy="1072895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/>
            <p:cNvSpPr/>
            <p:nvPr/>
          </p:nvSpPr>
          <p:spPr>
            <a:xfrm>
              <a:off x="4657344" y="56388"/>
              <a:ext cx="1501139" cy="1016507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/>
            <p:cNvSpPr/>
            <p:nvPr/>
          </p:nvSpPr>
          <p:spPr>
            <a:xfrm>
              <a:off x="7658100" y="56388"/>
              <a:ext cx="1214627" cy="993647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/>
            <p:cNvSpPr/>
            <p:nvPr/>
          </p:nvSpPr>
          <p:spPr>
            <a:xfrm>
              <a:off x="6158483" y="0"/>
              <a:ext cx="1427988" cy="1129284"/>
            </a:xfrm>
            <a:prstGeom prst="rect">
              <a:avLst/>
            </a:prstGeom>
            <a:blipFill>
              <a:blip r:embed="rId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/>
            <p:cNvSpPr/>
            <p:nvPr/>
          </p:nvSpPr>
          <p:spPr>
            <a:xfrm>
              <a:off x="8944355" y="0"/>
              <a:ext cx="1580388" cy="1072896"/>
            </a:xfrm>
            <a:prstGeom prst="rect">
              <a:avLst/>
            </a:prstGeom>
            <a:blipFill>
              <a:blip r:embed="rId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/>
            <p:cNvSpPr/>
            <p:nvPr/>
          </p:nvSpPr>
          <p:spPr>
            <a:xfrm>
              <a:off x="10587228" y="56388"/>
              <a:ext cx="1299971" cy="1016507"/>
            </a:xfrm>
            <a:prstGeom prst="rect">
              <a:avLst/>
            </a:prstGeom>
            <a:blipFill>
              <a:blip r:embed="rId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/>
            <p:cNvSpPr/>
            <p:nvPr/>
          </p:nvSpPr>
          <p:spPr>
            <a:xfrm>
              <a:off x="0" y="0"/>
              <a:ext cx="11887199" cy="1296924"/>
            </a:xfrm>
            <a:prstGeom prst="rect">
              <a:avLst/>
            </a:prstGeom>
            <a:blipFill>
              <a:blip r:embed="rId1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/>
            <p:cNvSpPr/>
            <p:nvPr/>
          </p:nvSpPr>
          <p:spPr>
            <a:xfrm>
              <a:off x="761" y="761"/>
              <a:ext cx="11887200" cy="1214755"/>
            </a:xfrm>
            <a:custGeom>
              <a:avLst/>
              <a:gdLst/>
              <a:ahLst/>
              <a:cxnLst/>
              <a:rect l="l" t="t" r="r" b="b"/>
              <a:pathLst>
                <a:path w="11887200" h="1214755">
                  <a:moveTo>
                    <a:pt x="11887200" y="0"/>
                  </a:moveTo>
                  <a:lnTo>
                    <a:pt x="0" y="0"/>
                  </a:lnTo>
                  <a:lnTo>
                    <a:pt x="0" y="1214628"/>
                  </a:lnTo>
                  <a:lnTo>
                    <a:pt x="11887200" y="1214628"/>
                  </a:lnTo>
                  <a:lnTo>
                    <a:pt x="11887200" y="0"/>
                  </a:lnTo>
                  <a:close/>
                </a:path>
              </a:pathLst>
            </a:custGeom>
            <a:solidFill>
              <a:srgbClr val="4F81B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/>
            <p:cNvSpPr/>
            <p:nvPr/>
          </p:nvSpPr>
          <p:spPr>
            <a:xfrm>
              <a:off x="761" y="761"/>
              <a:ext cx="11887200" cy="1214755"/>
            </a:xfrm>
            <a:custGeom>
              <a:avLst/>
              <a:gdLst/>
              <a:ahLst/>
              <a:cxnLst/>
              <a:rect l="l" t="t" r="r" b="b"/>
              <a:pathLst>
                <a:path w="11887200" h="1214755">
                  <a:moveTo>
                    <a:pt x="0" y="1214628"/>
                  </a:moveTo>
                  <a:lnTo>
                    <a:pt x="11887200" y="1214628"/>
                  </a:lnTo>
                  <a:lnTo>
                    <a:pt x="11887200" y="0"/>
                  </a:lnTo>
                  <a:lnTo>
                    <a:pt x="0" y="0"/>
                  </a:lnTo>
                  <a:lnTo>
                    <a:pt x="0" y="1214628"/>
                  </a:lnTo>
                  <a:close/>
                </a:path>
              </a:pathLst>
            </a:custGeom>
            <a:ln w="3810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/>
            <p:cNvSpPr/>
            <p:nvPr/>
          </p:nvSpPr>
          <p:spPr>
            <a:xfrm>
              <a:off x="0" y="59435"/>
              <a:ext cx="1299972" cy="1092707"/>
            </a:xfrm>
            <a:prstGeom prst="rect">
              <a:avLst/>
            </a:prstGeom>
            <a:blipFill>
              <a:blip r:embed="rId1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/>
            <p:cNvSpPr/>
            <p:nvPr/>
          </p:nvSpPr>
          <p:spPr>
            <a:xfrm>
              <a:off x="1371600" y="59435"/>
              <a:ext cx="1786127" cy="1080516"/>
            </a:xfrm>
            <a:prstGeom prst="rect">
              <a:avLst/>
            </a:prstGeom>
            <a:blipFill>
              <a:blip r:embed="rId1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7" name="object 17"/>
            <p:cNvSpPr/>
            <p:nvPr/>
          </p:nvSpPr>
          <p:spPr>
            <a:xfrm>
              <a:off x="3086100" y="59435"/>
              <a:ext cx="1714500" cy="1139952"/>
            </a:xfrm>
            <a:prstGeom prst="rect">
              <a:avLst/>
            </a:prstGeom>
            <a:blipFill>
              <a:blip r:embed="rId1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8" name="object 18"/>
            <p:cNvSpPr/>
            <p:nvPr/>
          </p:nvSpPr>
          <p:spPr>
            <a:xfrm>
              <a:off x="4657344" y="59435"/>
              <a:ext cx="1501139" cy="1080516"/>
            </a:xfrm>
            <a:prstGeom prst="rect">
              <a:avLst/>
            </a:prstGeom>
            <a:blipFill>
              <a:blip r:embed="rId1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9" name="object 19"/>
            <p:cNvSpPr/>
            <p:nvPr/>
          </p:nvSpPr>
          <p:spPr>
            <a:xfrm>
              <a:off x="7658100" y="59435"/>
              <a:ext cx="1214627" cy="1056132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0" name="object 20"/>
            <p:cNvSpPr/>
            <p:nvPr/>
          </p:nvSpPr>
          <p:spPr>
            <a:xfrm>
              <a:off x="6158483" y="0"/>
              <a:ext cx="1427988" cy="1199388"/>
            </a:xfrm>
            <a:prstGeom prst="rect">
              <a:avLst/>
            </a:prstGeom>
            <a:blipFill>
              <a:blip r:embed="rId1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1" name="object 21"/>
            <p:cNvSpPr/>
            <p:nvPr/>
          </p:nvSpPr>
          <p:spPr>
            <a:xfrm>
              <a:off x="8944355" y="0"/>
              <a:ext cx="1580388" cy="1139952"/>
            </a:xfrm>
            <a:prstGeom prst="rect">
              <a:avLst/>
            </a:prstGeom>
            <a:blipFill>
              <a:blip r:embed="rId1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2" name="object 22"/>
            <p:cNvSpPr/>
            <p:nvPr/>
          </p:nvSpPr>
          <p:spPr>
            <a:xfrm>
              <a:off x="10587228" y="59435"/>
              <a:ext cx="1299971" cy="1080516"/>
            </a:xfrm>
            <a:prstGeom prst="rect">
              <a:avLst/>
            </a:prstGeom>
            <a:blipFill>
              <a:blip r:embed="rId1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3" name="object 23"/>
          <p:cNvSpPr txBox="1"/>
          <p:nvPr/>
        </p:nvSpPr>
        <p:spPr>
          <a:xfrm>
            <a:off x="4755007" y="6427114"/>
            <a:ext cx="2378075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spc="-5">
                <a:solidFill>
                  <a:srgbClr val="878787"/>
                </a:solidFill>
                <a:latin typeface="Calibri"/>
                <a:cs typeface="Calibri"/>
              </a:rPr>
              <a:t>charrumalhotra[dot]iipa[at]gov[dot]in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11034521" y="6427114"/>
            <a:ext cx="180975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>
                <a:solidFill>
                  <a:srgbClr val="878787"/>
                </a:solidFill>
                <a:latin typeface="Calibri"/>
                <a:cs typeface="Calibri"/>
              </a:rPr>
              <a:t>24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25" name="object 25"/>
          <p:cNvSpPr txBox="1">
            <a:spLocks noGrp="1"/>
          </p:cNvSpPr>
          <p:nvPr>
            <p:ph type="body" idx="1"/>
          </p:nvPr>
        </p:nvSpPr>
        <p:spPr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367665" marR="6350" indent="-355600">
              <a:lnSpc>
                <a:spcPct val="100000"/>
              </a:lnSpc>
              <a:spcBef>
                <a:spcPts val="100"/>
              </a:spcBef>
              <a:buSzPct val="83333"/>
              <a:buAutoNum type="arabicPeriod"/>
              <a:tabLst>
                <a:tab pos="367665" algn="l"/>
                <a:tab pos="368300" algn="l"/>
                <a:tab pos="1807845" algn="l"/>
                <a:tab pos="2740660" algn="l"/>
                <a:tab pos="4182745" algn="l"/>
                <a:tab pos="6828790" algn="l"/>
                <a:tab pos="7914005" algn="l"/>
                <a:tab pos="9354185" algn="l"/>
              </a:tabLst>
            </a:pPr>
            <a:r>
              <a:rPr dirty="0" u="none" spc="-5">
                <a:solidFill>
                  <a:srgbClr val="000000"/>
                </a:solidFill>
              </a:rPr>
              <a:t>Article</a:t>
            </a:r>
            <a:r>
              <a:rPr dirty="0" u="none" spc="-5">
                <a:solidFill>
                  <a:srgbClr val="000000"/>
                </a:solidFill>
              </a:rPr>
              <a:t>	</a:t>
            </a:r>
            <a:r>
              <a:rPr dirty="0" u="none" spc="-10">
                <a:solidFill>
                  <a:srgbClr val="000000"/>
                </a:solidFill>
              </a:rPr>
              <a:t>o</a:t>
            </a:r>
            <a:r>
              <a:rPr dirty="0" u="none" spc="-5">
                <a:solidFill>
                  <a:srgbClr val="000000"/>
                </a:solidFill>
              </a:rPr>
              <a:t>n</a:t>
            </a:r>
            <a:r>
              <a:rPr dirty="0" u="none">
                <a:solidFill>
                  <a:srgbClr val="000000"/>
                </a:solidFill>
              </a:rPr>
              <a:t>	</a:t>
            </a:r>
            <a:r>
              <a:rPr dirty="0" u="none" spc="-5">
                <a:solidFill>
                  <a:srgbClr val="000000"/>
                </a:solidFill>
              </a:rPr>
              <a:t>Di</a:t>
            </a:r>
            <a:r>
              <a:rPr dirty="0" u="none">
                <a:solidFill>
                  <a:srgbClr val="000000"/>
                </a:solidFill>
              </a:rPr>
              <a:t>g</a:t>
            </a:r>
            <a:r>
              <a:rPr dirty="0" u="none" spc="-5">
                <a:solidFill>
                  <a:srgbClr val="000000"/>
                </a:solidFill>
              </a:rPr>
              <a:t>ital</a:t>
            </a:r>
            <a:r>
              <a:rPr dirty="0" u="none">
                <a:solidFill>
                  <a:srgbClr val="000000"/>
                </a:solidFill>
              </a:rPr>
              <a:t>	Tra</a:t>
            </a:r>
            <a:r>
              <a:rPr dirty="0" u="none" spc="5">
                <a:solidFill>
                  <a:srgbClr val="000000"/>
                </a:solidFill>
              </a:rPr>
              <a:t>n</a:t>
            </a:r>
            <a:r>
              <a:rPr dirty="0" u="none">
                <a:solidFill>
                  <a:srgbClr val="000000"/>
                </a:solidFill>
              </a:rPr>
              <a:t>sformat</a:t>
            </a:r>
            <a:r>
              <a:rPr dirty="0" u="none" spc="-5">
                <a:solidFill>
                  <a:srgbClr val="000000"/>
                </a:solidFill>
              </a:rPr>
              <a:t>i</a:t>
            </a:r>
            <a:r>
              <a:rPr dirty="0" u="none" spc="-15">
                <a:solidFill>
                  <a:srgbClr val="000000"/>
                </a:solidFill>
              </a:rPr>
              <a:t>o</a:t>
            </a:r>
            <a:r>
              <a:rPr dirty="0" u="none" spc="-5">
                <a:solidFill>
                  <a:srgbClr val="000000"/>
                </a:solidFill>
              </a:rPr>
              <a:t>n</a:t>
            </a:r>
            <a:r>
              <a:rPr dirty="0" u="none">
                <a:solidFill>
                  <a:srgbClr val="000000"/>
                </a:solidFill>
              </a:rPr>
              <a:t>	</a:t>
            </a:r>
            <a:r>
              <a:rPr dirty="0" u="none" spc="-5">
                <a:solidFill>
                  <a:srgbClr val="000000"/>
                </a:solidFill>
              </a:rPr>
              <a:t>L</a:t>
            </a:r>
            <a:r>
              <a:rPr dirty="0" u="none" spc="-15">
                <a:solidFill>
                  <a:srgbClr val="000000"/>
                </a:solidFill>
              </a:rPr>
              <a:t>i</a:t>
            </a:r>
            <a:r>
              <a:rPr dirty="0" u="none">
                <a:solidFill>
                  <a:srgbClr val="000000"/>
                </a:solidFill>
              </a:rPr>
              <a:t>fe	</a:t>
            </a:r>
            <a:r>
              <a:rPr dirty="0" u="none" spc="-5">
                <a:solidFill>
                  <a:srgbClr val="000000"/>
                </a:solidFill>
              </a:rPr>
              <a:t>Cyc</a:t>
            </a:r>
            <a:r>
              <a:rPr dirty="0" u="none" spc="-15">
                <a:solidFill>
                  <a:srgbClr val="000000"/>
                </a:solidFill>
              </a:rPr>
              <a:t>l</a:t>
            </a:r>
            <a:r>
              <a:rPr dirty="0" u="none">
                <a:solidFill>
                  <a:srgbClr val="000000"/>
                </a:solidFill>
              </a:rPr>
              <a:t>e,	</a:t>
            </a:r>
            <a:r>
              <a:rPr dirty="0" u="none" spc="-5">
                <a:solidFill>
                  <a:srgbClr val="000000"/>
                </a:solidFill>
              </a:rPr>
              <a:t>l</a:t>
            </a:r>
            <a:r>
              <a:rPr dirty="0" u="none" spc="-15">
                <a:solidFill>
                  <a:srgbClr val="000000"/>
                </a:solidFill>
              </a:rPr>
              <a:t>i</a:t>
            </a:r>
            <a:r>
              <a:rPr dirty="0" u="none" spc="-5">
                <a:solidFill>
                  <a:srgbClr val="000000"/>
                </a:solidFill>
              </a:rPr>
              <a:t>n</a:t>
            </a:r>
            <a:r>
              <a:rPr dirty="0" u="none" spc="-10">
                <a:solidFill>
                  <a:srgbClr val="000000"/>
                </a:solidFill>
              </a:rPr>
              <a:t>k</a:t>
            </a:r>
            <a:r>
              <a:rPr dirty="0" u="none">
                <a:solidFill>
                  <a:srgbClr val="000000"/>
                </a:solidFill>
              </a:rPr>
              <a:t>:  </a:t>
            </a:r>
            <a:r>
              <a:rPr dirty="0" spc="-5">
                <a:hlinkClick r:id="rId18"/>
              </a:rPr>
              <a:t>https://www.linkedin.com/pulse/digital-transformation-life-cycle-pedro- </a:t>
            </a:r>
            <a:r>
              <a:rPr dirty="0" spc="-5">
                <a:hlinkClick r:id="rId18"/>
              </a:rPr>
              <a:t> robledo-bpm/</a:t>
            </a:r>
          </a:p>
          <a:p>
            <a:pPr algn="just" marL="367665" marR="5080" indent="-355600">
              <a:lnSpc>
                <a:spcPct val="100000"/>
              </a:lnSpc>
              <a:buSzPct val="83333"/>
              <a:buAutoNum type="arabicPeriod"/>
              <a:tabLst>
                <a:tab pos="368300" algn="l"/>
              </a:tabLst>
            </a:pPr>
            <a:r>
              <a:rPr dirty="0" u="none" spc="-5">
                <a:solidFill>
                  <a:srgbClr val="000000"/>
                </a:solidFill>
              </a:rPr>
              <a:t>Bobbio, L. (2018), </a:t>
            </a:r>
            <a:r>
              <a:rPr dirty="0" u="none">
                <a:solidFill>
                  <a:srgbClr val="000000"/>
                </a:solidFill>
              </a:rPr>
              <a:t>Designing </a:t>
            </a:r>
            <a:r>
              <a:rPr dirty="0" u="none" spc="-5">
                <a:solidFill>
                  <a:srgbClr val="000000"/>
                </a:solidFill>
              </a:rPr>
              <a:t>effective public </a:t>
            </a:r>
            <a:r>
              <a:rPr dirty="0" u="none">
                <a:solidFill>
                  <a:srgbClr val="000000"/>
                </a:solidFill>
              </a:rPr>
              <a:t>participation, </a:t>
            </a:r>
            <a:r>
              <a:rPr dirty="0" u="none" spc="-5">
                <a:solidFill>
                  <a:srgbClr val="000000"/>
                </a:solidFill>
              </a:rPr>
              <a:t>link: </a:t>
            </a:r>
            <a:r>
              <a:rPr dirty="0" spc="-5"/>
              <a:t> </a:t>
            </a:r>
            <a:r>
              <a:rPr dirty="0">
                <a:hlinkClick r:id="rId19"/>
              </a:rPr>
              <a:t>https://www.researchgate.net/publication/327835222_Designing_effec </a:t>
            </a:r>
            <a:r>
              <a:rPr dirty="0">
                <a:hlinkClick r:id="rId19"/>
              </a:rPr>
              <a:t> </a:t>
            </a:r>
            <a:r>
              <a:rPr dirty="0" spc="-5">
                <a:hlinkClick r:id="rId19"/>
              </a:rPr>
              <a:t>tive_public_participation</a:t>
            </a:r>
          </a:p>
          <a:p>
            <a:pPr algn="just" marL="367665" indent="-355600">
              <a:lnSpc>
                <a:spcPct val="100000"/>
              </a:lnSpc>
              <a:spcBef>
                <a:spcPts val="5"/>
              </a:spcBef>
              <a:buSzPct val="83333"/>
              <a:buAutoNum type="arabicPeriod"/>
              <a:tabLst>
                <a:tab pos="368300" algn="l"/>
              </a:tabLst>
            </a:pPr>
            <a:r>
              <a:rPr dirty="0" u="none">
                <a:solidFill>
                  <a:srgbClr val="000000"/>
                </a:solidFill>
              </a:rPr>
              <a:t>OECD (2016),Comparative study Digital Government </a:t>
            </a:r>
            <a:r>
              <a:rPr dirty="0" u="none" spc="-5">
                <a:solidFill>
                  <a:srgbClr val="000000"/>
                </a:solidFill>
              </a:rPr>
              <a:t>Strategies</a:t>
            </a:r>
            <a:r>
              <a:rPr dirty="0" u="none" spc="229">
                <a:solidFill>
                  <a:srgbClr val="000000"/>
                </a:solidFill>
              </a:rPr>
              <a:t> </a:t>
            </a:r>
            <a:r>
              <a:rPr dirty="0" u="none">
                <a:solidFill>
                  <a:srgbClr val="000000"/>
                </a:solidFill>
              </a:rPr>
              <a:t>for</a:t>
            </a:r>
          </a:p>
        </p:txBody>
      </p:sp>
      <p:sp>
        <p:nvSpPr>
          <p:cNvPr id="26" name="object 26"/>
          <p:cNvSpPr txBox="1"/>
          <p:nvPr/>
        </p:nvSpPr>
        <p:spPr>
          <a:xfrm>
            <a:off x="10265156" y="4799457"/>
            <a:ext cx="566420" cy="3911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400" spc="-5">
                <a:latin typeface="Arial"/>
                <a:cs typeface="Arial"/>
              </a:rPr>
              <a:t>l</a:t>
            </a:r>
            <a:r>
              <a:rPr dirty="0" sz="2400" spc="-15">
                <a:latin typeface="Arial"/>
                <a:cs typeface="Arial"/>
              </a:rPr>
              <a:t>i</a:t>
            </a:r>
            <a:r>
              <a:rPr dirty="0" sz="2400" spc="-5">
                <a:latin typeface="Arial"/>
                <a:cs typeface="Arial"/>
              </a:rPr>
              <a:t>n</a:t>
            </a:r>
            <a:r>
              <a:rPr dirty="0" sz="2400" spc="-10">
                <a:latin typeface="Arial"/>
                <a:cs typeface="Arial"/>
              </a:rPr>
              <a:t>k</a:t>
            </a:r>
            <a:r>
              <a:rPr dirty="0" sz="2400">
                <a:latin typeface="Arial"/>
                <a:cs typeface="Arial"/>
              </a:rPr>
              <a:t>:</a:t>
            </a:r>
            <a:endParaRPr sz="2400">
              <a:latin typeface="Arial"/>
              <a:cs typeface="Arial"/>
            </a:endParaRPr>
          </a:p>
        </p:txBody>
      </p:sp>
      <p:sp>
        <p:nvSpPr>
          <p:cNvPr id="27" name="object 27"/>
          <p:cNvSpPr txBox="1"/>
          <p:nvPr/>
        </p:nvSpPr>
        <p:spPr>
          <a:xfrm>
            <a:off x="1277238" y="4799457"/>
            <a:ext cx="8708390" cy="112331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just" marL="12700" marR="5080">
              <a:lnSpc>
                <a:spcPct val="100000"/>
              </a:lnSpc>
              <a:spcBef>
                <a:spcPts val="100"/>
              </a:spcBef>
            </a:pPr>
            <a:r>
              <a:rPr dirty="0" sz="2400" spc="-5">
                <a:latin typeface="Arial"/>
                <a:cs typeface="Arial"/>
              </a:rPr>
              <a:t>Transforming Public Services in </a:t>
            </a:r>
            <a:r>
              <a:rPr dirty="0" sz="2400">
                <a:latin typeface="Arial"/>
                <a:cs typeface="Arial"/>
              </a:rPr>
              <a:t>the Welfare Areas,  </a:t>
            </a:r>
            <a:r>
              <a:rPr dirty="0" u="heavy" sz="2400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Arial"/>
                <a:cs typeface="Arial"/>
                <a:hlinkClick r:id="rId20"/>
              </a:rPr>
              <a:t>htt</a:t>
            </a:r>
            <a:r>
              <a:rPr dirty="0" u="heavy" sz="2400" spc="-5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Arial"/>
                <a:cs typeface="Arial"/>
                <a:hlinkClick r:id="rId20"/>
              </a:rPr>
              <a:t>p</a:t>
            </a:r>
            <a:r>
              <a:rPr dirty="0" u="heavy" sz="2400" spc="-10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Arial"/>
                <a:cs typeface="Arial"/>
                <a:hlinkClick r:id="rId20"/>
              </a:rPr>
              <a:t>:</a:t>
            </a:r>
            <a:r>
              <a:rPr dirty="0" u="heavy" sz="2400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Arial"/>
                <a:cs typeface="Arial"/>
                <a:hlinkClick r:id="rId20"/>
              </a:rPr>
              <a:t>//</a:t>
            </a:r>
            <a:r>
              <a:rPr dirty="0" u="heavy" sz="2400" spc="-10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Arial"/>
                <a:cs typeface="Arial"/>
                <a:hlinkClick r:id="rId20"/>
              </a:rPr>
              <a:t>w</a:t>
            </a:r>
            <a:r>
              <a:rPr dirty="0" u="heavy" sz="2400" spc="-5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Arial"/>
                <a:cs typeface="Arial"/>
                <a:hlinkClick r:id="rId20"/>
              </a:rPr>
              <a:t>w</a:t>
            </a:r>
            <a:r>
              <a:rPr dirty="0" u="heavy" sz="2400" spc="-15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Arial"/>
                <a:cs typeface="Arial"/>
                <a:hlinkClick r:id="rId20"/>
              </a:rPr>
              <a:t>w</a:t>
            </a:r>
            <a:r>
              <a:rPr dirty="0" u="heavy" sz="2400" spc="15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Arial"/>
                <a:cs typeface="Arial"/>
                <a:hlinkClick r:id="rId20"/>
              </a:rPr>
              <a:t>.</a:t>
            </a:r>
            <a:r>
              <a:rPr dirty="0" u="heavy" sz="2400" spc="-5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Arial"/>
                <a:cs typeface="Arial"/>
                <a:hlinkClick r:id="rId20"/>
              </a:rPr>
              <a:t>oec</a:t>
            </a:r>
            <a:r>
              <a:rPr dirty="0" u="heavy" sz="2400" spc="-15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Arial"/>
                <a:cs typeface="Arial"/>
                <a:hlinkClick r:id="rId20"/>
              </a:rPr>
              <a:t>d</a:t>
            </a:r>
            <a:r>
              <a:rPr dirty="0" u="heavy" sz="2400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Arial"/>
                <a:cs typeface="Arial"/>
                <a:hlinkClick r:id="rId20"/>
              </a:rPr>
              <a:t>.</a:t>
            </a:r>
            <a:r>
              <a:rPr dirty="0" u="heavy" sz="2400" spc="-5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Arial"/>
                <a:cs typeface="Arial"/>
                <a:hlinkClick r:id="rId20"/>
              </a:rPr>
              <a:t>org/</a:t>
            </a:r>
            <a:r>
              <a:rPr dirty="0" u="heavy" sz="2400" spc="5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Arial"/>
                <a:cs typeface="Arial"/>
                <a:hlinkClick r:id="rId20"/>
              </a:rPr>
              <a:t>g</a:t>
            </a:r>
            <a:r>
              <a:rPr dirty="0" u="heavy" sz="2400" spc="-5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Arial"/>
                <a:cs typeface="Arial"/>
                <a:hlinkClick r:id="rId20"/>
              </a:rPr>
              <a:t>ov/digit</a:t>
            </a:r>
            <a:r>
              <a:rPr dirty="0" u="heavy" sz="2400" spc="5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Arial"/>
                <a:cs typeface="Arial"/>
                <a:hlinkClick r:id="rId20"/>
              </a:rPr>
              <a:t>a</a:t>
            </a:r>
            <a:r>
              <a:rPr dirty="0" u="heavy" sz="2400" spc="-5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Arial"/>
                <a:cs typeface="Arial"/>
                <a:hlinkClick r:id="rId20"/>
              </a:rPr>
              <a:t>l</a:t>
            </a:r>
            <a:r>
              <a:rPr dirty="0" u="heavy" sz="2400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Arial"/>
                <a:cs typeface="Arial"/>
                <a:hlinkClick r:id="rId20"/>
              </a:rPr>
              <a:t>-</a:t>
            </a:r>
            <a:r>
              <a:rPr dirty="0" u="heavy" sz="2400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Arial"/>
                <a:cs typeface="Arial"/>
                <a:hlinkClick r:id="rId20"/>
              </a:rPr>
              <a:t>g</a:t>
            </a:r>
            <a:r>
              <a:rPr dirty="0" u="heavy" sz="2400" spc="-5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Arial"/>
                <a:cs typeface="Arial"/>
                <a:hlinkClick r:id="rId20"/>
              </a:rPr>
              <a:t>overnm</a:t>
            </a:r>
            <a:r>
              <a:rPr dirty="0" u="heavy" sz="2400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Arial"/>
                <a:cs typeface="Arial"/>
                <a:hlinkClick r:id="rId20"/>
              </a:rPr>
              <a:t>e</a:t>
            </a:r>
            <a:r>
              <a:rPr dirty="0" u="heavy" sz="2400" spc="-5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Arial"/>
                <a:cs typeface="Arial"/>
                <a:hlinkClick r:id="rId20"/>
              </a:rPr>
              <a:t>nt/Digital</a:t>
            </a:r>
            <a:r>
              <a:rPr dirty="0" u="heavy" sz="2400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Arial"/>
                <a:cs typeface="Arial"/>
                <a:hlinkClick r:id="rId20"/>
              </a:rPr>
              <a:t>-Go</a:t>
            </a:r>
            <a:r>
              <a:rPr dirty="0" u="heavy" sz="2400" spc="10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Arial"/>
                <a:cs typeface="Arial"/>
                <a:hlinkClick r:id="rId20"/>
              </a:rPr>
              <a:t>v</a:t>
            </a:r>
            <a:r>
              <a:rPr dirty="0" u="heavy" sz="2400" spc="-5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Arial"/>
                <a:cs typeface="Arial"/>
                <a:hlinkClick r:id="rId20"/>
              </a:rPr>
              <a:t>ernmen</a:t>
            </a:r>
            <a:r>
              <a:rPr dirty="0" u="heavy" sz="2400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Arial"/>
                <a:cs typeface="Arial"/>
                <a:hlinkClick r:id="rId20"/>
              </a:rPr>
              <a:t>t</a:t>
            </a:r>
            <a:r>
              <a:rPr dirty="0" u="heavy" sz="2400" spc="-5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Arial"/>
                <a:cs typeface="Arial"/>
                <a:hlinkClick r:id="rId20"/>
              </a:rPr>
              <a:t>- </a:t>
            </a:r>
            <a:r>
              <a:rPr dirty="0" sz="2400" spc="-5">
                <a:solidFill>
                  <a:srgbClr val="0000FF"/>
                </a:solidFill>
                <a:latin typeface="Arial"/>
                <a:cs typeface="Arial"/>
                <a:hlinkClick r:id="rId20"/>
              </a:rPr>
              <a:t> </a:t>
            </a:r>
            <a:r>
              <a:rPr dirty="0" u="heavy" sz="2400" spc="-5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Arial"/>
                <a:cs typeface="Arial"/>
                <a:hlinkClick r:id="rId20"/>
              </a:rPr>
              <a:t>Strategies-Welfare-Service.pdf</a:t>
            </a:r>
            <a:endParaRPr sz="2400">
              <a:latin typeface="Arial"/>
              <a:cs typeface="Arial"/>
            </a:endParaRPr>
          </a:p>
        </p:txBody>
      </p:sp>
      <p:sp>
        <p:nvSpPr>
          <p:cNvPr id="28" name="object 28"/>
          <p:cNvSpPr txBox="1">
            <a:spLocks noGrp="1"/>
          </p:cNvSpPr>
          <p:nvPr>
            <p:ph type="title"/>
          </p:nvPr>
        </p:nvSpPr>
        <p:spPr>
          <a:xfrm>
            <a:off x="641095" y="1590294"/>
            <a:ext cx="6493510" cy="513715"/>
          </a:xfrm>
          <a:prstGeom prst="rect"/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3200">
                <a:latin typeface="Arial Black"/>
                <a:cs typeface="Arial Black"/>
              </a:rPr>
              <a:t>References/Further</a:t>
            </a:r>
            <a:r>
              <a:rPr dirty="0" sz="3200" spc="-35">
                <a:latin typeface="Arial Black"/>
                <a:cs typeface="Arial Black"/>
              </a:rPr>
              <a:t> </a:t>
            </a:r>
            <a:r>
              <a:rPr dirty="0" sz="3200">
                <a:latin typeface="Arial Black"/>
                <a:cs typeface="Arial Black"/>
              </a:rPr>
              <a:t>Readings</a:t>
            </a:r>
            <a:endParaRPr sz="3200">
              <a:latin typeface="Arial Black"/>
              <a:cs typeface="Arial Black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-18288" y="0"/>
            <a:ext cx="11925300" cy="1356360"/>
            <a:chOff x="-18288" y="0"/>
            <a:chExt cx="11925300" cy="1356360"/>
          </a:xfrm>
        </p:grpSpPr>
        <p:sp>
          <p:nvSpPr>
            <p:cNvPr id="3" name="object 3"/>
            <p:cNvSpPr/>
            <p:nvPr/>
          </p:nvSpPr>
          <p:spPr>
            <a:xfrm>
              <a:off x="761" y="761"/>
              <a:ext cx="11887200" cy="1143000"/>
            </a:xfrm>
            <a:custGeom>
              <a:avLst/>
              <a:gdLst/>
              <a:ahLst/>
              <a:cxnLst/>
              <a:rect l="l" t="t" r="r" b="b"/>
              <a:pathLst>
                <a:path w="11887200" h="1143000">
                  <a:moveTo>
                    <a:pt x="0" y="1143000"/>
                  </a:moveTo>
                  <a:lnTo>
                    <a:pt x="11887200" y="1143000"/>
                  </a:lnTo>
                  <a:lnTo>
                    <a:pt x="11887200" y="0"/>
                  </a:lnTo>
                  <a:lnTo>
                    <a:pt x="0" y="0"/>
                  </a:lnTo>
                  <a:lnTo>
                    <a:pt x="0" y="1143000"/>
                  </a:lnTo>
                  <a:close/>
                </a:path>
              </a:pathLst>
            </a:custGeom>
            <a:ln w="3810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" name="object 4"/>
            <p:cNvSpPr/>
            <p:nvPr/>
          </p:nvSpPr>
          <p:spPr>
            <a:xfrm>
              <a:off x="0" y="56388"/>
              <a:ext cx="1299972" cy="1027175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/>
            <p:cNvSpPr/>
            <p:nvPr/>
          </p:nvSpPr>
          <p:spPr>
            <a:xfrm>
              <a:off x="1371600" y="56388"/>
              <a:ext cx="1786127" cy="1016507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/>
            <p:cNvSpPr/>
            <p:nvPr/>
          </p:nvSpPr>
          <p:spPr>
            <a:xfrm>
              <a:off x="3086100" y="56388"/>
              <a:ext cx="1714500" cy="1072895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/>
            <p:cNvSpPr/>
            <p:nvPr/>
          </p:nvSpPr>
          <p:spPr>
            <a:xfrm>
              <a:off x="4657344" y="56388"/>
              <a:ext cx="1501139" cy="1016507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/>
            <p:cNvSpPr/>
            <p:nvPr/>
          </p:nvSpPr>
          <p:spPr>
            <a:xfrm>
              <a:off x="7658100" y="56388"/>
              <a:ext cx="1214627" cy="993647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/>
            <p:cNvSpPr/>
            <p:nvPr/>
          </p:nvSpPr>
          <p:spPr>
            <a:xfrm>
              <a:off x="6158483" y="0"/>
              <a:ext cx="1427988" cy="1129284"/>
            </a:xfrm>
            <a:prstGeom prst="rect">
              <a:avLst/>
            </a:prstGeom>
            <a:blipFill>
              <a:blip r:embed="rId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/>
            <p:cNvSpPr/>
            <p:nvPr/>
          </p:nvSpPr>
          <p:spPr>
            <a:xfrm>
              <a:off x="8944355" y="0"/>
              <a:ext cx="1580388" cy="1072896"/>
            </a:xfrm>
            <a:prstGeom prst="rect">
              <a:avLst/>
            </a:prstGeom>
            <a:blipFill>
              <a:blip r:embed="rId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/>
            <p:cNvSpPr/>
            <p:nvPr/>
          </p:nvSpPr>
          <p:spPr>
            <a:xfrm>
              <a:off x="10587228" y="56388"/>
              <a:ext cx="1299971" cy="1016507"/>
            </a:xfrm>
            <a:prstGeom prst="rect">
              <a:avLst/>
            </a:prstGeom>
            <a:blipFill>
              <a:blip r:embed="rId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/>
            <p:cNvSpPr/>
            <p:nvPr/>
          </p:nvSpPr>
          <p:spPr>
            <a:xfrm>
              <a:off x="0" y="0"/>
              <a:ext cx="11887199" cy="1296924"/>
            </a:xfrm>
            <a:prstGeom prst="rect">
              <a:avLst/>
            </a:prstGeom>
            <a:blipFill>
              <a:blip r:embed="rId1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/>
            <p:cNvSpPr/>
            <p:nvPr/>
          </p:nvSpPr>
          <p:spPr>
            <a:xfrm>
              <a:off x="761" y="761"/>
              <a:ext cx="11887200" cy="1214755"/>
            </a:xfrm>
            <a:custGeom>
              <a:avLst/>
              <a:gdLst/>
              <a:ahLst/>
              <a:cxnLst/>
              <a:rect l="l" t="t" r="r" b="b"/>
              <a:pathLst>
                <a:path w="11887200" h="1214755">
                  <a:moveTo>
                    <a:pt x="11887200" y="0"/>
                  </a:moveTo>
                  <a:lnTo>
                    <a:pt x="0" y="0"/>
                  </a:lnTo>
                  <a:lnTo>
                    <a:pt x="0" y="738390"/>
                  </a:lnTo>
                  <a:lnTo>
                    <a:pt x="0" y="1214628"/>
                  </a:lnTo>
                  <a:lnTo>
                    <a:pt x="11887200" y="1214628"/>
                  </a:lnTo>
                  <a:lnTo>
                    <a:pt x="11887200" y="738390"/>
                  </a:lnTo>
                  <a:lnTo>
                    <a:pt x="11887200" y="0"/>
                  </a:lnTo>
                  <a:close/>
                </a:path>
              </a:pathLst>
            </a:custGeom>
            <a:solidFill>
              <a:srgbClr val="4F81B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/>
            <p:cNvSpPr/>
            <p:nvPr/>
          </p:nvSpPr>
          <p:spPr>
            <a:xfrm>
              <a:off x="761" y="761"/>
              <a:ext cx="11887200" cy="1214755"/>
            </a:xfrm>
            <a:custGeom>
              <a:avLst/>
              <a:gdLst/>
              <a:ahLst/>
              <a:cxnLst/>
              <a:rect l="l" t="t" r="r" b="b"/>
              <a:pathLst>
                <a:path w="11887200" h="1214755">
                  <a:moveTo>
                    <a:pt x="0" y="1214628"/>
                  </a:moveTo>
                  <a:lnTo>
                    <a:pt x="11887200" y="1214628"/>
                  </a:lnTo>
                  <a:lnTo>
                    <a:pt x="11887200" y="0"/>
                  </a:lnTo>
                  <a:lnTo>
                    <a:pt x="0" y="0"/>
                  </a:lnTo>
                  <a:lnTo>
                    <a:pt x="0" y="1214628"/>
                  </a:lnTo>
                  <a:close/>
                </a:path>
              </a:pathLst>
            </a:custGeom>
            <a:ln w="3810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/>
            <p:cNvSpPr/>
            <p:nvPr/>
          </p:nvSpPr>
          <p:spPr>
            <a:xfrm>
              <a:off x="0" y="59435"/>
              <a:ext cx="1299972" cy="1092707"/>
            </a:xfrm>
            <a:prstGeom prst="rect">
              <a:avLst/>
            </a:prstGeom>
            <a:blipFill>
              <a:blip r:embed="rId1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/>
            <p:cNvSpPr/>
            <p:nvPr/>
          </p:nvSpPr>
          <p:spPr>
            <a:xfrm>
              <a:off x="1371600" y="59435"/>
              <a:ext cx="1786127" cy="1080516"/>
            </a:xfrm>
            <a:prstGeom prst="rect">
              <a:avLst/>
            </a:prstGeom>
            <a:blipFill>
              <a:blip r:embed="rId1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7" name="object 17"/>
            <p:cNvSpPr/>
            <p:nvPr/>
          </p:nvSpPr>
          <p:spPr>
            <a:xfrm>
              <a:off x="3086100" y="59435"/>
              <a:ext cx="1714500" cy="1139952"/>
            </a:xfrm>
            <a:prstGeom prst="rect">
              <a:avLst/>
            </a:prstGeom>
            <a:blipFill>
              <a:blip r:embed="rId1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8" name="object 18"/>
            <p:cNvSpPr/>
            <p:nvPr/>
          </p:nvSpPr>
          <p:spPr>
            <a:xfrm>
              <a:off x="4657344" y="59435"/>
              <a:ext cx="1501139" cy="1080516"/>
            </a:xfrm>
            <a:prstGeom prst="rect">
              <a:avLst/>
            </a:prstGeom>
            <a:blipFill>
              <a:blip r:embed="rId1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9" name="object 19"/>
            <p:cNvSpPr/>
            <p:nvPr/>
          </p:nvSpPr>
          <p:spPr>
            <a:xfrm>
              <a:off x="7658100" y="59435"/>
              <a:ext cx="1214627" cy="1056132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0" name="object 20"/>
            <p:cNvSpPr/>
            <p:nvPr/>
          </p:nvSpPr>
          <p:spPr>
            <a:xfrm>
              <a:off x="6158483" y="0"/>
              <a:ext cx="1427988" cy="1199388"/>
            </a:xfrm>
            <a:prstGeom prst="rect">
              <a:avLst/>
            </a:prstGeom>
            <a:blipFill>
              <a:blip r:embed="rId1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1" name="object 21"/>
            <p:cNvSpPr/>
            <p:nvPr/>
          </p:nvSpPr>
          <p:spPr>
            <a:xfrm>
              <a:off x="8944355" y="0"/>
              <a:ext cx="1580388" cy="1139952"/>
            </a:xfrm>
            <a:prstGeom prst="rect">
              <a:avLst/>
            </a:prstGeom>
            <a:blipFill>
              <a:blip r:embed="rId1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2" name="object 22"/>
            <p:cNvSpPr/>
            <p:nvPr/>
          </p:nvSpPr>
          <p:spPr>
            <a:xfrm>
              <a:off x="10587228" y="59435"/>
              <a:ext cx="1299971" cy="1080516"/>
            </a:xfrm>
            <a:prstGeom prst="rect">
              <a:avLst/>
            </a:prstGeom>
            <a:blipFill>
              <a:blip r:embed="rId1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3" name="object 23"/>
            <p:cNvSpPr/>
            <p:nvPr/>
          </p:nvSpPr>
          <p:spPr>
            <a:xfrm>
              <a:off x="2485644" y="739139"/>
              <a:ext cx="7230109" cy="599440"/>
            </a:xfrm>
            <a:custGeom>
              <a:avLst/>
              <a:gdLst/>
              <a:ahLst/>
              <a:cxnLst/>
              <a:rect l="l" t="t" r="r" b="b"/>
              <a:pathLst>
                <a:path w="7230109" h="599440">
                  <a:moveTo>
                    <a:pt x="7229856" y="0"/>
                  </a:moveTo>
                  <a:lnTo>
                    <a:pt x="0" y="0"/>
                  </a:lnTo>
                  <a:lnTo>
                    <a:pt x="0" y="598931"/>
                  </a:lnTo>
                  <a:lnTo>
                    <a:pt x="7229856" y="598931"/>
                  </a:lnTo>
                  <a:lnTo>
                    <a:pt x="7229856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4" name="object 24"/>
          <p:cNvSpPr txBox="1"/>
          <p:nvPr/>
        </p:nvSpPr>
        <p:spPr>
          <a:xfrm>
            <a:off x="296976" y="1377441"/>
            <a:ext cx="8670290" cy="92075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2000" spc="-5" b="1">
                <a:latin typeface="Arial"/>
                <a:cs typeface="Arial"/>
              </a:rPr>
              <a:t>VISION- </a:t>
            </a:r>
            <a:r>
              <a:rPr dirty="0" sz="1800">
                <a:latin typeface="Arial"/>
                <a:cs typeface="Arial"/>
              </a:rPr>
              <a:t>First </a:t>
            </a:r>
            <a:r>
              <a:rPr dirty="0" sz="1800" spc="-5">
                <a:latin typeface="Arial"/>
                <a:cs typeface="Arial"/>
              </a:rPr>
              <a:t>is </a:t>
            </a:r>
            <a:r>
              <a:rPr dirty="0" sz="1800">
                <a:latin typeface="Arial"/>
                <a:cs typeface="Arial"/>
              </a:rPr>
              <a:t>the </a:t>
            </a:r>
            <a:r>
              <a:rPr dirty="0" sz="1800" spc="-5">
                <a:latin typeface="Arial"/>
                <a:cs typeface="Arial"/>
              </a:rPr>
              <a:t>redefined vision of </a:t>
            </a:r>
            <a:r>
              <a:rPr dirty="0" sz="1800">
                <a:latin typeface="Arial"/>
                <a:cs typeface="Arial"/>
              </a:rPr>
              <a:t>the </a:t>
            </a:r>
            <a:r>
              <a:rPr dirty="0" sz="1800" spc="-5">
                <a:latin typeface="Arial"/>
                <a:cs typeface="Arial"/>
              </a:rPr>
              <a:t>project</a:t>
            </a:r>
            <a:r>
              <a:rPr dirty="0" sz="1800" spc="135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.</a:t>
            </a:r>
            <a:endParaRPr sz="1800">
              <a:latin typeface="Arial"/>
              <a:cs typeface="Arial"/>
            </a:endParaRPr>
          </a:p>
          <a:p>
            <a:pPr>
              <a:lnSpc>
                <a:spcPct val="100000"/>
              </a:lnSpc>
            </a:pPr>
            <a:endParaRPr sz="195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tabLst>
                <a:tab pos="1036955" algn="l"/>
              </a:tabLst>
            </a:pPr>
            <a:r>
              <a:rPr dirty="0" sz="2000" b="1">
                <a:latin typeface="Arial"/>
                <a:cs typeface="Arial"/>
              </a:rPr>
              <a:t>Global	</a:t>
            </a:r>
            <a:r>
              <a:rPr dirty="0" sz="2000" spc="-5" b="1">
                <a:latin typeface="Arial"/>
                <a:cs typeface="Arial"/>
              </a:rPr>
              <a:t>Transformational</a:t>
            </a:r>
            <a:r>
              <a:rPr dirty="0" sz="2000" spc="355" b="1">
                <a:latin typeface="Arial"/>
                <a:cs typeface="Arial"/>
              </a:rPr>
              <a:t> </a:t>
            </a:r>
            <a:r>
              <a:rPr dirty="0" sz="2000" spc="-5" b="1">
                <a:latin typeface="Arial"/>
                <a:cs typeface="Arial"/>
              </a:rPr>
              <a:t>Objectives</a:t>
            </a:r>
            <a:r>
              <a:rPr dirty="0" sz="2000" spc="360" b="1">
                <a:latin typeface="Arial"/>
                <a:cs typeface="Arial"/>
              </a:rPr>
              <a:t> </a:t>
            </a:r>
            <a:r>
              <a:rPr dirty="0" sz="2000" spc="-5" b="1">
                <a:solidFill>
                  <a:srgbClr val="964705"/>
                </a:solidFill>
                <a:latin typeface="Arial"/>
                <a:cs typeface="Arial"/>
              </a:rPr>
              <a:t>(GTO)</a:t>
            </a:r>
            <a:r>
              <a:rPr dirty="0" sz="2000" spc="370" b="1">
                <a:solidFill>
                  <a:srgbClr val="964705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964705"/>
                </a:solidFill>
                <a:latin typeface="Arial"/>
                <a:cs typeface="Arial"/>
              </a:rPr>
              <a:t>:</a:t>
            </a:r>
            <a:r>
              <a:rPr dirty="0" sz="1800" spc="320">
                <a:solidFill>
                  <a:srgbClr val="964705"/>
                </a:solidFill>
                <a:latin typeface="Arial"/>
                <a:cs typeface="Arial"/>
              </a:rPr>
              <a:t> </a:t>
            </a:r>
            <a:r>
              <a:rPr dirty="0" sz="1800" spc="-5">
                <a:solidFill>
                  <a:srgbClr val="964705"/>
                </a:solidFill>
                <a:latin typeface="Arial"/>
                <a:cs typeface="Arial"/>
              </a:rPr>
              <a:t>GTOs</a:t>
            </a:r>
            <a:r>
              <a:rPr dirty="0" sz="1800" spc="335">
                <a:solidFill>
                  <a:srgbClr val="964705"/>
                </a:solidFill>
                <a:latin typeface="Arial"/>
                <a:cs typeface="Arial"/>
              </a:rPr>
              <a:t> </a:t>
            </a:r>
            <a:r>
              <a:rPr dirty="0" sz="1800" spc="-5">
                <a:solidFill>
                  <a:srgbClr val="964705"/>
                </a:solidFill>
                <a:latin typeface="Arial"/>
                <a:cs typeface="Arial"/>
              </a:rPr>
              <a:t>a</a:t>
            </a:r>
            <a:r>
              <a:rPr dirty="0" sz="1800" spc="-5">
                <a:latin typeface="Arial"/>
                <a:cs typeface="Arial"/>
              </a:rPr>
              <a:t>re</a:t>
            </a:r>
            <a:r>
              <a:rPr dirty="0" sz="1800" spc="315">
                <a:latin typeface="Arial"/>
                <a:cs typeface="Arial"/>
              </a:rPr>
              <a:t> </a:t>
            </a:r>
            <a:r>
              <a:rPr dirty="0" sz="1800" spc="-5">
                <a:latin typeface="Arial"/>
                <a:cs typeface="Arial"/>
              </a:rPr>
              <a:t>evolved</a:t>
            </a:r>
            <a:r>
              <a:rPr dirty="0" sz="1800" spc="325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to</a:t>
            </a:r>
            <a:r>
              <a:rPr dirty="0" sz="1800" spc="330">
                <a:latin typeface="Arial"/>
                <a:cs typeface="Arial"/>
              </a:rPr>
              <a:t> </a:t>
            </a:r>
            <a:r>
              <a:rPr dirty="0" sz="1800" spc="-5">
                <a:latin typeface="Arial"/>
                <a:cs typeface="Arial"/>
              </a:rPr>
              <a:t>ensure</a:t>
            </a:r>
            <a:endParaRPr sz="1800">
              <a:latin typeface="Arial"/>
              <a:cs typeface="Arial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9149588" y="1993138"/>
            <a:ext cx="2140585" cy="2997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 spc="-5" i="1">
                <a:latin typeface="Arial"/>
                <a:cs typeface="Arial"/>
              </a:rPr>
              <a:t>that the new</a:t>
            </a:r>
            <a:r>
              <a:rPr dirty="0" sz="1800" spc="-70" i="1">
                <a:latin typeface="Arial"/>
                <a:cs typeface="Arial"/>
              </a:rPr>
              <a:t> </a:t>
            </a:r>
            <a:r>
              <a:rPr dirty="0" sz="1800" spc="-5" i="1">
                <a:latin typeface="Arial"/>
                <a:cs typeface="Arial"/>
              </a:rPr>
              <a:t>project</a:t>
            </a:r>
            <a:endParaRPr sz="1800">
              <a:latin typeface="Arial"/>
              <a:cs typeface="Arial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296976" y="2273934"/>
            <a:ext cx="10996930" cy="34086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dirty="0" sz="1800" spc="-5" i="1">
                <a:latin typeface="Arial"/>
                <a:cs typeface="Arial"/>
              </a:rPr>
              <a:t>achieves </a:t>
            </a:r>
            <a:r>
              <a:rPr dirty="0" sz="1800" spc="-5">
                <a:latin typeface="Arial"/>
                <a:cs typeface="Arial"/>
              </a:rPr>
              <a:t>Efficiency-Doing things </a:t>
            </a:r>
            <a:r>
              <a:rPr dirty="0" sz="1800">
                <a:latin typeface="Arial"/>
                <a:cs typeface="Arial"/>
              </a:rPr>
              <a:t>right, </a:t>
            </a:r>
            <a:r>
              <a:rPr dirty="0" sz="1800" spc="-5">
                <a:latin typeface="Arial"/>
                <a:cs typeface="Arial"/>
              </a:rPr>
              <a:t>Effectiveness- Doing </a:t>
            </a:r>
            <a:r>
              <a:rPr dirty="0" sz="1800">
                <a:latin typeface="Arial"/>
                <a:cs typeface="Arial"/>
              </a:rPr>
              <a:t>the </a:t>
            </a:r>
            <a:r>
              <a:rPr dirty="0" sz="1800" spc="-5">
                <a:latin typeface="Arial"/>
                <a:cs typeface="Arial"/>
              </a:rPr>
              <a:t>right </a:t>
            </a:r>
            <a:r>
              <a:rPr dirty="0" sz="1800">
                <a:latin typeface="Arial"/>
                <a:cs typeface="Arial"/>
              </a:rPr>
              <a:t>things, </a:t>
            </a:r>
            <a:r>
              <a:rPr dirty="0" sz="1800" spc="-5">
                <a:latin typeface="Arial"/>
                <a:cs typeface="Arial"/>
              </a:rPr>
              <a:t>Citizen Centricity, Transparency  (Value) </a:t>
            </a:r>
            <a:r>
              <a:rPr dirty="0" sz="1800">
                <a:latin typeface="Arial"/>
                <a:cs typeface="Arial"/>
              </a:rPr>
              <a:t>, </a:t>
            </a:r>
            <a:r>
              <a:rPr dirty="0" sz="1800" spc="-5">
                <a:latin typeface="Arial"/>
                <a:cs typeface="Arial"/>
              </a:rPr>
              <a:t>Excellence </a:t>
            </a:r>
            <a:r>
              <a:rPr dirty="0" sz="1800">
                <a:latin typeface="Arial"/>
                <a:cs typeface="Arial"/>
              </a:rPr>
              <a:t>( </a:t>
            </a:r>
            <a:r>
              <a:rPr dirty="0" sz="1800" spc="-5">
                <a:latin typeface="Arial"/>
                <a:cs typeface="Arial"/>
              </a:rPr>
              <a:t>extra-ordinary), Quality </a:t>
            </a:r>
            <a:r>
              <a:rPr dirty="0" sz="1800">
                <a:latin typeface="Arial"/>
                <a:cs typeface="Arial"/>
              </a:rPr>
              <a:t>(TQM, </a:t>
            </a:r>
            <a:r>
              <a:rPr dirty="0" sz="1800" spc="-5">
                <a:latin typeface="Arial"/>
                <a:cs typeface="Arial"/>
              </a:rPr>
              <a:t>6Sigma), SQ Values </a:t>
            </a:r>
            <a:r>
              <a:rPr dirty="0" sz="1800">
                <a:latin typeface="Arial"/>
                <a:cs typeface="Arial"/>
              </a:rPr>
              <a:t>( </a:t>
            </a:r>
            <a:r>
              <a:rPr dirty="0" sz="1800" spc="-5">
                <a:latin typeface="Arial"/>
                <a:cs typeface="Arial"/>
              </a:rPr>
              <a:t>Green, Diversity, Honesty</a:t>
            </a:r>
            <a:r>
              <a:rPr dirty="0" sz="1800" spc="220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).</a:t>
            </a:r>
            <a:endParaRPr sz="18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</a:pPr>
            <a:r>
              <a:rPr dirty="0" sz="1800" b="1">
                <a:solidFill>
                  <a:srgbClr val="964705"/>
                </a:solidFill>
                <a:latin typeface="Arial"/>
                <a:cs typeface="Arial"/>
              </a:rPr>
              <a:t>In </a:t>
            </a:r>
            <a:r>
              <a:rPr dirty="0" sz="1800" spc="-5" b="1">
                <a:solidFill>
                  <a:srgbClr val="964705"/>
                </a:solidFill>
                <a:latin typeface="Arial"/>
                <a:cs typeface="Arial"/>
              </a:rPr>
              <a:t>context </a:t>
            </a:r>
            <a:r>
              <a:rPr dirty="0" sz="1800" b="1">
                <a:solidFill>
                  <a:srgbClr val="964705"/>
                </a:solidFill>
                <a:latin typeface="Arial"/>
                <a:cs typeface="Arial"/>
              </a:rPr>
              <a:t>of </a:t>
            </a:r>
            <a:r>
              <a:rPr dirty="0" sz="1800" spc="-10" b="1">
                <a:solidFill>
                  <a:srgbClr val="964705"/>
                </a:solidFill>
                <a:latin typeface="Arial"/>
                <a:cs typeface="Arial"/>
              </a:rPr>
              <a:t>Gov, </a:t>
            </a:r>
            <a:r>
              <a:rPr dirty="0" sz="1800" b="1">
                <a:solidFill>
                  <a:srgbClr val="964705"/>
                </a:solidFill>
                <a:latin typeface="Arial"/>
                <a:cs typeface="Arial"/>
              </a:rPr>
              <a:t>it </a:t>
            </a:r>
            <a:r>
              <a:rPr dirty="0" sz="1800" spc="-5" b="1">
                <a:solidFill>
                  <a:srgbClr val="964705"/>
                </a:solidFill>
                <a:latin typeface="Arial"/>
                <a:cs typeface="Arial"/>
              </a:rPr>
              <a:t>is </a:t>
            </a:r>
            <a:r>
              <a:rPr dirty="0" sz="1800" spc="-25" b="1">
                <a:solidFill>
                  <a:srgbClr val="964705"/>
                </a:solidFill>
                <a:latin typeface="Arial"/>
                <a:cs typeface="Arial"/>
              </a:rPr>
              <a:t>4As </a:t>
            </a:r>
            <a:r>
              <a:rPr dirty="0" sz="1800" spc="-5" b="1">
                <a:solidFill>
                  <a:srgbClr val="964705"/>
                </a:solidFill>
                <a:latin typeface="Arial"/>
                <a:cs typeface="Arial"/>
              </a:rPr>
              <a:t>(Affordability, </a:t>
            </a:r>
            <a:r>
              <a:rPr dirty="0" sz="1800" spc="-10" b="1">
                <a:solidFill>
                  <a:srgbClr val="964705"/>
                </a:solidFill>
                <a:latin typeface="Arial"/>
                <a:cs typeface="Arial"/>
              </a:rPr>
              <a:t>Availability, </a:t>
            </a:r>
            <a:r>
              <a:rPr dirty="0" sz="1800" spc="-5" b="1">
                <a:solidFill>
                  <a:srgbClr val="964705"/>
                </a:solidFill>
                <a:latin typeface="Arial"/>
                <a:cs typeface="Arial"/>
              </a:rPr>
              <a:t>Accessibility </a:t>
            </a:r>
            <a:r>
              <a:rPr dirty="0" sz="1800" b="1">
                <a:solidFill>
                  <a:srgbClr val="964705"/>
                </a:solidFill>
                <a:latin typeface="Arial"/>
                <a:cs typeface="Arial"/>
              </a:rPr>
              <a:t>and</a:t>
            </a:r>
            <a:r>
              <a:rPr dirty="0" sz="1800" spc="290" b="1">
                <a:solidFill>
                  <a:srgbClr val="964705"/>
                </a:solidFill>
                <a:latin typeface="Arial"/>
                <a:cs typeface="Arial"/>
              </a:rPr>
              <a:t> </a:t>
            </a:r>
            <a:r>
              <a:rPr dirty="0" sz="1800" spc="-5" b="1">
                <a:solidFill>
                  <a:srgbClr val="964705"/>
                </a:solidFill>
                <a:latin typeface="Arial"/>
                <a:cs typeface="Arial"/>
              </a:rPr>
              <a:t>Adaptability).</a:t>
            </a:r>
            <a:endParaRPr sz="18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20"/>
              </a:spcBef>
            </a:pPr>
            <a:endParaRPr sz="185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dirty="0" sz="2000" b="1">
                <a:latin typeface="Arial"/>
                <a:cs typeface="Arial"/>
              </a:rPr>
              <a:t>Key Transformation Areas </a:t>
            </a:r>
            <a:r>
              <a:rPr dirty="0" sz="2000" b="1">
                <a:solidFill>
                  <a:srgbClr val="E36C09"/>
                </a:solidFill>
                <a:latin typeface="Arial"/>
                <a:cs typeface="Arial"/>
              </a:rPr>
              <a:t>(KTAs) </a:t>
            </a:r>
            <a:r>
              <a:rPr dirty="0" sz="1800">
                <a:latin typeface="Arial"/>
                <a:cs typeface="Arial"/>
              </a:rPr>
              <a:t>: </a:t>
            </a:r>
            <a:r>
              <a:rPr dirty="0" sz="1800" spc="-5">
                <a:latin typeface="Arial"/>
                <a:cs typeface="Arial"/>
              </a:rPr>
              <a:t>Key activities that </a:t>
            </a:r>
            <a:r>
              <a:rPr dirty="0" sz="1800" spc="-10">
                <a:latin typeface="Arial"/>
                <a:cs typeface="Arial"/>
              </a:rPr>
              <a:t>need </a:t>
            </a:r>
            <a:r>
              <a:rPr dirty="0" sz="1800">
                <a:latin typeface="Arial"/>
                <a:cs typeface="Arial"/>
              </a:rPr>
              <a:t>to </a:t>
            </a:r>
            <a:r>
              <a:rPr dirty="0" sz="1800" spc="-5">
                <a:latin typeface="Arial"/>
                <a:cs typeface="Arial"/>
              </a:rPr>
              <a:t>be</a:t>
            </a:r>
            <a:r>
              <a:rPr dirty="0" sz="1800" spc="-65">
                <a:latin typeface="Arial"/>
                <a:cs typeface="Arial"/>
              </a:rPr>
              <a:t> </a:t>
            </a:r>
            <a:r>
              <a:rPr dirty="0" sz="1800" spc="-5">
                <a:latin typeface="Arial"/>
                <a:cs typeface="Arial"/>
              </a:rPr>
              <a:t>transformed.</a:t>
            </a:r>
            <a:endParaRPr sz="1800">
              <a:latin typeface="Arial"/>
              <a:cs typeface="Arial"/>
            </a:endParaRPr>
          </a:p>
          <a:p>
            <a:pPr marL="12700" marR="5080">
              <a:lnSpc>
                <a:spcPct val="100000"/>
              </a:lnSpc>
              <a:spcBef>
                <a:spcPts val="10"/>
              </a:spcBef>
            </a:pPr>
            <a:r>
              <a:rPr dirty="0" sz="1800" spc="-5">
                <a:latin typeface="Arial"/>
                <a:cs typeface="Arial"/>
              </a:rPr>
              <a:t>identified using techniques </a:t>
            </a:r>
            <a:r>
              <a:rPr dirty="0" sz="1800">
                <a:latin typeface="Arial"/>
                <a:cs typeface="Arial"/>
              </a:rPr>
              <a:t>such </a:t>
            </a:r>
            <a:r>
              <a:rPr dirty="0" sz="1800" spc="-5">
                <a:latin typeface="Arial"/>
                <a:cs typeface="Arial"/>
              </a:rPr>
              <a:t>as Porter’s Value Chain Model, </a:t>
            </a:r>
            <a:r>
              <a:rPr dirty="0" sz="1800">
                <a:latin typeface="Arial"/>
                <a:cs typeface="Arial"/>
              </a:rPr>
              <a:t>SWOT, </a:t>
            </a:r>
            <a:r>
              <a:rPr dirty="0" sz="1800" spc="-5">
                <a:latin typeface="Arial"/>
                <a:cs typeface="Arial"/>
              </a:rPr>
              <a:t>Criticality/Feasibility </a:t>
            </a:r>
            <a:r>
              <a:rPr dirty="0" sz="1800">
                <a:latin typeface="Arial"/>
                <a:cs typeface="Arial"/>
              </a:rPr>
              <a:t>Matrix, BCG  </a:t>
            </a:r>
            <a:r>
              <a:rPr dirty="0" sz="1800" spc="-5">
                <a:latin typeface="Arial"/>
                <a:cs typeface="Arial"/>
              </a:rPr>
              <a:t>matrix- ISM-Interpretive Structural Modeling, FishBone</a:t>
            </a:r>
            <a:r>
              <a:rPr dirty="0" sz="1800" spc="60">
                <a:latin typeface="Arial"/>
                <a:cs typeface="Arial"/>
              </a:rPr>
              <a:t> </a:t>
            </a:r>
            <a:r>
              <a:rPr dirty="0" sz="1800" spc="-5">
                <a:latin typeface="Arial"/>
                <a:cs typeface="Arial"/>
              </a:rPr>
              <a:t>etc.</a:t>
            </a:r>
            <a:endParaRPr sz="18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sz="1850">
              <a:latin typeface="Arial"/>
              <a:cs typeface="Arial"/>
            </a:endParaRPr>
          </a:p>
          <a:p>
            <a:pPr marL="12700" marR="6985">
              <a:lnSpc>
                <a:spcPct val="100499"/>
              </a:lnSpc>
            </a:pPr>
            <a:r>
              <a:rPr dirty="0" sz="2000" spc="-5" b="1">
                <a:latin typeface="Arial"/>
                <a:cs typeface="Arial"/>
              </a:rPr>
              <a:t>Interventions: Convert </a:t>
            </a:r>
            <a:r>
              <a:rPr dirty="0" sz="2000" b="1">
                <a:latin typeface="Arial"/>
                <a:cs typeface="Arial"/>
              </a:rPr>
              <a:t>thoughts </a:t>
            </a:r>
            <a:r>
              <a:rPr dirty="0" sz="2000" spc="-10" b="1">
                <a:latin typeface="Arial"/>
                <a:cs typeface="Arial"/>
              </a:rPr>
              <a:t>into </a:t>
            </a:r>
            <a:r>
              <a:rPr dirty="0" sz="2000" spc="-5" b="1">
                <a:latin typeface="Arial"/>
                <a:cs typeface="Arial"/>
              </a:rPr>
              <a:t>actions--</a:t>
            </a:r>
            <a:r>
              <a:rPr dirty="0" sz="1800" spc="-5">
                <a:latin typeface="Arial"/>
                <a:cs typeface="Arial"/>
              </a:rPr>
              <a:t>Key tools </a:t>
            </a:r>
            <a:r>
              <a:rPr dirty="0" sz="1800">
                <a:latin typeface="Arial"/>
                <a:cs typeface="Arial"/>
              </a:rPr>
              <a:t>&amp; </a:t>
            </a:r>
            <a:r>
              <a:rPr dirty="0" sz="1800" spc="-5">
                <a:latin typeface="Arial"/>
                <a:cs typeface="Arial"/>
              </a:rPr>
              <a:t>recommendations that are applied </a:t>
            </a:r>
            <a:r>
              <a:rPr dirty="0" sz="1800">
                <a:latin typeface="Arial"/>
                <a:cs typeface="Arial"/>
              </a:rPr>
              <a:t>to  KTAs to </a:t>
            </a:r>
            <a:r>
              <a:rPr dirty="0" sz="1800" spc="-5">
                <a:latin typeface="Arial"/>
                <a:cs typeface="Arial"/>
              </a:rPr>
              <a:t>achieve </a:t>
            </a:r>
            <a:r>
              <a:rPr dirty="0" sz="1800" spc="5">
                <a:latin typeface="Arial"/>
                <a:cs typeface="Arial"/>
              </a:rPr>
              <a:t>GTO; </a:t>
            </a:r>
            <a:r>
              <a:rPr dirty="0" sz="1800" spc="-5">
                <a:latin typeface="Arial"/>
                <a:cs typeface="Arial"/>
              </a:rPr>
              <a:t>identified by </a:t>
            </a:r>
            <a:r>
              <a:rPr dirty="0" sz="1800">
                <a:latin typeface="Arial"/>
                <a:cs typeface="Arial"/>
              </a:rPr>
              <a:t>PPTB f/w ( </a:t>
            </a:r>
            <a:r>
              <a:rPr dirty="0" sz="1800" spc="-5">
                <a:latin typeface="Arial"/>
                <a:cs typeface="Arial"/>
              </a:rPr>
              <a:t>People, Process, </a:t>
            </a:r>
            <a:r>
              <a:rPr dirty="0" sz="1800">
                <a:latin typeface="Arial"/>
                <a:cs typeface="Arial"/>
              </a:rPr>
              <a:t>Tech,</a:t>
            </a:r>
            <a:r>
              <a:rPr dirty="0" sz="1800" spc="-25">
                <a:latin typeface="Arial"/>
                <a:cs typeface="Arial"/>
              </a:rPr>
              <a:t> </a:t>
            </a:r>
            <a:r>
              <a:rPr dirty="0" sz="1800" spc="-5">
                <a:latin typeface="Arial"/>
                <a:cs typeface="Arial"/>
              </a:rPr>
              <a:t>Business).</a:t>
            </a:r>
            <a:endParaRPr sz="18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25"/>
              </a:spcBef>
            </a:pPr>
            <a:endParaRPr sz="185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</a:pPr>
            <a:r>
              <a:rPr dirty="0" sz="2000" spc="-5" b="1">
                <a:latin typeface="Arial"/>
                <a:cs typeface="Arial"/>
              </a:rPr>
              <a:t>Objectives </a:t>
            </a:r>
            <a:r>
              <a:rPr dirty="0" sz="2000" b="1">
                <a:latin typeface="Arial"/>
                <a:cs typeface="Arial"/>
              </a:rPr>
              <a:t>to Outcome (</a:t>
            </a:r>
            <a:r>
              <a:rPr dirty="0" sz="2000" b="1">
                <a:solidFill>
                  <a:srgbClr val="E36C09"/>
                </a:solidFill>
                <a:latin typeface="Arial"/>
                <a:cs typeface="Arial"/>
              </a:rPr>
              <a:t>O2O</a:t>
            </a:r>
            <a:r>
              <a:rPr dirty="0" sz="2000">
                <a:solidFill>
                  <a:srgbClr val="964705"/>
                </a:solidFill>
                <a:latin typeface="Arial"/>
                <a:cs typeface="Arial"/>
              </a:rPr>
              <a:t>) </a:t>
            </a:r>
            <a:r>
              <a:rPr dirty="0" sz="2000" b="1">
                <a:latin typeface="Arial"/>
                <a:cs typeface="Arial"/>
              </a:rPr>
              <a:t>– </a:t>
            </a:r>
            <a:r>
              <a:rPr dirty="0" sz="1800">
                <a:latin typeface="Arial"/>
                <a:cs typeface="Arial"/>
              </a:rPr>
              <a:t>The </a:t>
            </a:r>
            <a:r>
              <a:rPr dirty="0" sz="1800" spc="-5">
                <a:latin typeface="Arial"/>
                <a:cs typeface="Arial"/>
              </a:rPr>
              <a:t>life </a:t>
            </a:r>
            <a:r>
              <a:rPr dirty="0" sz="1800" spc="-10">
                <a:latin typeface="Arial"/>
                <a:cs typeface="Arial"/>
              </a:rPr>
              <a:t>cycle </a:t>
            </a:r>
            <a:r>
              <a:rPr dirty="0" sz="1800" spc="-5">
                <a:latin typeface="Arial"/>
                <a:cs typeface="Arial"/>
              </a:rPr>
              <a:t>of how transformation </a:t>
            </a:r>
            <a:r>
              <a:rPr dirty="0" sz="1800" spc="-10">
                <a:latin typeface="Arial"/>
                <a:cs typeface="Arial"/>
              </a:rPr>
              <a:t>works </a:t>
            </a:r>
            <a:r>
              <a:rPr dirty="0" sz="1800" spc="-5">
                <a:latin typeface="Arial"/>
                <a:cs typeface="Arial"/>
              </a:rPr>
              <a:t>using </a:t>
            </a:r>
            <a:r>
              <a:rPr dirty="0" sz="1800" spc="-5">
                <a:solidFill>
                  <a:srgbClr val="964705"/>
                </a:solidFill>
                <a:latin typeface="Arial"/>
                <a:cs typeface="Arial"/>
              </a:rPr>
              <a:t>O2O</a:t>
            </a:r>
            <a:r>
              <a:rPr dirty="0" sz="1800" spc="75">
                <a:solidFill>
                  <a:srgbClr val="964705"/>
                </a:solidFill>
                <a:latin typeface="Arial"/>
                <a:cs typeface="Arial"/>
              </a:rPr>
              <a:t> </a:t>
            </a:r>
            <a:r>
              <a:rPr dirty="0" sz="1800" spc="-5">
                <a:latin typeface="Arial"/>
                <a:cs typeface="Arial"/>
              </a:rPr>
              <a:t>methodology</a:t>
            </a:r>
            <a:endParaRPr sz="1800">
              <a:latin typeface="Arial"/>
              <a:cs typeface="Arial"/>
            </a:endParaRPr>
          </a:p>
        </p:txBody>
      </p:sp>
      <p:sp>
        <p:nvSpPr>
          <p:cNvPr id="27" name="object 27"/>
          <p:cNvSpPr txBox="1">
            <a:spLocks noGrp="1"/>
          </p:cNvSpPr>
          <p:nvPr>
            <p:ph type="title"/>
          </p:nvPr>
        </p:nvSpPr>
        <p:spPr>
          <a:xfrm>
            <a:off x="2583942" y="773684"/>
            <a:ext cx="7035800" cy="48260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3000" spc="-5">
                <a:latin typeface="Arial Black"/>
                <a:cs typeface="Arial Black"/>
              </a:rPr>
              <a:t>Preamble </a:t>
            </a:r>
            <a:r>
              <a:rPr dirty="0" sz="3000">
                <a:latin typeface="Arial Black"/>
                <a:cs typeface="Arial Black"/>
              </a:rPr>
              <a:t>: </a:t>
            </a:r>
            <a:r>
              <a:rPr dirty="0" sz="2400" spc="-5">
                <a:latin typeface="Arial Black"/>
                <a:cs typeface="Arial Black"/>
              </a:rPr>
              <a:t>IMP TERMS </a:t>
            </a:r>
            <a:r>
              <a:rPr dirty="0" sz="2400">
                <a:latin typeface="Arial Black"/>
                <a:cs typeface="Arial Black"/>
              </a:rPr>
              <a:t>of DT Life</a:t>
            </a:r>
            <a:r>
              <a:rPr dirty="0" sz="2400" spc="-35">
                <a:latin typeface="Arial Black"/>
                <a:cs typeface="Arial Black"/>
              </a:rPr>
              <a:t> </a:t>
            </a:r>
            <a:r>
              <a:rPr dirty="0" sz="2400">
                <a:latin typeface="Arial Black"/>
                <a:cs typeface="Arial Black"/>
              </a:rPr>
              <a:t>Cycle</a:t>
            </a:r>
            <a:endParaRPr sz="2400">
              <a:latin typeface="Arial Black"/>
              <a:cs typeface="Arial Black"/>
            </a:endParaRPr>
          </a:p>
        </p:txBody>
      </p:sp>
      <p:sp>
        <p:nvSpPr>
          <p:cNvPr id="28" name="object 28"/>
          <p:cNvSpPr txBox="1"/>
          <p:nvPr/>
        </p:nvSpPr>
        <p:spPr>
          <a:xfrm>
            <a:off x="8650478" y="6502095"/>
            <a:ext cx="2590165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</a:pPr>
            <a:r>
              <a:rPr dirty="0" sz="1200" spc="-5">
                <a:solidFill>
                  <a:srgbClr val="878787"/>
                </a:solidFill>
                <a:latin typeface="Calibri"/>
                <a:cs typeface="Calibri"/>
              </a:rPr>
              <a:t>charrumalhotra[dot]iipa[at]gov[dot]in</a:t>
            </a:r>
            <a:r>
              <a:rPr dirty="0" sz="1200" spc="95">
                <a:solidFill>
                  <a:srgbClr val="878787"/>
                </a:solidFill>
                <a:latin typeface="Calibri"/>
                <a:cs typeface="Calibri"/>
              </a:rPr>
              <a:t> </a:t>
            </a:r>
            <a:r>
              <a:rPr dirty="0" baseline="27777" sz="1800">
                <a:solidFill>
                  <a:srgbClr val="878787"/>
                </a:solidFill>
                <a:latin typeface="Calibri"/>
                <a:cs typeface="Calibri"/>
              </a:rPr>
              <a:t>3</a:t>
            </a:r>
            <a:endParaRPr baseline="27777" sz="1800">
              <a:latin typeface="Calibri"/>
              <a:cs typeface="Calibri"/>
            </a:endParaRPr>
          </a:p>
        </p:txBody>
      </p:sp>
      <p:grpSp>
        <p:nvGrpSpPr>
          <p:cNvPr id="29" name="object 29"/>
          <p:cNvGrpSpPr/>
          <p:nvPr/>
        </p:nvGrpSpPr>
        <p:grpSpPr>
          <a:xfrm>
            <a:off x="8408543" y="1133855"/>
            <a:ext cx="3479165" cy="5255260"/>
            <a:chOff x="8408543" y="1133855"/>
            <a:chExt cx="3479165" cy="5255260"/>
          </a:xfrm>
        </p:grpSpPr>
        <p:sp>
          <p:nvSpPr>
            <p:cNvPr id="30" name="object 30"/>
            <p:cNvSpPr/>
            <p:nvPr/>
          </p:nvSpPr>
          <p:spPr>
            <a:xfrm>
              <a:off x="8408543" y="1133855"/>
              <a:ext cx="3479165" cy="5255260"/>
            </a:xfrm>
            <a:custGeom>
              <a:avLst/>
              <a:gdLst/>
              <a:ahLst/>
              <a:cxnLst/>
              <a:rect l="l" t="t" r="r" b="b"/>
              <a:pathLst>
                <a:path w="3479165" h="5255260">
                  <a:moveTo>
                    <a:pt x="260096" y="0"/>
                  </a:moveTo>
                  <a:lnTo>
                    <a:pt x="0" y="164465"/>
                  </a:lnTo>
                  <a:lnTo>
                    <a:pt x="3218560" y="5255006"/>
                  </a:lnTo>
                  <a:lnTo>
                    <a:pt x="3478656" y="5090528"/>
                  </a:lnTo>
                  <a:lnTo>
                    <a:pt x="260096" y="0"/>
                  </a:lnTo>
                  <a:close/>
                </a:path>
              </a:pathLst>
            </a:custGeom>
            <a:solidFill>
              <a:srgbClr val="FCEADA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1" name="object 31"/>
            <p:cNvSpPr/>
            <p:nvPr/>
          </p:nvSpPr>
          <p:spPr>
            <a:xfrm>
              <a:off x="8554974" y="1280667"/>
              <a:ext cx="3138810" cy="4921732"/>
            </a:xfrm>
            <a:prstGeom prst="rect">
              <a:avLst/>
            </a:prstGeom>
            <a:blipFill>
              <a:blip r:embed="rId1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-18288" y="0"/>
            <a:ext cx="11925300" cy="1181100"/>
            <a:chOff x="-18288" y="0"/>
            <a:chExt cx="11925300" cy="1181100"/>
          </a:xfrm>
        </p:grpSpPr>
        <p:sp>
          <p:nvSpPr>
            <p:cNvPr id="3" name="object 3"/>
            <p:cNvSpPr/>
            <p:nvPr/>
          </p:nvSpPr>
          <p:spPr>
            <a:xfrm>
              <a:off x="761" y="761"/>
              <a:ext cx="11887200" cy="1143000"/>
            </a:xfrm>
            <a:custGeom>
              <a:avLst/>
              <a:gdLst/>
              <a:ahLst/>
              <a:cxnLst/>
              <a:rect l="l" t="t" r="r" b="b"/>
              <a:pathLst>
                <a:path w="11887200" h="1143000">
                  <a:moveTo>
                    <a:pt x="11887200" y="0"/>
                  </a:moveTo>
                  <a:lnTo>
                    <a:pt x="0" y="0"/>
                  </a:lnTo>
                  <a:lnTo>
                    <a:pt x="0" y="1143000"/>
                  </a:lnTo>
                  <a:lnTo>
                    <a:pt x="11887200" y="1143000"/>
                  </a:lnTo>
                  <a:lnTo>
                    <a:pt x="11887200" y="0"/>
                  </a:lnTo>
                  <a:close/>
                </a:path>
              </a:pathLst>
            </a:custGeom>
            <a:solidFill>
              <a:srgbClr val="4F81B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" name="object 4"/>
            <p:cNvSpPr/>
            <p:nvPr/>
          </p:nvSpPr>
          <p:spPr>
            <a:xfrm>
              <a:off x="761" y="761"/>
              <a:ext cx="11887200" cy="1143000"/>
            </a:xfrm>
            <a:custGeom>
              <a:avLst/>
              <a:gdLst/>
              <a:ahLst/>
              <a:cxnLst/>
              <a:rect l="l" t="t" r="r" b="b"/>
              <a:pathLst>
                <a:path w="11887200" h="1143000">
                  <a:moveTo>
                    <a:pt x="0" y="1143000"/>
                  </a:moveTo>
                  <a:lnTo>
                    <a:pt x="11887200" y="1143000"/>
                  </a:lnTo>
                  <a:lnTo>
                    <a:pt x="11887200" y="0"/>
                  </a:lnTo>
                  <a:lnTo>
                    <a:pt x="0" y="0"/>
                  </a:lnTo>
                  <a:lnTo>
                    <a:pt x="0" y="1143000"/>
                  </a:lnTo>
                  <a:close/>
                </a:path>
              </a:pathLst>
            </a:custGeom>
            <a:ln w="3810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/>
            <p:cNvSpPr/>
            <p:nvPr/>
          </p:nvSpPr>
          <p:spPr>
            <a:xfrm>
              <a:off x="0" y="56388"/>
              <a:ext cx="1299972" cy="1027175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/>
            <p:cNvSpPr/>
            <p:nvPr/>
          </p:nvSpPr>
          <p:spPr>
            <a:xfrm>
              <a:off x="1371600" y="56388"/>
              <a:ext cx="1786127" cy="1016507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/>
            <p:cNvSpPr/>
            <p:nvPr/>
          </p:nvSpPr>
          <p:spPr>
            <a:xfrm>
              <a:off x="3086100" y="56388"/>
              <a:ext cx="1714500" cy="1072895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/>
            <p:cNvSpPr/>
            <p:nvPr/>
          </p:nvSpPr>
          <p:spPr>
            <a:xfrm>
              <a:off x="4657344" y="56388"/>
              <a:ext cx="1501139" cy="1016507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/>
            <p:cNvSpPr/>
            <p:nvPr/>
          </p:nvSpPr>
          <p:spPr>
            <a:xfrm>
              <a:off x="7658100" y="56388"/>
              <a:ext cx="1214627" cy="993647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/>
            <p:cNvSpPr/>
            <p:nvPr/>
          </p:nvSpPr>
          <p:spPr>
            <a:xfrm>
              <a:off x="6158483" y="0"/>
              <a:ext cx="1427988" cy="1129284"/>
            </a:xfrm>
            <a:prstGeom prst="rect">
              <a:avLst/>
            </a:prstGeom>
            <a:blipFill>
              <a:blip r:embed="rId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/>
            <p:cNvSpPr/>
            <p:nvPr/>
          </p:nvSpPr>
          <p:spPr>
            <a:xfrm>
              <a:off x="8944355" y="0"/>
              <a:ext cx="1580388" cy="1072896"/>
            </a:xfrm>
            <a:prstGeom prst="rect">
              <a:avLst/>
            </a:prstGeom>
            <a:blipFill>
              <a:blip r:embed="rId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/>
            <p:cNvSpPr/>
            <p:nvPr/>
          </p:nvSpPr>
          <p:spPr>
            <a:xfrm>
              <a:off x="10587228" y="56388"/>
              <a:ext cx="1299971" cy="1016507"/>
            </a:xfrm>
            <a:prstGeom prst="rect">
              <a:avLst/>
            </a:prstGeom>
            <a:blipFill>
              <a:blip r:embed="rId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3" name="object 13"/>
          <p:cNvSpPr txBox="1">
            <a:spLocks noGrp="1"/>
          </p:cNvSpPr>
          <p:nvPr>
            <p:ph type="title"/>
          </p:nvPr>
        </p:nvSpPr>
        <p:spPr>
          <a:xfrm>
            <a:off x="2039239" y="1305890"/>
            <a:ext cx="7210425" cy="514350"/>
          </a:xfrm>
          <a:prstGeom prst="rect"/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3200" spc="-5">
                <a:latin typeface="Arial Black"/>
                <a:cs typeface="Arial Black"/>
              </a:rPr>
              <a:t>Porter’s </a:t>
            </a:r>
            <a:r>
              <a:rPr dirty="0" sz="3200">
                <a:latin typeface="Arial Black"/>
                <a:cs typeface="Arial Black"/>
              </a:rPr>
              <a:t>Value Chain</a:t>
            </a:r>
            <a:r>
              <a:rPr dirty="0" sz="3200" spc="-65">
                <a:latin typeface="Arial Black"/>
                <a:cs typeface="Arial Black"/>
              </a:rPr>
              <a:t> </a:t>
            </a:r>
            <a:r>
              <a:rPr dirty="0" sz="3200">
                <a:latin typeface="Arial Black"/>
                <a:cs typeface="Arial Black"/>
              </a:rPr>
              <a:t>Framework</a:t>
            </a:r>
            <a:endParaRPr sz="3200">
              <a:latin typeface="Arial Black"/>
              <a:cs typeface="Arial Black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11112245" y="6427114"/>
            <a:ext cx="102870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>
                <a:solidFill>
                  <a:srgbClr val="878787"/>
                </a:solidFill>
                <a:latin typeface="Calibri"/>
                <a:cs typeface="Calibri"/>
              </a:rPr>
              <a:t>4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15" name="object 15"/>
          <p:cNvSpPr/>
          <p:nvPr/>
        </p:nvSpPr>
        <p:spPr>
          <a:xfrm>
            <a:off x="1271016" y="1767839"/>
            <a:ext cx="9172956" cy="4157472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6" name="object 16"/>
          <p:cNvSpPr txBox="1"/>
          <p:nvPr/>
        </p:nvSpPr>
        <p:spPr>
          <a:xfrm>
            <a:off x="1761489" y="6051296"/>
            <a:ext cx="7449820" cy="66611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400">
                <a:latin typeface="Arial"/>
                <a:cs typeface="Arial"/>
              </a:rPr>
              <a:t>Primary </a:t>
            </a:r>
            <a:r>
              <a:rPr dirty="0" sz="1400" spc="-5">
                <a:latin typeface="Arial"/>
                <a:cs typeface="Arial"/>
              </a:rPr>
              <a:t>activities </a:t>
            </a:r>
            <a:r>
              <a:rPr dirty="0" sz="1400">
                <a:latin typeface="Arial"/>
                <a:cs typeface="Arial"/>
              </a:rPr>
              <a:t>are supported by Secondary</a:t>
            </a:r>
            <a:r>
              <a:rPr dirty="0" sz="1400" spc="-170">
                <a:latin typeface="Arial"/>
                <a:cs typeface="Arial"/>
              </a:rPr>
              <a:t> </a:t>
            </a:r>
            <a:r>
              <a:rPr dirty="0" sz="1400" spc="-5">
                <a:latin typeface="Arial"/>
                <a:cs typeface="Arial"/>
              </a:rPr>
              <a:t>activities.</a:t>
            </a:r>
            <a:endParaRPr sz="14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</a:pPr>
            <a:r>
              <a:rPr dirty="0" sz="1400">
                <a:latin typeface="Arial"/>
                <a:cs typeface="Arial"/>
              </a:rPr>
              <a:t>Making changes in the </a:t>
            </a:r>
            <a:r>
              <a:rPr dirty="0" sz="1400" spc="-5">
                <a:latin typeface="Arial"/>
                <a:cs typeface="Arial"/>
              </a:rPr>
              <a:t>value </a:t>
            </a:r>
            <a:r>
              <a:rPr dirty="0" sz="1400">
                <a:latin typeface="Arial"/>
                <a:cs typeface="Arial"/>
              </a:rPr>
              <a:t>chain </a:t>
            </a:r>
            <a:r>
              <a:rPr dirty="0" sz="1400" spc="-5">
                <a:latin typeface="Arial"/>
                <a:cs typeface="Arial"/>
              </a:rPr>
              <a:t>activities </a:t>
            </a:r>
            <a:r>
              <a:rPr dirty="0" sz="1400">
                <a:latin typeface="Arial"/>
                <a:cs typeface="Arial"/>
              </a:rPr>
              <a:t>can increase </a:t>
            </a:r>
            <a:r>
              <a:rPr dirty="0" sz="1400" spc="-5">
                <a:latin typeface="Arial"/>
                <a:cs typeface="Arial"/>
              </a:rPr>
              <a:t>competitive</a:t>
            </a:r>
            <a:r>
              <a:rPr dirty="0" sz="1400" spc="-235">
                <a:latin typeface="Arial"/>
                <a:cs typeface="Arial"/>
              </a:rPr>
              <a:t> </a:t>
            </a:r>
            <a:r>
              <a:rPr dirty="0" sz="1400">
                <a:latin typeface="Arial"/>
                <a:cs typeface="Arial"/>
              </a:rPr>
              <a:t>margins</a:t>
            </a:r>
            <a:endParaRPr sz="1400">
              <a:latin typeface="Arial"/>
              <a:cs typeface="Arial"/>
            </a:endParaRPr>
          </a:p>
          <a:p>
            <a:pPr marL="3109595">
              <a:lnSpc>
                <a:spcPct val="100000"/>
              </a:lnSpc>
            </a:pPr>
            <a:r>
              <a:rPr dirty="0" sz="1400" spc="-5" b="1">
                <a:latin typeface="Arial"/>
                <a:cs typeface="Arial"/>
              </a:rPr>
              <a:t>Source </a:t>
            </a:r>
            <a:r>
              <a:rPr dirty="0" sz="1400" b="1">
                <a:latin typeface="Arial"/>
                <a:cs typeface="Arial"/>
              </a:rPr>
              <a:t>: </a:t>
            </a:r>
            <a:r>
              <a:rPr dirty="0" sz="1400">
                <a:latin typeface="Arial"/>
                <a:cs typeface="Arial"/>
              </a:rPr>
              <a:t>Michael Porter, </a:t>
            </a:r>
            <a:r>
              <a:rPr dirty="0" sz="1400" spc="-5">
                <a:latin typeface="Arial"/>
                <a:cs typeface="Arial"/>
              </a:rPr>
              <a:t>Competitive </a:t>
            </a:r>
            <a:r>
              <a:rPr dirty="0" sz="1400">
                <a:latin typeface="Arial"/>
                <a:cs typeface="Arial"/>
              </a:rPr>
              <a:t>Advantage,</a:t>
            </a:r>
            <a:r>
              <a:rPr dirty="0" sz="1400" spc="-160">
                <a:latin typeface="Arial"/>
                <a:cs typeface="Arial"/>
              </a:rPr>
              <a:t> </a:t>
            </a:r>
            <a:r>
              <a:rPr dirty="0" sz="1400">
                <a:latin typeface="Arial"/>
                <a:cs typeface="Arial"/>
              </a:rPr>
              <a:t>1985</a:t>
            </a:r>
            <a:endParaRPr sz="14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-18288" y="0"/>
            <a:ext cx="11925300" cy="6647815"/>
            <a:chOff x="-18288" y="0"/>
            <a:chExt cx="11925300" cy="6647815"/>
          </a:xfrm>
        </p:grpSpPr>
        <p:sp>
          <p:nvSpPr>
            <p:cNvPr id="3" name="object 3"/>
            <p:cNvSpPr/>
            <p:nvPr/>
          </p:nvSpPr>
          <p:spPr>
            <a:xfrm>
              <a:off x="761" y="761"/>
              <a:ext cx="11887200" cy="1143000"/>
            </a:xfrm>
            <a:custGeom>
              <a:avLst/>
              <a:gdLst/>
              <a:ahLst/>
              <a:cxnLst/>
              <a:rect l="l" t="t" r="r" b="b"/>
              <a:pathLst>
                <a:path w="11887200" h="1143000">
                  <a:moveTo>
                    <a:pt x="0" y="1143000"/>
                  </a:moveTo>
                  <a:lnTo>
                    <a:pt x="11887200" y="1143000"/>
                  </a:lnTo>
                  <a:lnTo>
                    <a:pt x="11887200" y="0"/>
                  </a:lnTo>
                  <a:lnTo>
                    <a:pt x="0" y="0"/>
                  </a:lnTo>
                  <a:lnTo>
                    <a:pt x="0" y="1143000"/>
                  </a:lnTo>
                  <a:close/>
                </a:path>
              </a:pathLst>
            </a:custGeom>
            <a:ln w="3810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" name="object 4"/>
            <p:cNvSpPr/>
            <p:nvPr/>
          </p:nvSpPr>
          <p:spPr>
            <a:xfrm>
              <a:off x="0" y="56388"/>
              <a:ext cx="1299972" cy="1027175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/>
            <p:cNvSpPr/>
            <p:nvPr/>
          </p:nvSpPr>
          <p:spPr>
            <a:xfrm>
              <a:off x="1371600" y="56388"/>
              <a:ext cx="1786127" cy="1016507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/>
            <p:cNvSpPr/>
            <p:nvPr/>
          </p:nvSpPr>
          <p:spPr>
            <a:xfrm>
              <a:off x="3086100" y="56388"/>
              <a:ext cx="1714500" cy="1072895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/>
            <p:cNvSpPr/>
            <p:nvPr/>
          </p:nvSpPr>
          <p:spPr>
            <a:xfrm>
              <a:off x="4657344" y="56388"/>
              <a:ext cx="1501139" cy="1016507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/>
            <p:cNvSpPr/>
            <p:nvPr/>
          </p:nvSpPr>
          <p:spPr>
            <a:xfrm>
              <a:off x="7658100" y="56388"/>
              <a:ext cx="1214627" cy="993647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/>
            <p:cNvSpPr/>
            <p:nvPr/>
          </p:nvSpPr>
          <p:spPr>
            <a:xfrm>
              <a:off x="6158483" y="0"/>
              <a:ext cx="1427988" cy="1129284"/>
            </a:xfrm>
            <a:prstGeom prst="rect">
              <a:avLst/>
            </a:prstGeom>
            <a:blipFill>
              <a:blip r:embed="rId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/>
            <p:cNvSpPr/>
            <p:nvPr/>
          </p:nvSpPr>
          <p:spPr>
            <a:xfrm>
              <a:off x="8944355" y="0"/>
              <a:ext cx="1580388" cy="1072896"/>
            </a:xfrm>
            <a:prstGeom prst="rect">
              <a:avLst/>
            </a:prstGeom>
            <a:blipFill>
              <a:blip r:embed="rId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/>
            <p:cNvSpPr/>
            <p:nvPr/>
          </p:nvSpPr>
          <p:spPr>
            <a:xfrm>
              <a:off x="10587228" y="56388"/>
              <a:ext cx="1299971" cy="1016507"/>
            </a:xfrm>
            <a:prstGeom prst="rect">
              <a:avLst/>
            </a:prstGeom>
            <a:blipFill>
              <a:blip r:embed="rId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/>
            <p:cNvSpPr/>
            <p:nvPr/>
          </p:nvSpPr>
          <p:spPr>
            <a:xfrm>
              <a:off x="0" y="0"/>
              <a:ext cx="11887199" cy="1296924"/>
            </a:xfrm>
            <a:prstGeom prst="rect">
              <a:avLst/>
            </a:prstGeom>
            <a:blipFill>
              <a:blip r:embed="rId1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/>
            <p:cNvSpPr/>
            <p:nvPr/>
          </p:nvSpPr>
          <p:spPr>
            <a:xfrm>
              <a:off x="761" y="761"/>
              <a:ext cx="11887200" cy="1214755"/>
            </a:xfrm>
            <a:custGeom>
              <a:avLst/>
              <a:gdLst/>
              <a:ahLst/>
              <a:cxnLst/>
              <a:rect l="l" t="t" r="r" b="b"/>
              <a:pathLst>
                <a:path w="11887200" h="1214755">
                  <a:moveTo>
                    <a:pt x="11887200" y="0"/>
                  </a:moveTo>
                  <a:lnTo>
                    <a:pt x="0" y="0"/>
                  </a:lnTo>
                  <a:lnTo>
                    <a:pt x="0" y="1214628"/>
                  </a:lnTo>
                  <a:lnTo>
                    <a:pt x="11887200" y="1214628"/>
                  </a:lnTo>
                  <a:lnTo>
                    <a:pt x="11887200" y="0"/>
                  </a:lnTo>
                  <a:close/>
                </a:path>
              </a:pathLst>
            </a:custGeom>
            <a:solidFill>
              <a:srgbClr val="4F81B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/>
            <p:cNvSpPr/>
            <p:nvPr/>
          </p:nvSpPr>
          <p:spPr>
            <a:xfrm>
              <a:off x="761" y="761"/>
              <a:ext cx="11887200" cy="1214755"/>
            </a:xfrm>
            <a:custGeom>
              <a:avLst/>
              <a:gdLst/>
              <a:ahLst/>
              <a:cxnLst/>
              <a:rect l="l" t="t" r="r" b="b"/>
              <a:pathLst>
                <a:path w="11887200" h="1214755">
                  <a:moveTo>
                    <a:pt x="0" y="1214628"/>
                  </a:moveTo>
                  <a:lnTo>
                    <a:pt x="11887200" y="1214628"/>
                  </a:lnTo>
                  <a:lnTo>
                    <a:pt x="11887200" y="0"/>
                  </a:lnTo>
                  <a:lnTo>
                    <a:pt x="0" y="0"/>
                  </a:lnTo>
                  <a:lnTo>
                    <a:pt x="0" y="1214628"/>
                  </a:lnTo>
                  <a:close/>
                </a:path>
              </a:pathLst>
            </a:custGeom>
            <a:ln w="3810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/>
            <p:cNvSpPr/>
            <p:nvPr/>
          </p:nvSpPr>
          <p:spPr>
            <a:xfrm>
              <a:off x="0" y="59435"/>
              <a:ext cx="1299972" cy="1092707"/>
            </a:xfrm>
            <a:prstGeom prst="rect">
              <a:avLst/>
            </a:prstGeom>
            <a:blipFill>
              <a:blip r:embed="rId1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/>
            <p:cNvSpPr/>
            <p:nvPr/>
          </p:nvSpPr>
          <p:spPr>
            <a:xfrm>
              <a:off x="1371600" y="59435"/>
              <a:ext cx="1786127" cy="1080516"/>
            </a:xfrm>
            <a:prstGeom prst="rect">
              <a:avLst/>
            </a:prstGeom>
            <a:blipFill>
              <a:blip r:embed="rId1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7" name="object 17"/>
            <p:cNvSpPr/>
            <p:nvPr/>
          </p:nvSpPr>
          <p:spPr>
            <a:xfrm>
              <a:off x="3086100" y="59435"/>
              <a:ext cx="1714500" cy="1139952"/>
            </a:xfrm>
            <a:prstGeom prst="rect">
              <a:avLst/>
            </a:prstGeom>
            <a:blipFill>
              <a:blip r:embed="rId1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8" name="object 18"/>
            <p:cNvSpPr/>
            <p:nvPr/>
          </p:nvSpPr>
          <p:spPr>
            <a:xfrm>
              <a:off x="4657344" y="59435"/>
              <a:ext cx="1501139" cy="1080516"/>
            </a:xfrm>
            <a:prstGeom prst="rect">
              <a:avLst/>
            </a:prstGeom>
            <a:blipFill>
              <a:blip r:embed="rId1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9" name="object 19"/>
            <p:cNvSpPr/>
            <p:nvPr/>
          </p:nvSpPr>
          <p:spPr>
            <a:xfrm>
              <a:off x="7658100" y="59435"/>
              <a:ext cx="1214627" cy="1056132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0" name="object 20"/>
            <p:cNvSpPr/>
            <p:nvPr/>
          </p:nvSpPr>
          <p:spPr>
            <a:xfrm>
              <a:off x="6158483" y="0"/>
              <a:ext cx="1427988" cy="1199388"/>
            </a:xfrm>
            <a:prstGeom prst="rect">
              <a:avLst/>
            </a:prstGeom>
            <a:blipFill>
              <a:blip r:embed="rId1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1" name="object 21"/>
            <p:cNvSpPr/>
            <p:nvPr/>
          </p:nvSpPr>
          <p:spPr>
            <a:xfrm>
              <a:off x="8944355" y="0"/>
              <a:ext cx="1580388" cy="1139952"/>
            </a:xfrm>
            <a:prstGeom prst="rect">
              <a:avLst/>
            </a:prstGeom>
            <a:blipFill>
              <a:blip r:embed="rId1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2" name="object 22"/>
            <p:cNvSpPr/>
            <p:nvPr/>
          </p:nvSpPr>
          <p:spPr>
            <a:xfrm>
              <a:off x="10587228" y="59435"/>
              <a:ext cx="1299971" cy="1080516"/>
            </a:xfrm>
            <a:prstGeom prst="rect">
              <a:avLst/>
            </a:prstGeom>
            <a:blipFill>
              <a:blip r:embed="rId1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3" name="object 23"/>
            <p:cNvSpPr/>
            <p:nvPr/>
          </p:nvSpPr>
          <p:spPr>
            <a:xfrm>
              <a:off x="908303" y="1287779"/>
              <a:ext cx="10465308" cy="5341620"/>
            </a:xfrm>
            <a:prstGeom prst="rect">
              <a:avLst/>
            </a:prstGeom>
            <a:blipFill>
              <a:blip r:embed="rId1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4" name="object 24"/>
          <p:cNvSpPr txBox="1"/>
          <p:nvPr/>
        </p:nvSpPr>
        <p:spPr>
          <a:xfrm>
            <a:off x="4570221" y="1269568"/>
            <a:ext cx="2369185" cy="94170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105"/>
              </a:spcBef>
            </a:pPr>
            <a:r>
              <a:rPr dirty="0" sz="2000" b="1">
                <a:solidFill>
                  <a:srgbClr val="FFFFFF"/>
                </a:solidFill>
                <a:latin typeface="Arial"/>
                <a:cs typeface="Arial"/>
              </a:rPr>
              <a:t>DEFINING</a:t>
            </a:r>
            <a:endParaRPr sz="2000">
              <a:latin typeface="Arial"/>
              <a:cs typeface="Arial"/>
            </a:endParaRPr>
          </a:p>
          <a:p>
            <a:pPr algn="ctr" marL="12700" marR="5080">
              <a:lnSpc>
                <a:spcPct val="100000"/>
              </a:lnSpc>
              <a:spcBef>
                <a:spcPts val="5"/>
              </a:spcBef>
            </a:pPr>
            <a:r>
              <a:rPr dirty="0" sz="2000" b="1">
                <a:solidFill>
                  <a:srgbClr val="FFFFFF"/>
                </a:solidFill>
                <a:latin typeface="Arial"/>
                <a:cs typeface="Arial"/>
              </a:rPr>
              <a:t>ReDefined Vision</a:t>
            </a:r>
            <a:r>
              <a:rPr dirty="0" sz="2000" spc="-110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2000" b="1">
                <a:solidFill>
                  <a:srgbClr val="FFFFFF"/>
                </a:solidFill>
                <a:latin typeface="Arial"/>
                <a:cs typeface="Arial"/>
              </a:rPr>
              <a:t>&amp;  GTOs</a:t>
            </a:r>
            <a:endParaRPr sz="2000">
              <a:latin typeface="Arial"/>
              <a:cs typeface="Arial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7856981" y="2587498"/>
            <a:ext cx="3037205" cy="104330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algn="ctr">
              <a:lnSpc>
                <a:spcPts val="2280"/>
              </a:lnSpc>
              <a:spcBef>
                <a:spcPts val="105"/>
              </a:spcBef>
            </a:pPr>
            <a:r>
              <a:rPr dirty="0" sz="2000" spc="-5" b="1">
                <a:solidFill>
                  <a:srgbClr val="FFFFFF"/>
                </a:solidFill>
                <a:latin typeface="Arial"/>
                <a:cs typeface="Arial"/>
              </a:rPr>
              <a:t>Evaluate </a:t>
            </a:r>
            <a:r>
              <a:rPr dirty="0" sz="2000" b="1">
                <a:solidFill>
                  <a:srgbClr val="FFFFFF"/>
                </a:solidFill>
                <a:latin typeface="Arial"/>
                <a:cs typeface="Arial"/>
              </a:rPr>
              <a:t>&amp; Choose</a:t>
            </a:r>
            <a:r>
              <a:rPr dirty="0" sz="2000" spc="-45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2000" b="1">
                <a:solidFill>
                  <a:srgbClr val="FFFFFF"/>
                </a:solidFill>
                <a:latin typeface="Arial"/>
                <a:cs typeface="Arial"/>
              </a:rPr>
              <a:t>the</a:t>
            </a:r>
            <a:endParaRPr sz="2000">
              <a:latin typeface="Arial"/>
              <a:cs typeface="Arial"/>
            </a:endParaRPr>
          </a:p>
          <a:p>
            <a:pPr algn="ctr" marL="635">
              <a:lnSpc>
                <a:spcPts val="2280"/>
              </a:lnSpc>
            </a:pPr>
            <a:r>
              <a:rPr dirty="0" sz="2000" b="1">
                <a:solidFill>
                  <a:srgbClr val="FFFFFF"/>
                </a:solidFill>
                <a:latin typeface="Arial"/>
                <a:cs typeface="Arial"/>
              </a:rPr>
              <a:t>Best</a:t>
            </a:r>
            <a:r>
              <a:rPr dirty="0" sz="2000" spc="-35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2000" b="1">
                <a:solidFill>
                  <a:srgbClr val="FFFFFF"/>
                </a:solidFill>
                <a:latin typeface="Arial"/>
                <a:cs typeface="Arial"/>
              </a:rPr>
              <a:t>Alternative</a:t>
            </a:r>
            <a:endParaRPr sz="2000">
              <a:latin typeface="Arial"/>
              <a:cs typeface="Arial"/>
            </a:endParaRPr>
          </a:p>
          <a:p>
            <a:pPr algn="ctr" marL="12700" marR="5080">
              <a:lnSpc>
                <a:spcPts val="1510"/>
              </a:lnSpc>
              <a:spcBef>
                <a:spcPts val="445"/>
              </a:spcBef>
            </a:pPr>
            <a:r>
              <a:rPr dirty="0" sz="1400" spc="-5" b="1">
                <a:solidFill>
                  <a:srgbClr val="FFFFFF"/>
                </a:solidFill>
                <a:latin typeface="Arial"/>
                <a:cs typeface="Arial"/>
              </a:rPr>
              <a:t>(Identify Interventions </a:t>
            </a:r>
            <a:r>
              <a:rPr dirty="0" sz="1400" b="1">
                <a:solidFill>
                  <a:srgbClr val="FFFFFF"/>
                </a:solidFill>
                <a:latin typeface="Arial"/>
                <a:cs typeface="Arial"/>
              </a:rPr>
              <a:t>,</a:t>
            </a:r>
            <a:r>
              <a:rPr dirty="0" sz="1400" spc="-100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400" spc="-5" b="1">
                <a:solidFill>
                  <a:srgbClr val="FFFFFF"/>
                </a:solidFill>
                <a:latin typeface="Arial"/>
                <a:cs typeface="Arial"/>
              </a:rPr>
              <a:t>Reengineer,  </a:t>
            </a:r>
            <a:r>
              <a:rPr dirty="0" sz="1400" b="1">
                <a:solidFill>
                  <a:srgbClr val="FFFFFF"/>
                </a:solidFill>
                <a:latin typeface="Arial"/>
                <a:cs typeface="Arial"/>
              </a:rPr>
              <a:t>Specify </a:t>
            </a:r>
            <a:r>
              <a:rPr dirty="0" sz="1400" spc="-5" b="1">
                <a:solidFill>
                  <a:srgbClr val="FFFFFF"/>
                </a:solidFill>
                <a:latin typeface="Arial"/>
                <a:cs typeface="Arial"/>
              </a:rPr>
              <a:t>Functional</a:t>
            </a:r>
            <a:r>
              <a:rPr dirty="0" sz="1400" spc="-95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400" spc="-5" b="1">
                <a:solidFill>
                  <a:srgbClr val="FFFFFF"/>
                </a:solidFill>
                <a:latin typeface="Arial"/>
                <a:cs typeface="Arial"/>
              </a:rPr>
              <a:t>Requirements</a:t>
            </a:r>
            <a:endParaRPr sz="1400">
              <a:latin typeface="Arial"/>
              <a:cs typeface="Arial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8162670" y="4505705"/>
            <a:ext cx="2260600" cy="75755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5080" indent="337820">
              <a:lnSpc>
                <a:spcPct val="100000"/>
              </a:lnSpc>
              <a:spcBef>
                <a:spcPts val="100"/>
              </a:spcBef>
            </a:pPr>
            <a:r>
              <a:rPr dirty="0" sz="2400" spc="-5" b="1">
                <a:solidFill>
                  <a:srgbClr val="FFFFFF"/>
                </a:solidFill>
                <a:latin typeface="Arial"/>
                <a:cs typeface="Arial"/>
              </a:rPr>
              <a:t>Design the  </a:t>
            </a:r>
            <a:r>
              <a:rPr dirty="0" sz="2400" spc="-5" b="1">
                <a:solidFill>
                  <a:srgbClr val="FFFFFF"/>
                </a:solidFill>
                <a:latin typeface="Arial"/>
                <a:cs typeface="Arial"/>
              </a:rPr>
              <a:t>Tran</a:t>
            </a:r>
            <a:r>
              <a:rPr dirty="0" sz="2400" spc="-15" b="1">
                <a:solidFill>
                  <a:srgbClr val="FFFFFF"/>
                </a:solidFill>
                <a:latin typeface="Arial"/>
                <a:cs typeface="Arial"/>
              </a:rPr>
              <a:t>s</a:t>
            </a:r>
            <a:r>
              <a:rPr dirty="0" sz="2400" spc="-5" b="1">
                <a:solidFill>
                  <a:srgbClr val="FFFFFF"/>
                </a:solidFill>
                <a:latin typeface="Arial"/>
                <a:cs typeface="Arial"/>
              </a:rPr>
              <a:t>form</a:t>
            </a:r>
            <a:r>
              <a:rPr dirty="0" sz="2400" spc="-5" b="1">
                <a:solidFill>
                  <a:srgbClr val="FFFFFF"/>
                </a:solidFill>
                <a:latin typeface="Arial"/>
                <a:cs typeface="Arial"/>
              </a:rPr>
              <a:t>ation</a:t>
            </a:r>
            <a:endParaRPr sz="2400">
              <a:latin typeface="Arial"/>
              <a:cs typeface="Arial"/>
            </a:endParaRPr>
          </a:p>
        </p:txBody>
      </p:sp>
      <p:sp>
        <p:nvSpPr>
          <p:cNvPr id="27" name="object 27"/>
          <p:cNvSpPr txBox="1"/>
          <p:nvPr/>
        </p:nvSpPr>
        <p:spPr>
          <a:xfrm>
            <a:off x="4500753" y="5706567"/>
            <a:ext cx="2632075" cy="92900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349250" marR="784225" indent="-337185">
              <a:lnSpc>
                <a:spcPct val="100000"/>
              </a:lnSpc>
              <a:spcBef>
                <a:spcPts val="100"/>
              </a:spcBef>
            </a:pPr>
            <a:r>
              <a:rPr dirty="0" sz="2400" b="1">
                <a:solidFill>
                  <a:srgbClr val="FFFFFF"/>
                </a:solidFill>
                <a:latin typeface="Arial"/>
                <a:cs typeface="Arial"/>
              </a:rPr>
              <a:t>Implement</a:t>
            </a:r>
            <a:r>
              <a:rPr dirty="0" sz="2400" spc="-110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2400" spc="-5" b="1">
                <a:solidFill>
                  <a:srgbClr val="FFFFFF"/>
                </a:solidFill>
                <a:latin typeface="Arial"/>
                <a:cs typeface="Arial"/>
              </a:rPr>
              <a:t>&amp;  Operate</a:t>
            </a:r>
            <a:endParaRPr sz="2400">
              <a:latin typeface="Arial"/>
              <a:cs typeface="Arial"/>
            </a:endParaRPr>
          </a:p>
          <a:p>
            <a:pPr marL="266700">
              <a:lnSpc>
                <a:spcPts val="1355"/>
              </a:lnSpc>
            </a:pPr>
            <a:r>
              <a:rPr dirty="0" sz="1200" spc="-5">
                <a:solidFill>
                  <a:srgbClr val="878787"/>
                </a:solidFill>
                <a:latin typeface="Calibri"/>
                <a:cs typeface="Calibri"/>
              </a:rPr>
              <a:t>charrumalhotra[dot]iipa[at]gov[dot]in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28" name="object 28"/>
          <p:cNvSpPr txBox="1"/>
          <p:nvPr/>
        </p:nvSpPr>
        <p:spPr>
          <a:xfrm>
            <a:off x="1210767" y="2516885"/>
            <a:ext cx="2193290" cy="75755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394970" marR="5080" indent="-382905">
              <a:lnSpc>
                <a:spcPct val="100000"/>
              </a:lnSpc>
              <a:spcBef>
                <a:spcPts val="100"/>
              </a:spcBef>
            </a:pPr>
            <a:r>
              <a:rPr dirty="0" sz="2400" spc="-5" b="1">
                <a:solidFill>
                  <a:srgbClr val="FFFFFF"/>
                </a:solidFill>
                <a:latin typeface="Arial"/>
                <a:cs typeface="Arial"/>
              </a:rPr>
              <a:t>Enhance</a:t>
            </a:r>
            <a:r>
              <a:rPr dirty="0" sz="2400" spc="-75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2400" b="1">
                <a:solidFill>
                  <a:srgbClr val="FFFFFF"/>
                </a:solidFill>
                <a:latin typeface="Arial"/>
                <a:cs typeface="Arial"/>
              </a:rPr>
              <a:t>using  </a:t>
            </a:r>
            <a:r>
              <a:rPr dirty="0" sz="2400" spc="-5" b="1">
                <a:solidFill>
                  <a:srgbClr val="FFFFFF"/>
                </a:solidFill>
                <a:latin typeface="Arial"/>
                <a:cs typeface="Arial"/>
              </a:rPr>
              <a:t>Feedback</a:t>
            </a:r>
            <a:endParaRPr sz="2400">
              <a:latin typeface="Arial"/>
              <a:cs typeface="Arial"/>
            </a:endParaRPr>
          </a:p>
        </p:txBody>
      </p:sp>
      <p:sp>
        <p:nvSpPr>
          <p:cNvPr id="29" name="object 29"/>
          <p:cNvSpPr txBox="1"/>
          <p:nvPr/>
        </p:nvSpPr>
        <p:spPr>
          <a:xfrm>
            <a:off x="11112245" y="6427114"/>
            <a:ext cx="102870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>
                <a:solidFill>
                  <a:srgbClr val="878787"/>
                </a:solidFill>
                <a:latin typeface="Calibri"/>
                <a:cs typeface="Calibri"/>
              </a:rPr>
              <a:t>5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30" name="object 30"/>
          <p:cNvSpPr txBox="1"/>
          <p:nvPr/>
        </p:nvSpPr>
        <p:spPr>
          <a:xfrm>
            <a:off x="4875657" y="3268726"/>
            <a:ext cx="1346200" cy="112204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algn="ctr" marL="12700" marR="5080" indent="-1270">
              <a:lnSpc>
                <a:spcPct val="100000"/>
              </a:lnSpc>
              <a:spcBef>
                <a:spcPts val="95"/>
              </a:spcBef>
            </a:pPr>
            <a:r>
              <a:rPr dirty="0" sz="1600" spc="-5" b="1">
                <a:latin typeface="Arial"/>
                <a:cs typeface="Arial"/>
              </a:rPr>
              <a:t>Citizens  </a:t>
            </a:r>
            <a:r>
              <a:rPr dirty="0" sz="1400" spc="-5" b="1">
                <a:latin typeface="Arial"/>
                <a:cs typeface="Arial"/>
              </a:rPr>
              <a:t>(Inform</a:t>
            </a:r>
            <a:r>
              <a:rPr dirty="0" sz="1400" spc="-90" b="1">
                <a:latin typeface="Arial"/>
                <a:cs typeface="Arial"/>
              </a:rPr>
              <a:t> </a:t>
            </a:r>
            <a:r>
              <a:rPr dirty="0" sz="1400" spc="-5" b="1">
                <a:latin typeface="Arial"/>
                <a:cs typeface="Arial"/>
              </a:rPr>
              <a:t>Consult  </a:t>
            </a:r>
            <a:r>
              <a:rPr dirty="0" sz="1400" spc="-10" b="1">
                <a:latin typeface="Arial"/>
                <a:cs typeface="Arial"/>
              </a:rPr>
              <a:t>Involve  </a:t>
            </a:r>
            <a:r>
              <a:rPr dirty="0" sz="1400" spc="-5" b="1">
                <a:latin typeface="Arial"/>
                <a:cs typeface="Arial"/>
              </a:rPr>
              <a:t>Collaborate  </a:t>
            </a:r>
            <a:r>
              <a:rPr dirty="0" sz="1400" b="1">
                <a:latin typeface="Arial"/>
                <a:cs typeface="Arial"/>
              </a:rPr>
              <a:t>Empower)</a:t>
            </a:r>
            <a:endParaRPr sz="1400">
              <a:latin typeface="Arial"/>
              <a:cs typeface="Arial"/>
            </a:endParaRPr>
          </a:p>
        </p:txBody>
      </p:sp>
      <p:sp>
        <p:nvSpPr>
          <p:cNvPr id="31" name="object 31"/>
          <p:cNvSpPr txBox="1">
            <a:spLocks noGrp="1"/>
          </p:cNvSpPr>
          <p:nvPr>
            <p:ph type="title"/>
          </p:nvPr>
        </p:nvSpPr>
        <p:spPr>
          <a:xfrm>
            <a:off x="4093464" y="413004"/>
            <a:ext cx="3060700" cy="524510"/>
          </a:xfrm>
          <a:prstGeom prst="rect"/>
          <a:solidFill>
            <a:srgbClr val="FFFFFF"/>
          </a:solidFill>
        </p:spPr>
        <p:txBody>
          <a:bodyPr wrap="square" lIns="0" tIns="9525" rIns="0" bIns="0" rtlCol="0" vert="horz">
            <a:spAutoFit/>
          </a:bodyPr>
          <a:lstStyle/>
          <a:p>
            <a:pPr marL="144145">
              <a:lnSpc>
                <a:spcPct val="100000"/>
              </a:lnSpc>
              <a:spcBef>
                <a:spcPts val="75"/>
              </a:spcBef>
            </a:pPr>
            <a:r>
              <a:rPr dirty="0" sz="3000">
                <a:latin typeface="Arial Black"/>
                <a:cs typeface="Arial Black"/>
              </a:rPr>
              <a:t>DT Life</a:t>
            </a:r>
            <a:r>
              <a:rPr dirty="0" sz="3000" spc="-70">
                <a:latin typeface="Arial Black"/>
                <a:cs typeface="Arial Black"/>
              </a:rPr>
              <a:t> </a:t>
            </a:r>
            <a:r>
              <a:rPr dirty="0" sz="3000" spc="-5">
                <a:latin typeface="Arial Black"/>
                <a:cs typeface="Arial Black"/>
              </a:rPr>
              <a:t>Cycle</a:t>
            </a:r>
            <a:endParaRPr sz="3000">
              <a:latin typeface="Arial Black"/>
              <a:cs typeface="Arial Black"/>
            </a:endParaRPr>
          </a:p>
        </p:txBody>
      </p:sp>
      <p:grpSp>
        <p:nvGrpSpPr>
          <p:cNvPr id="32" name="object 32"/>
          <p:cNvGrpSpPr/>
          <p:nvPr/>
        </p:nvGrpSpPr>
        <p:grpSpPr>
          <a:xfrm>
            <a:off x="719073" y="4228846"/>
            <a:ext cx="3054985" cy="911860"/>
            <a:chOff x="719073" y="4228846"/>
            <a:chExt cx="3054985" cy="911860"/>
          </a:xfrm>
        </p:grpSpPr>
        <p:sp>
          <p:nvSpPr>
            <p:cNvPr id="33" name="object 33"/>
            <p:cNvSpPr/>
            <p:nvPr/>
          </p:nvSpPr>
          <p:spPr>
            <a:xfrm>
              <a:off x="725423" y="4235196"/>
              <a:ext cx="3042285" cy="899160"/>
            </a:xfrm>
            <a:custGeom>
              <a:avLst/>
              <a:gdLst/>
              <a:ahLst/>
              <a:cxnLst/>
              <a:rect l="l" t="t" r="r" b="b"/>
              <a:pathLst>
                <a:path w="3042285" h="899160">
                  <a:moveTo>
                    <a:pt x="2892043" y="0"/>
                  </a:moveTo>
                  <a:lnTo>
                    <a:pt x="149860" y="0"/>
                  </a:lnTo>
                  <a:lnTo>
                    <a:pt x="102492" y="7636"/>
                  </a:lnTo>
                  <a:lnTo>
                    <a:pt x="61354" y="28903"/>
                  </a:lnTo>
                  <a:lnTo>
                    <a:pt x="28914" y="61337"/>
                  </a:lnTo>
                  <a:lnTo>
                    <a:pt x="7639" y="102477"/>
                  </a:lnTo>
                  <a:lnTo>
                    <a:pt x="0" y="149859"/>
                  </a:lnTo>
                  <a:lnTo>
                    <a:pt x="0" y="749299"/>
                  </a:lnTo>
                  <a:lnTo>
                    <a:pt x="7639" y="796682"/>
                  </a:lnTo>
                  <a:lnTo>
                    <a:pt x="28914" y="837822"/>
                  </a:lnTo>
                  <a:lnTo>
                    <a:pt x="61354" y="870256"/>
                  </a:lnTo>
                  <a:lnTo>
                    <a:pt x="102492" y="891523"/>
                  </a:lnTo>
                  <a:lnTo>
                    <a:pt x="149860" y="899159"/>
                  </a:lnTo>
                  <a:lnTo>
                    <a:pt x="2892043" y="899159"/>
                  </a:lnTo>
                  <a:lnTo>
                    <a:pt x="2939426" y="891523"/>
                  </a:lnTo>
                  <a:lnTo>
                    <a:pt x="2980566" y="870256"/>
                  </a:lnTo>
                  <a:lnTo>
                    <a:pt x="3013000" y="837822"/>
                  </a:lnTo>
                  <a:lnTo>
                    <a:pt x="3034267" y="796682"/>
                  </a:lnTo>
                  <a:lnTo>
                    <a:pt x="3041904" y="749299"/>
                  </a:lnTo>
                  <a:lnTo>
                    <a:pt x="3041904" y="149859"/>
                  </a:lnTo>
                  <a:lnTo>
                    <a:pt x="3034267" y="102477"/>
                  </a:lnTo>
                  <a:lnTo>
                    <a:pt x="3013000" y="61337"/>
                  </a:lnTo>
                  <a:lnTo>
                    <a:pt x="2980566" y="28903"/>
                  </a:lnTo>
                  <a:lnTo>
                    <a:pt x="2939426" y="7636"/>
                  </a:lnTo>
                  <a:lnTo>
                    <a:pt x="2892043" y="0"/>
                  </a:lnTo>
                  <a:close/>
                </a:path>
              </a:pathLst>
            </a:custGeom>
            <a:solidFill>
              <a:srgbClr val="1F3863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4" name="object 34"/>
            <p:cNvSpPr/>
            <p:nvPr/>
          </p:nvSpPr>
          <p:spPr>
            <a:xfrm>
              <a:off x="725423" y="4235196"/>
              <a:ext cx="3042285" cy="899160"/>
            </a:xfrm>
            <a:custGeom>
              <a:avLst/>
              <a:gdLst/>
              <a:ahLst/>
              <a:cxnLst/>
              <a:rect l="l" t="t" r="r" b="b"/>
              <a:pathLst>
                <a:path w="3042285" h="899160">
                  <a:moveTo>
                    <a:pt x="0" y="149859"/>
                  </a:moveTo>
                  <a:lnTo>
                    <a:pt x="7639" y="102477"/>
                  </a:lnTo>
                  <a:lnTo>
                    <a:pt x="28914" y="61337"/>
                  </a:lnTo>
                  <a:lnTo>
                    <a:pt x="61354" y="28903"/>
                  </a:lnTo>
                  <a:lnTo>
                    <a:pt x="102492" y="7636"/>
                  </a:lnTo>
                  <a:lnTo>
                    <a:pt x="149860" y="0"/>
                  </a:lnTo>
                  <a:lnTo>
                    <a:pt x="2892043" y="0"/>
                  </a:lnTo>
                  <a:lnTo>
                    <a:pt x="2939426" y="7636"/>
                  </a:lnTo>
                  <a:lnTo>
                    <a:pt x="2980566" y="28903"/>
                  </a:lnTo>
                  <a:lnTo>
                    <a:pt x="3013000" y="61337"/>
                  </a:lnTo>
                  <a:lnTo>
                    <a:pt x="3034267" y="102477"/>
                  </a:lnTo>
                  <a:lnTo>
                    <a:pt x="3041904" y="149859"/>
                  </a:lnTo>
                  <a:lnTo>
                    <a:pt x="3041904" y="749299"/>
                  </a:lnTo>
                  <a:lnTo>
                    <a:pt x="3034267" y="796682"/>
                  </a:lnTo>
                  <a:lnTo>
                    <a:pt x="3013000" y="837822"/>
                  </a:lnTo>
                  <a:lnTo>
                    <a:pt x="2980566" y="870256"/>
                  </a:lnTo>
                  <a:lnTo>
                    <a:pt x="2939426" y="891523"/>
                  </a:lnTo>
                  <a:lnTo>
                    <a:pt x="2892043" y="899159"/>
                  </a:lnTo>
                  <a:lnTo>
                    <a:pt x="149860" y="899159"/>
                  </a:lnTo>
                  <a:lnTo>
                    <a:pt x="102492" y="891523"/>
                  </a:lnTo>
                  <a:lnTo>
                    <a:pt x="61354" y="870256"/>
                  </a:lnTo>
                  <a:lnTo>
                    <a:pt x="28914" y="837822"/>
                  </a:lnTo>
                  <a:lnTo>
                    <a:pt x="7639" y="796682"/>
                  </a:lnTo>
                  <a:lnTo>
                    <a:pt x="0" y="749299"/>
                  </a:lnTo>
                  <a:lnTo>
                    <a:pt x="0" y="149859"/>
                  </a:lnTo>
                  <a:close/>
                </a:path>
              </a:pathLst>
            </a:custGeom>
            <a:ln w="12192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35" name="object 35"/>
          <p:cNvSpPr txBox="1"/>
          <p:nvPr/>
        </p:nvSpPr>
        <p:spPr>
          <a:xfrm>
            <a:off x="948944" y="4488307"/>
            <a:ext cx="2614930" cy="3911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400" spc="-5" b="1">
                <a:solidFill>
                  <a:srgbClr val="FFFFFF"/>
                </a:solidFill>
                <a:latin typeface="Arial"/>
                <a:cs typeface="Arial"/>
              </a:rPr>
              <a:t>Manage &amp;</a:t>
            </a:r>
            <a:r>
              <a:rPr dirty="0" sz="2400" spc="-55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2400" spc="-5" b="1">
                <a:solidFill>
                  <a:srgbClr val="FFFFFF"/>
                </a:solidFill>
                <a:latin typeface="Arial"/>
                <a:cs typeface="Arial"/>
              </a:rPr>
              <a:t>Assess</a:t>
            </a:r>
            <a:endParaRPr sz="2400">
              <a:latin typeface="Arial"/>
              <a:cs typeface="Arial"/>
            </a:endParaRPr>
          </a:p>
        </p:txBody>
      </p:sp>
      <p:grpSp>
        <p:nvGrpSpPr>
          <p:cNvPr id="36" name="object 36"/>
          <p:cNvGrpSpPr/>
          <p:nvPr/>
        </p:nvGrpSpPr>
        <p:grpSpPr>
          <a:xfrm>
            <a:off x="0" y="228600"/>
            <a:ext cx="11846560" cy="2833370"/>
            <a:chOff x="0" y="228600"/>
            <a:chExt cx="11846560" cy="2833370"/>
          </a:xfrm>
        </p:grpSpPr>
        <p:sp>
          <p:nvSpPr>
            <p:cNvPr id="37" name="object 37"/>
            <p:cNvSpPr/>
            <p:nvPr/>
          </p:nvSpPr>
          <p:spPr>
            <a:xfrm>
              <a:off x="0" y="228600"/>
              <a:ext cx="3386328" cy="1933955"/>
            </a:xfrm>
            <a:prstGeom prst="rect">
              <a:avLst/>
            </a:prstGeom>
            <a:blipFill>
              <a:blip r:embed="rId1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8" name="object 38"/>
            <p:cNvSpPr/>
            <p:nvPr/>
          </p:nvSpPr>
          <p:spPr>
            <a:xfrm>
              <a:off x="3269234" y="1532000"/>
              <a:ext cx="1051560" cy="251460"/>
            </a:xfrm>
            <a:custGeom>
              <a:avLst/>
              <a:gdLst/>
              <a:ahLst/>
              <a:cxnLst/>
              <a:rect l="l" t="t" r="r" b="b"/>
              <a:pathLst>
                <a:path w="1051560" h="251460">
                  <a:moveTo>
                    <a:pt x="935308" y="213891"/>
                  </a:moveTo>
                  <a:lnTo>
                    <a:pt x="928242" y="251333"/>
                  </a:lnTo>
                  <a:lnTo>
                    <a:pt x="1047170" y="217424"/>
                  </a:lnTo>
                  <a:lnTo>
                    <a:pt x="954024" y="217424"/>
                  </a:lnTo>
                  <a:lnTo>
                    <a:pt x="935308" y="213891"/>
                  </a:lnTo>
                  <a:close/>
                </a:path>
                <a:path w="1051560" h="251460">
                  <a:moveTo>
                    <a:pt x="942378" y="176420"/>
                  </a:moveTo>
                  <a:lnTo>
                    <a:pt x="935308" y="213891"/>
                  </a:lnTo>
                  <a:lnTo>
                    <a:pt x="954024" y="217424"/>
                  </a:lnTo>
                  <a:lnTo>
                    <a:pt x="961136" y="179959"/>
                  </a:lnTo>
                  <a:lnTo>
                    <a:pt x="942378" y="176420"/>
                  </a:lnTo>
                  <a:close/>
                </a:path>
                <a:path w="1051560" h="251460">
                  <a:moveTo>
                    <a:pt x="949451" y="138937"/>
                  </a:moveTo>
                  <a:lnTo>
                    <a:pt x="942378" y="176420"/>
                  </a:lnTo>
                  <a:lnTo>
                    <a:pt x="961136" y="179959"/>
                  </a:lnTo>
                  <a:lnTo>
                    <a:pt x="954024" y="217424"/>
                  </a:lnTo>
                  <a:lnTo>
                    <a:pt x="1047170" y="217424"/>
                  </a:lnTo>
                  <a:lnTo>
                    <a:pt x="1051178" y="216281"/>
                  </a:lnTo>
                  <a:lnTo>
                    <a:pt x="949451" y="138937"/>
                  </a:lnTo>
                  <a:close/>
                </a:path>
                <a:path w="1051560" h="251460">
                  <a:moveTo>
                    <a:pt x="7112" y="0"/>
                  </a:moveTo>
                  <a:lnTo>
                    <a:pt x="0" y="37337"/>
                  </a:lnTo>
                  <a:lnTo>
                    <a:pt x="935308" y="213891"/>
                  </a:lnTo>
                  <a:lnTo>
                    <a:pt x="942378" y="176420"/>
                  </a:lnTo>
                  <a:lnTo>
                    <a:pt x="7112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9" name="object 39"/>
            <p:cNvSpPr/>
            <p:nvPr/>
          </p:nvSpPr>
          <p:spPr>
            <a:xfrm>
              <a:off x="7970519" y="228600"/>
              <a:ext cx="3875531" cy="1915667"/>
            </a:xfrm>
            <a:prstGeom prst="rect">
              <a:avLst/>
            </a:prstGeom>
            <a:blipFill>
              <a:blip r:embed="rId2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40" name="object 40"/>
            <p:cNvSpPr/>
            <p:nvPr/>
          </p:nvSpPr>
          <p:spPr>
            <a:xfrm>
              <a:off x="7189469" y="1421891"/>
              <a:ext cx="721360" cy="333375"/>
            </a:xfrm>
            <a:custGeom>
              <a:avLst/>
              <a:gdLst/>
              <a:ahLst/>
              <a:cxnLst/>
              <a:rect l="l" t="t" r="r" b="b"/>
              <a:pathLst>
                <a:path w="721359" h="333375">
                  <a:moveTo>
                    <a:pt x="82169" y="228346"/>
                  </a:moveTo>
                  <a:lnTo>
                    <a:pt x="0" y="326136"/>
                  </a:lnTo>
                  <a:lnTo>
                    <a:pt x="127634" y="333248"/>
                  </a:lnTo>
                  <a:lnTo>
                    <a:pt x="115745" y="305816"/>
                  </a:lnTo>
                  <a:lnTo>
                    <a:pt x="94996" y="305816"/>
                  </a:lnTo>
                  <a:lnTo>
                    <a:pt x="79882" y="270891"/>
                  </a:lnTo>
                  <a:lnTo>
                    <a:pt x="97335" y="263339"/>
                  </a:lnTo>
                  <a:lnTo>
                    <a:pt x="82169" y="228346"/>
                  </a:lnTo>
                  <a:close/>
                </a:path>
                <a:path w="721359" h="333375">
                  <a:moveTo>
                    <a:pt x="97335" y="263339"/>
                  </a:moveTo>
                  <a:lnTo>
                    <a:pt x="79882" y="270891"/>
                  </a:lnTo>
                  <a:lnTo>
                    <a:pt x="94996" y="305816"/>
                  </a:lnTo>
                  <a:lnTo>
                    <a:pt x="112470" y="298259"/>
                  </a:lnTo>
                  <a:lnTo>
                    <a:pt x="97335" y="263339"/>
                  </a:lnTo>
                  <a:close/>
                </a:path>
                <a:path w="721359" h="333375">
                  <a:moveTo>
                    <a:pt x="112470" y="298259"/>
                  </a:moveTo>
                  <a:lnTo>
                    <a:pt x="94996" y="305816"/>
                  </a:lnTo>
                  <a:lnTo>
                    <a:pt x="115745" y="305816"/>
                  </a:lnTo>
                  <a:lnTo>
                    <a:pt x="112470" y="298259"/>
                  </a:lnTo>
                  <a:close/>
                </a:path>
                <a:path w="721359" h="333375">
                  <a:moveTo>
                    <a:pt x="705993" y="0"/>
                  </a:moveTo>
                  <a:lnTo>
                    <a:pt x="97335" y="263339"/>
                  </a:lnTo>
                  <a:lnTo>
                    <a:pt x="112470" y="298259"/>
                  </a:lnTo>
                  <a:lnTo>
                    <a:pt x="721105" y="35052"/>
                  </a:lnTo>
                  <a:lnTo>
                    <a:pt x="705993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1" name="object 41"/>
            <p:cNvSpPr/>
            <p:nvPr/>
          </p:nvSpPr>
          <p:spPr>
            <a:xfrm>
              <a:off x="6512814" y="2074798"/>
              <a:ext cx="1265427" cy="987171"/>
            </a:xfrm>
            <a:prstGeom prst="rect">
              <a:avLst/>
            </a:prstGeom>
            <a:blipFill>
              <a:blip r:embed="rId2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42" name="object 42"/>
            <p:cNvSpPr/>
            <p:nvPr/>
          </p:nvSpPr>
          <p:spPr>
            <a:xfrm>
              <a:off x="9285731" y="1962911"/>
              <a:ext cx="1245235" cy="192405"/>
            </a:xfrm>
            <a:custGeom>
              <a:avLst/>
              <a:gdLst/>
              <a:ahLst/>
              <a:cxnLst/>
              <a:rect l="l" t="t" r="r" b="b"/>
              <a:pathLst>
                <a:path w="1245234" h="192405">
                  <a:moveTo>
                    <a:pt x="1245107" y="0"/>
                  </a:moveTo>
                  <a:lnTo>
                    <a:pt x="0" y="0"/>
                  </a:lnTo>
                  <a:lnTo>
                    <a:pt x="0" y="192024"/>
                  </a:lnTo>
                  <a:lnTo>
                    <a:pt x="1245107" y="192024"/>
                  </a:lnTo>
                  <a:lnTo>
                    <a:pt x="1245107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43" name="object 43"/>
          <p:cNvSpPr txBox="1"/>
          <p:nvPr/>
        </p:nvSpPr>
        <p:spPr>
          <a:xfrm>
            <a:off x="9441560" y="1927987"/>
            <a:ext cx="936625" cy="23939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400" spc="-10">
                <a:latin typeface="Arial Black"/>
                <a:cs typeface="Arial Black"/>
              </a:rPr>
              <a:t>P</a:t>
            </a:r>
            <a:r>
              <a:rPr dirty="0" sz="1400">
                <a:latin typeface="Arial Black"/>
                <a:cs typeface="Arial Black"/>
              </a:rPr>
              <a:t>roblems</a:t>
            </a:r>
            <a:endParaRPr sz="1400">
              <a:latin typeface="Arial Black"/>
              <a:cs typeface="Arial Black"/>
            </a:endParaRPr>
          </a:p>
        </p:txBody>
      </p:sp>
      <p:sp>
        <p:nvSpPr>
          <p:cNvPr id="44" name="object 44"/>
          <p:cNvSpPr/>
          <p:nvPr/>
        </p:nvSpPr>
        <p:spPr>
          <a:xfrm>
            <a:off x="1091183" y="1969007"/>
            <a:ext cx="1245235" cy="193675"/>
          </a:xfrm>
          <a:custGeom>
            <a:avLst/>
            <a:gdLst/>
            <a:ahLst/>
            <a:cxnLst/>
            <a:rect l="l" t="t" r="r" b="b"/>
            <a:pathLst>
              <a:path w="1245235" h="193675">
                <a:moveTo>
                  <a:pt x="1245108" y="0"/>
                </a:moveTo>
                <a:lnTo>
                  <a:pt x="0" y="0"/>
                </a:lnTo>
                <a:lnTo>
                  <a:pt x="0" y="193548"/>
                </a:lnTo>
                <a:lnTo>
                  <a:pt x="1245108" y="193548"/>
                </a:lnTo>
                <a:lnTo>
                  <a:pt x="1245108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5" name="object 45"/>
          <p:cNvSpPr txBox="1"/>
          <p:nvPr/>
        </p:nvSpPr>
        <p:spPr>
          <a:xfrm>
            <a:off x="1176019" y="1934718"/>
            <a:ext cx="1075055" cy="23939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400" spc="-5">
                <a:latin typeface="Arial Black"/>
                <a:cs typeface="Arial Black"/>
              </a:rPr>
              <a:t>Pain</a:t>
            </a:r>
            <a:r>
              <a:rPr dirty="0" sz="1400" spc="-55">
                <a:latin typeface="Arial Black"/>
                <a:cs typeface="Arial Black"/>
              </a:rPr>
              <a:t> </a:t>
            </a:r>
            <a:r>
              <a:rPr dirty="0" sz="1400">
                <a:latin typeface="Arial Black"/>
                <a:cs typeface="Arial Black"/>
              </a:rPr>
              <a:t>Areas</a:t>
            </a:r>
            <a:endParaRPr sz="1400">
              <a:latin typeface="Arial Black"/>
              <a:cs typeface="Arial Black"/>
            </a:endParaRPr>
          </a:p>
        </p:txBody>
      </p:sp>
      <p:sp>
        <p:nvSpPr>
          <p:cNvPr id="46" name="object 46"/>
          <p:cNvSpPr txBox="1"/>
          <p:nvPr/>
        </p:nvSpPr>
        <p:spPr>
          <a:xfrm>
            <a:off x="6450329" y="6637325"/>
            <a:ext cx="5269865" cy="18288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1100" spc="-5" b="1">
                <a:latin typeface="Arial"/>
                <a:cs typeface="Arial"/>
              </a:rPr>
              <a:t>Source: </a:t>
            </a:r>
            <a:r>
              <a:rPr dirty="0" sz="1100" spc="-5">
                <a:latin typeface="Arial"/>
                <a:cs typeface="Arial"/>
              </a:rPr>
              <a:t>Satyanarayana </a:t>
            </a:r>
            <a:r>
              <a:rPr dirty="0" sz="1100">
                <a:latin typeface="Arial"/>
                <a:cs typeface="Arial"/>
              </a:rPr>
              <a:t>J (2012). </a:t>
            </a:r>
            <a:r>
              <a:rPr dirty="0" sz="1100" spc="-5" i="1">
                <a:latin typeface="Arial"/>
                <a:cs typeface="Arial"/>
              </a:rPr>
              <a:t>Managing Transformation: </a:t>
            </a:r>
            <a:r>
              <a:rPr dirty="0" sz="1100" i="1">
                <a:latin typeface="Arial"/>
                <a:cs typeface="Arial"/>
              </a:rPr>
              <a:t>Objective to</a:t>
            </a:r>
            <a:r>
              <a:rPr dirty="0" sz="1100" spc="-20" i="1">
                <a:latin typeface="Arial"/>
                <a:cs typeface="Arial"/>
              </a:rPr>
              <a:t> </a:t>
            </a:r>
            <a:r>
              <a:rPr dirty="0" sz="1100" i="1">
                <a:latin typeface="Arial"/>
                <a:cs typeface="Arial"/>
              </a:rPr>
              <a:t>Outcomes.</a:t>
            </a:r>
            <a:endParaRPr sz="11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-18288" y="0"/>
            <a:ext cx="11925300" cy="1312545"/>
            <a:chOff x="-18288" y="0"/>
            <a:chExt cx="11925300" cy="1312545"/>
          </a:xfrm>
        </p:grpSpPr>
        <p:sp>
          <p:nvSpPr>
            <p:cNvPr id="3" name="object 3"/>
            <p:cNvSpPr/>
            <p:nvPr/>
          </p:nvSpPr>
          <p:spPr>
            <a:xfrm>
              <a:off x="761" y="761"/>
              <a:ext cx="11887200" cy="1143000"/>
            </a:xfrm>
            <a:custGeom>
              <a:avLst/>
              <a:gdLst/>
              <a:ahLst/>
              <a:cxnLst/>
              <a:rect l="l" t="t" r="r" b="b"/>
              <a:pathLst>
                <a:path w="11887200" h="1143000">
                  <a:moveTo>
                    <a:pt x="11887200" y="0"/>
                  </a:moveTo>
                  <a:lnTo>
                    <a:pt x="0" y="0"/>
                  </a:lnTo>
                  <a:lnTo>
                    <a:pt x="0" y="753618"/>
                  </a:lnTo>
                  <a:lnTo>
                    <a:pt x="0" y="1143000"/>
                  </a:lnTo>
                  <a:lnTo>
                    <a:pt x="11887200" y="1143000"/>
                  </a:lnTo>
                  <a:lnTo>
                    <a:pt x="11887200" y="753618"/>
                  </a:lnTo>
                  <a:lnTo>
                    <a:pt x="11887200" y="0"/>
                  </a:lnTo>
                  <a:close/>
                </a:path>
              </a:pathLst>
            </a:custGeom>
            <a:solidFill>
              <a:srgbClr val="4F81B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" name="object 4"/>
            <p:cNvSpPr/>
            <p:nvPr/>
          </p:nvSpPr>
          <p:spPr>
            <a:xfrm>
              <a:off x="761" y="761"/>
              <a:ext cx="11887200" cy="1143000"/>
            </a:xfrm>
            <a:custGeom>
              <a:avLst/>
              <a:gdLst/>
              <a:ahLst/>
              <a:cxnLst/>
              <a:rect l="l" t="t" r="r" b="b"/>
              <a:pathLst>
                <a:path w="11887200" h="1143000">
                  <a:moveTo>
                    <a:pt x="0" y="1143000"/>
                  </a:moveTo>
                  <a:lnTo>
                    <a:pt x="11887200" y="1143000"/>
                  </a:lnTo>
                  <a:lnTo>
                    <a:pt x="11887200" y="0"/>
                  </a:lnTo>
                  <a:lnTo>
                    <a:pt x="0" y="0"/>
                  </a:lnTo>
                  <a:lnTo>
                    <a:pt x="0" y="1143000"/>
                  </a:lnTo>
                  <a:close/>
                </a:path>
              </a:pathLst>
            </a:custGeom>
            <a:ln w="3810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/>
            <p:cNvSpPr/>
            <p:nvPr/>
          </p:nvSpPr>
          <p:spPr>
            <a:xfrm>
              <a:off x="0" y="56388"/>
              <a:ext cx="1299972" cy="1027175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/>
            <p:cNvSpPr/>
            <p:nvPr/>
          </p:nvSpPr>
          <p:spPr>
            <a:xfrm>
              <a:off x="1371600" y="56388"/>
              <a:ext cx="1786127" cy="1016507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/>
            <p:cNvSpPr/>
            <p:nvPr/>
          </p:nvSpPr>
          <p:spPr>
            <a:xfrm>
              <a:off x="3086100" y="56388"/>
              <a:ext cx="1714500" cy="1072895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/>
            <p:cNvSpPr/>
            <p:nvPr/>
          </p:nvSpPr>
          <p:spPr>
            <a:xfrm>
              <a:off x="4657344" y="56388"/>
              <a:ext cx="1501139" cy="1016507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/>
            <p:cNvSpPr/>
            <p:nvPr/>
          </p:nvSpPr>
          <p:spPr>
            <a:xfrm>
              <a:off x="7658100" y="56388"/>
              <a:ext cx="1214627" cy="993647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/>
            <p:cNvSpPr/>
            <p:nvPr/>
          </p:nvSpPr>
          <p:spPr>
            <a:xfrm>
              <a:off x="6158483" y="0"/>
              <a:ext cx="1427988" cy="1129284"/>
            </a:xfrm>
            <a:prstGeom prst="rect">
              <a:avLst/>
            </a:prstGeom>
            <a:blipFill>
              <a:blip r:embed="rId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/>
            <p:cNvSpPr/>
            <p:nvPr/>
          </p:nvSpPr>
          <p:spPr>
            <a:xfrm>
              <a:off x="8944355" y="0"/>
              <a:ext cx="1580388" cy="1072896"/>
            </a:xfrm>
            <a:prstGeom prst="rect">
              <a:avLst/>
            </a:prstGeom>
            <a:blipFill>
              <a:blip r:embed="rId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/>
            <p:cNvSpPr/>
            <p:nvPr/>
          </p:nvSpPr>
          <p:spPr>
            <a:xfrm>
              <a:off x="10587228" y="56388"/>
              <a:ext cx="1299971" cy="1016507"/>
            </a:xfrm>
            <a:prstGeom prst="rect">
              <a:avLst/>
            </a:prstGeom>
            <a:blipFill>
              <a:blip r:embed="rId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/>
            <p:cNvSpPr/>
            <p:nvPr/>
          </p:nvSpPr>
          <p:spPr>
            <a:xfrm>
              <a:off x="3403091" y="754380"/>
              <a:ext cx="5471160" cy="539750"/>
            </a:xfrm>
            <a:custGeom>
              <a:avLst/>
              <a:gdLst/>
              <a:ahLst/>
              <a:cxnLst/>
              <a:rect l="l" t="t" r="r" b="b"/>
              <a:pathLst>
                <a:path w="5471159" h="539750">
                  <a:moveTo>
                    <a:pt x="5471160" y="0"/>
                  </a:moveTo>
                  <a:lnTo>
                    <a:pt x="0" y="0"/>
                  </a:lnTo>
                  <a:lnTo>
                    <a:pt x="0" y="539496"/>
                  </a:lnTo>
                  <a:lnTo>
                    <a:pt x="5471160" y="539496"/>
                  </a:lnTo>
                  <a:lnTo>
                    <a:pt x="5471160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4" name="object 14"/>
          <p:cNvSpPr txBox="1">
            <a:spLocks noGrp="1"/>
          </p:cNvSpPr>
          <p:nvPr>
            <p:ph type="title"/>
          </p:nvPr>
        </p:nvSpPr>
        <p:spPr>
          <a:xfrm>
            <a:off x="3531870" y="763346"/>
            <a:ext cx="5213350" cy="483234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3000" spc="-5">
                <a:latin typeface="Arial Black"/>
                <a:cs typeface="Arial Black"/>
              </a:rPr>
              <a:t>Passport System </a:t>
            </a:r>
            <a:r>
              <a:rPr dirty="0" sz="3000">
                <a:latin typeface="Arial Black"/>
                <a:cs typeface="Arial Black"/>
              </a:rPr>
              <a:t>in</a:t>
            </a:r>
            <a:r>
              <a:rPr dirty="0" sz="3000" spc="-50">
                <a:latin typeface="Arial Black"/>
                <a:cs typeface="Arial Black"/>
              </a:rPr>
              <a:t> </a:t>
            </a:r>
            <a:r>
              <a:rPr dirty="0" sz="3000" spc="-5">
                <a:latin typeface="Arial Black"/>
                <a:cs typeface="Arial Black"/>
              </a:rPr>
              <a:t>India</a:t>
            </a:r>
            <a:endParaRPr sz="3000">
              <a:latin typeface="Arial Black"/>
              <a:cs typeface="Arial Black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6450329" y="6637325"/>
            <a:ext cx="5269865" cy="18288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1100" spc="-5" b="1">
                <a:latin typeface="Arial"/>
                <a:cs typeface="Arial"/>
              </a:rPr>
              <a:t>Source: </a:t>
            </a:r>
            <a:r>
              <a:rPr dirty="0" sz="1100" spc="-5">
                <a:latin typeface="Arial"/>
                <a:cs typeface="Arial"/>
              </a:rPr>
              <a:t>Satyanarayana </a:t>
            </a:r>
            <a:r>
              <a:rPr dirty="0" sz="1100">
                <a:latin typeface="Arial"/>
                <a:cs typeface="Arial"/>
              </a:rPr>
              <a:t>J (2012). </a:t>
            </a:r>
            <a:r>
              <a:rPr dirty="0" sz="1100" spc="-5" i="1">
                <a:latin typeface="Arial"/>
                <a:cs typeface="Arial"/>
              </a:rPr>
              <a:t>Managing Transformation: </a:t>
            </a:r>
            <a:r>
              <a:rPr dirty="0" sz="1100" i="1">
                <a:latin typeface="Arial"/>
                <a:cs typeface="Arial"/>
              </a:rPr>
              <a:t>Objective to</a:t>
            </a:r>
            <a:r>
              <a:rPr dirty="0" sz="1100" spc="-20" i="1">
                <a:latin typeface="Arial"/>
                <a:cs typeface="Arial"/>
              </a:rPr>
              <a:t> </a:t>
            </a:r>
            <a:r>
              <a:rPr dirty="0" sz="1100" i="1">
                <a:latin typeface="Arial"/>
                <a:cs typeface="Arial"/>
              </a:rPr>
              <a:t>Outcomes.</a:t>
            </a:r>
            <a:endParaRPr sz="1100">
              <a:latin typeface="Arial"/>
              <a:cs typeface="Arial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11112245" y="6427114"/>
            <a:ext cx="102870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>
                <a:solidFill>
                  <a:srgbClr val="878787"/>
                </a:solidFill>
                <a:latin typeface="Calibri"/>
                <a:cs typeface="Calibri"/>
              </a:rPr>
              <a:t>6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343306" y="1375028"/>
            <a:ext cx="10739755" cy="54419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5"/>
              </a:spcBef>
            </a:pPr>
            <a:r>
              <a:rPr dirty="0" sz="1700" b="1">
                <a:latin typeface="Arial"/>
                <a:cs typeface="Arial"/>
              </a:rPr>
              <a:t>The </a:t>
            </a:r>
            <a:r>
              <a:rPr dirty="0" sz="1700" spc="-5">
                <a:latin typeface="Arial"/>
                <a:cs typeface="Arial"/>
              </a:rPr>
              <a:t>system </a:t>
            </a:r>
            <a:r>
              <a:rPr dirty="0" sz="1700">
                <a:latin typeface="Arial"/>
                <a:cs typeface="Arial"/>
              </a:rPr>
              <a:t>deteriorated due </a:t>
            </a:r>
            <a:r>
              <a:rPr dirty="0" sz="1700" spc="-5">
                <a:latin typeface="Arial"/>
                <a:cs typeface="Arial"/>
              </a:rPr>
              <a:t>to factors </a:t>
            </a:r>
            <a:r>
              <a:rPr dirty="0" sz="1700">
                <a:latin typeface="Arial"/>
                <a:cs typeface="Arial"/>
              </a:rPr>
              <a:t>such as </a:t>
            </a:r>
            <a:r>
              <a:rPr dirty="0" sz="1700" spc="-5" b="1">
                <a:solidFill>
                  <a:srgbClr val="C00000"/>
                </a:solidFill>
                <a:latin typeface="Arial"/>
                <a:cs typeface="Arial"/>
              </a:rPr>
              <a:t>afflux </a:t>
            </a:r>
            <a:r>
              <a:rPr dirty="0" sz="1700" b="1">
                <a:solidFill>
                  <a:srgbClr val="C00000"/>
                </a:solidFill>
                <a:latin typeface="Arial"/>
                <a:cs typeface="Arial"/>
              </a:rPr>
              <a:t>of </a:t>
            </a:r>
            <a:r>
              <a:rPr dirty="0" sz="1700" spc="-5" b="1">
                <a:solidFill>
                  <a:srgbClr val="C00000"/>
                </a:solidFill>
                <a:latin typeface="Arial"/>
                <a:cs typeface="Arial"/>
              </a:rPr>
              <a:t>time, </a:t>
            </a:r>
            <a:r>
              <a:rPr dirty="0" sz="1700" b="1">
                <a:solidFill>
                  <a:srgbClr val="C00000"/>
                </a:solidFill>
                <a:latin typeface="Arial"/>
                <a:cs typeface="Arial"/>
              </a:rPr>
              <a:t>pressure of </a:t>
            </a:r>
            <a:r>
              <a:rPr dirty="0" sz="1700" spc="-5" b="1">
                <a:solidFill>
                  <a:srgbClr val="C00000"/>
                </a:solidFill>
                <a:latin typeface="Arial"/>
                <a:cs typeface="Arial"/>
              </a:rPr>
              <a:t>volumes, disruptive </a:t>
            </a:r>
            <a:r>
              <a:rPr dirty="0" sz="1700" b="1">
                <a:solidFill>
                  <a:srgbClr val="C00000"/>
                </a:solidFill>
                <a:latin typeface="Arial"/>
                <a:cs typeface="Arial"/>
              </a:rPr>
              <a:t>technologies  and </a:t>
            </a:r>
            <a:r>
              <a:rPr dirty="0" sz="1700" spc="-5" b="1">
                <a:solidFill>
                  <a:srgbClr val="C00000"/>
                </a:solidFill>
                <a:latin typeface="Arial"/>
                <a:cs typeface="Arial"/>
              </a:rPr>
              <a:t>rising </a:t>
            </a:r>
            <a:r>
              <a:rPr dirty="0" sz="1700" b="1">
                <a:solidFill>
                  <a:srgbClr val="C00000"/>
                </a:solidFill>
                <a:latin typeface="Arial"/>
                <a:cs typeface="Arial"/>
              </a:rPr>
              <a:t>expectations </a:t>
            </a:r>
            <a:r>
              <a:rPr dirty="0" sz="1700">
                <a:latin typeface="Arial"/>
                <a:cs typeface="Arial"/>
              </a:rPr>
              <a:t>and </a:t>
            </a:r>
            <a:r>
              <a:rPr dirty="0" sz="1700" spc="-5">
                <a:latin typeface="Arial"/>
                <a:cs typeface="Arial"/>
              </a:rPr>
              <a:t>the system reported external </a:t>
            </a:r>
            <a:r>
              <a:rPr dirty="0" sz="1700">
                <a:latin typeface="Arial"/>
                <a:cs typeface="Arial"/>
              </a:rPr>
              <a:t>and internal</a:t>
            </a:r>
            <a:r>
              <a:rPr dirty="0" sz="1700" spc="130">
                <a:latin typeface="Arial"/>
                <a:cs typeface="Arial"/>
              </a:rPr>
              <a:t> </a:t>
            </a:r>
            <a:r>
              <a:rPr dirty="0" sz="1700" spc="-5">
                <a:latin typeface="Arial"/>
                <a:cs typeface="Arial"/>
              </a:rPr>
              <a:t>symptoms.</a:t>
            </a:r>
            <a:endParaRPr sz="1700">
              <a:latin typeface="Arial"/>
              <a:cs typeface="Arial"/>
            </a:endParaRPr>
          </a:p>
        </p:txBody>
      </p:sp>
      <p:graphicFrame>
        <p:nvGraphicFramePr>
          <p:cNvPr id="17" name="object 17"/>
          <p:cNvGraphicFramePr>
            <a:graphicFrameLocks noGrp="1"/>
          </p:cNvGraphicFramePr>
          <p:nvPr/>
        </p:nvGraphicFramePr>
        <p:xfrm>
          <a:off x="956310" y="1943671"/>
          <a:ext cx="6238875" cy="478282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6224270"/>
              </a:tblGrid>
              <a:tr h="623696"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355"/>
                        </a:spcBef>
                      </a:pPr>
                      <a:r>
                        <a:rPr dirty="0" sz="1400" spc="-10" b="1">
                          <a:latin typeface="Arial"/>
                          <a:cs typeface="Arial"/>
                        </a:rPr>
                        <a:t>EXTERNAL </a:t>
                      </a:r>
                      <a:r>
                        <a:rPr dirty="0" sz="1400" b="1">
                          <a:latin typeface="Arial"/>
                          <a:cs typeface="Arial"/>
                        </a:rPr>
                        <a:t>SYMPTOMS ( </a:t>
                      </a:r>
                      <a:r>
                        <a:rPr dirty="0" sz="1400" spc="-5" b="1" i="1">
                          <a:latin typeface="Arial"/>
                          <a:cs typeface="Arial"/>
                        </a:rPr>
                        <a:t>pain</a:t>
                      </a:r>
                      <a:r>
                        <a:rPr dirty="0" sz="1400" spc="-35" b="1" i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400" b="1" i="1">
                          <a:latin typeface="Arial"/>
                          <a:cs typeface="Arial"/>
                        </a:rPr>
                        <a:t>areas</a:t>
                      </a:r>
                      <a:r>
                        <a:rPr dirty="0" sz="1400" b="1">
                          <a:latin typeface="Arial"/>
                          <a:cs typeface="Arial"/>
                        </a:rPr>
                        <a:t>)</a:t>
                      </a:r>
                      <a:endParaRPr sz="1400">
                        <a:latin typeface="Arial"/>
                        <a:cs typeface="Arial"/>
                      </a:endParaRPr>
                    </a:p>
                  </a:txBody>
                  <a:tcPr marL="0" marR="0" marB="0" marT="45085">
                    <a:solidFill>
                      <a:srgbClr val="4AACC5"/>
                    </a:solidFill>
                  </a:tcPr>
                </a:tc>
              </a:tr>
              <a:tr h="688403"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295"/>
                        </a:spcBef>
                      </a:pPr>
                      <a:r>
                        <a:rPr dirty="0" sz="1400" spc="20">
                          <a:latin typeface="Tahoma"/>
                          <a:cs typeface="Tahoma"/>
                        </a:rPr>
                        <a:t>Long</a:t>
                      </a:r>
                      <a:r>
                        <a:rPr dirty="0" sz="1400" spc="-70">
                          <a:latin typeface="Tahoma"/>
                          <a:cs typeface="Tahoma"/>
                        </a:rPr>
                        <a:t> </a:t>
                      </a:r>
                      <a:r>
                        <a:rPr dirty="0" sz="1400" spc="5">
                          <a:latin typeface="Tahoma"/>
                          <a:cs typeface="Tahoma"/>
                        </a:rPr>
                        <a:t>Queues</a:t>
                      </a:r>
                      <a:r>
                        <a:rPr dirty="0" sz="1400" spc="5">
                          <a:latin typeface="Arial"/>
                          <a:cs typeface="Arial"/>
                        </a:rPr>
                        <a:t>:</a:t>
                      </a:r>
                      <a:r>
                        <a:rPr dirty="0" sz="1400" spc="-4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400" spc="10">
                          <a:latin typeface="Arial"/>
                          <a:cs typeface="Arial"/>
                        </a:rPr>
                        <a:t>“</a:t>
                      </a:r>
                      <a:r>
                        <a:rPr dirty="0" sz="1400" spc="10" i="1">
                          <a:latin typeface="Arial"/>
                          <a:cs typeface="Arial"/>
                        </a:rPr>
                        <a:t>We</a:t>
                      </a:r>
                      <a:r>
                        <a:rPr dirty="0" sz="1400" spc="-40" i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400" spc="-5" i="1">
                          <a:latin typeface="Arial"/>
                          <a:cs typeface="Arial"/>
                        </a:rPr>
                        <a:t>have</a:t>
                      </a:r>
                      <a:r>
                        <a:rPr dirty="0" sz="1400" spc="-30" i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400" i="1">
                          <a:latin typeface="Arial"/>
                          <a:cs typeface="Arial"/>
                        </a:rPr>
                        <a:t>to</a:t>
                      </a:r>
                      <a:r>
                        <a:rPr dirty="0" sz="1400" spc="-20" i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400" i="1">
                          <a:latin typeface="Arial"/>
                          <a:cs typeface="Arial"/>
                        </a:rPr>
                        <a:t>stand</a:t>
                      </a:r>
                      <a:r>
                        <a:rPr dirty="0" sz="1400" spc="-30" i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400" spc="-5" i="1">
                          <a:latin typeface="Arial"/>
                          <a:cs typeface="Arial"/>
                        </a:rPr>
                        <a:t>in</a:t>
                      </a:r>
                      <a:r>
                        <a:rPr dirty="0" sz="1400" spc="-10" i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400" spc="-5" i="1">
                          <a:latin typeface="Arial"/>
                          <a:cs typeface="Arial"/>
                        </a:rPr>
                        <a:t>queues</a:t>
                      </a:r>
                      <a:r>
                        <a:rPr dirty="0" sz="1400" spc="-35" i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400" spc="-5" i="1">
                          <a:latin typeface="Arial"/>
                          <a:cs typeface="Arial"/>
                        </a:rPr>
                        <a:t>for</a:t>
                      </a:r>
                      <a:r>
                        <a:rPr dirty="0" sz="1400" spc="-20" i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400" i="1">
                          <a:latin typeface="Arial"/>
                          <a:cs typeface="Arial"/>
                        </a:rPr>
                        <a:t>6/7</a:t>
                      </a:r>
                      <a:r>
                        <a:rPr dirty="0" sz="1400" spc="-20" i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400" spc="-5" i="1">
                          <a:latin typeface="Arial"/>
                          <a:cs typeface="Arial"/>
                        </a:rPr>
                        <a:t>hours</a:t>
                      </a:r>
                      <a:r>
                        <a:rPr dirty="0" sz="1400" spc="-25" i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400" i="1">
                          <a:latin typeface="Arial"/>
                          <a:cs typeface="Arial"/>
                        </a:rPr>
                        <a:t>;</a:t>
                      </a:r>
                      <a:r>
                        <a:rPr dirty="0" sz="1400" spc="-15" i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400" spc="-5" i="1">
                          <a:latin typeface="Arial"/>
                          <a:cs typeface="Arial"/>
                        </a:rPr>
                        <a:t>come</a:t>
                      </a:r>
                      <a:r>
                        <a:rPr dirty="0" sz="1400" spc="-15" i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400" spc="-5" i="1">
                          <a:latin typeface="Arial"/>
                          <a:cs typeface="Arial"/>
                        </a:rPr>
                        <a:t>at</a:t>
                      </a:r>
                      <a:r>
                        <a:rPr dirty="0" sz="1400" spc="-15" i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400" i="1">
                          <a:latin typeface="Arial"/>
                          <a:cs typeface="Arial"/>
                        </a:rPr>
                        <a:t>5am…</a:t>
                      </a:r>
                      <a:r>
                        <a:rPr dirty="0" sz="1400">
                          <a:latin typeface="Arial"/>
                          <a:cs typeface="Arial"/>
                        </a:rPr>
                        <a:t>”</a:t>
                      </a:r>
                      <a:endParaRPr sz="1400">
                        <a:latin typeface="Arial"/>
                        <a:cs typeface="Arial"/>
                      </a:endParaRPr>
                    </a:p>
                  </a:txBody>
                  <a:tcPr marL="0" marR="0" marB="0" marT="37465">
                    <a:lnL w="9525">
                      <a:solidFill>
                        <a:srgbClr val="4AACC5"/>
                      </a:solidFill>
                      <a:prstDash val="solid"/>
                    </a:lnL>
                    <a:lnR w="9525">
                      <a:solidFill>
                        <a:srgbClr val="4AACC5"/>
                      </a:solidFill>
                      <a:prstDash val="solid"/>
                    </a:lnR>
                    <a:lnB w="9525">
                      <a:solidFill>
                        <a:srgbClr val="4AACC5"/>
                      </a:solidFill>
                      <a:prstDash val="solid"/>
                    </a:lnB>
                  </a:tcPr>
                </a:tc>
              </a:tr>
              <a:tr h="693165">
                <a:tc>
                  <a:txBody>
                    <a:bodyPr/>
                    <a:lstStyle/>
                    <a:p>
                      <a:pPr marL="91440">
                        <a:lnSpc>
                          <a:spcPts val="1675"/>
                        </a:lnSpc>
                        <a:spcBef>
                          <a:spcPts val="334"/>
                        </a:spcBef>
                      </a:pPr>
                      <a:r>
                        <a:rPr dirty="0" sz="1400" spc="-5">
                          <a:latin typeface="Tahoma"/>
                          <a:cs typeface="Tahoma"/>
                        </a:rPr>
                        <a:t>Tedious</a:t>
                      </a:r>
                      <a:r>
                        <a:rPr dirty="0" sz="1400" spc="-90">
                          <a:latin typeface="Tahoma"/>
                          <a:cs typeface="Tahoma"/>
                        </a:rPr>
                        <a:t> </a:t>
                      </a:r>
                      <a:r>
                        <a:rPr dirty="0" sz="1400" spc="45">
                          <a:latin typeface="Tahoma"/>
                          <a:cs typeface="Tahoma"/>
                        </a:rPr>
                        <a:t>Procedures</a:t>
                      </a:r>
                      <a:r>
                        <a:rPr dirty="0" sz="1400" spc="-85">
                          <a:latin typeface="Tahoma"/>
                          <a:cs typeface="Tahoma"/>
                        </a:rPr>
                        <a:t> </a:t>
                      </a:r>
                      <a:r>
                        <a:rPr dirty="0" sz="1400">
                          <a:latin typeface="Arial"/>
                          <a:cs typeface="Arial"/>
                        </a:rPr>
                        <a:t>:</a:t>
                      </a:r>
                      <a:r>
                        <a:rPr dirty="0" sz="1400" spc="-1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400" i="1">
                          <a:latin typeface="Arial"/>
                          <a:cs typeface="Arial"/>
                        </a:rPr>
                        <a:t>“ to</a:t>
                      </a:r>
                      <a:r>
                        <a:rPr dirty="0" sz="1400" spc="-20" i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400" spc="-5" i="1">
                          <a:latin typeface="Arial"/>
                          <a:cs typeface="Arial"/>
                        </a:rPr>
                        <a:t>fill </a:t>
                      </a:r>
                      <a:r>
                        <a:rPr dirty="0" sz="1400" i="1">
                          <a:latin typeface="Arial"/>
                          <a:cs typeface="Arial"/>
                        </a:rPr>
                        <a:t>and</a:t>
                      </a:r>
                      <a:r>
                        <a:rPr dirty="0" sz="1400" spc="-20" i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400" i="1">
                          <a:latin typeface="Arial"/>
                          <a:cs typeface="Arial"/>
                        </a:rPr>
                        <a:t>attach</a:t>
                      </a:r>
                      <a:r>
                        <a:rPr dirty="0" sz="1400" spc="-45" i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400" i="1">
                          <a:latin typeface="Arial"/>
                          <a:cs typeface="Arial"/>
                        </a:rPr>
                        <a:t>so</a:t>
                      </a:r>
                      <a:r>
                        <a:rPr dirty="0" sz="1400" spc="-15" i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400" spc="-5" i="1">
                          <a:latin typeface="Arial"/>
                          <a:cs typeface="Arial"/>
                        </a:rPr>
                        <a:t>many</a:t>
                      </a:r>
                      <a:r>
                        <a:rPr dirty="0" sz="1400" spc="-20" i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400" spc="-5" i="1">
                          <a:latin typeface="Arial"/>
                          <a:cs typeface="Arial"/>
                        </a:rPr>
                        <a:t>documents;</a:t>
                      </a:r>
                      <a:r>
                        <a:rPr dirty="0" sz="1400" spc="-45" i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400" spc="-5" i="1">
                          <a:latin typeface="Arial"/>
                          <a:cs typeface="Arial"/>
                        </a:rPr>
                        <a:t>varies</a:t>
                      </a:r>
                      <a:r>
                        <a:rPr dirty="0" sz="1400" spc="-25" i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400" i="1">
                          <a:latin typeface="Arial"/>
                          <a:cs typeface="Arial"/>
                        </a:rPr>
                        <a:t>from</a:t>
                      </a:r>
                      <a:endParaRPr sz="1400">
                        <a:latin typeface="Arial"/>
                        <a:cs typeface="Arial"/>
                      </a:endParaRPr>
                    </a:p>
                    <a:p>
                      <a:pPr marL="91440">
                        <a:lnSpc>
                          <a:spcPts val="1675"/>
                        </a:lnSpc>
                      </a:pPr>
                      <a:r>
                        <a:rPr dirty="0" sz="1400" spc="-5" i="1">
                          <a:latin typeface="Arial"/>
                          <a:cs typeface="Arial"/>
                        </a:rPr>
                        <a:t>RPO </a:t>
                      </a:r>
                      <a:r>
                        <a:rPr dirty="0" sz="1400" i="1">
                          <a:latin typeface="Arial"/>
                          <a:cs typeface="Arial"/>
                        </a:rPr>
                        <a:t>to</a:t>
                      </a:r>
                      <a:r>
                        <a:rPr dirty="0" sz="1400" spc="-20" i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400" spc="-5" i="1">
                          <a:latin typeface="Arial"/>
                          <a:cs typeface="Arial"/>
                        </a:rPr>
                        <a:t>RPO</a:t>
                      </a:r>
                      <a:r>
                        <a:rPr dirty="0" sz="1400" spc="-5">
                          <a:latin typeface="Arial"/>
                          <a:cs typeface="Arial"/>
                        </a:rPr>
                        <a:t>”</a:t>
                      </a:r>
                      <a:endParaRPr sz="1400">
                        <a:latin typeface="Arial"/>
                        <a:cs typeface="Arial"/>
                      </a:endParaRPr>
                    </a:p>
                  </a:txBody>
                  <a:tcPr marL="0" marR="0" marB="0" marT="42544">
                    <a:lnL w="9525">
                      <a:solidFill>
                        <a:srgbClr val="4AACC5"/>
                      </a:solidFill>
                      <a:prstDash val="solid"/>
                    </a:lnL>
                    <a:lnR w="9525">
                      <a:solidFill>
                        <a:srgbClr val="4AACC5"/>
                      </a:solidFill>
                      <a:prstDash val="solid"/>
                    </a:lnR>
                    <a:lnT w="9525">
                      <a:solidFill>
                        <a:srgbClr val="4AACC5"/>
                      </a:solidFill>
                      <a:prstDash val="solid"/>
                    </a:lnT>
                    <a:lnB w="9525">
                      <a:solidFill>
                        <a:srgbClr val="4AACC5"/>
                      </a:solidFill>
                      <a:prstDash val="solid"/>
                    </a:lnB>
                  </a:tcPr>
                </a:tc>
              </a:tr>
              <a:tr h="693166">
                <a:tc>
                  <a:txBody>
                    <a:bodyPr/>
                    <a:lstStyle/>
                    <a:p>
                      <a:pPr marL="91440" marR="415925">
                        <a:lnSpc>
                          <a:spcPts val="1670"/>
                        </a:lnSpc>
                        <a:spcBef>
                          <a:spcPts val="400"/>
                        </a:spcBef>
                      </a:pPr>
                      <a:r>
                        <a:rPr dirty="0" sz="1400" spc="10">
                          <a:latin typeface="Tahoma"/>
                          <a:cs typeface="Tahoma"/>
                        </a:rPr>
                        <a:t>Difficult</a:t>
                      </a:r>
                      <a:r>
                        <a:rPr dirty="0" sz="1400" spc="-80">
                          <a:latin typeface="Tahoma"/>
                          <a:cs typeface="Tahoma"/>
                        </a:rPr>
                        <a:t> </a:t>
                      </a:r>
                      <a:r>
                        <a:rPr dirty="0" sz="1400" spc="55">
                          <a:latin typeface="Tahoma"/>
                          <a:cs typeface="Tahoma"/>
                        </a:rPr>
                        <a:t>Access</a:t>
                      </a:r>
                      <a:r>
                        <a:rPr dirty="0" sz="1400" spc="55">
                          <a:latin typeface="Arial"/>
                          <a:cs typeface="Arial"/>
                        </a:rPr>
                        <a:t>:</a:t>
                      </a:r>
                      <a:r>
                        <a:rPr dirty="0" sz="1400" spc="-1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400" i="1">
                          <a:latin typeface="Arial"/>
                          <a:cs typeface="Arial"/>
                        </a:rPr>
                        <a:t>“</a:t>
                      </a:r>
                      <a:r>
                        <a:rPr dirty="0" sz="1400" spc="-5" i="1">
                          <a:latin typeface="Arial"/>
                          <a:cs typeface="Arial"/>
                        </a:rPr>
                        <a:t> only</a:t>
                      </a:r>
                      <a:r>
                        <a:rPr dirty="0" sz="1400" spc="-15" i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400" spc="-5" i="1">
                          <a:latin typeface="Arial"/>
                          <a:cs typeface="Arial"/>
                        </a:rPr>
                        <a:t>34</a:t>
                      </a:r>
                      <a:r>
                        <a:rPr dirty="0" sz="1400" spc="-20" i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400" i="1">
                          <a:latin typeface="Arial"/>
                          <a:cs typeface="Arial"/>
                        </a:rPr>
                        <a:t>RPOs;</a:t>
                      </a:r>
                      <a:r>
                        <a:rPr dirty="0" sz="1400" spc="-5" i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400" i="1">
                          <a:latin typeface="Arial"/>
                          <a:cs typeface="Arial"/>
                        </a:rPr>
                        <a:t>tough</a:t>
                      </a:r>
                      <a:r>
                        <a:rPr dirty="0" sz="1400" spc="-35" i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400" i="1">
                          <a:latin typeface="Arial"/>
                          <a:cs typeface="Arial"/>
                        </a:rPr>
                        <a:t>to</a:t>
                      </a:r>
                      <a:r>
                        <a:rPr dirty="0" sz="1400" spc="-20" i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400" i="1">
                          <a:latin typeface="Arial"/>
                          <a:cs typeface="Arial"/>
                        </a:rPr>
                        <a:t>get</a:t>
                      </a:r>
                      <a:r>
                        <a:rPr dirty="0" sz="1400" spc="-15" i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400" i="1">
                          <a:latin typeface="Arial"/>
                          <a:cs typeface="Arial"/>
                        </a:rPr>
                        <a:t>a</a:t>
                      </a:r>
                      <a:r>
                        <a:rPr dirty="0" sz="1400" spc="-10" i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400" i="1">
                          <a:latin typeface="Arial"/>
                          <a:cs typeface="Arial"/>
                        </a:rPr>
                        <a:t>chance-</a:t>
                      </a:r>
                      <a:r>
                        <a:rPr dirty="0" sz="1400" spc="-40" i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400" i="1">
                          <a:latin typeface="Arial"/>
                          <a:cs typeface="Arial"/>
                        </a:rPr>
                        <a:t>so</a:t>
                      </a:r>
                      <a:r>
                        <a:rPr dirty="0" sz="1400" spc="-20" i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400" i="1">
                          <a:latin typeface="Arial"/>
                          <a:cs typeface="Arial"/>
                        </a:rPr>
                        <a:t>got</a:t>
                      </a:r>
                      <a:r>
                        <a:rPr dirty="0" sz="1400" spc="-15" i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400" i="1">
                          <a:latin typeface="Arial"/>
                          <a:cs typeface="Arial"/>
                        </a:rPr>
                        <a:t>to</a:t>
                      </a:r>
                      <a:r>
                        <a:rPr dirty="0" sz="1400" spc="-20" i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400" i="1">
                          <a:latin typeface="Arial"/>
                          <a:cs typeface="Arial"/>
                        </a:rPr>
                        <a:t>rely</a:t>
                      </a:r>
                      <a:r>
                        <a:rPr dirty="0" sz="1400" spc="-15" i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400" i="1">
                          <a:latin typeface="Arial"/>
                          <a:cs typeface="Arial"/>
                        </a:rPr>
                        <a:t>on  </a:t>
                      </a:r>
                      <a:r>
                        <a:rPr dirty="0" sz="1400" spc="-5" i="1">
                          <a:latin typeface="Arial"/>
                          <a:cs typeface="Arial"/>
                        </a:rPr>
                        <a:t>intermediaries”</a:t>
                      </a:r>
                      <a:endParaRPr sz="1400">
                        <a:latin typeface="Arial"/>
                        <a:cs typeface="Arial"/>
                      </a:endParaRPr>
                    </a:p>
                  </a:txBody>
                  <a:tcPr marL="0" marR="0" marB="0" marT="50800">
                    <a:lnL w="9525">
                      <a:solidFill>
                        <a:srgbClr val="4AACC5"/>
                      </a:solidFill>
                      <a:prstDash val="solid"/>
                    </a:lnL>
                    <a:lnR w="9525">
                      <a:solidFill>
                        <a:srgbClr val="4AACC5"/>
                      </a:solidFill>
                      <a:prstDash val="solid"/>
                    </a:lnR>
                    <a:lnT w="9525">
                      <a:solidFill>
                        <a:srgbClr val="4AACC5"/>
                      </a:solidFill>
                      <a:prstDash val="solid"/>
                    </a:lnT>
                    <a:lnB w="9525">
                      <a:solidFill>
                        <a:srgbClr val="4AACC5"/>
                      </a:solidFill>
                      <a:prstDash val="solid"/>
                    </a:lnB>
                  </a:tcPr>
                </a:tc>
              </a:tr>
              <a:tr h="693038">
                <a:tc>
                  <a:txBody>
                    <a:bodyPr/>
                    <a:lstStyle/>
                    <a:p>
                      <a:pPr marL="91440" marR="445134">
                        <a:lnSpc>
                          <a:spcPts val="1670"/>
                        </a:lnSpc>
                        <a:spcBef>
                          <a:spcPts val="400"/>
                        </a:spcBef>
                      </a:pPr>
                      <a:r>
                        <a:rPr dirty="0" sz="1400" spc="60">
                          <a:latin typeface="Tahoma"/>
                          <a:cs typeface="Tahoma"/>
                        </a:rPr>
                        <a:t>Air </a:t>
                      </a:r>
                      <a:r>
                        <a:rPr dirty="0" sz="1400">
                          <a:latin typeface="Tahoma"/>
                          <a:cs typeface="Tahoma"/>
                        </a:rPr>
                        <a:t>of </a:t>
                      </a:r>
                      <a:r>
                        <a:rPr dirty="0" sz="1400" spc="10">
                          <a:latin typeface="Tahoma"/>
                          <a:cs typeface="Tahoma"/>
                        </a:rPr>
                        <a:t>Mystification</a:t>
                      </a:r>
                      <a:r>
                        <a:rPr dirty="0" sz="1400" spc="-290">
                          <a:latin typeface="Tahoma"/>
                          <a:cs typeface="Tahoma"/>
                        </a:rPr>
                        <a:t> </a:t>
                      </a:r>
                      <a:r>
                        <a:rPr dirty="0" sz="1400" spc="-180">
                          <a:latin typeface="Tahoma"/>
                          <a:cs typeface="Tahoma"/>
                        </a:rPr>
                        <a:t>: </a:t>
                      </a:r>
                      <a:r>
                        <a:rPr dirty="0" sz="1400">
                          <a:latin typeface="Arial"/>
                          <a:cs typeface="Arial"/>
                        </a:rPr>
                        <a:t>“ </a:t>
                      </a:r>
                      <a:r>
                        <a:rPr dirty="0" sz="1400" i="1">
                          <a:latin typeface="Arial"/>
                          <a:cs typeface="Arial"/>
                        </a:rPr>
                        <a:t>suspense </a:t>
                      </a:r>
                      <a:r>
                        <a:rPr dirty="0" sz="1400" spc="-5" i="1">
                          <a:latin typeface="Arial"/>
                          <a:cs typeface="Arial"/>
                        </a:rPr>
                        <a:t>started </a:t>
                      </a:r>
                      <a:r>
                        <a:rPr dirty="0" sz="1400" i="1">
                          <a:latin typeface="Arial"/>
                          <a:cs typeface="Arial"/>
                        </a:rPr>
                        <a:t>after I had submited </a:t>
                      </a:r>
                      <a:r>
                        <a:rPr dirty="0" sz="1400" spc="-5" i="1">
                          <a:latin typeface="Arial"/>
                          <a:cs typeface="Arial"/>
                        </a:rPr>
                        <a:t>my form; </a:t>
                      </a:r>
                      <a:r>
                        <a:rPr dirty="0" sz="1400" i="1">
                          <a:latin typeface="Arial"/>
                          <a:cs typeface="Arial"/>
                        </a:rPr>
                        <a:t>no  </a:t>
                      </a:r>
                      <a:r>
                        <a:rPr dirty="0" sz="1400" i="1">
                          <a:latin typeface="Arial"/>
                          <a:cs typeface="Arial"/>
                        </a:rPr>
                        <a:t>clue – kyaa</a:t>
                      </a:r>
                      <a:r>
                        <a:rPr dirty="0" sz="1400" spc="-65" i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400" spc="-5" i="1">
                          <a:latin typeface="Arial"/>
                          <a:cs typeface="Arial"/>
                        </a:rPr>
                        <a:t>hoga”</a:t>
                      </a:r>
                      <a:endParaRPr sz="1400">
                        <a:latin typeface="Arial"/>
                        <a:cs typeface="Arial"/>
                      </a:endParaRPr>
                    </a:p>
                  </a:txBody>
                  <a:tcPr marL="0" marR="0" marB="0" marT="50800">
                    <a:lnL w="9525">
                      <a:solidFill>
                        <a:srgbClr val="4AACC5"/>
                      </a:solidFill>
                      <a:prstDash val="solid"/>
                    </a:lnL>
                    <a:lnR w="9525">
                      <a:solidFill>
                        <a:srgbClr val="4AACC5"/>
                      </a:solidFill>
                      <a:prstDash val="solid"/>
                    </a:lnR>
                    <a:lnT w="9525">
                      <a:solidFill>
                        <a:srgbClr val="4AACC5"/>
                      </a:solidFill>
                      <a:prstDash val="solid"/>
                    </a:lnT>
                    <a:lnB w="9525">
                      <a:solidFill>
                        <a:srgbClr val="4AACC5"/>
                      </a:solidFill>
                      <a:prstDash val="solid"/>
                    </a:lnB>
                  </a:tcPr>
                </a:tc>
              </a:tr>
              <a:tr h="693191">
                <a:tc>
                  <a:txBody>
                    <a:bodyPr/>
                    <a:lstStyle/>
                    <a:p>
                      <a:pPr marL="91440">
                        <a:lnSpc>
                          <a:spcPts val="1675"/>
                        </a:lnSpc>
                        <a:spcBef>
                          <a:spcPts val="335"/>
                        </a:spcBef>
                      </a:pPr>
                      <a:r>
                        <a:rPr dirty="0" sz="1400" spc="35">
                          <a:latin typeface="Tahoma"/>
                          <a:cs typeface="Tahoma"/>
                        </a:rPr>
                        <a:t>Unresponsiveness</a:t>
                      </a:r>
                      <a:r>
                        <a:rPr dirty="0" sz="1400" spc="-295">
                          <a:latin typeface="Tahoma"/>
                          <a:cs typeface="Tahoma"/>
                        </a:rPr>
                        <a:t> </a:t>
                      </a:r>
                      <a:r>
                        <a:rPr dirty="0" sz="1400">
                          <a:latin typeface="Arial"/>
                          <a:cs typeface="Arial"/>
                        </a:rPr>
                        <a:t>: “ </a:t>
                      </a:r>
                      <a:r>
                        <a:rPr dirty="0" sz="1400" i="1">
                          <a:latin typeface="Arial"/>
                          <a:cs typeface="Arial"/>
                        </a:rPr>
                        <a:t>too </a:t>
                      </a:r>
                      <a:r>
                        <a:rPr dirty="0" sz="1400" spc="-5" i="1">
                          <a:latin typeface="Arial"/>
                          <a:cs typeface="Arial"/>
                        </a:rPr>
                        <a:t>much </a:t>
                      </a:r>
                      <a:r>
                        <a:rPr dirty="0" sz="1400" i="1">
                          <a:latin typeface="Arial"/>
                          <a:cs typeface="Arial"/>
                        </a:rPr>
                        <a:t>pressure on the staff- very impersonal/</a:t>
                      </a:r>
                      <a:endParaRPr sz="1400">
                        <a:latin typeface="Arial"/>
                        <a:cs typeface="Arial"/>
                      </a:endParaRPr>
                    </a:p>
                    <a:p>
                      <a:pPr marL="91440">
                        <a:lnSpc>
                          <a:spcPts val="1675"/>
                        </a:lnSpc>
                      </a:pPr>
                      <a:r>
                        <a:rPr dirty="0" sz="1400" i="1">
                          <a:latin typeface="Arial"/>
                          <a:cs typeface="Arial"/>
                        </a:rPr>
                        <a:t>reluctant</a:t>
                      </a:r>
                      <a:r>
                        <a:rPr dirty="0" sz="1400" spc="-60" i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400" spc="-5" i="1">
                          <a:latin typeface="Arial"/>
                          <a:cs typeface="Arial"/>
                        </a:rPr>
                        <a:t>replies”</a:t>
                      </a:r>
                      <a:endParaRPr sz="1400">
                        <a:latin typeface="Arial"/>
                        <a:cs typeface="Arial"/>
                      </a:endParaRPr>
                    </a:p>
                  </a:txBody>
                  <a:tcPr marL="0" marR="0" marB="0" marT="42545">
                    <a:lnL w="9525">
                      <a:solidFill>
                        <a:srgbClr val="4AACC5"/>
                      </a:solidFill>
                      <a:prstDash val="solid"/>
                    </a:lnL>
                    <a:lnR w="9525">
                      <a:solidFill>
                        <a:srgbClr val="4AACC5"/>
                      </a:solidFill>
                      <a:prstDash val="solid"/>
                    </a:lnR>
                    <a:lnT w="9525">
                      <a:solidFill>
                        <a:srgbClr val="4AACC5"/>
                      </a:solidFill>
                      <a:prstDash val="solid"/>
                    </a:lnT>
                    <a:lnB w="9525">
                      <a:solidFill>
                        <a:srgbClr val="4AACC5"/>
                      </a:solidFill>
                      <a:prstDash val="solid"/>
                    </a:lnB>
                  </a:tcPr>
                </a:tc>
              </a:tr>
              <a:tr h="693140">
                <a:tc>
                  <a:txBody>
                    <a:bodyPr/>
                    <a:lstStyle/>
                    <a:p>
                      <a:pPr marL="91440" marR="144780">
                        <a:lnSpc>
                          <a:spcPts val="1670"/>
                        </a:lnSpc>
                        <a:spcBef>
                          <a:spcPts val="400"/>
                        </a:spcBef>
                      </a:pPr>
                      <a:r>
                        <a:rPr dirty="0" sz="1400">
                          <a:latin typeface="Tahoma"/>
                          <a:cs typeface="Tahoma"/>
                        </a:rPr>
                        <a:t>High </a:t>
                      </a:r>
                      <a:r>
                        <a:rPr dirty="0" sz="1400" spc="25">
                          <a:latin typeface="Tahoma"/>
                          <a:cs typeface="Tahoma"/>
                        </a:rPr>
                        <a:t>Cost </a:t>
                      </a:r>
                      <a:r>
                        <a:rPr dirty="0" sz="1400" spc="-180">
                          <a:latin typeface="Tahoma"/>
                          <a:cs typeface="Tahoma"/>
                        </a:rPr>
                        <a:t>: </a:t>
                      </a:r>
                      <a:r>
                        <a:rPr dirty="0" sz="1400" spc="-15">
                          <a:latin typeface="Tahoma"/>
                          <a:cs typeface="Tahoma"/>
                        </a:rPr>
                        <a:t>“</a:t>
                      </a:r>
                      <a:r>
                        <a:rPr dirty="0" sz="1400" spc="-15" i="1">
                          <a:latin typeface="Arial"/>
                          <a:cs typeface="Arial"/>
                        </a:rPr>
                        <a:t>Indirect </a:t>
                      </a:r>
                      <a:r>
                        <a:rPr dirty="0" sz="1400" i="1">
                          <a:latin typeface="Arial"/>
                          <a:cs typeface="Arial"/>
                        </a:rPr>
                        <a:t>costs are so high – </a:t>
                      </a:r>
                      <a:r>
                        <a:rPr dirty="0" sz="1400" spc="-5" i="1">
                          <a:latin typeface="Arial"/>
                          <a:cs typeface="Arial"/>
                        </a:rPr>
                        <a:t>travel-agent </a:t>
                      </a:r>
                      <a:r>
                        <a:rPr dirty="0" sz="1400" i="1">
                          <a:latin typeface="Arial"/>
                          <a:cs typeface="Arial"/>
                        </a:rPr>
                        <a:t>fees, travel cost ,</a:t>
                      </a:r>
                      <a:r>
                        <a:rPr dirty="0" sz="1400" spc="-225" i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400" spc="-5" i="1">
                          <a:latin typeface="Arial"/>
                          <a:cs typeface="Arial"/>
                        </a:rPr>
                        <a:t>willing  </a:t>
                      </a:r>
                      <a:r>
                        <a:rPr dirty="0" sz="1400" i="1">
                          <a:latin typeface="Arial"/>
                          <a:cs typeface="Arial"/>
                        </a:rPr>
                        <a:t>to </a:t>
                      </a:r>
                      <a:r>
                        <a:rPr dirty="0" sz="1400" spc="-5" i="1">
                          <a:latin typeface="Arial"/>
                          <a:cs typeface="Arial"/>
                        </a:rPr>
                        <a:t>pay 1K if processes are</a:t>
                      </a:r>
                      <a:r>
                        <a:rPr dirty="0" sz="1400" spc="-95" i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400" spc="-5" i="1">
                          <a:latin typeface="Arial"/>
                          <a:cs typeface="Arial"/>
                        </a:rPr>
                        <a:t>streamlined”</a:t>
                      </a:r>
                      <a:endParaRPr sz="1400">
                        <a:latin typeface="Arial"/>
                        <a:cs typeface="Arial"/>
                      </a:endParaRPr>
                    </a:p>
                  </a:txBody>
                  <a:tcPr marL="0" marR="0" marB="0" marT="50800">
                    <a:lnL w="9525">
                      <a:solidFill>
                        <a:srgbClr val="4AACC5"/>
                      </a:solidFill>
                      <a:prstDash val="solid"/>
                    </a:lnL>
                    <a:lnR w="9525">
                      <a:solidFill>
                        <a:srgbClr val="4AACC5"/>
                      </a:solidFill>
                      <a:prstDash val="solid"/>
                    </a:lnR>
                    <a:lnT w="9525">
                      <a:solidFill>
                        <a:srgbClr val="4AACC5"/>
                      </a:solidFill>
                      <a:prstDash val="solid"/>
                    </a:lnT>
                    <a:lnB w="9525">
                      <a:solidFill>
                        <a:srgbClr val="4AACC5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aphicFrame>
        <p:nvGraphicFramePr>
          <p:cNvPr id="18" name="object 18"/>
          <p:cNvGraphicFramePr>
            <a:graphicFrameLocks noGrp="1"/>
          </p:cNvGraphicFramePr>
          <p:nvPr/>
        </p:nvGraphicFramePr>
        <p:xfrm>
          <a:off x="7256081" y="2628709"/>
          <a:ext cx="4206875" cy="322453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192270"/>
              </a:tblGrid>
              <a:tr h="407288">
                <a:tc>
                  <a:txBody>
                    <a:bodyPr/>
                    <a:lstStyle/>
                    <a:p>
                      <a:pPr marL="92075">
                        <a:lnSpc>
                          <a:spcPct val="100000"/>
                        </a:lnSpc>
                        <a:spcBef>
                          <a:spcPts val="355"/>
                        </a:spcBef>
                      </a:pPr>
                      <a:r>
                        <a:rPr dirty="0" sz="1400" spc="-10" b="1">
                          <a:latin typeface="Arial"/>
                          <a:cs typeface="Arial"/>
                        </a:rPr>
                        <a:t>INTERNAL </a:t>
                      </a:r>
                      <a:r>
                        <a:rPr dirty="0" sz="1400" b="1">
                          <a:latin typeface="Arial"/>
                          <a:cs typeface="Arial"/>
                        </a:rPr>
                        <a:t>SYMPTOMS (</a:t>
                      </a:r>
                      <a:r>
                        <a:rPr dirty="0" sz="1400" spc="10" b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400" spc="-5" b="1" i="1">
                          <a:latin typeface="Arial"/>
                          <a:cs typeface="Arial"/>
                        </a:rPr>
                        <a:t>problems</a:t>
                      </a:r>
                      <a:r>
                        <a:rPr dirty="0" sz="1400" spc="-5" b="1">
                          <a:latin typeface="Arial"/>
                          <a:cs typeface="Arial"/>
                        </a:rPr>
                        <a:t>)</a:t>
                      </a:r>
                      <a:endParaRPr sz="1400">
                        <a:latin typeface="Arial"/>
                        <a:cs typeface="Arial"/>
                      </a:endParaRPr>
                    </a:p>
                  </a:txBody>
                  <a:tcPr marL="0" marR="0" marB="0" marT="45085">
                    <a:solidFill>
                      <a:srgbClr val="4AACC5"/>
                    </a:solidFill>
                  </a:tcPr>
                </a:tc>
              </a:tr>
              <a:tr h="699325">
                <a:tc>
                  <a:txBody>
                    <a:bodyPr/>
                    <a:lstStyle/>
                    <a:p>
                      <a:pPr marL="92075">
                        <a:lnSpc>
                          <a:spcPct val="100000"/>
                        </a:lnSpc>
                        <a:spcBef>
                          <a:spcPts val="320"/>
                        </a:spcBef>
                      </a:pPr>
                      <a:r>
                        <a:rPr dirty="0" sz="1400" spc="40">
                          <a:latin typeface="Tahoma"/>
                          <a:cs typeface="Tahoma"/>
                        </a:rPr>
                        <a:t>Excessive Paper</a:t>
                      </a:r>
                      <a:r>
                        <a:rPr dirty="0" sz="1400" spc="-195">
                          <a:latin typeface="Tahoma"/>
                          <a:cs typeface="Tahoma"/>
                        </a:rPr>
                        <a:t> </a:t>
                      </a:r>
                      <a:r>
                        <a:rPr dirty="0" sz="1400" spc="15">
                          <a:latin typeface="Tahoma"/>
                          <a:cs typeface="Tahoma"/>
                        </a:rPr>
                        <a:t>Work</a:t>
                      </a:r>
                      <a:endParaRPr sz="1400">
                        <a:latin typeface="Tahoma"/>
                        <a:cs typeface="Tahoma"/>
                      </a:endParaRPr>
                    </a:p>
                  </a:txBody>
                  <a:tcPr marL="0" marR="0" marB="0" marT="40640">
                    <a:lnL w="9525">
                      <a:solidFill>
                        <a:srgbClr val="4AACC5"/>
                      </a:solidFill>
                      <a:prstDash val="solid"/>
                    </a:lnL>
                    <a:lnR w="9525">
                      <a:solidFill>
                        <a:srgbClr val="4AACC5"/>
                      </a:solidFill>
                      <a:prstDash val="solid"/>
                    </a:lnR>
                    <a:lnB w="9525">
                      <a:solidFill>
                        <a:srgbClr val="4AACC5"/>
                      </a:solidFill>
                      <a:prstDash val="solid"/>
                    </a:lnB>
                  </a:tcPr>
                </a:tc>
              </a:tr>
              <a:tr h="704214">
                <a:tc>
                  <a:txBody>
                    <a:bodyPr/>
                    <a:lstStyle/>
                    <a:p>
                      <a:pPr marL="92075">
                        <a:lnSpc>
                          <a:spcPct val="100000"/>
                        </a:lnSpc>
                        <a:spcBef>
                          <a:spcPts val="359"/>
                        </a:spcBef>
                      </a:pPr>
                      <a:r>
                        <a:rPr dirty="0" sz="1400" spc="15">
                          <a:latin typeface="Tahoma"/>
                          <a:cs typeface="Tahoma"/>
                        </a:rPr>
                        <a:t>Inaccessibility </a:t>
                      </a:r>
                      <a:r>
                        <a:rPr dirty="0" sz="1400">
                          <a:latin typeface="Tahoma"/>
                          <a:cs typeface="Tahoma"/>
                        </a:rPr>
                        <a:t>of </a:t>
                      </a:r>
                      <a:r>
                        <a:rPr dirty="0" sz="1400" spc="35">
                          <a:latin typeface="Tahoma"/>
                          <a:cs typeface="Tahoma"/>
                        </a:rPr>
                        <a:t>Senior</a:t>
                      </a:r>
                      <a:r>
                        <a:rPr dirty="0" sz="1400" spc="-215">
                          <a:latin typeface="Tahoma"/>
                          <a:cs typeface="Tahoma"/>
                        </a:rPr>
                        <a:t> </a:t>
                      </a:r>
                      <a:r>
                        <a:rPr dirty="0" sz="1400" spc="20">
                          <a:latin typeface="Tahoma"/>
                          <a:cs typeface="Tahoma"/>
                        </a:rPr>
                        <a:t>Officers</a:t>
                      </a:r>
                      <a:endParaRPr sz="1400">
                        <a:latin typeface="Tahoma"/>
                        <a:cs typeface="Tahoma"/>
                      </a:endParaRPr>
                    </a:p>
                  </a:txBody>
                  <a:tcPr marL="0" marR="0" marB="0" marT="45719">
                    <a:lnL w="9525">
                      <a:solidFill>
                        <a:srgbClr val="4AACC5"/>
                      </a:solidFill>
                      <a:prstDash val="solid"/>
                    </a:lnL>
                    <a:lnR w="9525">
                      <a:solidFill>
                        <a:srgbClr val="4AACC5"/>
                      </a:solidFill>
                      <a:prstDash val="solid"/>
                    </a:lnR>
                    <a:lnT w="9525">
                      <a:solidFill>
                        <a:srgbClr val="4AACC5"/>
                      </a:solidFill>
                      <a:prstDash val="solid"/>
                    </a:lnT>
                    <a:lnB w="9525">
                      <a:solidFill>
                        <a:srgbClr val="4AACC5"/>
                      </a:solidFill>
                      <a:prstDash val="solid"/>
                    </a:lnB>
                  </a:tcPr>
                </a:tc>
              </a:tr>
              <a:tr h="704215">
                <a:tc>
                  <a:txBody>
                    <a:bodyPr/>
                    <a:lstStyle/>
                    <a:p>
                      <a:pPr marL="92075">
                        <a:lnSpc>
                          <a:spcPct val="100000"/>
                        </a:lnSpc>
                        <a:spcBef>
                          <a:spcPts val="360"/>
                        </a:spcBef>
                      </a:pPr>
                      <a:r>
                        <a:rPr dirty="0" sz="1400" spc="-50">
                          <a:latin typeface="Tahoma"/>
                          <a:cs typeface="Tahoma"/>
                        </a:rPr>
                        <a:t>Too </a:t>
                      </a:r>
                      <a:r>
                        <a:rPr dirty="0" sz="1400" spc="15">
                          <a:latin typeface="Tahoma"/>
                          <a:cs typeface="Tahoma"/>
                        </a:rPr>
                        <a:t>much </a:t>
                      </a:r>
                      <a:r>
                        <a:rPr dirty="0" sz="1400">
                          <a:latin typeface="Tahoma"/>
                          <a:cs typeface="Tahoma"/>
                        </a:rPr>
                        <a:t>of </a:t>
                      </a:r>
                      <a:r>
                        <a:rPr dirty="0" sz="1400" spc="5">
                          <a:latin typeface="Tahoma"/>
                          <a:cs typeface="Tahoma"/>
                        </a:rPr>
                        <a:t>Repetitive </a:t>
                      </a:r>
                      <a:r>
                        <a:rPr dirty="0" sz="1400" spc="15">
                          <a:latin typeface="Tahoma"/>
                          <a:cs typeface="Tahoma"/>
                        </a:rPr>
                        <a:t>Manual</a:t>
                      </a:r>
                      <a:r>
                        <a:rPr dirty="0" sz="1400" spc="-320">
                          <a:latin typeface="Tahoma"/>
                          <a:cs typeface="Tahoma"/>
                        </a:rPr>
                        <a:t> </a:t>
                      </a:r>
                      <a:r>
                        <a:rPr dirty="0" sz="1400" spc="15">
                          <a:latin typeface="Tahoma"/>
                          <a:cs typeface="Tahoma"/>
                        </a:rPr>
                        <a:t>Work</a:t>
                      </a:r>
                      <a:endParaRPr sz="1400">
                        <a:latin typeface="Tahoma"/>
                        <a:cs typeface="Tahoma"/>
                      </a:endParaRPr>
                    </a:p>
                  </a:txBody>
                  <a:tcPr marL="0" marR="0" marB="0" marT="45720">
                    <a:lnL w="9525">
                      <a:solidFill>
                        <a:srgbClr val="4AACC5"/>
                      </a:solidFill>
                      <a:prstDash val="solid"/>
                    </a:lnL>
                    <a:lnR w="9525">
                      <a:solidFill>
                        <a:srgbClr val="4AACC5"/>
                      </a:solidFill>
                      <a:prstDash val="solid"/>
                    </a:lnR>
                    <a:lnT w="9525">
                      <a:solidFill>
                        <a:srgbClr val="4AACC5"/>
                      </a:solidFill>
                      <a:prstDash val="solid"/>
                    </a:lnT>
                    <a:lnB w="9525">
                      <a:solidFill>
                        <a:srgbClr val="4AACC5"/>
                      </a:solidFill>
                      <a:prstDash val="solid"/>
                    </a:lnB>
                  </a:tcPr>
                </a:tc>
              </a:tr>
              <a:tr h="704126">
                <a:tc>
                  <a:txBody>
                    <a:bodyPr/>
                    <a:lstStyle/>
                    <a:p>
                      <a:pPr marL="92075">
                        <a:lnSpc>
                          <a:spcPct val="100000"/>
                        </a:lnSpc>
                        <a:spcBef>
                          <a:spcPts val="360"/>
                        </a:spcBef>
                      </a:pPr>
                      <a:r>
                        <a:rPr dirty="0" sz="1400" spc="40">
                          <a:latin typeface="Tahoma"/>
                          <a:cs typeface="Tahoma"/>
                        </a:rPr>
                        <a:t>Use </a:t>
                      </a:r>
                      <a:r>
                        <a:rPr dirty="0" sz="1400">
                          <a:latin typeface="Tahoma"/>
                          <a:cs typeface="Tahoma"/>
                        </a:rPr>
                        <a:t>of </a:t>
                      </a:r>
                      <a:r>
                        <a:rPr dirty="0" sz="1400" spc="-20">
                          <a:latin typeface="Tahoma"/>
                          <a:cs typeface="Tahoma"/>
                        </a:rPr>
                        <a:t>Outdated</a:t>
                      </a:r>
                      <a:r>
                        <a:rPr dirty="0" sz="1400" spc="-285">
                          <a:latin typeface="Tahoma"/>
                          <a:cs typeface="Tahoma"/>
                        </a:rPr>
                        <a:t> </a:t>
                      </a:r>
                      <a:r>
                        <a:rPr dirty="0" sz="1400" spc="5">
                          <a:latin typeface="Tahoma"/>
                          <a:cs typeface="Tahoma"/>
                        </a:rPr>
                        <a:t>Technologies</a:t>
                      </a:r>
                      <a:endParaRPr sz="1400">
                        <a:latin typeface="Tahoma"/>
                        <a:cs typeface="Tahoma"/>
                      </a:endParaRPr>
                    </a:p>
                  </a:txBody>
                  <a:tcPr marL="0" marR="0" marB="0" marT="45720">
                    <a:lnL w="9525">
                      <a:solidFill>
                        <a:srgbClr val="4AACC5"/>
                      </a:solidFill>
                      <a:prstDash val="solid"/>
                    </a:lnL>
                    <a:lnR w="9525">
                      <a:solidFill>
                        <a:srgbClr val="4AACC5"/>
                      </a:solidFill>
                      <a:prstDash val="solid"/>
                    </a:lnR>
                    <a:lnT w="9525">
                      <a:solidFill>
                        <a:srgbClr val="4AACC5"/>
                      </a:solidFill>
                      <a:prstDash val="solid"/>
                    </a:lnT>
                    <a:lnB w="9525">
                      <a:solidFill>
                        <a:srgbClr val="4AACC5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-18288" y="0"/>
            <a:ext cx="11925300" cy="1419225"/>
            <a:chOff x="-18288" y="0"/>
            <a:chExt cx="11925300" cy="1419225"/>
          </a:xfrm>
        </p:grpSpPr>
        <p:sp>
          <p:nvSpPr>
            <p:cNvPr id="3" name="object 3"/>
            <p:cNvSpPr/>
            <p:nvPr/>
          </p:nvSpPr>
          <p:spPr>
            <a:xfrm>
              <a:off x="761" y="761"/>
              <a:ext cx="11887200" cy="1143000"/>
            </a:xfrm>
            <a:custGeom>
              <a:avLst/>
              <a:gdLst/>
              <a:ahLst/>
              <a:cxnLst/>
              <a:rect l="l" t="t" r="r" b="b"/>
              <a:pathLst>
                <a:path w="11887200" h="1143000">
                  <a:moveTo>
                    <a:pt x="0" y="1143000"/>
                  </a:moveTo>
                  <a:lnTo>
                    <a:pt x="11887200" y="1143000"/>
                  </a:lnTo>
                  <a:lnTo>
                    <a:pt x="11887200" y="0"/>
                  </a:lnTo>
                  <a:lnTo>
                    <a:pt x="0" y="0"/>
                  </a:lnTo>
                  <a:lnTo>
                    <a:pt x="0" y="1143000"/>
                  </a:lnTo>
                  <a:close/>
                </a:path>
              </a:pathLst>
            </a:custGeom>
            <a:ln w="3810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" name="object 4"/>
            <p:cNvSpPr/>
            <p:nvPr/>
          </p:nvSpPr>
          <p:spPr>
            <a:xfrm>
              <a:off x="0" y="56388"/>
              <a:ext cx="1299972" cy="1027175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/>
            <p:cNvSpPr/>
            <p:nvPr/>
          </p:nvSpPr>
          <p:spPr>
            <a:xfrm>
              <a:off x="1371600" y="56388"/>
              <a:ext cx="1786127" cy="1016507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/>
            <p:cNvSpPr/>
            <p:nvPr/>
          </p:nvSpPr>
          <p:spPr>
            <a:xfrm>
              <a:off x="3086100" y="56388"/>
              <a:ext cx="1714500" cy="1072895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/>
            <p:cNvSpPr/>
            <p:nvPr/>
          </p:nvSpPr>
          <p:spPr>
            <a:xfrm>
              <a:off x="4657344" y="56388"/>
              <a:ext cx="1501139" cy="1016507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/>
            <p:cNvSpPr/>
            <p:nvPr/>
          </p:nvSpPr>
          <p:spPr>
            <a:xfrm>
              <a:off x="7658100" y="56388"/>
              <a:ext cx="1214627" cy="993647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/>
            <p:cNvSpPr/>
            <p:nvPr/>
          </p:nvSpPr>
          <p:spPr>
            <a:xfrm>
              <a:off x="6158483" y="0"/>
              <a:ext cx="1427988" cy="1129284"/>
            </a:xfrm>
            <a:prstGeom prst="rect">
              <a:avLst/>
            </a:prstGeom>
            <a:blipFill>
              <a:blip r:embed="rId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/>
            <p:cNvSpPr/>
            <p:nvPr/>
          </p:nvSpPr>
          <p:spPr>
            <a:xfrm>
              <a:off x="8944355" y="0"/>
              <a:ext cx="1580388" cy="1072896"/>
            </a:xfrm>
            <a:prstGeom prst="rect">
              <a:avLst/>
            </a:prstGeom>
            <a:blipFill>
              <a:blip r:embed="rId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/>
            <p:cNvSpPr/>
            <p:nvPr/>
          </p:nvSpPr>
          <p:spPr>
            <a:xfrm>
              <a:off x="10587228" y="56388"/>
              <a:ext cx="1299971" cy="1016507"/>
            </a:xfrm>
            <a:prstGeom prst="rect">
              <a:avLst/>
            </a:prstGeom>
            <a:blipFill>
              <a:blip r:embed="rId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/>
            <p:cNvSpPr/>
            <p:nvPr/>
          </p:nvSpPr>
          <p:spPr>
            <a:xfrm>
              <a:off x="0" y="0"/>
              <a:ext cx="11887199" cy="1296924"/>
            </a:xfrm>
            <a:prstGeom prst="rect">
              <a:avLst/>
            </a:prstGeom>
            <a:blipFill>
              <a:blip r:embed="rId1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/>
            <p:cNvSpPr/>
            <p:nvPr/>
          </p:nvSpPr>
          <p:spPr>
            <a:xfrm>
              <a:off x="761" y="761"/>
              <a:ext cx="11887200" cy="1214755"/>
            </a:xfrm>
            <a:custGeom>
              <a:avLst/>
              <a:gdLst/>
              <a:ahLst/>
              <a:cxnLst/>
              <a:rect l="l" t="t" r="r" b="b"/>
              <a:pathLst>
                <a:path w="11887200" h="1214755">
                  <a:moveTo>
                    <a:pt x="11887200" y="0"/>
                  </a:moveTo>
                  <a:lnTo>
                    <a:pt x="0" y="0"/>
                  </a:lnTo>
                  <a:lnTo>
                    <a:pt x="0" y="755142"/>
                  </a:lnTo>
                  <a:lnTo>
                    <a:pt x="0" y="1206246"/>
                  </a:lnTo>
                  <a:lnTo>
                    <a:pt x="0" y="1214628"/>
                  </a:lnTo>
                  <a:lnTo>
                    <a:pt x="11887200" y="1214628"/>
                  </a:lnTo>
                  <a:lnTo>
                    <a:pt x="11887200" y="1206246"/>
                  </a:lnTo>
                  <a:lnTo>
                    <a:pt x="11887200" y="755142"/>
                  </a:lnTo>
                  <a:lnTo>
                    <a:pt x="11887200" y="0"/>
                  </a:lnTo>
                  <a:close/>
                </a:path>
              </a:pathLst>
            </a:custGeom>
            <a:solidFill>
              <a:srgbClr val="4F81B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/>
            <p:cNvSpPr/>
            <p:nvPr/>
          </p:nvSpPr>
          <p:spPr>
            <a:xfrm>
              <a:off x="761" y="761"/>
              <a:ext cx="11887200" cy="1214755"/>
            </a:xfrm>
            <a:custGeom>
              <a:avLst/>
              <a:gdLst/>
              <a:ahLst/>
              <a:cxnLst/>
              <a:rect l="l" t="t" r="r" b="b"/>
              <a:pathLst>
                <a:path w="11887200" h="1214755">
                  <a:moveTo>
                    <a:pt x="0" y="1214628"/>
                  </a:moveTo>
                  <a:lnTo>
                    <a:pt x="11887200" y="1214628"/>
                  </a:lnTo>
                  <a:lnTo>
                    <a:pt x="11887200" y="0"/>
                  </a:lnTo>
                  <a:lnTo>
                    <a:pt x="0" y="0"/>
                  </a:lnTo>
                  <a:lnTo>
                    <a:pt x="0" y="1214628"/>
                  </a:lnTo>
                  <a:close/>
                </a:path>
              </a:pathLst>
            </a:custGeom>
            <a:ln w="3810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/>
            <p:cNvSpPr/>
            <p:nvPr/>
          </p:nvSpPr>
          <p:spPr>
            <a:xfrm>
              <a:off x="0" y="59435"/>
              <a:ext cx="1299972" cy="1092707"/>
            </a:xfrm>
            <a:prstGeom prst="rect">
              <a:avLst/>
            </a:prstGeom>
            <a:blipFill>
              <a:blip r:embed="rId1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/>
            <p:cNvSpPr/>
            <p:nvPr/>
          </p:nvSpPr>
          <p:spPr>
            <a:xfrm>
              <a:off x="1371600" y="59435"/>
              <a:ext cx="1786127" cy="1080516"/>
            </a:xfrm>
            <a:prstGeom prst="rect">
              <a:avLst/>
            </a:prstGeom>
            <a:blipFill>
              <a:blip r:embed="rId1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7" name="object 17"/>
            <p:cNvSpPr/>
            <p:nvPr/>
          </p:nvSpPr>
          <p:spPr>
            <a:xfrm>
              <a:off x="3086100" y="59435"/>
              <a:ext cx="1714500" cy="1139952"/>
            </a:xfrm>
            <a:prstGeom prst="rect">
              <a:avLst/>
            </a:prstGeom>
            <a:blipFill>
              <a:blip r:embed="rId1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8" name="object 18"/>
            <p:cNvSpPr/>
            <p:nvPr/>
          </p:nvSpPr>
          <p:spPr>
            <a:xfrm>
              <a:off x="4657344" y="59435"/>
              <a:ext cx="1501139" cy="1080516"/>
            </a:xfrm>
            <a:prstGeom prst="rect">
              <a:avLst/>
            </a:prstGeom>
            <a:blipFill>
              <a:blip r:embed="rId1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9" name="object 19"/>
            <p:cNvSpPr/>
            <p:nvPr/>
          </p:nvSpPr>
          <p:spPr>
            <a:xfrm>
              <a:off x="7658100" y="59435"/>
              <a:ext cx="1214627" cy="1056132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0" name="object 20"/>
            <p:cNvSpPr/>
            <p:nvPr/>
          </p:nvSpPr>
          <p:spPr>
            <a:xfrm>
              <a:off x="6158483" y="0"/>
              <a:ext cx="1427988" cy="1199388"/>
            </a:xfrm>
            <a:prstGeom prst="rect">
              <a:avLst/>
            </a:prstGeom>
            <a:blipFill>
              <a:blip r:embed="rId1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1" name="object 21"/>
            <p:cNvSpPr/>
            <p:nvPr/>
          </p:nvSpPr>
          <p:spPr>
            <a:xfrm>
              <a:off x="8944355" y="0"/>
              <a:ext cx="1580388" cy="1139952"/>
            </a:xfrm>
            <a:prstGeom prst="rect">
              <a:avLst/>
            </a:prstGeom>
            <a:blipFill>
              <a:blip r:embed="rId1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2" name="object 22"/>
            <p:cNvSpPr/>
            <p:nvPr/>
          </p:nvSpPr>
          <p:spPr>
            <a:xfrm>
              <a:off x="10587228" y="59435"/>
              <a:ext cx="1299971" cy="1080516"/>
            </a:xfrm>
            <a:prstGeom prst="rect">
              <a:avLst/>
            </a:prstGeom>
            <a:blipFill>
              <a:blip r:embed="rId1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3" name="object 23"/>
            <p:cNvSpPr/>
            <p:nvPr/>
          </p:nvSpPr>
          <p:spPr>
            <a:xfrm>
              <a:off x="3892296" y="755903"/>
              <a:ext cx="4434840" cy="645160"/>
            </a:xfrm>
            <a:custGeom>
              <a:avLst/>
              <a:gdLst/>
              <a:ahLst/>
              <a:cxnLst/>
              <a:rect l="l" t="t" r="r" b="b"/>
              <a:pathLst>
                <a:path w="4434840" h="645160">
                  <a:moveTo>
                    <a:pt x="4434840" y="0"/>
                  </a:moveTo>
                  <a:lnTo>
                    <a:pt x="0" y="0"/>
                  </a:lnTo>
                  <a:lnTo>
                    <a:pt x="0" y="644651"/>
                  </a:lnTo>
                  <a:lnTo>
                    <a:pt x="4434840" y="644651"/>
                  </a:lnTo>
                  <a:lnTo>
                    <a:pt x="4434840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24" name="object 24"/>
          <p:cNvGrpSpPr/>
          <p:nvPr/>
        </p:nvGrpSpPr>
        <p:grpSpPr>
          <a:xfrm>
            <a:off x="1964435" y="2043683"/>
            <a:ext cx="1762125" cy="704215"/>
            <a:chOff x="1964435" y="2043683"/>
            <a:chExt cx="1762125" cy="704215"/>
          </a:xfrm>
        </p:grpSpPr>
        <p:sp>
          <p:nvSpPr>
            <p:cNvPr id="25" name="object 25"/>
            <p:cNvSpPr/>
            <p:nvPr/>
          </p:nvSpPr>
          <p:spPr>
            <a:xfrm>
              <a:off x="1969007" y="2048255"/>
              <a:ext cx="1752600" cy="695325"/>
            </a:xfrm>
            <a:custGeom>
              <a:avLst/>
              <a:gdLst/>
              <a:ahLst/>
              <a:cxnLst/>
              <a:rect l="l" t="t" r="r" b="b"/>
              <a:pathLst>
                <a:path w="1752600" h="695325">
                  <a:moveTo>
                    <a:pt x="1323847" y="0"/>
                  </a:moveTo>
                  <a:lnTo>
                    <a:pt x="0" y="0"/>
                  </a:lnTo>
                  <a:lnTo>
                    <a:pt x="0" y="694944"/>
                  </a:lnTo>
                  <a:lnTo>
                    <a:pt x="1323847" y="694944"/>
                  </a:lnTo>
                  <a:lnTo>
                    <a:pt x="1752600" y="347472"/>
                  </a:lnTo>
                  <a:lnTo>
                    <a:pt x="1323847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6" name="object 26"/>
            <p:cNvSpPr/>
            <p:nvPr/>
          </p:nvSpPr>
          <p:spPr>
            <a:xfrm>
              <a:off x="1969007" y="2048255"/>
              <a:ext cx="1752600" cy="695325"/>
            </a:xfrm>
            <a:custGeom>
              <a:avLst/>
              <a:gdLst/>
              <a:ahLst/>
              <a:cxnLst/>
              <a:rect l="l" t="t" r="r" b="b"/>
              <a:pathLst>
                <a:path w="1752600" h="695325">
                  <a:moveTo>
                    <a:pt x="0" y="0"/>
                  </a:moveTo>
                  <a:lnTo>
                    <a:pt x="1323847" y="0"/>
                  </a:lnTo>
                  <a:lnTo>
                    <a:pt x="1752600" y="347472"/>
                  </a:lnTo>
                  <a:lnTo>
                    <a:pt x="1323847" y="694944"/>
                  </a:lnTo>
                  <a:lnTo>
                    <a:pt x="0" y="694944"/>
                  </a:lnTo>
                  <a:lnTo>
                    <a:pt x="0" y="0"/>
                  </a:lnTo>
                  <a:close/>
                </a:path>
              </a:pathLst>
            </a:custGeom>
            <a:ln w="914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7" name="object 27"/>
          <p:cNvSpPr txBox="1"/>
          <p:nvPr/>
        </p:nvSpPr>
        <p:spPr>
          <a:xfrm>
            <a:off x="2048001" y="2020569"/>
            <a:ext cx="1130935" cy="728980"/>
          </a:xfrm>
          <a:prstGeom prst="rect">
            <a:avLst/>
          </a:prstGeom>
        </p:spPr>
        <p:txBody>
          <a:bodyPr wrap="square" lIns="0" tIns="20320" rIns="0" bIns="0" rtlCol="0" vert="horz">
            <a:spAutoFit/>
          </a:bodyPr>
          <a:lstStyle/>
          <a:p>
            <a:pPr marL="184785" marR="5080" indent="-172720">
              <a:lnSpc>
                <a:spcPts val="1920"/>
              </a:lnSpc>
              <a:spcBef>
                <a:spcPts val="160"/>
              </a:spcBef>
            </a:pPr>
            <a:r>
              <a:rPr dirty="0" sz="2000" spc="-5">
                <a:latin typeface="Calibri"/>
                <a:cs typeface="Calibri"/>
              </a:rPr>
              <a:t>I. </a:t>
            </a:r>
            <a:r>
              <a:rPr dirty="0" sz="1600" spc="-5">
                <a:latin typeface="Calibri"/>
                <a:cs typeface="Calibri"/>
              </a:rPr>
              <a:t>Passport  </a:t>
            </a:r>
            <a:r>
              <a:rPr dirty="0" sz="1600" spc="-10">
                <a:latin typeface="Calibri"/>
                <a:cs typeface="Calibri"/>
              </a:rPr>
              <a:t>pro</a:t>
            </a:r>
            <a:r>
              <a:rPr dirty="0" sz="1600" spc="-15">
                <a:latin typeface="Calibri"/>
                <a:cs typeface="Calibri"/>
              </a:rPr>
              <a:t>c</a:t>
            </a:r>
            <a:r>
              <a:rPr dirty="0" sz="1600" spc="-5">
                <a:latin typeface="Calibri"/>
                <a:cs typeface="Calibri"/>
              </a:rPr>
              <a:t>edur</a:t>
            </a:r>
            <a:r>
              <a:rPr dirty="0" sz="1600" spc="-15">
                <a:latin typeface="Calibri"/>
                <a:cs typeface="Calibri"/>
              </a:rPr>
              <a:t>e</a:t>
            </a:r>
            <a:r>
              <a:rPr dirty="0" sz="1600" spc="-5">
                <a:latin typeface="Calibri"/>
                <a:cs typeface="Calibri"/>
              </a:rPr>
              <a:t>s</a:t>
            </a:r>
            <a:endParaRPr sz="1600">
              <a:latin typeface="Calibri"/>
              <a:cs typeface="Calibri"/>
            </a:endParaRPr>
          </a:p>
          <a:p>
            <a:pPr marL="184785">
              <a:lnSpc>
                <a:spcPts val="1635"/>
              </a:lnSpc>
            </a:pPr>
            <a:r>
              <a:rPr dirty="0" sz="1400" spc="-5" i="1">
                <a:latin typeface="Calibri"/>
                <a:cs typeface="Calibri"/>
              </a:rPr>
              <a:t>(Primary)</a:t>
            </a:r>
            <a:endParaRPr sz="1400">
              <a:latin typeface="Calibri"/>
              <a:cs typeface="Calibri"/>
            </a:endParaRPr>
          </a:p>
        </p:txBody>
      </p:sp>
      <p:grpSp>
        <p:nvGrpSpPr>
          <p:cNvPr id="28" name="object 28"/>
          <p:cNvGrpSpPr/>
          <p:nvPr/>
        </p:nvGrpSpPr>
        <p:grpSpPr>
          <a:xfrm>
            <a:off x="1964435" y="2871216"/>
            <a:ext cx="1762125" cy="706120"/>
            <a:chOff x="1964435" y="2871216"/>
            <a:chExt cx="1762125" cy="706120"/>
          </a:xfrm>
        </p:grpSpPr>
        <p:sp>
          <p:nvSpPr>
            <p:cNvPr id="29" name="object 29"/>
            <p:cNvSpPr/>
            <p:nvPr/>
          </p:nvSpPr>
          <p:spPr>
            <a:xfrm>
              <a:off x="1969007" y="2875788"/>
              <a:ext cx="1752600" cy="696595"/>
            </a:xfrm>
            <a:custGeom>
              <a:avLst/>
              <a:gdLst/>
              <a:ahLst/>
              <a:cxnLst/>
              <a:rect l="l" t="t" r="r" b="b"/>
              <a:pathLst>
                <a:path w="1752600" h="696595">
                  <a:moveTo>
                    <a:pt x="1322832" y="0"/>
                  </a:moveTo>
                  <a:lnTo>
                    <a:pt x="0" y="0"/>
                  </a:lnTo>
                  <a:lnTo>
                    <a:pt x="0" y="696467"/>
                  </a:lnTo>
                  <a:lnTo>
                    <a:pt x="1322832" y="696467"/>
                  </a:lnTo>
                  <a:lnTo>
                    <a:pt x="1752600" y="348234"/>
                  </a:lnTo>
                  <a:lnTo>
                    <a:pt x="1322832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0" name="object 30"/>
            <p:cNvSpPr/>
            <p:nvPr/>
          </p:nvSpPr>
          <p:spPr>
            <a:xfrm>
              <a:off x="1969007" y="2875788"/>
              <a:ext cx="1752600" cy="696595"/>
            </a:xfrm>
            <a:custGeom>
              <a:avLst/>
              <a:gdLst/>
              <a:ahLst/>
              <a:cxnLst/>
              <a:rect l="l" t="t" r="r" b="b"/>
              <a:pathLst>
                <a:path w="1752600" h="696595">
                  <a:moveTo>
                    <a:pt x="0" y="0"/>
                  </a:moveTo>
                  <a:lnTo>
                    <a:pt x="1322832" y="0"/>
                  </a:lnTo>
                  <a:lnTo>
                    <a:pt x="1752600" y="348234"/>
                  </a:lnTo>
                  <a:lnTo>
                    <a:pt x="1322832" y="696467"/>
                  </a:lnTo>
                  <a:lnTo>
                    <a:pt x="0" y="696467"/>
                  </a:lnTo>
                  <a:lnTo>
                    <a:pt x="0" y="0"/>
                  </a:lnTo>
                  <a:close/>
                </a:path>
              </a:pathLst>
            </a:custGeom>
            <a:ln w="914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31" name="object 31"/>
          <p:cNvGrpSpPr/>
          <p:nvPr/>
        </p:nvGrpSpPr>
        <p:grpSpPr>
          <a:xfrm>
            <a:off x="3887533" y="2043493"/>
            <a:ext cx="5922645" cy="1533525"/>
            <a:chOff x="3887533" y="2043493"/>
            <a:chExt cx="5922645" cy="1533525"/>
          </a:xfrm>
        </p:grpSpPr>
        <p:sp>
          <p:nvSpPr>
            <p:cNvPr id="32" name="object 32"/>
            <p:cNvSpPr/>
            <p:nvPr/>
          </p:nvSpPr>
          <p:spPr>
            <a:xfrm>
              <a:off x="3892296" y="2048255"/>
              <a:ext cx="5913120" cy="695325"/>
            </a:xfrm>
            <a:custGeom>
              <a:avLst/>
              <a:gdLst/>
              <a:ahLst/>
              <a:cxnLst/>
              <a:rect l="l" t="t" r="r" b="b"/>
              <a:pathLst>
                <a:path w="5913120" h="695325">
                  <a:moveTo>
                    <a:pt x="5913120" y="0"/>
                  </a:moveTo>
                  <a:lnTo>
                    <a:pt x="0" y="0"/>
                  </a:lnTo>
                  <a:lnTo>
                    <a:pt x="0" y="667512"/>
                  </a:lnTo>
                  <a:lnTo>
                    <a:pt x="0" y="694944"/>
                  </a:lnTo>
                  <a:lnTo>
                    <a:pt x="5913120" y="694944"/>
                  </a:lnTo>
                  <a:lnTo>
                    <a:pt x="5913120" y="667512"/>
                  </a:lnTo>
                  <a:lnTo>
                    <a:pt x="5913120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3" name="object 33"/>
            <p:cNvSpPr/>
            <p:nvPr/>
          </p:nvSpPr>
          <p:spPr>
            <a:xfrm>
              <a:off x="3892296" y="2048255"/>
              <a:ext cx="5913120" cy="695325"/>
            </a:xfrm>
            <a:custGeom>
              <a:avLst/>
              <a:gdLst/>
              <a:ahLst/>
              <a:cxnLst/>
              <a:rect l="l" t="t" r="r" b="b"/>
              <a:pathLst>
                <a:path w="5913120" h="695325">
                  <a:moveTo>
                    <a:pt x="0" y="694944"/>
                  </a:moveTo>
                  <a:lnTo>
                    <a:pt x="5913120" y="694944"/>
                  </a:lnTo>
                  <a:lnTo>
                    <a:pt x="5913120" y="0"/>
                  </a:lnTo>
                  <a:lnTo>
                    <a:pt x="0" y="0"/>
                  </a:lnTo>
                  <a:lnTo>
                    <a:pt x="0" y="694944"/>
                  </a:lnTo>
                  <a:close/>
                </a:path>
              </a:pathLst>
            </a:custGeom>
            <a:ln w="914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4" name="object 34"/>
            <p:cNvSpPr/>
            <p:nvPr/>
          </p:nvSpPr>
          <p:spPr>
            <a:xfrm>
              <a:off x="4035552" y="2110739"/>
              <a:ext cx="5425440" cy="273050"/>
            </a:xfrm>
            <a:custGeom>
              <a:avLst/>
              <a:gdLst/>
              <a:ahLst/>
              <a:cxnLst/>
              <a:rect l="l" t="t" r="r" b="b"/>
              <a:pathLst>
                <a:path w="5425440" h="273050">
                  <a:moveTo>
                    <a:pt x="0" y="269748"/>
                  </a:moveTo>
                  <a:lnTo>
                    <a:pt x="1487424" y="269748"/>
                  </a:lnTo>
                  <a:lnTo>
                    <a:pt x="1487424" y="0"/>
                  </a:lnTo>
                  <a:lnTo>
                    <a:pt x="0" y="0"/>
                  </a:lnTo>
                  <a:lnTo>
                    <a:pt x="0" y="269748"/>
                  </a:lnTo>
                  <a:close/>
                </a:path>
                <a:path w="5425440" h="273050">
                  <a:moveTo>
                    <a:pt x="1952244" y="269748"/>
                  </a:moveTo>
                  <a:lnTo>
                    <a:pt x="3252216" y="269748"/>
                  </a:lnTo>
                  <a:lnTo>
                    <a:pt x="3252216" y="3048"/>
                  </a:lnTo>
                  <a:lnTo>
                    <a:pt x="1952244" y="3048"/>
                  </a:lnTo>
                  <a:lnTo>
                    <a:pt x="1952244" y="269748"/>
                  </a:lnTo>
                  <a:close/>
                </a:path>
                <a:path w="5425440" h="273050">
                  <a:moveTo>
                    <a:pt x="3995928" y="272796"/>
                  </a:moveTo>
                  <a:lnTo>
                    <a:pt x="5425440" y="272796"/>
                  </a:lnTo>
                  <a:lnTo>
                    <a:pt x="5425440" y="3048"/>
                  </a:lnTo>
                  <a:lnTo>
                    <a:pt x="3995928" y="3048"/>
                  </a:lnTo>
                  <a:lnTo>
                    <a:pt x="3995928" y="272796"/>
                  </a:lnTo>
                  <a:close/>
                </a:path>
              </a:pathLst>
            </a:custGeom>
            <a:ln w="914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5" name="object 35"/>
            <p:cNvSpPr/>
            <p:nvPr/>
          </p:nvSpPr>
          <p:spPr>
            <a:xfrm>
              <a:off x="3892296" y="2875787"/>
              <a:ext cx="5913120" cy="696595"/>
            </a:xfrm>
            <a:custGeom>
              <a:avLst/>
              <a:gdLst/>
              <a:ahLst/>
              <a:cxnLst/>
              <a:rect l="l" t="t" r="r" b="b"/>
              <a:pathLst>
                <a:path w="5913120" h="696595">
                  <a:moveTo>
                    <a:pt x="5913120" y="0"/>
                  </a:moveTo>
                  <a:lnTo>
                    <a:pt x="0" y="0"/>
                  </a:lnTo>
                  <a:lnTo>
                    <a:pt x="0" y="108204"/>
                  </a:lnTo>
                  <a:lnTo>
                    <a:pt x="0" y="399288"/>
                  </a:lnTo>
                  <a:lnTo>
                    <a:pt x="0" y="454152"/>
                  </a:lnTo>
                  <a:lnTo>
                    <a:pt x="0" y="618744"/>
                  </a:lnTo>
                  <a:lnTo>
                    <a:pt x="0" y="669036"/>
                  </a:lnTo>
                  <a:lnTo>
                    <a:pt x="0" y="696468"/>
                  </a:lnTo>
                  <a:lnTo>
                    <a:pt x="5504688" y="696468"/>
                  </a:lnTo>
                  <a:lnTo>
                    <a:pt x="5504688" y="669036"/>
                  </a:lnTo>
                  <a:lnTo>
                    <a:pt x="5504688" y="618744"/>
                  </a:lnTo>
                  <a:lnTo>
                    <a:pt x="5843016" y="618744"/>
                  </a:lnTo>
                  <a:lnTo>
                    <a:pt x="5843016" y="669036"/>
                  </a:lnTo>
                  <a:lnTo>
                    <a:pt x="5843016" y="696468"/>
                  </a:lnTo>
                  <a:lnTo>
                    <a:pt x="5913120" y="696468"/>
                  </a:lnTo>
                  <a:lnTo>
                    <a:pt x="5913120" y="108204"/>
                  </a:lnTo>
                  <a:lnTo>
                    <a:pt x="5913120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6" name="object 36"/>
            <p:cNvSpPr/>
            <p:nvPr/>
          </p:nvSpPr>
          <p:spPr>
            <a:xfrm>
              <a:off x="3892296" y="2875788"/>
              <a:ext cx="5913120" cy="696595"/>
            </a:xfrm>
            <a:custGeom>
              <a:avLst/>
              <a:gdLst/>
              <a:ahLst/>
              <a:cxnLst/>
              <a:rect l="l" t="t" r="r" b="b"/>
              <a:pathLst>
                <a:path w="5913120" h="696595">
                  <a:moveTo>
                    <a:pt x="0" y="696468"/>
                  </a:moveTo>
                  <a:lnTo>
                    <a:pt x="5913120" y="696468"/>
                  </a:lnTo>
                  <a:lnTo>
                    <a:pt x="5913120" y="0"/>
                  </a:lnTo>
                  <a:lnTo>
                    <a:pt x="0" y="0"/>
                  </a:lnTo>
                  <a:lnTo>
                    <a:pt x="0" y="696468"/>
                  </a:lnTo>
                  <a:close/>
                </a:path>
              </a:pathLst>
            </a:custGeom>
            <a:ln w="914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37" name="object 37"/>
          <p:cNvSpPr txBox="1"/>
          <p:nvPr/>
        </p:nvSpPr>
        <p:spPr>
          <a:xfrm>
            <a:off x="2048001" y="2849625"/>
            <a:ext cx="1342390" cy="72707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95"/>
              </a:spcBef>
            </a:pPr>
            <a:r>
              <a:rPr dirty="0" sz="1600" spc="-5">
                <a:latin typeface="Calibri"/>
                <a:cs typeface="Calibri"/>
              </a:rPr>
              <a:t>II. Service  Delivery </a:t>
            </a:r>
            <a:r>
              <a:rPr dirty="0" sz="1600" spc="-10">
                <a:latin typeface="Calibri"/>
                <a:cs typeface="Calibri"/>
              </a:rPr>
              <a:t>System  </a:t>
            </a:r>
            <a:r>
              <a:rPr dirty="0" sz="1400" spc="-5" i="1">
                <a:latin typeface="Calibri"/>
                <a:cs typeface="Calibri"/>
              </a:rPr>
              <a:t>(Primary)</a:t>
            </a:r>
            <a:endParaRPr sz="1400">
              <a:latin typeface="Calibri"/>
              <a:cs typeface="Calibri"/>
            </a:endParaRPr>
          </a:p>
        </p:txBody>
      </p:sp>
      <p:grpSp>
        <p:nvGrpSpPr>
          <p:cNvPr id="38" name="object 38"/>
          <p:cNvGrpSpPr/>
          <p:nvPr/>
        </p:nvGrpSpPr>
        <p:grpSpPr>
          <a:xfrm>
            <a:off x="1964435" y="3706367"/>
            <a:ext cx="1762125" cy="840105"/>
            <a:chOff x="1964435" y="3706367"/>
            <a:chExt cx="1762125" cy="840105"/>
          </a:xfrm>
        </p:grpSpPr>
        <p:sp>
          <p:nvSpPr>
            <p:cNvPr id="39" name="object 39"/>
            <p:cNvSpPr/>
            <p:nvPr/>
          </p:nvSpPr>
          <p:spPr>
            <a:xfrm>
              <a:off x="1969007" y="3710939"/>
              <a:ext cx="1752600" cy="830580"/>
            </a:xfrm>
            <a:custGeom>
              <a:avLst/>
              <a:gdLst/>
              <a:ahLst/>
              <a:cxnLst/>
              <a:rect l="l" t="t" r="r" b="b"/>
              <a:pathLst>
                <a:path w="1752600" h="830579">
                  <a:moveTo>
                    <a:pt x="1241171" y="0"/>
                  </a:moveTo>
                  <a:lnTo>
                    <a:pt x="0" y="0"/>
                  </a:lnTo>
                  <a:lnTo>
                    <a:pt x="0" y="830580"/>
                  </a:lnTo>
                  <a:lnTo>
                    <a:pt x="1241171" y="830580"/>
                  </a:lnTo>
                  <a:lnTo>
                    <a:pt x="1752600" y="415290"/>
                  </a:lnTo>
                  <a:lnTo>
                    <a:pt x="1241171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0" name="object 40"/>
            <p:cNvSpPr/>
            <p:nvPr/>
          </p:nvSpPr>
          <p:spPr>
            <a:xfrm>
              <a:off x="1969007" y="3710939"/>
              <a:ext cx="1752600" cy="830580"/>
            </a:xfrm>
            <a:custGeom>
              <a:avLst/>
              <a:gdLst/>
              <a:ahLst/>
              <a:cxnLst/>
              <a:rect l="l" t="t" r="r" b="b"/>
              <a:pathLst>
                <a:path w="1752600" h="830579">
                  <a:moveTo>
                    <a:pt x="0" y="0"/>
                  </a:moveTo>
                  <a:lnTo>
                    <a:pt x="1241171" y="0"/>
                  </a:lnTo>
                  <a:lnTo>
                    <a:pt x="1752600" y="415290"/>
                  </a:lnTo>
                  <a:lnTo>
                    <a:pt x="1241171" y="830580"/>
                  </a:lnTo>
                  <a:lnTo>
                    <a:pt x="0" y="830580"/>
                  </a:lnTo>
                  <a:lnTo>
                    <a:pt x="0" y="0"/>
                  </a:lnTo>
                  <a:close/>
                </a:path>
              </a:pathLst>
            </a:custGeom>
            <a:ln w="914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41" name="object 41"/>
          <p:cNvSpPr txBox="1"/>
          <p:nvPr/>
        </p:nvSpPr>
        <p:spPr>
          <a:xfrm>
            <a:off x="2048001" y="3873500"/>
            <a:ext cx="1221105" cy="48514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600">
                <a:latin typeface="Calibri"/>
                <a:cs typeface="Calibri"/>
              </a:rPr>
              <a:t>III.</a:t>
            </a:r>
            <a:r>
              <a:rPr dirty="0" sz="1600" spc="-65">
                <a:latin typeface="Calibri"/>
                <a:cs typeface="Calibri"/>
              </a:rPr>
              <a:t> </a:t>
            </a:r>
            <a:r>
              <a:rPr dirty="0" sz="1600" spc="-10">
                <a:latin typeface="Calibri"/>
                <a:cs typeface="Calibri"/>
              </a:rPr>
              <a:t>Technology</a:t>
            </a:r>
            <a:endParaRPr sz="16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20"/>
              </a:spcBef>
            </a:pPr>
            <a:r>
              <a:rPr dirty="0" sz="1400" spc="-5" i="1">
                <a:latin typeface="Calibri"/>
                <a:cs typeface="Calibri"/>
              </a:rPr>
              <a:t>(Support)</a:t>
            </a:r>
            <a:endParaRPr sz="1400">
              <a:latin typeface="Calibri"/>
              <a:cs typeface="Calibri"/>
            </a:endParaRPr>
          </a:p>
        </p:txBody>
      </p:sp>
      <p:grpSp>
        <p:nvGrpSpPr>
          <p:cNvPr id="42" name="object 42"/>
          <p:cNvGrpSpPr/>
          <p:nvPr/>
        </p:nvGrpSpPr>
        <p:grpSpPr>
          <a:xfrm>
            <a:off x="1964435" y="4771644"/>
            <a:ext cx="1762125" cy="838200"/>
            <a:chOff x="1964435" y="4771644"/>
            <a:chExt cx="1762125" cy="838200"/>
          </a:xfrm>
        </p:grpSpPr>
        <p:sp>
          <p:nvSpPr>
            <p:cNvPr id="43" name="object 43"/>
            <p:cNvSpPr/>
            <p:nvPr/>
          </p:nvSpPr>
          <p:spPr>
            <a:xfrm>
              <a:off x="1969007" y="4776216"/>
              <a:ext cx="1752600" cy="829310"/>
            </a:xfrm>
            <a:custGeom>
              <a:avLst/>
              <a:gdLst/>
              <a:ahLst/>
              <a:cxnLst/>
              <a:rect l="l" t="t" r="r" b="b"/>
              <a:pathLst>
                <a:path w="1752600" h="829310">
                  <a:moveTo>
                    <a:pt x="1241044" y="0"/>
                  </a:moveTo>
                  <a:lnTo>
                    <a:pt x="0" y="0"/>
                  </a:lnTo>
                  <a:lnTo>
                    <a:pt x="0" y="829055"/>
                  </a:lnTo>
                  <a:lnTo>
                    <a:pt x="1241044" y="829055"/>
                  </a:lnTo>
                  <a:lnTo>
                    <a:pt x="1752600" y="414527"/>
                  </a:lnTo>
                  <a:lnTo>
                    <a:pt x="1241044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4" name="object 44"/>
            <p:cNvSpPr/>
            <p:nvPr/>
          </p:nvSpPr>
          <p:spPr>
            <a:xfrm>
              <a:off x="1969007" y="4776216"/>
              <a:ext cx="1752600" cy="829310"/>
            </a:xfrm>
            <a:custGeom>
              <a:avLst/>
              <a:gdLst/>
              <a:ahLst/>
              <a:cxnLst/>
              <a:rect l="l" t="t" r="r" b="b"/>
              <a:pathLst>
                <a:path w="1752600" h="829310">
                  <a:moveTo>
                    <a:pt x="0" y="0"/>
                  </a:moveTo>
                  <a:lnTo>
                    <a:pt x="1241044" y="0"/>
                  </a:lnTo>
                  <a:lnTo>
                    <a:pt x="1752600" y="414527"/>
                  </a:lnTo>
                  <a:lnTo>
                    <a:pt x="1241044" y="829055"/>
                  </a:lnTo>
                  <a:lnTo>
                    <a:pt x="0" y="829055"/>
                  </a:lnTo>
                  <a:lnTo>
                    <a:pt x="0" y="0"/>
                  </a:lnTo>
                  <a:close/>
                </a:path>
              </a:pathLst>
            </a:custGeom>
            <a:ln w="914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45" name="object 45"/>
          <p:cNvGrpSpPr/>
          <p:nvPr/>
        </p:nvGrpSpPr>
        <p:grpSpPr>
          <a:xfrm>
            <a:off x="3887533" y="3706177"/>
            <a:ext cx="5922645" cy="840105"/>
            <a:chOff x="3887533" y="3706177"/>
            <a:chExt cx="5922645" cy="840105"/>
          </a:xfrm>
        </p:grpSpPr>
        <p:sp>
          <p:nvSpPr>
            <p:cNvPr id="46" name="object 46"/>
            <p:cNvSpPr/>
            <p:nvPr/>
          </p:nvSpPr>
          <p:spPr>
            <a:xfrm>
              <a:off x="3892296" y="3710940"/>
              <a:ext cx="5913120" cy="830580"/>
            </a:xfrm>
            <a:custGeom>
              <a:avLst/>
              <a:gdLst/>
              <a:ahLst/>
              <a:cxnLst/>
              <a:rect l="l" t="t" r="r" b="b"/>
              <a:pathLst>
                <a:path w="5913120" h="830579">
                  <a:moveTo>
                    <a:pt x="5913120" y="0"/>
                  </a:moveTo>
                  <a:lnTo>
                    <a:pt x="0" y="0"/>
                  </a:lnTo>
                  <a:lnTo>
                    <a:pt x="0" y="51816"/>
                  </a:lnTo>
                  <a:lnTo>
                    <a:pt x="0" y="830580"/>
                  </a:lnTo>
                  <a:lnTo>
                    <a:pt x="5913120" y="830580"/>
                  </a:lnTo>
                  <a:lnTo>
                    <a:pt x="5913120" y="51816"/>
                  </a:lnTo>
                  <a:lnTo>
                    <a:pt x="5913120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7" name="object 47"/>
            <p:cNvSpPr/>
            <p:nvPr/>
          </p:nvSpPr>
          <p:spPr>
            <a:xfrm>
              <a:off x="3892296" y="3710940"/>
              <a:ext cx="5913120" cy="830580"/>
            </a:xfrm>
            <a:custGeom>
              <a:avLst/>
              <a:gdLst/>
              <a:ahLst/>
              <a:cxnLst/>
              <a:rect l="l" t="t" r="r" b="b"/>
              <a:pathLst>
                <a:path w="5913120" h="830579">
                  <a:moveTo>
                    <a:pt x="0" y="830580"/>
                  </a:moveTo>
                  <a:lnTo>
                    <a:pt x="5913120" y="830580"/>
                  </a:lnTo>
                  <a:lnTo>
                    <a:pt x="5913120" y="0"/>
                  </a:lnTo>
                  <a:lnTo>
                    <a:pt x="0" y="0"/>
                  </a:lnTo>
                  <a:lnTo>
                    <a:pt x="0" y="830580"/>
                  </a:lnTo>
                  <a:close/>
                </a:path>
              </a:pathLst>
            </a:custGeom>
            <a:ln w="914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8" name="object 48"/>
            <p:cNvSpPr/>
            <p:nvPr/>
          </p:nvSpPr>
          <p:spPr>
            <a:xfrm>
              <a:off x="7491984" y="3843528"/>
              <a:ext cx="1141730" cy="269875"/>
            </a:xfrm>
            <a:custGeom>
              <a:avLst/>
              <a:gdLst/>
              <a:ahLst/>
              <a:cxnLst/>
              <a:rect l="l" t="t" r="r" b="b"/>
              <a:pathLst>
                <a:path w="1141729" h="269875">
                  <a:moveTo>
                    <a:pt x="0" y="269748"/>
                  </a:moveTo>
                  <a:lnTo>
                    <a:pt x="1141476" y="269748"/>
                  </a:lnTo>
                  <a:lnTo>
                    <a:pt x="1141476" y="0"/>
                  </a:lnTo>
                  <a:lnTo>
                    <a:pt x="0" y="0"/>
                  </a:lnTo>
                  <a:lnTo>
                    <a:pt x="0" y="269748"/>
                  </a:lnTo>
                  <a:close/>
                </a:path>
              </a:pathLst>
            </a:custGeom>
            <a:ln w="914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49" name="object 49"/>
          <p:cNvSpPr txBox="1"/>
          <p:nvPr/>
        </p:nvSpPr>
        <p:spPr>
          <a:xfrm>
            <a:off x="2048001" y="5044566"/>
            <a:ext cx="1294765" cy="26924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600" spc="-5">
                <a:latin typeface="Calibri"/>
                <a:cs typeface="Calibri"/>
              </a:rPr>
              <a:t>IV. HR</a:t>
            </a:r>
            <a:r>
              <a:rPr dirty="0" sz="1600" spc="305">
                <a:latin typeface="Calibri"/>
                <a:cs typeface="Calibri"/>
              </a:rPr>
              <a:t> </a:t>
            </a:r>
            <a:r>
              <a:rPr dirty="0" sz="1400" spc="-5" i="1">
                <a:latin typeface="Calibri"/>
                <a:cs typeface="Calibri"/>
              </a:rPr>
              <a:t>(Support)</a:t>
            </a:r>
            <a:endParaRPr sz="1400">
              <a:latin typeface="Calibri"/>
              <a:cs typeface="Calibri"/>
            </a:endParaRPr>
          </a:p>
        </p:txBody>
      </p:sp>
      <p:grpSp>
        <p:nvGrpSpPr>
          <p:cNvPr id="50" name="object 50"/>
          <p:cNvGrpSpPr/>
          <p:nvPr/>
        </p:nvGrpSpPr>
        <p:grpSpPr>
          <a:xfrm>
            <a:off x="3887533" y="4771453"/>
            <a:ext cx="5922645" cy="838835"/>
            <a:chOff x="3887533" y="4771453"/>
            <a:chExt cx="5922645" cy="838835"/>
          </a:xfrm>
        </p:grpSpPr>
        <p:sp>
          <p:nvSpPr>
            <p:cNvPr id="51" name="object 51"/>
            <p:cNvSpPr/>
            <p:nvPr/>
          </p:nvSpPr>
          <p:spPr>
            <a:xfrm>
              <a:off x="3892296" y="4776215"/>
              <a:ext cx="5913120" cy="829310"/>
            </a:xfrm>
            <a:custGeom>
              <a:avLst/>
              <a:gdLst/>
              <a:ahLst/>
              <a:cxnLst/>
              <a:rect l="l" t="t" r="r" b="b"/>
              <a:pathLst>
                <a:path w="5913120" h="829310">
                  <a:moveTo>
                    <a:pt x="5913120" y="0"/>
                  </a:moveTo>
                  <a:lnTo>
                    <a:pt x="0" y="0"/>
                  </a:lnTo>
                  <a:lnTo>
                    <a:pt x="0" y="829056"/>
                  </a:lnTo>
                  <a:lnTo>
                    <a:pt x="5913120" y="829056"/>
                  </a:lnTo>
                  <a:lnTo>
                    <a:pt x="5913120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2" name="object 52"/>
            <p:cNvSpPr/>
            <p:nvPr/>
          </p:nvSpPr>
          <p:spPr>
            <a:xfrm>
              <a:off x="3892296" y="4776215"/>
              <a:ext cx="5913120" cy="829310"/>
            </a:xfrm>
            <a:custGeom>
              <a:avLst/>
              <a:gdLst/>
              <a:ahLst/>
              <a:cxnLst/>
              <a:rect l="l" t="t" r="r" b="b"/>
              <a:pathLst>
                <a:path w="5913120" h="829310">
                  <a:moveTo>
                    <a:pt x="0" y="829056"/>
                  </a:moveTo>
                  <a:lnTo>
                    <a:pt x="5913120" y="829056"/>
                  </a:lnTo>
                  <a:lnTo>
                    <a:pt x="5913120" y="0"/>
                  </a:lnTo>
                  <a:lnTo>
                    <a:pt x="0" y="0"/>
                  </a:lnTo>
                  <a:lnTo>
                    <a:pt x="0" y="829056"/>
                  </a:lnTo>
                  <a:close/>
                </a:path>
              </a:pathLst>
            </a:custGeom>
            <a:ln w="914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3" name="object 53"/>
            <p:cNvSpPr/>
            <p:nvPr/>
          </p:nvSpPr>
          <p:spPr>
            <a:xfrm>
              <a:off x="6405372" y="4867655"/>
              <a:ext cx="2872740" cy="309880"/>
            </a:xfrm>
            <a:custGeom>
              <a:avLst/>
              <a:gdLst/>
              <a:ahLst/>
              <a:cxnLst/>
              <a:rect l="l" t="t" r="r" b="b"/>
              <a:pathLst>
                <a:path w="2872740" h="309879">
                  <a:moveTo>
                    <a:pt x="1260348" y="268224"/>
                  </a:moveTo>
                  <a:lnTo>
                    <a:pt x="2872740" y="268224"/>
                  </a:lnTo>
                  <a:lnTo>
                    <a:pt x="2872740" y="0"/>
                  </a:lnTo>
                  <a:lnTo>
                    <a:pt x="1260348" y="0"/>
                  </a:lnTo>
                  <a:lnTo>
                    <a:pt x="1260348" y="268224"/>
                  </a:lnTo>
                  <a:close/>
                </a:path>
                <a:path w="2872740" h="309879">
                  <a:moveTo>
                    <a:pt x="0" y="309372"/>
                  </a:moveTo>
                  <a:lnTo>
                    <a:pt x="841248" y="309372"/>
                  </a:lnTo>
                  <a:lnTo>
                    <a:pt x="841248" y="41148"/>
                  </a:lnTo>
                  <a:lnTo>
                    <a:pt x="0" y="41148"/>
                  </a:lnTo>
                  <a:lnTo>
                    <a:pt x="0" y="309372"/>
                  </a:lnTo>
                  <a:close/>
                </a:path>
              </a:pathLst>
            </a:custGeom>
            <a:ln w="914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54" name="object 54"/>
          <p:cNvSpPr txBox="1"/>
          <p:nvPr/>
        </p:nvSpPr>
        <p:spPr>
          <a:xfrm>
            <a:off x="8123173" y="2143505"/>
            <a:ext cx="826769" cy="2235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95"/>
              </a:spcBef>
            </a:pPr>
            <a:r>
              <a:rPr dirty="0" sz="1300" spc="-10">
                <a:latin typeface="Arial"/>
                <a:cs typeface="Arial"/>
              </a:rPr>
              <a:t>Processing</a:t>
            </a:r>
            <a:endParaRPr sz="1300">
              <a:latin typeface="Arial"/>
              <a:cs typeface="Arial"/>
            </a:endParaRPr>
          </a:p>
        </p:txBody>
      </p:sp>
      <p:sp>
        <p:nvSpPr>
          <p:cNvPr id="55" name="object 55"/>
          <p:cNvSpPr/>
          <p:nvPr/>
        </p:nvSpPr>
        <p:spPr>
          <a:xfrm>
            <a:off x="3921252" y="2446020"/>
            <a:ext cx="4825365" cy="800100"/>
          </a:xfrm>
          <a:custGeom>
            <a:avLst/>
            <a:gdLst/>
            <a:ahLst/>
            <a:cxnLst/>
            <a:rect l="l" t="t" r="r" b="b"/>
            <a:pathLst>
              <a:path w="4825365" h="800100">
                <a:moveTo>
                  <a:pt x="1397508" y="265175"/>
                </a:moveTo>
                <a:lnTo>
                  <a:pt x="4824984" y="265175"/>
                </a:lnTo>
                <a:lnTo>
                  <a:pt x="4824984" y="0"/>
                </a:lnTo>
                <a:lnTo>
                  <a:pt x="1397508" y="0"/>
                </a:lnTo>
                <a:lnTo>
                  <a:pt x="1397508" y="265175"/>
                </a:lnTo>
                <a:close/>
              </a:path>
              <a:path w="4825365" h="800100">
                <a:moveTo>
                  <a:pt x="0" y="800100"/>
                </a:moveTo>
                <a:lnTo>
                  <a:pt x="1211579" y="800100"/>
                </a:lnTo>
                <a:lnTo>
                  <a:pt x="1211579" y="530351"/>
                </a:lnTo>
                <a:lnTo>
                  <a:pt x="0" y="530351"/>
                </a:lnTo>
                <a:lnTo>
                  <a:pt x="0" y="800100"/>
                </a:lnTo>
                <a:close/>
              </a:path>
            </a:pathLst>
          </a:custGeom>
          <a:ln w="9144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6" name="object 56"/>
          <p:cNvSpPr txBox="1"/>
          <p:nvPr/>
        </p:nvSpPr>
        <p:spPr>
          <a:xfrm>
            <a:off x="4013327" y="3006089"/>
            <a:ext cx="542925" cy="2235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95"/>
              </a:spcBef>
            </a:pPr>
            <a:r>
              <a:rPr dirty="0" sz="1300" spc="-10">
                <a:latin typeface="Arial"/>
                <a:cs typeface="Arial"/>
              </a:rPr>
              <a:t>Access</a:t>
            </a:r>
            <a:endParaRPr sz="1300">
              <a:latin typeface="Arial"/>
              <a:cs typeface="Arial"/>
            </a:endParaRPr>
          </a:p>
        </p:txBody>
      </p:sp>
      <p:sp>
        <p:nvSpPr>
          <p:cNvPr id="57" name="object 57"/>
          <p:cNvSpPr/>
          <p:nvPr/>
        </p:nvSpPr>
        <p:spPr>
          <a:xfrm>
            <a:off x="5590032" y="2979420"/>
            <a:ext cx="4023360" cy="269875"/>
          </a:xfrm>
          <a:custGeom>
            <a:avLst/>
            <a:gdLst/>
            <a:ahLst/>
            <a:cxnLst/>
            <a:rect l="l" t="t" r="r" b="b"/>
            <a:pathLst>
              <a:path w="4023359" h="269875">
                <a:moveTo>
                  <a:pt x="0" y="268224"/>
                </a:moveTo>
                <a:lnTo>
                  <a:pt x="2122932" y="268224"/>
                </a:lnTo>
                <a:lnTo>
                  <a:pt x="2122932" y="0"/>
                </a:lnTo>
                <a:lnTo>
                  <a:pt x="0" y="0"/>
                </a:lnTo>
                <a:lnTo>
                  <a:pt x="0" y="268224"/>
                </a:lnTo>
                <a:close/>
              </a:path>
              <a:path w="4023359" h="269875">
                <a:moveTo>
                  <a:pt x="2423160" y="269747"/>
                </a:moveTo>
                <a:lnTo>
                  <a:pt x="4023360" y="269747"/>
                </a:lnTo>
                <a:lnTo>
                  <a:pt x="4023360" y="1523"/>
                </a:lnTo>
                <a:lnTo>
                  <a:pt x="2423160" y="1523"/>
                </a:lnTo>
                <a:lnTo>
                  <a:pt x="2423160" y="269747"/>
                </a:lnTo>
                <a:close/>
              </a:path>
            </a:pathLst>
          </a:custGeom>
          <a:ln w="9144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8" name="object 58"/>
          <p:cNvSpPr txBox="1"/>
          <p:nvPr/>
        </p:nvSpPr>
        <p:spPr>
          <a:xfrm>
            <a:off x="8092820" y="3009976"/>
            <a:ext cx="1097280" cy="2235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300" spc="-5">
                <a:latin typeface="Arial"/>
                <a:cs typeface="Arial"/>
              </a:rPr>
              <a:t>Service</a:t>
            </a:r>
            <a:r>
              <a:rPr dirty="0" sz="1300" spc="-45">
                <a:latin typeface="Arial"/>
                <a:cs typeface="Arial"/>
              </a:rPr>
              <a:t> </a:t>
            </a:r>
            <a:r>
              <a:rPr dirty="0" sz="1300" spc="-5">
                <a:latin typeface="Arial"/>
                <a:cs typeface="Arial"/>
              </a:rPr>
              <a:t>Levels</a:t>
            </a:r>
            <a:endParaRPr sz="1300">
              <a:latin typeface="Arial"/>
              <a:cs typeface="Arial"/>
            </a:endParaRPr>
          </a:p>
        </p:txBody>
      </p:sp>
      <p:sp>
        <p:nvSpPr>
          <p:cNvPr id="59" name="object 59"/>
          <p:cNvSpPr/>
          <p:nvPr/>
        </p:nvSpPr>
        <p:spPr>
          <a:xfrm>
            <a:off x="4392167" y="3284220"/>
            <a:ext cx="1469390" cy="268605"/>
          </a:xfrm>
          <a:custGeom>
            <a:avLst/>
            <a:gdLst/>
            <a:ahLst/>
            <a:cxnLst/>
            <a:rect l="l" t="t" r="r" b="b"/>
            <a:pathLst>
              <a:path w="1469389" h="268604">
                <a:moveTo>
                  <a:pt x="0" y="268224"/>
                </a:moveTo>
                <a:lnTo>
                  <a:pt x="1469136" y="268224"/>
                </a:lnTo>
                <a:lnTo>
                  <a:pt x="1469136" y="0"/>
                </a:lnTo>
                <a:lnTo>
                  <a:pt x="0" y="0"/>
                </a:lnTo>
                <a:lnTo>
                  <a:pt x="0" y="268224"/>
                </a:lnTo>
                <a:close/>
              </a:path>
            </a:pathLst>
          </a:custGeom>
          <a:ln w="9144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60" name="object 60"/>
          <p:cNvSpPr txBox="1"/>
          <p:nvPr/>
        </p:nvSpPr>
        <p:spPr>
          <a:xfrm>
            <a:off x="4471542" y="3312922"/>
            <a:ext cx="618490" cy="2235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300" spc="-5">
                <a:latin typeface="Arial"/>
                <a:cs typeface="Arial"/>
              </a:rPr>
              <a:t>Deli</a:t>
            </a:r>
            <a:r>
              <a:rPr dirty="0" sz="1300" spc="-20">
                <a:latin typeface="Arial"/>
                <a:cs typeface="Arial"/>
              </a:rPr>
              <a:t>v</a:t>
            </a:r>
            <a:r>
              <a:rPr dirty="0" sz="1300" spc="-5">
                <a:latin typeface="Arial"/>
                <a:cs typeface="Arial"/>
              </a:rPr>
              <a:t>ery</a:t>
            </a:r>
            <a:endParaRPr sz="1300">
              <a:latin typeface="Arial"/>
              <a:cs typeface="Arial"/>
            </a:endParaRPr>
          </a:p>
        </p:txBody>
      </p:sp>
      <p:sp>
        <p:nvSpPr>
          <p:cNvPr id="61" name="object 61"/>
          <p:cNvSpPr/>
          <p:nvPr/>
        </p:nvSpPr>
        <p:spPr>
          <a:xfrm>
            <a:off x="6252971" y="3275076"/>
            <a:ext cx="2123440" cy="269875"/>
          </a:xfrm>
          <a:custGeom>
            <a:avLst/>
            <a:gdLst/>
            <a:ahLst/>
            <a:cxnLst/>
            <a:rect l="l" t="t" r="r" b="b"/>
            <a:pathLst>
              <a:path w="2123440" h="269875">
                <a:moveTo>
                  <a:pt x="0" y="269748"/>
                </a:moveTo>
                <a:lnTo>
                  <a:pt x="2122931" y="269748"/>
                </a:lnTo>
                <a:lnTo>
                  <a:pt x="2122931" y="0"/>
                </a:lnTo>
                <a:lnTo>
                  <a:pt x="0" y="0"/>
                </a:lnTo>
                <a:lnTo>
                  <a:pt x="0" y="269748"/>
                </a:lnTo>
                <a:close/>
              </a:path>
            </a:pathLst>
          </a:custGeom>
          <a:ln w="9144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62" name="object 62"/>
          <p:cNvSpPr txBox="1"/>
          <p:nvPr/>
        </p:nvSpPr>
        <p:spPr>
          <a:xfrm>
            <a:off x="6331965" y="3304488"/>
            <a:ext cx="1784985" cy="2235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300" spc="-5">
                <a:latin typeface="Arial"/>
                <a:cs typeface="Arial"/>
              </a:rPr>
              <a:t>Grievance</a:t>
            </a:r>
            <a:r>
              <a:rPr dirty="0" sz="1300" spc="-35">
                <a:latin typeface="Arial"/>
                <a:cs typeface="Arial"/>
              </a:rPr>
              <a:t> </a:t>
            </a:r>
            <a:r>
              <a:rPr dirty="0" sz="1300" spc="-5">
                <a:latin typeface="Arial"/>
                <a:cs typeface="Arial"/>
              </a:rPr>
              <a:t>Management</a:t>
            </a:r>
            <a:endParaRPr sz="1300">
              <a:latin typeface="Arial"/>
              <a:cs typeface="Arial"/>
            </a:endParaRPr>
          </a:p>
        </p:txBody>
      </p:sp>
      <p:sp>
        <p:nvSpPr>
          <p:cNvPr id="63" name="object 63"/>
          <p:cNvSpPr txBox="1"/>
          <p:nvPr/>
        </p:nvSpPr>
        <p:spPr>
          <a:xfrm>
            <a:off x="7583678" y="3873500"/>
            <a:ext cx="936625" cy="2235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95"/>
              </a:spcBef>
            </a:pPr>
            <a:r>
              <a:rPr dirty="0" sz="1300" spc="-10">
                <a:latin typeface="Arial"/>
                <a:cs typeface="Arial"/>
              </a:rPr>
              <a:t>Identification</a:t>
            </a:r>
            <a:endParaRPr sz="1300">
              <a:latin typeface="Arial"/>
              <a:cs typeface="Arial"/>
            </a:endParaRPr>
          </a:p>
        </p:txBody>
      </p:sp>
      <p:sp>
        <p:nvSpPr>
          <p:cNvPr id="64" name="object 64"/>
          <p:cNvSpPr/>
          <p:nvPr/>
        </p:nvSpPr>
        <p:spPr>
          <a:xfrm>
            <a:off x="8327135" y="4218432"/>
            <a:ext cx="841375" cy="269875"/>
          </a:xfrm>
          <a:custGeom>
            <a:avLst/>
            <a:gdLst/>
            <a:ahLst/>
            <a:cxnLst/>
            <a:rect l="l" t="t" r="r" b="b"/>
            <a:pathLst>
              <a:path w="841375" h="269875">
                <a:moveTo>
                  <a:pt x="0" y="269748"/>
                </a:moveTo>
                <a:lnTo>
                  <a:pt x="841248" y="269748"/>
                </a:lnTo>
                <a:lnTo>
                  <a:pt x="841248" y="0"/>
                </a:lnTo>
                <a:lnTo>
                  <a:pt x="0" y="0"/>
                </a:lnTo>
                <a:lnTo>
                  <a:pt x="0" y="269748"/>
                </a:lnTo>
                <a:close/>
              </a:path>
            </a:pathLst>
          </a:custGeom>
          <a:ln w="9144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65" name="object 65"/>
          <p:cNvSpPr txBox="1"/>
          <p:nvPr/>
        </p:nvSpPr>
        <p:spPr>
          <a:xfrm>
            <a:off x="8419210" y="4248658"/>
            <a:ext cx="607060" cy="2235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95"/>
              </a:spcBef>
            </a:pPr>
            <a:r>
              <a:rPr dirty="0" sz="1300" spc="-10">
                <a:latin typeface="Arial"/>
                <a:cs typeface="Arial"/>
              </a:rPr>
              <a:t>Security</a:t>
            </a:r>
            <a:endParaRPr sz="1300">
              <a:latin typeface="Arial"/>
              <a:cs typeface="Arial"/>
            </a:endParaRPr>
          </a:p>
        </p:txBody>
      </p:sp>
      <p:sp>
        <p:nvSpPr>
          <p:cNvPr id="66" name="object 66"/>
          <p:cNvSpPr/>
          <p:nvPr/>
        </p:nvSpPr>
        <p:spPr>
          <a:xfrm>
            <a:off x="4165091" y="3843528"/>
            <a:ext cx="2512060" cy="643255"/>
          </a:xfrm>
          <a:custGeom>
            <a:avLst/>
            <a:gdLst/>
            <a:ahLst/>
            <a:cxnLst/>
            <a:rect l="l" t="t" r="r" b="b"/>
            <a:pathLst>
              <a:path w="2512059" h="643254">
                <a:moveTo>
                  <a:pt x="0" y="266700"/>
                </a:moveTo>
                <a:lnTo>
                  <a:pt x="2171700" y="266700"/>
                </a:lnTo>
                <a:lnTo>
                  <a:pt x="2171700" y="0"/>
                </a:lnTo>
                <a:lnTo>
                  <a:pt x="0" y="0"/>
                </a:lnTo>
                <a:lnTo>
                  <a:pt x="0" y="266700"/>
                </a:lnTo>
                <a:close/>
              </a:path>
              <a:path w="2512059" h="643254">
                <a:moveTo>
                  <a:pt x="431292" y="643128"/>
                </a:moveTo>
                <a:lnTo>
                  <a:pt x="2511552" y="643128"/>
                </a:lnTo>
                <a:lnTo>
                  <a:pt x="2511552" y="373380"/>
                </a:lnTo>
                <a:lnTo>
                  <a:pt x="431292" y="373380"/>
                </a:lnTo>
                <a:lnTo>
                  <a:pt x="431292" y="643128"/>
                </a:lnTo>
                <a:close/>
              </a:path>
            </a:pathLst>
          </a:custGeom>
          <a:ln w="9144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67" name="object 67"/>
          <p:cNvSpPr txBox="1"/>
          <p:nvPr/>
        </p:nvSpPr>
        <p:spPr>
          <a:xfrm>
            <a:off x="6497446" y="4938140"/>
            <a:ext cx="608965" cy="2235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95"/>
              </a:spcBef>
            </a:pPr>
            <a:r>
              <a:rPr dirty="0" sz="1300" spc="-5">
                <a:latin typeface="Arial"/>
                <a:cs typeface="Arial"/>
              </a:rPr>
              <a:t>Training</a:t>
            </a:r>
            <a:endParaRPr sz="1300">
              <a:latin typeface="Arial"/>
              <a:cs typeface="Arial"/>
            </a:endParaRPr>
          </a:p>
        </p:txBody>
      </p:sp>
      <p:sp>
        <p:nvSpPr>
          <p:cNvPr id="68" name="object 68"/>
          <p:cNvSpPr/>
          <p:nvPr/>
        </p:nvSpPr>
        <p:spPr>
          <a:xfrm>
            <a:off x="6222491" y="5300471"/>
            <a:ext cx="1693545" cy="268605"/>
          </a:xfrm>
          <a:custGeom>
            <a:avLst/>
            <a:gdLst/>
            <a:ahLst/>
            <a:cxnLst/>
            <a:rect l="l" t="t" r="r" b="b"/>
            <a:pathLst>
              <a:path w="1693545" h="268604">
                <a:moveTo>
                  <a:pt x="0" y="268223"/>
                </a:moveTo>
                <a:lnTo>
                  <a:pt x="1693164" y="268223"/>
                </a:lnTo>
                <a:lnTo>
                  <a:pt x="1693164" y="0"/>
                </a:lnTo>
                <a:lnTo>
                  <a:pt x="0" y="0"/>
                </a:lnTo>
                <a:lnTo>
                  <a:pt x="0" y="268223"/>
                </a:lnTo>
                <a:close/>
              </a:path>
            </a:pathLst>
          </a:custGeom>
          <a:ln w="9144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69" name="object 69"/>
          <p:cNvSpPr txBox="1"/>
          <p:nvPr/>
        </p:nvSpPr>
        <p:spPr>
          <a:xfrm>
            <a:off x="6315202" y="5329808"/>
            <a:ext cx="1219200" cy="2235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95"/>
              </a:spcBef>
            </a:pPr>
            <a:r>
              <a:rPr dirty="0" sz="1300" spc="-5">
                <a:latin typeface="Arial"/>
                <a:cs typeface="Arial"/>
              </a:rPr>
              <a:t>Respon</a:t>
            </a:r>
            <a:r>
              <a:rPr dirty="0" sz="1300" spc="-10">
                <a:latin typeface="Arial"/>
                <a:cs typeface="Arial"/>
              </a:rPr>
              <a:t>s</a:t>
            </a:r>
            <a:r>
              <a:rPr dirty="0" sz="1300" spc="-5">
                <a:latin typeface="Arial"/>
                <a:cs typeface="Arial"/>
              </a:rPr>
              <a:t>i</a:t>
            </a:r>
            <a:r>
              <a:rPr dirty="0" sz="1300" spc="-20">
                <a:latin typeface="Arial"/>
                <a:cs typeface="Arial"/>
              </a:rPr>
              <a:t>v</a:t>
            </a:r>
            <a:r>
              <a:rPr dirty="0" sz="1300" spc="-5">
                <a:latin typeface="Arial"/>
                <a:cs typeface="Arial"/>
              </a:rPr>
              <a:t>eness</a:t>
            </a:r>
            <a:endParaRPr sz="1300">
              <a:latin typeface="Arial"/>
              <a:cs typeface="Arial"/>
            </a:endParaRPr>
          </a:p>
        </p:txBody>
      </p:sp>
      <p:sp>
        <p:nvSpPr>
          <p:cNvPr id="70" name="object 70"/>
          <p:cNvSpPr/>
          <p:nvPr/>
        </p:nvSpPr>
        <p:spPr>
          <a:xfrm>
            <a:off x="4634484" y="4875276"/>
            <a:ext cx="1316990" cy="269875"/>
          </a:xfrm>
          <a:custGeom>
            <a:avLst/>
            <a:gdLst/>
            <a:ahLst/>
            <a:cxnLst/>
            <a:rect l="l" t="t" r="r" b="b"/>
            <a:pathLst>
              <a:path w="1316989" h="269875">
                <a:moveTo>
                  <a:pt x="0" y="269748"/>
                </a:moveTo>
                <a:lnTo>
                  <a:pt x="1316736" y="269748"/>
                </a:lnTo>
                <a:lnTo>
                  <a:pt x="1316736" y="0"/>
                </a:lnTo>
                <a:lnTo>
                  <a:pt x="0" y="0"/>
                </a:lnTo>
                <a:lnTo>
                  <a:pt x="0" y="269748"/>
                </a:lnTo>
                <a:close/>
              </a:path>
            </a:pathLst>
          </a:custGeom>
          <a:ln w="9144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71" name="object 71"/>
          <p:cNvSpPr txBox="1"/>
          <p:nvPr/>
        </p:nvSpPr>
        <p:spPr>
          <a:xfrm>
            <a:off x="4726178" y="4905247"/>
            <a:ext cx="760095" cy="2235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95"/>
              </a:spcBef>
            </a:pPr>
            <a:r>
              <a:rPr dirty="0" sz="1300" spc="-20">
                <a:latin typeface="Arial"/>
                <a:cs typeface="Arial"/>
              </a:rPr>
              <a:t>M</a:t>
            </a:r>
            <a:r>
              <a:rPr dirty="0" sz="1300" spc="-5">
                <a:latin typeface="Arial"/>
                <a:cs typeface="Arial"/>
              </a:rPr>
              <a:t>oti</a:t>
            </a:r>
            <a:r>
              <a:rPr dirty="0" sz="1300" spc="-20">
                <a:latin typeface="Arial"/>
                <a:cs typeface="Arial"/>
              </a:rPr>
              <a:t>v</a:t>
            </a:r>
            <a:r>
              <a:rPr dirty="0" sz="1300" spc="-5">
                <a:latin typeface="Arial"/>
                <a:cs typeface="Arial"/>
              </a:rPr>
              <a:t>ation</a:t>
            </a:r>
            <a:endParaRPr sz="1300">
              <a:latin typeface="Arial"/>
              <a:cs typeface="Arial"/>
            </a:endParaRPr>
          </a:p>
        </p:txBody>
      </p:sp>
      <p:sp>
        <p:nvSpPr>
          <p:cNvPr id="72" name="object 72"/>
          <p:cNvSpPr txBox="1"/>
          <p:nvPr/>
        </p:nvSpPr>
        <p:spPr>
          <a:xfrm>
            <a:off x="5027676" y="2121407"/>
            <a:ext cx="338455" cy="268605"/>
          </a:xfrm>
          <a:prstGeom prst="rect">
            <a:avLst/>
          </a:prstGeom>
          <a:solidFill>
            <a:srgbClr val="CC6600"/>
          </a:solidFill>
        </p:spPr>
        <p:txBody>
          <a:bodyPr wrap="square" lIns="0" tIns="41275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325"/>
              </a:spcBef>
            </a:pPr>
            <a:r>
              <a:rPr dirty="0" sz="1300" spc="-5">
                <a:solidFill>
                  <a:srgbClr val="FFFFFF"/>
                </a:solidFill>
                <a:latin typeface="Arial"/>
                <a:cs typeface="Arial"/>
              </a:rPr>
              <a:t>B</a:t>
            </a:r>
            <a:endParaRPr sz="1300">
              <a:latin typeface="Arial"/>
              <a:cs typeface="Arial"/>
            </a:endParaRPr>
          </a:p>
        </p:txBody>
      </p:sp>
      <p:grpSp>
        <p:nvGrpSpPr>
          <p:cNvPr id="73" name="object 73"/>
          <p:cNvGrpSpPr/>
          <p:nvPr/>
        </p:nvGrpSpPr>
        <p:grpSpPr>
          <a:xfrm>
            <a:off x="4634420" y="2068004"/>
            <a:ext cx="375285" cy="337185"/>
            <a:chOff x="4634420" y="2068004"/>
            <a:chExt cx="375285" cy="337185"/>
          </a:xfrm>
        </p:grpSpPr>
        <p:sp>
          <p:nvSpPr>
            <p:cNvPr id="74" name="object 74"/>
            <p:cNvSpPr/>
            <p:nvPr/>
          </p:nvSpPr>
          <p:spPr>
            <a:xfrm>
              <a:off x="4647438" y="2081022"/>
              <a:ext cx="349250" cy="311150"/>
            </a:xfrm>
            <a:custGeom>
              <a:avLst/>
              <a:gdLst/>
              <a:ahLst/>
              <a:cxnLst/>
              <a:rect l="l" t="t" r="r" b="b"/>
              <a:pathLst>
                <a:path w="349250" h="311150">
                  <a:moveTo>
                    <a:pt x="174498" y="0"/>
                  </a:moveTo>
                  <a:lnTo>
                    <a:pt x="128102" y="5552"/>
                  </a:lnTo>
                  <a:lnTo>
                    <a:pt x="86416" y="21223"/>
                  </a:lnTo>
                  <a:lnTo>
                    <a:pt x="51101" y="45529"/>
                  </a:lnTo>
                  <a:lnTo>
                    <a:pt x="23819" y="76990"/>
                  </a:lnTo>
                  <a:lnTo>
                    <a:pt x="6231" y="114123"/>
                  </a:lnTo>
                  <a:lnTo>
                    <a:pt x="0" y="155448"/>
                  </a:lnTo>
                  <a:lnTo>
                    <a:pt x="6231" y="196772"/>
                  </a:lnTo>
                  <a:lnTo>
                    <a:pt x="23819" y="233905"/>
                  </a:lnTo>
                  <a:lnTo>
                    <a:pt x="51101" y="265366"/>
                  </a:lnTo>
                  <a:lnTo>
                    <a:pt x="86416" y="289672"/>
                  </a:lnTo>
                  <a:lnTo>
                    <a:pt x="128102" y="305343"/>
                  </a:lnTo>
                  <a:lnTo>
                    <a:pt x="174498" y="310895"/>
                  </a:lnTo>
                  <a:lnTo>
                    <a:pt x="220893" y="305343"/>
                  </a:lnTo>
                  <a:lnTo>
                    <a:pt x="262579" y="289672"/>
                  </a:lnTo>
                  <a:lnTo>
                    <a:pt x="297894" y="265366"/>
                  </a:lnTo>
                  <a:lnTo>
                    <a:pt x="325176" y="233905"/>
                  </a:lnTo>
                  <a:lnTo>
                    <a:pt x="342764" y="196772"/>
                  </a:lnTo>
                  <a:lnTo>
                    <a:pt x="348996" y="155448"/>
                  </a:lnTo>
                  <a:lnTo>
                    <a:pt x="342764" y="114123"/>
                  </a:lnTo>
                  <a:lnTo>
                    <a:pt x="325176" y="76990"/>
                  </a:lnTo>
                  <a:lnTo>
                    <a:pt x="297894" y="45529"/>
                  </a:lnTo>
                  <a:lnTo>
                    <a:pt x="262579" y="21223"/>
                  </a:lnTo>
                  <a:lnTo>
                    <a:pt x="220893" y="5552"/>
                  </a:lnTo>
                  <a:lnTo>
                    <a:pt x="174498" y="0"/>
                  </a:lnTo>
                  <a:close/>
                </a:path>
              </a:pathLst>
            </a:custGeom>
            <a:solidFill>
              <a:srgbClr val="FF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5" name="object 75"/>
            <p:cNvSpPr/>
            <p:nvPr/>
          </p:nvSpPr>
          <p:spPr>
            <a:xfrm>
              <a:off x="4647438" y="2081022"/>
              <a:ext cx="349250" cy="311150"/>
            </a:xfrm>
            <a:custGeom>
              <a:avLst/>
              <a:gdLst/>
              <a:ahLst/>
              <a:cxnLst/>
              <a:rect l="l" t="t" r="r" b="b"/>
              <a:pathLst>
                <a:path w="349250" h="311150">
                  <a:moveTo>
                    <a:pt x="0" y="155448"/>
                  </a:moveTo>
                  <a:lnTo>
                    <a:pt x="6231" y="114123"/>
                  </a:lnTo>
                  <a:lnTo>
                    <a:pt x="23819" y="76990"/>
                  </a:lnTo>
                  <a:lnTo>
                    <a:pt x="51101" y="45529"/>
                  </a:lnTo>
                  <a:lnTo>
                    <a:pt x="86416" y="21223"/>
                  </a:lnTo>
                  <a:lnTo>
                    <a:pt x="128102" y="5552"/>
                  </a:lnTo>
                  <a:lnTo>
                    <a:pt x="174498" y="0"/>
                  </a:lnTo>
                  <a:lnTo>
                    <a:pt x="220893" y="5552"/>
                  </a:lnTo>
                  <a:lnTo>
                    <a:pt x="262579" y="21223"/>
                  </a:lnTo>
                  <a:lnTo>
                    <a:pt x="297894" y="45529"/>
                  </a:lnTo>
                  <a:lnTo>
                    <a:pt x="325176" y="76990"/>
                  </a:lnTo>
                  <a:lnTo>
                    <a:pt x="342764" y="114123"/>
                  </a:lnTo>
                  <a:lnTo>
                    <a:pt x="348996" y="155448"/>
                  </a:lnTo>
                  <a:lnTo>
                    <a:pt x="342764" y="196772"/>
                  </a:lnTo>
                  <a:lnTo>
                    <a:pt x="325176" y="233905"/>
                  </a:lnTo>
                  <a:lnTo>
                    <a:pt x="297894" y="265366"/>
                  </a:lnTo>
                  <a:lnTo>
                    <a:pt x="262579" y="289672"/>
                  </a:lnTo>
                  <a:lnTo>
                    <a:pt x="220893" y="305343"/>
                  </a:lnTo>
                  <a:lnTo>
                    <a:pt x="174498" y="310895"/>
                  </a:lnTo>
                  <a:lnTo>
                    <a:pt x="128102" y="305343"/>
                  </a:lnTo>
                  <a:lnTo>
                    <a:pt x="86416" y="289672"/>
                  </a:lnTo>
                  <a:lnTo>
                    <a:pt x="51101" y="265366"/>
                  </a:lnTo>
                  <a:lnTo>
                    <a:pt x="23819" y="233905"/>
                  </a:lnTo>
                  <a:lnTo>
                    <a:pt x="6231" y="196772"/>
                  </a:lnTo>
                  <a:lnTo>
                    <a:pt x="0" y="155448"/>
                  </a:lnTo>
                  <a:close/>
                </a:path>
              </a:pathLst>
            </a:custGeom>
            <a:ln w="25908">
              <a:solidFill>
                <a:srgbClr val="395E88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76" name="object 76"/>
          <p:cNvSpPr txBox="1"/>
          <p:nvPr/>
        </p:nvSpPr>
        <p:spPr>
          <a:xfrm>
            <a:off x="4102480" y="2139187"/>
            <a:ext cx="803275" cy="2235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25400">
              <a:lnSpc>
                <a:spcPct val="100000"/>
              </a:lnSpc>
              <a:spcBef>
                <a:spcPts val="95"/>
              </a:spcBef>
              <a:tabLst>
                <a:tab pos="672465" algn="l"/>
              </a:tabLst>
            </a:pPr>
            <a:r>
              <a:rPr dirty="0" sz="1300" spc="-5">
                <a:latin typeface="Arial"/>
                <a:cs typeface="Arial"/>
              </a:rPr>
              <a:t>Forms	</a:t>
            </a:r>
            <a:r>
              <a:rPr dirty="0" baseline="6410" sz="1950" spc="-7">
                <a:solidFill>
                  <a:srgbClr val="FFFFFF"/>
                </a:solidFill>
                <a:latin typeface="Arial"/>
                <a:cs typeface="Arial"/>
              </a:rPr>
              <a:t>5</a:t>
            </a:r>
            <a:endParaRPr baseline="6410" sz="1950">
              <a:latin typeface="Arial"/>
              <a:cs typeface="Arial"/>
            </a:endParaRPr>
          </a:p>
        </p:txBody>
      </p:sp>
      <p:grpSp>
        <p:nvGrpSpPr>
          <p:cNvPr id="77" name="object 77"/>
          <p:cNvGrpSpPr/>
          <p:nvPr/>
        </p:nvGrpSpPr>
        <p:grpSpPr>
          <a:xfrm>
            <a:off x="8950388" y="2066480"/>
            <a:ext cx="375285" cy="337185"/>
            <a:chOff x="8950388" y="2066480"/>
            <a:chExt cx="375285" cy="337185"/>
          </a:xfrm>
        </p:grpSpPr>
        <p:sp>
          <p:nvSpPr>
            <p:cNvPr id="78" name="object 78"/>
            <p:cNvSpPr/>
            <p:nvPr/>
          </p:nvSpPr>
          <p:spPr>
            <a:xfrm>
              <a:off x="8963406" y="2079497"/>
              <a:ext cx="349250" cy="311150"/>
            </a:xfrm>
            <a:custGeom>
              <a:avLst/>
              <a:gdLst/>
              <a:ahLst/>
              <a:cxnLst/>
              <a:rect l="l" t="t" r="r" b="b"/>
              <a:pathLst>
                <a:path w="349250" h="311150">
                  <a:moveTo>
                    <a:pt x="174498" y="0"/>
                  </a:moveTo>
                  <a:lnTo>
                    <a:pt x="128102" y="5552"/>
                  </a:lnTo>
                  <a:lnTo>
                    <a:pt x="86416" y="21223"/>
                  </a:lnTo>
                  <a:lnTo>
                    <a:pt x="51101" y="45529"/>
                  </a:lnTo>
                  <a:lnTo>
                    <a:pt x="23819" y="76990"/>
                  </a:lnTo>
                  <a:lnTo>
                    <a:pt x="6231" y="114123"/>
                  </a:lnTo>
                  <a:lnTo>
                    <a:pt x="0" y="155448"/>
                  </a:lnTo>
                  <a:lnTo>
                    <a:pt x="6231" y="196772"/>
                  </a:lnTo>
                  <a:lnTo>
                    <a:pt x="23819" y="233905"/>
                  </a:lnTo>
                  <a:lnTo>
                    <a:pt x="51101" y="265366"/>
                  </a:lnTo>
                  <a:lnTo>
                    <a:pt x="86416" y="289672"/>
                  </a:lnTo>
                  <a:lnTo>
                    <a:pt x="128102" y="305343"/>
                  </a:lnTo>
                  <a:lnTo>
                    <a:pt x="174498" y="310896"/>
                  </a:lnTo>
                  <a:lnTo>
                    <a:pt x="220893" y="305343"/>
                  </a:lnTo>
                  <a:lnTo>
                    <a:pt x="262579" y="289672"/>
                  </a:lnTo>
                  <a:lnTo>
                    <a:pt x="297894" y="265366"/>
                  </a:lnTo>
                  <a:lnTo>
                    <a:pt x="325176" y="233905"/>
                  </a:lnTo>
                  <a:lnTo>
                    <a:pt x="342764" y="196772"/>
                  </a:lnTo>
                  <a:lnTo>
                    <a:pt x="348996" y="155448"/>
                  </a:lnTo>
                  <a:lnTo>
                    <a:pt x="342764" y="114123"/>
                  </a:lnTo>
                  <a:lnTo>
                    <a:pt x="325176" y="76990"/>
                  </a:lnTo>
                  <a:lnTo>
                    <a:pt x="297894" y="45529"/>
                  </a:lnTo>
                  <a:lnTo>
                    <a:pt x="262579" y="21223"/>
                  </a:lnTo>
                  <a:lnTo>
                    <a:pt x="220893" y="5552"/>
                  </a:lnTo>
                  <a:lnTo>
                    <a:pt x="174498" y="0"/>
                  </a:lnTo>
                  <a:close/>
                </a:path>
              </a:pathLst>
            </a:custGeom>
            <a:solidFill>
              <a:srgbClr val="FF0066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9" name="object 79"/>
            <p:cNvSpPr/>
            <p:nvPr/>
          </p:nvSpPr>
          <p:spPr>
            <a:xfrm>
              <a:off x="8963406" y="2079497"/>
              <a:ext cx="349250" cy="311150"/>
            </a:xfrm>
            <a:custGeom>
              <a:avLst/>
              <a:gdLst/>
              <a:ahLst/>
              <a:cxnLst/>
              <a:rect l="l" t="t" r="r" b="b"/>
              <a:pathLst>
                <a:path w="349250" h="311150">
                  <a:moveTo>
                    <a:pt x="0" y="155448"/>
                  </a:moveTo>
                  <a:lnTo>
                    <a:pt x="6231" y="114123"/>
                  </a:lnTo>
                  <a:lnTo>
                    <a:pt x="23819" y="76990"/>
                  </a:lnTo>
                  <a:lnTo>
                    <a:pt x="51101" y="45529"/>
                  </a:lnTo>
                  <a:lnTo>
                    <a:pt x="86416" y="21223"/>
                  </a:lnTo>
                  <a:lnTo>
                    <a:pt x="128102" y="5552"/>
                  </a:lnTo>
                  <a:lnTo>
                    <a:pt x="174498" y="0"/>
                  </a:lnTo>
                  <a:lnTo>
                    <a:pt x="220893" y="5552"/>
                  </a:lnTo>
                  <a:lnTo>
                    <a:pt x="262579" y="21223"/>
                  </a:lnTo>
                  <a:lnTo>
                    <a:pt x="297894" y="45529"/>
                  </a:lnTo>
                  <a:lnTo>
                    <a:pt x="325176" y="76990"/>
                  </a:lnTo>
                  <a:lnTo>
                    <a:pt x="342764" y="114123"/>
                  </a:lnTo>
                  <a:lnTo>
                    <a:pt x="348996" y="155448"/>
                  </a:lnTo>
                  <a:lnTo>
                    <a:pt x="342764" y="196772"/>
                  </a:lnTo>
                  <a:lnTo>
                    <a:pt x="325176" y="233905"/>
                  </a:lnTo>
                  <a:lnTo>
                    <a:pt x="297894" y="265366"/>
                  </a:lnTo>
                  <a:lnTo>
                    <a:pt x="262579" y="289672"/>
                  </a:lnTo>
                  <a:lnTo>
                    <a:pt x="220893" y="305343"/>
                  </a:lnTo>
                  <a:lnTo>
                    <a:pt x="174498" y="310896"/>
                  </a:lnTo>
                  <a:lnTo>
                    <a:pt x="128102" y="305343"/>
                  </a:lnTo>
                  <a:lnTo>
                    <a:pt x="86416" y="289672"/>
                  </a:lnTo>
                  <a:lnTo>
                    <a:pt x="51101" y="265366"/>
                  </a:lnTo>
                  <a:lnTo>
                    <a:pt x="23819" y="233905"/>
                  </a:lnTo>
                  <a:lnTo>
                    <a:pt x="6231" y="196772"/>
                  </a:lnTo>
                  <a:lnTo>
                    <a:pt x="0" y="155448"/>
                  </a:lnTo>
                  <a:close/>
                </a:path>
              </a:pathLst>
            </a:custGeom>
            <a:ln w="25908">
              <a:solidFill>
                <a:srgbClr val="395E88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80" name="object 80"/>
          <p:cNvSpPr txBox="1"/>
          <p:nvPr/>
        </p:nvSpPr>
        <p:spPr>
          <a:xfrm>
            <a:off x="9091548" y="2117801"/>
            <a:ext cx="104775" cy="2235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95"/>
              </a:spcBef>
            </a:pPr>
            <a:r>
              <a:rPr dirty="0" sz="1300" spc="-5">
                <a:solidFill>
                  <a:srgbClr val="FFFFFF"/>
                </a:solidFill>
                <a:latin typeface="Arial"/>
                <a:cs typeface="Arial"/>
              </a:rPr>
              <a:t>4</a:t>
            </a:r>
            <a:endParaRPr sz="1300">
              <a:latin typeface="Arial"/>
              <a:cs typeface="Arial"/>
            </a:endParaRPr>
          </a:p>
        </p:txBody>
      </p:sp>
      <p:grpSp>
        <p:nvGrpSpPr>
          <p:cNvPr id="81" name="object 81"/>
          <p:cNvGrpSpPr/>
          <p:nvPr/>
        </p:nvGrpSpPr>
        <p:grpSpPr>
          <a:xfrm>
            <a:off x="6853364" y="2064956"/>
            <a:ext cx="375285" cy="337185"/>
            <a:chOff x="6853364" y="2064956"/>
            <a:chExt cx="375285" cy="337185"/>
          </a:xfrm>
        </p:grpSpPr>
        <p:sp>
          <p:nvSpPr>
            <p:cNvPr id="82" name="object 82"/>
            <p:cNvSpPr/>
            <p:nvPr/>
          </p:nvSpPr>
          <p:spPr>
            <a:xfrm>
              <a:off x="6866382" y="2077974"/>
              <a:ext cx="349250" cy="311150"/>
            </a:xfrm>
            <a:custGeom>
              <a:avLst/>
              <a:gdLst/>
              <a:ahLst/>
              <a:cxnLst/>
              <a:rect l="l" t="t" r="r" b="b"/>
              <a:pathLst>
                <a:path w="349250" h="311150">
                  <a:moveTo>
                    <a:pt x="174498" y="0"/>
                  </a:moveTo>
                  <a:lnTo>
                    <a:pt x="128102" y="5552"/>
                  </a:lnTo>
                  <a:lnTo>
                    <a:pt x="86416" y="21223"/>
                  </a:lnTo>
                  <a:lnTo>
                    <a:pt x="51101" y="45529"/>
                  </a:lnTo>
                  <a:lnTo>
                    <a:pt x="23819" y="76990"/>
                  </a:lnTo>
                  <a:lnTo>
                    <a:pt x="6231" y="114123"/>
                  </a:lnTo>
                  <a:lnTo>
                    <a:pt x="0" y="155448"/>
                  </a:lnTo>
                  <a:lnTo>
                    <a:pt x="6231" y="196772"/>
                  </a:lnTo>
                  <a:lnTo>
                    <a:pt x="23819" y="233905"/>
                  </a:lnTo>
                  <a:lnTo>
                    <a:pt x="51101" y="265366"/>
                  </a:lnTo>
                  <a:lnTo>
                    <a:pt x="86416" y="289672"/>
                  </a:lnTo>
                  <a:lnTo>
                    <a:pt x="128102" y="305343"/>
                  </a:lnTo>
                  <a:lnTo>
                    <a:pt x="174498" y="310896"/>
                  </a:lnTo>
                  <a:lnTo>
                    <a:pt x="220893" y="305343"/>
                  </a:lnTo>
                  <a:lnTo>
                    <a:pt x="262579" y="289672"/>
                  </a:lnTo>
                  <a:lnTo>
                    <a:pt x="297894" y="265366"/>
                  </a:lnTo>
                  <a:lnTo>
                    <a:pt x="325176" y="233905"/>
                  </a:lnTo>
                  <a:lnTo>
                    <a:pt x="342764" y="196772"/>
                  </a:lnTo>
                  <a:lnTo>
                    <a:pt x="348996" y="155448"/>
                  </a:lnTo>
                  <a:lnTo>
                    <a:pt x="342764" y="114123"/>
                  </a:lnTo>
                  <a:lnTo>
                    <a:pt x="325176" y="76990"/>
                  </a:lnTo>
                  <a:lnTo>
                    <a:pt x="297894" y="45529"/>
                  </a:lnTo>
                  <a:lnTo>
                    <a:pt x="262579" y="21223"/>
                  </a:lnTo>
                  <a:lnTo>
                    <a:pt x="220893" y="5552"/>
                  </a:lnTo>
                  <a:lnTo>
                    <a:pt x="174498" y="0"/>
                  </a:lnTo>
                  <a:close/>
                </a:path>
              </a:pathLst>
            </a:custGeom>
            <a:solidFill>
              <a:srgbClr val="FF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3" name="object 83"/>
            <p:cNvSpPr/>
            <p:nvPr/>
          </p:nvSpPr>
          <p:spPr>
            <a:xfrm>
              <a:off x="6866382" y="2077974"/>
              <a:ext cx="349250" cy="311150"/>
            </a:xfrm>
            <a:custGeom>
              <a:avLst/>
              <a:gdLst/>
              <a:ahLst/>
              <a:cxnLst/>
              <a:rect l="l" t="t" r="r" b="b"/>
              <a:pathLst>
                <a:path w="349250" h="311150">
                  <a:moveTo>
                    <a:pt x="0" y="155448"/>
                  </a:moveTo>
                  <a:lnTo>
                    <a:pt x="6231" y="114123"/>
                  </a:lnTo>
                  <a:lnTo>
                    <a:pt x="23819" y="76990"/>
                  </a:lnTo>
                  <a:lnTo>
                    <a:pt x="51101" y="45529"/>
                  </a:lnTo>
                  <a:lnTo>
                    <a:pt x="86416" y="21223"/>
                  </a:lnTo>
                  <a:lnTo>
                    <a:pt x="128102" y="5552"/>
                  </a:lnTo>
                  <a:lnTo>
                    <a:pt x="174498" y="0"/>
                  </a:lnTo>
                  <a:lnTo>
                    <a:pt x="220893" y="5552"/>
                  </a:lnTo>
                  <a:lnTo>
                    <a:pt x="262579" y="21223"/>
                  </a:lnTo>
                  <a:lnTo>
                    <a:pt x="297894" y="45529"/>
                  </a:lnTo>
                  <a:lnTo>
                    <a:pt x="325176" y="76990"/>
                  </a:lnTo>
                  <a:lnTo>
                    <a:pt x="342764" y="114123"/>
                  </a:lnTo>
                  <a:lnTo>
                    <a:pt x="348996" y="155448"/>
                  </a:lnTo>
                  <a:lnTo>
                    <a:pt x="342764" y="196772"/>
                  </a:lnTo>
                  <a:lnTo>
                    <a:pt x="325176" y="233905"/>
                  </a:lnTo>
                  <a:lnTo>
                    <a:pt x="297894" y="265366"/>
                  </a:lnTo>
                  <a:lnTo>
                    <a:pt x="262579" y="289672"/>
                  </a:lnTo>
                  <a:lnTo>
                    <a:pt x="220893" y="305343"/>
                  </a:lnTo>
                  <a:lnTo>
                    <a:pt x="174498" y="310896"/>
                  </a:lnTo>
                  <a:lnTo>
                    <a:pt x="128102" y="305343"/>
                  </a:lnTo>
                  <a:lnTo>
                    <a:pt x="86416" y="289672"/>
                  </a:lnTo>
                  <a:lnTo>
                    <a:pt x="51101" y="265366"/>
                  </a:lnTo>
                  <a:lnTo>
                    <a:pt x="23819" y="233905"/>
                  </a:lnTo>
                  <a:lnTo>
                    <a:pt x="6231" y="196772"/>
                  </a:lnTo>
                  <a:lnTo>
                    <a:pt x="0" y="155448"/>
                  </a:lnTo>
                  <a:close/>
                </a:path>
              </a:pathLst>
            </a:custGeom>
            <a:ln w="25908">
              <a:solidFill>
                <a:srgbClr val="395E88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84" name="object 84"/>
          <p:cNvSpPr txBox="1"/>
          <p:nvPr/>
        </p:nvSpPr>
        <p:spPr>
          <a:xfrm>
            <a:off x="6054090" y="2142489"/>
            <a:ext cx="2033905" cy="55562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25400">
              <a:lnSpc>
                <a:spcPct val="100000"/>
              </a:lnSpc>
              <a:spcBef>
                <a:spcPts val="95"/>
              </a:spcBef>
            </a:pPr>
            <a:r>
              <a:rPr dirty="0" sz="1300" spc="-10">
                <a:latin typeface="Arial"/>
                <a:cs typeface="Arial"/>
              </a:rPr>
              <a:t>Verification</a:t>
            </a:r>
            <a:r>
              <a:rPr dirty="0" sz="1300" spc="80">
                <a:latin typeface="Arial"/>
                <a:cs typeface="Arial"/>
              </a:rPr>
              <a:t> </a:t>
            </a:r>
            <a:r>
              <a:rPr dirty="0" baseline="8547" sz="1950" spc="-7">
                <a:solidFill>
                  <a:srgbClr val="FFFFFF"/>
                </a:solidFill>
                <a:latin typeface="Arial"/>
                <a:cs typeface="Arial"/>
              </a:rPr>
              <a:t>5</a:t>
            </a:r>
            <a:endParaRPr baseline="8547" sz="1950">
              <a:latin typeface="Arial"/>
              <a:cs typeface="Arial"/>
            </a:endParaRPr>
          </a:p>
          <a:p>
            <a:pPr marL="271145">
              <a:lnSpc>
                <a:spcPct val="100000"/>
              </a:lnSpc>
              <a:spcBef>
                <a:spcPts val="1060"/>
              </a:spcBef>
            </a:pPr>
            <a:r>
              <a:rPr dirty="0" sz="1300" spc="-5">
                <a:latin typeface="Arial"/>
                <a:cs typeface="Arial"/>
              </a:rPr>
              <a:t>Miscellaneous</a:t>
            </a:r>
            <a:r>
              <a:rPr dirty="0" sz="1300" spc="10">
                <a:latin typeface="Arial"/>
                <a:cs typeface="Arial"/>
              </a:rPr>
              <a:t> </a:t>
            </a:r>
            <a:r>
              <a:rPr dirty="0" sz="1300" spc="-5">
                <a:latin typeface="Arial"/>
                <a:cs typeface="Arial"/>
              </a:rPr>
              <a:t>Services</a:t>
            </a:r>
            <a:endParaRPr sz="1300">
              <a:latin typeface="Arial"/>
              <a:cs typeface="Arial"/>
            </a:endParaRPr>
          </a:p>
        </p:txBody>
      </p:sp>
      <p:grpSp>
        <p:nvGrpSpPr>
          <p:cNvPr id="85" name="object 85"/>
          <p:cNvGrpSpPr/>
          <p:nvPr/>
        </p:nvGrpSpPr>
        <p:grpSpPr>
          <a:xfrm>
            <a:off x="5414708" y="2388044"/>
            <a:ext cx="376555" cy="337185"/>
            <a:chOff x="5414708" y="2388044"/>
            <a:chExt cx="376555" cy="337185"/>
          </a:xfrm>
        </p:grpSpPr>
        <p:sp>
          <p:nvSpPr>
            <p:cNvPr id="86" name="object 86"/>
            <p:cNvSpPr/>
            <p:nvPr/>
          </p:nvSpPr>
          <p:spPr>
            <a:xfrm>
              <a:off x="5427726" y="2401062"/>
              <a:ext cx="350520" cy="311150"/>
            </a:xfrm>
            <a:custGeom>
              <a:avLst/>
              <a:gdLst/>
              <a:ahLst/>
              <a:cxnLst/>
              <a:rect l="l" t="t" r="r" b="b"/>
              <a:pathLst>
                <a:path w="350520" h="311150">
                  <a:moveTo>
                    <a:pt x="175260" y="0"/>
                  </a:moveTo>
                  <a:lnTo>
                    <a:pt x="128675" y="5552"/>
                  </a:lnTo>
                  <a:lnTo>
                    <a:pt x="86811" y="21223"/>
                  </a:lnTo>
                  <a:lnTo>
                    <a:pt x="51339" y="45529"/>
                  </a:lnTo>
                  <a:lnTo>
                    <a:pt x="23932" y="76990"/>
                  </a:lnTo>
                  <a:lnTo>
                    <a:pt x="6261" y="114123"/>
                  </a:lnTo>
                  <a:lnTo>
                    <a:pt x="0" y="155448"/>
                  </a:lnTo>
                  <a:lnTo>
                    <a:pt x="6261" y="196772"/>
                  </a:lnTo>
                  <a:lnTo>
                    <a:pt x="23932" y="233905"/>
                  </a:lnTo>
                  <a:lnTo>
                    <a:pt x="51339" y="265366"/>
                  </a:lnTo>
                  <a:lnTo>
                    <a:pt x="86811" y="289672"/>
                  </a:lnTo>
                  <a:lnTo>
                    <a:pt x="128675" y="305343"/>
                  </a:lnTo>
                  <a:lnTo>
                    <a:pt x="175260" y="310896"/>
                  </a:lnTo>
                  <a:lnTo>
                    <a:pt x="221844" y="305343"/>
                  </a:lnTo>
                  <a:lnTo>
                    <a:pt x="263708" y="289672"/>
                  </a:lnTo>
                  <a:lnTo>
                    <a:pt x="299180" y="265366"/>
                  </a:lnTo>
                  <a:lnTo>
                    <a:pt x="326587" y="233905"/>
                  </a:lnTo>
                  <a:lnTo>
                    <a:pt x="344258" y="196772"/>
                  </a:lnTo>
                  <a:lnTo>
                    <a:pt x="350520" y="155448"/>
                  </a:lnTo>
                  <a:lnTo>
                    <a:pt x="344258" y="114123"/>
                  </a:lnTo>
                  <a:lnTo>
                    <a:pt x="326587" y="76990"/>
                  </a:lnTo>
                  <a:lnTo>
                    <a:pt x="299180" y="45529"/>
                  </a:lnTo>
                  <a:lnTo>
                    <a:pt x="263708" y="21223"/>
                  </a:lnTo>
                  <a:lnTo>
                    <a:pt x="221844" y="5552"/>
                  </a:lnTo>
                  <a:lnTo>
                    <a:pt x="175260" y="0"/>
                  </a:lnTo>
                  <a:close/>
                </a:path>
              </a:pathLst>
            </a:custGeom>
            <a:solidFill>
              <a:srgbClr val="FF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7" name="object 87"/>
            <p:cNvSpPr/>
            <p:nvPr/>
          </p:nvSpPr>
          <p:spPr>
            <a:xfrm>
              <a:off x="5427726" y="2401062"/>
              <a:ext cx="350520" cy="311150"/>
            </a:xfrm>
            <a:custGeom>
              <a:avLst/>
              <a:gdLst/>
              <a:ahLst/>
              <a:cxnLst/>
              <a:rect l="l" t="t" r="r" b="b"/>
              <a:pathLst>
                <a:path w="350520" h="311150">
                  <a:moveTo>
                    <a:pt x="0" y="155448"/>
                  </a:moveTo>
                  <a:lnTo>
                    <a:pt x="6261" y="114123"/>
                  </a:lnTo>
                  <a:lnTo>
                    <a:pt x="23932" y="76990"/>
                  </a:lnTo>
                  <a:lnTo>
                    <a:pt x="51339" y="45529"/>
                  </a:lnTo>
                  <a:lnTo>
                    <a:pt x="86811" y="21223"/>
                  </a:lnTo>
                  <a:lnTo>
                    <a:pt x="128675" y="5552"/>
                  </a:lnTo>
                  <a:lnTo>
                    <a:pt x="175260" y="0"/>
                  </a:lnTo>
                  <a:lnTo>
                    <a:pt x="221844" y="5552"/>
                  </a:lnTo>
                  <a:lnTo>
                    <a:pt x="263708" y="21223"/>
                  </a:lnTo>
                  <a:lnTo>
                    <a:pt x="299180" y="45529"/>
                  </a:lnTo>
                  <a:lnTo>
                    <a:pt x="326587" y="76990"/>
                  </a:lnTo>
                  <a:lnTo>
                    <a:pt x="344258" y="114123"/>
                  </a:lnTo>
                  <a:lnTo>
                    <a:pt x="350520" y="155448"/>
                  </a:lnTo>
                  <a:lnTo>
                    <a:pt x="344258" y="196772"/>
                  </a:lnTo>
                  <a:lnTo>
                    <a:pt x="326587" y="233905"/>
                  </a:lnTo>
                  <a:lnTo>
                    <a:pt x="299180" y="265366"/>
                  </a:lnTo>
                  <a:lnTo>
                    <a:pt x="263708" y="289672"/>
                  </a:lnTo>
                  <a:lnTo>
                    <a:pt x="221844" y="305343"/>
                  </a:lnTo>
                  <a:lnTo>
                    <a:pt x="175260" y="310896"/>
                  </a:lnTo>
                  <a:lnTo>
                    <a:pt x="128675" y="305343"/>
                  </a:lnTo>
                  <a:lnTo>
                    <a:pt x="86811" y="289672"/>
                  </a:lnTo>
                  <a:lnTo>
                    <a:pt x="51339" y="265366"/>
                  </a:lnTo>
                  <a:lnTo>
                    <a:pt x="23932" y="233905"/>
                  </a:lnTo>
                  <a:lnTo>
                    <a:pt x="6261" y="196772"/>
                  </a:lnTo>
                  <a:lnTo>
                    <a:pt x="0" y="155448"/>
                  </a:lnTo>
                  <a:close/>
                </a:path>
              </a:pathLst>
            </a:custGeom>
            <a:ln w="25908">
              <a:solidFill>
                <a:srgbClr val="395E88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88" name="object 88"/>
          <p:cNvSpPr txBox="1"/>
          <p:nvPr/>
        </p:nvSpPr>
        <p:spPr>
          <a:xfrm>
            <a:off x="5556758" y="2439669"/>
            <a:ext cx="104775" cy="2235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95"/>
              </a:spcBef>
            </a:pPr>
            <a:r>
              <a:rPr dirty="0" sz="1300" spc="-5">
                <a:solidFill>
                  <a:srgbClr val="FFFFFF"/>
                </a:solidFill>
                <a:latin typeface="Arial"/>
                <a:cs typeface="Arial"/>
              </a:rPr>
              <a:t>5</a:t>
            </a:r>
            <a:endParaRPr sz="1300">
              <a:latin typeface="Arial"/>
              <a:cs typeface="Arial"/>
            </a:endParaRPr>
          </a:p>
        </p:txBody>
      </p:sp>
      <p:sp>
        <p:nvSpPr>
          <p:cNvPr id="89" name="object 89"/>
          <p:cNvSpPr txBox="1"/>
          <p:nvPr/>
        </p:nvSpPr>
        <p:spPr>
          <a:xfrm>
            <a:off x="4770120" y="2982467"/>
            <a:ext cx="287020" cy="269875"/>
          </a:xfrm>
          <a:prstGeom prst="rect">
            <a:avLst/>
          </a:prstGeom>
          <a:solidFill>
            <a:srgbClr val="000000"/>
          </a:solidFill>
        </p:spPr>
        <p:txBody>
          <a:bodyPr wrap="square" lIns="0" tIns="41910" rIns="0" bIns="0" rtlCol="0" vert="horz">
            <a:spAutoFit/>
          </a:bodyPr>
          <a:lstStyle/>
          <a:p>
            <a:pPr marL="83820">
              <a:lnSpc>
                <a:spcPct val="100000"/>
              </a:lnSpc>
              <a:spcBef>
                <a:spcPts val="330"/>
              </a:spcBef>
            </a:pPr>
            <a:r>
              <a:rPr dirty="0" sz="1300" spc="-5">
                <a:solidFill>
                  <a:srgbClr val="FFFFFF"/>
                </a:solidFill>
                <a:latin typeface="Arial"/>
                <a:cs typeface="Arial"/>
              </a:rPr>
              <a:t>D</a:t>
            </a:r>
            <a:endParaRPr sz="1300">
              <a:latin typeface="Arial"/>
              <a:cs typeface="Arial"/>
            </a:endParaRPr>
          </a:p>
        </p:txBody>
      </p:sp>
      <p:grpSp>
        <p:nvGrpSpPr>
          <p:cNvPr id="90" name="object 90"/>
          <p:cNvGrpSpPr/>
          <p:nvPr/>
        </p:nvGrpSpPr>
        <p:grpSpPr>
          <a:xfrm>
            <a:off x="5209032" y="3275076"/>
            <a:ext cx="515620" cy="269875"/>
            <a:chOff x="5209032" y="3275076"/>
            <a:chExt cx="515620" cy="269875"/>
          </a:xfrm>
        </p:grpSpPr>
        <p:sp>
          <p:nvSpPr>
            <p:cNvPr id="91" name="object 91"/>
            <p:cNvSpPr/>
            <p:nvPr/>
          </p:nvSpPr>
          <p:spPr>
            <a:xfrm>
              <a:off x="5209032" y="3494532"/>
              <a:ext cx="287020" cy="50800"/>
            </a:xfrm>
            <a:custGeom>
              <a:avLst/>
              <a:gdLst/>
              <a:ahLst/>
              <a:cxnLst/>
              <a:rect l="l" t="t" r="r" b="b"/>
              <a:pathLst>
                <a:path w="287020" h="50800">
                  <a:moveTo>
                    <a:pt x="0" y="50291"/>
                  </a:moveTo>
                  <a:lnTo>
                    <a:pt x="286512" y="50291"/>
                  </a:lnTo>
                  <a:lnTo>
                    <a:pt x="286512" y="0"/>
                  </a:lnTo>
                  <a:lnTo>
                    <a:pt x="0" y="0"/>
                  </a:lnTo>
                  <a:lnTo>
                    <a:pt x="0" y="50291"/>
                  </a:lnTo>
                  <a:close/>
                </a:path>
              </a:pathLst>
            </a:custGeom>
            <a:solidFill>
              <a:srgbClr val="001F5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92" name="object 92"/>
            <p:cNvSpPr/>
            <p:nvPr/>
          </p:nvSpPr>
          <p:spPr>
            <a:xfrm>
              <a:off x="5437632" y="3275076"/>
              <a:ext cx="287020" cy="269875"/>
            </a:xfrm>
            <a:custGeom>
              <a:avLst/>
              <a:gdLst/>
              <a:ahLst/>
              <a:cxnLst/>
              <a:rect l="l" t="t" r="r" b="b"/>
              <a:pathLst>
                <a:path w="287020" h="269875">
                  <a:moveTo>
                    <a:pt x="286512" y="0"/>
                  </a:moveTo>
                  <a:lnTo>
                    <a:pt x="0" y="0"/>
                  </a:lnTo>
                  <a:lnTo>
                    <a:pt x="0" y="269748"/>
                  </a:lnTo>
                  <a:lnTo>
                    <a:pt x="286512" y="269748"/>
                  </a:lnTo>
                  <a:lnTo>
                    <a:pt x="286512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93" name="object 93"/>
          <p:cNvSpPr txBox="1"/>
          <p:nvPr/>
        </p:nvSpPr>
        <p:spPr>
          <a:xfrm>
            <a:off x="5209032" y="3598164"/>
            <a:ext cx="287020" cy="113030"/>
          </a:xfrm>
          <a:prstGeom prst="rect">
            <a:avLst/>
          </a:prstGeom>
          <a:solidFill>
            <a:srgbClr val="001F5F"/>
          </a:solidFill>
        </p:spPr>
        <p:txBody>
          <a:bodyPr wrap="square" lIns="0" tIns="0" rIns="0" bIns="0" rtlCol="0" vert="horz">
            <a:spAutoFit/>
          </a:bodyPr>
          <a:lstStyle/>
          <a:p>
            <a:pPr marL="83820">
              <a:lnSpc>
                <a:spcPts val="890"/>
              </a:lnSpc>
            </a:pPr>
            <a:r>
              <a:rPr dirty="0" sz="1300" spc="-5">
                <a:solidFill>
                  <a:srgbClr val="FFFFFF"/>
                </a:solidFill>
                <a:latin typeface="Arial"/>
                <a:cs typeface="Arial"/>
              </a:rPr>
              <a:t>C</a:t>
            </a:r>
            <a:endParaRPr sz="1300">
              <a:latin typeface="Arial"/>
              <a:cs typeface="Arial"/>
            </a:endParaRPr>
          </a:p>
        </p:txBody>
      </p:sp>
      <p:sp>
        <p:nvSpPr>
          <p:cNvPr id="94" name="object 94"/>
          <p:cNvSpPr txBox="1"/>
          <p:nvPr/>
        </p:nvSpPr>
        <p:spPr>
          <a:xfrm>
            <a:off x="5437632" y="3265932"/>
            <a:ext cx="287020" cy="228600"/>
          </a:xfrm>
          <a:prstGeom prst="rect">
            <a:avLst/>
          </a:prstGeom>
        </p:spPr>
        <p:txBody>
          <a:bodyPr wrap="square" lIns="0" tIns="50800" rIns="0" bIns="0" rtlCol="0" vert="horz">
            <a:spAutoFit/>
          </a:bodyPr>
          <a:lstStyle/>
          <a:p>
            <a:pPr marL="84455">
              <a:lnSpc>
                <a:spcPts val="1400"/>
              </a:lnSpc>
              <a:spcBef>
                <a:spcPts val="400"/>
              </a:spcBef>
            </a:pPr>
            <a:r>
              <a:rPr dirty="0" sz="1300" spc="-5">
                <a:solidFill>
                  <a:srgbClr val="FFFFFF"/>
                </a:solidFill>
                <a:latin typeface="Arial"/>
                <a:cs typeface="Arial"/>
              </a:rPr>
              <a:t>H</a:t>
            </a:r>
            <a:endParaRPr sz="1300">
              <a:latin typeface="Arial"/>
              <a:cs typeface="Arial"/>
            </a:endParaRPr>
          </a:p>
        </p:txBody>
      </p:sp>
      <p:sp>
        <p:nvSpPr>
          <p:cNvPr id="95" name="object 95"/>
          <p:cNvSpPr/>
          <p:nvPr/>
        </p:nvSpPr>
        <p:spPr>
          <a:xfrm>
            <a:off x="9396983" y="3329940"/>
            <a:ext cx="338455" cy="268605"/>
          </a:xfrm>
          <a:custGeom>
            <a:avLst/>
            <a:gdLst/>
            <a:ahLst/>
            <a:cxnLst/>
            <a:rect l="l" t="t" r="r" b="b"/>
            <a:pathLst>
              <a:path w="338454" h="268604">
                <a:moveTo>
                  <a:pt x="338327" y="0"/>
                </a:moveTo>
                <a:lnTo>
                  <a:pt x="0" y="0"/>
                </a:lnTo>
                <a:lnTo>
                  <a:pt x="0" y="268224"/>
                </a:lnTo>
                <a:lnTo>
                  <a:pt x="338327" y="268224"/>
                </a:lnTo>
                <a:lnTo>
                  <a:pt x="338327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96" name="object 96"/>
          <p:cNvSpPr txBox="1"/>
          <p:nvPr/>
        </p:nvSpPr>
        <p:spPr>
          <a:xfrm>
            <a:off x="9396983" y="3329940"/>
            <a:ext cx="338455" cy="268605"/>
          </a:xfrm>
          <a:prstGeom prst="rect">
            <a:avLst/>
          </a:prstGeom>
        </p:spPr>
        <p:txBody>
          <a:bodyPr wrap="square" lIns="0" tIns="41910" rIns="0" bIns="0" rtlCol="0" vert="horz">
            <a:spAutoFit/>
          </a:bodyPr>
          <a:lstStyle/>
          <a:p>
            <a:pPr algn="ctr" marL="635">
              <a:lnSpc>
                <a:spcPct val="100000"/>
              </a:lnSpc>
              <a:spcBef>
                <a:spcPts val="330"/>
              </a:spcBef>
            </a:pPr>
            <a:r>
              <a:rPr dirty="0" sz="1300" spc="-5">
                <a:solidFill>
                  <a:srgbClr val="FFFFFF"/>
                </a:solidFill>
                <a:latin typeface="Arial"/>
                <a:cs typeface="Arial"/>
              </a:rPr>
              <a:t>F</a:t>
            </a:r>
            <a:endParaRPr sz="1300">
              <a:latin typeface="Arial"/>
              <a:cs typeface="Arial"/>
            </a:endParaRPr>
          </a:p>
        </p:txBody>
      </p:sp>
      <p:grpSp>
        <p:nvGrpSpPr>
          <p:cNvPr id="97" name="object 97"/>
          <p:cNvGrpSpPr/>
          <p:nvPr/>
        </p:nvGrpSpPr>
        <p:grpSpPr>
          <a:xfrm>
            <a:off x="9399968" y="3015932"/>
            <a:ext cx="375285" cy="338455"/>
            <a:chOff x="9399968" y="3015932"/>
            <a:chExt cx="375285" cy="338455"/>
          </a:xfrm>
        </p:grpSpPr>
        <p:sp>
          <p:nvSpPr>
            <p:cNvPr id="98" name="object 98"/>
            <p:cNvSpPr/>
            <p:nvPr/>
          </p:nvSpPr>
          <p:spPr>
            <a:xfrm>
              <a:off x="9412986" y="3028950"/>
              <a:ext cx="349250" cy="312420"/>
            </a:xfrm>
            <a:custGeom>
              <a:avLst/>
              <a:gdLst/>
              <a:ahLst/>
              <a:cxnLst/>
              <a:rect l="l" t="t" r="r" b="b"/>
              <a:pathLst>
                <a:path w="349250" h="312420">
                  <a:moveTo>
                    <a:pt x="174498" y="0"/>
                  </a:moveTo>
                  <a:lnTo>
                    <a:pt x="128102" y="5582"/>
                  </a:lnTo>
                  <a:lnTo>
                    <a:pt x="86416" y="21336"/>
                  </a:lnTo>
                  <a:lnTo>
                    <a:pt x="51101" y="45767"/>
                  </a:lnTo>
                  <a:lnTo>
                    <a:pt x="23819" y="77385"/>
                  </a:lnTo>
                  <a:lnTo>
                    <a:pt x="6231" y="114696"/>
                  </a:lnTo>
                  <a:lnTo>
                    <a:pt x="0" y="156210"/>
                  </a:lnTo>
                  <a:lnTo>
                    <a:pt x="6231" y="197723"/>
                  </a:lnTo>
                  <a:lnTo>
                    <a:pt x="23819" y="235034"/>
                  </a:lnTo>
                  <a:lnTo>
                    <a:pt x="51101" y="266652"/>
                  </a:lnTo>
                  <a:lnTo>
                    <a:pt x="86416" y="291084"/>
                  </a:lnTo>
                  <a:lnTo>
                    <a:pt x="128102" y="306837"/>
                  </a:lnTo>
                  <a:lnTo>
                    <a:pt x="174498" y="312420"/>
                  </a:lnTo>
                  <a:lnTo>
                    <a:pt x="220893" y="306837"/>
                  </a:lnTo>
                  <a:lnTo>
                    <a:pt x="262579" y="291083"/>
                  </a:lnTo>
                  <a:lnTo>
                    <a:pt x="297894" y="266652"/>
                  </a:lnTo>
                  <a:lnTo>
                    <a:pt x="325176" y="235034"/>
                  </a:lnTo>
                  <a:lnTo>
                    <a:pt x="342764" y="197723"/>
                  </a:lnTo>
                  <a:lnTo>
                    <a:pt x="348996" y="156210"/>
                  </a:lnTo>
                  <a:lnTo>
                    <a:pt x="342764" y="114696"/>
                  </a:lnTo>
                  <a:lnTo>
                    <a:pt x="325176" y="77385"/>
                  </a:lnTo>
                  <a:lnTo>
                    <a:pt x="297894" y="45767"/>
                  </a:lnTo>
                  <a:lnTo>
                    <a:pt x="262579" y="21336"/>
                  </a:lnTo>
                  <a:lnTo>
                    <a:pt x="220893" y="5582"/>
                  </a:lnTo>
                  <a:lnTo>
                    <a:pt x="174498" y="0"/>
                  </a:lnTo>
                  <a:close/>
                </a:path>
              </a:pathLst>
            </a:custGeom>
            <a:solidFill>
              <a:srgbClr val="FFC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99" name="object 99"/>
            <p:cNvSpPr/>
            <p:nvPr/>
          </p:nvSpPr>
          <p:spPr>
            <a:xfrm>
              <a:off x="9412986" y="3028950"/>
              <a:ext cx="349250" cy="312420"/>
            </a:xfrm>
            <a:custGeom>
              <a:avLst/>
              <a:gdLst/>
              <a:ahLst/>
              <a:cxnLst/>
              <a:rect l="l" t="t" r="r" b="b"/>
              <a:pathLst>
                <a:path w="349250" h="312420">
                  <a:moveTo>
                    <a:pt x="0" y="156210"/>
                  </a:moveTo>
                  <a:lnTo>
                    <a:pt x="6231" y="114696"/>
                  </a:lnTo>
                  <a:lnTo>
                    <a:pt x="23819" y="77385"/>
                  </a:lnTo>
                  <a:lnTo>
                    <a:pt x="51101" y="45767"/>
                  </a:lnTo>
                  <a:lnTo>
                    <a:pt x="86416" y="21336"/>
                  </a:lnTo>
                  <a:lnTo>
                    <a:pt x="128102" y="5582"/>
                  </a:lnTo>
                  <a:lnTo>
                    <a:pt x="174498" y="0"/>
                  </a:lnTo>
                  <a:lnTo>
                    <a:pt x="220893" y="5582"/>
                  </a:lnTo>
                  <a:lnTo>
                    <a:pt x="262579" y="21336"/>
                  </a:lnTo>
                  <a:lnTo>
                    <a:pt x="297894" y="45767"/>
                  </a:lnTo>
                  <a:lnTo>
                    <a:pt x="325176" y="77385"/>
                  </a:lnTo>
                  <a:lnTo>
                    <a:pt x="342764" y="114696"/>
                  </a:lnTo>
                  <a:lnTo>
                    <a:pt x="348996" y="156210"/>
                  </a:lnTo>
                  <a:lnTo>
                    <a:pt x="342764" y="197723"/>
                  </a:lnTo>
                  <a:lnTo>
                    <a:pt x="325176" y="235034"/>
                  </a:lnTo>
                  <a:lnTo>
                    <a:pt x="297894" y="266652"/>
                  </a:lnTo>
                  <a:lnTo>
                    <a:pt x="262579" y="291083"/>
                  </a:lnTo>
                  <a:lnTo>
                    <a:pt x="220893" y="306837"/>
                  </a:lnTo>
                  <a:lnTo>
                    <a:pt x="174498" y="312420"/>
                  </a:lnTo>
                  <a:lnTo>
                    <a:pt x="128102" y="306837"/>
                  </a:lnTo>
                  <a:lnTo>
                    <a:pt x="86416" y="291084"/>
                  </a:lnTo>
                  <a:lnTo>
                    <a:pt x="51101" y="266652"/>
                  </a:lnTo>
                  <a:lnTo>
                    <a:pt x="23819" y="235034"/>
                  </a:lnTo>
                  <a:lnTo>
                    <a:pt x="6231" y="197723"/>
                  </a:lnTo>
                  <a:lnTo>
                    <a:pt x="0" y="156210"/>
                  </a:lnTo>
                  <a:close/>
                </a:path>
              </a:pathLst>
            </a:custGeom>
            <a:ln w="25908">
              <a:solidFill>
                <a:srgbClr val="395E88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00" name="object 100"/>
          <p:cNvSpPr txBox="1"/>
          <p:nvPr/>
        </p:nvSpPr>
        <p:spPr>
          <a:xfrm>
            <a:off x="9528809" y="3068523"/>
            <a:ext cx="117475" cy="2235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300" spc="-5">
                <a:solidFill>
                  <a:srgbClr val="FFFFFF"/>
                </a:solidFill>
                <a:latin typeface="Arial"/>
                <a:cs typeface="Arial"/>
              </a:rPr>
              <a:t>3</a:t>
            </a:r>
            <a:endParaRPr sz="1300">
              <a:latin typeface="Arial"/>
              <a:cs typeface="Arial"/>
            </a:endParaRPr>
          </a:p>
        </p:txBody>
      </p:sp>
      <p:sp>
        <p:nvSpPr>
          <p:cNvPr id="101" name="object 101"/>
          <p:cNvSpPr txBox="1"/>
          <p:nvPr/>
        </p:nvSpPr>
        <p:spPr>
          <a:xfrm>
            <a:off x="5682360" y="3017900"/>
            <a:ext cx="1864995" cy="2235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95"/>
              </a:spcBef>
              <a:tabLst>
                <a:tab pos="1640839" algn="l"/>
              </a:tabLst>
            </a:pPr>
            <a:r>
              <a:rPr dirty="0" baseline="4273" sz="1950" spc="-7">
                <a:latin typeface="Arial"/>
                <a:cs typeface="Arial"/>
              </a:rPr>
              <a:t>Service</a:t>
            </a:r>
            <a:r>
              <a:rPr dirty="0" baseline="4273" sz="1950" spc="52">
                <a:latin typeface="Arial"/>
                <a:cs typeface="Arial"/>
              </a:rPr>
              <a:t> </a:t>
            </a:r>
            <a:r>
              <a:rPr dirty="0" baseline="4273" sz="1950" spc="-7">
                <a:latin typeface="Arial"/>
                <a:cs typeface="Arial"/>
              </a:rPr>
              <a:t>Centres	</a:t>
            </a:r>
            <a:r>
              <a:rPr dirty="0" sz="1300" spc="-5">
                <a:solidFill>
                  <a:srgbClr val="FFFFFF"/>
                </a:solidFill>
                <a:latin typeface="Arial"/>
                <a:cs typeface="Arial"/>
              </a:rPr>
              <a:t>E</a:t>
            </a:r>
            <a:endParaRPr sz="1300">
              <a:latin typeface="Arial"/>
              <a:cs typeface="Arial"/>
            </a:endParaRPr>
          </a:p>
        </p:txBody>
      </p:sp>
      <p:grpSp>
        <p:nvGrpSpPr>
          <p:cNvPr id="102" name="object 102"/>
          <p:cNvGrpSpPr/>
          <p:nvPr/>
        </p:nvGrpSpPr>
        <p:grpSpPr>
          <a:xfrm>
            <a:off x="6825932" y="2831528"/>
            <a:ext cx="375285" cy="337185"/>
            <a:chOff x="6825932" y="2831528"/>
            <a:chExt cx="375285" cy="337185"/>
          </a:xfrm>
        </p:grpSpPr>
        <p:sp>
          <p:nvSpPr>
            <p:cNvPr id="103" name="object 103"/>
            <p:cNvSpPr/>
            <p:nvPr/>
          </p:nvSpPr>
          <p:spPr>
            <a:xfrm>
              <a:off x="6838949" y="2844546"/>
              <a:ext cx="349250" cy="311150"/>
            </a:xfrm>
            <a:custGeom>
              <a:avLst/>
              <a:gdLst/>
              <a:ahLst/>
              <a:cxnLst/>
              <a:rect l="l" t="t" r="r" b="b"/>
              <a:pathLst>
                <a:path w="349250" h="311150">
                  <a:moveTo>
                    <a:pt x="174498" y="0"/>
                  </a:moveTo>
                  <a:lnTo>
                    <a:pt x="128102" y="5552"/>
                  </a:lnTo>
                  <a:lnTo>
                    <a:pt x="86416" y="21223"/>
                  </a:lnTo>
                  <a:lnTo>
                    <a:pt x="51101" y="45529"/>
                  </a:lnTo>
                  <a:lnTo>
                    <a:pt x="23819" y="76990"/>
                  </a:lnTo>
                  <a:lnTo>
                    <a:pt x="6231" y="114123"/>
                  </a:lnTo>
                  <a:lnTo>
                    <a:pt x="0" y="155448"/>
                  </a:lnTo>
                  <a:lnTo>
                    <a:pt x="6231" y="196772"/>
                  </a:lnTo>
                  <a:lnTo>
                    <a:pt x="23819" y="233905"/>
                  </a:lnTo>
                  <a:lnTo>
                    <a:pt x="51101" y="265366"/>
                  </a:lnTo>
                  <a:lnTo>
                    <a:pt x="86416" y="289672"/>
                  </a:lnTo>
                  <a:lnTo>
                    <a:pt x="128102" y="305343"/>
                  </a:lnTo>
                  <a:lnTo>
                    <a:pt x="174498" y="310895"/>
                  </a:lnTo>
                  <a:lnTo>
                    <a:pt x="220893" y="305343"/>
                  </a:lnTo>
                  <a:lnTo>
                    <a:pt x="262579" y="289672"/>
                  </a:lnTo>
                  <a:lnTo>
                    <a:pt x="297894" y="265366"/>
                  </a:lnTo>
                  <a:lnTo>
                    <a:pt x="325176" y="233905"/>
                  </a:lnTo>
                  <a:lnTo>
                    <a:pt x="342764" y="196772"/>
                  </a:lnTo>
                  <a:lnTo>
                    <a:pt x="348996" y="155448"/>
                  </a:lnTo>
                  <a:lnTo>
                    <a:pt x="342764" y="114123"/>
                  </a:lnTo>
                  <a:lnTo>
                    <a:pt x="325176" y="76990"/>
                  </a:lnTo>
                  <a:lnTo>
                    <a:pt x="297894" y="45529"/>
                  </a:lnTo>
                  <a:lnTo>
                    <a:pt x="262579" y="21223"/>
                  </a:lnTo>
                  <a:lnTo>
                    <a:pt x="220893" y="5552"/>
                  </a:lnTo>
                  <a:lnTo>
                    <a:pt x="174498" y="0"/>
                  </a:lnTo>
                  <a:close/>
                </a:path>
              </a:pathLst>
            </a:custGeom>
            <a:solidFill>
              <a:srgbClr val="CC33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4" name="object 104"/>
            <p:cNvSpPr/>
            <p:nvPr/>
          </p:nvSpPr>
          <p:spPr>
            <a:xfrm>
              <a:off x="6838949" y="2844546"/>
              <a:ext cx="349250" cy="311150"/>
            </a:xfrm>
            <a:custGeom>
              <a:avLst/>
              <a:gdLst/>
              <a:ahLst/>
              <a:cxnLst/>
              <a:rect l="l" t="t" r="r" b="b"/>
              <a:pathLst>
                <a:path w="349250" h="311150">
                  <a:moveTo>
                    <a:pt x="0" y="155448"/>
                  </a:moveTo>
                  <a:lnTo>
                    <a:pt x="6231" y="114123"/>
                  </a:lnTo>
                  <a:lnTo>
                    <a:pt x="23819" y="76990"/>
                  </a:lnTo>
                  <a:lnTo>
                    <a:pt x="51101" y="45529"/>
                  </a:lnTo>
                  <a:lnTo>
                    <a:pt x="86416" y="21223"/>
                  </a:lnTo>
                  <a:lnTo>
                    <a:pt x="128102" y="5552"/>
                  </a:lnTo>
                  <a:lnTo>
                    <a:pt x="174498" y="0"/>
                  </a:lnTo>
                  <a:lnTo>
                    <a:pt x="220893" y="5552"/>
                  </a:lnTo>
                  <a:lnTo>
                    <a:pt x="262579" y="21223"/>
                  </a:lnTo>
                  <a:lnTo>
                    <a:pt x="297894" y="45529"/>
                  </a:lnTo>
                  <a:lnTo>
                    <a:pt x="325176" y="76990"/>
                  </a:lnTo>
                  <a:lnTo>
                    <a:pt x="342764" y="114123"/>
                  </a:lnTo>
                  <a:lnTo>
                    <a:pt x="348996" y="155448"/>
                  </a:lnTo>
                  <a:lnTo>
                    <a:pt x="342764" y="196772"/>
                  </a:lnTo>
                  <a:lnTo>
                    <a:pt x="325176" y="233905"/>
                  </a:lnTo>
                  <a:lnTo>
                    <a:pt x="297894" y="265366"/>
                  </a:lnTo>
                  <a:lnTo>
                    <a:pt x="262579" y="289672"/>
                  </a:lnTo>
                  <a:lnTo>
                    <a:pt x="220893" y="305343"/>
                  </a:lnTo>
                  <a:lnTo>
                    <a:pt x="174498" y="310895"/>
                  </a:lnTo>
                  <a:lnTo>
                    <a:pt x="128102" y="305343"/>
                  </a:lnTo>
                  <a:lnTo>
                    <a:pt x="86416" y="289672"/>
                  </a:lnTo>
                  <a:lnTo>
                    <a:pt x="51101" y="265366"/>
                  </a:lnTo>
                  <a:lnTo>
                    <a:pt x="23819" y="233905"/>
                  </a:lnTo>
                  <a:lnTo>
                    <a:pt x="6231" y="196772"/>
                  </a:lnTo>
                  <a:lnTo>
                    <a:pt x="0" y="155448"/>
                  </a:lnTo>
                  <a:close/>
                </a:path>
              </a:pathLst>
            </a:custGeom>
            <a:ln w="25908">
              <a:solidFill>
                <a:srgbClr val="395E88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05" name="object 105"/>
          <p:cNvSpPr txBox="1"/>
          <p:nvPr/>
        </p:nvSpPr>
        <p:spPr>
          <a:xfrm>
            <a:off x="6967473" y="2883788"/>
            <a:ext cx="104775" cy="2235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95"/>
              </a:spcBef>
            </a:pPr>
            <a:r>
              <a:rPr dirty="0" sz="1300" spc="-5">
                <a:solidFill>
                  <a:srgbClr val="FFFFFF"/>
                </a:solidFill>
                <a:latin typeface="Arial"/>
                <a:cs typeface="Arial"/>
              </a:rPr>
              <a:t>1</a:t>
            </a:r>
            <a:endParaRPr sz="1300">
              <a:latin typeface="Arial"/>
              <a:cs typeface="Arial"/>
            </a:endParaRPr>
          </a:p>
        </p:txBody>
      </p:sp>
      <p:sp>
        <p:nvSpPr>
          <p:cNvPr id="106" name="object 106"/>
          <p:cNvSpPr/>
          <p:nvPr/>
        </p:nvSpPr>
        <p:spPr>
          <a:xfrm>
            <a:off x="7577328" y="2872739"/>
            <a:ext cx="338455" cy="268605"/>
          </a:xfrm>
          <a:custGeom>
            <a:avLst/>
            <a:gdLst/>
            <a:ahLst/>
            <a:cxnLst/>
            <a:rect l="l" t="t" r="r" b="b"/>
            <a:pathLst>
              <a:path w="338454" h="268605">
                <a:moveTo>
                  <a:pt x="338327" y="0"/>
                </a:moveTo>
                <a:lnTo>
                  <a:pt x="0" y="0"/>
                </a:lnTo>
                <a:lnTo>
                  <a:pt x="0" y="268224"/>
                </a:lnTo>
                <a:lnTo>
                  <a:pt x="338327" y="268224"/>
                </a:lnTo>
                <a:lnTo>
                  <a:pt x="338327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07" name="object 107"/>
          <p:cNvSpPr txBox="1"/>
          <p:nvPr/>
        </p:nvSpPr>
        <p:spPr>
          <a:xfrm>
            <a:off x="7577328" y="2902076"/>
            <a:ext cx="338455" cy="2235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05410">
              <a:lnSpc>
                <a:spcPct val="100000"/>
              </a:lnSpc>
              <a:spcBef>
                <a:spcPts val="95"/>
              </a:spcBef>
            </a:pPr>
            <a:r>
              <a:rPr dirty="0" sz="1300" spc="-5">
                <a:solidFill>
                  <a:srgbClr val="FFFFFF"/>
                </a:solidFill>
                <a:latin typeface="Arial"/>
                <a:cs typeface="Arial"/>
              </a:rPr>
              <a:t>G</a:t>
            </a:r>
            <a:endParaRPr sz="1300">
              <a:latin typeface="Arial"/>
              <a:cs typeface="Arial"/>
            </a:endParaRPr>
          </a:p>
        </p:txBody>
      </p:sp>
      <p:sp>
        <p:nvSpPr>
          <p:cNvPr id="108" name="object 108"/>
          <p:cNvSpPr/>
          <p:nvPr/>
        </p:nvSpPr>
        <p:spPr>
          <a:xfrm>
            <a:off x="7214616" y="2715767"/>
            <a:ext cx="340360" cy="268605"/>
          </a:xfrm>
          <a:custGeom>
            <a:avLst/>
            <a:gdLst/>
            <a:ahLst/>
            <a:cxnLst/>
            <a:rect l="l" t="t" r="r" b="b"/>
            <a:pathLst>
              <a:path w="340359" h="268605">
                <a:moveTo>
                  <a:pt x="339851" y="0"/>
                </a:moveTo>
                <a:lnTo>
                  <a:pt x="0" y="0"/>
                </a:lnTo>
                <a:lnTo>
                  <a:pt x="0" y="268224"/>
                </a:lnTo>
                <a:lnTo>
                  <a:pt x="339851" y="268224"/>
                </a:lnTo>
                <a:lnTo>
                  <a:pt x="339851" y="0"/>
                </a:lnTo>
                <a:close/>
              </a:path>
            </a:pathLst>
          </a:custGeom>
          <a:solidFill>
            <a:srgbClr val="00AF5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09" name="object 109"/>
          <p:cNvSpPr txBox="1"/>
          <p:nvPr/>
        </p:nvSpPr>
        <p:spPr>
          <a:xfrm>
            <a:off x="7208519" y="2743200"/>
            <a:ext cx="338455" cy="132715"/>
          </a:xfrm>
          <a:prstGeom prst="rect">
            <a:avLst/>
          </a:prstGeom>
          <a:solidFill>
            <a:srgbClr val="00AF50"/>
          </a:solidFill>
        </p:spPr>
        <p:txBody>
          <a:bodyPr wrap="square" lIns="0" tIns="13335" rIns="0" bIns="0" rtlCol="0" vert="horz">
            <a:spAutoFit/>
          </a:bodyPr>
          <a:lstStyle/>
          <a:p>
            <a:pPr marL="121920">
              <a:lnSpc>
                <a:spcPts val="935"/>
              </a:lnSpc>
              <a:spcBef>
                <a:spcPts val="105"/>
              </a:spcBef>
            </a:pPr>
            <a:r>
              <a:rPr dirty="0" sz="1300" spc="-5">
                <a:solidFill>
                  <a:srgbClr val="FFFFFF"/>
                </a:solidFill>
                <a:latin typeface="Arial"/>
                <a:cs typeface="Arial"/>
              </a:rPr>
              <a:t>A</a:t>
            </a:r>
            <a:endParaRPr sz="1300">
              <a:latin typeface="Arial"/>
              <a:cs typeface="Arial"/>
            </a:endParaRPr>
          </a:p>
        </p:txBody>
      </p:sp>
      <p:sp>
        <p:nvSpPr>
          <p:cNvPr id="110" name="object 110"/>
          <p:cNvSpPr txBox="1"/>
          <p:nvPr/>
        </p:nvSpPr>
        <p:spPr>
          <a:xfrm>
            <a:off x="4256532" y="3876802"/>
            <a:ext cx="2247900" cy="2235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95"/>
              </a:spcBef>
              <a:tabLst>
                <a:tab pos="2046605" algn="l"/>
              </a:tabLst>
            </a:pPr>
            <a:r>
              <a:rPr dirty="0" baseline="2136" sz="1950" spc="-15">
                <a:latin typeface="Arial"/>
                <a:cs typeface="Arial"/>
              </a:rPr>
              <a:t>Submission</a:t>
            </a:r>
            <a:r>
              <a:rPr dirty="0" baseline="2136" sz="1950" spc="75">
                <a:latin typeface="Arial"/>
                <a:cs typeface="Arial"/>
              </a:rPr>
              <a:t> </a:t>
            </a:r>
            <a:r>
              <a:rPr dirty="0" baseline="2136" sz="1950" spc="-7">
                <a:latin typeface="Arial"/>
                <a:cs typeface="Arial"/>
              </a:rPr>
              <a:t>of</a:t>
            </a:r>
            <a:r>
              <a:rPr dirty="0" baseline="2136" sz="1950" spc="15">
                <a:latin typeface="Arial"/>
                <a:cs typeface="Arial"/>
              </a:rPr>
              <a:t> </a:t>
            </a:r>
            <a:r>
              <a:rPr dirty="0" baseline="2136" sz="1950" spc="-15">
                <a:latin typeface="Arial"/>
                <a:cs typeface="Arial"/>
              </a:rPr>
              <a:t>requests	</a:t>
            </a:r>
            <a:r>
              <a:rPr dirty="0" sz="1300" spc="-5">
                <a:solidFill>
                  <a:srgbClr val="FFFFFF"/>
                </a:solidFill>
                <a:latin typeface="Arial"/>
                <a:cs typeface="Arial"/>
              </a:rPr>
              <a:t>D</a:t>
            </a:r>
            <a:endParaRPr sz="1300">
              <a:latin typeface="Arial"/>
              <a:cs typeface="Arial"/>
            </a:endParaRPr>
          </a:p>
        </p:txBody>
      </p:sp>
      <p:grpSp>
        <p:nvGrpSpPr>
          <p:cNvPr id="111" name="object 111"/>
          <p:cNvGrpSpPr/>
          <p:nvPr/>
        </p:nvGrpSpPr>
        <p:grpSpPr>
          <a:xfrm>
            <a:off x="6245352" y="4204715"/>
            <a:ext cx="375285" cy="326390"/>
            <a:chOff x="6245352" y="4204715"/>
            <a:chExt cx="375285" cy="326390"/>
          </a:xfrm>
        </p:grpSpPr>
        <p:sp>
          <p:nvSpPr>
            <p:cNvPr id="112" name="object 112"/>
            <p:cNvSpPr/>
            <p:nvPr/>
          </p:nvSpPr>
          <p:spPr>
            <a:xfrm>
              <a:off x="6258306" y="4217669"/>
              <a:ext cx="349250" cy="300355"/>
            </a:xfrm>
            <a:custGeom>
              <a:avLst/>
              <a:gdLst/>
              <a:ahLst/>
              <a:cxnLst/>
              <a:rect l="l" t="t" r="r" b="b"/>
              <a:pathLst>
                <a:path w="349250" h="300354">
                  <a:moveTo>
                    <a:pt x="174498" y="0"/>
                  </a:moveTo>
                  <a:lnTo>
                    <a:pt x="128102" y="5360"/>
                  </a:lnTo>
                  <a:lnTo>
                    <a:pt x="86416" y="20489"/>
                  </a:lnTo>
                  <a:lnTo>
                    <a:pt x="51101" y="43957"/>
                  </a:lnTo>
                  <a:lnTo>
                    <a:pt x="23819" y="74337"/>
                  </a:lnTo>
                  <a:lnTo>
                    <a:pt x="6231" y="110198"/>
                  </a:lnTo>
                  <a:lnTo>
                    <a:pt x="0" y="150113"/>
                  </a:lnTo>
                  <a:lnTo>
                    <a:pt x="6231" y="190029"/>
                  </a:lnTo>
                  <a:lnTo>
                    <a:pt x="23819" y="225890"/>
                  </a:lnTo>
                  <a:lnTo>
                    <a:pt x="51101" y="256270"/>
                  </a:lnTo>
                  <a:lnTo>
                    <a:pt x="86416" y="279738"/>
                  </a:lnTo>
                  <a:lnTo>
                    <a:pt x="128102" y="294867"/>
                  </a:lnTo>
                  <a:lnTo>
                    <a:pt x="174498" y="300227"/>
                  </a:lnTo>
                  <a:lnTo>
                    <a:pt x="220893" y="294867"/>
                  </a:lnTo>
                  <a:lnTo>
                    <a:pt x="262579" y="279738"/>
                  </a:lnTo>
                  <a:lnTo>
                    <a:pt x="297894" y="256270"/>
                  </a:lnTo>
                  <a:lnTo>
                    <a:pt x="325176" y="225890"/>
                  </a:lnTo>
                  <a:lnTo>
                    <a:pt x="342764" y="190029"/>
                  </a:lnTo>
                  <a:lnTo>
                    <a:pt x="348996" y="150113"/>
                  </a:lnTo>
                  <a:lnTo>
                    <a:pt x="342764" y="110198"/>
                  </a:lnTo>
                  <a:lnTo>
                    <a:pt x="325176" y="74337"/>
                  </a:lnTo>
                  <a:lnTo>
                    <a:pt x="297894" y="43957"/>
                  </a:lnTo>
                  <a:lnTo>
                    <a:pt x="262579" y="20489"/>
                  </a:lnTo>
                  <a:lnTo>
                    <a:pt x="220893" y="5360"/>
                  </a:lnTo>
                  <a:lnTo>
                    <a:pt x="174498" y="0"/>
                  </a:lnTo>
                  <a:close/>
                </a:path>
              </a:pathLst>
            </a:custGeom>
            <a:solidFill>
              <a:srgbClr val="FF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13" name="object 113"/>
            <p:cNvSpPr/>
            <p:nvPr/>
          </p:nvSpPr>
          <p:spPr>
            <a:xfrm>
              <a:off x="6258306" y="4217669"/>
              <a:ext cx="349250" cy="300355"/>
            </a:xfrm>
            <a:custGeom>
              <a:avLst/>
              <a:gdLst/>
              <a:ahLst/>
              <a:cxnLst/>
              <a:rect l="l" t="t" r="r" b="b"/>
              <a:pathLst>
                <a:path w="349250" h="300354">
                  <a:moveTo>
                    <a:pt x="0" y="150113"/>
                  </a:moveTo>
                  <a:lnTo>
                    <a:pt x="6231" y="110198"/>
                  </a:lnTo>
                  <a:lnTo>
                    <a:pt x="23819" y="74337"/>
                  </a:lnTo>
                  <a:lnTo>
                    <a:pt x="51101" y="43957"/>
                  </a:lnTo>
                  <a:lnTo>
                    <a:pt x="86416" y="20489"/>
                  </a:lnTo>
                  <a:lnTo>
                    <a:pt x="128102" y="5360"/>
                  </a:lnTo>
                  <a:lnTo>
                    <a:pt x="174498" y="0"/>
                  </a:lnTo>
                  <a:lnTo>
                    <a:pt x="220893" y="5360"/>
                  </a:lnTo>
                  <a:lnTo>
                    <a:pt x="262579" y="20489"/>
                  </a:lnTo>
                  <a:lnTo>
                    <a:pt x="297894" y="43957"/>
                  </a:lnTo>
                  <a:lnTo>
                    <a:pt x="325176" y="74337"/>
                  </a:lnTo>
                  <a:lnTo>
                    <a:pt x="342764" y="110198"/>
                  </a:lnTo>
                  <a:lnTo>
                    <a:pt x="348996" y="150113"/>
                  </a:lnTo>
                  <a:lnTo>
                    <a:pt x="342764" y="190029"/>
                  </a:lnTo>
                  <a:lnTo>
                    <a:pt x="325176" y="225890"/>
                  </a:lnTo>
                  <a:lnTo>
                    <a:pt x="297894" y="256270"/>
                  </a:lnTo>
                  <a:lnTo>
                    <a:pt x="262579" y="279738"/>
                  </a:lnTo>
                  <a:lnTo>
                    <a:pt x="220893" y="294867"/>
                  </a:lnTo>
                  <a:lnTo>
                    <a:pt x="174498" y="300227"/>
                  </a:lnTo>
                  <a:lnTo>
                    <a:pt x="128102" y="294867"/>
                  </a:lnTo>
                  <a:lnTo>
                    <a:pt x="86416" y="279738"/>
                  </a:lnTo>
                  <a:lnTo>
                    <a:pt x="51101" y="256270"/>
                  </a:lnTo>
                  <a:lnTo>
                    <a:pt x="23819" y="225890"/>
                  </a:lnTo>
                  <a:lnTo>
                    <a:pt x="6231" y="190029"/>
                  </a:lnTo>
                  <a:lnTo>
                    <a:pt x="0" y="150113"/>
                  </a:lnTo>
                  <a:close/>
                </a:path>
              </a:pathLst>
            </a:custGeom>
            <a:ln w="25908">
              <a:solidFill>
                <a:srgbClr val="395E88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14" name="object 114"/>
          <p:cNvSpPr txBox="1"/>
          <p:nvPr/>
        </p:nvSpPr>
        <p:spPr>
          <a:xfrm>
            <a:off x="4687823" y="4252086"/>
            <a:ext cx="1804035" cy="2235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95"/>
              </a:spcBef>
              <a:tabLst>
                <a:tab pos="1698625" algn="l"/>
              </a:tabLst>
            </a:pPr>
            <a:r>
              <a:rPr dirty="0" baseline="2136" sz="1950" spc="-7">
                <a:latin typeface="Arial"/>
                <a:cs typeface="Arial"/>
              </a:rPr>
              <a:t>Request</a:t>
            </a:r>
            <a:r>
              <a:rPr dirty="0" baseline="2136" sz="1950" spc="22">
                <a:latin typeface="Arial"/>
                <a:cs typeface="Arial"/>
              </a:rPr>
              <a:t> </a:t>
            </a:r>
            <a:r>
              <a:rPr dirty="0" baseline="2136" sz="1950" spc="-7">
                <a:latin typeface="Arial"/>
                <a:cs typeface="Arial"/>
              </a:rPr>
              <a:t>processi</a:t>
            </a:r>
            <a:r>
              <a:rPr dirty="0" baseline="2136" sz="1950" spc="-15">
                <a:latin typeface="Arial"/>
                <a:cs typeface="Arial"/>
              </a:rPr>
              <a:t>n</a:t>
            </a:r>
            <a:r>
              <a:rPr dirty="0" baseline="2136" sz="1950" spc="-7">
                <a:latin typeface="Arial"/>
                <a:cs typeface="Arial"/>
              </a:rPr>
              <a:t>g</a:t>
            </a:r>
            <a:r>
              <a:rPr dirty="0" baseline="2136" sz="1950">
                <a:latin typeface="Arial"/>
                <a:cs typeface="Arial"/>
              </a:rPr>
              <a:t>	</a:t>
            </a:r>
            <a:r>
              <a:rPr dirty="0" sz="1300" spc="-5">
                <a:solidFill>
                  <a:srgbClr val="FFFFFF"/>
                </a:solidFill>
                <a:latin typeface="Arial"/>
                <a:cs typeface="Arial"/>
              </a:rPr>
              <a:t>6</a:t>
            </a:r>
            <a:endParaRPr sz="1300">
              <a:latin typeface="Arial"/>
              <a:cs typeface="Arial"/>
            </a:endParaRPr>
          </a:p>
        </p:txBody>
      </p:sp>
      <p:sp>
        <p:nvSpPr>
          <p:cNvPr id="115" name="object 115"/>
          <p:cNvSpPr txBox="1"/>
          <p:nvPr/>
        </p:nvSpPr>
        <p:spPr>
          <a:xfrm>
            <a:off x="5611367" y="4861559"/>
            <a:ext cx="287020" cy="268605"/>
          </a:xfrm>
          <a:prstGeom prst="rect">
            <a:avLst/>
          </a:prstGeom>
          <a:solidFill>
            <a:srgbClr val="000000"/>
          </a:solidFill>
        </p:spPr>
        <p:txBody>
          <a:bodyPr wrap="square" lIns="0" tIns="41275" rIns="0" bIns="0" rtlCol="0" vert="horz">
            <a:spAutoFit/>
          </a:bodyPr>
          <a:lstStyle/>
          <a:p>
            <a:pPr marL="84455">
              <a:lnSpc>
                <a:spcPct val="100000"/>
              </a:lnSpc>
              <a:spcBef>
                <a:spcPts val="325"/>
              </a:spcBef>
            </a:pPr>
            <a:r>
              <a:rPr dirty="0" sz="1300" spc="-5">
                <a:solidFill>
                  <a:srgbClr val="FFFFFF"/>
                </a:solidFill>
                <a:latin typeface="Arial"/>
                <a:cs typeface="Arial"/>
              </a:rPr>
              <a:t>D</a:t>
            </a:r>
            <a:endParaRPr sz="1300">
              <a:latin typeface="Arial"/>
              <a:cs typeface="Arial"/>
            </a:endParaRPr>
          </a:p>
        </p:txBody>
      </p:sp>
      <p:grpSp>
        <p:nvGrpSpPr>
          <p:cNvPr id="116" name="object 116"/>
          <p:cNvGrpSpPr/>
          <p:nvPr/>
        </p:nvGrpSpPr>
        <p:grpSpPr>
          <a:xfrm>
            <a:off x="8755380" y="4840223"/>
            <a:ext cx="375285" cy="338455"/>
            <a:chOff x="8755380" y="4840223"/>
            <a:chExt cx="375285" cy="338455"/>
          </a:xfrm>
        </p:grpSpPr>
        <p:sp>
          <p:nvSpPr>
            <p:cNvPr id="117" name="object 117"/>
            <p:cNvSpPr/>
            <p:nvPr/>
          </p:nvSpPr>
          <p:spPr>
            <a:xfrm>
              <a:off x="8768334" y="4853177"/>
              <a:ext cx="349250" cy="312420"/>
            </a:xfrm>
            <a:custGeom>
              <a:avLst/>
              <a:gdLst/>
              <a:ahLst/>
              <a:cxnLst/>
              <a:rect l="l" t="t" r="r" b="b"/>
              <a:pathLst>
                <a:path w="349250" h="312420">
                  <a:moveTo>
                    <a:pt x="174498" y="0"/>
                  </a:moveTo>
                  <a:lnTo>
                    <a:pt x="128102" y="5582"/>
                  </a:lnTo>
                  <a:lnTo>
                    <a:pt x="86416" y="21335"/>
                  </a:lnTo>
                  <a:lnTo>
                    <a:pt x="51101" y="45767"/>
                  </a:lnTo>
                  <a:lnTo>
                    <a:pt x="23819" y="77385"/>
                  </a:lnTo>
                  <a:lnTo>
                    <a:pt x="6231" y="114696"/>
                  </a:lnTo>
                  <a:lnTo>
                    <a:pt x="0" y="156210"/>
                  </a:lnTo>
                  <a:lnTo>
                    <a:pt x="6231" y="197723"/>
                  </a:lnTo>
                  <a:lnTo>
                    <a:pt x="23819" y="235034"/>
                  </a:lnTo>
                  <a:lnTo>
                    <a:pt x="51101" y="266652"/>
                  </a:lnTo>
                  <a:lnTo>
                    <a:pt x="86416" y="291084"/>
                  </a:lnTo>
                  <a:lnTo>
                    <a:pt x="128102" y="306837"/>
                  </a:lnTo>
                  <a:lnTo>
                    <a:pt x="174498" y="312420"/>
                  </a:lnTo>
                  <a:lnTo>
                    <a:pt x="220893" y="306837"/>
                  </a:lnTo>
                  <a:lnTo>
                    <a:pt x="262579" y="291084"/>
                  </a:lnTo>
                  <a:lnTo>
                    <a:pt x="297894" y="266652"/>
                  </a:lnTo>
                  <a:lnTo>
                    <a:pt x="325176" y="235034"/>
                  </a:lnTo>
                  <a:lnTo>
                    <a:pt x="342764" y="197723"/>
                  </a:lnTo>
                  <a:lnTo>
                    <a:pt x="348996" y="156210"/>
                  </a:lnTo>
                  <a:lnTo>
                    <a:pt x="342764" y="114696"/>
                  </a:lnTo>
                  <a:lnTo>
                    <a:pt x="325176" y="77385"/>
                  </a:lnTo>
                  <a:lnTo>
                    <a:pt x="297894" y="45767"/>
                  </a:lnTo>
                  <a:lnTo>
                    <a:pt x="262579" y="21336"/>
                  </a:lnTo>
                  <a:lnTo>
                    <a:pt x="220893" y="5582"/>
                  </a:lnTo>
                  <a:lnTo>
                    <a:pt x="174498" y="0"/>
                  </a:lnTo>
                  <a:close/>
                </a:path>
              </a:pathLst>
            </a:custGeom>
            <a:solidFill>
              <a:srgbClr val="990033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18" name="object 118"/>
            <p:cNvSpPr/>
            <p:nvPr/>
          </p:nvSpPr>
          <p:spPr>
            <a:xfrm>
              <a:off x="8768334" y="4853177"/>
              <a:ext cx="349250" cy="312420"/>
            </a:xfrm>
            <a:custGeom>
              <a:avLst/>
              <a:gdLst/>
              <a:ahLst/>
              <a:cxnLst/>
              <a:rect l="l" t="t" r="r" b="b"/>
              <a:pathLst>
                <a:path w="349250" h="312420">
                  <a:moveTo>
                    <a:pt x="0" y="156210"/>
                  </a:moveTo>
                  <a:lnTo>
                    <a:pt x="6231" y="114696"/>
                  </a:lnTo>
                  <a:lnTo>
                    <a:pt x="23819" y="77385"/>
                  </a:lnTo>
                  <a:lnTo>
                    <a:pt x="51101" y="45767"/>
                  </a:lnTo>
                  <a:lnTo>
                    <a:pt x="86416" y="21335"/>
                  </a:lnTo>
                  <a:lnTo>
                    <a:pt x="128102" y="5582"/>
                  </a:lnTo>
                  <a:lnTo>
                    <a:pt x="174498" y="0"/>
                  </a:lnTo>
                  <a:lnTo>
                    <a:pt x="220893" y="5582"/>
                  </a:lnTo>
                  <a:lnTo>
                    <a:pt x="262579" y="21336"/>
                  </a:lnTo>
                  <a:lnTo>
                    <a:pt x="297894" y="45767"/>
                  </a:lnTo>
                  <a:lnTo>
                    <a:pt x="325176" y="77385"/>
                  </a:lnTo>
                  <a:lnTo>
                    <a:pt x="342764" y="114696"/>
                  </a:lnTo>
                  <a:lnTo>
                    <a:pt x="348996" y="156210"/>
                  </a:lnTo>
                  <a:lnTo>
                    <a:pt x="342764" y="197723"/>
                  </a:lnTo>
                  <a:lnTo>
                    <a:pt x="325176" y="235034"/>
                  </a:lnTo>
                  <a:lnTo>
                    <a:pt x="297894" y="266652"/>
                  </a:lnTo>
                  <a:lnTo>
                    <a:pt x="262579" y="291084"/>
                  </a:lnTo>
                  <a:lnTo>
                    <a:pt x="220893" y="306837"/>
                  </a:lnTo>
                  <a:lnTo>
                    <a:pt x="174498" y="312420"/>
                  </a:lnTo>
                  <a:lnTo>
                    <a:pt x="128102" y="306837"/>
                  </a:lnTo>
                  <a:lnTo>
                    <a:pt x="86416" y="291084"/>
                  </a:lnTo>
                  <a:lnTo>
                    <a:pt x="51101" y="266652"/>
                  </a:lnTo>
                  <a:lnTo>
                    <a:pt x="23819" y="235034"/>
                  </a:lnTo>
                  <a:lnTo>
                    <a:pt x="6231" y="197723"/>
                  </a:lnTo>
                  <a:lnTo>
                    <a:pt x="0" y="156210"/>
                  </a:lnTo>
                  <a:close/>
                </a:path>
              </a:pathLst>
            </a:custGeom>
            <a:ln w="25908">
              <a:solidFill>
                <a:srgbClr val="395E88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19" name="object 119"/>
          <p:cNvSpPr txBox="1"/>
          <p:nvPr/>
        </p:nvSpPr>
        <p:spPr>
          <a:xfrm>
            <a:off x="7758048" y="4896688"/>
            <a:ext cx="1243965" cy="2235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95"/>
              </a:spcBef>
              <a:tabLst>
                <a:tab pos="1139190" algn="l"/>
              </a:tabLst>
            </a:pPr>
            <a:r>
              <a:rPr dirty="0" sz="1300" spc="-5">
                <a:latin typeface="Arial"/>
                <a:cs typeface="Arial"/>
              </a:rPr>
              <a:t>P</a:t>
            </a:r>
            <a:r>
              <a:rPr dirty="0" sz="1300" spc="-10">
                <a:latin typeface="Arial"/>
                <a:cs typeface="Arial"/>
              </a:rPr>
              <a:t>e</a:t>
            </a:r>
            <a:r>
              <a:rPr dirty="0" sz="1300" spc="-5">
                <a:latin typeface="Arial"/>
                <a:cs typeface="Arial"/>
              </a:rPr>
              <a:t>rfor</a:t>
            </a:r>
            <a:r>
              <a:rPr dirty="0" sz="1300" spc="-15">
                <a:latin typeface="Arial"/>
                <a:cs typeface="Arial"/>
              </a:rPr>
              <a:t>m</a:t>
            </a:r>
            <a:r>
              <a:rPr dirty="0" sz="1300" spc="-5">
                <a:latin typeface="Arial"/>
                <a:cs typeface="Arial"/>
              </a:rPr>
              <a:t>an</a:t>
            </a:r>
            <a:r>
              <a:rPr dirty="0" sz="1300" spc="-15">
                <a:latin typeface="Arial"/>
                <a:cs typeface="Arial"/>
              </a:rPr>
              <a:t>c</a:t>
            </a:r>
            <a:r>
              <a:rPr dirty="0" sz="1300" spc="-5">
                <a:latin typeface="Arial"/>
                <a:cs typeface="Arial"/>
              </a:rPr>
              <a:t>e</a:t>
            </a:r>
            <a:r>
              <a:rPr dirty="0" sz="1300">
                <a:latin typeface="Arial"/>
                <a:cs typeface="Arial"/>
              </a:rPr>
              <a:t>	</a:t>
            </a:r>
            <a:r>
              <a:rPr dirty="0" baseline="2136" sz="1950" spc="-7">
                <a:solidFill>
                  <a:srgbClr val="FFFFFF"/>
                </a:solidFill>
                <a:latin typeface="Arial"/>
                <a:cs typeface="Arial"/>
              </a:rPr>
              <a:t>2</a:t>
            </a:r>
            <a:endParaRPr baseline="2136" sz="1950">
              <a:latin typeface="Arial"/>
              <a:cs typeface="Arial"/>
            </a:endParaRPr>
          </a:p>
        </p:txBody>
      </p:sp>
      <p:sp>
        <p:nvSpPr>
          <p:cNvPr id="120" name="object 120"/>
          <p:cNvSpPr txBox="1">
            <a:spLocks noGrp="1"/>
          </p:cNvSpPr>
          <p:nvPr>
            <p:ph type="title"/>
          </p:nvPr>
        </p:nvSpPr>
        <p:spPr>
          <a:xfrm>
            <a:off x="3981703" y="815721"/>
            <a:ext cx="4257040" cy="48260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3000">
                <a:latin typeface="Arial Black"/>
                <a:cs typeface="Arial Black"/>
              </a:rPr>
              <a:t>STEP ONE :</a:t>
            </a:r>
            <a:r>
              <a:rPr dirty="0" sz="3000" spc="-135">
                <a:latin typeface="Arial Black"/>
                <a:cs typeface="Arial Black"/>
              </a:rPr>
              <a:t> </a:t>
            </a:r>
            <a:r>
              <a:rPr dirty="0" sz="3000">
                <a:latin typeface="Arial Black"/>
                <a:cs typeface="Arial Black"/>
              </a:rPr>
              <a:t>Defining</a:t>
            </a:r>
            <a:endParaRPr sz="3000">
              <a:latin typeface="Arial Black"/>
              <a:cs typeface="Arial Black"/>
            </a:endParaRPr>
          </a:p>
        </p:txBody>
      </p:sp>
      <p:sp>
        <p:nvSpPr>
          <p:cNvPr id="121" name="object 121"/>
          <p:cNvSpPr txBox="1"/>
          <p:nvPr/>
        </p:nvSpPr>
        <p:spPr>
          <a:xfrm>
            <a:off x="10013442" y="1827098"/>
            <a:ext cx="1776095" cy="3864610"/>
          </a:xfrm>
          <a:prstGeom prst="rect">
            <a:avLst/>
          </a:prstGeom>
        </p:spPr>
        <p:txBody>
          <a:bodyPr wrap="square" lIns="0" tIns="19050" rIns="0" bIns="0" rtlCol="0" vert="horz">
            <a:spAutoFit/>
          </a:bodyPr>
          <a:lstStyle/>
          <a:p>
            <a:pPr marL="355600" marR="167640" indent="-343535">
              <a:lnSpc>
                <a:spcPts val="1560"/>
              </a:lnSpc>
              <a:spcBef>
                <a:spcPts val="150"/>
              </a:spcBef>
              <a:buClr>
                <a:srgbClr val="000000"/>
              </a:buClr>
              <a:buSzPct val="115384"/>
              <a:buAutoNum type="alphaUcPeriod"/>
              <a:tabLst>
                <a:tab pos="355600" algn="l"/>
                <a:tab pos="356235" algn="l"/>
              </a:tabLst>
            </a:pPr>
            <a:r>
              <a:rPr dirty="0" sz="1300" spc="-85" b="1">
                <a:solidFill>
                  <a:srgbClr val="00AF50"/>
                </a:solidFill>
                <a:latin typeface="Tahoma"/>
                <a:cs typeface="Tahoma"/>
              </a:rPr>
              <a:t>Long </a:t>
            </a:r>
            <a:r>
              <a:rPr dirty="0" sz="1300" spc="-170" b="1">
                <a:solidFill>
                  <a:srgbClr val="00AF50"/>
                </a:solidFill>
                <a:latin typeface="Tahoma"/>
                <a:cs typeface="Tahoma"/>
              </a:rPr>
              <a:t>&amp; </a:t>
            </a:r>
            <a:r>
              <a:rPr dirty="0" sz="1300" spc="-114" b="1">
                <a:solidFill>
                  <a:srgbClr val="00AF50"/>
                </a:solidFill>
                <a:latin typeface="Tahoma"/>
                <a:cs typeface="Tahoma"/>
              </a:rPr>
              <a:t>Indefinite  </a:t>
            </a:r>
            <a:r>
              <a:rPr dirty="0" sz="1300" spc="-125" b="1">
                <a:solidFill>
                  <a:srgbClr val="00AF50"/>
                </a:solidFill>
                <a:latin typeface="Tahoma"/>
                <a:cs typeface="Tahoma"/>
              </a:rPr>
              <a:t>wait; </a:t>
            </a:r>
            <a:r>
              <a:rPr dirty="0" sz="1300" spc="-85" b="1">
                <a:solidFill>
                  <a:srgbClr val="00AF50"/>
                </a:solidFill>
                <a:latin typeface="Tahoma"/>
                <a:cs typeface="Tahoma"/>
              </a:rPr>
              <a:t>mostly  </a:t>
            </a:r>
            <a:r>
              <a:rPr dirty="0" sz="1300" spc="-100" b="1">
                <a:solidFill>
                  <a:srgbClr val="00AF50"/>
                </a:solidFill>
                <a:latin typeface="Tahoma"/>
                <a:cs typeface="Tahoma"/>
              </a:rPr>
              <a:t>standing</a:t>
            </a:r>
            <a:endParaRPr sz="1300">
              <a:latin typeface="Tahoma"/>
              <a:cs typeface="Tahoma"/>
            </a:endParaRPr>
          </a:p>
          <a:p>
            <a:pPr marL="355600" marR="177800" indent="-343535">
              <a:lnSpc>
                <a:spcPts val="1560"/>
              </a:lnSpc>
              <a:spcBef>
                <a:spcPts val="300"/>
              </a:spcBef>
              <a:buClr>
                <a:srgbClr val="000000"/>
              </a:buClr>
              <a:buSzPct val="115384"/>
              <a:buAutoNum type="alphaUcPeriod"/>
              <a:tabLst>
                <a:tab pos="355600" algn="l"/>
                <a:tab pos="356235" algn="l"/>
              </a:tabLst>
            </a:pPr>
            <a:r>
              <a:rPr dirty="0" sz="1300" spc="-90" b="1">
                <a:solidFill>
                  <a:srgbClr val="E36C09"/>
                </a:solidFill>
                <a:latin typeface="Tahoma"/>
                <a:cs typeface="Tahoma"/>
              </a:rPr>
              <a:t>Complicated  </a:t>
            </a:r>
            <a:r>
              <a:rPr dirty="0" sz="1300" spc="-60" b="1">
                <a:solidFill>
                  <a:srgbClr val="E36C09"/>
                </a:solidFill>
                <a:latin typeface="Tahoma"/>
                <a:cs typeface="Tahoma"/>
              </a:rPr>
              <a:t>Processes;  </a:t>
            </a:r>
            <a:r>
              <a:rPr dirty="0" sz="1300" spc="-90" b="1">
                <a:solidFill>
                  <a:srgbClr val="E36C09"/>
                </a:solidFill>
                <a:latin typeface="Tahoma"/>
                <a:cs typeface="Tahoma"/>
              </a:rPr>
              <a:t>numerous</a:t>
            </a:r>
            <a:r>
              <a:rPr dirty="0" sz="1300" spc="-40" b="1">
                <a:solidFill>
                  <a:srgbClr val="E36C09"/>
                </a:solidFill>
                <a:latin typeface="Tahoma"/>
                <a:cs typeface="Tahoma"/>
              </a:rPr>
              <a:t> </a:t>
            </a:r>
            <a:r>
              <a:rPr dirty="0" sz="1300" spc="-70" b="1">
                <a:solidFill>
                  <a:srgbClr val="E36C09"/>
                </a:solidFill>
                <a:latin typeface="Tahoma"/>
                <a:cs typeface="Tahoma"/>
              </a:rPr>
              <a:t>forms</a:t>
            </a:r>
            <a:endParaRPr sz="1300">
              <a:latin typeface="Tahoma"/>
              <a:cs typeface="Tahoma"/>
            </a:endParaRPr>
          </a:p>
          <a:p>
            <a:pPr marL="355600" marR="5080" indent="-343535">
              <a:lnSpc>
                <a:spcPct val="98800"/>
              </a:lnSpc>
              <a:spcBef>
                <a:spcPts val="70"/>
              </a:spcBef>
              <a:buClr>
                <a:srgbClr val="000000"/>
              </a:buClr>
              <a:buSzPct val="115384"/>
              <a:buAutoNum type="alphaUcPeriod"/>
              <a:tabLst>
                <a:tab pos="355600" algn="l"/>
                <a:tab pos="356235" algn="l"/>
              </a:tabLst>
            </a:pPr>
            <a:r>
              <a:rPr dirty="0" sz="1300" spc="-75" b="1">
                <a:solidFill>
                  <a:srgbClr val="001F5F"/>
                </a:solidFill>
                <a:latin typeface="Tahoma"/>
                <a:cs typeface="Tahoma"/>
              </a:rPr>
              <a:t>Existence </a:t>
            </a:r>
            <a:r>
              <a:rPr dirty="0" sz="1300" spc="-95" b="1">
                <a:solidFill>
                  <a:srgbClr val="001F5F"/>
                </a:solidFill>
                <a:latin typeface="Tahoma"/>
                <a:cs typeface="Tahoma"/>
              </a:rPr>
              <a:t>of </a:t>
            </a:r>
            <a:r>
              <a:rPr dirty="0" sz="1300" spc="-105" b="1">
                <a:solidFill>
                  <a:srgbClr val="001F5F"/>
                </a:solidFill>
                <a:latin typeface="Tahoma"/>
                <a:cs typeface="Tahoma"/>
              </a:rPr>
              <a:t>an  </a:t>
            </a:r>
            <a:r>
              <a:rPr dirty="0" sz="1300" spc="-60" b="1">
                <a:solidFill>
                  <a:srgbClr val="001F5F"/>
                </a:solidFill>
                <a:latin typeface="Tahoma"/>
                <a:cs typeface="Tahoma"/>
              </a:rPr>
              <a:t>i</a:t>
            </a:r>
            <a:r>
              <a:rPr dirty="0" sz="1300" spc="-130" b="1">
                <a:solidFill>
                  <a:srgbClr val="001F5F"/>
                </a:solidFill>
                <a:latin typeface="Tahoma"/>
                <a:cs typeface="Tahoma"/>
              </a:rPr>
              <a:t>n</a:t>
            </a:r>
            <a:r>
              <a:rPr dirty="0" sz="1300" spc="-75" b="1">
                <a:solidFill>
                  <a:srgbClr val="001F5F"/>
                </a:solidFill>
                <a:latin typeface="Tahoma"/>
                <a:cs typeface="Tahoma"/>
              </a:rPr>
              <a:t>ter</a:t>
            </a:r>
            <a:r>
              <a:rPr dirty="0" sz="1300" spc="-145" b="1">
                <a:solidFill>
                  <a:srgbClr val="001F5F"/>
                </a:solidFill>
                <a:latin typeface="Tahoma"/>
                <a:cs typeface="Tahoma"/>
              </a:rPr>
              <a:t>m</a:t>
            </a:r>
            <a:r>
              <a:rPr dirty="0" sz="1300" spc="-90" b="1">
                <a:solidFill>
                  <a:srgbClr val="001F5F"/>
                </a:solidFill>
                <a:latin typeface="Tahoma"/>
                <a:cs typeface="Tahoma"/>
              </a:rPr>
              <a:t>edi</a:t>
            </a:r>
            <a:r>
              <a:rPr dirty="0" sz="1300" spc="-110" b="1">
                <a:solidFill>
                  <a:srgbClr val="001F5F"/>
                </a:solidFill>
                <a:latin typeface="Tahoma"/>
                <a:cs typeface="Tahoma"/>
              </a:rPr>
              <a:t>a</a:t>
            </a:r>
            <a:r>
              <a:rPr dirty="0" sz="1300" spc="-110" b="1">
                <a:solidFill>
                  <a:srgbClr val="001F5F"/>
                </a:solidFill>
                <a:latin typeface="Tahoma"/>
                <a:cs typeface="Tahoma"/>
              </a:rPr>
              <a:t>ry/</a:t>
            </a:r>
            <a:r>
              <a:rPr dirty="0" sz="1300" spc="-210" b="1">
                <a:solidFill>
                  <a:srgbClr val="001F5F"/>
                </a:solidFill>
                <a:latin typeface="Tahoma"/>
                <a:cs typeface="Tahoma"/>
              </a:rPr>
              <a:t>m</a:t>
            </a:r>
            <a:r>
              <a:rPr dirty="0" sz="1300" spc="-95" b="1">
                <a:solidFill>
                  <a:srgbClr val="001F5F"/>
                </a:solidFill>
                <a:latin typeface="Tahoma"/>
                <a:cs typeface="Tahoma"/>
              </a:rPr>
              <a:t>id</a:t>
            </a:r>
            <a:r>
              <a:rPr dirty="0" sz="1300" spc="-135" b="1">
                <a:solidFill>
                  <a:srgbClr val="001F5F"/>
                </a:solidFill>
                <a:latin typeface="Tahoma"/>
                <a:cs typeface="Tahoma"/>
              </a:rPr>
              <a:t>d</a:t>
            </a:r>
            <a:r>
              <a:rPr dirty="0" sz="1300" spc="-20" b="1">
                <a:solidFill>
                  <a:srgbClr val="001F5F"/>
                </a:solidFill>
                <a:latin typeface="Tahoma"/>
                <a:cs typeface="Tahoma"/>
              </a:rPr>
              <a:t>l  </a:t>
            </a:r>
            <a:r>
              <a:rPr dirty="0" sz="1300" spc="-114" b="1">
                <a:solidFill>
                  <a:srgbClr val="001F5F"/>
                </a:solidFill>
                <a:latin typeface="Tahoma"/>
                <a:cs typeface="Tahoma"/>
              </a:rPr>
              <a:t>emen/touts</a:t>
            </a:r>
            <a:endParaRPr sz="1300">
              <a:latin typeface="Tahoma"/>
              <a:cs typeface="Tahoma"/>
            </a:endParaRPr>
          </a:p>
          <a:p>
            <a:pPr marL="355600" marR="61594" indent="-343535">
              <a:lnSpc>
                <a:spcPts val="1560"/>
              </a:lnSpc>
              <a:spcBef>
                <a:spcPts val="355"/>
              </a:spcBef>
              <a:buSzPct val="115384"/>
              <a:buAutoNum type="alphaUcPeriod"/>
              <a:tabLst>
                <a:tab pos="355600" algn="l"/>
                <a:tab pos="356235" algn="l"/>
              </a:tabLst>
            </a:pPr>
            <a:r>
              <a:rPr dirty="0" sz="1300" spc="-90" b="1">
                <a:latin typeface="Tahoma"/>
                <a:cs typeface="Tahoma"/>
              </a:rPr>
              <a:t>Difficulty in  </a:t>
            </a:r>
            <a:r>
              <a:rPr dirty="0" sz="1300" spc="-60" b="1">
                <a:latin typeface="Tahoma"/>
                <a:cs typeface="Tahoma"/>
              </a:rPr>
              <a:t>Accessing  Passport</a:t>
            </a:r>
            <a:r>
              <a:rPr dirty="0" sz="1300" spc="-55" b="1">
                <a:latin typeface="Tahoma"/>
                <a:cs typeface="Tahoma"/>
              </a:rPr>
              <a:t> </a:t>
            </a:r>
            <a:r>
              <a:rPr dirty="0" sz="1300" spc="-60" b="1">
                <a:latin typeface="Tahoma"/>
                <a:cs typeface="Tahoma"/>
              </a:rPr>
              <a:t>Services</a:t>
            </a:r>
            <a:endParaRPr sz="1300">
              <a:latin typeface="Tahoma"/>
              <a:cs typeface="Tahoma"/>
            </a:endParaRPr>
          </a:p>
          <a:p>
            <a:pPr marL="355600" indent="-343535">
              <a:lnSpc>
                <a:spcPct val="100000"/>
              </a:lnSpc>
              <a:spcBef>
                <a:spcPts val="45"/>
              </a:spcBef>
              <a:buClr>
                <a:srgbClr val="000000"/>
              </a:buClr>
              <a:buSzPct val="115384"/>
              <a:buAutoNum type="alphaUcPeriod"/>
              <a:tabLst>
                <a:tab pos="355600" algn="l"/>
                <a:tab pos="356235" algn="l"/>
              </a:tabLst>
            </a:pPr>
            <a:r>
              <a:rPr dirty="0" sz="1300" spc="-90" b="1">
                <a:solidFill>
                  <a:srgbClr val="622422"/>
                </a:solidFill>
                <a:latin typeface="Tahoma"/>
                <a:cs typeface="Tahoma"/>
              </a:rPr>
              <a:t>Bad</a:t>
            </a:r>
            <a:r>
              <a:rPr dirty="0" sz="1300" spc="-40" b="1">
                <a:solidFill>
                  <a:srgbClr val="622422"/>
                </a:solidFill>
                <a:latin typeface="Tahoma"/>
                <a:cs typeface="Tahoma"/>
              </a:rPr>
              <a:t> </a:t>
            </a:r>
            <a:r>
              <a:rPr dirty="0" sz="1300" spc="-85" b="1">
                <a:solidFill>
                  <a:srgbClr val="622422"/>
                </a:solidFill>
                <a:latin typeface="Tahoma"/>
                <a:cs typeface="Tahoma"/>
              </a:rPr>
              <a:t>Ambience</a:t>
            </a:r>
            <a:endParaRPr sz="1300">
              <a:latin typeface="Tahoma"/>
              <a:cs typeface="Tahoma"/>
            </a:endParaRPr>
          </a:p>
          <a:p>
            <a:pPr marL="355600" marR="140335" indent="-343535">
              <a:lnSpc>
                <a:spcPts val="1560"/>
              </a:lnSpc>
              <a:spcBef>
                <a:spcPts val="315"/>
              </a:spcBef>
              <a:buSzPct val="115384"/>
              <a:buAutoNum type="alphaUcPeriod"/>
              <a:tabLst>
                <a:tab pos="355600" algn="l"/>
                <a:tab pos="356235" algn="l"/>
              </a:tabLst>
            </a:pPr>
            <a:r>
              <a:rPr dirty="0" sz="1300" spc="-85" b="1">
                <a:latin typeface="Tahoma"/>
                <a:cs typeface="Tahoma"/>
              </a:rPr>
              <a:t>Del</a:t>
            </a:r>
            <a:r>
              <a:rPr dirty="0" sz="1300" spc="-95" b="1">
                <a:latin typeface="Tahoma"/>
                <a:cs typeface="Tahoma"/>
              </a:rPr>
              <a:t>a</a:t>
            </a:r>
            <a:r>
              <a:rPr dirty="0" sz="1300" spc="-95" b="1">
                <a:latin typeface="Tahoma"/>
                <a:cs typeface="Tahoma"/>
              </a:rPr>
              <a:t>ys/Uncert</a:t>
            </a:r>
            <a:r>
              <a:rPr dirty="0" sz="1300" spc="-110" b="1">
                <a:latin typeface="Tahoma"/>
                <a:cs typeface="Tahoma"/>
              </a:rPr>
              <a:t>a</a:t>
            </a:r>
            <a:r>
              <a:rPr dirty="0" sz="1300" spc="-75" b="1">
                <a:latin typeface="Tahoma"/>
                <a:cs typeface="Tahoma"/>
              </a:rPr>
              <a:t>in  </a:t>
            </a:r>
            <a:r>
              <a:rPr dirty="0" sz="1300" spc="-110" b="1">
                <a:latin typeface="Tahoma"/>
                <a:cs typeface="Tahoma"/>
              </a:rPr>
              <a:t>Outcome</a:t>
            </a:r>
            <a:endParaRPr sz="1300">
              <a:latin typeface="Tahoma"/>
              <a:cs typeface="Tahoma"/>
            </a:endParaRPr>
          </a:p>
          <a:p>
            <a:pPr marL="355600" marR="410209" indent="-343535">
              <a:lnSpc>
                <a:spcPts val="1560"/>
              </a:lnSpc>
              <a:spcBef>
                <a:spcPts val="300"/>
              </a:spcBef>
              <a:buSzPct val="115384"/>
              <a:buAutoNum type="alphaUcPeriod"/>
              <a:tabLst>
                <a:tab pos="355600" algn="l"/>
                <a:tab pos="356235" algn="l"/>
              </a:tabLst>
            </a:pPr>
            <a:r>
              <a:rPr dirty="0" sz="1300" spc="-65" b="1">
                <a:latin typeface="Tahoma"/>
                <a:cs typeface="Tahoma"/>
              </a:rPr>
              <a:t>Lack </a:t>
            </a:r>
            <a:r>
              <a:rPr dirty="0" sz="1300" spc="-95" b="1">
                <a:latin typeface="Tahoma"/>
                <a:cs typeface="Tahoma"/>
              </a:rPr>
              <a:t>of  </a:t>
            </a:r>
            <a:r>
              <a:rPr dirty="0" sz="1300" spc="-95" b="1">
                <a:latin typeface="Tahoma"/>
                <a:cs typeface="Tahoma"/>
              </a:rPr>
              <a:t>Tr</a:t>
            </a:r>
            <a:r>
              <a:rPr dirty="0" sz="1300" spc="-110" b="1">
                <a:latin typeface="Tahoma"/>
                <a:cs typeface="Tahoma"/>
              </a:rPr>
              <a:t>a</a:t>
            </a:r>
            <a:r>
              <a:rPr dirty="0" sz="1300" spc="-114" b="1">
                <a:latin typeface="Tahoma"/>
                <a:cs typeface="Tahoma"/>
              </a:rPr>
              <a:t>n</a:t>
            </a:r>
            <a:r>
              <a:rPr dirty="0" sz="1300" spc="-60" b="1">
                <a:latin typeface="Tahoma"/>
                <a:cs typeface="Tahoma"/>
              </a:rPr>
              <a:t>spa</a:t>
            </a:r>
            <a:r>
              <a:rPr dirty="0" sz="1300" spc="-50" b="1">
                <a:latin typeface="Tahoma"/>
                <a:cs typeface="Tahoma"/>
              </a:rPr>
              <a:t>r</a:t>
            </a:r>
            <a:r>
              <a:rPr dirty="0" sz="1300" spc="-95" b="1">
                <a:latin typeface="Tahoma"/>
                <a:cs typeface="Tahoma"/>
              </a:rPr>
              <a:t>ency</a:t>
            </a:r>
            <a:endParaRPr sz="1300">
              <a:latin typeface="Tahoma"/>
              <a:cs typeface="Tahoma"/>
            </a:endParaRPr>
          </a:p>
          <a:p>
            <a:pPr marL="355600" indent="-343535">
              <a:lnSpc>
                <a:spcPct val="100000"/>
              </a:lnSpc>
              <a:spcBef>
                <a:spcPts val="50"/>
              </a:spcBef>
              <a:buSzPct val="115384"/>
              <a:buAutoNum type="alphaUcPeriod"/>
              <a:tabLst>
                <a:tab pos="355600" algn="l"/>
                <a:tab pos="356235" algn="l"/>
              </a:tabLst>
            </a:pPr>
            <a:r>
              <a:rPr dirty="0" sz="1300" spc="-105" b="1">
                <a:latin typeface="Tahoma"/>
                <a:cs typeface="Tahoma"/>
              </a:rPr>
              <a:t>High</a:t>
            </a:r>
            <a:r>
              <a:rPr dirty="0" sz="1300" spc="-30" b="1">
                <a:latin typeface="Tahoma"/>
                <a:cs typeface="Tahoma"/>
              </a:rPr>
              <a:t> </a:t>
            </a:r>
            <a:r>
              <a:rPr dirty="0" sz="1300" spc="-55" b="1">
                <a:latin typeface="Tahoma"/>
                <a:cs typeface="Tahoma"/>
              </a:rPr>
              <a:t>Costs</a:t>
            </a:r>
            <a:endParaRPr sz="1300">
              <a:latin typeface="Tahoma"/>
              <a:cs typeface="Tahoma"/>
            </a:endParaRPr>
          </a:p>
        </p:txBody>
      </p:sp>
      <p:sp>
        <p:nvSpPr>
          <p:cNvPr id="122" name="object 122"/>
          <p:cNvSpPr txBox="1"/>
          <p:nvPr/>
        </p:nvSpPr>
        <p:spPr>
          <a:xfrm>
            <a:off x="98552" y="2476652"/>
            <a:ext cx="1811655" cy="2068195"/>
          </a:xfrm>
          <a:prstGeom prst="rect">
            <a:avLst/>
          </a:prstGeom>
        </p:spPr>
        <p:txBody>
          <a:bodyPr wrap="square" lIns="0" tIns="88900" rIns="0" bIns="0" rtlCol="0" vert="horz">
            <a:spAutoFit/>
          </a:bodyPr>
          <a:lstStyle/>
          <a:p>
            <a:pPr marL="335915" indent="-323850">
              <a:lnSpc>
                <a:spcPct val="100000"/>
              </a:lnSpc>
              <a:spcBef>
                <a:spcPts val="700"/>
              </a:spcBef>
              <a:buClr>
                <a:srgbClr val="000000"/>
              </a:buClr>
              <a:buAutoNum type="arabicPeriod"/>
              <a:tabLst>
                <a:tab pos="335915" algn="l"/>
                <a:tab pos="336550" algn="l"/>
              </a:tabLst>
            </a:pPr>
            <a:r>
              <a:rPr dirty="0" sz="1300" spc="-85" b="1">
                <a:solidFill>
                  <a:srgbClr val="CC3300"/>
                </a:solidFill>
                <a:latin typeface="Tahoma"/>
                <a:cs typeface="Tahoma"/>
              </a:rPr>
              <a:t>Long</a:t>
            </a:r>
            <a:r>
              <a:rPr dirty="0" sz="1300" spc="-25" b="1">
                <a:solidFill>
                  <a:srgbClr val="CC3300"/>
                </a:solidFill>
                <a:latin typeface="Tahoma"/>
                <a:cs typeface="Tahoma"/>
              </a:rPr>
              <a:t> </a:t>
            </a:r>
            <a:r>
              <a:rPr dirty="0" sz="1300" spc="-95" b="1">
                <a:solidFill>
                  <a:srgbClr val="CC3300"/>
                </a:solidFill>
                <a:latin typeface="Tahoma"/>
                <a:cs typeface="Tahoma"/>
              </a:rPr>
              <a:t>Queues</a:t>
            </a:r>
            <a:endParaRPr sz="1300">
              <a:latin typeface="Tahoma"/>
              <a:cs typeface="Tahoma"/>
            </a:endParaRPr>
          </a:p>
          <a:p>
            <a:pPr marL="335915" indent="-323850">
              <a:lnSpc>
                <a:spcPct val="100000"/>
              </a:lnSpc>
              <a:spcBef>
                <a:spcPts val="600"/>
              </a:spcBef>
              <a:buClr>
                <a:srgbClr val="000000"/>
              </a:buClr>
              <a:buAutoNum type="arabicPeriod"/>
              <a:tabLst>
                <a:tab pos="335915" algn="l"/>
                <a:tab pos="336550" algn="l"/>
              </a:tabLst>
            </a:pPr>
            <a:r>
              <a:rPr dirty="0" sz="1300" spc="-125" b="1">
                <a:solidFill>
                  <a:srgbClr val="990033"/>
                </a:solidFill>
                <a:latin typeface="Tahoma"/>
                <a:cs typeface="Tahoma"/>
              </a:rPr>
              <a:t>Inadequate</a:t>
            </a:r>
            <a:r>
              <a:rPr dirty="0" sz="1300" b="1">
                <a:solidFill>
                  <a:srgbClr val="990033"/>
                </a:solidFill>
                <a:latin typeface="Tahoma"/>
                <a:cs typeface="Tahoma"/>
              </a:rPr>
              <a:t> </a:t>
            </a:r>
            <a:r>
              <a:rPr dirty="0" sz="1300" spc="-90" b="1">
                <a:solidFill>
                  <a:srgbClr val="990033"/>
                </a:solidFill>
                <a:latin typeface="Tahoma"/>
                <a:cs typeface="Tahoma"/>
              </a:rPr>
              <a:t>Staff</a:t>
            </a:r>
            <a:endParaRPr sz="1300">
              <a:latin typeface="Tahoma"/>
              <a:cs typeface="Tahoma"/>
            </a:endParaRPr>
          </a:p>
          <a:p>
            <a:pPr marL="335915" indent="-323850">
              <a:lnSpc>
                <a:spcPct val="100000"/>
              </a:lnSpc>
              <a:spcBef>
                <a:spcPts val="600"/>
              </a:spcBef>
              <a:buClr>
                <a:srgbClr val="000000"/>
              </a:buClr>
              <a:buAutoNum type="arabicPeriod"/>
              <a:tabLst>
                <a:tab pos="335915" algn="l"/>
                <a:tab pos="336550" algn="l"/>
              </a:tabLst>
            </a:pPr>
            <a:r>
              <a:rPr dirty="0" sz="1300" spc="-45" b="1">
                <a:solidFill>
                  <a:srgbClr val="FFC000"/>
                </a:solidFill>
                <a:latin typeface="Tahoma"/>
                <a:cs typeface="Tahoma"/>
              </a:rPr>
              <a:t>Pressure </a:t>
            </a:r>
            <a:r>
              <a:rPr dirty="0" sz="1300" spc="-95" b="1">
                <a:solidFill>
                  <a:srgbClr val="FFC000"/>
                </a:solidFill>
                <a:latin typeface="Tahoma"/>
                <a:cs typeface="Tahoma"/>
              </a:rPr>
              <a:t>of</a:t>
            </a:r>
            <a:r>
              <a:rPr dirty="0" sz="1300" spc="-15" b="1">
                <a:solidFill>
                  <a:srgbClr val="FFC000"/>
                </a:solidFill>
                <a:latin typeface="Tahoma"/>
                <a:cs typeface="Tahoma"/>
              </a:rPr>
              <a:t> </a:t>
            </a:r>
            <a:r>
              <a:rPr dirty="0" sz="1300" spc="-45" b="1">
                <a:solidFill>
                  <a:srgbClr val="FFC000"/>
                </a:solidFill>
                <a:latin typeface="Tahoma"/>
                <a:cs typeface="Tahoma"/>
              </a:rPr>
              <a:t>ever-</a:t>
            </a:r>
            <a:endParaRPr sz="1300">
              <a:latin typeface="Tahoma"/>
              <a:cs typeface="Tahoma"/>
            </a:endParaRPr>
          </a:p>
          <a:p>
            <a:pPr marL="335915">
              <a:lnSpc>
                <a:spcPct val="100000"/>
              </a:lnSpc>
            </a:pPr>
            <a:r>
              <a:rPr dirty="0" sz="1300" spc="-75" b="1">
                <a:solidFill>
                  <a:srgbClr val="FFC000"/>
                </a:solidFill>
                <a:latin typeface="Tahoma"/>
                <a:cs typeface="Tahoma"/>
              </a:rPr>
              <a:t>increasing</a:t>
            </a:r>
            <a:r>
              <a:rPr dirty="0" sz="1300" spc="-55" b="1">
                <a:solidFill>
                  <a:srgbClr val="FFC000"/>
                </a:solidFill>
                <a:latin typeface="Tahoma"/>
                <a:cs typeface="Tahoma"/>
              </a:rPr>
              <a:t> </a:t>
            </a:r>
            <a:r>
              <a:rPr dirty="0" sz="1300" spc="-80" b="1">
                <a:solidFill>
                  <a:srgbClr val="FFC000"/>
                </a:solidFill>
                <a:latin typeface="Tahoma"/>
                <a:cs typeface="Tahoma"/>
              </a:rPr>
              <a:t>volumes</a:t>
            </a:r>
            <a:endParaRPr sz="1300">
              <a:latin typeface="Tahoma"/>
              <a:cs typeface="Tahoma"/>
            </a:endParaRPr>
          </a:p>
          <a:p>
            <a:pPr marL="335915" indent="-323850">
              <a:lnSpc>
                <a:spcPct val="100000"/>
              </a:lnSpc>
              <a:spcBef>
                <a:spcPts val="600"/>
              </a:spcBef>
              <a:buClr>
                <a:srgbClr val="000000"/>
              </a:buClr>
              <a:buAutoNum type="arabicPeriod" startAt="4"/>
              <a:tabLst>
                <a:tab pos="335915" algn="l"/>
                <a:tab pos="336550" algn="l"/>
              </a:tabLst>
            </a:pPr>
            <a:r>
              <a:rPr dirty="0" sz="1300" spc="-50" b="1">
                <a:solidFill>
                  <a:srgbClr val="FF0066"/>
                </a:solidFill>
                <a:latin typeface="Tahoma"/>
                <a:cs typeface="Tahoma"/>
              </a:rPr>
              <a:t>Air </a:t>
            </a:r>
            <a:r>
              <a:rPr dirty="0" sz="1300" spc="-95" b="1">
                <a:solidFill>
                  <a:srgbClr val="FF0066"/>
                </a:solidFill>
                <a:latin typeface="Tahoma"/>
                <a:cs typeface="Tahoma"/>
              </a:rPr>
              <a:t>of</a:t>
            </a:r>
            <a:r>
              <a:rPr dirty="0" sz="1300" spc="-50" b="1">
                <a:solidFill>
                  <a:srgbClr val="FF0066"/>
                </a:solidFill>
                <a:latin typeface="Tahoma"/>
                <a:cs typeface="Tahoma"/>
              </a:rPr>
              <a:t> </a:t>
            </a:r>
            <a:r>
              <a:rPr dirty="0" sz="1300" spc="-90" b="1">
                <a:solidFill>
                  <a:srgbClr val="FF0066"/>
                </a:solidFill>
                <a:latin typeface="Tahoma"/>
                <a:cs typeface="Tahoma"/>
              </a:rPr>
              <a:t>mystification</a:t>
            </a:r>
            <a:endParaRPr sz="1300">
              <a:latin typeface="Tahoma"/>
              <a:cs typeface="Tahoma"/>
            </a:endParaRPr>
          </a:p>
          <a:p>
            <a:pPr marL="335915" marR="415925" indent="-323850">
              <a:lnSpc>
                <a:spcPct val="100000"/>
              </a:lnSpc>
              <a:spcBef>
                <a:spcPts val="600"/>
              </a:spcBef>
              <a:buClr>
                <a:srgbClr val="000000"/>
              </a:buClr>
              <a:buAutoNum type="arabicPeriod" startAt="4"/>
              <a:tabLst>
                <a:tab pos="335915" algn="l"/>
                <a:tab pos="336550" algn="l"/>
              </a:tabLst>
            </a:pPr>
            <a:r>
              <a:rPr dirty="0" sz="1300" spc="-105" b="1">
                <a:solidFill>
                  <a:srgbClr val="FF0000"/>
                </a:solidFill>
                <a:latin typeface="Tahoma"/>
                <a:cs typeface="Tahoma"/>
              </a:rPr>
              <a:t>Old </a:t>
            </a:r>
            <a:r>
              <a:rPr dirty="0" sz="1300" spc="-260" b="1">
                <a:solidFill>
                  <a:srgbClr val="FF0000"/>
                </a:solidFill>
                <a:latin typeface="Tahoma"/>
                <a:cs typeface="Tahoma"/>
              </a:rPr>
              <a:t>/ </a:t>
            </a:r>
            <a:r>
              <a:rPr dirty="0" sz="1300" spc="-120" b="1">
                <a:solidFill>
                  <a:srgbClr val="FF0000"/>
                </a:solidFill>
                <a:latin typeface="Tahoma"/>
                <a:cs typeface="Tahoma"/>
              </a:rPr>
              <a:t>Outdated  </a:t>
            </a:r>
            <a:r>
              <a:rPr dirty="0" sz="1300" spc="-65" b="1">
                <a:solidFill>
                  <a:srgbClr val="FF0000"/>
                </a:solidFill>
                <a:latin typeface="Tahoma"/>
                <a:cs typeface="Tahoma"/>
              </a:rPr>
              <a:t>Procedures</a:t>
            </a:r>
            <a:endParaRPr sz="1300">
              <a:latin typeface="Tahoma"/>
              <a:cs typeface="Tahoma"/>
            </a:endParaRPr>
          </a:p>
          <a:p>
            <a:pPr marL="335915" indent="-323850">
              <a:lnSpc>
                <a:spcPct val="100000"/>
              </a:lnSpc>
              <a:spcBef>
                <a:spcPts val="600"/>
              </a:spcBef>
              <a:buClr>
                <a:srgbClr val="000000"/>
              </a:buClr>
              <a:buAutoNum type="arabicPeriod" startAt="4"/>
              <a:tabLst>
                <a:tab pos="335915" algn="l"/>
                <a:tab pos="336550" algn="l"/>
              </a:tabLst>
            </a:pPr>
            <a:r>
              <a:rPr dirty="0" sz="1300" spc="-100" b="1">
                <a:solidFill>
                  <a:srgbClr val="FF0000"/>
                </a:solidFill>
                <a:latin typeface="Tahoma"/>
                <a:cs typeface="Tahoma"/>
              </a:rPr>
              <a:t>Minimal </a:t>
            </a:r>
            <a:r>
              <a:rPr dirty="0" sz="1300" spc="-70" b="1">
                <a:solidFill>
                  <a:srgbClr val="FF0000"/>
                </a:solidFill>
                <a:latin typeface="Tahoma"/>
                <a:cs typeface="Tahoma"/>
              </a:rPr>
              <a:t>use </a:t>
            </a:r>
            <a:r>
              <a:rPr dirty="0" sz="1300" spc="-95" b="1">
                <a:solidFill>
                  <a:srgbClr val="FF0000"/>
                </a:solidFill>
                <a:latin typeface="Tahoma"/>
                <a:cs typeface="Tahoma"/>
              </a:rPr>
              <a:t>of</a:t>
            </a:r>
            <a:r>
              <a:rPr dirty="0" sz="1300" spc="65" b="1">
                <a:solidFill>
                  <a:srgbClr val="FF0000"/>
                </a:solidFill>
                <a:latin typeface="Tahoma"/>
                <a:cs typeface="Tahoma"/>
              </a:rPr>
              <a:t> </a:t>
            </a:r>
            <a:r>
              <a:rPr dirty="0" sz="1300" spc="-105" b="1">
                <a:solidFill>
                  <a:srgbClr val="FF0000"/>
                </a:solidFill>
                <a:latin typeface="Tahoma"/>
                <a:cs typeface="Tahoma"/>
              </a:rPr>
              <a:t>Tech</a:t>
            </a:r>
            <a:endParaRPr sz="1300">
              <a:latin typeface="Tahoma"/>
              <a:cs typeface="Tahoma"/>
            </a:endParaRPr>
          </a:p>
        </p:txBody>
      </p:sp>
      <p:sp>
        <p:nvSpPr>
          <p:cNvPr id="123" name="object 123"/>
          <p:cNvSpPr/>
          <p:nvPr/>
        </p:nvSpPr>
        <p:spPr>
          <a:xfrm>
            <a:off x="57911" y="1257300"/>
            <a:ext cx="2242185" cy="623570"/>
          </a:xfrm>
          <a:custGeom>
            <a:avLst/>
            <a:gdLst/>
            <a:ahLst/>
            <a:cxnLst/>
            <a:rect l="l" t="t" r="r" b="b"/>
            <a:pathLst>
              <a:path w="2242185" h="623569">
                <a:moveTo>
                  <a:pt x="2241804" y="0"/>
                </a:moveTo>
                <a:lnTo>
                  <a:pt x="0" y="0"/>
                </a:lnTo>
                <a:lnTo>
                  <a:pt x="0" y="623315"/>
                </a:lnTo>
                <a:lnTo>
                  <a:pt x="2241804" y="623315"/>
                </a:lnTo>
                <a:lnTo>
                  <a:pt x="2241804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24" name="object 124"/>
          <p:cNvSpPr txBox="1"/>
          <p:nvPr/>
        </p:nvSpPr>
        <p:spPr>
          <a:xfrm>
            <a:off x="172923" y="1330832"/>
            <a:ext cx="2012314" cy="45275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30480" marR="5080" indent="-18415">
              <a:lnSpc>
                <a:spcPct val="100000"/>
              </a:lnSpc>
              <a:spcBef>
                <a:spcPts val="105"/>
              </a:spcBef>
            </a:pPr>
            <a:r>
              <a:rPr dirty="0" sz="1400" spc="-5">
                <a:latin typeface="Arial Black"/>
                <a:cs typeface="Arial Black"/>
              </a:rPr>
              <a:t>INTERNAL</a:t>
            </a:r>
            <a:r>
              <a:rPr dirty="0" sz="1400" spc="-80">
                <a:latin typeface="Arial Black"/>
                <a:cs typeface="Arial Black"/>
              </a:rPr>
              <a:t> </a:t>
            </a:r>
            <a:r>
              <a:rPr dirty="0" sz="1400">
                <a:latin typeface="Arial Black"/>
                <a:cs typeface="Arial Black"/>
              </a:rPr>
              <a:t>Problems  ( </a:t>
            </a:r>
            <a:r>
              <a:rPr dirty="0" sz="1100">
                <a:latin typeface="Arial Black"/>
                <a:cs typeface="Arial Black"/>
              </a:rPr>
              <a:t>in the </a:t>
            </a:r>
            <a:r>
              <a:rPr dirty="0" sz="1100" spc="-5">
                <a:latin typeface="Arial Black"/>
                <a:cs typeface="Arial Black"/>
              </a:rPr>
              <a:t>passport</a:t>
            </a:r>
            <a:r>
              <a:rPr dirty="0" sz="1100" spc="-65">
                <a:latin typeface="Arial Black"/>
                <a:cs typeface="Arial Black"/>
              </a:rPr>
              <a:t> </a:t>
            </a:r>
            <a:r>
              <a:rPr dirty="0" sz="1100">
                <a:latin typeface="Arial Black"/>
                <a:cs typeface="Arial Black"/>
              </a:rPr>
              <a:t>system</a:t>
            </a:r>
            <a:r>
              <a:rPr dirty="0" sz="1400">
                <a:latin typeface="Arial Black"/>
                <a:cs typeface="Arial Black"/>
              </a:rPr>
              <a:t>)</a:t>
            </a:r>
            <a:endParaRPr sz="1400">
              <a:latin typeface="Arial Black"/>
              <a:cs typeface="Arial Black"/>
            </a:endParaRPr>
          </a:p>
        </p:txBody>
      </p:sp>
      <p:sp>
        <p:nvSpPr>
          <p:cNvPr id="125" name="object 125"/>
          <p:cNvSpPr/>
          <p:nvPr/>
        </p:nvSpPr>
        <p:spPr>
          <a:xfrm>
            <a:off x="9614916" y="1207008"/>
            <a:ext cx="2197735" cy="603885"/>
          </a:xfrm>
          <a:custGeom>
            <a:avLst/>
            <a:gdLst/>
            <a:ahLst/>
            <a:cxnLst/>
            <a:rect l="l" t="t" r="r" b="b"/>
            <a:pathLst>
              <a:path w="2197734" h="603885">
                <a:moveTo>
                  <a:pt x="2197607" y="0"/>
                </a:moveTo>
                <a:lnTo>
                  <a:pt x="0" y="0"/>
                </a:lnTo>
                <a:lnTo>
                  <a:pt x="0" y="603503"/>
                </a:lnTo>
                <a:lnTo>
                  <a:pt x="2197607" y="603503"/>
                </a:lnTo>
                <a:lnTo>
                  <a:pt x="2197607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26" name="object 126"/>
          <p:cNvSpPr txBox="1"/>
          <p:nvPr/>
        </p:nvSpPr>
        <p:spPr>
          <a:xfrm>
            <a:off x="9740010" y="1304671"/>
            <a:ext cx="1948180" cy="3911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5080" indent="30480">
              <a:lnSpc>
                <a:spcPct val="100000"/>
              </a:lnSpc>
              <a:spcBef>
                <a:spcPts val="100"/>
              </a:spcBef>
            </a:pPr>
            <a:r>
              <a:rPr dirty="0" sz="1200" spc="-5">
                <a:latin typeface="Arial Black"/>
                <a:cs typeface="Arial Black"/>
              </a:rPr>
              <a:t>EXTERNAL Pain Areas  </a:t>
            </a:r>
            <a:r>
              <a:rPr dirty="0" sz="1200">
                <a:latin typeface="Arial Black"/>
                <a:cs typeface="Arial Black"/>
              </a:rPr>
              <a:t>( </a:t>
            </a:r>
            <a:r>
              <a:rPr dirty="0" sz="1200" spc="-5">
                <a:latin typeface="Arial Black"/>
                <a:cs typeface="Arial Black"/>
              </a:rPr>
              <a:t>Citizens’</a:t>
            </a:r>
            <a:r>
              <a:rPr dirty="0" sz="1200" spc="-25">
                <a:latin typeface="Arial Black"/>
                <a:cs typeface="Arial Black"/>
              </a:rPr>
              <a:t> </a:t>
            </a:r>
            <a:r>
              <a:rPr dirty="0" sz="1200" spc="-5">
                <a:latin typeface="Arial Black"/>
                <a:cs typeface="Arial Black"/>
              </a:rPr>
              <a:t>Perspective)</a:t>
            </a:r>
            <a:endParaRPr sz="1200">
              <a:latin typeface="Arial Black"/>
              <a:cs typeface="Arial Black"/>
            </a:endParaRPr>
          </a:p>
        </p:txBody>
      </p:sp>
      <p:grpSp>
        <p:nvGrpSpPr>
          <p:cNvPr id="127" name="object 127"/>
          <p:cNvGrpSpPr/>
          <p:nvPr/>
        </p:nvGrpSpPr>
        <p:grpSpPr>
          <a:xfrm>
            <a:off x="9400031" y="2686811"/>
            <a:ext cx="375285" cy="337185"/>
            <a:chOff x="9400031" y="2686811"/>
            <a:chExt cx="375285" cy="337185"/>
          </a:xfrm>
        </p:grpSpPr>
        <p:sp>
          <p:nvSpPr>
            <p:cNvPr id="128" name="object 128"/>
            <p:cNvSpPr/>
            <p:nvPr/>
          </p:nvSpPr>
          <p:spPr>
            <a:xfrm>
              <a:off x="9412985" y="2699765"/>
              <a:ext cx="349250" cy="311150"/>
            </a:xfrm>
            <a:custGeom>
              <a:avLst/>
              <a:gdLst/>
              <a:ahLst/>
              <a:cxnLst/>
              <a:rect l="l" t="t" r="r" b="b"/>
              <a:pathLst>
                <a:path w="349250" h="311150">
                  <a:moveTo>
                    <a:pt x="174498" y="0"/>
                  </a:moveTo>
                  <a:lnTo>
                    <a:pt x="128102" y="5552"/>
                  </a:lnTo>
                  <a:lnTo>
                    <a:pt x="86416" y="21223"/>
                  </a:lnTo>
                  <a:lnTo>
                    <a:pt x="51101" y="45529"/>
                  </a:lnTo>
                  <a:lnTo>
                    <a:pt x="23819" y="76990"/>
                  </a:lnTo>
                  <a:lnTo>
                    <a:pt x="6231" y="114123"/>
                  </a:lnTo>
                  <a:lnTo>
                    <a:pt x="0" y="155448"/>
                  </a:lnTo>
                  <a:lnTo>
                    <a:pt x="6231" y="196772"/>
                  </a:lnTo>
                  <a:lnTo>
                    <a:pt x="23819" y="233905"/>
                  </a:lnTo>
                  <a:lnTo>
                    <a:pt x="51101" y="265366"/>
                  </a:lnTo>
                  <a:lnTo>
                    <a:pt x="86416" y="289672"/>
                  </a:lnTo>
                  <a:lnTo>
                    <a:pt x="128102" y="305343"/>
                  </a:lnTo>
                  <a:lnTo>
                    <a:pt x="174498" y="310896"/>
                  </a:lnTo>
                  <a:lnTo>
                    <a:pt x="220893" y="305343"/>
                  </a:lnTo>
                  <a:lnTo>
                    <a:pt x="262579" y="289672"/>
                  </a:lnTo>
                  <a:lnTo>
                    <a:pt x="297894" y="265366"/>
                  </a:lnTo>
                  <a:lnTo>
                    <a:pt x="325176" y="233905"/>
                  </a:lnTo>
                  <a:lnTo>
                    <a:pt x="342764" y="196772"/>
                  </a:lnTo>
                  <a:lnTo>
                    <a:pt x="348996" y="155448"/>
                  </a:lnTo>
                  <a:lnTo>
                    <a:pt x="342764" y="114123"/>
                  </a:lnTo>
                  <a:lnTo>
                    <a:pt x="325176" y="76990"/>
                  </a:lnTo>
                  <a:lnTo>
                    <a:pt x="297894" y="45529"/>
                  </a:lnTo>
                  <a:lnTo>
                    <a:pt x="262579" y="21223"/>
                  </a:lnTo>
                  <a:lnTo>
                    <a:pt x="220893" y="5552"/>
                  </a:lnTo>
                  <a:lnTo>
                    <a:pt x="174498" y="0"/>
                  </a:lnTo>
                  <a:close/>
                </a:path>
              </a:pathLst>
            </a:custGeom>
            <a:solidFill>
              <a:srgbClr val="FF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29" name="object 129"/>
            <p:cNvSpPr/>
            <p:nvPr/>
          </p:nvSpPr>
          <p:spPr>
            <a:xfrm>
              <a:off x="9412985" y="2699765"/>
              <a:ext cx="349250" cy="311150"/>
            </a:xfrm>
            <a:custGeom>
              <a:avLst/>
              <a:gdLst/>
              <a:ahLst/>
              <a:cxnLst/>
              <a:rect l="l" t="t" r="r" b="b"/>
              <a:pathLst>
                <a:path w="349250" h="311150">
                  <a:moveTo>
                    <a:pt x="0" y="155448"/>
                  </a:moveTo>
                  <a:lnTo>
                    <a:pt x="6231" y="114123"/>
                  </a:lnTo>
                  <a:lnTo>
                    <a:pt x="23819" y="76990"/>
                  </a:lnTo>
                  <a:lnTo>
                    <a:pt x="51101" y="45529"/>
                  </a:lnTo>
                  <a:lnTo>
                    <a:pt x="86416" y="21223"/>
                  </a:lnTo>
                  <a:lnTo>
                    <a:pt x="128102" y="5552"/>
                  </a:lnTo>
                  <a:lnTo>
                    <a:pt x="174498" y="0"/>
                  </a:lnTo>
                  <a:lnTo>
                    <a:pt x="220893" y="5552"/>
                  </a:lnTo>
                  <a:lnTo>
                    <a:pt x="262579" y="21223"/>
                  </a:lnTo>
                  <a:lnTo>
                    <a:pt x="297894" y="45529"/>
                  </a:lnTo>
                  <a:lnTo>
                    <a:pt x="325176" y="76990"/>
                  </a:lnTo>
                  <a:lnTo>
                    <a:pt x="342764" y="114123"/>
                  </a:lnTo>
                  <a:lnTo>
                    <a:pt x="348996" y="155448"/>
                  </a:lnTo>
                  <a:lnTo>
                    <a:pt x="342764" y="196772"/>
                  </a:lnTo>
                  <a:lnTo>
                    <a:pt x="325176" y="233905"/>
                  </a:lnTo>
                  <a:lnTo>
                    <a:pt x="297894" y="265366"/>
                  </a:lnTo>
                  <a:lnTo>
                    <a:pt x="262579" y="289672"/>
                  </a:lnTo>
                  <a:lnTo>
                    <a:pt x="220893" y="305343"/>
                  </a:lnTo>
                  <a:lnTo>
                    <a:pt x="174498" y="310896"/>
                  </a:lnTo>
                  <a:lnTo>
                    <a:pt x="128102" y="305343"/>
                  </a:lnTo>
                  <a:lnTo>
                    <a:pt x="86416" y="289672"/>
                  </a:lnTo>
                  <a:lnTo>
                    <a:pt x="51101" y="265366"/>
                  </a:lnTo>
                  <a:lnTo>
                    <a:pt x="23819" y="233905"/>
                  </a:lnTo>
                  <a:lnTo>
                    <a:pt x="6231" y="196772"/>
                  </a:lnTo>
                  <a:lnTo>
                    <a:pt x="0" y="155448"/>
                  </a:lnTo>
                  <a:close/>
                </a:path>
              </a:pathLst>
            </a:custGeom>
            <a:ln w="25908">
              <a:solidFill>
                <a:srgbClr val="395E88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30" name="object 130"/>
          <p:cNvSpPr txBox="1"/>
          <p:nvPr/>
        </p:nvSpPr>
        <p:spPr>
          <a:xfrm>
            <a:off x="9528809" y="2739008"/>
            <a:ext cx="117475" cy="2235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300" spc="-5">
                <a:solidFill>
                  <a:srgbClr val="FFFFFF"/>
                </a:solidFill>
                <a:latin typeface="Arial"/>
                <a:cs typeface="Arial"/>
              </a:rPr>
              <a:t>5</a:t>
            </a:r>
            <a:endParaRPr sz="1300">
              <a:latin typeface="Arial"/>
              <a:cs typeface="Arial"/>
            </a:endParaRPr>
          </a:p>
        </p:txBody>
      </p:sp>
      <p:sp>
        <p:nvSpPr>
          <p:cNvPr id="131" name="object 131"/>
          <p:cNvSpPr txBox="1"/>
          <p:nvPr/>
        </p:nvSpPr>
        <p:spPr>
          <a:xfrm>
            <a:off x="2522982" y="1628394"/>
            <a:ext cx="484505" cy="23939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400" spc="-10" b="1">
                <a:latin typeface="Arial"/>
                <a:cs typeface="Arial"/>
              </a:rPr>
              <a:t>K</a:t>
            </a:r>
            <a:r>
              <a:rPr dirty="0" sz="1400" spc="-10" b="1">
                <a:latin typeface="Arial"/>
                <a:cs typeface="Arial"/>
              </a:rPr>
              <a:t>T</a:t>
            </a:r>
            <a:r>
              <a:rPr dirty="0" sz="1400" spc="-45" b="1">
                <a:latin typeface="Arial"/>
                <a:cs typeface="Arial"/>
              </a:rPr>
              <a:t>A</a:t>
            </a:r>
            <a:r>
              <a:rPr dirty="0" sz="1400" b="1">
                <a:latin typeface="Arial"/>
                <a:cs typeface="Arial"/>
              </a:rPr>
              <a:t>s</a:t>
            </a:r>
            <a:endParaRPr sz="1400">
              <a:latin typeface="Arial"/>
              <a:cs typeface="Arial"/>
            </a:endParaRPr>
          </a:p>
        </p:txBody>
      </p:sp>
      <p:sp>
        <p:nvSpPr>
          <p:cNvPr id="132" name="object 132"/>
          <p:cNvSpPr/>
          <p:nvPr/>
        </p:nvSpPr>
        <p:spPr>
          <a:xfrm>
            <a:off x="117347" y="5733288"/>
            <a:ext cx="11741150" cy="523240"/>
          </a:xfrm>
          <a:custGeom>
            <a:avLst/>
            <a:gdLst/>
            <a:ahLst/>
            <a:cxnLst/>
            <a:rect l="l" t="t" r="r" b="b"/>
            <a:pathLst>
              <a:path w="11741150" h="523239">
                <a:moveTo>
                  <a:pt x="11740896" y="0"/>
                </a:moveTo>
                <a:lnTo>
                  <a:pt x="0" y="0"/>
                </a:lnTo>
                <a:lnTo>
                  <a:pt x="0" y="522732"/>
                </a:lnTo>
                <a:lnTo>
                  <a:pt x="11740896" y="522732"/>
                </a:lnTo>
                <a:lnTo>
                  <a:pt x="11740896" y="0"/>
                </a:lnTo>
                <a:close/>
              </a:path>
            </a:pathLst>
          </a:custGeom>
          <a:solidFill>
            <a:srgbClr val="92D05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33" name="object 133"/>
          <p:cNvSpPr txBox="1"/>
          <p:nvPr/>
        </p:nvSpPr>
        <p:spPr>
          <a:xfrm>
            <a:off x="195478" y="5761735"/>
            <a:ext cx="11259820" cy="45275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dirty="0" sz="1400">
                <a:latin typeface="Arial"/>
                <a:cs typeface="Arial"/>
              </a:rPr>
              <a:t>Redefined Vision of Passport </a:t>
            </a:r>
            <a:r>
              <a:rPr dirty="0" sz="1400" spc="-5">
                <a:latin typeface="Arial"/>
                <a:cs typeface="Arial"/>
              </a:rPr>
              <a:t>Seva </a:t>
            </a:r>
            <a:r>
              <a:rPr dirty="0" sz="1400">
                <a:latin typeface="Arial"/>
                <a:cs typeface="Arial"/>
              </a:rPr>
              <a:t>Project (PSP, 2005)</a:t>
            </a:r>
            <a:r>
              <a:rPr dirty="0" sz="1400" spc="30">
                <a:latin typeface="Arial"/>
                <a:cs typeface="Arial"/>
              </a:rPr>
              <a:t> </a:t>
            </a:r>
            <a:r>
              <a:rPr dirty="0" sz="1400" b="1" i="1">
                <a:solidFill>
                  <a:srgbClr val="C00000"/>
                </a:solidFill>
                <a:latin typeface="Arial"/>
                <a:cs typeface="Arial"/>
              </a:rPr>
              <a:t>to deliver </a:t>
            </a:r>
            <a:r>
              <a:rPr dirty="0" sz="1400" spc="-5" b="1" i="1">
                <a:solidFill>
                  <a:srgbClr val="C00000"/>
                </a:solidFill>
                <a:latin typeface="Arial"/>
                <a:cs typeface="Arial"/>
              </a:rPr>
              <a:t>passport </a:t>
            </a:r>
            <a:r>
              <a:rPr dirty="0" sz="1400" b="1" i="1">
                <a:solidFill>
                  <a:srgbClr val="C00000"/>
                </a:solidFill>
                <a:latin typeface="Arial"/>
                <a:cs typeface="Arial"/>
              </a:rPr>
              <a:t>services to citizens in a timely, </a:t>
            </a:r>
            <a:r>
              <a:rPr dirty="0" sz="1400" spc="-5" b="1" i="1">
                <a:solidFill>
                  <a:srgbClr val="C00000"/>
                </a:solidFill>
                <a:latin typeface="Arial"/>
                <a:cs typeface="Arial"/>
              </a:rPr>
              <a:t>transparent, more </a:t>
            </a:r>
            <a:r>
              <a:rPr dirty="0" sz="1400" b="1" i="1">
                <a:solidFill>
                  <a:srgbClr val="C00000"/>
                </a:solidFill>
                <a:latin typeface="Arial"/>
                <a:cs typeface="Arial"/>
              </a:rPr>
              <a:t>accessible,  </a:t>
            </a:r>
            <a:r>
              <a:rPr dirty="0" sz="1400" b="1" i="1">
                <a:solidFill>
                  <a:srgbClr val="C00000"/>
                </a:solidFill>
                <a:latin typeface="Arial"/>
                <a:cs typeface="Arial"/>
              </a:rPr>
              <a:t>reliable</a:t>
            </a:r>
            <a:r>
              <a:rPr dirty="0" sz="1400" spc="-40" b="1" i="1">
                <a:solidFill>
                  <a:srgbClr val="C00000"/>
                </a:solidFill>
                <a:latin typeface="Arial"/>
                <a:cs typeface="Arial"/>
              </a:rPr>
              <a:t> </a:t>
            </a:r>
            <a:r>
              <a:rPr dirty="0" sz="1400" spc="-5" b="1" i="1">
                <a:solidFill>
                  <a:srgbClr val="C00000"/>
                </a:solidFill>
                <a:latin typeface="Arial"/>
                <a:cs typeface="Arial"/>
              </a:rPr>
              <a:t>manner</a:t>
            </a:r>
            <a:r>
              <a:rPr dirty="0" sz="1400" spc="-10" b="1" i="1">
                <a:solidFill>
                  <a:srgbClr val="C00000"/>
                </a:solidFill>
                <a:latin typeface="Arial"/>
                <a:cs typeface="Arial"/>
              </a:rPr>
              <a:t> </a:t>
            </a:r>
            <a:r>
              <a:rPr dirty="0" sz="1400" spc="-5" b="1" i="1">
                <a:solidFill>
                  <a:srgbClr val="C00000"/>
                </a:solidFill>
                <a:latin typeface="Arial"/>
                <a:cs typeface="Arial"/>
              </a:rPr>
              <a:t>and</a:t>
            </a:r>
            <a:r>
              <a:rPr dirty="0" sz="1400" spc="-20" b="1" i="1">
                <a:solidFill>
                  <a:srgbClr val="C00000"/>
                </a:solidFill>
                <a:latin typeface="Arial"/>
                <a:cs typeface="Arial"/>
              </a:rPr>
              <a:t> </a:t>
            </a:r>
            <a:r>
              <a:rPr dirty="0" sz="1400" b="1" i="1">
                <a:solidFill>
                  <a:srgbClr val="C00000"/>
                </a:solidFill>
                <a:latin typeface="Arial"/>
                <a:cs typeface="Arial"/>
              </a:rPr>
              <a:t>in</a:t>
            </a:r>
            <a:r>
              <a:rPr dirty="0" sz="1400" spc="-5" b="1" i="1">
                <a:solidFill>
                  <a:srgbClr val="C00000"/>
                </a:solidFill>
                <a:latin typeface="Arial"/>
                <a:cs typeface="Arial"/>
              </a:rPr>
              <a:t> </a:t>
            </a:r>
            <a:r>
              <a:rPr dirty="0" sz="1400" b="1" i="1">
                <a:solidFill>
                  <a:srgbClr val="C00000"/>
                </a:solidFill>
                <a:latin typeface="Arial"/>
                <a:cs typeface="Arial"/>
              </a:rPr>
              <a:t>a </a:t>
            </a:r>
            <a:r>
              <a:rPr dirty="0" sz="1400" spc="-5" b="1" i="1">
                <a:solidFill>
                  <a:srgbClr val="C00000"/>
                </a:solidFill>
                <a:latin typeface="Arial"/>
                <a:cs typeface="Arial"/>
              </a:rPr>
              <a:t>comfortable</a:t>
            </a:r>
            <a:r>
              <a:rPr dirty="0" sz="1400" spc="-50" b="1" i="1">
                <a:solidFill>
                  <a:srgbClr val="C00000"/>
                </a:solidFill>
                <a:latin typeface="Arial"/>
                <a:cs typeface="Arial"/>
              </a:rPr>
              <a:t> </a:t>
            </a:r>
            <a:r>
              <a:rPr dirty="0" sz="1400" spc="-5" b="1" i="1">
                <a:solidFill>
                  <a:srgbClr val="C00000"/>
                </a:solidFill>
                <a:latin typeface="Arial"/>
                <a:cs typeface="Arial"/>
              </a:rPr>
              <a:t>environment</a:t>
            </a:r>
            <a:r>
              <a:rPr dirty="0" sz="1400" spc="-25" b="1" i="1">
                <a:solidFill>
                  <a:srgbClr val="C00000"/>
                </a:solidFill>
                <a:latin typeface="Arial"/>
                <a:cs typeface="Arial"/>
              </a:rPr>
              <a:t> </a:t>
            </a:r>
            <a:r>
              <a:rPr dirty="0" sz="1400" spc="-5" b="1" i="1">
                <a:solidFill>
                  <a:srgbClr val="C00000"/>
                </a:solidFill>
                <a:latin typeface="Arial"/>
                <a:cs typeface="Arial"/>
              </a:rPr>
              <a:t>through</a:t>
            </a:r>
            <a:r>
              <a:rPr dirty="0" sz="1400" spc="-20" b="1" i="1">
                <a:solidFill>
                  <a:srgbClr val="C00000"/>
                </a:solidFill>
                <a:latin typeface="Arial"/>
                <a:cs typeface="Arial"/>
              </a:rPr>
              <a:t> </a:t>
            </a:r>
            <a:r>
              <a:rPr dirty="0" sz="1400" b="1" i="1">
                <a:solidFill>
                  <a:srgbClr val="C00000"/>
                </a:solidFill>
                <a:latin typeface="Arial"/>
                <a:cs typeface="Arial"/>
              </a:rPr>
              <a:t>streamlined</a:t>
            </a:r>
            <a:r>
              <a:rPr dirty="0" sz="1400" spc="-45" b="1" i="1">
                <a:solidFill>
                  <a:srgbClr val="C00000"/>
                </a:solidFill>
                <a:latin typeface="Arial"/>
                <a:cs typeface="Arial"/>
              </a:rPr>
              <a:t> </a:t>
            </a:r>
            <a:r>
              <a:rPr dirty="0" sz="1400" spc="-5" b="1" i="1">
                <a:solidFill>
                  <a:srgbClr val="C00000"/>
                </a:solidFill>
                <a:latin typeface="Arial"/>
                <a:cs typeface="Arial"/>
              </a:rPr>
              <a:t>process</a:t>
            </a:r>
            <a:r>
              <a:rPr dirty="0" sz="1400" spc="-25" b="1" i="1">
                <a:solidFill>
                  <a:srgbClr val="C00000"/>
                </a:solidFill>
                <a:latin typeface="Arial"/>
                <a:cs typeface="Arial"/>
              </a:rPr>
              <a:t> </a:t>
            </a:r>
            <a:r>
              <a:rPr dirty="0" sz="1400" spc="-5" b="1" i="1">
                <a:solidFill>
                  <a:srgbClr val="C00000"/>
                </a:solidFill>
                <a:latin typeface="Arial"/>
                <a:cs typeface="Arial"/>
              </a:rPr>
              <a:t>and </a:t>
            </a:r>
            <a:r>
              <a:rPr dirty="0" sz="1400" b="1" i="1">
                <a:solidFill>
                  <a:srgbClr val="C00000"/>
                </a:solidFill>
                <a:latin typeface="Arial"/>
                <a:cs typeface="Arial"/>
              </a:rPr>
              <a:t>committed,</a:t>
            </a:r>
            <a:r>
              <a:rPr dirty="0" sz="1400" spc="-30" b="1" i="1">
                <a:solidFill>
                  <a:srgbClr val="C00000"/>
                </a:solidFill>
                <a:latin typeface="Arial"/>
                <a:cs typeface="Arial"/>
              </a:rPr>
              <a:t> </a:t>
            </a:r>
            <a:r>
              <a:rPr dirty="0" sz="1400" b="1" i="1">
                <a:solidFill>
                  <a:srgbClr val="C00000"/>
                </a:solidFill>
                <a:latin typeface="Arial"/>
                <a:cs typeface="Arial"/>
              </a:rPr>
              <a:t>trained</a:t>
            </a:r>
            <a:r>
              <a:rPr dirty="0" sz="1400" spc="-35" b="1" i="1">
                <a:solidFill>
                  <a:srgbClr val="C00000"/>
                </a:solidFill>
                <a:latin typeface="Arial"/>
                <a:cs typeface="Arial"/>
              </a:rPr>
              <a:t> </a:t>
            </a:r>
            <a:r>
              <a:rPr dirty="0" sz="1400" spc="-5" b="1" i="1">
                <a:solidFill>
                  <a:srgbClr val="C00000"/>
                </a:solidFill>
                <a:latin typeface="Arial"/>
                <a:cs typeface="Arial"/>
              </a:rPr>
              <a:t>and</a:t>
            </a:r>
            <a:r>
              <a:rPr dirty="0" sz="1400" spc="-15" b="1" i="1">
                <a:solidFill>
                  <a:srgbClr val="C00000"/>
                </a:solidFill>
                <a:latin typeface="Arial"/>
                <a:cs typeface="Arial"/>
              </a:rPr>
              <a:t> </a:t>
            </a:r>
            <a:r>
              <a:rPr dirty="0" sz="1400" b="1" i="1">
                <a:solidFill>
                  <a:srgbClr val="C00000"/>
                </a:solidFill>
                <a:latin typeface="Arial"/>
                <a:cs typeface="Arial"/>
              </a:rPr>
              <a:t>motivated</a:t>
            </a:r>
            <a:r>
              <a:rPr dirty="0" sz="1400" spc="-45" b="1" i="1">
                <a:solidFill>
                  <a:srgbClr val="C00000"/>
                </a:solidFill>
                <a:latin typeface="Arial"/>
                <a:cs typeface="Arial"/>
              </a:rPr>
              <a:t> </a:t>
            </a:r>
            <a:r>
              <a:rPr dirty="0" sz="1400" spc="-5" b="1" i="1">
                <a:solidFill>
                  <a:srgbClr val="C00000"/>
                </a:solidFill>
                <a:latin typeface="Arial"/>
                <a:cs typeface="Arial"/>
              </a:rPr>
              <a:t>workforce</a:t>
            </a:r>
            <a:endParaRPr sz="1400">
              <a:latin typeface="Arial"/>
              <a:cs typeface="Arial"/>
            </a:endParaRPr>
          </a:p>
        </p:txBody>
      </p:sp>
      <p:sp>
        <p:nvSpPr>
          <p:cNvPr id="134" name="object 134"/>
          <p:cNvSpPr txBox="1"/>
          <p:nvPr/>
        </p:nvSpPr>
        <p:spPr>
          <a:xfrm>
            <a:off x="489000" y="6410653"/>
            <a:ext cx="11231245" cy="40957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1825"/>
              </a:lnSpc>
            </a:pPr>
            <a:r>
              <a:rPr dirty="0" sz="1600" spc="-5" b="1">
                <a:latin typeface="Arial"/>
                <a:cs typeface="Arial"/>
              </a:rPr>
              <a:t>Need to </a:t>
            </a:r>
            <a:r>
              <a:rPr dirty="0" sz="1600" spc="-10" b="1">
                <a:latin typeface="Arial"/>
                <a:cs typeface="Arial"/>
              </a:rPr>
              <a:t>REVITALISE </a:t>
            </a:r>
            <a:r>
              <a:rPr dirty="0" sz="1600" spc="-5" b="1">
                <a:latin typeface="Arial"/>
                <a:cs typeface="Arial"/>
              </a:rPr>
              <a:t>on Priority basis --- Passport related procedures, </a:t>
            </a:r>
            <a:r>
              <a:rPr dirty="0" sz="1600" spc="-10" b="1">
                <a:latin typeface="Arial"/>
                <a:cs typeface="Arial"/>
              </a:rPr>
              <a:t>Delivery Systems, </a:t>
            </a:r>
            <a:r>
              <a:rPr dirty="0" sz="1600" spc="-5" b="1">
                <a:latin typeface="Arial"/>
                <a:cs typeface="Arial"/>
              </a:rPr>
              <a:t>Technology (ICT),</a:t>
            </a:r>
            <a:r>
              <a:rPr dirty="0" sz="1600" spc="30" b="1">
                <a:latin typeface="Arial"/>
                <a:cs typeface="Arial"/>
              </a:rPr>
              <a:t> </a:t>
            </a:r>
            <a:r>
              <a:rPr dirty="0" sz="1600" spc="-195" b="1">
                <a:latin typeface="Arial"/>
                <a:cs typeface="Arial"/>
              </a:rPr>
              <a:t>HR</a:t>
            </a:r>
            <a:r>
              <a:rPr dirty="0" baseline="4629" sz="1800" spc="-292">
                <a:solidFill>
                  <a:srgbClr val="878787"/>
                </a:solidFill>
                <a:latin typeface="Calibri"/>
                <a:cs typeface="Calibri"/>
              </a:rPr>
              <a:t>7</a:t>
            </a:r>
            <a:endParaRPr baseline="4629" sz="1800">
              <a:latin typeface="Calibri"/>
              <a:cs typeface="Calibri"/>
            </a:endParaRPr>
          </a:p>
          <a:p>
            <a:pPr marL="5973445">
              <a:lnSpc>
                <a:spcPts val="1280"/>
              </a:lnSpc>
            </a:pPr>
            <a:r>
              <a:rPr dirty="0" sz="1100" spc="-5" b="1">
                <a:latin typeface="Arial"/>
                <a:cs typeface="Arial"/>
              </a:rPr>
              <a:t>Source: </a:t>
            </a:r>
            <a:r>
              <a:rPr dirty="0" sz="1100" spc="-5">
                <a:latin typeface="Arial"/>
                <a:cs typeface="Arial"/>
              </a:rPr>
              <a:t>Satyanarayana </a:t>
            </a:r>
            <a:r>
              <a:rPr dirty="0" sz="1100">
                <a:latin typeface="Arial"/>
                <a:cs typeface="Arial"/>
              </a:rPr>
              <a:t>J (2012). </a:t>
            </a:r>
            <a:r>
              <a:rPr dirty="0" sz="1100" spc="-5" i="1">
                <a:latin typeface="Arial"/>
                <a:cs typeface="Arial"/>
              </a:rPr>
              <a:t>Managing Transformation: </a:t>
            </a:r>
            <a:r>
              <a:rPr dirty="0" sz="1100" i="1">
                <a:latin typeface="Arial"/>
                <a:cs typeface="Arial"/>
              </a:rPr>
              <a:t>Objective to</a:t>
            </a:r>
            <a:r>
              <a:rPr dirty="0" sz="1100" spc="-20" i="1">
                <a:latin typeface="Arial"/>
                <a:cs typeface="Arial"/>
              </a:rPr>
              <a:t> </a:t>
            </a:r>
            <a:r>
              <a:rPr dirty="0" sz="1100" i="1">
                <a:latin typeface="Arial"/>
                <a:cs typeface="Arial"/>
              </a:rPr>
              <a:t>Outcomes.</a:t>
            </a:r>
            <a:endParaRPr sz="11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-18288" y="0"/>
            <a:ext cx="11925300" cy="1315720"/>
            <a:chOff x="-18288" y="0"/>
            <a:chExt cx="11925300" cy="1315720"/>
          </a:xfrm>
        </p:grpSpPr>
        <p:sp>
          <p:nvSpPr>
            <p:cNvPr id="3" name="object 3"/>
            <p:cNvSpPr/>
            <p:nvPr/>
          </p:nvSpPr>
          <p:spPr>
            <a:xfrm>
              <a:off x="761" y="761"/>
              <a:ext cx="11887200" cy="1143000"/>
            </a:xfrm>
            <a:custGeom>
              <a:avLst/>
              <a:gdLst/>
              <a:ahLst/>
              <a:cxnLst/>
              <a:rect l="l" t="t" r="r" b="b"/>
              <a:pathLst>
                <a:path w="11887200" h="1143000">
                  <a:moveTo>
                    <a:pt x="0" y="1143000"/>
                  </a:moveTo>
                  <a:lnTo>
                    <a:pt x="11887200" y="1143000"/>
                  </a:lnTo>
                  <a:lnTo>
                    <a:pt x="11887200" y="0"/>
                  </a:lnTo>
                  <a:lnTo>
                    <a:pt x="0" y="0"/>
                  </a:lnTo>
                  <a:lnTo>
                    <a:pt x="0" y="1143000"/>
                  </a:lnTo>
                  <a:close/>
                </a:path>
              </a:pathLst>
            </a:custGeom>
            <a:ln w="3810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" name="object 4"/>
            <p:cNvSpPr/>
            <p:nvPr/>
          </p:nvSpPr>
          <p:spPr>
            <a:xfrm>
              <a:off x="0" y="56388"/>
              <a:ext cx="1299972" cy="1027175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/>
            <p:cNvSpPr/>
            <p:nvPr/>
          </p:nvSpPr>
          <p:spPr>
            <a:xfrm>
              <a:off x="1371600" y="56388"/>
              <a:ext cx="1786127" cy="1016507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/>
            <p:cNvSpPr/>
            <p:nvPr/>
          </p:nvSpPr>
          <p:spPr>
            <a:xfrm>
              <a:off x="3086100" y="56388"/>
              <a:ext cx="1714500" cy="1072895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/>
            <p:cNvSpPr/>
            <p:nvPr/>
          </p:nvSpPr>
          <p:spPr>
            <a:xfrm>
              <a:off x="4657344" y="56388"/>
              <a:ext cx="1501139" cy="1016507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/>
            <p:cNvSpPr/>
            <p:nvPr/>
          </p:nvSpPr>
          <p:spPr>
            <a:xfrm>
              <a:off x="7658100" y="56388"/>
              <a:ext cx="1214627" cy="993647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/>
            <p:cNvSpPr/>
            <p:nvPr/>
          </p:nvSpPr>
          <p:spPr>
            <a:xfrm>
              <a:off x="6158483" y="0"/>
              <a:ext cx="1427988" cy="1129284"/>
            </a:xfrm>
            <a:prstGeom prst="rect">
              <a:avLst/>
            </a:prstGeom>
            <a:blipFill>
              <a:blip r:embed="rId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/>
            <p:cNvSpPr/>
            <p:nvPr/>
          </p:nvSpPr>
          <p:spPr>
            <a:xfrm>
              <a:off x="8944355" y="0"/>
              <a:ext cx="1580388" cy="1072896"/>
            </a:xfrm>
            <a:prstGeom prst="rect">
              <a:avLst/>
            </a:prstGeom>
            <a:blipFill>
              <a:blip r:embed="rId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/>
            <p:cNvSpPr/>
            <p:nvPr/>
          </p:nvSpPr>
          <p:spPr>
            <a:xfrm>
              <a:off x="10587228" y="56388"/>
              <a:ext cx="1299971" cy="1016507"/>
            </a:xfrm>
            <a:prstGeom prst="rect">
              <a:avLst/>
            </a:prstGeom>
            <a:blipFill>
              <a:blip r:embed="rId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/>
            <p:cNvSpPr/>
            <p:nvPr/>
          </p:nvSpPr>
          <p:spPr>
            <a:xfrm>
              <a:off x="0" y="0"/>
              <a:ext cx="11887199" cy="1296924"/>
            </a:xfrm>
            <a:prstGeom prst="rect">
              <a:avLst/>
            </a:prstGeom>
            <a:blipFill>
              <a:blip r:embed="rId1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/>
            <p:cNvSpPr/>
            <p:nvPr/>
          </p:nvSpPr>
          <p:spPr>
            <a:xfrm>
              <a:off x="761" y="761"/>
              <a:ext cx="11887200" cy="1214755"/>
            </a:xfrm>
            <a:custGeom>
              <a:avLst/>
              <a:gdLst/>
              <a:ahLst/>
              <a:cxnLst/>
              <a:rect l="l" t="t" r="r" b="b"/>
              <a:pathLst>
                <a:path w="11887200" h="1214755">
                  <a:moveTo>
                    <a:pt x="11887200" y="0"/>
                  </a:moveTo>
                  <a:lnTo>
                    <a:pt x="0" y="0"/>
                  </a:lnTo>
                  <a:lnTo>
                    <a:pt x="0" y="735330"/>
                  </a:lnTo>
                  <a:lnTo>
                    <a:pt x="0" y="1214628"/>
                  </a:lnTo>
                  <a:lnTo>
                    <a:pt x="11887200" y="1214628"/>
                  </a:lnTo>
                  <a:lnTo>
                    <a:pt x="11887200" y="735330"/>
                  </a:lnTo>
                  <a:lnTo>
                    <a:pt x="11887200" y="0"/>
                  </a:lnTo>
                  <a:close/>
                </a:path>
              </a:pathLst>
            </a:custGeom>
            <a:solidFill>
              <a:srgbClr val="4F81B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/>
            <p:cNvSpPr/>
            <p:nvPr/>
          </p:nvSpPr>
          <p:spPr>
            <a:xfrm>
              <a:off x="761" y="761"/>
              <a:ext cx="11887200" cy="1214755"/>
            </a:xfrm>
            <a:custGeom>
              <a:avLst/>
              <a:gdLst/>
              <a:ahLst/>
              <a:cxnLst/>
              <a:rect l="l" t="t" r="r" b="b"/>
              <a:pathLst>
                <a:path w="11887200" h="1214755">
                  <a:moveTo>
                    <a:pt x="0" y="1214628"/>
                  </a:moveTo>
                  <a:lnTo>
                    <a:pt x="11887200" y="1214628"/>
                  </a:lnTo>
                  <a:lnTo>
                    <a:pt x="11887200" y="0"/>
                  </a:lnTo>
                  <a:lnTo>
                    <a:pt x="0" y="0"/>
                  </a:lnTo>
                  <a:lnTo>
                    <a:pt x="0" y="1214628"/>
                  </a:lnTo>
                  <a:close/>
                </a:path>
              </a:pathLst>
            </a:custGeom>
            <a:ln w="3810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/>
            <p:cNvSpPr/>
            <p:nvPr/>
          </p:nvSpPr>
          <p:spPr>
            <a:xfrm>
              <a:off x="0" y="59435"/>
              <a:ext cx="1299972" cy="1092707"/>
            </a:xfrm>
            <a:prstGeom prst="rect">
              <a:avLst/>
            </a:prstGeom>
            <a:blipFill>
              <a:blip r:embed="rId1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/>
            <p:cNvSpPr/>
            <p:nvPr/>
          </p:nvSpPr>
          <p:spPr>
            <a:xfrm>
              <a:off x="1371600" y="59435"/>
              <a:ext cx="1786127" cy="1080516"/>
            </a:xfrm>
            <a:prstGeom prst="rect">
              <a:avLst/>
            </a:prstGeom>
            <a:blipFill>
              <a:blip r:embed="rId1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7" name="object 17"/>
            <p:cNvSpPr/>
            <p:nvPr/>
          </p:nvSpPr>
          <p:spPr>
            <a:xfrm>
              <a:off x="3086100" y="59435"/>
              <a:ext cx="1714500" cy="1139952"/>
            </a:xfrm>
            <a:prstGeom prst="rect">
              <a:avLst/>
            </a:prstGeom>
            <a:blipFill>
              <a:blip r:embed="rId1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8" name="object 18"/>
            <p:cNvSpPr/>
            <p:nvPr/>
          </p:nvSpPr>
          <p:spPr>
            <a:xfrm>
              <a:off x="4657344" y="59435"/>
              <a:ext cx="1501139" cy="1080516"/>
            </a:xfrm>
            <a:prstGeom prst="rect">
              <a:avLst/>
            </a:prstGeom>
            <a:blipFill>
              <a:blip r:embed="rId1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9" name="object 19"/>
            <p:cNvSpPr/>
            <p:nvPr/>
          </p:nvSpPr>
          <p:spPr>
            <a:xfrm>
              <a:off x="7658100" y="59435"/>
              <a:ext cx="1214627" cy="1056132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0" name="object 20"/>
            <p:cNvSpPr/>
            <p:nvPr/>
          </p:nvSpPr>
          <p:spPr>
            <a:xfrm>
              <a:off x="6158483" y="0"/>
              <a:ext cx="1427988" cy="1199388"/>
            </a:xfrm>
            <a:prstGeom prst="rect">
              <a:avLst/>
            </a:prstGeom>
            <a:blipFill>
              <a:blip r:embed="rId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1" name="object 21"/>
            <p:cNvSpPr/>
            <p:nvPr/>
          </p:nvSpPr>
          <p:spPr>
            <a:xfrm>
              <a:off x="8944355" y="0"/>
              <a:ext cx="1580388" cy="1139952"/>
            </a:xfrm>
            <a:prstGeom prst="rect">
              <a:avLst/>
            </a:prstGeom>
            <a:blipFill>
              <a:blip r:embed="rId1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2" name="object 22"/>
            <p:cNvSpPr/>
            <p:nvPr/>
          </p:nvSpPr>
          <p:spPr>
            <a:xfrm>
              <a:off x="10587228" y="59435"/>
              <a:ext cx="1299971" cy="1080516"/>
            </a:xfrm>
            <a:prstGeom prst="rect">
              <a:avLst/>
            </a:prstGeom>
            <a:blipFill>
              <a:blip r:embed="rId1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3" name="object 23"/>
          <p:cNvSpPr txBox="1"/>
          <p:nvPr/>
        </p:nvSpPr>
        <p:spPr>
          <a:xfrm>
            <a:off x="2182114" y="6538366"/>
            <a:ext cx="2379980" cy="20891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spc="-5">
                <a:solidFill>
                  <a:srgbClr val="878787"/>
                </a:solidFill>
                <a:latin typeface="Calibri"/>
                <a:cs typeface="Calibri"/>
              </a:rPr>
              <a:t>charrumalhotra[dot]iipa[at]gov[dot]in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11112245" y="6427114"/>
            <a:ext cx="102870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>
                <a:solidFill>
                  <a:srgbClr val="878787"/>
                </a:solidFill>
                <a:latin typeface="Calibri"/>
                <a:cs typeface="Calibri"/>
              </a:rPr>
              <a:t>8</a:t>
            </a:r>
            <a:endParaRPr sz="1200">
              <a:latin typeface="Calibri"/>
              <a:cs typeface="Calibri"/>
            </a:endParaRPr>
          </a:p>
        </p:txBody>
      </p:sp>
      <p:grpSp>
        <p:nvGrpSpPr>
          <p:cNvPr id="25" name="object 25"/>
          <p:cNvGrpSpPr/>
          <p:nvPr/>
        </p:nvGrpSpPr>
        <p:grpSpPr>
          <a:xfrm>
            <a:off x="6836409" y="1348486"/>
            <a:ext cx="4584700" cy="5185410"/>
            <a:chOff x="6836409" y="1348486"/>
            <a:chExt cx="4584700" cy="5185410"/>
          </a:xfrm>
        </p:grpSpPr>
        <p:sp>
          <p:nvSpPr>
            <p:cNvPr id="26" name="object 26"/>
            <p:cNvSpPr/>
            <p:nvPr/>
          </p:nvSpPr>
          <p:spPr>
            <a:xfrm>
              <a:off x="6842759" y="1354836"/>
              <a:ext cx="4572000" cy="5172710"/>
            </a:xfrm>
            <a:custGeom>
              <a:avLst/>
              <a:gdLst/>
              <a:ahLst/>
              <a:cxnLst/>
              <a:rect l="l" t="t" r="r" b="b"/>
              <a:pathLst>
                <a:path w="4572000" h="5172709">
                  <a:moveTo>
                    <a:pt x="3810000" y="0"/>
                  </a:moveTo>
                  <a:lnTo>
                    <a:pt x="762000" y="0"/>
                  </a:lnTo>
                  <a:lnTo>
                    <a:pt x="713805" y="1498"/>
                  </a:lnTo>
                  <a:lnTo>
                    <a:pt x="666409" y="5936"/>
                  </a:lnTo>
                  <a:lnTo>
                    <a:pt x="619898" y="13223"/>
                  </a:lnTo>
                  <a:lnTo>
                    <a:pt x="574363" y="23269"/>
                  </a:lnTo>
                  <a:lnTo>
                    <a:pt x="529893" y="35987"/>
                  </a:lnTo>
                  <a:lnTo>
                    <a:pt x="486577" y="51286"/>
                  </a:lnTo>
                  <a:lnTo>
                    <a:pt x="444504" y="69078"/>
                  </a:lnTo>
                  <a:lnTo>
                    <a:pt x="403763" y="89272"/>
                  </a:lnTo>
                  <a:lnTo>
                    <a:pt x="364444" y="111781"/>
                  </a:lnTo>
                  <a:lnTo>
                    <a:pt x="326636" y="136514"/>
                  </a:lnTo>
                  <a:lnTo>
                    <a:pt x="290429" y="163383"/>
                  </a:lnTo>
                  <a:lnTo>
                    <a:pt x="255910" y="192298"/>
                  </a:lnTo>
                  <a:lnTo>
                    <a:pt x="223170" y="223170"/>
                  </a:lnTo>
                  <a:lnTo>
                    <a:pt x="192298" y="255910"/>
                  </a:lnTo>
                  <a:lnTo>
                    <a:pt x="163383" y="290429"/>
                  </a:lnTo>
                  <a:lnTo>
                    <a:pt x="136514" y="326636"/>
                  </a:lnTo>
                  <a:lnTo>
                    <a:pt x="111781" y="364444"/>
                  </a:lnTo>
                  <a:lnTo>
                    <a:pt x="89272" y="403763"/>
                  </a:lnTo>
                  <a:lnTo>
                    <a:pt x="69078" y="444504"/>
                  </a:lnTo>
                  <a:lnTo>
                    <a:pt x="51286" y="486577"/>
                  </a:lnTo>
                  <a:lnTo>
                    <a:pt x="35987" y="529893"/>
                  </a:lnTo>
                  <a:lnTo>
                    <a:pt x="23269" y="574363"/>
                  </a:lnTo>
                  <a:lnTo>
                    <a:pt x="13223" y="619898"/>
                  </a:lnTo>
                  <a:lnTo>
                    <a:pt x="5936" y="666409"/>
                  </a:lnTo>
                  <a:lnTo>
                    <a:pt x="1498" y="713805"/>
                  </a:lnTo>
                  <a:lnTo>
                    <a:pt x="0" y="762000"/>
                  </a:lnTo>
                  <a:lnTo>
                    <a:pt x="0" y="4410443"/>
                  </a:lnTo>
                  <a:lnTo>
                    <a:pt x="1498" y="4458633"/>
                  </a:lnTo>
                  <a:lnTo>
                    <a:pt x="5936" y="4506026"/>
                  </a:lnTo>
                  <a:lnTo>
                    <a:pt x="13223" y="4552534"/>
                  </a:lnTo>
                  <a:lnTo>
                    <a:pt x="23269" y="4598068"/>
                  </a:lnTo>
                  <a:lnTo>
                    <a:pt x="35987" y="4642536"/>
                  </a:lnTo>
                  <a:lnTo>
                    <a:pt x="51286" y="4685852"/>
                  </a:lnTo>
                  <a:lnTo>
                    <a:pt x="69078" y="4727925"/>
                  </a:lnTo>
                  <a:lnTo>
                    <a:pt x="89272" y="4768665"/>
                  </a:lnTo>
                  <a:lnTo>
                    <a:pt x="111781" y="4807985"/>
                  </a:lnTo>
                  <a:lnTo>
                    <a:pt x="136514" y="4845794"/>
                  </a:lnTo>
                  <a:lnTo>
                    <a:pt x="163383" y="4882003"/>
                  </a:lnTo>
                  <a:lnTo>
                    <a:pt x="192298" y="4916523"/>
                  </a:lnTo>
                  <a:lnTo>
                    <a:pt x="223170" y="4949264"/>
                  </a:lnTo>
                  <a:lnTo>
                    <a:pt x="255910" y="4980138"/>
                  </a:lnTo>
                  <a:lnTo>
                    <a:pt x="290429" y="5009055"/>
                  </a:lnTo>
                  <a:lnTo>
                    <a:pt x="326636" y="5035926"/>
                  </a:lnTo>
                  <a:lnTo>
                    <a:pt x="364444" y="5060661"/>
                  </a:lnTo>
                  <a:lnTo>
                    <a:pt x="403763" y="5083172"/>
                  </a:lnTo>
                  <a:lnTo>
                    <a:pt x="444504" y="5103369"/>
                  </a:lnTo>
                  <a:lnTo>
                    <a:pt x="486577" y="5121162"/>
                  </a:lnTo>
                  <a:lnTo>
                    <a:pt x="529893" y="5136463"/>
                  </a:lnTo>
                  <a:lnTo>
                    <a:pt x="574363" y="5149182"/>
                  </a:lnTo>
                  <a:lnTo>
                    <a:pt x="619898" y="5159230"/>
                  </a:lnTo>
                  <a:lnTo>
                    <a:pt x="666409" y="5166518"/>
                  </a:lnTo>
                  <a:lnTo>
                    <a:pt x="713805" y="5170956"/>
                  </a:lnTo>
                  <a:lnTo>
                    <a:pt x="762000" y="5172456"/>
                  </a:lnTo>
                  <a:lnTo>
                    <a:pt x="3810000" y="5172456"/>
                  </a:lnTo>
                  <a:lnTo>
                    <a:pt x="3858194" y="5170956"/>
                  </a:lnTo>
                  <a:lnTo>
                    <a:pt x="3905590" y="5166518"/>
                  </a:lnTo>
                  <a:lnTo>
                    <a:pt x="3952101" y="5159230"/>
                  </a:lnTo>
                  <a:lnTo>
                    <a:pt x="3997636" y="5149182"/>
                  </a:lnTo>
                  <a:lnTo>
                    <a:pt x="4042106" y="5136463"/>
                  </a:lnTo>
                  <a:lnTo>
                    <a:pt x="4085422" y="5121162"/>
                  </a:lnTo>
                  <a:lnTo>
                    <a:pt x="4127495" y="5103369"/>
                  </a:lnTo>
                  <a:lnTo>
                    <a:pt x="4168236" y="5083172"/>
                  </a:lnTo>
                  <a:lnTo>
                    <a:pt x="4207555" y="5060661"/>
                  </a:lnTo>
                  <a:lnTo>
                    <a:pt x="4245363" y="5035926"/>
                  </a:lnTo>
                  <a:lnTo>
                    <a:pt x="4281570" y="5009055"/>
                  </a:lnTo>
                  <a:lnTo>
                    <a:pt x="4316089" y="4980138"/>
                  </a:lnTo>
                  <a:lnTo>
                    <a:pt x="4348829" y="4949264"/>
                  </a:lnTo>
                  <a:lnTo>
                    <a:pt x="4379701" y="4916523"/>
                  </a:lnTo>
                  <a:lnTo>
                    <a:pt x="4408616" y="4882003"/>
                  </a:lnTo>
                  <a:lnTo>
                    <a:pt x="4435485" y="4845794"/>
                  </a:lnTo>
                  <a:lnTo>
                    <a:pt x="4460218" y="4807985"/>
                  </a:lnTo>
                  <a:lnTo>
                    <a:pt x="4482727" y="4768665"/>
                  </a:lnTo>
                  <a:lnTo>
                    <a:pt x="4502921" y="4727925"/>
                  </a:lnTo>
                  <a:lnTo>
                    <a:pt x="4520713" y="4685852"/>
                  </a:lnTo>
                  <a:lnTo>
                    <a:pt x="4536012" y="4642536"/>
                  </a:lnTo>
                  <a:lnTo>
                    <a:pt x="4548730" y="4598068"/>
                  </a:lnTo>
                  <a:lnTo>
                    <a:pt x="4558776" y="4552534"/>
                  </a:lnTo>
                  <a:lnTo>
                    <a:pt x="4566063" y="4506026"/>
                  </a:lnTo>
                  <a:lnTo>
                    <a:pt x="4570501" y="4458633"/>
                  </a:lnTo>
                  <a:lnTo>
                    <a:pt x="4572000" y="4410443"/>
                  </a:lnTo>
                  <a:lnTo>
                    <a:pt x="4572000" y="762000"/>
                  </a:lnTo>
                  <a:lnTo>
                    <a:pt x="4570501" y="713805"/>
                  </a:lnTo>
                  <a:lnTo>
                    <a:pt x="4566063" y="666409"/>
                  </a:lnTo>
                  <a:lnTo>
                    <a:pt x="4558776" y="619898"/>
                  </a:lnTo>
                  <a:lnTo>
                    <a:pt x="4548730" y="574363"/>
                  </a:lnTo>
                  <a:lnTo>
                    <a:pt x="4536012" y="529893"/>
                  </a:lnTo>
                  <a:lnTo>
                    <a:pt x="4520713" y="486577"/>
                  </a:lnTo>
                  <a:lnTo>
                    <a:pt x="4502921" y="444504"/>
                  </a:lnTo>
                  <a:lnTo>
                    <a:pt x="4482727" y="403763"/>
                  </a:lnTo>
                  <a:lnTo>
                    <a:pt x="4460218" y="364444"/>
                  </a:lnTo>
                  <a:lnTo>
                    <a:pt x="4435485" y="326636"/>
                  </a:lnTo>
                  <a:lnTo>
                    <a:pt x="4408616" y="290429"/>
                  </a:lnTo>
                  <a:lnTo>
                    <a:pt x="4379701" y="255910"/>
                  </a:lnTo>
                  <a:lnTo>
                    <a:pt x="4348829" y="223170"/>
                  </a:lnTo>
                  <a:lnTo>
                    <a:pt x="4316089" y="192298"/>
                  </a:lnTo>
                  <a:lnTo>
                    <a:pt x="4281570" y="163383"/>
                  </a:lnTo>
                  <a:lnTo>
                    <a:pt x="4245363" y="136514"/>
                  </a:lnTo>
                  <a:lnTo>
                    <a:pt x="4207555" y="111781"/>
                  </a:lnTo>
                  <a:lnTo>
                    <a:pt x="4168236" y="89272"/>
                  </a:lnTo>
                  <a:lnTo>
                    <a:pt x="4127495" y="69078"/>
                  </a:lnTo>
                  <a:lnTo>
                    <a:pt x="4085422" y="51286"/>
                  </a:lnTo>
                  <a:lnTo>
                    <a:pt x="4042106" y="35987"/>
                  </a:lnTo>
                  <a:lnTo>
                    <a:pt x="3997636" y="23269"/>
                  </a:lnTo>
                  <a:lnTo>
                    <a:pt x="3952101" y="13223"/>
                  </a:lnTo>
                  <a:lnTo>
                    <a:pt x="3905590" y="5936"/>
                  </a:lnTo>
                  <a:lnTo>
                    <a:pt x="3858194" y="1498"/>
                  </a:lnTo>
                  <a:lnTo>
                    <a:pt x="3810000" y="0"/>
                  </a:lnTo>
                  <a:close/>
                </a:path>
              </a:pathLst>
            </a:custGeom>
            <a:solidFill>
              <a:srgbClr val="1F487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7" name="object 27"/>
            <p:cNvSpPr/>
            <p:nvPr/>
          </p:nvSpPr>
          <p:spPr>
            <a:xfrm>
              <a:off x="6842759" y="1354836"/>
              <a:ext cx="4572000" cy="5172710"/>
            </a:xfrm>
            <a:custGeom>
              <a:avLst/>
              <a:gdLst/>
              <a:ahLst/>
              <a:cxnLst/>
              <a:rect l="l" t="t" r="r" b="b"/>
              <a:pathLst>
                <a:path w="4572000" h="5172709">
                  <a:moveTo>
                    <a:pt x="0" y="762000"/>
                  </a:moveTo>
                  <a:lnTo>
                    <a:pt x="1498" y="713805"/>
                  </a:lnTo>
                  <a:lnTo>
                    <a:pt x="5936" y="666409"/>
                  </a:lnTo>
                  <a:lnTo>
                    <a:pt x="13223" y="619898"/>
                  </a:lnTo>
                  <a:lnTo>
                    <a:pt x="23269" y="574363"/>
                  </a:lnTo>
                  <a:lnTo>
                    <a:pt x="35987" y="529893"/>
                  </a:lnTo>
                  <a:lnTo>
                    <a:pt x="51286" y="486577"/>
                  </a:lnTo>
                  <a:lnTo>
                    <a:pt x="69078" y="444504"/>
                  </a:lnTo>
                  <a:lnTo>
                    <a:pt x="89272" y="403763"/>
                  </a:lnTo>
                  <a:lnTo>
                    <a:pt x="111781" y="364444"/>
                  </a:lnTo>
                  <a:lnTo>
                    <a:pt x="136514" y="326636"/>
                  </a:lnTo>
                  <a:lnTo>
                    <a:pt x="163383" y="290429"/>
                  </a:lnTo>
                  <a:lnTo>
                    <a:pt x="192298" y="255910"/>
                  </a:lnTo>
                  <a:lnTo>
                    <a:pt x="223170" y="223170"/>
                  </a:lnTo>
                  <a:lnTo>
                    <a:pt x="255910" y="192298"/>
                  </a:lnTo>
                  <a:lnTo>
                    <a:pt x="290429" y="163383"/>
                  </a:lnTo>
                  <a:lnTo>
                    <a:pt x="326636" y="136514"/>
                  </a:lnTo>
                  <a:lnTo>
                    <a:pt x="364444" y="111781"/>
                  </a:lnTo>
                  <a:lnTo>
                    <a:pt x="403763" y="89272"/>
                  </a:lnTo>
                  <a:lnTo>
                    <a:pt x="444504" y="69078"/>
                  </a:lnTo>
                  <a:lnTo>
                    <a:pt x="486577" y="51286"/>
                  </a:lnTo>
                  <a:lnTo>
                    <a:pt x="529893" y="35987"/>
                  </a:lnTo>
                  <a:lnTo>
                    <a:pt x="574363" y="23269"/>
                  </a:lnTo>
                  <a:lnTo>
                    <a:pt x="619898" y="13223"/>
                  </a:lnTo>
                  <a:lnTo>
                    <a:pt x="666409" y="5936"/>
                  </a:lnTo>
                  <a:lnTo>
                    <a:pt x="713805" y="1498"/>
                  </a:lnTo>
                  <a:lnTo>
                    <a:pt x="762000" y="0"/>
                  </a:lnTo>
                  <a:lnTo>
                    <a:pt x="3810000" y="0"/>
                  </a:lnTo>
                  <a:lnTo>
                    <a:pt x="3858194" y="1498"/>
                  </a:lnTo>
                  <a:lnTo>
                    <a:pt x="3905590" y="5936"/>
                  </a:lnTo>
                  <a:lnTo>
                    <a:pt x="3952101" y="13223"/>
                  </a:lnTo>
                  <a:lnTo>
                    <a:pt x="3997636" y="23269"/>
                  </a:lnTo>
                  <a:lnTo>
                    <a:pt x="4042106" y="35987"/>
                  </a:lnTo>
                  <a:lnTo>
                    <a:pt x="4085422" y="51286"/>
                  </a:lnTo>
                  <a:lnTo>
                    <a:pt x="4127495" y="69078"/>
                  </a:lnTo>
                  <a:lnTo>
                    <a:pt x="4168236" y="89272"/>
                  </a:lnTo>
                  <a:lnTo>
                    <a:pt x="4207555" y="111781"/>
                  </a:lnTo>
                  <a:lnTo>
                    <a:pt x="4245363" y="136514"/>
                  </a:lnTo>
                  <a:lnTo>
                    <a:pt x="4281570" y="163383"/>
                  </a:lnTo>
                  <a:lnTo>
                    <a:pt x="4316089" y="192298"/>
                  </a:lnTo>
                  <a:lnTo>
                    <a:pt x="4348829" y="223170"/>
                  </a:lnTo>
                  <a:lnTo>
                    <a:pt x="4379701" y="255910"/>
                  </a:lnTo>
                  <a:lnTo>
                    <a:pt x="4408616" y="290429"/>
                  </a:lnTo>
                  <a:lnTo>
                    <a:pt x="4435485" y="326636"/>
                  </a:lnTo>
                  <a:lnTo>
                    <a:pt x="4460218" y="364444"/>
                  </a:lnTo>
                  <a:lnTo>
                    <a:pt x="4482727" y="403763"/>
                  </a:lnTo>
                  <a:lnTo>
                    <a:pt x="4502921" y="444504"/>
                  </a:lnTo>
                  <a:lnTo>
                    <a:pt x="4520713" y="486577"/>
                  </a:lnTo>
                  <a:lnTo>
                    <a:pt x="4536012" y="529893"/>
                  </a:lnTo>
                  <a:lnTo>
                    <a:pt x="4548730" y="574363"/>
                  </a:lnTo>
                  <a:lnTo>
                    <a:pt x="4558776" y="619898"/>
                  </a:lnTo>
                  <a:lnTo>
                    <a:pt x="4566063" y="666409"/>
                  </a:lnTo>
                  <a:lnTo>
                    <a:pt x="4570501" y="713805"/>
                  </a:lnTo>
                  <a:lnTo>
                    <a:pt x="4572000" y="762000"/>
                  </a:lnTo>
                  <a:lnTo>
                    <a:pt x="4572000" y="4410443"/>
                  </a:lnTo>
                  <a:lnTo>
                    <a:pt x="4570501" y="4458633"/>
                  </a:lnTo>
                  <a:lnTo>
                    <a:pt x="4566063" y="4506026"/>
                  </a:lnTo>
                  <a:lnTo>
                    <a:pt x="4558776" y="4552534"/>
                  </a:lnTo>
                  <a:lnTo>
                    <a:pt x="4548730" y="4598068"/>
                  </a:lnTo>
                  <a:lnTo>
                    <a:pt x="4536012" y="4642536"/>
                  </a:lnTo>
                  <a:lnTo>
                    <a:pt x="4520713" y="4685852"/>
                  </a:lnTo>
                  <a:lnTo>
                    <a:pt x="4502921" y="4727925"/>
                  </a:lnTo>
                  <a:lnTo>
                    <a:pt x="4482727" y="4768665"/>
                  </a:lnTo>
                  <a:lnTo>
                    <a:pt x="4460218" y="4807985"/>
                  </a:lnTo>
                  <a:lnTo>
                    <a:pt x="4435485" y="4845794"/>
                  </a:lnTo>
                  <a:lnTo>
                    <a:pt x="4408616" y="4882003"/>
                  </a:lnTo>
                  <a:lnTo>
                    <a:pt x="4379701" y="4916523"/>
                  </a:lnTo>
                  <a:lnTo>
                    <a:pt x="4348829" y="4949264"/>
                  </a:lnTo>
                  <a:lnTo>
                    <a:pt x="4316089" y="4980138"/>
                  </a:lnTo>
                  <a:lnTo>
                    <a:pt x="4281570" y="5009055"/>
                  </a:lnTo>
                  <a:lnTo>
                    <a:pt x="4245363" y="5035926"/>
                  </a:lnTo>
                  <a:lnTo>
                    <a:pt x="4207555" y="5060661"/>
                  </a:lnTo>
                  <a:lnTo>
                    <a:pt x="4168236" y="5083172"/>
                  </a:lnTo>
                  <a:lnTo>
                    <a:pt x="4127495" y="5103369"/>
                  </a:lnTo>
                  <a:lnTo>
                    <a:pt x="4085422" y="5121162"/>
                  </a:lnTo>
                  <a:lnTo>
                    <a:pt x="4042106" y="5136463"/>
                  </a:lnTo>
                  <a:lnTo>
                    <a:pt x="3997636" y="5149182"/>
                  </a:lnTo>
                  <a:lnTo>
                    <a:pt x="3952101" y="5159230"/>
                  </a:lnTo>
                  <a:lnTo>
                    <a:pt x="3905590" y="5166518"/>
                  </a:lnTo>
                  <a:lnTo>
                    <a:pt x="3858194" y="5170956"/>
                  </a:lnTo>
                  <a:lnTo>
                    <a:pt x="3810000" y="5172456"/>
                  </a:lnTo>
                  <a:lnTo>
                    <a:pt x="762000" y="5172456"/>
                  </a:lnTo>
                  <a:lnTo>
                    <a:pt x="713805" y="5170956"/>
                  </a:lnTo>
                  <a:lnTo>
                    <a:pt x="666409" y="5166518"/>
                  </a:lnTo>
                  <a:lnTo>
                    <a:pt x="619898" y="5159230"/>
                  </a:lnTo>
                  <a:lnTo>
                    <a:pt x="574363" y="5149182"/>
                  </a:lnTo>
                  <a:lnTo>
                    <a:pt x="529893" y="5136463"/>
                  </a:lnTo>
                  <a:lnTo>
                    <a:pt x="486577" y="5121162"/>
                  </a:lnTo>
                  <a:lnTo>
                    <a:pt x="444504" y="5103369"/>
                  </a:lnTo>
                  <a:lnTo>
                    <a:pt x="403763" y="5083172"/>
                  </a:lnTo>
                  <a:lnTo>
                    <a:pt x="364444" y="5060661"/>
                  </a:lnTo>
                  <a:lnTo>
                    <a:pt x="326636" y="5035926"/>
                  </a:lnTo>
                  <a:lnTo>
                    <a:pt x="290429" y="5009055"/>
                  </a:lnTo>
                  <a:lnTo>
                    <a:pt x="255910" y="4980138"/>
                  </a:lnTo>
                  <a:lnTo>
                    <a:pt x="223170" y="4949264"/>
                  </a:lnTo>
                  <a:lnTo>
                    <a:pt x="192298" y="4916523"/>
                  </a:lnTo>
                  <a:lnTo>
                    <a:pt x="163383" y="4882003"/>
                  </a:lnTo>
                  <a:lnTo>
                    <a:pt x="136514" y="4845794"/>
                  </a:lnTo>
                  <a:lnTo>
                    <a:pt x="111781" y="4807985"/>
                  </a:lnTo>
                  <a:lnTo>
                    <a:pt x="89272" y="4768665"/>
                  </a:lnTo>
                  <a:lnTo>
                    <a:pt x="69078" y="4727925"/>
                  </a:lnTo>
                  <a:lnTo>
                    <a:pt x="51286" y="4685852"/>
                  </a:lnTo>
                  <a:lnTo>
                    <a:pt x="35987" y="4642536"/>
                  </a:lnTo>
                  <a:lnTo>
                    <a:pt x="23269" y="4598068"/>
                  </a:lnTo>
                  <a:lnTo>
                    <a:pt x="13223" y="4552534"/>
                  </a:lnTo>
                  <a:lnTo>
                    <a:pt x="5936" y="4506026"/>
                  </a:lnTo>
                  <a:lnTo>
                    <a:pt x="1498" y="4458633"/>
                  </a:lnTo>
                  <a:lnTo>
                    <a:pt x="0" y="4410443"/>
                  </a:lnTo>
                  <a:lnTo>
                    <a:pt x="0" y="762000"/>
                  </a:lnTo>
                  <a:close/>
                </a:path>
              </a:pathLst>
            </a:custGeom>
            <a:ln w="12192">
              <a:solidFill>
                <a:srgbClr val="42709B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8" name="object 28"/>
          <p:cNvSpPr txBox="1"/>
          <p:nvPr/>
        </p:nvSpPr>
        <p:spPr>
          <a:xfrm>
            <a:off x="6968997" y="1932813"/>
            <a:ext cx="4328160" cy="168275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ts val="1595"/>
              </a:lnSpc>
              <a:spcBef>
                <a:spcPts val="105"/>
              </a:spcBef>
            </a:pPr>
            <a:r>
              <a:rPr dirty="0" sz="1400" spc="-5" i="1">
                <a:solidFill>
                  <a:srgbClr val="FFFFFF"/>
                </a:solidFill>
                <a:latin typeface="Arial"/>
                <a:cs typeface="Arial"/>
              </a:rPr>
              <a:t>IDENTIFY THE </a:t>
            </a:r>
            <a:r>
              <a:rPr dirty="0" sz="1400" i="1">
                <a:solidFill>
                  <a:srgbClr val="FFFFFF"/>
                </a:solidFill>
                <a:latin typeface="Arial"/>
                <a:cs typeface="Arial"/>
              </a:rPr>
              <a:t>BEST SET OF</a:t>
            </a:r>
            <a:r>
              <a:rPr dirty="0" sz="1400" spc="-50" i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400" spc="-5" i="1">
                <a:solidFill>
                  <a:srgbClr val="FFFFFF"/>
                </a:solidFill>
                <a:latin typeface="Arial"/>
                <a:cs typeface="Arial"/>
              </a:rPr>
              <a:t>INTERVENTIONS</a:t>
            </a:r>
            <a:endParaRPr sz="1400">
              <a:latin typeface="Arial"/>
              <a:cs typeface="Arial"/>
            </a:endParaRPr>
          </a:p>
          <a:p>
            <a:pPr marL="12700">
              <a:lnSpc>
                <a:spcPts val="1485"/>
              </a:lnSpc>
            </a:pPr>
            <a:r>
              <a:rPr dirty="0" sz="1400" i="1">
                <a:solidFill>
                  <a:srgbClr val="FFFFFF"/>
                </a:solidFill>
                <a:latin typeface="Arial"/>
                <a:cs typeface="Arial"/>
              </a:rPr>
              <a:t>based on PPTB</a:t>
            </a:r>
            <a:r>
              <a:rPr dirty="0" sz="1400" spc="-50" i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400" i="1">
                <a:solidFill>
                  <a:srgbClr val="FFFFFF"/>
                </a:solidFill>
                <a:latin typeface="Arial"/>
                <a:cs typeface="Arial"/>
              </a:rPr>
              <a:t>f/w</a:t>
            </a:r>
            <a:endParaRPr sz="1400">
              <a:latin typeface="Arial"/>
              <a:cs typeface="Arial"/>
            </a:endParaRPr>
          </a:p>
          <a:p>
            <a:pPr marL="12700">
              <a:lnSpc>
                <a:spcPts val="1970"/>
              </a:lnSpc>
            </a:pPr>
            <a:r>
              <a:rPr dirty="0" sz="1800" i="1">
                <a:solidFill>
                  <a:srgbClr val="FFFFFF"/>
                </a:solidFill>
                <a:latin typeface="Arial"/>
                <a:cs typeface="Arial"/>
              </a:rPr>
              <a:t>( </a:t>
            </a:r>
            <a:r>
              <a:rPr dirty="0" sz="1800" spc="-5" i="1">
                <a:solidFill>
                  <a:srgbClr val="FFFFFF"/>
                </a:solidFill>
                <a:latin typeface="Arial"/>
                <a:cs typeface="Arial"/>
              </a:rPr>
              <a:t>People, Process, Technology,</a:t>
            </a:r>
            <a:r>
              <a:rPr dirty="0" sz="1800" spc="25" i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800" spc="-5" i="1">
                <a:solidFill>
                  <a:srgbClr val="FFFFFF"/>
                </a:solidFill>
                <a:latin typeface="Arial"/>
                <a:cs typeface="Arial"/>
              </a:rPr>
              <a:t>Business</a:t>
            </a:r>
            <a:endParaRPr sz="1800">
              <a:latin typeface="Arial"/>
              <a:cs typeface="Arial"/>
            </a:endParaRPr>
          </a:p>
          <a:p>
            <a:pPr marL="12700">
              <a:lnSpc>
                <a:spcPts val="1515"/>
              </a:lnSpc>
            </a:pPr>
            <a:r>
              <a:rPr dirty="0" sz="1400" i="1">
                <a:solidFill>
                  <a:srgbClr val="FFFFFF"/>
                </a:solidFill>
                <a:latin typeface="Arial"/>
                <a:cs typeface="Arial"/>
              </a:rPr>
              <a:t>for achieving GTOs so that Better </a:t>
            </a:r>
            <a:r>
              <a:rPr dirty="0" sz="1400" spc="-5" i="1">
                <a:solidFill>
                  <a:srgbClr val="FFFFFF"/>
                </a:solidFill>
                <a:latin typeface="Arial"/>
                <a:cs typeface="Arial"/>
              </a:rPr>
              <a:t>engagement,</a:t>
            </a:r>
            <a:r>
              <a:rPr dirty="0" sz="1400" spc="-185" i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400" i="1">
                <a:solidFill>
                  <a:srgbClr val="FFFFFF"/>
                </a:solidFill>
                <a:latin typeface="Arial"/>
                <a:cs typeface="Arial"/>
              </a:rPr>
              <a:t>better</a:t>
            </a:r>
            <a:endParaRPr sz="1400">
              <a:latin typeface="Arial"/>
              <a:cs typeface="Arial"/>
            </a:endParaRPr>
          </a:p>
          <a:p>
            <a:pPr marL="12700">
              <a:lnSpc>
                <a:spcPts val="1595"/>
              </a:lnSpc>
            </a:pPr>
            <a:r>
              <a:rPr dirty="0" sz="1400" spc="-5" i="1">
                <a:solidFill>
                  <a:srgbClr val="FFFFFF"/>
                </a:solidFill>
                <a:latin typeface="Arial"/>
                <a:cs typeface="Arial"/>
              </a:rPr>
              <a:t>information, more</a:t>
            </a:r>
            <a:r>
              <a:rPr dirty="0" sz="1400" spc="-70" i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400" i="1">
                <a:solidFill>
                  <a:srgbClr val="FFFFFF"/>
                </a:solidFill>
                <a:latin typeface="Arial"/>
                <a:cs typeface="Arial"/>
              </a:rPr>
              <a:t>innovation</a:t>
            </a:r>
            <a:endParaRPr sz="1400">
              <a:latin typeface="Arial"/>
              <a:cs typeface="Arial"/>
            </a:endParaRPr>
          </a:p>
          <a:p>
            <a:pPr marL="12700" marR="5080">
              <a:lnSpc>
                <a:spcPts val="1939"/>
              </a:lnSpc>
              <a:spcBef>
                <a:spcPts val="1019"/>
              </a:spcBef>
            </a:pPr>
            <a:r>
              <a:rPr dirty="0" sz="1800" spc="-5">
                <a:solidFill>
                  <a:srgbClr val="FFFFFF"/>
                </a:solidFill>
                <a:latin typeface="Arial"/>
                <a:cs typeface="Arial"/>
              </a:rPr>
              <a:t>Does </a:t>
            </a:r>
            <a:r>
              <a:rPr dirty="0" sz="1800">
                <a:solidFill>
                  <a:srgbClr val="FFFFFF"/>
                </a:solidFill>
                <a:latin typeface="Arial"/>
                <a:cs typeface="Arial"/>
              </a:rPr>
              <a:t>the </a:t>
            </a:r>
            <a:r>
              <a:rPr dirty="0" sz="1800" spc="-5">
                <a:solidFill>
                  <a:srgbClr val="FFFFFF"/>
                </a:solidFill>
                <a:latin typeface="Arial"/>
                <a:cs typeface="Arial"/>
              </a:rPr>
              <a:t>proposed service design achieve  one or more </a:t>
            </a:r>
            <a:r>
              <a:rPr dirty="0" sz="1800">
                <a:solidFill>
                  <a:srgbClr val="FFFFFF"/>
                </a:solidFill>
                <a:latin typeface="Arial"/>
                <a:cs typeface="Arial"/>
              </a:rPr>
              <a:t>of the</a:t>
            </a:r>
            <a:r>
              <a:rPr dirty="0" sz="1800" spc="-10">
                <a:solidFill>
                  <a:srgbClr val="FFFFFF"/>
                </a:solidFill>
                <a:latin typeface="Arial"/>
                <a:cs typeface="Arial"/>
              </a:rPr>
              <a:t> following:</a:t>
            </a:r>
            <a:endParaRPr sz="1800">
              <a:latin typeface="Arial"/>
              <a:cs typeface="Arial"/>
            </a:endParaRPr>
          </a:p>
        </p:txBody>
      </p:sp>
      <p:sp>
        <p:nvSpPr>
          <p:cNvPr id="29" name="object 29"/>
          <p:cNvSpPr txBox="1"/>
          <p:nvPr/>
        </p:nvSpPr>
        <p:spPr>
          <a:xfrm>
            <a:off x="7476490" y="3626357"/>
            <a:ext cx="3783965" cy="2402205"/>
          </a:xfrm>
          <a:prstGeom prst="rect">
            <a:avLst/>
          </a:prstGeom>
        </p:spPr>
        <p:txBody>
          <a:bodyPr wrap="square" lIns="0" tIns="40005" rIns="0" bIns="0" rtlCol="0" vert="horz">
            <a:spAutoFit/>
          </a:bodyPr>
          <a:lstStyle/>
          <a:p>
            <a:pPr marL="419100" marR="385445" indent="-407034">
              <a:lnSpc>
                <a:spcPct val="90000"/>
              </a:lnSpc>
              <a:spcBef>
                <a:spcPts val="315"/>
              </a:spcBef>
              <a:buSzPct val="88888"/>
              <a:buAutoNum type="arabicPeriod"/>
              <a:tabLst>
                <a:tab pos="419100" algn="l"/>
                <a:tab pos="419734" algn="l"/>
              </a:tabLst>
            </a:pPr>
            <a:r>
              <a:rPr dirty="0" sz="1800" spc="-5" b="1">
                <a:solidFill>
                  <a:srgbClr val="FFFFFF"/>
                </a:solidFill>
                <a:latin typeface="Arial"/>
                <a:cs typeface="Arial"/>
              </a:rPr>
              <a:t>Better engagement </a:t>
            </a:r>
            <a:r>
              <a:rPr dirty="0" sz="1800" b="1">
                <a:solidFill>
                  <a:srgbClr val="FFFFFF"/>
                </a:solidFill>
                <a:latin typeface="Arial"/>
                <a:cs typeface="Arial"/>
              </a:rPr>
              <a:t>–  </a:t>
            </a:r>
            <a:r>
              <a:rPr dirty="0" sz="1800" spc="-5">
                <a:solidFill>
                  <a:srgbClr val="FFFFFF"/>
                </a:solidFill>
                <a:latin typeface="Arial"/>
                <a:cs typeface="Arial"/>
              </a:rPr>
              <a:t>particularly b/w govt, citizens,  delivery</a:t>
            </a:r>
            <a:r>
              <a:rPr dirty="0" sz="180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800" spc="-5">
                <a:solidFill>
                  <a:srgbClr val="FFFFFF"/>
                </a:solidFill>
                <a:latin typeface="Arial"/>
                <a:cs typeface="Arial"/>
              </a:rPr>
              <a:t>partners</a:t>
            </a:r>
            <a:endParaRPr sz="1800">
              <a:latin typeface="Arial"/>
              <a:cs typeface="Arial"/>
            </a:endParaRPr>
          </a:p>
          <a:p>
            <a:pPr marL="419100" marR="5080" indent="-407034">
              <a:lnSpc>
                <a:spcPts val="1939"/>
              </a:lnSpc>
              <a:spcBef>
                <a:spcPts val="535"/>
              </a:spcBef>
              <a:buSzPct val="88888"/>
              <a:buAutoNum type="arabicPeriod"/>
              <a:tabLst>
                <a:tab pos="419100" algn="l"/>
                <a:tab pos="419734" algn="l"/>
              </a:tabLst>
            </a:pPr>
            <a:r>
              <a:rPr dirty="0" sz="1800" spc="-5" b="1">
                <a:solidFill>
                  <a:srgbClr val="FFFFFF"/>
                </a:solidFill>
                <a:latin typeface="Arial"/>
                <a:cs typeface="Arial"/>
              </a:rPr>
              <a:t>Better information </a:t>
            </a:r>
            <a:r>
              <a:rPr dirty="0" sz="1800">
                <a:solidFill>
                  <a:srgbClr val="FFFFFF"/>
                </a:solidFill>
                <a:latin typeface="Arial"/>
                <a:cs typeface="Arial"/>
              </a:rPr>
              <a:t>– </a:t>
            </a:r>
            <a:r>
              <a:rPr dirty="0" sz="1800" spc="-5">
                <a:solidFill>
                  <a:srgbClr val="FFFFFF"/>
                </a:solidFill>
                <a:latin typeface="Arial"/>
                <a:cs typeface="Arial"/>
              </a:rPr>
              <a:t>moving  </a:t>
            </a:r>
            <a:r>
              <a:rPr dirty="0" sz="1800" spc="-10">
                <a:solidFill>
                  <a:srgbClr val="FFFFFF"/>
                </a:solidFill>
                <a:latin typeface="Arial"/>
                <a:cs typeface="Arial"/>
              </a:rPr>
              <a:t>towards </a:t>
            </a:r>
            <a:r>
              <a:rPr dirty="0" sz="1800" spc="-5">
                <a:solidFill>
                  <a:srgbClr val="FFFFFF"/>
                </a:solidFill>
                <a:latin typeface="Arial"/>
                <a:cs typeface="Arial"/>
              </a:rPr>
              <a:t>best practices, open,  standardized </a:t>
            </a:r>
            <a:r>
              <a:rPr dirty="0" sz="1800">
                <a:solidFill>
                  <a:srgbClr val="FFFFFF"/>
                </a:solidFill>
                <a:latin typeface="Arial"/>
                <a:cs typeface="Arial"/>
              </a:rPr>
              <a:t>formats of</a:t>
            </a:r>
            <a:r>
              <a:rPr dirty="0" sz="1800" spc="-3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800" spc="-5">
                <a:solidFill>
                  <a:srgbClr val="FFFFFF"/>
                </a:solidFill>
                <a:latin typeface="Arial"/>
                <a:cs typeface="Arial"/>
              </a:rPr>
              <a:t>reporting</a:t>
            </a:r>
            <a:endParaRPr sz="1800">
              <a:latin typeface="Arial"/>
              <a:cs typeface="Arial"/>
            </a:endParaRPr>
          </a:p>
          <a:p>
            <a:pPr marL="419100" marR="181610" indent="-407034">
              <a:lnSpc>
                <a:spcPts val="1939"/>
              </a:lnSpc>
              <a:spcBef>
                <a:spcPts val="505"/>
              </a:spcBef>
              <a:buSzPct val="88888"/>
              <a:buAutoNum type="arabicPeriod"/>
              <a:tabLst>
                <a:tab pos="419100" algn="l"/>
                <a:tab pos="419734" algn="l"/>
              </a:tabLst>
            </a:pPr>
            <a:r>
              <a:rPr dirty="0" sz="1800" b="1">
                <a:solidFill>
                  <a:srgbClr val="FFFFFF"/>
                </a:solidFill>
                <a:latin typeface="Arial"/>
                <a:cs typeface="Arial"/>
              </a:rPr>
              <a:t>More </a:t>
            </a:r>
            <a:r>
              <a:rPr dirty="0" sz="1800" spc="-5" b="1">
                <a:solidFill>
                  <a:srgbClr val="FFFFFF"/>
                </a:solidFill>
                <a:latin typeface="Arial"/>
                <a:cs typeface="Arial"/>
              </a:rPr>
              <a:t>innovation </a:t>
            </a:r>
            <a:r>
              <a:rPr dirty="0" sz="1800">
                <a:solidFill>
                  <a:srgbClr val="FFFFFF"/>
                </a:solidFill>
                <a:latin typeface="Arial"/>
                <a:cs typeface="Arial"/>
              </a:rPr>
              <a:t>– </a:t>
            </a:r>
            <a:r>
              <a:rPr dirty="0" sz="1800" spc="-10">
                <a:solidFill>
                  <a:srgbClr val="FFFFFF"/>
                </a:solidFill>
                <a:latin typeface="Arial"/>
                <a:cs typeface="Arial"/>
              </a:rPr>
              <a:t>allowing </a:t>
            </a:r>
            <a:r>
              <a:rPr dirty="0" sz="1800">
                <a:solidFill>
                  <a:srgbClr val="FFFFFF"/>
                </a:solidFill>
                <a:latin typeface="Arial"/>
                <a:cs typeface="Arial"/>
              </a:rPr>
              <a:t>for  </a:t>
            </a:r>
            <a:r>
              <a:rPr dirty="0" sz="1800" spc="-15">
                <a:solidFill>
                  <a:srgbClr val="FFFFFF"/>
                </a:solidFill>
                <a:latin typeface="Arial"/>
                <a:cs typeface="Arial"/>
              </a:rPr>
              <a:t>lower </a:t>
            </a:r>
            <a:r>
              <a:rPr dirty="0" sz="1800" spc="-5">
                <a:solidFill>
                  <a:srgbClr val="FFFFFF"/>
                </a:solidFill>
                <a:latin typeface="Arial"/>
                <a:cs typeface="Arial"/>
              </a:rPr>
              <a:t>risk delivery models </a:t>
            </a:r>
            <a:r>
              <a:rPr dirty="0" sz="1800">
                <a:solidFill>
                  <a:srgbClr val="FFFFFF"/>
                </a:solidFill>
                <a:latin typeface="Arial"/>
                <a:cs typeface="Arial"/>
              </a:rPr>
              <a:t>to  </a:t>
            </a:r>
            <a:r>
              <a:rPr dirty="0" sz="1800" spc="-5">
                <a:solidFill>
                  <a:srgbClr val="FFFFFF"/>
                </a:solidFill>
                <a:latin typeface="Arial"/>
                <a:cs typeface="Arial"/>
              </a:rPr>
              <a:t>explore new</a:t>
            </a:r>
            <a:r>
              <a:rPr dirty="0" sz="1800" spc="2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800" spc="-5">
                <a:solidFill>
                  <a:srgbClr val="FFFFFF"/>
                </a:solidFill>
                <a:latin typeface="Arial"/>
                <a:cs typeface="Arial"/>
              </a:rPr>
              <a:t>ideas</a:t>
            </a:r>
            <a:endParaRPr sz="1800">
              <a:latin typeface="Arial"/>
              <a:cs typeface="Arial"/>
            </a:endParaRPr>
          </a:p>
        </p:txBody>
      </p:sp>
      <p:sp>
        <p:nvSpPr>
          <p:cNvPr id="30" name="object 30"/>
          <p:cNvSpPr/>
          <p:nvPr/>
        </p:nvSpPr>
        <p:spPr>
          <a:xfrm>
            <a:off x="367284" y="1507236"/>
            <a:ext cx="6364350" cy="4899660"/>
          </a:xfrm>
          <a:prstGeom prst="rect">
            <a:avLst/>
          </a:prstGeom>
          <a:blipFill>
            <a:blip r:embed="rId17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1" name="object 31"/>
          <p:cNvSpPr txBox="1"/>
          <p:nvPr/>
        </p:nvSpPr>
        <p:spPr>
          <a:xfrm>
            <a:off x="2676270" y="3362071"/>
            <a:ext cx="1345565" cy="112204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algn="ctr" marL="12700" marR="5080" indent="-635">
              <a:lnSpc>
                <a:spcPct val="100000"/>
              </a:lnSpc>
              <a:spcBef>
                <a:spcPts val="95"/>
              </a:spcBef>
            </a:pPr>
            <a:r>
              <a:rPr dirty="0" sz="1600" spc="-5" b="1">
                <a:latin typeface="Arial"/>
                <a:cs typeface="Arial"/>
              </a:rPr>
              <a:t>Citizens  </a:t>
            </a:r>
            <a:r>
              <a:rPr dirty="0" sz="1400" spc="-5" b="1">
                <a:latin typeface="Arial"/>
                <a:cs typeface="Arial"/>
              </a:rPr>
              <a:t>(Inform  Consult</a:t>
            </a:r>
            <a:r>
              <a:rPr dirty="0" sz="1400" spc="-95" b="1">
                <a:latin typeface="Arial"/>
                <a:cs typeface="Arial"/>
              </a:rPr>
              <a:t> </a:t>
            </a:r>
            <a:r>
              <a:rPr dirty="0" sz="1400" spc="-5" b="1">
                <a:latin typeface="Arial"/>
                <a:cs typeface="Arial"/>
              </a:rPr>
              <a:t>Involve  Collaborate  </a:t>
            </a:r>
            <a:r>
              <a:rPr dirty="0" sz="1400" b="1">
                <a:latin typeface="Arial"/>
                <a:cs typeface="Arial"/>
              </a:rPr>
              <a:t>Empower)</a:t>
            </a:r>
            <a:endParaRPr sz="1400">
              <a:latin typeface="Arial"/>
              <a:cs typeface="Arial"/>
            </a:endParaRPr>
          </a:p>
        </p:txBody>
      </p:sp>
      <p:sp>
        <p:nvSpPr>
          <p:cNvPr id="32" name="object 32"/>
          <p:cNvSpPr txBox="1"/>
          <p:nvPr/>
        </p:nvSpPr>
        <p:spPr>
          <a:xfrm>
            <a:off x="2815844" y="1596009"/>
            <a:ext cx="1051560" cy="7569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algn="ctr" marL="12700" marR="5080" indent="-635">
              <a:lnSpc>
                <a:spcPct val="100000"/>
              </a:lnSpc>
              <a:spcBef>
                <a:spcPts val="95"/>
              </a:spcBef>
            </a:pPr>
            <a:r>
              <a:rPr dirty="0" sz="1600" spc="-5" b="1">
                <a:solidFill>
                  <a:srgbClr val="FFFFFF"/>
                </a:solidFill>
                <a:latin typeface="Arial"/>
                <a:cs typeface="Arial"/>
              </a:rPr>
              <a:t>ReDefi</a:t>
            </a:r>
            <a:r>
              <a:rPr dirty="0" sz="1600" spc="-15" b="1">
                <a:solidFill>
                  <a:srgbClr val="FFFFFF"/>
                </a:solidFill>
                <a:latin typeface="Arial"/>
                <a:cs typeface="Arial"/>
              </a:rPr>
              <a:t>n</a:t>
            </a:r>
            <a:r>
              <a:rPr dirty="0" sz="1600" spc="-5" b="1">
                <a:solidFill>
                  <a:srgbClr val="FFFFFF"/>
                </a:solidFill>
                <a:latin typeface="Arial"/>
                <a:cs typeface="Arial"/>
              </a:rPr>
              <a:t>ed  </a:t>
            </a:r>
            <a:r>
              <a:rPr dirty="0" sz="1600" spc="-5" b="1">
                <a:solidFill>
                  <a:srgbClr val="FFFFFF"/>
                </a:solidFill>
                <a:latin typeface="Arial"/>
                <a:cs typeface="Arial"/>
              </a:rPr>
              <a:t>Vision</a:t>
            </a:r>
            <a:r>
              <a:rPr dirty="0" sz="1600" spc="-70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600" spc="-5" b="1">
                <a:solidFill>
                  <a:srgbClr val="FFFFFF"/>
                </a:solidFill>
                <a:latin typeface="Arial"/>
                <a:cs typeface="Arial"/>
              </a:rPr>
              <a:t>and </a:t>
            </a:r>
            <a:r>
              <a:rPr dirty="0" sz="1600" spc="-5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600" spc="-10" b="1">
                <a:solidFill>
                  <a:srgbClr val="FFFFFF"/>
                </a:solidFill>
                <a:latin typeface="Arial"/>
                <a:cs typeface="Arial"/>
              </a:rPr>
              <a:t>GTOs</a:t>
            </a:r>
            <a:endParaRPr sz="1600">
              <a:latin typeface="Arial"/>
              <a:cs typeface="Arial"/>
            </a:endParaRPr>
          </a:p>
        </p:txBody>
      </p:sp>
      <p:sp>
        <p:nvSpPr>
          <p:cNvPr id="33" name="object 33"/>
          <p:cNvSpPr txBox="1"/>
          <p:nvPr/>
        </p:nvSpPr>
        <p:spPr>
          <a:xfrm>
            <a:off x="4426458" y="2518029"/>
            <a:ext cx="1842135" cy="97853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algn="ctr">
              <a:lnSpc>
                <a:spcPts val="1595"/>
              </a:lnSpc>
              <a:spcBef>
                <a:spcPts val="105"/>
              </a:spcBef>
            </a:pPr>
            <a:r>
              <a:rPr dirty="0" sz="1400" spc="-5">
                <a:solidFill>
                  <a:srgbClr val="FFFFFF"/>
                </a:solidFill>
                <a:latin typeface="Arial"/>
                <a:cs typeface="Arial"/>
              </a:rPr>
              <a:t>Evaluate </a:t>
            </a:r>
            <a:r>
              <a:rPr dirty="0" sz="1400">
                <a:solidFill>
                  <a:srgbClr val="FFFFFF"/>
                </a:solidFill>
                <a:latin typeface="Arial"/>
                <a:cs typeface="Arial"/>
              </a:rPr>
              <a:t>&amp; Choose</a:t>
            </a:r>
            <a:r>
              <a:rPr dirty="0" sz="1400" spc="-85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400">
                <a:solidFill>
                  <a:srgbClr val="FFFFFF"/>
                </a:solidFill>
                <a:latin typeface="Arial"/>
                <a:cs typeface="Arial"/>
              </a:rPr>
              <a:t>the</a:t>
            </a:r>
            <a:endParaRPr sz="1400">
              <a:latin typeface="Arial"/>
              <a:cs typeface="Arial"/>
            </a:endParaRPr>
          </a:p>
          <a:p>
            <a:pPr algn="ctr">
              <a:lnSpc>
                <a:spcPts val="1595"/>
              </a:lnSpc>
            </a:pPr>
            <a:r>
              <a:rPr dirty="0" sz="1400">
                <a:solidFill>
                  <a:srgbClr val="FFFFFF"/>
                </a:solidFill>
                <a:latin typeface="Arial"/>
                <a:cs typeface="Arial"/>
              </a:rPr>
              <a:t>Best</a:t>
            </a:r>
            <a:r>
              <a:rPr dirty="0" sz="1400" spc="-3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400">
                <a:solidFill>
                  <a:srgbClr val="FFFFFF"/>
                </a:solidFill>
                <a:latin typeface="Arial"/>
                <a:cs typeface="Arial"/>
              </a:rPr>
              <a:t>Alternative</a:t>
            </a:r>
            <a:endParaRPr sz="1400">
              <a:latin typeface="Arial"/>
              <a:cs typeface="Arial"/>
            </a:endParaRPr>
          </a:p>
          <a:p>
            <a:pPr algn="ctr" marL="74930" marR="68580" indent="-635">
              <a:lnSpc>
                <a:spcPts val="1300"/>
              </a:lnSpc>
              <a:spcBef>
                <a:spcPts val="434"/>
              </a:spcBef>
            </a:pPr>
            <a:r>
              <a:rPr dirty="0" sz="1200">
                <a:solidFill>
                  <a:srgbClr val="FFFFFF"/>
                </a:solidFill>
                <a:latin typeface="Arial"/>
                <a:cs typeface="Arial"/>
              </a:rPr>
              <a:t>(Identify </a:t>
            </a:r>
            <a:r>
              <a:rPr dirty="0" sz="1200" spc="-5">
                <a:solidFill>
                  <a:srgbClr val="FFFFFF"/>
                </a:solidFill>
                <a:latin typeface="Arial"/>
                <a:cs typeface="Arial"/>
              </a:rPr>
              <a:t>Interventions </a:t>
            </a:r>
            <a:r>
              <a:rPr dirty="0" sz="1200">
                <a:solidFill>
                  <a:srgbClr val="FFFFFF"/>
                </a:solidFill>
                <a:latin typeface="Arial"/>
                <a:cs typeface="Arial"/>
              </a:rPr>
              <a:t>,  </a:t>
            </a:r>
            <a:r>
              <a:rPr dirty="0" sz="1200" spc="-5">
                <a:solidFill>
                  <a:srgbClr val="FFFFFF"/>
                </a:solidFill>
                <a:latin typeface="Arial"/>
                <a:cs typeface="Arial"/>
              </a:rPr>
              <a:t>Reengineer, </a:t>
            </a:r>
            <a:r>
              <a:rPr dirty="0" sz="1200">
                <a:solidFill>
                  <a:srgbClr val="FFFFFF"/>
                </a:solidFill>
                <a:latin typeface="Arial"/>
                <a:cs typeface="Arial"/>
              </a:rPr>
              <a:t>Specify  </a:t>
            </a:r>
            <a:r>
              <a:rPr dirty="0" sz="1200" spc="-5">
                <a:solidFill>
                  <a:srgbClr val="FFFFFF"/>
                </a:solidFill>
                <a:latin typeface="Arial"/>
                <a:cs typeface="Arial"/>
              </a:rPr>
              <a:t>Functional</a:t>
            </a:r>
            <a:r>
              <a:rPr dirty="0" sz="1200" spc="-65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200" spc="-5">
                <a:solidFill>
                  <a:srgbClr val="FFFFFF"/>
                </a:solidFill>
                <a:latin typeface="Arial"/>
                <a:cs typeface="Arial"/>
              </a:rPr>
              <a:t>Requirements</a:t>
            </a:r>
            <a:endParaRPr sz="1200">
              <a:latin typeface="Arial"/>
              <a:cs typeface="Arial"/>
            </a:endParaRPr>
          </a:p>
        </p:txBody>
      </p:sp>
      <p:sp>
        <p:nvSpPr>
          <p:cNvPr id="34" name="object 34"/>
          <p:cNvSpPr txBox="1"/>
          <p:nvPr/>
        </p:nvSpPr>
        <p:spPr>
          <a:xfrm>
            <a:off x="4522978" y="4351147"/>
            <a:ext cx="1389380" cy="488315"/>
          </a:xfrm>
          <a:prstGeom prst="rect">
            <a:avLst/>
          </a:prstGeom>
        </p:spPr>
        <p:txBody>
          <a:bodyPr wrap="square" lIns="0" tIns="39370" rIns="0" bIns="0" rtlCol="0" vert="horz">
            <a:spAutoFit/>
          </a:bodyPr>
          <a:lstStyle/>
          <a:p>
            <a:pPr marL="12700" marR="5080" indent="198120">
              <a:lnSpc>
                <a:spcPts val="1730"/>
              </a:lnSpc>
              <a:spcBef>
                <a:spcPts val="310"/>
              </a:spcBef>
            </a:pPr>
            <a:r>
              <a:rPr dirty="0" sz="1600" spc="-5">
                <a:solidFill>
                  <a:srgbClr val="FFFFFF"/>
                </a:solidFill>
                <a:latin typeface="Arial"/>
                <a:cs typeface="Arial"/>
              </a:rPr>
              <a:t>Design the  </a:t>
            </a:r>
            <a:r>
              <a:rPr dirty="0" sz="1600" spc="-5">
                <a:solidFill>
                  <a:srgbClr val="FFFFFF"/>
                </a:solidFill>
                <a:latin typeface="Arial"/>
                <a:cs typeface="Arial"/>
              </a:rPr>
              <a:t>T</a:t>
            </a:r>
            <a:r>
              <a:rPr dirty="0" sz="1600" spc="-15">
                <a:solidFill>
                  <a:srgbClr val="FFFFFF"/>
                </a:solidFill>
                <a:latin typeface="Arial"/>
                <a:cs typeface="Arial"/>
              </a:rPr>
              <a:t>r</a:t>
            </a:r>
            <a:r>
              <a:rPr dirty="0" sz="1600" spc="-5">
                <a:solidFill>
                  <a:srgbClr val="FFFFFF"/>
                </a:solidFill>
                <a:latin typeface="Arial"/>
                <a:cs typeface="Arial"/>
              </a:rPr>
              <a:t>an</a:t>
            </a:r>
            <a:r>
              <a:rPr dirty="0" sz="1600">
                <a:solidFill>
                  <a:srgbClr val="FFFFFF"/>
                </a:solidFill>
                <a:latin typeface="Arial"/>
                <a:cs typeface="Arial"/>
              </a:rPr>
              <a:t>s</a:t>
            </a:r>
            <a:r>
              <a:rPr dirty="0" sz="1600" spc="-5">
                <a:solidFill>
                  <a:srgbClr val="FFFFFF"/>
                </a:solidFill>
                <a:latin typeface="Arial"/>
                <a:cs typeface="Arial"/>
              </a:rPr>
              <a:t>formati</a:t>
            </a:r>
            <a:r>
              <a:rPr dirty="0" sz="1600" spc="-5">
                <a:solidFill>
                  <a:srgbClr val="FFFFFF"/>
                </a:solidFill>
                <a:latin typeface="Arial"/>
                <a:cs typeface="Arial"/>
              </a:rPr>
              <a:t>on</a:t>
            </a:r>
            <a:endParaRPr sz="1600">
              <a:latin typeface="Arial"/>
              <a:cs typeface="Arial"/>
            </a:endParaRPr>
          </a:p>
        </p:txBody>
      </p:sp>
      <p:sp>
        <p:nvSpPr>
          <p:cNvPr id="35" name="object 35"/>
          <p:cNvSpPr txBox="1"/>
          <p:nvPr/>
        </p:nvSpPr>
        <p:spPr>
          <a:xfrm>
            <a:off x="2776854" y="5628843"/>
            <a:ext cx="1166495" cy="488315"/>
          </a:xfrm>
          <a:prstGeom prst="rect">
            <a:avLst/>
          </a:prstGeom>
        </p:spPr>
        <p:txBody>
          <a:bodyPr wrap="square" lIns="0" tIns="39370" rIns="0" bIns="0" rtlCol="0" vert="horz">
            <a:spAutoFit/>
          </a:bodyPr>
          <a:lstStyle/>
          <a:p>
            <a:pPr marL="218440" marR="5080" indent="-206375">
              <a:lnSpc>
                <a:spcPts val="1730"/>
              </a:lnSpc>
              <a:spcBef>
                <a:spcPts val="310"/>
              </a:spcBef>
            </a:pPr>
            <a:r>
              <a:rPr dirty="0" sz="1600" spc="-5">
                <a:solidFill>
                  <a:srgbClr val="FFFFFF"/>
                </a:solidFill>
                <a:latin typeface="Arial"/>
                <a:cs typeface="Arial"/>
              </a:rPr>
              <a:t>Implement</a:t>
            </a:r>
            <a:r>
              <a:rPr dirty="0" sz="1600" spc="-6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600" spc="-5">
                <a:solidFill>
                  <a:srgbClr val="FFFFFF"/>
                </a:solidFill>
                <a:latin typeface="Arial"/>
                <a:cs typeface="Arial"/>
              </a:rPr>
              <a:t>&amp;  Operate</a:t>
            </a:r>
            <a:endParaRPr sz="1600">
              <a:latin typeface="Arial"/>
              <a:cs typeface="Arial"/>
            </a:endParaRPr>
          </a:p>
        </p:txBody>
      </p:sp>
      <p:sp>
        <p:nvSpPr>
          <p:cNvPr id="36" name="object 36"/>
          <p:cNvSpPr txBox="1"/>
          <p:nvPr/>
        </p:nvSpPr>
        <p:spPr>
          <a:xfrm>
            <a:off x="933094" y="4318253"/>
            <a:ext cx="951230" cy="488315"/>
          </a:xfrm>
          <a:prstGeom prst="rect">
            <a:avLst/>
          </a:prstGeom>
        </p:spPr>
        <p:txBody>
          <a:bodyPr wrap="square" lIns="0" tIns="39370" rIns="0" bIns="0" rtlCol="0" vert="horz">
            <a:spAutoFit/>
          </a:bodyPr>
          <a:lstStyle/>
          <a:p>
            <a:pPr marL="119380" marR="5080" indent="-106680">
              <a:lnSpc>
                <a:spcPts val="1730"/>
              </a:lnSpc>
              <a:spcBef>
                <a:spcPts val="310"/>
              </a:spcBef>
            </a:pPr>
            <a:r>
              <a:rPr dirty="0" sz="1600" spc="-5">
                <a:solidFill>
                  <a:srgbClr val="FFFFFF"/>
                </a:solidFill>
                <a:latin typeface="Arial"/>
                <a:cs typeface="Arial"/>
              </a:rPr>
              <a:t>Manage</a:t>
            </a:r>
            <a:r>
              <a:rPr dirty="0" sz="1600" spc="-75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600" spc="-5">
                <a:solidFill>
                  <a:srgbClr val="FFFFFF"/>
                </a:solidFill>
                <a:latin typeface="Arial"/>
                <a:cs typeface="Arial"/>
              </a:rPr>
              <a:t>&amp;  Assess</a:t>
            </a:r>
            <a:endParaRPr sz="1600">
              <a:latin typeface="Arial"/>
              <a:cs typeface="Arial"/>
            </a:endParaRPr>
          </a:p>
        </p:txBody>
      </p:sp>
      <p:sp>
        <p:nvSpPr>
          <p:cNvPr id="37" name="object 37"/>
          <p:cNvSpPr txBox="1"/>
          <p:nvPr/>
        </p:nvSpPr>
        <p:spPr>
          <a:xfrm>
            <a:off x="679805" y="2721305"/>
            <a:ext cx="1368425" cy="48895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algn="ctr">
              <a:lnSpc>
                <a:spcPts val="1825"/>
              </a:lnSpc>
              <a:spcBef>
                <a:spcPts val="95"/>
              </a:spcBef>
            </a:pPr>
            <a:r>
              <a:rPr dirty="0" sz="1600" spc="-5">
                <a:solidFill>
                  <a:srgbClr val="FFFFFF"/>
                </a:solidFill>
                <a:latin typeface="Arial"/>
                <a:cs typeface="Arial"/>
              </a:rPr>
              <a:t>Enhance</a:t>
            </a:r>
            <a:r>
              <a:rPr dirty="0" sz="1600" spc="-7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FFFFFF"/>
                </a:solidFill>
                <a:latin typeface="Arial"/>
                <a:cs typeface="Arial"/>
              </a:rPr>
              <a:t>using</a:t>
            </a:r>
            <a:endParaRPr sz="1600">
              <a:latin typeface="Arial"/>
              <a:cs typeface="Arial"/>
            </a:endParaRPr>
          </a:p>
          <a:p>
            <a:pPr algn="ctr">
              <a:lnSpc>
                <a:spcPts val="1825"/>
              </a:lnSpc>
            </a:pPr>
            <a:r>
              <a:rPr dirty="0" sz="1600" spc="-5">
                <a:solidFill>
                  <a:srgbClr val="FFFFFF"/>
                </a:solidFill>
                <a:latin typeface="Arial"/>
                <a:cs typeface="Arial"/>
              </a:rPr>
              <a:t>Feedback</a:t>
            </a:r>
            <a:endParaRPr sz="1600">
              <a:latin typeface="Arial"/>
              <a:cs typeface="Arial"/>
            </a:endParaRPr>
          </a:p>
        </p:txBody>
      </p:sp>
      <p:sp>
        <p:nvSpPr>
          <p:cNvPr id="38" name="object 38"/>
          <p:cNvSpPr/>
          <p:nvPr/>
        </p:nvSpPr>
        <p:spPr>
          <a:xfrm>
            <a:off x="3563111" y="736091"/>
            <a:ext cx="4871085" cy="573405"/>
          </a:xfrm>
          <a:custGeom>
            <a:avLst/>
            <a:gdLst/>
            <a:ahLst/>
            <a:cxnLst/>
            <a:rect l="l" t="t" r="r" b="b"/>
            <a:pathLst>
              <a:path w="4871084" h="573405">
                <a:moveTo>
                  <a:pt x="4870703" y="0"/>
                </a:moveTo>
                <a:lnTo>
                  <a:pt x="0" y="0"/>
                </a:lnTo>
                <a:lnTo>
                  <a:pt x="0" y="573024"/>
                </a:lnTo>
                <a:lnTo>
                  <a:pt x="4870703" y="573024"/>
                </a:lnTo>
                <a:lnTo>
                  <a:pt x="4870703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9" name="object 39"/>
          <p:cNvSpPr txBox="1">
            <a:spLocks noGrp="1"/>
          </p:cNvSpPr>
          <p:nvPr>
            <p:ph type="title"/>
          </p:nvPr>
        </p:nvSpPr>
        <p:spPr>
          <a:xfrm>
            <a:off x="3784472" y="759917"/>
            <a:ext cx="4427220" cy="483234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3000">
                <a:latin typeface="Arial Black"/>
                <a:cs typeface="Arial Black"/>
              </a:rPr>
              <a:t>STEP </a:t>
            </a:r>
            <a:r>
              <a:rPr dirty="0" sz="3000" spc="-5">
                <a:latin typeface="Arial Black"/>
                <a:cs typeface="Arial Black"/>
              </a:rPr>
              <a:t>TWO </a:t>
            </a:r>
            <a:r>
              <a:rPr dirty="0" sz="3000">
                <a:latin typeface="Arial Black"/>
                <a:cs typeface="Arial Black"/>
              </a:rPr>
              <a:t>:</a:t>
            </a:r>
            <a:r>
              <a:rPr dirty="0" sz="3000" spc="-110">
                <a:latin typeface="Arial Black"/>
                <a:cs typeface="Arial Black"/>
              </a:rPr>
              <a:t> </a:t>
            </a:r>
            <a:r>
              <a:rPr dirty="0" sz="3000" spc="-5">
                <a:latin typeface="Arial Black"/>
                <a:cs typeface="Arial Black"/>
              </a:rPr>
              <a:t>Evaluate</a:t>
            </a:r>
            <a:endParaRPr sz="3000">
              <a:latin typeface="Arial Black"/>
              <a:cs typeface="Arial Black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-18288" y="0"/>
            <a:ext cx="11925300" cy="1181100"/>
            <a:chOff x="-18288" y="0"/>
            <a:chExt cx="11925300" cy="1181100"/>
          </a:xfrm>
        </p:grpSpPr>
        <p:sp>
          <p:nvSpPr>
            <p:cNvPr id="3" name="object 3"/>
            <p:cNvSpPr/>
            <p:nvPr/>
          </p:nvSpPr>
          <p:spPr>
            <a:xfrm>
              <a:off x="761" y="761"/>
              <a:ext cx="11887200" cy="1143000"/>
            </a:xfrm>
            <a:custGeom>
              <a:avLst/>
              <a:gdLst/>
              <a:ahLst/>
              <a:cxnLst/>
              <a:rect l="l" t="t" r="r" b="b"/>
              <a:pathLst>
                <a:path w="11887200" h="1143000">
                  <a:moveTo>
                    <a:pt x="11887200" y="0"/>
                  </a:moveTo>
                  <a:lnTo>
                    <a:pt x="0" y="0"/>
                  </a:lnTo>
                  <a:lnTo>
                    <a:pt x="0" y="1143000"/>
                  </a:lnTo>
                  <a:lnTo>
                    <a:pt x="11887200" y="1143000"/>
                  </a:lnTo>
                  <a:lnTo>
                    <a:pt x="11887200" y="0"/>
                  </a:lnTo>
                  <a:close/>
                </a:path>
              </a:pathLst>
            </a:custGeom>
            <a:solidFill>
              <a:srgbClr val="4F81B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" name="object 4"/>
            <p:cNvSpPr/>
            <p:nvPr/>
          </p:nvSpPr>
          <p:spPr>
            <a:xfrm>
              <a:off x="761" y="761"/>
              <a:ext cx="11887200" cy="1143000"/>
            </a:xfrm>
            <a:custGeom>
              <a:avLst/>
              <a:gdLst/>
              <a:ahLst/>
              <a:cxnLst/>
              <a:rect l="l" t="t" r="r" b="b"/>
              <a:pathLst>
                <a:path w="11887200" h="1143000">
                  <a:moveTo>
                    <a:pt x="0" y="1143000"/>
                  </a:moveTo>
                  <a:lnTo>
                    <a:pt x="11887200" y="1143000"/>
                  </a:lnTo>
                  <a:lnTo>
                    <a:pt x="11887200" y="0"/>
                  </a:lnTo>
                  <a:lnTo>
                    <a:pt x="0" y="0"/>
                  </a:lnTo>
                  <a:lnTo>
                    <a:pt x="0" y="1143000"/>
                  </a:lnTo>
                  <a:close/>
                </a:path>
              </a:pathLst>
            </a:custGeom>
            <a:ln w="3810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/>
            <p:cNvSpPr/>
            <p:nvPr/>
          </p:nvSpPr>
          <p:spPr>
            <a:xfrm>
              <a:off x="0" y="56388"/>
              <a:ext cx="1299972" cy="1027175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/>
            <p:cNvSpPr/>
            <p:nvPr/>
          </p:nvSpPr>
          <p:spPr>
            <a:xfrm>
              <a:off x="1371600" y="56388"/>
              <a:ext cx="1786127" cy="1016507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/>
            <p:cNvSpPr/>
            <p:nvPr/>
          </p:nvSpPr>
          <p:spPr>
            <a:xfrm>
              <a:off x="3086100" y="56388"/>
              <a:ext cx="1714500" cy="1072895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/>
            <p:cNvSpPr/>
            <p:nvPr/>
          </p:nvSpPr>
          <p:spPr>
            <a:xfrm>
              <a:off x="4657344" y="56388"/>
              <a:ext cx="1501139" cy="1016507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/>
            <p:cNvSpPr/>
            <p:nvPr/>
          </p:nvSpPr>
          <p:spPr>
            <a:xfrm>
              <a:off x="7658100" y="56388"/>
              <a:ext cx="1214627" cy="993647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/>
            <p:cNvSpPr/>
            <p:nvPr/>
          </p:nvSpPr>
          <p:spPr>
            <a:xfrm>
              <a:off x="6158483" y="0"/>
              <a:ext cx="1427988" cy="1129284"/>
            </a:xfrm>
            <a:prstGeom prst="rect">
              <a:avLst/>
            </a:prstGeom>
            <a:blipFill>
              <a:blip r:embed="rId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/>
            <p:cNvSpPr/>
            <p:nvPr/>
          </p:nvSpPr>
          <p:spPr>
            <a:xfrm>
              <a:off x="8944355" y="0"/>
              <a:ext cx="1580388" cy="1072896"/>
            </a:xfrm>
            <a:prstGeom prst="rect">
              <a:avLst/>
            </a:prstGeom>
            <a:blipFill>
              <a:blip r:embed="rId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/>
            <p:cNvSpPr/>
            <p:nvPr/>
          </p:nvSpPr>
          <p:spPr>
            <a:xfrm>
              <a:off x="10587228" y="56388"/>
              <a:ext cx="1299971" cy="1016507"/>
            </a:xfrm>
            <a:prstGeom prst="rect">
              <a:avLst/>
            </a:prstGeom>
            <a:blipFill>
              <a:blip r:embed="rId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3" name="object 13"/>
          <p:cNvSpPr txBox="1"/>
          <p:nvPr/>
        </p:nvSpPr>
        <p:spPr>
          <a:xfrm>
            <a:off x="268630" y="1333880"/>
            <a:ext cx="11369675" cy="3911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dirty="0" sz="1200" spc="-5">
                <a:latin typeface="Arial"/>
                <a:cs typeface="Arial"/>
              </a:rPr>
              <a:t>Redefined Vision </a:t>
            </a:r>
            <a:r>
              <a:rPr dirty="0" sz="1200">
                <a:latin typeface="Arial"/>
                <a:cs typeface="Arial"/>
              </a:rPr>
              <a:t>of Passport </a:t>
            </a:r>
            <a:r>
              <a:rPr dirty="0" sz="1200" spc="-5">
                <a:latin typeface="Arial"/>
                <a:cs typeface="Arial"/>
              </a:rPr>
              <a:t>Seva Project </a:t>
            </a:r>
            <a:r>
              <a:rPr dirty="0" sz="1200">
                <a:latin typeface="Arial"/>
                <a:cs typeface="Arial"/>
              </a:rPr>
              <a:t>(PSP, </a:t>
            </a:r>
            <a:r>
              <a:rPr dirty="0" sz="1200" spc="-5">
                <a:latin typeface="Arial"/>
                <a:cs typeface="Arial"/>
              </a:rPr>
              <a:t>2005) </a:t>
            </a:r>
            <a:r>
              <a:rPr dirty="0" sz="1200">
                <a:latin typeface="Arial"/>
                <a:cs typeface="Arial"/>
              </a:rPr>
              <a:t>: </a:t>
            </a:r>
            <a:r>
              <a:rPr dirty="0" sz="1200" b="1" i="1">
                <a:solidFill>
                  <a:srgbClr val="C00000"/>
                </a:solidFill>
                <a:latin typeface="Arial"/>
                <a:cs typeface="Arial"/>
              </a:rPr>
              <a:t>to </a:t>
            </a:r>
            <a:r>
              <a:rPr dirty="0" sz="1200" spc="-5" b="1" i="1">
                <a:solidFill>
                  <a:srgbClr val="C00000"/>
                </a:solidFill>
                <a:latin typeface="Arial"/>
                <a:cs typeface="Arial"/>
              </a:rPr>
              <a:t>deliver passport services </a:t>
            </a:r>
            <a:r>
              <a:rPr dirty="0" sz="1200" b="1" i="1">
                <a:solidFill>
                  <a:srgbClr val="C00000"/>
                </a:solidFill>
                <a:latin typeface="Arial"/>
                <a:cs typeface="Arial"/>
              </a:rPr>
              <a:t>to </a:t>
            </a:r>
            <a:r>
              <a:rPr dirty="0" sz="1200" spc="-5" b="1" i="1">
                <a:solidFill>
                  <a:srgbClr val="C00000"/>
                </a:solidFill>
                <a:latin typeface="Arial"/>
                <a:cs typeface="Arial"/>
              </a:rPr>
              <a:t>citizens </a:t>
            </a:r>
            <a:r>
              <a:rPr dirty="0" sz="1200" b="1" i="1">
                <a:solidFill>
                  <a:srgbClr val="C00000"/>
                </a:solidFill>
                <a:latin typeface="Arial"/>
                <a:cs typeface="Arial"/>
              </a:rPr>
              <a:t>in </a:t>
            </a:r>
            <a:r>
              <a:rPr dirty="0" sz="1200" spc="-5" b="1" i="1">
                <a:solidFill>
                  <a:srgbClr val="C00000"/>
                </a:solidFill>
                <a:latin typeface="Arial"/>
                <a:cs typeface="Arial"/>
              </a:rPr>
              <a:t>a </a:t>
            </a:r>
            <a:r>
              <a:rPr dirty="0" sz="1200" b="1" i="1">
                <a:solidFill>
                  <a:srgbClr val="C00000"/>
                </a:solidFill>
                <a:latin typeface="Arial"/>
                <a:cs typeface="Arial"/>
              </a:rPr>
              <a:t>timely, </a:t>
            </a:r>
            <a:r>
              <a:rPr dirty="0" sz="1200" spc="-5" b="1" i="1">
                <a:solidFill>
                  <a:srgbClr val="C00000"/>
                </a:solidFill>
                <a:latin typeface="Arial"/>
                <a:cs typeface="Arial"/>
              </a:rPr>
              <a:t>transparent, more accessible, reliable manner and </a:t>
            </a:r>
            <a:r>
              <a:rPr dirty="0" sz="1200" b="1" i="1">
                <a:solidFill>
                  <a:srgbClr val="C00000"/>
                </a:solidFill>
                <a:latin typeface="Arial"/>
                <a:cs typeface="Arial"/>
              </a:rPr>
              <a:t>in  </a:t>
            </a:r>
            <a:r>
              <a:rPr dirty="0" sz="1200" spc="-5" b="1" i="1">
                <a:solidFill>
                  <a:srgbClr val="C00000"/>
                </a:solidFill>
                <a:latin typeface="Arial"/>
                <a:cs typeface="Arial"/>
              </a:rPr>
              <a:t>a comfortable </a:t>
            </a:r>
            <a:r>
              <a:rPr dirty="0" sz="1200" b="1" i="1">
                <a:solidFill>
                  <a:srgbClr val="C00000"/>
                </a:solidFill>
                <a:latin typeface="Arial"/>
                <a:cs typeface="Arial"/>
              </a:rPr>
              <a:t>environment </a:t>
            </a:r>
            <a:r>
              <a:rPr dirty="0" sz="1200" spc="-5" b="1" i="1">
                <a:solidFill>
                  <a:srgbClr val="C00000"/>
                </a:solidFill>
                <a:latin typeface="Arial"/>
                <a:cs typeface="Arial"/>
              </a:rPr>
              <a:t>through </a:t>
            </a:r>
            <a:r>
              <a:rPr dirty="0" sz="1200" b="1" i="1">
                <a:solidFill>
                  <a:srgbClr val="C00000"/>
                </a:solidFill>
                <a:latin typeface="Arial"/>
                <a:cs typeface="Arial"/>
              </a:rPr>
              <a:t>streamlined </a:t>
            </a:r>
            <a:r>
              <a:rPr dirty="0" sz="1200" spc="-5" b="1" i="1">
                <a:solidFill>
                  <a:srgbClr val="C00000"/>
                </a:solidFill>
                <a:latin typeface="Arial"/>
                <a:cs typeface="Arial"/>
              </a:rPr>
              <a:t>process and committed, trained and motivated</a:t>
            </a:r>
            <a:r>
              <a:rPr dirty="0" sz="1200" spc="15" b="1" i="1">
                <a:solidFill>
                  <a:srgbClr val="C00000"/>
                </a:solidFill>
                <a:latin typeface="Arial"/>
                <a:cs typeface="Arial"/>
              </a:rPr>
              <a:t> </a:t>
            </a:r>
            <a:r>
              <a:rPr dirty="0" sz="1200" spc="-5" b="1" i="1">
                <a:solidFill>
                  <a:srgbClr val="C00000"/>
                </a:solidFill>
                <a:latin typeface="Arial"/>
                <a:cs typeface="Arial"/>
              </a:rPr>
              <a:t>workforce</a:t>
            </a:r>
            <a:endParaRPr sz="1200">
              <a:latin typeface="Arial"/>
              <a:cs typeface="Arial"/>
            </a:endParaRPr>
          </a:p>
        </p:txBody>
      </p:sp>
      <p:sp>
        <p:nvSpPr>
          <p:cNvPr id="14" name="object 14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pc="-10"/>
              <a:t>GTOs </a:t>
            </a:r>
            <a:r>
              <a:rPr dirty="0" spc="-5"/>
              <a:t>derived from it should match KTAs to fulfill the basic requirements as</a:t>
            </a:r>
            <a:r>
              <a:rPr dirty="0" spc="254"/>
              <a:t> </a:t>
            </a:r>
            <a:r>
              <a:rPr dirty="0" spc="-5"/>
              <a:t>follows:</a:t>
            </a:r>
          </a:p>
        </p:txBody>
      </p:sp>
      <p:graphicFrame>
        <p:nvGraphicFramePr>
          <p:cNvPr id="15" name="object 15"/>
          <p:cNvGraphicFramePr>
            <a:graphicFrameLocks noGrp="1"/>
          </p:cNvGraphicFramePr>
          <p:nvPr/>
        </p:nvGraphicFramePr>
        <p:xfrm>
          <a:off x="192214" y="2065337"/>
          <a:ext cx="11461750" cy="441833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666750"/>
                <a:gridCol w="1697989"/>
                <a:gridCol w="1768475"/>
                <a:gridCol w="1768475"/>
                <a:gridCol w="2056130"/>
                <a:gridCol w="1850389"/>
                <a:gridCol w="1638300"/>
              </a:tblGrid>
              <a:tr h="445262"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80"/>
                        </a:spcBef>
                      </a:pPr>
                      <a:r>
                        <a:rPr dirty="0" baseline="15873" sz="2100" i="1">
                          <a:latin typeface="Arial"/>
                          <a:cs typeface="Arial"/>
                        </a:rPr>
                        <a:t>‘</a:t>
                      </a:r>
                      <a:r>
                        <a:rPr dirty="0" baseline="15873" sz="2100" spc="-179" i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200" b="1">
                          <a:latin typeface="Arial"/>
                          <a:cs typeface="Arial"/>
                        </a:rPr>
                        <a:t>S.No.</a:t>
                      </a:r>
                      <a:endParaRPr sz="1200">
                        <a:latin typeface="Arial"/>
                        <a:cs typeface="Arial"/>
                      </a:endParaRPr>
                    </a:p>
                  </a:txBody>
                  <a:tcPr marL="0" marR="0" marB="0" marT="1016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9055">
                        <a:lnSpc>
                          <a:spcPct val="100000"/>
                        </a:lnSpc>
                        <a:spcBef>
                          <a:spcPts val="305"/>
                        </a:spcBef>
                      </a:pPr>
                      <a:r>
                        <a:rPr dirty="0" sz="2400" spc="-140" b="1">
                          <a:solidFill>
                            <a:srgbClr val="974707"/>
                          </a:solidFill>
                          <a:latin typeface="Tahoma"/>
                          <a:cs typeface="Tahoma"/>
                        </a:rPr>
                        <a:t>KTAs</a:t>
                      </a:r>
                      <a:endParaRPr sz="2400">
                        <a:latin typeface="Tahoma"/>
                        <a:cs typeface="Tahoma"/>
                      </a:endParaRPr>
                    </a:p>
                  </a:txBody>
                  <a:tcPr marL="0" marR="0" marB="0" marT="38735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 marL="346075" marR="398780" indent="-287020">
                        <a:lnSpc>
                          <a:spcPct val="100000"/>
                        </a:lnSpc>
                        <a:spcBef>
                          <a:spcPts val="310"/>
                        </a:spcBef>
                        <a:tabLst>
                          <a:tab pos="346075" algn="l"/>
                        </a:tabLst>
                      </a:pPr>
                      <a:r>
                        <a:rPr dirty="0" sz="1400" spc="-210" b="1">
                          <a:latin typeface="Tahoma"/>
                          <a:cs typeface="Tahoma"/>
                        </a:rPr>
                        <a:t>I.	</a:t>
                      </a:r>
                      <a:r>
                        <a:rPr dirty="0" sz="1400" spc="-60" b="1">
                          <a:solidFill>
                            <a:srgbClr val="974707"/>
                          </a:solidFill>
                          <a:latin typeface="Tahoma"/>
                          <a:cs typeface="Tahoma"/>
                        </a:rPr>
                        <a:t>Passport  </a:t>
                      </a:r>
                      <a:r>
                        <a:rPr dirty="0" sz="1400" b="1">
                          <a:solidFill>
                            <a:srgbClr val="974707"/>
                          </a:solidFill>
                          <a:latin typeface="Tahoma"/>
                          <a:cs typeface="Tahoma"/>
                        </a:rPr>
                        <a:t>Pro</a:t>
                      </a:r>
                      <a:r>
                        <a:rPr dirty="0" sz="1400" spc="-5" b="1">
                          <a:solidFill>
                            <a:srgbClr val="974707"/>
                          </a:solidFill>
                          <a:latin typeface="Tahoma"/>
                          <a:cs typeface="Tahoma"/>
                        </a:rPr>
                        <a:t>cedure</a:t>
                      </a:r>
                      <a:r>
                        <a:rPr dirty="0" sz="1400" spc="10" b="1">
                          <a:solidFill>
                            <a:srgbClr val="974707"/>
                          </a:solidFill>
                          <a:latin typeface="Tahoma"/>
                          <a:cs typeface="Tahoma"/>
                        </a:rPr>
                        <a:t>s</a:t>
                      </a:r>
                      <a:r>
                        <a:rPr dirty="0" sz="1400" b="1">
                          <a:solidFill>
                            <a:srgbClr val="974707"/>
                          </a:solidFill>
                          <a:latin typeface="Tahoma"/>
                          <a:cs typeface="Tahoma"/>
                        </a:rPr>
                        <a:t>-</a:t>
                      </a:r>
                      <a:endParaRPr sz="1400">
                        <a:latin typeface="Tahoma"/>
                        <a:cs typeface="Tahoma"/>
                      </a:endParaRPr>
                    </a:p>
                    <a:p>
                      <a:pPr marL="59690">
                        <a:lnSpc>
                          <a:spcPts val="1655"/>
                        </a:lnSpc>
                      </a:pPr>
                      <a:r>
                        <a:rPr dirty="0" sz="1400" spc="-30" b="1">
                          <a:solidFill>
                            <a:srgbClr val="974707"/>
                          </a:solidFill>
                          <a:latin typeface="Tahoma"/>
                          <a:cs typeface="Tahoma"/>
                        </a:rPr>
                        <a:t>F </a:t>
                      </a:r>
                      <a:r>
                        <a:rPr dirty="0" sz="1400" spc="-175" b="1">
                          <a:solidFill>
                            <a:srgbClr val="974707"/>
                          </a:solidFill>
                          <a:latin typeface="Tahoma"/>
                          <a:cs typeface="Tahoma"/>
                        </a:rPr>
                        <a:t>O </a:t>
                      </a:r>
                      <a:r>
                        <a:rPr dirty="0" sz="1400" spc="-105" b="1">
                          <a:solidFill>
                            <a:srgbClr val="974707"/>
                          </a:solidFill>
                          <a:latin typeface="Tahoma"/>
                          <a:cs typeface="Tahoma"/>
                        </a:rPr>
                        <a:t>R </a:t>
                      </a:r>
                      <a:r>
                        <a:rPr dirty="0" sz="1400" spc="-160" b="1">
                          <a:solidFill>
                            <a:srgbClr val="974707"/>
                          </a:solidFill>
                          <a:latin typeface="Tahoma"/>
                          <a:cs typeface="Tahoma"/>
                        </a:rPr>
                        <a:t>M</a:t>
                      </a:r>
                      <a:r>
                        <a:rPr dirty="0" sz="1400" spc="-170" b="1">
                          <a:solidFill>
                            <a:srgbClr val="974707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dirty="0" sz="1400" spc="-25" b="1">
                          <a:solidFill>
                            <a:srgbClr val="974707"/>
                          </a:solidFill>
                          <a:latin typeface="Tahoma"/>
                          <a:cs typeface="Tahoma"/>
                        </a:rPr>
                        <a:t>S</a:t>
                      </a:r>
                      <a:endParaRPr sz="1400">
                        <a:latin typeface="Tahoma"/>
                        <a:cs typeface="Tahoma"/>
                      </a:endParaRPr>
                    </a:p>
                    <a:p>
                      <a:pPr marL="59690">
                        <a:lnSpc>
                          <a:spcPts val="1714"/>
                        </a:lnSpc>
                      </a:pPr>
                      <a:r>
                        <a:rPr dirty="0" sz="1400" spc="-195" b="1">
                          <a:solidFill>
                            <a:srgbClr val="974707"/>
                          </a:solidFill>
                          <a:latin typeface="Tahoma"/>
                          <a:cs typeface="Tahoma"/>
                        </a:rPr>
                        <a:t>(</a:t>
                      </a:r>
                      <a:r>
                        <a:rPr dirty="0" sz="1450" spc="-195" b="1" i="1">
                          <a:solidFill>
                            <a:srgbClr val="974707"/>
                          </a:solidFill>
                          <a:latin typeface="Verdana"/>
                          <a:cs typeface="Verdana"/>
                        </a:rPr>
                        <a:t>Primary</a:t>
                      </a:r>
                      <a:r>
                        <a:rPr dirty="0" sz="1400" spc="-195" b="1">
                          <a:solidFill>
                            <a:srgbClr val="974707"/>
                          </a:solidFill>
                          <a:latin typeface="Tahoma"/>
                          <a:cs typeface="Tahoma"/>
                        </a:rPr>
                        <a:t>)</a:t>
                      </a:r>
                      <a:endParaRPr sz="1400">
                        <a:latin typeface="Tahoma"/>
                        <a:cs typeface="Tahoma"/>
                      </a:endParaRPr>
                    </a:p>
                  </a:txBody>
                  <a:tcPr marL="0" marR="0" marB="0" marT="3937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 marL="59690" marR="685165" indent="46990">
                        <a:lnSpc>
                          <a:spcPts val="1680"/>
                        </a:lnSpc>
                        <a:spcBef>
                          <a:spcPts val="365"/>
                        </a:spcBef>
                      </a:pPr>
                      <a:r>
                        <a:rPr dirty="0" sz="1400" spc="-210" b="1">
                          <a:solidFill>
                            <a:srgbClr val="974707"/>
                          </a:solidFill>
                          <a:latin typeface="Tahoma"/>
                          <a:cs typeface="Tahoma"/>
                        </a:rPr>
                        <a:t>I. </a:t>
                      </a:r>
                      <a:r>
                        <a:rPr dirty="0" sz="1400" spc="-60" b="1">
                          <a:solidFill>
                            <a:srgbClr val="974707"/>
                          </a:solidFill>
                          <a:latin typeface="Tahoma"/>
                          <a:cs typeface="Tahoma"/>
                        </a:rPr>
                        <a:t>Passport  </a:t>
                      </a:r>
                      <a:r>
                        <a:rPr dirty="0" sz="1400" b="1">
                          <a:solidFill>
                            <a:srgbClr val="974707"/>
                          </a:solidFill>
                          <a:latin typeface="Tahoma"/>
                          <a:cs typeface="Tahoma"/>
                        </a:rPr>
                        <a:t>Pro</a:t>
                      </a:r>
                      <a:r>
                        <a:rPr dirty="0" sz="1400" spc="-5" b="1">
                          <a:solidFill>
                            <a:srgbClr val="974707"/>
                          </a:solidFill>
                          <a:latin typeface="Tahoma"/>
                          <a:cs typeface="Tahoma"/>
                        </a:rPr>
                        <a:t>cedure</a:t>
                      </a:r>
                      <a:r>
                        <a:rPr dirty="0" sz="1400" spc="5" b="1">
                          <a:solidFill>
                            <a:srgbClr val="974707"/>
                          </a:solidFill>
                          <a:latin typeface="Tahoma"/>
                          <a:cs typeface="Tahoma"/>
                        </a:rPr>
                        <a:t>s</a:t>
                      </a:r>
                      <a:r>
                        <a:rPr dirty="0" sz="1400" b="1">
                          <a:solidFill>
                            <a:srgbClr val="974707"/>
                          </a:solidFill>
                          <a:latin typeface="Tahoma"/>
                          <a:cs typeface="Tahoma"/>
                        </a:rPr>
                        <a:t>-  </a:t>
                      </a:r>
                      <a:r>
                        <a:rPr dirty="0" sz="1400" spc="-50" b="1">
                          <a:solidFill>
                            <a:srgbClr val="974707"/>
                          </a:solidFill>
                          <a:latin typeface="Tahoma"/>
                          <a:cs typeface="Tahoma"/>
                        </a:rPr>
                        <a:t>P</a:t>
                      </a:r>
                      <a:r>
                        <a:rPr dirty="0" sz="1400" spc="-125" b="1">
                          <a:solidFill>
                            <a:srgbClr val="974707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dirty="0" sz="1400" spc="-105" b="1">
                          <a:solidFill>
                            <a:srgbClr val="974707"/>
                          </a:solidFill>
                          <a:latin typeface="Tahoma"/>
                          <a:cs typeface="Tahoma"/>
                        </a:rPr>
                        <a:t>R</a:t>
                      </a:r>
                      <a:r>
                        <a:rPr dirty="0" sz="1400" spc="-130" b="1">
                          <a:solidFill>
                            <a:srgbClr val="974707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dirty="0" sz="1400" spc="-175" b="1">
                          <a:solidFill>
                            <a:srgbClr val="974707"/>
                          </a:solidFill>
                          <a:latin typeface="Tahoma"/>
                          <a:cs typeface="Tahoma"/>
                        </a:rPr>
                        <a:t>O</a:t>
                      </a:r>
                      <a:r>
                        <a:rPr dirty="0" sz="1400" spc="-125" b="1">
                          <a:solidFill>
                            <a:srgbClr val="974707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dirty="0" sz="1400" spc="-70" b="1">
                          <a:solidFill>
                            <a:srgbClr val="974707"/>
                          </a:solidFill>
                          <a:latin typeface="Tahoma"/>
                          <a:cs typeface="Tahoma"/>
                        </a:rPr>
                        <a:t>C</a:t>
                      </a:r>
                      <a:r>
                        <a:rPr dirty="0" sz="1400" spc="-130" b="1">
                          <a:solidFill>
                            <a:srgbClr val="974707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dirty="0" sz="1400" spc="-25" b="1">
                          <a:solidFill>
                            <a:srgbClr val="974707"/>
                          </a:solidFill>
                          <a:latin typeface="Tahoma"/>
                          <a:cs typeface="Tahoma"/>
                        </a:rPr>
                        <a:t>E</a:t>
                      </a:r>
                      <a:r>
                        <a:rPr dirty="0" sz="1400" spc="-130" b="1">
                          <a:solidFill>
                            <a:srgbClr val="974707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dirty="0" sz="1400" spc="-25" b="1">
                          <a:solidFill>
                            <a:srgbClr val="974707"/>
                          </a:solidFill>
                          <a:latin typeface="Tahoma"/>
                          <a:cs typeface="Tahoma"/>
                        </a:rPr>
                        <a:t>S</a:t>
                      </a:r>
                      <a:r>
                        <a:rPr dirty="0" sz="1400" spc="-125" b="1">
                          <a:solidFill>
                            <a:srgbClr val="974707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dirty="0" sz="1400" spc="-25" b="1">
                          <a:solidFill>
                            <a:srgbClr val="974707"/>
                          </a:solidFill>
                          <a:latin typeface="Tahoma"/>
                          <a:cs typeface="Tahoma"/>
                        </a:rPr>
                        <a:t>S  </a:t>
                      </a:r>
                      <a:r>
                        <a:rPr dirty="0" sz="1450" spc="-210" b="1" i="1">
                          <a:solidFill>
                            <a:srgbClr val="974707"/>
                          </a:solidFill>
                          <a:latin typeface="Verdana"/>
                          <a:cs typeface="Verdana"/>
                        </a:rPr>
                        <a:t>(Primary</a:t>
                      </a:r>
                      <a:r>
                        <a:rPr dirty="0" sz="1400" spc="-210" b="1">
                          <a:solidFill>
                            <a:srgbClr val="974707"/>
                          </a:solidFill>
                          <a:latin typeface="Tahoma"/>
                          <a:cs typeface="Tahoma"/>
                        </a:rPr>
                        <a:t>)</a:t>
                      </a:r>
                      <a:endParaRPr sz="1400">
                        <a:latin typeface="Tahoma"/>
                        <a:cs typeface="Tahoma"/>
                      </a:endParaRPr>
                    </a:p>
                  </a:txBody>
                  <a:tcPr marL="0" marR="0" marB="0" marT="46355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 marL="60325" marR="771525">
                        <a:lnSpc>
                          <a:spcPts val="1680"/>
                        </a:lnSpc>
                        <a:spcBef>
                          <a:spcPts val="365"/>
                        </a:spcBef>
                      </a:pPr>
                      <a:r>
                        <a:rPr dirty="0" sz="1400" spc="-240" b="1">
                          <a:solidFill>
                            <a:srgbClr val="974707"/>
                          </a:solidFill>
                          <a:latin typeface="Tahoma"/>
                          <a:cs typeface="Tahoma"/>
                        </a:rPr>
                        <a:t>II. </a:t>
                      </a:r>
                      <a:r>
                        <a:rPr dirty="0" sz="1400" spc="-60" b="1">
                          <a:solidFill>
                            <a:srgbClr val="974707"/>
                          </a:solidFill>
                          <a:latin typeface="Tahoma"/>
                          <a:cs typeface="Tahoma"/>
                        </a:rPr>
                        <a:t>Service </a:t>
                      </a:r>
                      <a:r>
                        <a:rPr dirty="0" sz="1400" spc="-65" b="1">
                          <a:solidFill>
                            <a:srgbClr val="974707"/>
                          </a:solidFill>
                          <a:latin typeface="Tahoma"/>
                          <a:cs typeface="Tahoma"/>
                        </a:rPr>
                        <a:t>level  </a:t>
                      </a:r>
                      <a:r>
                        <a:rPr dirty="0" sz="1400" spc="-114" b="1">
                          <a:solidFill>
                            <a:srgbClr val="974707"/>
                          </a:solidFill>
                          <a:latin typeface="Tahoma"/>
                          <a:cs typeface="Tahoma"/>
                        </a:rPr>
                        <a:t>management  </a:t>
                      </a:r>
                      <a:r>
                        <a:rPr dirty="0" sz="1400" spc="-210" b="1">
                          <a:solidFill>
                            <a:srgbClr val="974707"/>
                          </a:solidFill>
                          <a:latin typeface="Tahoma"/>
                          <a:cs typeface="Tahoma"/>
                        </a:rPr>
                        <a:t>(</a:t>
                      </a:r>
                      <a:r>
                        <a:rPr dirty="0" sz="1450" spc="-210" b="1" i="1">
                          <a:solidFill>
                            <a:srgbClr val="974707"/>
                          </a:solidFill>
                          <a:latin typeface="Verdana"/>
                          <a:cs typeface="Verdana"/>
                        </a:rPr>
                        <a:t>Primary)</a:t>
                      </a:r>
                      <a:endParaRPr sz="1450">
                        <a:latin typeface="Verdana"/>
                        <a:cs typeface="Verdana"/>
                      </a:endParaRPr>
                    </a:p>
                  </a:txBody>
                  <a:tcPr marL="0" marR="0" marB="0" marT="46355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 marL="60325" marR="650875">
                        <a:lnSpc>
                          <a:spcPct val="100000"/>
                        </a:lnSpc>
                        <a:spcBef>
                          <a:spcPts val="310"/>
                        </a:spcBef>
                      </a:pPr>
                      <a:r>
                        <a:rPr dirty="0" sz="1400" spc="-254" b="1">
                          <a:solidFill>
                            <a:srgbClr val="974707"/>
                          </a:solidFill>
                          <a:latin typeface="Tahoma"/>
                          <a:cs typeface="Tahoma"/>
                        </a:rPr>
                        <a:t>III. </a:t>
                      </a:r>
                      <a:r>
                        <a:rPr dirty="0" sz="1400" spc="-105" b="1">
                          <a:solidFill>
                            <a:srgbClr val="974707"/>
                          </a:solidFill>
                          <a:latin typeface="Tahoma"/>
                          <a:cs typeface="Tahoma"/>
                        </a:rPr>
                        <a:t>Technology  </a:t>
                      </a:r>
                      <a:r>
                        <a:rPr dirty="0" sz="1400" spc="-100" b="1">
                          <a:solidFill>
                            <a:srgbClr val="974707"/>
                          </a:solidFill>
                          <a:latin typeface="Tahoma"/>
                          <a:cs typeface="Tahoma"/>
                        </a:rPr>
                        <a:t>(Secondary)</a:t>
                      </a:r>
                      <a:endParaRPr sz="1400">
                        <a:latin typeface="Tahoma"/>
                        <a:cs typeface="Tahoma"/>
                      </a:endParaRPr>
                    </a:p>
                  </a:txBody>
                  <a:tcPr marL="0" marR="0" marB="0" marT="3937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 marL="60325" marR="604520">
                        <a:lnSpc>
                          <a:spcPct val="100000"/>
                        </a:lnSpc>
                        <a:spcBef>
                          <a:spcPts val="310"/>
                        </a:spcBef>
                      </a:pPr>
                      <a:r>
                        <a:rPr dirty="0" sz="1400" spc="-185" b="1">
                          <a:solidFill>
                            <a:srgbClr val="974707"/>
                          </a:solidFill>
                          <a:latin typeface="Tahoma"/>
                          <a:cs typeface="Tahoma"/>
                        </a:rPr>
                        <a:t>IV. </a:t>
                      </a:r>
                      <a:r>
                        <a:rPr dirty="0" sz="1400" spc="-114" b="1">
                          <a:solidFill>
                            <a:srgbClr val="974707"/>
                          </a:solidFill>
                          <a:latin typeface="Tahoma"/>
                          <a:cs typeface="Tahoma"/>
                        </a:rPr>
                        <a:t>HR  </a:t>
                      </a:r>
                      <a:r>
                        <a:rPr dirty="0" sz="1400" spc="-5" b="1">
                          <a:solidFill>
                            <a:srgbClr val="974707"/>
                          </a:solidFill>
                          <a:latin typeface="Tahoma"/>
                          <a:cs typeface="Tahoma"/>
                        </a:rPr>
                        <a:t>(S</a:t>
                      </a:r>
                      <a:r>
                        <a:rPr dirty="0" sz="1400" spc="5" b="1">
                          <a:solidFill>
                            <a:srgbClr val="974707"/>
                          </a:solidFill>
                          <a:latin typeface="Tahoma"/>
                          <a:cs typeface="Tahoma"/>
                        </a:rPr>
                        <a:t>e</a:t>
                      </a:r>
                      <a:r>
                        <a:rPr dirty="0" sz="1400" spc="-5" b="1">
                          <a:solidFill>
                            <a:srgbClr val="974707"/>
                          </a:solidFill>
                          <a:latin typeface="Tahoma"/>
                          <a:cs typeface="Tahoma"/>
                        </a:rPr>
                        <a:t>co</a:t>
                      </a:r>
                      <a:r>
                        <a:rPr dirty="0" sz="1400" spc="-10" b="1">
                          <a:solidFill>
                            <a:srgbClr val="974707"/>
                          </a:solidFill>
                          <a:latin typeface="Tahoma"/>
                          <a:cs typeface="Tahoma"/>
                        </a:rPr>
                        <a:t>n</a:t>
                      </a:r>
                      <a:r>
                        <a:rPr dirty="0" sz="1400" spc="-5" b="1">
                          <a:solidFill>
                            <a:srgbClr val="974707"/>
                          </a:solidFill>
                          <a:latin typeface="Tahoma"/>
                          <a:cs typeface="Tahoma"/>
                        </a:rPr>
                        <a:t>dary)</a:t>
                      </a:r>
                      <a:endParaRPr sz="1400">
                        <a:latin typeface="Tahoma"/>
                        <a:cs typeface="Tahoma"/>
                      </a:endParaRPr>
                    </a:p>
                  </a:txBody>
                  <a:tcPr marL="0" marR="0" marB="0" marT="3937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487679"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1016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9055">
                        <a:lnSpc>
                          <a:spcPct val="100000"/>
                        </a:lnSpc>
                        <a:spcBef>
                          <a:spcPts val="305"/>
                        </a:spcBef>
                      </a:pPr>
                      <a:r>
                        <a:rPr dirty="0" sz="2400" spc="-220" b="1">
                          <a:solidFill>
                            <a:srgbClr val="001F5F"/>
                          </a:solidFill>
                          <a:latin typeface="Tahoma"/>
                          <a:cs typeface="Tahoma"/>
                        </a:rPr>
                        <a:t>GTOs</a:t>
                      </a:r>
                      <a:endParaRPr sz="2400">
                        <a:latin typeface="Tahoma"/>
                        <a:cs typeface="Tahoma"/>
                      </a:endParaRPr>
                    </a:p>
                  </a:txBody>
                  <a:tcPr marL="0" marR="0" marB="0" marT="38735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3937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46355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46355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3937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3937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384300">
                <a:tc>
                  <a:txBody>
                    <a:bodyPr/>
                    <a:lstStyle/>
                    <a:p>
                      <a:pPr marL="59055">
                        <a:lnSpc>
                          <a:spcPct val="100000"/>
                        </a:lnSpc>
                        <a:spcBef>
                          <a:spcPts val="280"/>
                        </a:spcBef>
                      </a:pPr>
                      <a:r>
                        <a:rPr dirty="0" sz="1200">
                          <a:latin typeface="Arial"/>
                          <a:cs typeface="Arial"/>
                        </a:rPr>
                        <a:t>1.</a:t>
                      </a:r>
                      <a:endParaRPr sz="1200">
                        <a:latin typeface="Arial"/>
                        <a:cs typeface="Arial"/>
                      </a:endParaRPr>
                    </a:p>
                  </a:txBody>
                  <a:tcPr marL="0" marR="0" marB="0" marT="3556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9055">
                        <a:lnSpc>
                          <a:spcPct val="100000"/>
                        </a:lnSpc>
                        <a:spcBef>
                          <a:spcPts val="309"/>
                        </a:spcBef>
                      </a:pPr>
                      <a:r>
                        <a:rPr dirty="0" sz="1400" spc="-90" b="1">
                          <a:solidFill>
                            <a:srgbClr val="001F5F"/>
                          </a:solidFill>
                          <a:latin typeface="Tahoma"/>
                          <a:cs typeface="Tahoma"/>
                        </a:rPr>
                        <a:t>Affordability</a:t>
                      </a:r>
                      <a:endParaRPr sz="1400">
                        <a:latin typeface="Tahoma"/>
                        <a:cs typeface="Tahoma"/>
                      </a:endParaRPr>
                    </a:p>
                    <a:p>
                      <a:pPr marL="59055">
                        <a:lnSpc>
                          <a:spcPct val="100000"/>
                        </a:lnSpc>
                      </a:pPr>
                      <a:r>
                        <a:rPr dirty="0" sz="1400" spc="-95" b="1">
                          <a:solidFill>
                            <a:srgbClr val="001F5F"/>
                          </a:solidFill>
                          <a:latin typeface="Tahoma"/>
                          <a:cs typeface="Tahoma"/>
                        </a:rPr>
                        <a:t>(Efficiency)</a:t>
                      </a:r>
                      <a:endParaRPr sz="1400">
                        <a:latin typeface="Tahoma"/>
                        <a:cs typeface="Tahoma"/>
                      </a:endParaRPr>
                    </a:p>
                  </a:txBody>
                  <a:tcPr marL="0" marR="0" marB="0" marT="39369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9690" marR="245745">
                        <a:lnSpc>
                          <a:spcPct val="100000"/>
                        </a:lnSpc>
                        <a:spcBef>
                          <a:spcPts val="280"/>
                        </a:spcBef>
                      </a:pPr>
                      <a:r>
                        <a:rPr dirty="0" sz="1200" spc="-5" b="1">
                          <a:solidFill>
                            <a:srgbClr val="990033"/>
                          </a:solidFill>
                          <a:latin typeface="Arial"/>
                          <a:cs typeface="Arial"/>
                        </a:rPr>
                        <a:t>GPR for </a:t>
                      </a:r>
                      <a:r>
                        <a:rPr dirty="0" sz="1200" b="1">
                          <a:solidFill>
                            <a:srgbClr val="990033"/>
                          </a:solidFill>
                          <a:latin typeface="Arial"/>
                          <a:cs typeface="Arial"/>
                        </a:rPr>
                        <a:t>UX-  </a:t>
                      </a:r>
                      <a:r>
                        <a:rPr dirty="0" sz="1200">
                          <a:latin typeface="Arial"/>
                          <a:cs typeface="Arial"/>
                        </a:rPr>
                        <a:t>Undertake  </a:t>
                      </a:r>
                      <a:r>
                        <a:rPr dirty="0" sz="1200" spc="-5">
                          <a:latin typeface="Arial"/>
                          <a:cs typeface="Arial"/>
                        </a:rPr>
                        <a:t>comprehensive</a:t>
                      </a:r>
                      <a:r>
                        <a:rPr dirty="0" sz="1200" spc="-7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200">
                          <a:latin typeface="Arial"/>
                          <a:cs typeface="Arial"/>
                        </a:rPr>
                        <a:t>forms  </a:t>
                      </a:r>
                      <a:r>
                        <a:rPr dirty="0" sz="1200" spc="-5">
                          <a:latin typeface="Arial"/>
                          <a:cs typeface="Arial"/>
                        </a:rPr>
                        <a:t>re-engineering</a:t>
                      </a:r>
                      <a:endParaRPr sz="1200">
                        <a:latin typeface="Arial"/>
                        <a:cs typeface="Arial"/>
                      </a:endParaRPr>
                    </a:p>
                  </a:txBody>
                  <a:tcPr marL="0" marR="0" marB="0" marT="3556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endParaRPr sz="1450">
                        <a:latin typeface="Times New Roman"/>
                        <a:cs typeface="Times New Roman"/>
                      </a:endParaRPr>
                    </a:p>
                    <a:p>
                      <a:pPr marL="59690" marR="118110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dirty="0" sz="1200" spc="-5">
                          <a:latin typeface="Arial"/>
                          <a:cs typeface="Arial"/>
                        </a:rPr>
                        <a:t>Enhance process  </a:t>
                      </a:r>
                      <a:r>
                        <a:rPr dirty="0" sz="1200" b="1">
                          <a:solidFill>
                            <a:srgbClr val="990033"/>
                          </a:solidFill>
                          <a:latin typeface="Arial"/>
                          <a:cs typeface="Arial"/>
                        </a:rPr>
                        <a:t>efficiency </a:t>
                      </a:r>
                      <a:r>
                        <a:rPr dirty="0" sz="1200">
                          <a:latin typeface="Arial"/>
                          <a:cs typeface="Arial"/>
                        </a:rPr>
                        <a:t>to confirm</a:t>
                      </a:r>
                      <a:r>
                        <a:rPr dirty="0" sz="1200" spc="-13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200">
                          <a:latin typeface="Arial"/>
                          <a:cs typeface="Arial"/>
                        </a:rPr>
                        <a:t>to  defined </a:t>
                      </a:r>
                      <a:r>
                        <a:rPr dirty="0" sz="1200" spc="-5">
                          <a:latin typeface="Arial"/>
                          <a:cs typeface="Arial"/>
                        </a:rPr>
                        <a:t>service</a:t>
                      </a:r>
                      <a:r>
                        <a:rPr dirty="0" sz="1200" spc="-7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200" spc="-5">
                          <a:latin typeface="Arial"/>
                          <a:cs typeface="Arial"/>
                        </a:rPr>
                        <a:t>levels</a:t>
                      </a:r>
                      <a:endParaRPr sz="1200">
                        <a:latin typeface="Arial"/>
                        <a:cs typeface="Arial"/>
                      </a:endParaRPr>
                    </a:p>
                  </a:txBody>
                  <a:tcPr marL="0" marR="0" marB="0" marT="635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0325" marR="138430">
                        <a:lnSpc>
                          <a:spcPct val="100000"/>
                        </a:lnSpc>
                        <a:spcBef>
                          <a:spcPts val="280"/>
                        </a:spcBef>
                      </a:pPr>
                      <a:r>
                        <a:rPr dirty="0" sz="1200" spc="-5">
                          <a:latin typeface="Arial"/>
                          <a:cs typeface="Arial"/>
                        </a:rPr>
                        <a:t>Design </a:t>
                      </a:r>
                      <a:r>
                        <a:rPr dirty="0" sz="1200" spc="-5" b="1">
                          <a:solidFill>
                            <a:srgbClr val="990033"/>
                          </a:solidFill>
                          <a:latin typeface="Arial"/>
                          <a:cs typeface="Arial"/>
                        </a:rPr>
                        <a:t>service levels</a:t>
                      </a:r>
                      <a:r>
                        <a:rPr dirty="0" sz="1200" spc="-5">
                          <a:latin typeface="Arial"/>
                          <a:cs typeface="Arial"/>
                        </a:rPr>
                        <a:t>,  benchmarking with the</a:t>
                      </a:r>
                      <a:r>
                        <a:rPr dirty="0" sz="1200" spc="-9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200">
                          <a:latin typeface="Arial"/>
                          <a:cs typeface="Arial"/>
                        </a:rPr>
                        <a:t>best  in the </a:t>
                      </a:r>
                      <a:r>
                        <a:rPr dirty="0" sz="1200" spc="-5">
                          <a:latin typeface="Arial"/>
                          <a:cs typeface="Arial"/>
                        </a:rPr>
                        <a:t>world e.g. deliver  passport in </a:t>
                      </a:r>
                      <a:r>
                        <a:rPr dirty="0" sz="1200">
                          <a:latin typeface="Arial"/>
                          <a:cs typeface="Arial"/>
                        </a:rPr>
                        <a:t>three </a:t>
                      </a:r>
                      <a:r>
                        <a:rPr dirty="0" sz="1200" spc="-5">
                          <a:latin typeface="Arial"/>
                          <a:cs typeface="Arial"/>
                        </a:rPr>
                        <a:t>working  days</a:t>
                      </a:r>
                      <a:r>
                        <a:rPr dirty="0" sz="1200">
                          <a:latin typeface="Arial"/>
                          <a:cs typeface="Arial"/>
                        </a:rPr>
                        <a:t> etc</a:t>
                      </a:r>
                      <a:endParaRPr sz="1200">
                        <a:latin typeface="Arial"/>
                        <a:cs typeface="Arial"/>
                      </a:endParaRPr>
                    </a:p>
                  </a:txBody>
                  <a:tcPr marL="0" marR="0" marB="0" marT="3556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0325">
                        <a:lnSpc>
                          <a:spcPct val="100000"/>
                        </a:lnSpc>
                        <a:spcBef>
                          <a:spcPts val="280"/>
                        </a:spcBef>
                      </a:pPr>
                      <a:r>
                        <a:rPr dirty="0" sz="1200" spc="-5" b="1">
                          <a:solidFill>
                            <a:srgbClr val="990033"/>
                          </a:solidFill>
                          <a:latin typeface="Arial"/>
                          <a:cs typeface="Arial"/>
                        </a:rPr>
                        <a:t>SYSTEMS </a:t>
                      </a:r>
                      <a:r>
                        <a:rPr dirty="0" sz="1200" spc="-15" b="1">
                          <a:solidFill>
                            <a:srgbClr val="990033"/>
                          </a:solidFill>
                          <a:latin typeface="Arial"/>
                          <a:cs typeface="Arial"/>
                        </a:rPr>
                        <a:t>APPROACH</a:t>
                      </a:r>
                      <a:endParaRPr sz="1200">
                        <a:latin typeface="Arial"/>
                        <a:cs typeface="Arial"/>
                      </a:endParaRPr>
                    </a:p>
                    <a:p>
                      <a:pPr marL="60325" marR="92075">
                        <a:lnSpc>
                          <a:spcPct val="100000"/>
                        </a:lnSpc>
                      </a:pPr>
                      <a:r>
                        <a:rPr dirty="0" sz="1200" spc="-5">
                          <a:latin typeface="Arial"/>
                          <a:cs typeface="Arial"/>
                        </a:rPr>
                        <a:t>Establish</a:t>
                      </a:r>
                      <a:r>
                        <a:rPr dirty="0" sz="1200" spc="-4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200" spc="-5">
                          <a:latin typeface="Arial"/>
                          <a:cs typeface="Arial"/>
                        </a:rPr>
                        <a:t>comprehensive  </a:t>
                      </a:r>
                      <a:r>
                        <a:rPr dirty="0" sz="1200">
                          <a:latin typeface="Arial"/>
                          <a:cs typeface="Arial"/>
                        </a:rPr>
                        <a:t>and </a:t>
                      </a:r>
                      <a:r>
                        <a:rPr dirty="0" sz="1200" spc="-5">
                          <a:latin typeface="Arial"/>
                          <a:cs typeface="Arial"/>
                        </a:rPr>
                        <a:t>integrated passport  management</a:t>
                      </a:r>
                      <a:r>
                        <a:rPr dirty="0" sz="1200" spc="-4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200" spc="-5">
                          <a:latin typeface="Arial"/>
                          <a:cs typeface="Arial"/>
                        </a:rPr>
                        <a:t>system</a:t>
                      </a:r>
                      <a:endParaRPr sz="1200">
                        <a:latin typeface="Arial"/>
                        <a:cs typeface="Arial"/>
                      </a:endParaRPr>
                    </a:p>
                  </a:txBody>
                  <a:tcPr marL="0" marR="0" marB="0" marT="3556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0325" marR="73660">
                        <a:lnSpc>
                          <a:spcPct val="100000"/>
                        </a:lnSpc>
                        <a:spcBef>
                          <a:spcPts val="280"/>
                        </a:spcBef>
                      </a:pPr>
                      <a:r>
                        <a:rPr dirty="0" sz="1200" spc="-5">
                          <a:latin typeface="Arial"/>
                          <a:cs typeface="Arial"/>
                        </a:rPr>
                        <a:t>Enhance employee  </a:t>
                      </a:r>
                      <a:r>
                        <a:rPr dirty="0" sz="1200">
                          <a:latin typeface="Arial"/>
                          <a:cs typeface="Arial"/>
                        </a:rPr>
                        <a:t>commitment </a:t>
                      </a:r>
                      <a:r>
                        <a:rPr dirty="0" sz="1200" spc="-5">
                          <a:latin typeface="Arial"/>
                          <a:cs typeface="Arial"/>
                        </a:rPr>
                        <a:t>and  </a:t>
                      </a:r>
                      <a:r>
                        <a:rPr dirty="0" sz="1200">
                          <a:latin typeface="Arial"/>
                          <a:cs typeface="Arial"/>
                        </a:rPr>
                        <a:t>efficiency </a:t>
                      </a:r>
                      <a:r>
                        <a:rPr dirty="0" sz="1200" spc="-5">
                          <a:latin typeface="Arial"/>
                          <a:cs typeface="Arial"/>
                        </a:rPr>
                        <a:t>through</a:t>
                      </a:r>
                      <a:r>
                        <a:rPr dirty="0" sz="1200" spc="-11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200">
                          <a:latin typeface="Arial"/>
                          <a:cs typeface="Arial"/>
                        </a:rPr>
                        <a:t>trng  </a:t>
                      </a:r>
                      <a:r>
                        <a:rPr dirty="0" sz="1200" spc="-5">
                          <a:latin typeface="Arial"/>
                          <a:cs typeface="Arial"/>
                        </a:rPr>
                        <a:t>and</a:t>
                      </a:r>
                      <a:r>
                        <a:rPr dirty="0" sz="1200" spc="-2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200" spc="-5">
                          <a:latin typeface="Arial"/>
                          <a:cs typeface="Arial"/>
                        </a:rPr>
                        <a:t>reskilling</a:t>
                      </a:r>
                      <a:endParaRPr sz="1200">
                        <a:latin typeface="Arial"/>
                        <a:cs typeface="Arial"/>
                      </a:endParaRPr>
                    </a:p>
                  </a:txBody>
                  <a:tcPr marL="0" marR="0" marB="0" marT="3556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811021">
                <a:tc>
                  <a:txBody>
                    <a:bodyPr/>
                    <a:lstStyle/>
                    <a:p>
                      <a:pPr marL="59055">
                        <a:lnSpc>
                          <a:spcPct val="100000"/>
                        </a:lnSpc>
                        <a:spcBef>
                          <a:spcPts val="284"/>
                        </a:spcBef>
                      </a:pPr>
                      <a:r>
                        <a:rPr dirty="0" sz="1200">
                          <a:latin typeface="Arial"/>
                          <a:cs typeface="Arial"/>
                        </a:rPr>
                        <a:t>2.</a:t>
                      </a:r>
                      <a:endParaRPr sz="1200">
                        <a:latin typeface="Arial"/>
                        <a:cs typeface="Arial"/>
                      </a:endParaRPr>
                    </a:p>
                  </a:txBody>
                  <a:tcPr marL="0" marR="0" marB="0" marT="36194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9055">
                        <a:lnSpc>
                          <a:spcPct val="100000"/>
                        </a:lnSpc>
                        <a:spcBef>
                          <a:spcPts val="310"/>
                        </a:spcBef>
                      </a:pPr>
                      <a:r>
                        <a:rPr dirty="0" sz="1400" spc="-85" b="1">
                          <a:solidFill>
                            <a:srgbClr val="001F5F"/>
                          </a:solidFill>
                          <a:latin typeface="Tahoma"/>
                          <a:cs typeface="Tahoma"/>
                        </a:rPr>
                        <a:t>Availability</a:t>
                      </a:r>
                      <a:r>
                        <a:rPr dirty="0" sz="1400" spc="-50" b="1">
                          <a:solidFill>
                            <a:srgbClr val="001F5F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dirty="0" sz="1400" spc="-190" b="1">
                          <a:solidFill>
                            <a:srgbClr val="001F5F"/>
                          </a:solidFill>
                          <a:latin typeface="Tahoma"/>
                          <a:cs typeface="Tahoma"/>
                        </a:rPr>
                        <a:t>(UI</a:t>
                      </a:r>
                      <a:endParaRPr sz="1400">
                        <a:latin typeface="Tahoma"/>
                        <a:cs typeface="Tahoma"/>
                      </a:endParaRPr>
                    </a:p>
                    <a:p>
                      <a:pPr marL="59055">
                        <a:lnSpc>
                          <a:spcPct val="100000"/>
                        </a:lnSpc>
                      </a:pPr>
                      <a:r>
                        <a:rPr dirty="0" sz="1400" spc="-85" b="1">
                          <a:solidFill>
                            <a:srgbClr val="001F5F"/>
                          </a:solidFill>
                          <a:latin typeface="Tahoma"/>
                          <a:cs typeface="Tahoma"/>
                        </a:rPr>
                        <a:t>Citizen</a:t>
                      </a:r>
                      <a:r>
                        <a:rPr dirty="0" sz="1400" spc="-60" b="1">
                          <a:solidFill>
                            <a:srgbClr val="001F5F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dirty="0" sz="1400" spc="-95" b="1">
                          <a:solidFill>
                            <a:srgbClr val="001F5F"/>
                          </a:solidFill>
                          <a:latin typeface="Tahoma"/>
                          <a:cs typeface="Tahoma"/>
                        </a:rPr>
                        <a:t>Centricity)</a:t>
                      </a:r>
                      <a:endParaRPr sz="1400">
                        <a:latin typeface="Tahoma"/>
                        <a:cs typeface="Tahoma"/>
                      </a:endParaRPr>
                    </a:p>
                  </a:txBody>
                  <a:tcPr marL="0" marR="0" marB="0" marT="3937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9690">
                        <a:lnSpc>
                          <a:spcPct val="100000"/>
                        </a:lnSpc>
                        <a:spcBef>
                          <a:spcPts val="284"/>
                        </a:spcBef>
                      </a:pPr>
                      <a:r>
                        <a:rPr dirty="0" sz="1200" spc="-5" b="1">
                          <a:solidFill>
                            <a:srgbClr val="990033"/>
                          </a:solidFill>
                          <a:latin typeface="Arial"/>
                          <a:cs typeface="Arial"/>
                        </a:rPr>
                        <a:t>GPR for UI</a:t>
                      </a:r>
                      <a:endParaRPr sz="1200">
                        <a:latin typeface="Arial"/>
                        <a:cs typeface="Arial"/>
                      </a:endParaRPr>
                    </a:p>
                    <a:p>
                      <a:pPr marL="59690" marR="167640">
                        <a:lnSpc>
                          <a:spcPct val="100000"/>
                        </a:lnSpc>
                      </a:pPr>
                      <a:r>
                        <a:rPr dirty="0" sz="1200" spc="-5">
                          <a:latin typeface="Arial"/>
                          <a:cs typeface="Arial"/>
                        </a:rPr>
                        <a:t>Make </a:t>
                      </a:r>
                      <a:r>
                        <a:rPr dirty="0" sz="1200">
                          <a:latin typeface="Arial"/>
                          <a:cs typeface="Arial"/>
                        </a:rPr>
                        <a:t>the forms</a:t>
                      </a:r>
                      <a:r>
                        <a:rPr dirty="0" sz="1200" spc="-7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200" spc="-5">
                          <a:latin typeface="Arial"/>
                          <a:cs typeface="Arial"/>
                        </a:rPr>
                        <a:t>simple  and easy/intuitive </a:t>
                      </a:r>
                      <a:r>
                        <a:rPr dirty="0" sz="1200">
                          <a:latin typeface="Arial"/>
                          <a:cs typeface="Arial"/>
                        </a:rPr>
                        <a:t>to</a:t>
                      </a:r>
                      <a:r>
                        <a:rPr dirty="0" sz="1200" spc="-7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200">
                          <a:latin typeface="Arial"/>
                          <a:cs typeface="Arial"/>
                        </a:rPr>
                        <a:t>fill</a:t>
                      </a:r>
                      <a:endParaRPr sz="1200">
                        <a:latin typeface="Arial"/>
                        <a:cs typeface="Arial"/>
                      </a:endParaRPr>
                    </a:p>
                  </a:txBody>
                  <a:tcPr marL="0" marR="0" marB="0" marT="36194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9690">
                        <a:lnSpc>
                          <a:spcPct val="100000"/>
                        </a:lnSpc>
                        <a:spcBef>
                          <a:spcPts val="284"/>
                        </a:spcBef>
                      </a:pPr>
                      <a:r>
                        <a:rPr dirty="0" sz="1200" spc="-10" b="1">
                          <a:solidFill>
                            <a:srgbClr val="990033"/>
                          </a:solidFill>
                          <a:latin typeface="Arial"/>
                          <a:cs typeface="Arial"/>
                        </a:rPr>
                        <a:t>MULTICHANNEL</a:t>
                      </a:r>
                      <a:endParaRPr sz="1200">
                        <a:latin typeface="Arial"/>
                        <a:cs typeface="Arial"/>
                      </a:endParaRPr>
                    </a:p>
                    <a:p>
                      <a:pPr marL="59690" marR="205740">
                        <a:lnSpc>
                          <a:spcPct val="100000"/>
                        </a:lnSpc>
                      </a:pPr>
                      <a:r>
                        <a:rPr dirty="0" sz="1200" spc="-5">
                          <a:latin typeface="Arial"/>
                          <a:cs typeface="Arial"/>
                        </a:rPr>
                        <a:t>Establish </a:t>
                      </a:r>
                      <a:r>
                        <a:rPr dirty="0" sz="1200">
                          <a:latin typeface="Arial"/>
                          <a:cs typeface="Arial"/>
                        </a:rPr>
                        <a:t>multiple  </a:t>
                      </a:r>
                      <a:r>
                        <a:rPr dirty="0" sz="1200" spc="-5">
                          <a:latin typeface="Arial"/>
                          <a:cs typeface="Arial"/>
                        </a:rPr>
                        <a:t>channels </a:t>
                      </a:r>
                      <a:r>
                        <a:rPr dirty="0" sz="1200">
                          <a:latin typeface="Arial"/>
                          <a:cs typeface="Arial"/>
                        </a:rPr>
                        <a:t>for </a:t>
                      </a:r>
                      <a:r>
                        <a:rPr dirty="0" sz="1200" spc="-5">
                          <a:latin typeface="Arial"/>
                          <a:cs typeface="Arial"/>
                        </a:rPr>
                        <a:t>receipt</a:t>
                      </a:r>
                      <a:r>
                        <a:rPr dirty="0" sz="1200" spc="-10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200">
                          <a:latin typeface="Arial"/>
                          <a:cs typeface="Arial"/>
                        </a:rPr>
                        <a:t>of  </a:t>
                      </a:r>
                      <a:r>
                        <a:rPr dirty="0" sz="1200" spc="-5">
                          <a:latin typeface="Arial"/>
                          <a:cs typeface="Arial"/>
                        </a:rPr>
                        <a:t>requests</a:t>
                      </a:r>
                      <a:endParaRPr sz="1200">
                        <a:latin typeface="Arial"/>
                        <a:cs typeface="Arial"/>
                      </a:endParaRPr>
                    </a:p>
                  </a:txBody>
                  <a:tcPr marL="0" marR="0" marB="0" marT="36194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0325">
                        <a:lnSpc>
                          <a:spcPct val="100000"/>
                        </a:lnSpc>
                        <a:spcBef>
                          <a:spcPts val="284"/>
                        </a:spcBef>
                      </a:pPr>
                      <a:r>
                        <a:rPr dirty="0" sz="1200">
                          <a:latin typeface="Arial"/>
                          <a:cs typeface="Arial"/>
                        </a:rPr>
                        <a:t>X</a:t>
                      </a:r>
                      <a:endParaRPr sz="1200">
                        <a:latin typeface="Arial"/>
                        <a:cs typeface="Arial"/>
                      </a:endParaRPr>
                    </a:p>
                  </a:txBody>
                  <a:tcPr marL="0" marR="0" marB="0" marT="36194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0325">
                        <a:lnSpc>
                          <a:spcPct val="100000"/>
                        </a:lnSpc>
                        <a:spcBef>
                          <a:spcPts val="284"/>
                        </a:spcBef>
                      </a:pPr>
                      <a:r>
                        <a:rPr dirty="0" sz="1200">
                          <a:latin typeface="Arial"/>
                          <a:cs typeface="Arial"/>
                        </a:rPr>
                        <a:t>Focus </a:t>
                      </a:r>
                      <a:r>
                        <a:rPr dirty="0" sz="1200" spc="-5">
                          <a:latin typeface="Arial"/>
                          <a:cs typeface="Arial"/>
                        </a:rPr>
                        <a:t>on</a:t>
                      </a:r>
                      <a:r>
                        <a:rPr dirty="0" sz="1200" spc="-2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200" spc="-5" b="1">
                          <a:solidFill>
                            <a:srgbClr val="990033"/>
                          </a:solidFill>
                          <a:latin typeface="Arial"/>
                          <a:cs typeface="Arial"/>
                        </a:rPr>
                        <a:t>usability</a:t>
                      </a:r>
                      <a:endParaRPr sz="1200">
                        <a:latin typeface="Arial"/>
                        <a:cs typeface="Arial"/>
                      </a:endParaRPr>
                    </a:p>
                  </a:txBody>
                  <a:tcPr marL="0" marR="0" marB="0" marT="36194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0325" marR="51435">
                        <a:lnSpc>
                          <a:spcPct val="100000"/>
                        </a:lnSpc>
                        <a:spcBef>
                          <a:spcPts val="284"/>
                        </a:spcBef>
                      </a:pPr>
                      <a:r>
                        <a:rPr dirty="0" sz="1200" spc="-5">
                          <a:latin typeface="Arial"/>
                          <a:cs typeface="Arial"/>
                        </a:rPr>
                        <a:t>Bring about</a:t>
                      </a:r>
                      <a:r>
                        <a:rPr dirty="0" sz="1200" spc="-10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200" spc="-5">
                          <a:latin typeface="Arial"/>
                          <a:cs typeface="Arial"/>
                        </a:rPr>
                        <a:t>behavioral  changes </a:t>
                      </a:r>
                      <a:r>
                        <a:rPr dirty="0" sz="1200">
                          <a:latin typeface="Arial"/>
                          <a:cs typeface="Arial"/>
                        </a:rPr>
                        <a:t>among  </a:t>
                      </a:r>
                      <a:r>
                        <a:rPr dirty="0" sz="1200" spc="-5">
                          <a:latin typeface="Arial"/>
                          <a:cs typeface="Arial"/>
                        </a:rPr>
                        <a:t>employee</a:t>
                      </a:r>
                      <a:endParaRPr sz="1200">
                        <a:latin typeface="Arial"/>
                        <a:cs typeface="Arial"/>
                      </a:endParaRPr>
                    </a:p>
                  </a:txBody>
                  <a:tcPr marL="0" marR="0" marB="0" marT="36194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719531">
                <a:tc>
                  <a:txBody>
                    <a:bodyPr/>
                    <a:lstStyle/>
                    <a:p>
                      <a:pPr marL="59055">
                        <a:lnSpc>
                          <a:spcPct val="100000"/>
                        </a:lnSpc>
                        <a:spcBef>
                          <a:spcPts val="285"/>
                        </a:spcBef>
                      </a:pPr>
                      <a:r>
                        <a:rPr dirty="0" sz="1200">
                          <a:latin typeface="Arial"/>
                          <a:cs typeface="Arial"/>
                        </a:rPr>
                        <a:t>3.</a:t>
                      </a:r>
                      <a:endParaRPr sz="1200">
                        <a:latin typeface="Arial"/>
                        <a:cs typeface="Arial"/>
                      </a:endParaRPr>
                    </a:p>
                  </a:txBody>
                  <a:tcPr marL="0" marR="0" marB="0" marT="36195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9055" marR="320675">
                        <a:lnSpc>
                          <a:spcPct val="100000"/>
                        </a:lnSpc>
                        <a:spcBef>
                          <a:spcPts val="315"/>
                        </a:spcBef>
                      </a:pPr>
                      <a:r>
                        <a:rPr dirty="0" sz="1400" spc="-65" b="1">
                          <a:solidFill>
                            <a:srgbClr val="001F5F"/>
                          </a:solidFill>
                          <a:latin typeface="Tahoma"/>
                          <a:cs typeface="Tahoma"/>
                        </a:rPr>
                        <a:t>Accessibility  </a:t>
                      </a:r>
                      <a:r>
                        <a:rPr dirty="0" sz="1400" spc="-95" b="1">
                          <a:solidFill>
                            <a:srgbClr val="001F5F"/>
                          </a:solidFill>
                          <a:latin typeface="Tahoma"/>
                          <a:cs typeface="Tahoma"/>
                        </a:rPr>
                        <a:t>(Transparency </a:t>
                      </a:r>
                      <a:r>
                        <a:rPr dirty="0" sz="1400" spc="-180" b="1">
                          <a:solidFill>
                            <a:srgbClr val="001F5F"/>
                          </a:solidFill>
                          <a:latin typeface="Tahoma"/>
                          <a:cs typeface="Tahoma"/>
                        </a:rPr>
                        <a:t>&amp;  </a:t>
                      </a:r>
                      <a:r>
                        <a:rPr dirty="0" sz="1400" spc="-95" b="1">
                          <a:solidFill>
                            <a:srgbClr val="001F5F"/>
                          </a:solidFill>
                          <a:latin typeface="Tahoma"/>
                          <a:cs typeface="Tahoma"/>
                        </a:rPr>
                        <a:t>Accountability)</a:t>
                      </a:r>
                      <a:endParaRPr sz="1400">
                        <a:latin typeface="Tahoma"/>
                        <a:cs typeface="Tahoma"/>
                      </a:endParaRPr>
                    </a:p>
                  </a:txBody>
                  <a:tcPr marL="0" marR="0" marB="0" marT="40005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9690">
                        <a:lnSpc>
                          <a:spcPct val="100000"/>
                        </a:lnSpc>
                        <a:spcBef>
                          <a:spcPts val="285"/>
                        </a:spcBef>
                      </a:pPr>
                      <a:r>
                        <a:rPr dirty="0" sz="1200">
                          <a:latin typeface="Arial"/>
                          <a:cs typeface="Arial"/>
                        </a:rPr>
                        <a:t>X</a:t>
                      </a:r>
                      <a:endParaRPr sz="1200">
                        <a:latin typeface="Arial"/>
                        <a:cs typeface="Arial"/>
                      </a:endParaRPr>
                    </a:p>
                  </a:txBody>
                  <a:tcPr marL="0" marR="0" marB="0" marT="36195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9690" marR="584835">
                        <a:lnSpc>
                          <a:spcPct val="100000"/>
                        </a:lnSpc>
                        <a:spcBef>
                          <a:spcPts val="285"/>
                        </a:spcBef>
                      </a:pPr>
                      <a:r>
                        <a:rPr dirty="0" sz="1200" spc="-5">
                          <a:solidFill>
                            <a:srgbClr val="001F5F"/>
                          </a:solidFill>
                          <a:latin typeface="Arial"/>
                          <a:cs typeface="Arial"/>
                        </a:rPr>
                        <a:t>Publish </a:t>
                      </a:r>
                      <a:r>
                        <a:rPr dirty="0" sz="1200">
                          <a:solidFill>
                            <a:srgbClr val="001F5F"/>
                          </a:solidFill>
                          <a:latin typeface="Arial"/>
                          <a:cs typeface="Arial"/>
                        </a:rPr>
                        <a:t>status</a:t>
                      </a:r>
                      <a:r>
                        <a:rPr dirty="0" sz="1200" spc="-95">
                          <a:solidFill>
                            <a:srgbClr val="001F5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200">
                          <a:solidFill>
                            <a:srgbClr val="001F5F"/>
                          </a:solidFill>
                          <a:latin typeface="Arial"/>
                          <a:cs typeface="Arial"/>
                        </a:rPr>
                        <a:t>of  </a:t>
                      </a:r>
                      <a:r>
                        <a:rPr dirty="0" sz="1200" spc="-5">
                          <a:solidFill>
                            <a:srgbClr val="001F5F"/>
                          </a:solidFill>
                          <a:latin typeface="Arial"/>
                          <a:cs typeface="Arial"/>
                        </a:rPr>
                        <a:t>request</a:t>
                      </a:r>
                      <a:endParaRPr sz="1200">
                        <a:latin typeface="Arial"/>
                        <a:cs typeface="Arial"/>
                      </a:endParaRPr>
                    </a:p>
                  </a:txBody>
                  <a:tcPr marL="0" marR="0" marB="0" marT="36195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0325">
                        <a:lnSpc>
                          <a:spcPct val="100000"/>
                        </a:lnSpc>
                        <a:spcBef>
                          <a:spcPts val="285"/>
                        </a:spcBef>
                      </a:pPr>
                      <a:r>
                        <a:rPr dirty="0" sz="1200">
                          <a:latin typeface="Arial"/>
                          <a:cs typeface="Arial"/>
                        </a:rPr>
                        <a:t>X</a:t>
                      </a:r>
                      <a:endParaRPr sz="1200">
                        <a:latin typeface="Arial"/>
                        <a:cs typeface="Arial"/>
                      </a:endParaRPr>
                    </a:p>
                  </a:txBody>
                  <a:tcPr marL="0" marR="0" marB="0" marT="36195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0325">
                        <a:lnSpc>
                          <a:spcPct val="100000"/>
                        </a:lnSpc>
                        <a:spcBef>
                          <a:spcPts val="285"/>
                        </a:spcBef>
                      </a:pPr>
                      <a:r>
                        <a:rPr dirty="0" sz="1200">
                          <a:latin typeface="Arial"/>
                          <a:cs typeface="Arial"/>
                        </a:rPr>
                        <a:t>X</a:t>
                      </a:r>
                      <a:endParaRPr sz="1200">
                        <a:latin typeface="Arial"/>
                        <a:cs typeface="Arial"/>
                      </a:endParaRPr>
                    </a:p>
                  </a:txBody>
                  <a:tcPr marL="0" marR="0" marB="0" marT="36195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0325" marR="646430">
                        <a:lnSpc>
                          <a:spcPct val="100000"/>
                        </a:lnSpc>
                        <a:spcBef>
                          <a:spcPts val="285"/>
                        </a:spcBef>
                      </a:pPr>
                      <a:r>
                        <a:rPr dirty="0" sz="1200" spc="-5">
                          <a:latin typeface="Arial"/>
                          <a:cs typeface="Arial"/>
                        </a:rPr>
                        <a:t>Enhance  </a:t>
                      </a:r>
                      <a:r>
                        <a:rPr dirty="0" sz="1200">
                          <a:latin typeface="Arial"/>
                          <a:cs typeface="Arial"/>
                        </a:rPr>
                        <a:t>a</a:t>
                      </a:r>
                      <a:r>
                        <a:rPr dirty="0" sz="1200">
                          <a:latin typeface="Arial"/>
                          <a:cs typeface="Arial"/>
                        </a:rPr>
                        <a:t>cco</a:t>
                      </a:r>
                      <a:r>
                        <a:rPr dirty="0" sz="1200">
                          <a:latin typeface="Arial"/>
                          <a:cs typeface="Arial"/>
                        </a:rPr>
                        <a:t>un</a:t>
                      </a:r>
                      <a:r>
                        <a:rPr dirty="0" sz="1200">
                          <a:latin typeface="Arial"/>
                          <a:cs typeface="Arial"/>
                        </a:rPr>
                        <a:t>t</a:t>
                      </a:r>
                      <a:r>
                        <a:rPr dirty="0" sz="1200" spc="-5">
                          <a:latin typeface="Arial"/>
                          <a:cs typeface="Arial"/>
                        </a:rPr>
                        <a:t>a</a:t>
                      </a:r>
                      <a:r>
                        <a:rPr dirty="0" sz="1200" spc="-10">
                          <a:latin typeface="Arial"/>
                          <a:cs typeface="Arial"/>
                        </a:rPr>
                        <a:t>b</a:t>
                      </a:r>
                      <a:r>
                        <a:rPr dirty="0" sz="1200">
                          <a:latin typeface="Arial"/>
                          <a:cs typeface="Arial"/>
                        </a:rPr>
                        <a:t>i</a:t>
                      </a:r>
                      <a:r>
                        <a:rPr dirty="0" sz="1200" spc="-5">
                          <a:latin typeface="Arial"/>
                          <a:cs typeface="Arial"/>
                        </a:rPr>
                        <a:t>l</a:t>
                      </a:r>
                      <a:r>
                        <a:rPr dirty="0" sz="1200">
                          <a:latin typeface="Arial"/>
                          <a:cs typeface="Arial"/>
                        </a:rPr>
                        <a:t>ity</a:t>
                      </a:r>
                      <a:endParaRPr sz="1200">
                        <a:latin typeface="Arial"/>
                        <a:cs typeface="Arial"/>
                      </a:endParaRPr>
                    </a:p>
                  </a:txBody>
                  <a:tcPr marL="0" marR="0" marB="0" marT="36195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560666">
                <a:tc>
                  <a:txBody>
                    <a:bodyPr/>
                    <a:lstStyle/>
                    <a:p>
                      <a:pPr marL="59055">
                        <a:lnSpc>
                          <a:spcPct val="100000"/>
                        </a:lnSpc>
                        <a:spcBef>
                          <a:spcPts val="285"/>
                        </a:spcBef>
                      </a:pPr>
                      <a:r>
                        <a:rPr dirty="0" sz="1200">
                          <a:latin typeface="Arial"/>
                          <a:cs typeface="Arial"/>
                        </a:rPr>
                        <a:t>4.</a:t>
                      </a:r>
                      <a:endParaRPr sz="1200">
                        <a:latin typeface="Arial"/>
                        <a:cs typeface="Arial"/>
                      </a:endParaRPr>
                    </a:p>
                  </a:txBody>
                  <a:tcPr marL="0" marR="0" marB="0" marT="36195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9055" marR="584835">
                        <a:lnSpc>
                          <a:spcPct val="100000"/>
                        </a:lnSpc>
                        <a:spcBef>
                          <a:spcPts val="315"/>
                        </a:spcBef>
                      </a:pPr>
                      <a:r>
                        <a:rPr dirty="0" sz="1400" spc="-100" b="1">
                          <a:solidFill>
                            <a:srgbClr val="001F5F"/>
                          </a:solidFill>
                          <a:latin typeface="Tahoma"/>
                          <a:cs typeface="Tahoma"/>
                        </a:rPr>
                        <a:t>Adaptability </a:t>
                      </a:r>
                      <a:r>
                        <a:rPr dirty="0" sz="1400" spc="-160" b="1">
                          <a:solidFill>
                            <a:srgbClr val="001F5F"/>
                          </a:solidFill>
                          <a:latin typeface="Tahoma"/>
                          <a:cs typeface="Tahoma"/>
                        </a:rPr>
                        <a:t>(  </a:t>
                      </a:r>
                      <a:r>
                        <a:rPr dirty="0" sz="1400" spc="-114" b="1">
                          <a:solidFill>
                            <a:srgbClr val="001F5F"/>
                          </a:solidFill>
                          <a:latin typeface="Tahoma"/>
                          <a:cs typeface="Tahoma"/>
                        </a:rPr>
                        <a:t>Quality)</a:t>
                      </a:r>
                      <a:endParaRPr sz="1400">
                        <a:latin typeface="Tahoma"/>
                        <a:cs typeface="Tahoma"/>
                      </a:endParaRPr>
                    </a:p>
                  </a:txBody>
                  <a:tcPr marL="0" marR="0" marB="0" marT="40005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9690">
                        <a:lnSpc>
                          <a:spcPct val="100000"/>
                        </a:lnSpc>
                        <a:spcBef>
                          <a:spcPts val="285"/>
                        </a:spcBef>
                      </a:pPr>
                      <a:r>
                        <a:rPr dirty="0" sz="1200">
                          <a:latin typeface="Arial"/>
                          <a:cs typeface="Arial"/>
                        </a:rPr>
                        <a:t>X</a:t>
                      </a:r>
                      <a:endParaRPr sz="1200">
                        <a:latin typeface="Arial"/>
                        <a:cs typeface="Arial"/>
                      </a:endParaRPr>
                    </a:p>
                  </a:txBody>
                  <a:tcPr marL="0" marR="0" marB="0" marT="36195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9690">
                        <a:lnSpc>
                          <a:spcPct val="100000"/>
                        </a:lnSpc>
                        <a:spcBef>
                          <a:spcPts val="285"/>
                        </a:spcBef>
                      </a:pPr>
                      <a:r>
                        <a:rPr dirty="0" sz="1200">
                          <a:latin typeface="Arial"/>
                          <a:cs typeface="Arial"/>
                        </a:rPr>
                        <a:t>X</a:t>
                      </a:r>
                      <a:endParaRPr sz="1200">
                        <a:latin typeface="Arial"/>
                        <a:cs typeface="Arial"/>
                      </a:endParaRPr>
                    </a:p>
                  </a:txBody>
                  <a:tcPr marL="0" marR="0" marB="0" marT="36195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0325">
                        <a:lnSpc>
                          <a:spcPct val="100000"/>
                        </a:lnSpc>
                        <a:spcBef>
                          <a:spcPts val="285"/>
                        </a:spcBef>
                      </a:pPr>
                      <a:r>
                        <a:rPr dirty="0" sz="1200">
                          <a:latin typeface="Arial"/>
                          <a:cs typeface="Arial"/>
                        </a:rPr>
                        <a:t>X</a:t>
                      </a:r>
                      <a:endParaRPr sz="1200">
                        <a:latin typeface="Arial"/>
                        <a:cs typeface="Arial"/>
                      </a:endParaRPr>
                    </a:p>
                  </a:txBody>
                  <a:tcPr marL="0" marR="0" marB="0" marT="36195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0325" marR="513715">
                        <a:lnSpc>
                          <a:spcPct val="100000"/>
                        </a:lnSpc>
                        <a:spcBef>
                          <a:spcPts val="285"/>
                        </a:spcBef>
                      </a:pPr>
                      <a:r>
                        <a:rPr dirty="0" sz="1200" spc="-5">
                          <a:latin typeface="Arial"/>
                          <a:cs typeface="Arial"/>
                        </a:rPr>
                        <a:t>Adopt</a:t>
                      </a:r>
                      <a:r>
                        <a:rPr dirty="0" sz="1200" spc="-6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200" spc="-5">
                          <a:latin typeface="Arial"/>
                          <a:cs typeface="Arial"/>
                        </a:rPr>
                        <a:t>international  standards</a:t>
                      </a:r>
                      <a:endParaRPr sz="1200">
                        <a:latin typeface="Arial"/>
                        <a:cs typeface="Arial"/>
                      </a:endParaRPr>
                    </a:p>
                  </a:txBody>
                  <a:tcPr marL="0" marR="0" marB="0" marT="36195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0325">
                        <a:lnSpc>
                          <a:spcPct val="100000"/>
                        </a:lnSpc>
                        <a:spcBef>
                          <a:spcPts val="285"/>
                        </a:spcBef>
                      </a:pPr>
                      <a:r>
                        <a:rPr dirty="0" sz="1200">
                          <a:latin typeface="Arial"/>
                          <a:cs typeface="Arial"/>
                        </a:rPr>
                        <a:t>X</a:t>
                      </a:r>
                      <a:endParaRPr sz="1200">
                        <a:latin typeface="Arial"/>
                        <a:cs typeface="Arial"/>
                      </a:endParaRPr>
                    </a:p>
                  </a:txBody>
                  <a:tcPr marL="0" marR="0" marB="0" marT="36195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sp>
        <p:nvSpPr>
          <p:cNvPr id="16" name="object 16"/>
          <p:cNvSpPr txBox="1"/>
          <p:nvPr/>
        </p:nvSpPr>
        <p:spPr>
          <a:xfrm>
            <a:off x="6450329" y="6411211"/>
            <a:ext cx="5270500" cy="407670"/>
          </a:xfrm>
          <a:prstGeom prst="rect">
            <a:avLst/>
          </a:prstGeom>
        </p:spPr>
        <p:txBody>
          <a:bodyPr wrap="square" lIns="0" tIns="28575" rIns="0" bIns="0" rtlCol="0" vert="horz">
            <a:spAutoFit/>
          </a:bodyPr>
          <a:lstStyle/>
          <a:p>
            <a:pPr algn="r" marR="509905">
              <a:lnSpc>
                <a:spcPct val="100000"/>
              </a:lnSpc>
              <a:spcBef>
                <a:spcPts val="225"/>
              </a:spcBef>
            </a:pPr>
            <a:r>
              <a:rPr dirty="0" sz="1200">
                <a:solidFill>
                  <a:srgbClr val="878787"/>
                </a:solidFill>
                <a:latin typeface="Calibri"/>
                <a:cs typeface="Calibri"/>
              </a:rPr>
              <a:t>9</a:t>
            </a:r>
            <a:endParaRPr sz="12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1100" spc="-5" b="1">
                <a:latin typeface="Arial"/>
                <a:cs typeface="Arial"/>
              </a:rPr>
              <a:t>Source: </a:t>
            </a:r>
            <a:r>
              <a:rPr dirty="0" sz="1100" spc="-5">
                <a:latin typeface="Arial"/>
                <a:cs typeface="Arial"/>
              </a:rPr>
              <a:t>Satyanarayana </a:t>
            </a:r>
            <a:r>
              <a:rPr dirty="0" sz="1100">
                <a:latin typeface="Arial"/>
                <a:cs typeface="Arial"/>
              </a:rPr>
              <a:t>J (2012). </a:t>
            </a:r>
            <a:r>
              <a:rPr dirty="0" sz="1100" spc="-5" i="1">
                <a:latin typeface="Arial"/>
                <a:cs typeface="Arial"/>
              </a:rPr>
              <a:t>Managing </a:t>
            </a:r>
            <a:r>
              <a:rPr dirty="0" sz="1100" i="1">
                <a:latin typeface="Arial"/>
                <a:cs typeface="Arial"/>
              </a:rPr>
              <a:t>Transformation: Objective to</a:t>
            </a:r>
            <a:r>
              <a:rPr dirty="0" sz="1100" spc="-80" i="1">
                <a:latin typeface="Arial"/>
                <a:cs typeface="Arial"/>
              </a:rPr>
              <a:t> </a:t>
            </a:r>
            <a:r>
              <a:rPr dirty="0" sz="1100" i="1">
                <a:latin typeface="Arial"/>
                <a:cs typeface="Arial"/>
              </a:rPr>
              <a:t>Outcomes.</a:t>
            </a:r>
            <a:endParaRPr sz="11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iipa15</dc:creator>
  <dc:title>PowerPoint Presentation</dc:title>
  <dcterms:created xsi:type="dcterms:W3CDTF">2020-11-26T11:31:07Z</dcterms:created>
  <dcterms:modified xsi:type="dcterms:W3CDTF">2020-11-26T11:31:07Z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2020-08-01T00:00:00Z</vt:filetime>
  </property>
  <property fmtid="{D5CDD505-2E9C-101B-9397-08002B2CF9AE}" pid="3" name="Creator">
    <vt:lpwstr>Microsoft® PowerPoint® 2013</vt:lpwstr>
  </property>
  <property fmtid="{D5CDD505-2E9C-101B-9397-08002B2CF9AE}" pid="4" name="LastSaved">
    <vt:filetime>2020-11-26T00:00:00Z</vt:filetime>
  </property>
</Properties>
</file>