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63" r:id="rId3"/>
    <p:sldId id="257" r:id="rId4"/>
    <p:sldId id="258" r:id="rId5"/>
    <p:sldId id="259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59A32D5-EB04-49B8-8613-DF56EC0DA5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955DFF7-CCD8-43A8-AAF7-82280BCF92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8896871-377A-49A1-ACDD-74E10B918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AAD5E7-A97C-4C88-9A0E-F5D2E87C4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5EFDEE-043B-4A13-892F-467B8442B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26023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4E312D-AF4E-4EC7-A51E-283A331C7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774D31C-3C7E-4E22-A696-AAFE2517D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9EDFED-1164-4E37-A609-F6DC2BE88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5D45A8E-2855-4D63-8742-CB8BFB219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B1C3FF-6238-44F2-9800-971B0C7FB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27206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B230B2E-A00D-480E-8EA6-E84B285F66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B02678E-3ABC-47BC-9E1D-9EB63BA9FC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2B5E933-1302-4E10-8F59-6DE13ABEB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72E5A7-E7D7-4879-AAFB-3C8ABC693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3DB273-6786-4F78-A3E2-A59C0528D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255750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E025A2-8A33-4D53-BB74-7B162F4BE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F825A99-32A8-4A94-9E9D-377585E26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38AA1D-D101-4D0A-AC04-AB1DC90FE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3AB2247-6B05-4970-985C-DE9082A70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BFAB5C6-E7D4-4F10-8B51-A7EDE1F8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82767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C20894-C0F8-4BA6-A155-872330650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BE4560E-A92E-44D7-8157-432EC341A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6C278DA-428E-4D9E-A1D0-DC8B89D58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040E206-3F35-4F40-94E5-EA361A1BF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9753DD-F54D-433F-B2CE-71887FBD2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730558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671DF6-21A9-4593-B5E4-B9B408BA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0D13AC1-44F9-4452-92BB-15A8ED6049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3AF484F-D4E4-4DF6-BEB9-26E14BC86B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5ACC7E-BBA2-4A86-812B-E0534A909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2B5675C-CCA0-4CC6-9294-711CBEC98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8239FEB-188C-455D-8172-A2431E562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540043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ECA691-1DAB-452B-B417-DF7B2E529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B6A0062-7C59-4475-B27B-45BC54448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A88A6B6-DED2-4C8D-8E0E-11464044C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FB8DD63-1969-4313-9CBF-8707784BDE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BE70DC0-6776-4417-9F04-2041923ACA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92E6839-97F0-4C5E-96E7-5A7199031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887B58F-E285-4AB4-8BA2-46A66308F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72C5331-3DB0-4433-8CAC-CB8C5E424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49685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0DC978-E766-40F2-80E1-528929E01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CE9F1AC-98CB-47B6-92FD-2CEE5B3DF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239522A-1F92-45FE-BA3D-17DE89DC8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EE9D090-73B8-4DDE-915D-29F3B9DF5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02713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EFC42EC-49D5-41F0-94CE-DE99C0FB3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215B8C5-C446-42F1-81B8-F1F024C83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048FFA-7A72-4216-9B5D-930A0B96B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13780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B8E3D7-FF6C-4FDA-98F3-A0D7DD7C1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4C1EFDC-69E3-4E5F-8B61-F13B8AC5A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E955336-496A-4CDA-A03D-AAAD78355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B0CCC8C-A32F-42F1-82C5-DC5CFAD17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C1AF4A8-F87D-4FD5-8955-15AE56698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DEDE1FA-553A-40B1-9F89-EC2BEA751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984951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C4DD02-63C1-4D99-A6D9-C0508E06B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F5ACF36-042C-423E-A8D8-B0D5178583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6D110CA-E724-4C07-A017-3AA41F4B4F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B7A598E-AB5F-4937-A6C5-E467709E7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0C1AD59-AF13-42C9-84F8-EF83CF42D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CCE744B-A5DC-40A6-91AF-1678058F8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58672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606AC18-D6E9-497B-BDD8-446494EF0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B948E84-9350-4498-A796-B65587EF3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ADD7E2E-DDD9-4ACA-942F-8AAFB33CB0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C1F03-9D52-48C6-9EF3-D493B79948D6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A5EC632-B6DA-4749-985C-35D9F56439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68BA0FF-6A3E-4CD0-9384-5E970975C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2590F-DEA1-498C-85AF-176A14B4A49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19551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C198FFFF-EB90-4083-BD33-2883D41C7D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40" y="1930885"/>
            <a:ext cx="11755120" cy="2387600"/>
          </a:xfrm>
        </p:spPr>
        <p:txBody>
          <a:bodyPr>
            <a:normAutofit/>
          </a:bodyPr>
          <a:lstStyle/>
          <a:p>
            <a:pPr algn="l"/>
            <a:r>
              <a:rPr lang="en-IN" sz="3600" b="1" dirty="0">
                <a:latin typeface="PMingLiU-ExtB" panose="02020500000000000000" pitchFamily="18" charset="-120"/>
                <a:ea typeface="PMingLiU-ExtB" panose="02020500000000000000" pitchFamily="18" charset="-120"/>
              </a:rPr>
              <a:t>Module 3</a:t>
            </a:r>
            <a:r>
              <a:rPr lang="en-IN" sz="4000" dirty="0"/>
              <a:t> </a:t>
            </a:r>
            <a:r>
              <a:rPr lang="en-IN" dirty="0"/>
              <a:t/>
            </a:r>
            <a:br>
              <a:rPr lang="en-IN" dirty="0"/>
            </a:br>
            <a:r>
              <a:rPr lang="en-IN" sz="4400" b="1" dirty="0">
                <a:solidFill>
                  <a:schemeClr val="accent1"/>
                </a:solidFill>
                <a:latin typeface="Palatino Linotype" panose="02040502050505030304" pitchFamily="18" charset="0"/>
                <a:ea typeface="PMingLiU-ExtB" panose="02020500000000000000" pitchFamily="18" charset="-120"/>
              </a:rPr>
              <a:t>Role of the State in Development</a:t>
            </a:r>
          </a:p>
        </p:txBody>
      </p:sp>
    </p:spTree>
    <p:extLst>
      <p:ext uri="{BB962C8B-B14F-4D97-AF65-F5344CB8AC3E}">
        <p14:creationId xmlns:p14="http://schemas.microsoft.com/office/powerpoint/2010/main" xmlns="" val="366154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221F51-2DDB-43DB-91C1-D845C008A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640" y="1274350"/>
            <a:ext cx="9733280" cy="402917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In case of developed countries, Development was spread over a long period but UDCs today have no time to wait. </a:t>
            </a:r>
            <a:br>
              <a:rPr lang="en-US" sz="2400" dirty="0">
                <a:latin typeface="Palatino Linotype" panose="02040502050505030304" pitchFamily="18" charset="0"/>
              </a:rPr>
            </a:br>
            <a:r>
              <a:rPr lang="en-US" sz="2400" dirty="0">
                <a:latin typeface="Palatino Linotype" panose="02040502050505030304" pitchFamily="18" charset="0"/>
              </a:rPr>
              <a:t/>
            </a:r>
            <a:br>
              <a:rPr lang="en-US" sz="2400" dirty="0">
                <a:latin typeface="Palatino Linotype" panose="02040502050505030304" pitchFamily="18" charset="0"/>
              </a:rPr>
            </a:br>
            <a:r>
              <a:rPr lang="en-US" sz="2400" dirty="0">
                <a:latin typeface="Palatino Linotype" panose="02040502050505030304" pitchFamily="18" charset="0"/>
              </a:rPr>
              <a:t>Hence the State has an important role in the process of development. These countries have remained stagnant and a positive government intervention is necessary to put them on the path of the growth.</a:t>
            </a:r>
            <a:br>
              <a:rPr lang="en-US" sz="2400" dirty="0">
                <a:latin typeface="Palatino Linotype" panose="02040502050505030304" pitchFamily="18" charset="0"/>
              </a:rPr>
            </a:br>
            <a:r>
              <a:rPr lang="en-US" sz="2400" dirty="0">
                <a:latin typeface="Palatino Linotype" panose="02040502050505030304" pitchFamily="18" charset="0"/>
              </a:rPr>
              <a:t/>
            </a:r>
            <a:br>
              <a:rPr lang="en-US" sz="2400" dirty="0">
                <a:latin typeface="Palatino Linotype" panose="02040502050505030304" pitchFamily="18" charset="0"/>
              </a:rPr>
            </a:br>
            <a:r>
              <a:rPr lang="en-US" sz="2400" dirty="0">
                <a:latin typeface="Palatino Linotype" panose="02040502050505030304" pitchFamily="18" charset="0"/>
              </a:rPr>
              <a:t> In order to reduce the various rigidities inherent in an under-developed country, the state must play the strategic role.</a:t>
            </a:r>
            <a:endParaRPr lang="en-IN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575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0307C28D-1391-4895-80A6-845B1B7E2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9" y="613950"/>
            <a:ext cx="8911687" cy="1579181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solidFill>
                  <a:schemeClr val="accent1"/>
                </a:solidFill>
                <a:latin typeface="Palatino Linotype" panose="02040502050505030304" pitchFamily="18" charset="0"/>
              </a:rPr>
              <a:t>The Economic Role of the State</a:t>
            </a:r>
            <a:br>
              <a:rPr lang="en-IN" b="1" dirty="0">
                <a:solidFill>
                  <a:schemeClr val="accent1"/>
                </a:solidFill>
                <a:latin typeface="Palatino Linotype" panose="02040502050505030304" pitchFamily="18" charset="0"/>
              </a:rPr>
            </a:br>
            <a:r>
              <a:rPr lang="en-IN" b="1" dirty="0">
                <a:solidFill>
                  <a:schemeClr val="accent1"/>
                </a:solidFill>
                <a:latin typeface="Palatino Linotype" panose="02040502050505030304" pitchFamily="18" charset="0"/>
              </a:rPr>
              <a:t/>
            </a:r>
            <a:br>
              <a:rPr lang="en-IN" b="1" dirty="0">
                <a:solidFill>
                  <a:schemeClr val="accent1"/>
                </a:solidFill>
                <a:latin typeface="Palatino Linotype" panose="0204050205050503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To ensure swift development, State takes various measures which can be broadly classified into:</a:t>
            </a:r>
            <a:br>
              <a:rPr lang="en-US" sz="2200" dirty="0">
                <a:solidFill>
                  <a:schemeClr val="tx1"/>
                </a:solidFill>
                <a:latin typeface="Palatino Linotype" panose="02040502050505030304" pitchFamily="18" charset="0"/>
              </a:rPr>
            </a:br>
            <a:endParaRPr lang="en-IN" sz="220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FE2A808-2FD1-4FCA-97DC-C1723FA0B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92924" y="1616869"/>
            <a:ext cx="3992732" cy="576262"/>
          </a:xfrm>
        </p:spPr>
        <p:txBody>
          <a:bodyPr/>
          <a:lstStyle/>
          <a:p>
            <a:endParaRPr lang="en-IN" b="1" dirty="0">
              <a:latin typeface="Palatino Linotype" panose="02040502050505030304" pitchFamily="18" charset="0"/>
            </a:endParaRPr>
          </a:p>
          <a:p>
            <a:endParaRPr lang="en-IN" b="1" dirty="0">
              <a:latin typeface="Palatino Linotype" panose="020405020505050303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B8F79944-DA03-46C4-B704-2F42865A61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92924" y="2651465"/>
            <a:ext cx="8911687" cy="1280890"/>
          </a:xfrm>
        </p:spPr>
        <p:txBody>
          <a:bodyPr>
            <a:normAutofit/>
          </a:bodyPr>
          <a:lstStyle/>
          <a:p>
            <a:r>
              <a:rPr lang="en-IN" sz="2800" b="1" dirty="0">
                <a:latin typeface="Palatino Linotype" panose="02040502050505030304" pitchFamily="18" charset="0"/>
              </a:rPr>
              <a:t>Direct Measures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economic development of under-developed countries state has involved itself directly and performs certain vital functions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553D4C25-BC41-4511-A2E3-2DEA1694FB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47326" y="1712729"/>
            <a:ext cx="3999001" cy="576261"/>
          </a:xfrm>
        </p:spPr>
        <p:txBody>
          <a:bodyPr/>
          <a:lstStyle/>
          <a:p>
            <a:endParaRPr lang="en-IN" b="1" dirty="0">
              <a:latin typeface="Palatino Linotype" panose="02040502050505030304" pitchFamily="18" charset="0"/>
            </a:endParaRPr>
          </a:p>
          <a:p>
            <a:endParaRPr lang="en-IN" b="1" dirty="0">
              <a:latin typeface="Palatino Linotype" panose="02040502050505030304" pitchFamily="18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xmlns="" id="{6B8680B8-A6FB-4240-BB3A-47528CD289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592924" y="4185314"/>
            <a:ext cx="8669022" cy="1535374"/>
          </a:xfrm>
        </p:spPr>
        <p:txBody>
          <a:bodyPr>
            <a:noAutofit/>
          </a:bodyPr>
          <a:lstStyle/>
          <a:p>
            <a:r>
              <a:rPr lang="en-IN" sz="2800" b="1" dirty="0">
                <a:latin typeface="Palatino Linotype" panose="02040502050505030304" pitchFamily="18" charset="0"/>
              </a:rPr>
              <a:t>Indirect Measures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an indirect manner, the government can perform a vital function in providing the ever increasing needs of people.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09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9D7A7A-08AF-494C-8A47-B654F8566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102" y="624110"/>
            <a:ext cx="8911687" cy="819679"/>
          </a:xfrm>
        </p:spPr>
        <p:txBody>
          <a:bodyPr>
            <a:normAutofit fontScale="90000"/>
          </a:bodyPr>
          <a:lstStyle/>
          <a:p>
            <a:r>
              <a:rPr lang="en-IN" sz="4000" b="1" dirty="0">
                <a:solidFill>
                  <a:schemeClr val="accent1"/>
                </a:solidFill>
                <a:latin typeface="Palatino Linotype" panose="02040502050505030304" pitchFamily="18" charset="0"/>
              </a:rPr>
              <a:t>Direct Measures</a:t>
            </a:r>
            <a:r>
              <a:rPr lang="en-IN" b="1" dirty="0">
                <a:latin typeface="Palatino Linotype" panose="02040502050505030304" pitchFamily="18" charset="0"/>
              </a:rPr>
              <a:t/>
            </a:r>
            <a:br>
              <a:rPr lang="en-IN" b="1" dirty="0">
                <a:latin typeface="Palatino Linotype" panose="0204050205050503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982DFA7-D995-4696-8263-24559C092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18102" y="1593294"/>
            <a:ext cx="4577898" cy="5093590"/>
          </a:xfrm>
        </p:spPr>
        <p:txBody>
          <a:bodyPr>
            <a:noAutofit/>
          </a:bodyPr>
          <a:lstStyle/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Changes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and Economic Overheads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Health and Family Planning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Institutional framework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Stepping up Rate of Investment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Development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EAA3818-6865-4E2C-A579-F7D77BDD9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44639" y="1593294"/>
            <a:ext cx="4668253" cy="448209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Development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Influencing the Use of Resources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Removal of Inequalities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Optimum Allocation of Resources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Maintenance of Peace and Security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Balanced Growth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Self-Reliance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736773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A9F5C-57FB-4D79-9D36-E3D2CE5D8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360" y="771525"/>
            <a:ext cx="10515600" cy="1325563"/>
          </a:xfrm>
        </p:spPr>
        <p:txBody>
          <a:bodyPr/>
          <a:lstStyle/>
          <a:p>
            <a:r>
              <a:rPr lang="en-IN" b="1" dirty="0">
                <a:solidFill>
                  <a:schemeClr val="accent1"/>
                </a:solidFill>
                <a:latin typeface="Palatino Linotype" panose="02040502050505030304" pitchFamily="18" charset="0"/>
              </a:rPr>
              <a:t>Indirect Measures</a:t>
            </a:r>
            <a:r>
              <a:rPr lang="en-IN" b="1" dirty="0">
                <a:latin typeface="Palatino Linotype" panose="02040502050505030304" pitchFamily="18" charset="0"/>
              </a:rPr>
              <a:t/>
            </a:r>
            <a:br>
              <a:rPr lang="en-IN" b="1" dirty="0">
                <a:latin typeface="Palatino Linotype" panose="0204050205050503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2FDCF88-7C72-4ADD-B968-B09EDF3D9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7477" y="1905000"/>
            <a:ext cx="4918493" cy="3777622"/>
          </a:xfrm>
        </p:spPr>
        <p:txBody>
          <a:bodyPr>
            <a:normAutofit/>
          </a:bodyPr>
          <a:lstStyle/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Monetary Policy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Fiscal Policy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Price Policy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Foreign Trade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Strengthen Public Sector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Planning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Debt</a:t>
            </a:r>
          </a:p>
        </p:txBody>
      </p:sp>
    </p:spTree>
    <p:extLst>
      <p:ext uri="{BB962C8B-B14F-4D97-AF65-F5344CB8AC3E}">
        <p14:creationId xmlns:p14="http://schemas.microsoft.com/office/powerpoint/2010/main" xmlns="" val="1742587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EC67680-90E4-4220-B79D-163476180487}"/>
              </a:ext>
            </a:extLst>
          </p:cNvPr>
          <p:cNvSpPr txBox="1"/>
          <p:nvPr/>
        </p:nvSpPr>
        <p:spPr>
          <a:xfrm>
            <a:off x="3120189" y="2060672"/>
            <a:ext cx="1902595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Market Push for development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2B4B9CE-9E6B-491C-85EB-323FE17E9A94}"/>
              </a:ext>
            </a:extLst>
          </p:cNvPr>
          <p:cNvSpPr txBox="1"/>
          <p:nvPr/>
        </p:nvSpPr>
        <p:spPr>
          <a:xfrm>
            <a:off x="5968865" y="760395"/>
            <a:ext cx="214643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Role of the State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12CE14C-2FC4-42F5-98B5-7AF1AECE9F71}"/>
              </a:ext>
            </a:extLst>
          </p:cNvPr>
          <p:cNvSpPr txBox="1"/>
          <p:nvPr/>
        </p:nvSpPr>
        <p:spPr>
          <a:xfrm>
            <a:off x="9342522" y="2967335"/>
            <a:ext cx="1767439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Development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60D5634-DDE2-40C9-962A-68FAB94D215A}"/>
              </a:ext>
            </a:extLst>
          </p:cNvPr>
          <p:cNvSpPr txBox="1"/>
          <p:nvPr/>
        </p:nvSpPr>
        <p:spPr>
          <a:xfrm>
            <a:off x="6096000" y="4969489"/>
            <a:ext cx="253144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/>
                </a:solidFill>
              </a:rPr>
              <a:t>Citizens Involvement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E91E321-9233-4B16-AA64-433B04F45A4C}"/>
              </a:ext>
            </a:extLst>
          </p:cNvPr>
          <p:cNvSpPr txBox="1"/>
          <p:nvPr/>
        </p:nvSpPr>
        <p:spPr>
          <a:xfrm>
            <a:off x="3060834" y="3966332"/>
            <a:ext cx="202130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solidFill>
                  <a:schemeClr val="bg1"/>
                </a:solidFill>
              </a:rPr>
              <a:t>Sub nationalism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944B6C90-3529-4376-B036-41FAE9DB2E35}"/>
              </a:ext>
            </a:extLst>
          </p:cNvPr>
          <p:cNvCxnSpPr>
            <a:cxnSpLocks/>
            <a:stCxn id="18" idx="0"/>
            <a:endCxn id="19" idx="1"/>
          </p:cNvCxnSpPr>
          <p:nvPr/>
        </p:nvCxnSpPr>
        <p:spPr>
          <a:xfrm flipV="1">
            <a:off x="4071487" y="945061"/>
            <a:ext cx="1897378" cy="11156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92DD3918-4589-41E0-A230-AA3A0B5A1EB0}"/>
              </a:ext>
            </a:extLst>
          </p:cNvPr>
          <p:cNvCxnSpPr>
            <a:cxnSpLocks/>
            <a:stCxn id="22" idx="0"/>
            <a:endCxn id="18" idx="2"/>
          </p:cNvCxnSpPr>
          <p:nvPr/>
        </p:nvCxnSpPr>
        <p:spPr>
          <a:xfrm flipV="1">
            <a:off x="4071487" y="2707003"/>
            <a:ext cx="0" cy="12593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68985AB0-DA54-48ED-9C9A-CF4FD9EDB8AA}"/>
              </a:ext>
            </a:extLst>
          </p:cNvPr>
          <p:cNvCxnSpPr>
            <a:stCxn id="22" idx="2"/>
            <a:endCxn id="21" idx="1"/>
          </p:cNvCxnSpPr>
          <p:nvPr/>
        </p:nvCxnSpPr>
        <p:spPr>
          <a:xfrm>
            <a:off x="4071487" y="4335664"/>
            <a:ext cx="2024513" cy="8184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C6482329-296D-4B02-BE3D-F78CD8E7E206}"/>
              </a:ext>
            </a:extLst>
          </p:cNvPr>
          <p:cNvCxnSpPr>
            <a:stCxn id="21" idx="3"/>
            <a:endCxn id="20" idx="2"/>
          </p:cNvCxnSpPr>
          <p:nvPr/>
        </p:nvCxnSpPr>
        <p:spPr>
          <a:xfrm flipV="1">
            <a:off x="8627444" y="3336667"/>
            <a:ext cx="1598798" cy="18174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xmlns="" id="{D26E7EF1-2DAF-42BA-8DD9-637BD66B899B}"/>
              </a:ext>
            </a:extLst>
          </p:cNvPr>
          <p:cNvCxnSpPr>
            <a:stCxn id="19" idx="3"/>
            <a:endCxn id="20" idx="0"/>
          </p:cNvCxnSpPr>
          <p:nvPr/>
        </p:nvCxnSpPr>
        <p:spPr>
          <a:xfrm>
            <a:off x="8115300" y="945061"/>
            <a:ext cx="2110942" cy="20222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16266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1A81D5-C19C-4A11-9719-70E0BC681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638" y="691487"/>
            <a:ext cx="8911687" cy="1031435"/>
          </a:xfrm>
        </p:spPr>
        <p:txBody>
          <a:bodyPr/>
          <a:lstStyle/>
          <a:p>
            <a:r>
              <a:rPr lang="en-IN" b="1" dirty="0">
                <a:solidFill>
                  <a:schemeClr val="accent1"/>
                </a:solidFill>
                <a:latin typeface="Palatino Linotype" panose="02040502050505030304" pitchFamily="18" charset="0"/>
              </a:rPr>
              <a:t>Limitations of the State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FE1D5E-A83E-4DA2-9221-32424C2EF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2239478"/>
            <a:ext cx="8915400" cy="3208421"/>
          </a:xfrm>
        </p:spPr>
        <p:txBody>
          <a:bodyPr>
            <a:normAutofit/>
          </a:bodyPr>
          <a:lstStyle/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Flawed Implementations of good plans and policies 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Corrupt and inefficient Government machinery 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Loss of economic freedom of people.</a:t>
            </a:r>
          </a:p>
          <a:p>
            <a:pPr lvl="0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Political pressures on the government and distorted priorities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Huge cost of administration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3164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185</Words>
  <Application>Microsoft Office PowerPoint</Application>
  <PresentationFormat>Custom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Module 3  Role of the State in Development</vt:lpstr>
      <vt:lpstr>In case of developed countries, Development was spread over a long period but UDCs today have no time to wait.   Hence the State has an important role in the process of development. These countries have remained stagnant and a positive government intervention is necessary to put them on the path of the growth.   In order to reduce the various rigidities inherent in an under-developed country, the state must play the strategic role.</vt:lpstr>
      <vt:lpstr>The Economic Role of the State  To ensure swift development, State takes various measures which can be broadly classified into: </vt:lpstr>
      <vt:lpstr>Direct Measures </vt:lpstr>
      <vt:lpstr>Indirect Measures </vt:lpstr>
      <vt:lpstr>Slide 6</vt:lpstr>
      <vt:lpstr>Limitations of the State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3  Role of the State in Development</dc:title>
  <dc:creator>sahithi reddy maryada</dc:creator>
  <cp:lastModifiedBy>manish</cp:lastModifiedBy>
  <cp:revision>12</cp:revision>
  <dcterms:created xsi:type="dcterms:W3CDTF">2020-06-06T05:02:15Z</dcterms:created>
  <dcterms:modified xsi:type="dcterms:W3CDTF">2020-11-19T04:40:19Z</dcterms:modified>
</cp:coreProperties>
</file>