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7AE1FA-798B-40EF-8639-A1BBDB9F5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3CE8B39-C617-465E-85CA-3363469C2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E160AF-C81B-4383-9CF6-B21328E58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A669F1-3D8B-4E69-9245-E8C552215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5F8EAE-9EEC-4272-8BD8-BE6B6C2E2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3040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68642D-1838-4AB9-BC3D-0718CA722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BDACC50-01DF-4EB6-AB13-931671E42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3A33CBE-C405-47A0-A0A2-560F3AFE0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BE02D7-66BF-4056-A134-468E79BA9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A247A36-4F65-4CC0-AF41-1C0211FE3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65714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F50FC21-4D03-4BA7-AFDC-CA0A8EBEE0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7E466FC-8D0E-41D4-B8D0-9EC1B7F6B3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0D8C00-DE4D-4168-8F79-75C71EA2D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20CA584-A5AF-44DB-A540-5128CC2A4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A3213B-54E9-4272-A381-84A102557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13628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236F62-7AEE-4F0A-8576-FF917780E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9ACFD8D-2B6F-47E1-95EF-CCF401822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6338D92-1F9C-4F4B-A976-077B0B169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B26E5B3-79E3-44F2-B0AC-2BF06EE4A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3417262-4155-4F05-B33B-E2459C2A6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144979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0508FB-4672-4CF7-BBC8-3F958449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9611FDA-677F-489F-840D-01E39A7D9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C56170E-CF5A-4B87-939F-B9C13416D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406131D-B6B4-4549-93E0-09B84EFD6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EB99FC-1E46-4CE6-B106-2DB32157C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504717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7AA5AB-44AA-4388-87A3-487442C8B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F2316D1-B037-4614-B246-D1544DBF7E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63699C4-65B6-4AAA-BD6C-AE2146F4CD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C1229A0-079A-4139-B84E-E69F23D9F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21BF5C8-0934-4B5A-B47B-E19F1BFB2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3C17794-703D-4C7C-809E-3326BB002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592264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22555E-A6DB-4257-914A-E046497B8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A8B3D6A-E9EE-4F99-AB77-FE858F4FA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442B1EE-2D4E-4370-9AC5-51EA47B76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837D315-E77C-4560-A7B3-C4A94F3C44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1FE28F9-B1AB-4249-881D-6C11DFF6C3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8F2DC86-C553-41B3-845B-87CFCF9D9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0DE7893-05ED-4A83-B0D7-70C9DC5A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7C25BD8-A4D8-4C75-A00C-9F80CE0EA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483681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3FF007-0C35-418F-AAF5-75C6B5A19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E1BC5F3-5D5A-4F68-B3DB-74540303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9AD5D25-B746-4327-906F-8026EC17A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E4C7F0C-86B7-47FB-B834-EB67DEC70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870850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C264DCC-3ED2-4E4F-94D1-0EF294C67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122E98B-9349-4BFA-BF2F-50119BFF0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DBDB43C-72CA-450A-8C12-99E2D7943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699397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8C8765-403C-458D-9F53-DA8026529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8C92B2B-4298-4E78-8130-5E0CA0C65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38902C8-8C97-437D-A5D4-C7B6A43B3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62EB693-7080-451D-9AC5-C4462996E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0CEF788-2511-47C0-AB11-5245B14D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C11227B-9C84-4ECB-89BA-C7D7150D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74576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498D20-5C7F-4D0F-A99A-6C61106A2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8FA10FA-4ECD-46D7-9DF1-98F2B3C7A1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8C944B0-67AD-402F-A622-97E1D7FB9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7CDB657-12E0-490C-B4DC-E23725AEA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EF37E7C-F3FD-4607-AD64-8ACF7251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48FEF34-DDB2-4A58-A074-5EE70F9CD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84993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6C550E5-819F-4916-BB76-A3A028224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D4328BE-FC5E-41E0-AD7E-2EFE554E1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708A867-F893-41F8-952C-D6EE36CC93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CFEDD-A141-489D-9326-52EDE27E5E7C}" type="datetimeFigureOut">
              <a:rPr lang="en-IN" smtClean="0"/>
              <a:pPr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A9C40D-0D18-4F6B-AAE4-B359717A3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9C878C-B514-4B35-B923-E35DA2B731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78A61-31C8-4C5A-BCEF-BED7937BA48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17908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4365C4D-5272-4BA7-BD52-2865012416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Public Expenditure Management</a:t>
            </a:r>
            <a:endParaRPr lang="en-IN" sz="6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C5DC17B-CC23-4BD8-984A-71A3F4F1A3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4062"/>
            <a:ext cx="9144000" cy="1423737"/>
          </a:xfrm>
        </p:spPr>
        <p:txBody>
          <a:bodyPr>
            <a:normAutofit/>
          </a:bodyPr>
          <a:lstStyle/>
          <a:p>
            <a:r>
              <a:rPr lang="en-US" sz="2800" dirty="0"/>
              <a:t>Indian Institute of Public Administration</a:t>
            </a:r>
          </a:p>
          <a:p>
            <a:endParaRPr lang="en-IN" sz="2800" b="1" dirty="0"/>
          </a:p>
        </p:txBody>
      </p:sp>
    </p:spTree>
    <p:extLst>
      <p:ext uri="{BB962C8B-B14F-4D97-AF65-F5344CB8AC3E}">
        <p14:creationId xmlns:p14="http://schemas.microsoft.com/office/powerpoint/2010/main" xmlns="" val="1300489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A91A0FE-C816-442B-894E-F30B3B6F0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7095"/>
            <a:ext cx="10515600" cy="5759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IN" sz="9600" dirty="0"/>
          </a:p>
          <a:p>
            <a:pPr marL="0" indent="0" algn="ctr">
              <a:buNone/>
            </a:pPr>
            <a:r>
              <a:rPr lang="en-IN" sz="9600" dirty="0"/>
              <a:t>Thank You</a:t>
            </a:r>
          </a:p>
          <a:p>
            <a:pPr marL="0" indent="0" algn="ctr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208394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ED0431-B7C2-4BD2-8B40-731090B40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5400" b="1" dirty="0"/>
              <a:t>Index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B14166-F66C-4BF0-A71B-F813351AD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9693"/>
            <a:ext cx="10515600" cy="3915026"/>
          </a:xfrm>
        </p:spPr>
        <p:txBody>
          <a:bodyPr/>
          <a:lstStyle/>
          <a:p>
            <a:pPr lvl="0"/>
            <a:r>
              <a:rPr lang="en-IN" dirty="0"/>
              <a:t>Meaning, Role, Canons and Classification of Public Expenditure</a:t>
            </a:r>
          </a:p>
          <a:p>
            <a:pPr lvl="0"/>
            <a:r>
              <a:rPr lang="en-IN" dirty="0"/>
              <a:t>Effects of Public Expenditure</a:t>
            </a:r>
          </a:p>
          <a:p>
            <a:pPr lvl="0"/>
            <a:r>
              <a:rPr lang="en-IN" dirty="0"/>
              <a:t>Budget Cycle</a:t>
            </a:r>
          </a:p>
          <a:p>
            <a:pPr lvl="0"/>
            <a:r>
              <a:rPr lang="en-IN" dirty="0"/>
              <a:t>Public Investment Management</a:t>
            </a:r>
          </a:p>
          <a:p>
            <a:pPr lvl="0"/>
            <a:r>
              <a:rPr lang="en-IN" dirty="0"/>
              <a:t>Project Financial Structuring</a:t>
            </a:r>
            <a:endParaRPr lang="en-US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447314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4CDEB03-DF38-4F66-BD67-A9E8C914C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904620" cy="4968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dirty="0"/>
              <a:t>What is Public Expenditure?</a:t>
            </a:r>
          </a:p>
          <a:p>
            <a:r>
              <a:rPr lang="en-US" dirty="0"/>
              <a:t>Incurred by public authorities</a:t>
            </a:r>
          </a:p>
          <a:p>
            <a:r>
              <a:rPr lang="en-US" dirty="0"/>
              <a:t>Satisfies collective want of people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It facilitates government’s expenditure on:</a:t>
            </a:r>
          </a:p>
          <a:p>
            <a:pPr lvl="0"/>
            <a:r>
              <a:rPr lang="en-US" dirty="0"/>
              <a:t>Defense</a:t>
            </a:r>
          </a:p>
          <a:p>
            <a:pPr lvl="0"/>
            <a:r>
              <a:rPr lang="en-US" dirty="0"/>
              <a:t>Internal Law and Order</a:t>
            </a:r>
          </a:p>
          <a:p>
            <a:pPr lvl="0"/>
            <a:r>
              <a:rPr lang="en-US" dirty="0"/>
              <a:t>Administrative Activities</a:t>
            </a:r>
          </a:p>
          <a:p>
            <a:pPr lvl="0"/>
            <a:r>
              <a:rPr lang="en-US" dirty="0"/>
              <a:t>Infrastructure Development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55894A25-313E-45FB-A374-8947A70A0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About Public Expenditure</a:t>
            </a:r>
          </a:p>
        </p:txBody>
      </p:sp>
    </p:spTree>
    <p:extLst>
      <p:ext uri="{BB962C8B-B14F-4D97-AF65-F5344CB8AC3E}">
        <p14:creationId xmlns:p14="http://schemas.microsoft.com/office/powerpoint/2010/main" xmlns="" val="4286771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8ABB2C-E8C4-4BA5-84C9-C613B12EE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Seven different Canons of Public Expenditure:</a:t>
            </a:r>
          </a:p>
          <a:p>
            <a:pPr lvl="0"/>
            <a:r>
              <a:rPr lang="en-US" dirty="0"/>
              <a:t>Canon of Benefit</a:t>
            </a:r>
            <a:endParaRPr lang="en-IN" dirty="0"/>
          </a:p>
          <a:p>
            <a:pPr lvl="0"/>
            <a:r>
              <a:rPr lang="en-US" dirty="0"/>
              <a:t>Canon of Economy</a:t>
            </a:r>
          </a:p>
          <a:p>
            <a:pPr lvl="0"/>
            <a:r>
              <a:rPr lang="en-US" dirty="0"/>
              <a:t>Canon of Sanction</a:t>
            </a:r>
          </a:p>
          <a:p>
            <a:pPr lvl="0"/>
            <a:r>
              <a:rPr lang="en-US" dirty="0"/>
              <a:t>Canon of Surplus</a:t>
            </a:r>
          </a:p>
          <a:p>
            <a:pPr lvl="0"/>
            <a:r>
              <a:rPr lang="en-US" dirty="0"/>
              <a:t>Canon of Productivity</a:t>
            </a:r>
          </a:p>
          <a:p>
            <a:pPr lvl="0"/>
            <a:r>
              <a:rPr lang="en-US" dirty="0"/>
              <a:t>Canon of Equitable Distribution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C8E77BE5-E220-428D-B3CD-C70CAE79E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Canons of Public Expenditure</a:t>
            </a:r>
          </a:p>
        </p:txBody>
      </p:sp>
    </p:spTree>
    <p:extLst>
      <p:ext uri="{BB962C8B-B14F-4D97-AF65-F5344CB8AC3E}">
        <p14:creationId xmlns:p14="http://schemas.microsoft.com/office/powerpoint/2010/main" xmlns="" val="3161752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14FA81E9-CF58-4DEB-979A-CFC67386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Classification of Public Expenditure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xmlns="" id="{C84C2FE7-FAF0-4E1D-9298-70ED2D02917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0425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3463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Functional Classification</a:t>
            </a:r>
          </a:p>
          <a:p>
            <a:r>
              <a:rPr lang="en-US" dirty="0"/>
              <a:t>Revenue and Capital Classification</a:t>
            </a:r>
          </a:p>
          <a:p>
            <a:r>
              <a:rPr lang="en-US" dirty="0"/>
              <a:t>Transfer and Non-Transfer Expenditure</a:t>
            </a:r>
          </a:p>
          <a:p>
            <a:r>
              <a:rPr lang="en-US" dirty="0"/>
              <a:t>Productive and Unproductive Expenditure</a:t>
            </a:r>
          </a:p>
          <a:p>
            <a:r>
              <a:rPr lang="en-US" dirty="0"/>
              <a:t>Development and Non-Development Expenditure</a:t>
            </a:r>
          </a:p>
          <a:p>
            <a:r>
              <a:rPr lang="en-US" dirty="0"/>
              <a:t>Grants and Purchase Price based Classification</a:t>
            </a:r>
          </a:p>
          <a:p>
            <a:r>
              <a:rPr lang="en-US" dirty="0"/>
              <a:t>Classification according to Benefits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9214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B82228-2ABB-44AA-9135-B128A105C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811" y="1690689"/>
            <a:ext cx="10663989" cy="4405312"/>
          </a:xfrm>
        </p:spPr>
        <p:txBody>
          <a:bodyPr>
            <a:normAutofit/>
          </a:bodyPr>
          <a:lstStyle/>
          <a:p>
            <a:pPr lvl="0"/>
            <a:r>
              <a:rPr lang="en-IN" b="1" dirty="0"/>
              <a:t>Production: </a:t>
            </a:r>
            <a:r>
              <a:rPr lang="en-IN" dirty="0"/>
              <a:t>Incentivizes and enhances ability to work, save and invest, Encourages investment.</a:t>
            </a:r>
          </a:p>
          <a:p>
            <a:pPr lvl="0"/>
            <a:r>
              <a:rPr lang="en-IN" b="1" dirty="0"/>
              <a:t>Distribution: </a:t>
            </a:r>
            <a:r>
              <a:rPr lang="en-IN" dirty="0"/>
              <a:t>Reduces inequality in society</a:t>
            </a:r>
          </a:p>
          <a:p>
            <a:pPr lvl="0"/>
            <a:r>
              <a:rPr lang="en-IN" b="1" dirty="0"/>
              <a:t>Consumption: </a:t>
            </a:r>
            <a:r>
              <a:rPr lang="en-IN" dirty="0"/>
              <a:t>Improves capacity of poor to consume</a:t>
            </a:r>
          </a:p>
          <a:p>
            <a:pPr lvl="0"/>
            <a:r>
              <a:rPr lang="en-IN" b="1" dirty="0"/>
              <a:t>Economic Stability: </a:t>
            </a:r>
            <a:r>
              <a:rPr lang="en-IN" dirty="0"/>
              <a:t>Mechanism to control instability during recession, depression and inflation.</a:t>
            </a:r>
          </a:p>
          <a:p>
            <a:pPr lvl="0"/>
            <a:r>
              <a:rPr lang="en-IN" b="1" dirty="0"/>
              <a:t>Economic Growth: </a:t>
            </a:r>
            <a:r>
              <a:rPr lang="en-IN" dirty="0"/>
              <a:t>Effectively realises goals of government planning</a:t>
            </a:r>
          </a:p>
          <a:p>
            <a:endParaRPr lang="en-IN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C41123BF-3E05-43E6-BA70-44DFA196A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Effects of Public Expenditure</a:t>
            </a:r>
          </a:p>
        </p:txBody>
      </p:sp>
    </p:spTree>
    <p:extLst>
      <p:ext uri="{BB962C8B-B14F-4D97-AF65-F5344CB8AC3E}">
        <p14:creationId xmlns:p14="http://schemas.microsoft.com/office/powerpoint/2010/main" xmlns="" val="969094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8B74DA-7DE6-4C76-9CDA-25F1EF886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Budget Cycle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17EE01E-A950-4853-BE38-B97767D71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Four Phases:</a:t>
            </a:r>
          </a:p>
          <a:p>
            <a:pPr lvl="0"/>
            <a:r>
              <a:rPr lang="en-IN" b="1" dirty="0"/>
              <a:t>Strategic Planning</a:t>
            </a:r>
            <a:r>
              <a:rPr lang="en-IN" dirty="0"/>
              <a:t>: Lays directions and goals </a:t>
            </a:r>
          </a:p>
          <a:p>
            <a:pPr lvl="0"/>
            <a:r>
              <a:rPr lang="en-IN" b="1" dirty="0"/>
              <a:t>Budget Preparation</a:t>
            </a:r>
            <a:r>
              <a:rPr lang="en-IN" dirty="0"/>
              <a:t>: Expenditures, Revenue Collection and Liquidity Management </a:t>
            </a:r>
          </a:p>
          <a:p>
            <a:pPr lvl="0"/>
            <a:r>
              <a:rPr lang="en-IN" b="1" dirty="0"/>
              <a:t>Budget Execution</a:t>
            </a:r>
            <a:r>
              <a:rPr lang="en-IN" dirty="0"/>
              <a:t>: Financial resources are made available</a:t>
            </a:r>
          </a:p>
          <a:p>
            <a:pPr lvl="0"/>
            <a:r>
              <a:rPr lang="en-IN" b="1" dirty="0"/>
              <a:t>Budget Monitoring:</a:t>
            </a:r>
            <a:r>
              <a:rPr lang="en-IN" dirty="0"/>
              <a:t> By Finance Ministry or related department</a:t>
            </a:r>
          </a:p>
        </p:txBody>
      </p:sp>
    </p:spTree>
    <p:extLst>
      <p:ext uri="{BB962C8B-B14F-4D97-AF65-F5344CB8AC3E}">
        <p14:creationId xmlns:p14="http://schemas.microsoft.com/office/powerpoint/2010/main" xmlns="" val="1023550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487FA74-40D0-4980-B3FF-D95EFBF9F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Managing Government Social and Economic Infrastructure efficiently.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Objectives:</a:t>
            </a:r>
          </a:p>
          <a:p>
            <a:pPr lvl="0"/>
            <a:r>
              <a:rPr lang="en-IN" dirty="0"/>
              <a:t>Improve Public Investment Performance</a:t>
            </a:r>
          </a:p>
          <a:p>
            <a:pPr lvl="0"/>
            <a:r>
              <a:rPr lang="en-IN" dirty="0"/>
              <a:t>Achieve Public Financial Management objectives</a:t>
            </a:r>
          </a:p>
          <a:p>
            <a:pPr lvl="0"/>
            <a:r>
              <a:rPr lang="en-IN" dirty="0"/>
              <a:t>Achieve long-term development visions and development plan targets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CF582504-DCF2-487E-ABC5-791463900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Public Investment Management (PIM)</a:t>
            </a:r>
          </a:p>
        </p:txBody>
      </p:sp>
    </p:spTree>
    <p:extLst>
      <p:ext uri="{BB962C8B-B14F-4D97-AF65-F5344CB8AC3E}">
        <p14:creationId xmlns:p14="http://schemas.microsoft.com/office/powerpoint/2010/main" xmlns="" val="3015207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81CADC4-EAC1-45C3-8E09-5F0471E5C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Framework in which ownership, financial, risk and project structure decisions are made.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Characteristics of Company:</a:t>
            </a:r>
          </a:p>
          <a:p>
            <a:pPr lvl="0"/>
            <a:r>
              <a:rPr lang="en-IN" dirty="0"/>
              <a:t>Economically and legally independent project company</a:t>
            </a:r>
          </a:p>
          <a:p>
            <a:pPr lvl="0"/>
            <a:r>
              <a:rPr lang="en-IN" dirty="0"/>
              <a:t>Historically formed to finance large-scale projects</a:t>
            </a:r>
          </a:p>
          <a:p>
            <a:pPr lvl="0"/>
            <a:r>
              <a:rPr lang="en-IN" dirty="0"/>
              <a:t>Highly leveraged Project with concentrated equity ownership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8AB92F54-E027-49E4-9B0A-B3B620E08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Project Financial Structuring</a:t>
            </a:r>
          </a:p>
        </p:txBody>
      </p:sp>
    </p:spTree>
    <p:extLst>
      <p:ext uri="{BB962C8B-B14F-4D97-AF65-F5344CB8AC3E}">
        <p14:creationId xmlns:p14="http://schemas.microsoft.com/office/powerpoint/2010/main" xmlns="" val="3804459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297</Words>
  <Application>Microsoft Office PowerPoint</Application>
  <PresentationFormat>Custom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Public Expenditure Management</vt:lpstr>
      <vt:lpstr>Index </vt:lpstr>
      <vt:lpstr>About Public Expenditure</vt:lpstr>
      <vt:lpstr>Canons of Public Expenditure</vt:lpstr>
      <vt:lpstr>Classification of Public Expenditure</vt:lpstr>
      <vt:lpstr>Effects of Public Expenditure</vt:lpstr>
      <vt:lpstr>Budget Cycle </vt:lpstr>
      <vt:lpstr>Public Investment Management (PIM)</vt:lpstr>
      <vt:lpstr>Project Financial Structuring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Expenditure Management</dc:title>
  <dc:creator>Samarth Gupta</dc:creator>
  <cp:lastModifiedBy>manish</cp:lastModifiedBy>
  <cp:revision>6</cp:revision>
  <dcterms:created xsi:type="dcterms:W3CDTF">2020-06-06T18:19:35Z</dcterms:created>
  <dcterms:modified xsi:type="dcterms:W3CDTF">2020-11-19T04:37:52Z</dcterms:modified>
</cp:coreProperties>
</file>