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59" r:id="rId6"/>
    <p:sldId id="265" r:id="rId7"/>
    <p:sldId id="260" r:id="rId8"/>
    <p:sldId id="261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1356" autoAdjust="0"/>
  </p:normalViewPr>
  <p:slideViewPr>
    <p:cSldViewPr>
      <p:cViewPr>
        <p:scale>
          <a:sx n="75" d="100"/>
          <a:sy n="75" d="100"/>
        </p:scale>
        <p:origin x="-1242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25208-A37C-44AC-AB2E-EA6BC8AF9B60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75AC8-C2C9-4A3C-A799-681A09F25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Personal finance involves optimizing of finances by individuals such as families, people &amp; single consumers. </a:t>
            </a:r>
            <a:r>
              <a:rPr lang="en-US" sz="1200" dirty="0" err="1" smtClean="0"/>
              <a:t>Eg</a:t>
            </a:r>
            <a:r>
              <a:rPr lang="en-US" sz="1200" dirty="0" smtClean="0"/>
              <a:t>: an individual financing his/her car by mortgaging.</a:t>
            </a:r>
          </a:p>
          <a:p>
            <a:r>
              <a:rPr lang="en-US" sz="1200" dirty="0" smtClean="0"/>
              <a:t>Business</a:t>
            </a:r>
            <a:r>
              <a:rPr lang="en-US" sz="1200" baseline="0" dirty="0" smtClean="0"/>
              <a:t> finance involves </a:t>
            </a:r>
            <a:r>
              <a:rPr lang="en-US" sz="1200" dirty="0" smtClean="0"/>
              <a:t>optimizing of finances by business organizations. It involves asset acquisition &amp; proper allocation of funds in a way that maximizes the probability of achieving the goals. Businesses can require finances on either of the three level: Short, Medium or Long Term.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75AC8-C2C9-4A3C-A799-681A09F259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 smtClean="0">
                <a:latin typeface="Palatino Linotype" pitchFamily="18" charset="0"/>
              </a:rPr>
              <a:t>Sources of</a:t>
            </a:r>
            <a:r>
              <a:rPr lang="en-US" sz="1700" baseline="0" dirty="0" smtClean="0">
                <a:latin typeface="Palatino Linotype" pitchFamily="18" charset="0"/>
              </a:rPr>
              <a:t> public revenue</a:t>
            </a:r>
            <a:r>
              <a:rPr lang="en-US" sz="1700" dirty="0" smtClean="0">
                <a:latin typeface="Palatino Linotype" pitchFamily="18" charset="0"/>
              </a:rPr>
              <a:t>: Income from taxes, commercial revenues in the form of goods &amp; services supplied  by public enterprises, administrative revenues in the form of fees, fines etc. &amp; gifts &amp; grants.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75AC8-C2C9-4A3C-A799-681A09F259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75AC8-C2C9-4A3C-A799-681A09F259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conomictimes.indiatimes.com/budget-faqs/budget-2020-types-of-deficits/articleshow/73159003.cms?from=mdr" TargetMode="External"/><Relationship Id="rId3" Type="http://schemas.openxmlformats.org/officeDocument/2006/relationships/hyperlink" Target="https://www.rapodar.ac.in/pdf/elearn/Introductiontopublic%20finance.pdf" TargetMode="External"/><Relationship Id="rId7" Type="http://schemas.openxmlformats.org/officeDocument/2006/relationships/hyperlink" Target="https://www.economicsdiscussion.net/fiscal-policy/top-8-objectives-of-fiscal-policy/4694" TargetMode="External"/><Relationship Id="rId2" Type="http://schemas.openxmlformats.org/officeDocument/2006/relationships/hyperlink" Target="http://www.differencebetween.net/business/%20finance-business-2/difference-between-public-finance-and-private-financ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conomicsdiscussion.net/budget/union-central-budget-of-india-its-meaning-and-components/759" TargetMode="External"/><Relationship Id="rId5" Type="http://schemas.openxmlformats.org/officeDocument/2006/relationships/hyperlink" Target="https://economictimes.indiatimes.com/budget-faqs/what-are-the-three-types-of-government-budgets/articleshow/67466774.cms?from=mdr" TargetMode="External"/><Relationship Id="rId4" Type="http://schemas.openxmlformats.org/officeDocument/2006/relationships/hyperlink" Target="https://www.slideshare.net/gauravhtandon1/public-finance-8130856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533400"/>
            <a:ext cx="37338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Module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95600"/>
            <a:ext cx="5638800" cy="3581400"/>
          </a:xfrm>
        </p:spPr>
        <p:txBody>
          <a:bodyPr>
            <a:normAutofit fontScale="92500"/>
          </a:bodyPr>
          <a:lstStyle/>
          <a:p>
            <a:endParaRPr lang="en-US" sz="4800" dirty="0" smtClean="0">
              <a:solidFill>
                <a:schemeClr val="tx1"/>
              </a:solidFill>
            </a:endParaRPr>
          </a:p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  Public Finance   </a:t>
            </a:r>
          </a:p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&amp;</a:t>
            </a:r>
          </a:p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  Its Few Concepts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Public Finance Animated Word Cloud, Stock Footage Video (100 ..."/>
          <p:cNvPicPr>
            <a:picLocks noChangeAspect="1" noChangeArrowheads="1"/>
          </p:cNvPicPr>
          <p:nvPr/>
        </p:nvPicPr>
        <p:blipFill>
          <a:blip r:embed="rId2" cstate="print"/>
          <a:srcRect l="14557" r="12658"/>
          <a:stretch>
            <a:fillRect/>
          </a:stretch>
        </p:blipFill>
        <p:spPr bwMode="auto">
          <a:xfrm>
            <a:off x="5638800" y="457200"/>
            <a:ext cx="3375378" cy="39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655638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Types of deficit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305800" cy="28194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Types of Deficit: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Revenue Deficit: Revenue deficit = Revenue expenditure - revenue receipts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Fiscal Deficit: Fiscal deficit = Total Expenditure - total receipts (excluding borrowings)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Primary Deficit: Primary Deficit= Fiscal Deficit – Interest payments (on previous borrowings)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28600"/>
            <a:ext cx="2514600" cy="579438"/>
          </a:xfrm>
        </p:spPr>
        <p:txBody>
          <a:bodyPr/>
          <a:lstStyle/>
          <a:p>
            <a:r>
              <a:rPr lang="en-US" u="sng" dirty="0" smtClean="0"/>
              <a:t>References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038600"/>
          </a:xfrm>
        </p:spPr>
        <p:txBody>
          <a:bodyPr/>
          <a:lstStyle/>
          <a:p>
            <a:r>
              <a:rPr lang="en-US" sz="1400" dirty="0" err="1" smtClean="0"/>
              <a:t>Chand</a:t>
            </a:r>
            <a:r>
              <a:rPr lang="en-US" sz="1400" dirty="0" smtClean="0"/>
              <a:t>, S. N. (</a:t>
            </a:r>
            <a:r>
              <a:rPr lang="en-US" sz="1400" dirty="0" err="1" smtClean="0"/>
              <a:t>n.d</a:t>
            </a:r>
            <a:r>
              <a:rPr lang="en-US" sz="1400" dirty="0" smtClean="0"/>
              <a:t>.). Public Finance: An Overview (Vol. 1).</a:t>
            </a:r>
          </a:p>
          <a:p>
            <a:r>
              <a:rPr lang="en-US" sz="1400" dirty="0" smtClean="0">
                <a:hlinkClick r:id="rId2"/>
              </a:rPr>
              <a:t>http://www.differencebetween.net/business/ finance-business-2/difference-between-public-finance-and-private-finance/</a:t>
            </a:r>
            <a:endParaRPr lang="en-US" sz="1400" dirty="0" smtClean="0"/>
          </a:p>
          <a:p>
            <a:r>
              <a:rPr lang="en-US" sz="1400" u="sng" dirty="0" smtClean="0">
                <a:hlinkClick r:id="rId3"/>
              </a:rPr>
              <a:t>https://www.rapodar.ac.in/pdf/elearn/Introductiontopublic%20finance.pdf</a:t>
            </a:r>
            <a:endParaRPr lang="en-US" sz="1400" dirty="0" smtClean="0"/>
          </a:p>
          <a:p>
            <a:r>
              <a:rPr lang="en-US" sz="1400" u="sng" dirty="0" smtClean="0">
                <a:hlinkClick r:id="rId4"/>
              </a:rPr>
              <a:t>https://www.slideshare.net/gauravhtandon1/public-finance-81308560</a:t>
            </a:r>
            <a:endParaRPr lang="en-US" sz="1400" u="sng" dirty="0" smtClean="0"/>
          </a:p>
          <a:p>
            <a:r>
              <a:rPr lang="en-US" sz="1400" u="sng" dirty="0" smtClean="0">
                <a:hlinkClick r:id="rId5"/>
              </a:rPr>
              <a:t>https://economictimes.indiatimes.com/budget-faqs/what-are-the-three-types-of-government-budgets/articleshow/67466774.cms?from=mdr</a:t>
            </a:r>
            <a:endParaRPr lang="en-US" sz="1400" u="sng" dirty="0" smtClean="0"/>
          </a:p>
          <a:p>
            <a:r>
              <a:rPr lang="en-US" sz="1400" u="sng" dirty="0" smtClean="0">
                <a:hlinkClick r:id="rId6"/>
              </a:rPr>
              <a:t>https://www.economicsdiscussion.net/budget/union-central-budget-of-india-its-meaning-and-components/759</a:t>
            </a:r>
            <a:endParaRPr lang="en-US" sz="1400" u="sng" dirty="0" smtClean="0"/>
          </a:p>
          <a:p>
            <a:r>
              <a:rPr lang="en-US" sz="1400" u="sng" dirty="0" smtClean="0">
                <a:hlinkClick r:id="rId7"/>
              </a:rPr>
              <a:t>https://www.economicsdiscussion.net/fiscal-policy/top-8-objectives-of-fiscal-policy/4694</a:t>
            </a:r>
            <a:endParaRPr lang="en-US" sz="1400" dirty="0" smtClean="0"/>
          </a:p>
          <a:p>
            <a:r>
              <a:rPr lang="en-US" sz="1400" dirty="0" err="1" smtClean="0"/>
              <a:t>Froyen</a:t>
            </a:r>
            <a:r>
              <a:rPr lang="en-US" sz="1400" dirty="0" smtClean="0"/>
              <a:t>, Richard T, ”Macroeconomics: Theories &amp; Policies”</a:t>
            </a:r>
          </a:p>
          <a:p>
            <a:r>
              <a:rPr lang="en-US" sz="1400" u="sng" dirty="0" smtClean="0">
                <a:hlinkClick r:id="rId8"/>
              </a:rPr>
              <a:t>https://economictimes.indiatimes.com/budget-faqs/budget-2020-types-of-deficits/articleshow/73159003.cms?from=mdr</a:t>
            </a:r>
            <a:endParaRPr lang="en-US" sz="1400" dirty="0" smtClean="0">
              <a:hlinkClick r:id="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467600" cy="579438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Public finance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001000" cy="4267200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Public Finance is the study of income &amp; expenditure of the Government at the State, Central &amp; Local levels.</a:t>
            </a:r>
          </a:p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It also deals with the sources of income &amp; its utilization.</a:t>
            </a:r>
          </a:p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Shares similar broad objectives with Private Finance.</a:t>
            </a:r>
          </a:p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Public Finance → community welfare maximization  Private Finance → individual welfare maximization.</a:t>
            </a:r>
          </a:p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Further Private Finance sub-divided into:</a:t>
            </a:r>
          </a:p>
          <a:p>
            <a:pPr marL="548640" lvl="2" algn="just">
              <a:lnSpc>
                <a:spcPct val="14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Personal Finance</a:t>
            </a:r>
          </a:p>
          <a:p>
            <a:pPr marL="548640" lvl="2" algn="just">
              <a:lnSpc>
                <a:spcPct val="14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Business Finance</a:t>
            </a:r>
          </a:p>
          <a:p>
            <a:pPr lvl="1"/>
            <a:endParaRPr lang="en-US" sz="17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427038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Constituents of public finance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10600" cy="434340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Public Expenditure: Expenses Incurred by the Government for its own maintenance &amp; for preservation &amp; welfare of society &amp; economy as a whole.</a:t>
            </a:r>
          </a:p>
          <a:p>
            <a:pPr algn="just">
              <a:lnSpc>
                <a:spcPct val="140000"/>
              </a:lnSpc>
              <a:buNone/>
            </a:pPr>
            <a:endParaRPr lang="en-US" sz="1900" dirty="0" smtClean="0">
              <a:latin typeface="Palatino Linotype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Public revenue: Deals with the various sources from which the State  might derive its income. </a:t>
            </a:r>
          </a:p>
          <a:p>
            <a:pPr algn="just">
              <a:lnSpc>
                <a:spcPct val="140000"/>
              </a:lnSpc>
              <a:buNone/>
            </a:pPr>
            <a:endParaRPr lang="en-US" sz="1900" dirty="0" smtClean="0">
              <a:latin typeface="Palatino Linotype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en-US" sz="1900" dirty="0" smtClean="0">
                <a:latin typeface="Palatino Linotype" pitchFamily="18" charset="0"/>
              </a:rPr>
              <a:t>Public debt: Loans raised by &amp; is a source of public finance which carries with it the obligation of repayment to the individuals, along with interest, from whom the debt was raised.</a:t>
            </a:r>
          </a:p>
          <a:p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467600" cy="579438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Constituents of public finance (contd.)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33528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n-US" sz="2200" dirty="0" smtClean="0">
                <a:latin typeface="Palatino Linotype" pitchFamily="18" charset="0"/>
              </a:rPr>
              <a:t>Public Financial Administration: As per Walter Bagehot, money cannot manage itself. An efficient, energetic &amp; scientific management is required to look after the public expenditure, revenue &amp; debt.</a:t>
            </a:r>
          </a:p>
          <a:p>
            <a:pPr algn="just">
              <a:lnSpc>
                <a:spcPct val="160000"/>
              </a:lnSpc>
            </a:pPr>
            <a:endParaRPr lang="en-US" sz="2200" dirty="0" smtClean="0">
              <a:latin typeface="Palatino Linotype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en-US" sz="2200" dirty="0" smtClean="0">
                <a:latin typeface="Palatino Linotype" pitchFamily="18" charset="0"/>
              </a:rPr>
              <a:t>Economic stabilization &amp; growth: Maintaining stability &amp; promoting sustainable balanced growth through the functions mentioned above.</a:t>
            </a:r>
          </a:p>
          <a:p>
            <a:pPr>
              <a:lnSpc>
                <a:spcPct val="16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503238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Government budgeting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534400" cy="2971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Budget is the financial statement of the Government comprising of expenditures &amp; revenues for a year.</a:t>
            </a:r>
          </a:p>
          <a:p>
            <a:pPr algn="just">
              <a:lnSpc>
                <a:spcPct val="150000"/>
              </a:lnSpc>
              <a:buNone/>
            </a:pPr>
            <a:endParaRPr lang="en-US" sz="1900" dirty="0" smtClean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Categorization of Public Revenue: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Non-Tax Revenue: Dividends, Grants, Interest receipts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Tax Revenue: Indirect taxes(Sales, Service tax) &amp; Direct taxes(Income, Interest tax)</a:t>
            </a:r>
          </a:p>
          <a:p>
            <a:pPr marL="548640" lvl="2" algn="just">
              <a:lnSpc>
                <a:spcPct val="120000"/>
              </a:lnSpc>
              <a:spcBef>
                <a:spcPts val="600"/>
              </a:spcBef>
              <a:buSzPct val="70000"/>
              <a:buNone/>
            </a:pPr>
            <a:endParaRPr lang="en-US" sz="15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503238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Government budgeting (contd.)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8382000" cy="3810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Categorization of Public Expenditure: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Object Classification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Functional Classification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Economic Classification: further subdivided into </a:t>
            </a:r>
          </a:p>
          <a:p>
            <a:pPr marL="822960" lvl="4" indent="-274320" algn="just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500" dirty="0" smtClean="0">
                <a:latin typeface="Palatino Linotype" pitchFamily="18" charset="0"/>
              </a:rPr>
              <a:t>Current Expenditure</a:t>
            </a:r>
          </a:p>
          <a:p>
            <a:pPr marL="822960" lvl="4" indent="-274320" algn="just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500" dirty="0" smtClean="0">
                <a:latin typeface="Palatino Linotype" pitchFamily="18" charset="0"/>
              </a:rPr>
              <a:t>Capital Expenditure</a:t>
            </a:r>
          </a:p>
          <a:p>
            <a:pPr marL="822960" lvl="4" indent="-274320" algn="just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500" dirty="0" smtClean="0">
                <a:latin typeface="Palatino Linotype" pitchFamily="18" charset="0"/>
              </a:rPr>
              <a:t>Principal Repayment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467600" cy="503238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Principles &amp; Components of budget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534400" cy="47244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n-US" sz="2200" dirty="0" smtClean="0">
                <a:latin typeface="Palatino Linotype" pitchFamily="18" charset="0"/>
              </a:rPr>
              <a:t>Principles of Budget: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</a:pPr>
            <a:r>
              <a:rPr lang="en-US" sz="2000" dirty="0" smtClean="0">
                <a:latin typeface="Palatino Linotype" pitchFamily="18" charset="0"/>
              </a:rPr>
              <a:t>Balanced Budget Principle: Govt. expenditure (G) = Taxes (T) 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</a:pPr>
            <a:r>
              <a:rPr lang="en-US" sz="2000" dirty="0" smtClean="0">
                <a:latin typeface="Palatino Linotype" pitchFamily="18" charset="0"/>
              </a:rPr>
              <a:t>Unbalanced Budget Principle: G ≠ T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  <a:buNone/>
            </a:pPr>
            <a:endParaRPr lang="en-US" dirty="0" smtClean="0">
              <a:latin typeface="Palatino Linotype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en-US" sz="2200" dirty="0" smtClean="0">
                <a:latin typeface="Palatino Linotype" pitchFamily="18" charset="0"/>
              </a:rPr>
              <a:t>Components of Budget: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</a:pPr>
            <a:r>
              <a:rPr lang="en-US" sz="2000" dirty="0" smtClean="0">
                <a:latin typeface="Palatino Linotype" pitchFamily="18" charset="0"/>
              </a:rPr>
              <a:t>Revenue Receipts: Income generated from the operating activities of the business.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</a:pPr>
            <a:r>
              <a:rPr lang="en-US" sz="2000" dirty="0" smtClean="0">
                <a:latin typeface="Palatino Linotype" pitchFamily="18" charset="0"/>
              </a:rPr>
              <a:t>Revenue Expenditure: Incurred for normal running of Government departments.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</a:pPr>
            <a:r>
              <a:rPr lang="en-US" sz="2000" dirty="0" smtClean="0">
                <a:latin typeface="Palatino Linotype" pitchFamily="18" charset="0"/>
              </a:rPr>
              <a:t>Capital Receipts: Income generated from the investment &amp; financing activities of business.</a:t>
            </a:r>
          </a:p>
          <a:p>
            <a:pPr marL="548640" lvl="2" algn="just">
              <a:lnSpc>
                <a:spcPct val="160000"/>
              </a:lnSpc>
              <a:spcBef>
                <a:spcPts val="600"/>
              </a:spcBef>
              <a:buSzPct val="70000"/>
            </a:pPr>
            <a:r>
              <a:rPr lang="en-US" sz="2000" dirty="0" smtClean="0">
                <a:latin typeface="Palatino Linotype" pitchFamily="18" charset="0"/>
              </a:rPr>
              <a:t>Capital Expenditure: For creation of Govt. assets or reduction in Govt. liabilities</a:t>
            </a:r>
            <a:r>
              <a:rPr lang="en-US" sz="20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Fiscal Policy, it’s objectives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36576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It refers to a policy concerning the use of state treasury or the government finances to achieve the macro-economic goals.</a:t>
            </a:r>
          </a:p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Objectives: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Price Stability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To Achieve Equal Distribution of Wealth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Optimum allocation of resources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Full employment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Economic Growth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latin typeface="Cambria" pitchFamily="18" charset="0"/>
                <a:ea typeface="Cambria" pitchFamily="18" charset="0"/>
              </a:rPr>
              <a:t>Instruments  of fiscal policy</a:t>
            </a:r>
            <a:endParaRPr lang="en-US" sz="3200" u="sng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610600" cy="28194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1900" dirty="0" smtClean="0">
                <a:latin typeface="Palatino Linotype" pitchFamily="18" charset="0"/>
              </a:rPr>
              <a:t>Instruments: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Deficit Policy: Taking loans from RBI by the government to meet the deficit.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Public Expenditure: Further sub-divided as Developmental &amp; Non-Developmental expenditure.</a:t>
            </a:r>
          </a:p>
          <a:p>
            <a:pPr marL="548640" lvl="2" algn="just">
              <a:lnSpc>
                <a:spcPct val="150000"/>
              </a:lnSpc>
              <a:spcBef>
                <a:spcPts val="600"/>
              </a:spcBef>
              <a:buSzPct val="70000"/>
            </a:pPr>
            <a:r>
              <a:rPr lang="en-US" sz="1700" dirty="0" smtClean="0">
                <a:latin typeface="Palatino Linotype" pitchFamily="18" charset="0"/>
              </a:rPr>
              <a:t>Taxation Policy: Helps in mobilization of resources; promoting savings; bringing equality of income &amp; wealth.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</TotalTime>
  <Words>650</Words>
  <Application>Microsoft Office PowerPoint</Application>
  <PresentationFormat>On-screen Show (4:3)</PresentationFormat>
  <Paragraphs>81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  Module</vt:lpstr>
      <vt:lpstr>Public finance</vt:lpstr>
      <vt:lpstr>Constituents of public finance</vt:lpstr>
      <vt:lpstr>Constituents of public finance (contd.)</vt:lpstr>
      <vt:lpstr>Government budgeting</vt:lpstr>
      <vt:lpstr>Government budgeting (contd.)</vt:lpstr>
      <vt:lpstr>Principles &amp; Components of budget</vt:lpstr>
      <vt:lpstr>Fiscal Policy, it’s objectives</vt:lpstr>
      <vt:lpstr>Instruments  of fiscal policy</vt:lpstr>
      <vt:lpstr>Types of deficit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</dc:title>
  <dc:creator>user</dc:creator>
  <cp:lastModifiedBy>manish</cp:lastModifiedBy>
  <cp:revision>34</cp:revision>
  <dcterms:created xsi:type="dcterms:W3CDTF">2006-08-16T00:00:00Z</dcterms:created>
  <dcterms:modified xsi:type="dcterms:W3CDTF">2020-11-19T04:37:27Z</dcterms:modified>
</cp:coreProperties>
</file>