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handoutMasterIdLst>
    <p:handoutMasterId r:id="rId15"/>
  </p:handoutMasterIdLst>
  <p:sldIdLst>
    <p:sldId id="271" r:id="rId2"/>
    <p:sldId id="266" r:id="rId3"/>
    <p:sldId id="268" r:id="rId4"/>
    <p:sldId id="257" r:id="rId5"/>
    <p:sldId id="258" r:id="rId6"/>
    <p:sldId id="259" r:id="rId7"/>
    <p:sldId id="260" r:id="rId8"/>
    <p:sldId id="269" r:id="rId9"/>
    <p:sldId id="261" r:id="rId10"/>
    <p:sldId id="270" r:id="rId11"/>
    <p:sldId id="263" r:id="rId12"/>
    <p:sldId id="264"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2265E7-D417-48AC-A7D8-83163C5B5974}" type="datetimeFigureOut">
              <a:rPr lang="en-US" smtClean="0"/>
              <a:pPr/>
              <a:t>11/19/2020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3F007E-1B03-49A4-9760-8A715085955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6095EBD-8882-480D-95D8-B51AE11994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 xmlns:a16="http://schemas.microsoft.com/office/drawing/2014/main" id="{2CD7B627-66ED-493F-85B4-DC0443D5E6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 xmlns:a16="http://schemas.microsoft.com/office/drawing/2014/main" id="{C11DCD08-4357-4091-866F-83214931DA93}"/>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A8BD7DC7-4FFD-4BDD-A25C-C47905F65AB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38F67B38-EDAC-4F41-B1CA-5E4CF62C93A0}"/>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4009732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FC55FC-06FB-4356-8F78-3A25E55ABF3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54FB194B-5A0A-4850-B43A-369A0BEEA7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5CC99D24-C8D3-47CD-8622-414CE8ACB8E6}"/>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D7C39C3D-3D80-482F-A053-52FD46C286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7794B5B2-C3EC-4A98-8B5C-87E7EEDE2D98}"/>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23694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CF33E6A4-0153-43ED-8D22-488F89B16DE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018B7733-1DD4-41C3-B8BD-9CCB20EE8C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5565E1A6-0900-4B12-94C0-9E4335F98BB4}"/>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09AECC94-6C2D-4441-AF0A-B2003F9BF56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8F28E38C-B9C7-432F-8A7F-BCDD9400F562}"/>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28596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52E2208-C596-4F45-AC08-EE985561292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0A4EFFF6-373D-44F2-96DE-39BBFB9313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254E41AA-81D6-4897-ABBB-C6F13DD93B3F}"/>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1E35DD54-5369-4CA2-90CC-2DC3944E268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DD6405EC-8316-4B22-98F9-28DEFFB1FBBC}"/>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1904635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6DF83A-7897-46B5-910E-371E40F73E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 xmlns:a16="http://schemas.microsoft.com/office/drawing/2014/main" id="{3B5761A3-7CF7-4C92-A4C6-CCC58E71E5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427EB743-DB97-47FC-9CFA-3462640476A5}"/>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FFBEDACF-684D-4B47-B38D-4350949846D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 xmlns:a16="http://schemas.microsoft.com/office/drawing/2014/main" id="{3B7FA433-8B69-4CCF-9C5A-E51DFDA11B86}"/>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3971360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7DF451-AD01-4536-8EFB-F29A675A549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6F25E024-D2B0-4C0D-B340-8092E513D5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 xmlns:a16="http://schemas.microsoft.com/office/drawing/2014/main" id="{CF92E6E1-2ABB-43C9-9478-D935D1258A3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 xmlns:a16="http://schemas.microsoft.com/office/drawing/2014/main" id="{4C75DB82-F249-4670-94AB-A157B8D6B46C}"/>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6" name="Footer Placeholder 5">
            <a:extLst>
              <a:ext uri="{FF2B5EF4-FFF2-40B4-BE49-F238E27FC236}">
                <a16:creationId xmlns="" xmlns:a16="http://schemas.microsoft.com/office/drawing/2014/main" id="{43E2D91D-2EFD-420F-95AC-689247A79A6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0DB95F1A-5148-4550-8D89-A80E28B6AEA2}"/>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269663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78912D-1289-4816-8BFA-F7FC20787B58}"/>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 xmlns:a16="http://schemas.microsoft.com/office/drawing/2014/main" id="{521B087C-41A0-465B-9B53-5940F44B51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9A427760-7D72-4D62-B979-434D8F8127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 xmlns:a16="http://schemas.microsoft.com/office/drawing/2014/main" id="{8F81AE4A-D7BB-4856-871D-518C33078E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043CF829-A99F-4E9C-A6C5-28D8D41C69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 xmlns:a16="http://schemas.microsoft.com/office/drawing/2014/main" id="{B10387CC-FC65-4B28-997F-799D4338356B}"/>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8" name="Footer Placeholder 7">
            <a:extLst>
              <a:ext uri="{FF2B5EF4-FFF2-40B4-BE49-F238E27FC236}">
                <a16:creationId xmlns="" xmlns:a16="http://schemas.microsoft.com/office/drawing/2014/main" id="{64E576DB-DEE5-4621-8400-72545DED242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 xmlns:a16="http://schemas.microsoft.com/office/drawing/2014/main" id="{A9D7E04D-59E4-4B86-AD48-843F155A9877}"/>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999831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B921E5-5A67-49AB-8AC8-3333BA3C96E2}"/>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 xmlns:a16="http://schemas.microsoft.com/office/drawing/2014/main" id="{4B820DAB-9389-4BF7-9B9B-6C5630F0EEF9}"/>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4" name="Footer Placeholder 3">
            <a:extLst>
              <a:ext uri="{FF2B5EF4-FFF2-40B4-BE49-F238E27FC236}">
                <a16:creationId xmlns="" xmlns:a16="http://schemas.microsoft.com/office/drawing/2014/main" id="{E8898381-A1DD-4497-B808-065B790FDEC3}"/>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 xmlns:a16="http://schemas.microsoft.com/office/drawing/2014/main" id="{EDB7C0A4-6B48-44DD-8781-98F8A7BD1609}"/>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273815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EBBEE556-617A-4069-92F8-F0BEE1B31A97}"/>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3" name="Footer Placeholder 2">
            <a:extLst>
              <a:ext uri="{FF2B5EF4-FFF2-40B4-BE49-F238E27FC236}">
                <a16:creationId xmlns="" xmlns:a16="http://schemas.microsoft.com/office/drawing/2014/main" id="{CAE99206-C0C4-43BD-835D-A42FB00BC16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 xmlns:a16="http://schemas.microsoft.com/office/drawing/2014/main" id="{72360717-F113-4B01-B87C-A8ED4368991E}"/>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2097429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931ECE-DFC3-4591-B2F0-5FC665C404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816D4573-097A-4C8A-9C4D-DB1A565F0D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 xmlns:a16="http://schemas.microsoft.com/office/drawing/2014/main" id="{E48ECF81-A54D-4E0E-A26D-A108FF442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317AC0EC-3376-4CBC-9236-0DF945D6AB12}"/>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6" name="Footer Placeholder 5">
            <a:extLst>
              <a:ext uri="{FF2B5EF4-FFF2-40B4-BE49-F238E27FC236}">
                <a16:creationId xmlns="" xmlns:a16="http://schemas.microsoft.com/office/drawing/2014/main" id="{4030085E-7F2E-4A06-B326-A759BFE51C6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88F5FF91-3BA5-483E-B66A-A7B744E530B8}"/>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1017989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332F460-9A66-4E53-8013-84381C8354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 xmlns:a16="http://schemas.microsoft.com/office/drawing/2014/main" id="{21D1D14B-A33E-4557-8600-691ADAED09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 xmlns:a16="http://schemas.microsoft.com/office/drawing/2014/main" id="{B2F2A5AC-4C95-493D-AF6D-A1572840CB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A9959802-6303-40A7-9E88-0E13CBAA035E}"/>
              </a:ext>
            </a:extLst>
          </p:cNvPr>
          <p:cNvSpPr>
            <a:spLocks noGrp="1"/>
          </p:cNvSpPr>
          <p:nvPr>
            <p:ph type="dt" sz="half" idx="10"/>
          </p:nvPr>
        </p:nvSpPr>
        <p:spPr/>
        <p:txBody>
          <a:bodyPr/>
          <a:lstStyle/>
          <a:p>
            <a:fld id="{61C92577-5448-43A6-86AB-69A41363FD95}" type="datetimeFigureOut">
              <a:rPr lang="en-IN" smtClean="0"/>
              <a:pPr/>
              <a:t>19-11-2020</a:t>
            </a:fld>
            <a:endParaRPr lang="en-IN"/>
          </a:p>
        </p:txBody>
      </p:sp>
      <p:sp>
        <p:nvSpPr>
          <p:cNvPr id="6" name="Footer Placeholder 5">
            <a:extLst>
              <a:ext uri="{FF2B5EF4-FFF2-40B4-BE49-F238E27FC236}">
                <a16:creationId xmlns="" xmlns:a16="http://schemas.microsoft.com/office/drawing/2014/main" id="{4C46149C-B32D-4751-A37F-DF9106F64DF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 xmlns:a16="http://schemas.microsoft.com/office/drawing/2014/main" id="{EEA4CE75-A3EC-410E-B5D8-E06EB070BAC9}"/>
              </a:ext>
            </a:extLst>
          </p:cNvPr>
          <p:cNvSpPr>
            <a:spLocks noGrp="1"/>
          </p:cNvSpPr>
          <p:nvPr>
            <p:ph type="sldNum" sz="quarter" idx="12"/>
          </p:nvPr>
        </p:nvSpPr>
        <p:spPr/>
        <p:txBody>
          <a:body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1932624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BCE8D699-E5B4-42D3-B21B-C0C1A5013B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 xmlns:a16="http://schemas.microsoft.com/office/drawing/2014/main" id="{33D48C11-7A1A-4797-AC16-D2F288733F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53D0AFC9-1C52-4678-9970-FD00613818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C92577-5448-43A6-86AB-69A41363FD95}" type="datetimeFigureOut">
              <a:rPr lang="en-IN" smtClean="0"/>
              <a:pPr/>
              <a:t>19-11-2020</a:t>
            </a:fld>
            <a:endParaRPr lang="en-IN"/>
          </a:p>
        </p:txBody>
      </p:sp>
      <p:sp>
        <p:nvSpPr>
          <p:cNvPr id="5" name="Footer Placeholder 4">
            <a:extLst>
              <a:ext uri="{FF2B5EF4-FFF2-40B4-BE49-F238E27FC236}">
                <a16:creationId xmlns="" xmlns:a16="http://schemas.microsoft.com/office/drawing/2014/main" id="{A43D9DE2-011D-4C3F-B5F3-D739EE20B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 xmlns:a16="http://schemas.microsoft.com/office/drawing/2014/main" id="{A44E0697-3E99-4FF1-BAA3-002205983E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BFF5D-1530-45FC-8054-E7CA135AF07C}" type="slidenum">
              <a:rPr lang="en-IN" smtClean="0"/>
              <a:pPr/>
              <a:t>‹#›</a:t>
            </a:fld>
            <a:endParaRPr lang="en-IN"/>
          </a:p>
        </p:txBody>
      </p:sp>
    </p:spTree>
    <p:extLst>
      <p:ext uri="{BB962C8B-B14F-4D97-AF65-F5344CB8AC3E}">
        <p14:creationId xmlns="" xmlns:p14="http://schemas.microsoft.com/office/powerpoint/2010/main" val="419592538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75567"/>
          </a:xfrm>
        </p:spPr>
        <p:txBody>
          <a:bodyPr/>
          <a:lstStyle/>
          <a:p>
            <a:pPr algn="ctr"/>
            <a:r>
              <a:rPr lang="en-US" b="1" dirty="0" smtClean="0">
                <a:latin typeface="Cambria" panose="02040503050406030204" pitchFamily="18" charset="0"/>
                <a:ea typeface="Cambria" panose="02040503050406030204" pitchFamily="18" charset="0"/>
              </a:rPr>
              <a:t>Fiscal Responsibility and Budget Management</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pPr algn="ctr">
              <a:buNone/>
            </a:pPr>
            <a:endParaRPr lang="en-US" dirty="0" smtClean="0">
              <a:latin typeface="Cambria" pitchFamily="18" charset="0"/>
              <a:ea typeface="Cambria" pitchFamily="18" charset="0"/>
            </a:endParaRPr>
          </a:p>
          <a:p>
            <a:pPr algn="ctr">
              <a:buNone/>
            </a:pPr>
            <a:r>
              <a:rPr lang="en-US" dirty="0" smtClean="0">
                <a:latin typeface="Cambria" pitchFamily="18" charset="0"/>
                <a:ea typeface="Cambria" pitchFamily="18" charset="0"/>
              </a:rPr>
              <a:t>V N </a:t>
            </a:r>
            <a:r>
              <a:rPr lang="en-US" dirty="0" err="1" smtClean="0">
                <a:latin typeface="Cambria" pitchFamily="18" charset="0"/>
                <a:ea typeface="Cambria" pitchFamily="18" charset="0"/>
              </a:rPr>
              <a:t>Alok</a:t>
            </a:r>
            <a:endParaRPr lang="en-US" dirty="0" smtClean="0">
              <a:latin typeface="Cambria" pitchFamily="18" charset="0"/>
              <a:ea typeface="Cambria" pitchFamily="18" charset="0"/>
            </a:endParaRPr>
          </a:p>
          <a:p>
            <a:pPr algn="ctr">
              <a:buNone/>
            </a:pPr>
            <a:r>
              <a:rPr lang="en-US" dirty="0" smtClean="0">
                <a:latin typeface="Cambria" pitchFamily="18" charset="0"/>
                <a:ea typeface="Cambria" pitchFamily="18" charset="0"/>
              </a:rPr>
              <a:t>Indian Institute of Public Administration</a:t>
            </a:r>
          </a:p>
          <a:p>
            <a:pPr algn="ctr">
              <a:buNone/>
            </a:pPr>
            <a:endParaRPr lang="en-US" dirty="0" smtClean="0">
              <a:latin typeface="Cambria" pitchFamily="18" charset="0"/>
              <a:ea typeface="Cambria" pitchFamily="18" charset="0"/>
            </a:endParaRPr>
          </a:p>
          <a:p>
            <a:pPr algn="ctr">
              <a:buNone/>
            </a:pPr>
            <a:endParaRPr lang="en-US" dirty="0" smtClean="0">
              <a:latin typeface="Cambria" pitchFamily="18" charset="0"/>
              <a:ea typeface="Cambria" pitchFamily="18" charset="0"/>
            </a:endParaRPr>
          </a:p>
          <a:p>
            <a:pPr algn="ctr">
              <a:buNone/>
            </a:pPr>
            <a:r>
              <a:rPr lang="en-US" dirty="0" smtClean="0">
                <a:latin typeface="Cambria" pitchFamily="18" charset="0"/>
                <a:ea typeface="Cambria" pitchFamily="18" charset="0"/>
              </a:rPr>
              <a:t>vnalok@gmail.com</a:t>
            </a:r>
            <a:endParaRPr lang="en-US" dirty="0">
              <a:latin typeface="Cambria" pitchFamily="18" charset="0"/>
              <a:ea typeface="Cambria"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68" y="365125"/>
            <a:ext cx="11450594" cy="1325563"/>
          </a:xfrm>
        </p:spPr>
        <p:txBody>
          <a:bodyPr/>
          <a:lstStyle/>
          <a:p>
            <a:r>
              <a:rPr lang="en-US" b="1" dirty="0" smtClean="0">
                <a:latin typeface="Cambria" pitchFamily="18" charset="0"/>
                <a:ea typeface="Cambria" pitchFamily="18" charset="0"/>
              </a:rPr>
              <a:t>Fiscal responsibility legislation in States</a:t>
            </a:r>
            <a:endParaRPr lang="en-US" b="1" dirty="0">
              <a:latin typeface="Cambria" pitchFamily="18" charset="0"/>
              <a:ea typeface="Cambria" pitchFamily="18" charset="0"/>
            </a:endParaRPr>
          </a:p>
        </p:txBody>
      </p:sp>
      <p:sp>
        <p:nvSpPr>
          <p:cNvPr id="3" name="Content Placeholder 2"/>
          <p:cNvSpPr>
            <a:spLocks noGrp="1"/>
          </p:cNvSpPr>
          <p:nvPr>
            <p:ph idx="1"/>
          </p:nvPr>
        </p:nvSpPr>
        <p:spPr>
          <a:xfrm>
            <a:off x="838200" y="1622854"/>
            <a:ext cx="10515600" cy="4554109"/>
          </a:xfrm>
        </p:spPr>
        <p:txBody>
          <a:bodyPr>
            <a:normAutofit/>
          </a:bodyPr>
          <a:lstStyle/>
          <a:p>
            <a:pPr>
              <a:buFont typeface="Wingdings" pitchFamily="2" charset="2"/>
              <a:buChar char="§"/>
            </a:pPr>
            <a:r>
              <a:rPr lang="en-US" sz="2400" dirty="0" smtClean="0">
                <a:latin typeface="Cambria" pitchFamily="18" charset="0"/>
                <a:ea typeface="Cambria" pitchFamily="18" charset="0"/>
              </a:rPr>
              <a:t>To ensure that the States too are financially prudent, the 12th Finance Commission’s recommendations in 2004 linked debt relief to States with their enactment of similar laws.</a:t>
            </a:r>
          </a:p>
          <a:p>
            <a:pPr>
              <a:buFont typeface="Wingdings" pitchFamily="2" charset="2"/>
              <a:buChar char="§"/>
            </a:pPr>
            <a:r>
              <a:rPr lang="en-US" sz="2400" dirty="0" smtClean="0">
                <a:latin typeface="Cambria" pitchFamily="18" charset="0"/>
                <a:ea typeface="Cambria" pitchFamily="18" charset="0"/>
              </a:rPr>
              <a:t>The States have since enacted their own respective Fiscal Responsibility Legislation and set the same 3% of Gross State Domestic Product (GSDP) cap on their annual fiscal deficit:</a:t>
            </a:r>
          </a:p>
          <a:p>
            <a:pPr>
              <a:buNone/>
            </a:pPr>
            <a:r>
              <a:rPr lang="en-US" sz="2400" b="1" dirty="0" smtClean="0"/>
              <a:t>Before 12</a:t>
            </a:r>
            <a:r>
              <a:rPr lang="en-US" sz="2400" b="1" baseline="30000" dirty="0" smtClean="0"/>
              <a:t>th</a:t>
            </a:r>
            <a:r>
              <a:rPr lang="en-US" sz="2400" b="1" dirty="0" smtClean="0"/>
              <a:t> FC:</a:t>
            </a:r>
          </a:p>
          <a:p>
            <a:pPr>
              <a:buNone/>
            </a:pPr>
            <a:r>
              <a:rPr lang="en-US" sz="2400" dirty="0" smtClean="0"/>
              <a:t>Karnataka (2002), Punjab (2002), Kerala (2003), TN (2003), UP (2004),</a:t>
            </a:r>
          </a:p>
          <a:p>
            <a:pPr>
              <a:buNone/>
            </a:pPr>
            <a:r>
              <a:rPr lang="en-US" sz="2400" b="1" dirty="0" smtClean="0"/>
              <a:t>After 12</a:t>
            </a:r>
            <a:r>
              <a:rPr lang="en-US" sz="2400" b="1" baseline="30000" dirty="0" smtClean="0"/>
              <a:t>th</a:t>
            </a:r>
            <a:r>
              <a:rPr lang="en-US" sz="2400" b="1" dirty="0" smtClean="0"/>
              <a:t> FC:</a:t>
            </a:r>
          </a:p>
          <a:p>
            <a:pPr>
              <a:buNone/>
            </a:pPr>
            <a:r>
              <a:rPr lang="en-US" sz="2400" dirty="0" smtClean="0"/>
              <a:t>Maharashtra, Orissa, Rajasthan, Assam, Haryana, AP, H.P. Bihar etc. Most states (22) had enacted FRL.</a:t>
            </a:r>
          </a:p>
          <a:p>
            <a:endParaRPr lang="en-US" sz="2400" dirty="0" smtClean="0">
              <a:latin typeface="Cambria" pitchFamily="18" charset="0"/>
              <a:ea typeface="Cambria" pitchFamily="18" charset="0"/>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B99345-D618-41E4-B7AA-B5D479454136}"/>
              </a:ext>
            </a:extLst>
          </p:cNvPr>
          <p:cNvSpPr>
            <a:spLocks noGrp="1"/>
          </p:cNvSpPr>
          <p:nvPr>
            <p:ph type="title"/>
          </p:nvPr>
        </p:nvSpPr>
        <p:spPr/>
        <p:txBody>
          <a:bodyPr>
            <a:normAutofit/>
          </a:bodyPr>
          <a:lstStyle/>
          <a:p>
            <a:pPr algn="ctr"/>
            <a:r>
              <a:rPr lang="en-US" sz="4000" b="1" dirty="0">
                <a:latin typeface="Cambria" panose="02040503050406030204" pitchFamily="18" charset="0"/>
                <a:ea typeface="Cambria" panose="02040503050406030204" pitchFamily="18" charset="0"/>
              </a:rPr>
              <a:t>Recommendations </a:t>
            </a:r>
            <a:r>
              <a:rPr lang="en-US" b="1" dirty="0">
                <a:latin typeface="Cambria" panose="02040503050406030204" pitchFamily="18" charset="0"/>
                <a:ea typeface="Cambria" panose="02040503050406030204" pitchFamily="18" charset="0"/>
              </a:rPr>
              <a:t>of</a:t>
            </a:r>
            <a:r>
              <a:rPr lang="en-US" sz="4000" b="1" dirty="0">
                <a:latin typeface="Cambria" panose="02040503050406030204" pitchFamily="18" charset="0"/>
                <a:ea typeface="Cambria" panose="02040503050406030204" pitchFamily="18" charset="0"/>
              </a:rPr>
              <a:t> NK Singh Committee </a:t>
            </a:r>
            <a:r>
              <a:rPr lang="en-IN" b="1" dirty="0"/>
              <a:t/>
            </a:r>
            <a:br>
              <a:rPr lang="en-IN" b="1" dirty="0"/>
            </a:br>
            <a:endParaRPr lang="en-IN" dirty="0"/>
          </a:p>
        </p:txBody>
      </p:sp>
      <p:sp>
        <p:nvSpPr>
          <p:cNvPr id="3" name="Content Placeholder 2">
            <a:extLst>
              <a:ext uri="{FF2B5EF4-FFF2-40B4-BE49-F238E27FC236}">
                <a16:creationId xmlns="" xmlns:a16="http://schemas.microsoft.com/office/drawing/2014/main" id="{DDD6CBD5-126E-47DE-B708-6A8A8A09463E}"/>
              </a:ext>
            </a:extLst>
          </p:cNvPr>
          <p:cNvSpPr>
            <a:spLocks noGrp="1"/>
          </p:cNvSpPr>
          <p:nvPr>
            <p:ph idx="1"/>
          </p:nvPr>
        </p:nvSpPr>
        <p:spPr>
          <a:xfrm>
            <a:off x="873210" y="1515763"/>
            <a:ext cx="9300519" cy="4525600"/>
          </a:xfrm>
        </p:spPr>
        <p:txBody>
          <a:bodyPr/>
          <a:lstStyle/>
          <a:p>
            <a:pPr>
              <a:buFont typeface="Wingdings" pitchFamily="2" charset="2"/>
              <a:buChar char="§"/>
            </a:pPr>
            <a:r>
              <a:rPr lang="en-US" sz="2400" dirty="0" smtClean="0">
                <a:latin typeface="Cambria" pitchFamily="18" charset="0"/>
                <a:ea typeface="Cambria" pitchFamily="18" charset="0"/>
              </a:rPr>
              <a:t>Revenue </a:t>
            </a:r>
            <a:r>
              <a:rPr lang="en-US" sz="2400" dirty="0">
                <a:latin typeface="Cambria" pitchFamily="18" charset="0"/>
                <a:ea typeface="Cambria" pitchFamily="18" charset="0"/>
              </a:rPr>
              <a:t>Deficit Targets</a:t>
            </a:r>
            <a:endParaRPr lang="en-IN" sz="2400" dirty="0">
              <a:latin typeface="Cambria" pitchFamily="18" charset="0"/>
              <a:ea typeface="Cambria" pitchFamily="18" charset="0"/>
            </a:endParaRPr>
          </a:p>
          <a:p>
            <a:pPr>
              <a:buFont typeface="Wingdings" pitchFamily="2" charset="2"/>
              <a:buChar char="§"/>
            </a:pPr>
            <a:r>
              <a:rPr lang="en-US" sz="2400" dirty="0" smtClean="0">
                <a:latin typeface="Cambria" pitchFamily="18" charset="0"/>
                <a:ea typeface="Cambria" pitchFamily="18" charset="0"/>
              </a:rPr>
              <a:t>Formation </a:t>
            </a:r>
            <a:r>
              <a:rPr lang="en-US" sz="2400" dirty="0">
                <a:latin typeface="Cambria" pitchFamily="18" charset="0"/>
                <a:ea typeface="Cambria" pitchFamily="18" charset="0"/>
              </a:rPr>
              <a:t>of the Fiscal Council to advise the Government.</a:t>
            </a:r>
            <a:endParaRPr lang="en-IN" sz="2400" dirty="0">
              <a:latin typeface="Cambria" pitchFamily="18" charset="0"/>
              <a:ea typeface="Cambria" pitchFamily="18" charset="0"/>
            </a:endParaRPr>
          </a:p>
          <a:p>
            <a:pPr lvl="0">
              <a:buFont typeface="Wingdings" pitchFamily="2" charset="2"/>
              <a:buChar char="§"/>
            </a:pPr>
            <a:r>
              <a:rPr lang="en-US" sz="2400" dirty="0">
                <a:latin typeface="Cambria" pitchFamily="18" charset="0"/>
                <a:ea typeface="Cambria" pitchFamily="18" charset="0"/>
              </a:rPr>
              <a:t>Public Debt to GDP ratio should be considered as a medium-term anchor for fiscal policy in India.</a:t>
            </a:r>
          </a:p>
          <a:p>
            <a:pPr>
              <a:buFont typeface="Wingdings" pitchFamily="2" charset="2"/>
              <a:buChar char="§"/>
            </a:pPr>
            <a:r>
              <a:rPr lang="en-US" sz="2400" dirty="0">
                <a:latin typeface="Cambria" pitchFamily="18" charset="0"/>
                <a:ea typeface="Cambria" pitchFamily="18" charset="0"/>
              </a:rPr>
              <a:t>Fiscal Deficit as the operating Target</a:t>
            </a:r>
            <a:endParaRPr lang="en-IN" sz="2400" dirty="0">
              <a:latin typeface="Cambria" pitchFamily="18" charset="0"/>
              <a:ea typeface="Cambria" pitchFamily="18" charset="0"/>
            </a:endParaRPr>
          </a:p>
          <a:p>
            <a:pPr>
              <a:buFont typeface="Wingdings" pitchFamily="2" charset="2"/>
              <a:buChar char="§"/>
            </a:pPr>
            <a:r>
              <a:rPr lang="en-US" sz="2400" dirty="0">
                <a:latin typeface="Cambria" pitchFamily="18" charset="0"/>
                <a:ea typeface="Cambria" pitchFamily="18" charset="0"/>
              </a:rPr>
              <a:t>Escape Clauses to accommodate Counter Cyclical issues</a:t>
            </a:r>
          </a:p>
          <a:p>
            <a:pPr>
              <a:buFont typeface="Wingdings" pitchFamily="2" charset="2"/>
              <a:buChar char="§"/>
            </a:pPr>
            <a:r>
              <a:rPr lang="en-US" sz="2400" dirty="0">
                <a:latin typeface="Cambria" pitchFamily="18" charset="0"/>
                <a:ea typeface="Cambria" pitchFamily="18" charset="0"/>
              </a:rPr>
              <a:t>Fiscal Consolidation responsibility for States</a:t>
            </a:r>
            <a:endParaRPr lang="en-IN" sz="2400" dirty="0">
              <a:latin typeface="Cambria" pitchFamily="18" charset="0"/>
              <a:ea typeface="Cambria" pitchFamily="18" charset="0"/>
            </a:endParaRPr>
          </a:p>
          <a:p>
            <a:pPr>
              <a:buFont typeface="Wingdings" pitchFamily="2" charset="2"/>
              <a:buChar char="§"/>
            </a:pPr>
            <a:r>
              <a:rPr lang="en-US" sz="2400" dirty="0">
                <a:latin typeface="Cambria" pitchFamily="18" charset="0"/>
                <a:ea typeface="Cambria" pitchFamily="18" charset="0"/>
              </a:rPr>
              <a:t>Congruence of Fiscal and Monetary Policies.</a:t>
            </a:r>
            <a:endParaRPr lang="en-IN" sz="2400" dirty="0">
              <a:latin typeface="Cambria" pitchFamily="18" charset="0"/>
              <a:ea typeface="Cambria" pitchFamily="18" charset="0"/>
            </a:endParaRPr>
          </a:p>
          <a:p>
            <a:endParaRPr lang="en-IN" dirty="0"/>
          </a:p>
          <a:p>
            <a:pPr lvl="0"/>
            <a:endParaRPr lang="en-IN" dirty="0"/>
          </a:p>
          <a:p>
            <a:endParaRPr lang="en-IN" dirty="0"/>
          </a:p>
        </p:txBody>
      </p:sp>
    </p:spTree>
    <p:extLst>
      <p:ext uri="{BB962C8B-B14F-4D97-AF65-F5344CB8AC3E}">
        <p14:creationId xmlns="" xmlns:p14="http://schemas.microsoft.com/office/powerpoint/2010/main" val="2718904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B6D847-6423-4377-AB33-B722E7E5982B}"/>
              </a:ext>
            </a:extLst>
          </p:cNvPr>
          <p:cNvSpPr>
            <a:spLocks noGrp="1"/>
          </p:cNvSpPr>
          <p:nvPr>
            <p:ph type="title"/>
          </p:nvPr>
        </p:nvSpPr>
        <p:spPr/>
        <p:txBody>
          <a:bodyPr/>
          <a:lstStyle/>
          <a:p>
            <a:pPr algn="ctr"/>
            <a:r>
              <a:rPr lang="en-US" b="1" dirty="0">
                <a:latin typeface="Cambria" panose="02040503050406030204" pitchFamily="18" charset="0"/>
                <a:ea typeface="Cambria" panose="02040503050406030204" pitchFamily="18" charset="0"/>
              </a:rPr>
              <a:t>Escape Clause in the FRBM Act</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F02CDE77-F81B-4415-A590-A0B94AA7C923}"/>
              </a:ext>
            </a:extLst>
          </p:cNvPr>
          <p:cNvSpPr>
            <a:spLocks noGrp="1"/>
          </p:cNvSpPr>
          <p:nvPr>
            <p:ph idx="1"/>
          </p:nvPr>
        </p:nvSpPr>
        <p:spPr>
          <a:xfrm>
            <a:off x="677334" y="1869989"/>
            <a:ext cx="9677628" cy="4171373"/>
          </a:xfrm>
        </p:spPr>
        <p:txBody>
          <a:bodyPr>
            <a:normAutofit/>
          </a:bodyPr>
          <a:lstStyle/>
          <a:p>
            <a:pPr>
              <a:buFont typeface="Wingdings" pitchFamily="2" charset="2"/>
              <a:buChar char="§"/>
            </a:pPr>
            <a:r>
              <a:rPr lang="en-US" sz="2400" dirty="0">
                <a:latin typeface="Cambria" pitchFamily="18" charset="0"/>
                <a:ea typeface="Cambria" pitchFamily="18" charset="0"/>
              </a:rPr>
              <a:t>Escape clause refers to the situation under which the central government can flexibly follow fiscal deficit target during special circumstances such as the external crisis.</a:t>
            </a:r>
          </a:p>
          <a:p>
            <a:pPr>
              <a:buFont typeface="Wingdings" pitchFamily="2" charset="2"/>
              <a:buChar char="§"/>
            </a:pPr>
            <a:r>
              <a:rPr lang="en-US" sz="2400" dirty="0">
                <a:latin typeface="Cambria" pitchFamily="18" charset="0"/>
                <a:ea typeface="Cambria" pitchFamily="18" charset="0"/>
              </a:rPr>
              <a:t>The clause allows the Government to relax the fiscal deficit target for up to 50 basis points or 0.5 per cent.</a:t>
            </a:r>
          </a:p>
          <a:p>
            <a:pPr>
              <a:buFont typeface="Wingdings" pitchFamily="2" charset="2"/>
              <a:buChar char="§"/>
            </a:pPr>
            <a:r>
              <a:rPr lang="en-US" sz="2400" dirty="0">
                <a:latin typeface="Cambria" pitchFamily="18" charset="0"/>
                <a:ea typeface="Cambria" pitchFamily="18" charset="0"/>
              </a:rPr>
              <a:t>The Escape Clauses can be invoked:</a:t>
            </a:r>
          </a:p>
          <a:p>
            <a:pPr lvl="1">
              <a:buFont typeface="Wingdings" pitchFamily="2" charset="2"/>
              <a:buChar char="§"/>
            </a:pPr>
            <a:r>
              <a:rPr lang="en-US" dirty="0">
                <a:latin typeface="Cambria" pitchFamily="18" charset="0"/>
                <a:ea typeface="Cambria" pitchFamily="18" charset="0"/>
              </a:rPr>
              <a:t>by the Government after formal consultations and advice of the Fiscal Council.</a:t>
            </a:r>
          </a:p>
          <a:p>
            <a:pPr lvl="1">
              <a:buFont typeface="Wingdings" pitchFamily="2" charset="2"/>
              <a:buChar char="§"/>
            </a:pPr>
            <a:r>
              <a:rPr lang="en-US" dirty="0">
                <a:latin typeface="Cambria" pitchFamily="18" charset="0"/>
                <a:ea typeface="Cambria" pitchFamily="18" charset="0"/>
              </a:rPr>
              <a:t>with a clear commitment to return to the original fiscal target in the coming fiscal year.</a:t>
            </a:r>
          </a:p>
          <a:p>
            <a:endParaRPr lang="en-US" sz="1600" dirty="0">
              <a:latin typeface="Palatino Linotype" panose="02040502050505030304" pitchFamily="18" charset="0"/>
            </a:endParaRPr>
          </a:p>
          <a:p>
            <a:endParaRPr lang="en-IN" sz="1600" dirty="0">
              <a:latin typeface="Palatino Linotype" panose="02040502050505030304" pitchFamily="18" charset="0"/>
            </a:endParaRPr>
          </a:p>
        </p:txBody>
      </p:sp>
    </p:spTree>
    <p:extLst>
      <p:ext uri="{BB962C8B-B14F-4D97-AF65-F5344CB8AC3E}">
        <p14:creationId xmlns="" xmlns:p14="http://schemas.microsoft.com/office/powerpoint/2010/main" val="730147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8EDF1D-E581-4133-95DF-0E35B0D3FCF8}"/>
              </a:ext>
            </a:extLst>
          </p:cNvPr>
          <p:cNvSpPr>
            <a:spLocks noGrp="1"/>
          </p:cNvSpPr>
          <p:nvPr>
            <p:ph type="title"/>
          </p:nvPr>
        </p:nvSpPr>
        <p:spPr/>
        <p:txBody>
          <a:bodyPr/>
          <a:lstStyle/>
          <a:p>
            <a:pPr algn="ctr"/>
            <a:r>
              <a:rPr lang="en-US" b="1" dirty="0" smtClean="0">
                <a:latin typeface="Cambria" panose="02040503050406030204" pitchFamily="18" charset="0"/>
                <a:ea typeface="Cambria" panose="02040503050406030204" pitchFamily="18" charset="0"/>
              </a:rPr>
              <a:t>Latest </a:t>
            </a:r>
            <a:r>
              <a:rPr lang="en-US" b="1" dirty="0">
                <a:latin typeface="Cambria" panose="02040503050406030204" pitchFamily="18" charset="0"/>
                <a:ea typeface="Cambria" panose="02040503050406030204" pitchFamily="18" charset="0"/>
              </a:rPr>
              <a:t>FRBM Targets</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C6BAFE36-C9F9-48B4-9210-6608AA572F9F}"/>
              </a:ext>
            </a:extLst>
          </p:cNvPr>
          <p:cNvSpPr>
            <a:spLocks noGrp="1"/>
          </p:cNvSpPr>
          <p:nvPr>
            <p:ph idx="1"/>
          </p:nvPr>
        </p:nvSpPr>
        <p:spPr>
          <a:xfrm>
            <a:off x="677334" y="1639331"/>
            <a:ext cx="8596668" cy="4402032"/>
          </a:xfrm>
        </p:spPr>
        <p:txBody>
          <a:bodyPr>
            <a:normAutofit/>
          </a:bodyPr>
          <a:lstStyle/>
          <a:p>
            <a:pPr marL="0" indent="0">
              <a:buNone/>
            </a:pPr>
            <a:r>
              <a:rPr lang="en-US" sz="2400" dirty="0">
                <a:latin typeface="Palatino Linotype" panose="02040502050505030304" pitchFamily="18" charset="0"/>
              </a:rPr>
              <a:t>The latest FRBM Act Targets are:</a:t>
            </a:r>
          </a:p>
          <a:p>
            <a:pPr>
              <a:buFont typeface="Wingdings" pitchFamily="2" charset="2"/>
              <a:buChar char="§"/>
            </a:pPr>
            <a:r>
              <a:rPr lang="en-US" sz="2400" dirty="0">
                <a:latin typeface="Palatino Linotype" panose="02040502050505030304" pitchFamily="18" charset="0"/>
              </a:rPr>
              <a:t>To limit the Fiscal Deficit to </a:t>
            </a:r>
            <a:r>
              <a:rPr lang="en-US" sz="2400" dirty="0" smtClean="0">
                <a:latin typeface="Palatino Linotype" panose="02040502050505030304" pitchFamily="18" charset="0"/>
              </a:rPr>
              <a:t>3.1% </a:t>
            </a:r>
            <a:r>
              <a:rPr lang="en-US" sz="2400" dirty="0">
                <a:latin typeface="Palatino Linotype" panose="02040502050505030304" pitchFamily="18" charset="0"/>
              </a:rPr>
              <a:t>of the GDP by March 31, </a:t>
            </a:r>
            <a:r>
              <a:rPr lang="en-US" sz="2400" dirty="0" smtClean="0">
                <a:latin typeface="Palatino Linotype" panose="02040502050505030304" pitchFamily="18" charset="0"/>
              </a:rPr>
              <a:t>2023.</a:t>
            </a:r>
            <a:endParaRPr lang="en-US" sz="2400" dirty="0">
              <a:latin typeface="Palatino Linotype" panose="02040502050505030304" pitchFamily="18" charset="0"/>
            </a:endParaRPr>
          </a:p>
          <a:p>
            <a:pPr>
              <a:buFont typeface="Wingdings" pitchFamily="2" charset="2"/>
              <a:buChar char="§"/>
            </a:pPr>
            <a:r>
              <a:rPr lang="en-US" sz="2400" dirty="0">
                <a:latin typeface="Palatino Linotype" panose="02040502050505030304" pitchFamily="18" charset="0"/>
              </a:rPr>
              <a:t>To limit the debt of the </a:t>
            </a:r>
            <a:r>
              <a:rPr lang="en-US" sz="2400" dirty="0" smtClean="0">
                <a:latin typeface="Palatino Linotype" panose="02040502050505030304" pitchFamily="18" charset="0"/>
              </a:rPr>
              <a:t>Union Government </a:t>
            </a:r>
            <a:r>
              <a:rPr lang="en-US" sz="2400" dirty="0">
                <a:latin typeface="Palatino Linotype" panose="02040502050505030304" pitchFamily="18" charset="0"/>
              </a:rPr>
              <a:t>to 40% of the GDP by </a:t>
            </a:r>
            <a:r>
              <a:rPr lang="en-US" sz="2400" dirty="0" smtClean="0">
                <a:latin typeface="Palatino Linotype" panose="02040502050505030304" pitchFamily="18" charset="0"/>
              </a:rPr>
              <a:t>2024-25</a:t>
            </a:r>
            <a:r>
              <a:rPr lang="en-US" sz="2400" dirty="0">
                <a:latin typeface="Palatino Linotype" panose="02040502050505030304" pitchFamily="18" charset="0"/>
              </a:rPr>
              <a:t>.</a:t>
            </a:r>
          </a:p>
          <a:p>
            <a:pPr marL="0" indent="0">
              <a:buNone/>
            </a:pPr>
            <a:endParaRPr lang="en-US" sz="2400" dirty="0" smtClean="0">
              <a:latin typeface="Palatino Linotype" panose="02040502050505030304" pitchFamily="18" charset="0"/>
            </a:endParaRPr>
          </a:p>
          <a:p>
            <a:pPr marL="0" indent="0">
              <a:buNone/>
            </a:pPr>
            <a:r>
              <a:rPr lang="en-US" sz="2400" dirty="0" smtClean="0">
                <a:latin typeface="Palatino Linotype" panose="02040502050505030304" pitchFamily="18" charset="0"/>
              </a:rPr>
              <a:t>The </a:t>
            </a:r>
            <a:r>
              <a:rPr lang="en-US" sz="2400" dirty="0">
                <a:latin typeface="Palatino Linotype" panose="02040502050505030304" pitchFamily="18" charset="0"/>
              </a:rPr>
              <a:t>Act provides room for deviation from the </a:t>
            </a:r>
            <a:r>
              <a:rPr lang="en-US" sz="2400" dirty="0" smtClean="0">
                <a:latin typeface="Palatino Linotype" panose="02040502050505030304" pitchFamily="18" charset="0"/>
              </a:rPr>
              <a:t>annual fiscal </a:t>
            </a:r>
            <a:r>
              <a:rPr lang="en-US" sz="2400" dirty="0">
                <a:latin typeface="Palatino Linotype" panose="02040502050505030304" pitchFamily="18" charset="0"/>
              </a:rPr>
              <a:t>deficit target under certain conditions.</a:t>
            </a:r>
            <a:endParaRPr lang="en-IN" sz="2400" dirty="0">
              <a:latin typeface="Palatino Linotype" panose="02040502050505030304" pitchFamily="18" charset="0"/>
            </a:endParaRPr>
          </a:p>
        </p:txBody>
      </p:sp>
      <p:pic>
        <p:nvPicPr>
          <p:cNvPr id="1026" name="Picture 2" descr="Financial Targets Stock Illustrations, Images &amp; Vectors | Shutterstock">
            <a:extLst>
              <a:ext uri="{FF2B5EF4-FFF2-40B4-BE49-F238E27FC236}">
                <a16:creationId xmlns="" xmlns:a16="http://schemas.microsoft.com/office/drawing/2014/main" id="{C3D849A7-70D8-48C9-A862-763BAE7DA2B8}"/>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949572" y="3511837"/>
            <a:ext cx="2948680" cy="317550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65350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61319" y="365125"/>
            <a:ext cx="11228173" cy="952929"/>
          </a:xfrm>
        </p:spPr>
        <p:txBody>
          <a:bodyPr/>
          <a:lstStyle/>
          <a:p>
            <a:pPr algn="ctr"/>
            <a:r>
              <a:rPr lang="en-US" b="1" dirty="0" smtClean="0">
                <a:latin typeface="Cambria" pitchFamily="18" charset="0"/>
                <a:ea typeface="Cambria" pitchFamily="18" charset="0"/>
              </a:rPr>
              <a:t>Why fiscal responsibility legislation? </a:t>
            </a:r>
            <a:endParaRPr lang="en-US" b="1" dirty="0">
              <a:latin typeface="Cambria" pitchFamily="18" charset="0"/>
              <a:ea typeface="Cambria" pitchFamily="18" charset="0"/>
            </a:endParaRPr>
          </a:p>
        </p:txBody>
      </p:sp>
      <p:sp>
        <p:nvSpPr>
          <p:cNvPr id="40963" name="Rectangle 3"/>
          <p:cNvSpPr>
            <a:spLocks noGrp="1" noChangeArrowheads="1"/>
          </p:cNvSpPr>
          <p:nvPr>
            <p:ph type="body" idx="1"/>
          </p:nvPr>
        </p:nvSpPr>
        <p:spPr>
          <a:xfrm>
            <a:off x="838200" y="1565189"/>
            <a:ext cx="10515600" cy="4611774"/>
          </a:xfrm>
        </p:spPr>
        <p:txBody>
          <a:bodyPr/>
          <a:lstStyle/>
          <a:p>
            <a:pPr>
              <a:buFont typeface="Wingdings" pitchFamily="2" charset="2"/>
              <a:buChar char="§"/>
            </a:pPr>
            <a:r>
              <a:rPr lang="en-US" dirty="0">
                <a:latin typeface="Cambria" pitchFamily="18" charset="0"/>
                <a:ea typeface="Cambria" pitchFamily="18" charset="0"/>
              </a:rPr>
              <a:t>Since the 1990s many Governments have intensified search for mechanisms to curb </a:t>
            </a:r>
            <a:r>
              <a:rPr lang="en-US" dirty="0" smtClean="0">
                <a:latin typeface="Cambria" pitchFamily="18" charset="0"/>
                <a:ea typeface="Cambria" pitchFamily="18" charset="0"/>
              </a:rPr>
              <a:t>fiscal </a:t>
            </a:r>
            <a:r>
              <a:rPr lang="en-US" dirty="0">
                <a:latin typeface="Cambria" pitchFamily="18" charset="0"/>
                <a:ea typeface="Cambria" pitchFamily="18" charset="0"/>
              </a:rPr>
              <a:t>populism.</a:t>
            </a:r>
          </a:p>
          <a:p>
            <a:pPr>
              <a:buFont typeface="Wingdings" pitchFamily="2" charset="2"/>
              <a:buChar char="§"/>
            </a:pPr>
            <a:r>
              <a:rPr lang="en-GB" dirty="0" smtClean="0">
                <a:latin typeface="Cambria" pitchFamily="18" charset="0"/>
                <a:ea typeface="Cambria" pitchFamily="18" charset="0"/>
              </a:rPr>
              <a:t>FRL confers credibility for the macroeconomic policies by removing discretionary interventions</a:t>
            </a:r>
          </a:p>
          <a:p>
            <a:pPr>
              <a:buFont typeface="Wingdings" pitchFamily="2" charset="2"/>
              <a:buChar char="§"/>
            </a:pPr>
            <a:r>
              <a:rPr lang="en-GB" dirty="0" smtClean="0">
                <a:latin typeface="Cambria" pitchFamily="18" charset="0"/>
                <a:ea typeface="Cambria" pitchFamily="18" charset="0"/>
              </a:rPr>
              <a:t>A government that abides by the FRL enjoys greater credibility among the rating agencies and market participants – both national and international</a:t>
            </a:r>
            <a:r>
              <a:rPr lang="en-US" dirty="0" smtClean="0">
                <a:latin typeface="Cambria" pitchFamily="18" charset="0"/>
                <a:ea typeface="Cambria" pitchFamily="18" charset="0"/>
              </a:rPr>
              <a:t> </a:t>
            </a:r>
          </a:p>
          <a:p>
            <a:pPr>
              <a:buFont typeface="Wingdings" pitchFamily="2" charset="2"/>
              <a:buChar char="§"/>
            </a:pPr>
            <a:r>
              <a:rPr lang="en-US" dirty="0" smtClean="0">
                <a:latin typeface="Cambria" pitchFamily="18" charset="0"/>
                <a:ea typeface="Cambria" pitchFamily="18" charset="0"/>
              </a:rPr>
              <a:t>Economic fundamentals remain robust and predictable.</a:t>
            </a:r>
            <a:endParaRPr lang="en-US" dirty="0">
              <a:latin typeface="Cambria" pitchFamily="18" charset="0"/>
              <a:ea typeface="Cambria"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ctr"/>
            <a:r>
              <a:rPr lang="en-US" sz="3600" b="1" dirty="0" smtClean="0">
                <a:latin typeface="Cambria" pitchFamily="18" charset="0"/>
                <a:ea typeface="Cambria" pitchFamily="18" charset="0"/>
              </a:rPr>
              <a:t>What is fiscal responsibility legislation (FRL)?</a:t>
            </a:r>
            <a:endParaRPr lang="en-US" sz="3600" b="1" dirty="0">
              <a:latin typeface="Cambria" pitchFamily="18" charset="0"/>
              <a:ea typeface="Cambria" pitchFamily="18" charset="0"/>
            </a:endParaRPr>
          </a:p>
        </p:txBody>
      </p:sp>
      <p:sp>
        <p:nvSpPr>
          <p:cNvPr id="43011" name="Rectangle 3"/>
          <p:cNvSpPr>
            <a:spLocks noGrp="1" noChangeArrowheads="1"/>
          </p:cNvSpPr>
          <p:nvPr>
            <p:ph type="body" idx="1"/>
          </p:nvPr>
        </p:nvSpPr>
        <p:spPr/>
        <p:txBody>
          <a:bodyPr/>
          <a:lstStyle/>
          <a:p>
            <a:pPr>
              <a:buFont typeface="Wingdings" pitchFamily="2" charset="2"/>
              <a:buChar char="§"/>
            </a:pPr>
            <a:r>
              <a:rPr lang="en-US" dirty="0">
                <a:latin typeface="Cambria" pitchFamily="18" charset="0"/>
                <a:ea typeface="Cambria" pitchFamily="18" charset="0"/>
              </a:rPr>
              <a:t>FRL is a commitment device- controls impulse of an individual government to run excessive deficits.</a:t>
            </a:r>
          </a:p>
          <a:p>
            <a:pPr>
              <a:buFont typeface="Wingdings" pitchFamily="2" charset="2"/>
              <a:buChar char="§"/>
            </a:pPr>
            <a:r>
              <a:rPr lang="en-US" dirty="0">
                <a:latin typeface="Cambria" pitchFamily="18" charset="0"/>
                <a:ea typeface="Cambria" pitchFamily="18" charset="0"/>
              </a:rPr>
              <a:t>For a group it enforces a mutual agreement that each one of them would avoid running excessive deficits. </a:t>
            </a:r>
            <a:endParaRPr lang="en-US" dirty="0" smtClean="0">
              <a:latin typeface="Cambria" pitchFamily="18" charset="0"/>
              <a:ea typeface="Cambria" pitchFamily="18" charset="0"/>
            </a:endParaRPr>
          </a:p>
          <a:p>
            <a:pPr>
              <a:buFont typeface="Wingdings" pitchFamily="2" charset="2"/>
              <a:buChar char="§"/>
            </a:pPr>
            <a:r>
              <a:rPr lang="en-US" dirty="0" smtClean="0">
                <a:latin typeface="Cambria" pitchFamily="18" charset="0"/>
                <a:ea typeface="Cambria" pitchFamily="18" charset="0"/>
              </a:rPr>
              <a:t>The agreement to protect the common interest would have to restrain the behavior of the federal government and sub-national governments.</a:t>
            </a:r>
          </a:p>
          <a:p>
            <a:pPr>
              <a:buFont typeface="Wingdings" pitchFamily="2" charset="2"/>
              <a:buChar char="§"/>
            </a:pP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E8A3FE-D125-4CD3-BC9D-F7425C0A7672}"/>
              </a:ext>
            </a:extLst>
          </p:cNvPr>
          <p:cNvSpPr>
            <a:spLocks noGrp="1"/>
          </p:cNvSpPr>
          <p:nvPr>
            <p:ph type="title"/>
          </p:nvPr>
        </p:nvSpPr>
        <p:spPr>
          <a:xfrm>
            <a:off x="763479" y="321276"/>
            <a:ext cx="9838617" cy="1609124"/>
          </a:xfrm>
        </p:spPr>
        <p:txBody>
          <a:bodyPr/>
          <a:lstStyle/>
          <a:p>
            <a:pPr algn="ctr"/>
            <a:r>
              <a:rPr lang="en-US" b="1" dirty="0">
                <a:latin typeface="Cambria" panose="02040503050406030204" pitchFamily="18" charset="0"/>
                <a:ea typeface="Cambria" panose="02040503050406030204" pitchFamily="18" charset="0"/>
              </a:rPr>
              <a:t>Why was the FRBM Act </a:t>
            </a:r>
            <a:r>
              <a:rPr lang="en-US" b="1" dirty="0" smtClean="0">
                <a:latin typeface="Cambria" panose="02040503050406030204" pitchFamily="18" charset="0"/>
                <a:ea typeface="Cambria" panose="02040503050406030204" pitchFamily="18" charset="0"/>
              </a:rPr>
              <a:t>enacted </a:t>
            </a:r>
            <a:r>
              <a:rPr lang="en-US" b="1" smtClean="0">
                <a:latin typeface="Cambria" panose="02040503050406030204" pitchFamily="18" charset="0"/>
                <a:ea typeface="Cambria" panose="02040503050406030204" pitchFamily="18" charset="0"/>
              </a:rPr>
              <a:t>in India?</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87DA033E-F362-44A5-826C-7C08EB84725F}"/>
              </a:ext>
            </a:extLst>
          </p:cNvPr>
          <p:cNvSpPr>
            <a:spLocks noGrp="1"/>
          </p:cNvSpPr>
          <p:nvPr>
            <p:ph idx="1"/>
          </p:nvPr>
        </p:nvSpPr>
        <p:spPr>
          <a:xfrm>
            <a:off x="763480" y="1911179"/>
            <a:ext cx="8735628" cy="4130184"/>
          </a:xfrm>
        </p:spPr>
        <p:txBody>
          <a:bodyPr/>
          <a:lstStyle/>
          <a:p>
            <a:pPr>
              <a:buFont typeface="Wingdings" pitchFamily="2" charset="2"/>
              <a:buChar char="§"/>
            </a:pPr>
            <a:r>
              <a:rPr lang="en-IN" sz="2400" dirty="0">
                <a:latin typeface="Cambria" pitchFamily="18" charset="0"/>
                <a:ea typeface="Cambria" pitchFamily="18" charset="0"/>
              </a:rPr>
              <a:t>In the late 1980s and early 1990s, Indian economy faced with the problem of large fiscal deficit and its monetization spilled over to external sector which resulted in an economic crisis in 1991.</a:t>
            </a:r>
          </a:p>
          <a:p>
            <a:pPr>
              <a:buFont typeface="Wingdings" pitchFamily="2" charset="2"/>
              <a:buChar char="§"/>
            </a:pPr>
            <a:r>
              <a:rPr lang="en-IN" sz="2400" dirty="0">
                <a:latin typeface="Cambria" pitchFamily="18" charset="0"/>
                <a:ea typeface="Cambria" pitchFamily="18" charset="0"/>
              </a:rPr>
              <a:t>Economic reforms were introduced in 1991 and fiscal consolidation emerged as one of the key areas of reforms. </a:t>
            </a:r>
          </a:p>
          <a:p>
            <a:pPr>
              <a:buFont typeface="Wingdings" pitchFamily="2" charset="2"/>
              <a:buChar char="§"/>
            </a:pPr>
            <a:r>
              <a:rPr lang="en-IN" sz="2400" dirty="0">
                <a:latin typeface="Cambria" pitchFamily="18" charset="0"/>
                <a:ea typeface="Cambria" pitchFamily="18" charset="0"/>
              </a:rPr>
              <a:t>The fiscal consolidation faltered after 1997-98 and the fiscal deficit started rising after that period.</a:t>
            </a:r>
          </a:p>
          <a:p>
            <a:pPr>
              <a:buFont typeface="Wingdings" pitchFamily="2" charset="2"/>
              <a:buChar char="§"/>
            </a:pPr>
            <a:r>
              <a:rPr lang="en-IN" sz="2400" dirty="0">
                <a:latin typeface="Cambria" pitchFamily="18" charset="0"/>
                <a:ea typeface="Cambria" pitchFamily="18" charset="0"/>
              </a:rPr>
              <a:t>The Government of India adopted FRBM Act, 2003 to check the deteriorating fiscal situation.</a:t>
            </a:r>
          </a:p>
          <a:p>
            <a:pPr marL="0" indent="0">
              <a:buNone/>
            </a:pPr>
            <a:r>
              <a:rPr lang="en-IN" sz="1600" dirty="0">
                <a:latin typeface="Palatino Linotype" panose="02040502050505030304" pitchFamily="18" charset="0"/>
              </a:rPr>
              <a:t> </a:t>
            </a:r>
          </a:p>
        </p:txBody>
      </p:sp>
    </p:spTree>
    <p:extLst>
      <p:ext uri="{BB962C8B-B14F-4D97-AF65-F5344CB8AC3E}">
        <p14:creationId xmlns="" xmlns:p14="http://schemas.microsoft.com/office/powerpoint/2010/main" val="3714477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759FB5-A778-4245-8090-A051192A6FA0}"/>
              </a:ext>
            </a:extLst>
          </p:cNvPr>
          <p:cNvSpPr>
            <a:spLocks noGrp="1"/>
          </p:cNvSpPr>
          <p:nvPr>
            <p:ph type="title"/>
          </p:nvPr>
        </p:nvSpPr>
        <p:spPr/>
        <p:txBody>
          <a:bodyPr/>
          <a:lstStyle/>
          <a:p>
            <a:pPr algn="ctr"/>
            <a:r>
              <a:rPr lang="en-US" b="1" dirty="0">
                <a:latin typeface="Cambria" panose="02040503050406030204" pitchFamily="18" charset="0"/>
                <a:ea typeface="Cambria" panose="02040503050406030204" pitchFamily="18" charset="0"/>
              </a:rPr>
              <a:t>Objectives of the FRBM Act</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B4F6D38A-5583-4636-98FD-54E96EB4175F}"/>
              </a:ext>
            </a:extLst>
          </p:cNvPr>
          <p:cNvSpPr>
            <a:spLocks noGrp="1"/>
          </p:cNvSpPr>
          <p:nvPr>
            <p:ph idx="1"/>
          </p:nvPr>
        </p:nvSpPr>
        <p:spPr>
          <a:xfrm>
            <a:off x="677334" y="1515763"/>
            <a:ext cx="8596668" cy="3575221"/>
          </a:xfrm>
        </p:spPr>
        <p:txBody>
          <a:bodyPr>
            <a:noAutofit/>
          </a:bodyPr>
          <a:lstStyle/>
          <a:p>
            <a:pPr marL="0" indent="0">
              <a:buNone/>
            </a:pPr>
            <a:r>
              <a:rPr lang="en-US" sz="2400" dirty="0">
                <a:latin typeface="Cambria" pitchFamily="18" charset="0"/>
                <a:ea typeface="Cambria" pitchFamily="18" charset="0"/>
              </a:rPr>
              <a:t>The main objectives of the FRBM Act:</a:t>
            </a:r>
          </a:p>
          <a:p>
            <a:pPr>
              <a:buFont typeface="Wingdings" pitchFamily="2" charset="2"/>
              <a:buChar char="§"/>
            </a:pPr>
            <a:r>
              <a:rPr lang="en-US" sz="2400" dirty="0">
                <a:latin typeface="Cambria" pitchFamily="18" charset="0"/>
                <a:ea typeface="Cambria" pitchFamily="18" charset="0"/>
              </a:rPr>
              <a:t>Elimination of the </a:t>
            </a:r>
            <a:r>
              <a:rPr lang="en-US" sz="2400" dirty="0" smtClean="0">
                <a:latin typeface="Cambria" pitchFamily="18" charset="0"/>
                <a:ea typeface="Cambria" pitchFamily="18" charset="0"/>
              </a:rPr>
              <a:t>Revenue </a:t>
            </a:r>
            <a:r>
              <a:rPr lang="en-US" sz="2400" dirty="0">
                <a:latin typeface="Cambria" pitchFamily="18" charset="0"/>
                <a:ea typeface="Cambria" pitchFamily="18" charset="0"/>
              </a:rPr>
              <a:t>Deficit and bringing down </a:t>
            </a:r>
            <a:r>
              <a:rPr lang="en-US" sz="2400">
                <a:latin typeface="Cambria" pitchFamily="18" charset="0"/>
                <a:ea typeface="Cambria" pitchFamily="18" charset="0"/>
              </a:rPr>
              <a:t>the </a:t>
            </a:r>
            <a:r>
              <a:rPr lang="en-US" sz="2400" smtClean="0">
                <a:latin typeface="Cambria" pitchFamily="18" charset="0"/>
                <a:ea typeface="Cambria" pitchFamily="18" charset="0"/>
              </a:rPr>
              <a:t>Fiscal Deficit</a:t>
            </a:r>
            <a:endParaRPr lang="en-IN" sz="2400" dirty="0">
              <a:latin typeface="Cambria" pitchFamily="18" charset="0"/>
              <a:ea typeface="Cambria" pitchFamily="18" charset="0"/>
            </a:endParaRPr>
          </a:p>
          <a:p>
            <a:pPr>
              <a:buFont typeface="Wingdings" pitchFamily="2" charset="2"/>
              <a:buChar char="§"/>
            </a:pPr>
            <a:r>
              <a:rPr lang="en-US" sz="2400" dirty="0">
                <a:latin typeface="Cambria" pitchFamily="18" charset="0"/>
                <a:ea typeface="Cambria" pitchFamily="18" charset="0"/>
              </a:rPr>
              <a:t>Ensuring equitable distribution of debt over the years</a:t>
            </a:r>
            <a:endParaRPr lang="en-IN" sz="2400" dirty="0">
              <a:latin typeface="Cambria" pitchFamily="18" charset="0"/>
              <a:ea typeface="Cambria" pitchFamily="18" charset="0"/>
            </a:endParaRPr>
          </a:p>
          <a:p>
            <a:pPr>
              <a:buFont typeface="Wingdings" pitchFamily="2" charset="2"/>
              <a:buChar char="§"/>
            </a:pPr>
            <a:r>
              <a:rPr lang="en-US" sz="2400" dirty="0">
                <a:latin typeface="Cambria" pitchFamily="18" charset="0"/>
                <a:ea typeface="Cambria" pitchFamily="18" charset="0"/>
              </a:rPr>
              <a:t>Ensuring Fiscal stability in the long run</a:t>
            </a:r>
            <a:endParaRPr lang="en-IN" sz="2400" dirty="0">
              <a:latin typeface="Cambria" pitchFamily="18" charset="0"/>
              <a:ea typeface="Cambria" pitchFamily="18" charset="0"/>
            </a:endParaRPr>
          </a:p>
          <a:p>
            <a:pPr>
              <a:buFont typeface="Wingdings" pitchFamily="2" charset="2"/>
              <a:buChar char="§"/>
            </a:pPr>
            <a:r>
              <a:rPr lang="en-US" sz="2400" dirty="0">
                <a:latin typeface="Cambria" pitchFamily="18" charset="0"/>
                <a:ea typeface="Cambria" pitchFamily="18" charset="0"/>
              </a:rPr>
              <a:t>Introduction of a transparent system of Fiscal management within the country.</a:t>
            </a:r>
          </a:p>
          <a:p>
            <a:pPr>
              <a:buFont typeface="Wingdings" pitchFamily="2" charset="2"/>
              <a:buChar char="§"/>
            </a:pPr>
            <a:r>
              <a:rPr lang="en-US" sz="2400" dirty="0">
                <a:latin typeface="Cambria" pitchFamily="18" charset="0"/>
                <a:ea typeface="Cambria" pitchFamily="18" charset="0"/>
              </a:rPr>
              <a:t>To give the necessary flexibility to Reserve Bank of India for managing inflation in India.</a:t>
            </a:r>
            <a:endParaRPr lang="en-IN" sz="2400" dirty="0">
              <a:latin typeface="Cambria" pitchFamily="18" charset="0"/>
              <a:ea typeface="Cambria" pitchFamily="18" charset="0"/>
            </a:endParaRPr>
          </a:p>
          <a:p>
            <a:endParaRPr lang="en-IN" sz="2400" dirty="0"/>
          </a:p>
        </p:txBody>
      </p:sp>
      <p:pic>
        <p:nvPicPr>
          <p:cNvPr id="1026" name="Picture 2" descr="FRBM Act">
            <a:extLst>
              <a:ext uri="{FF2B5EF4-FFF2-40B4-BE49-F238E27FC236}">
                <a16:creationId xmlns="" xmlns:a16="http://schemas.microsoft.com/office/drawing/2014/main" id="{440DE81B-97EE-4E03-AA7C-CDCF360C6281}"/>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682442" y="4568766"/>
            <a:ext cx="3409024" cy="2162128"/>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65026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E1C5C8-1A39-48EE-9A28-F122FEB34EE5}"/>
              </a:ext>
            </a:extLst>
          </p:cNvPr>
          <p:cNvSpPr>
            <a:spLocks noGrp="1"/>
          </p:cNvSpPr>
          <p:nvPr>
            <p:ph type="title"/>
          </p:nvPr>
        </p:nvSpPr>
        <p:spPr/>
        <p:txBody>
          <a:bodyPr/>
          <a:lstStyle/>
          <a:p>
            <a:pPr algn="ctr"/>
            <a:r>
              <a:rPr lang="en-US" b="1" dirty="0">
                <a:latin typeface="Cambria" pitchFamily="18" charset="0"/>
                <a:ea typeface="Cambria" pitchFamily="18" charset="0"/>
              </a:rPr>
              <a:t>Features of the FRBM Act</a:t>
            </a:r>
            <a:endParaRPr lang="en-IN" b="1" dirty="0">
              <a:latin typeface="Cambria" pitchFamily="18" charset="0"/>
              <a:ea typeface="Cambria" pitchFamily="18" charset="0"/>
            </a:endParaRPr>
          </a:p>
        </p:txBody>
      </p:sp>
      <p:sp>
        <p:nvSpPr>
          <p:cNvPr id="3" name="Content Placeholder 2">
            <a:extLst>
              <a:ext uri="{FF2B5EF4-FFF2-40B4-BE49-F238E27FC236}">
                <a16:creationId xmlns="" xmlns:a16="http://schemas.microsoft.com/office/drawing/2014/main" id="{F9342609-0A63-4009-8B9C-D7082BF5B5A2}"/>
              </a:ext>
            </a:extLst>
          </p:cNvPr>
          <p:cNvSpPr>
            <a:spLocks noGrp="1"/>
          </p:cNvSpPr>
          <p:nvPr>
            <p:ph idx="1"/>
          </p:nvPr>
        </p:nvSpPr>
        <p:spPr>
          <a:xfrm>
            <a:off x="677334" y="1771135"/>
            <a:ext cx="8596668" cy="4270227"/>
          </a:xfrm>
        </p:spPr>
        <p:txBody>
          <a:bodyPr>
            <a:normAutofit/>
          </a:bodyPr>
          <a:lstStyle/>
          <a:p>
            <a:pPr marL="0" indent="0">
              <a:buNone/>
            </a:pPr>
            <a:r>
              <a:rPr lang="en-US" sz="2400" dirty="0">
                <a:latin typeface="Palatino Linotype" panose="02040502050505030304" pitchFamily="18" charset="0"/>
              </a:rPr>
              <a:t>It was mandated by the act that the following statements must be placed along with the Budget documents annually in the Parliament:</a:t>
            </a:r>
          </a:p>
          <a:p>
            <a:pPr>
              <a:buFont typeface="Wingdings" pitchFamily="2" charset="2"/>
              <a:buChar char="§"/>
            </a:pPr>
            <a:r>
              <a:rPr lang="en-US" sz="2400" dirty="0">
                <a:latin typeface="Palatino Linotype" panose="02040502050505030304" pitchFamily="18" charset="0"/>
              </a:rPr>
              <a:t>The Medium-Term Fiscal Policy Statement</a:t>
            </a:r>
            <a:endParaRPr lang="en-IN" sz="2400" dirty="0">
              <a:latin typeface="Palatino Linotype" panose="02040502050505030304" pitchFamily="18" charset="0"/>
            </a:endParaRPr>
          </a:p>
          <a:p>
            <a:pPr>
              <a:buFont typeface="Wingdings" pitchFamily="2" charset="2"/>
              <a:buChar char="§"/>
            </a:pPr>
            <a:r>
              <a:rPr lang="en-US" sz="2400" dirty="0">
                <a:latin typeface="Palatino Linotype" panose="02040502050505030304" pitchFamily="18" charset="0"/>
              </a:rPr>
              <a:t>The Fiscal Policy Strategy Statement</a:t>
            </a:r>
            <a:endParaRPr lang="en-IN" sz="2400" dirty="0">
              <a:latin typeface="Palatino Linotype" panose="02040502050505030304" pitchFamily="18" charset="0"/>
            </a:endParaRPr>
          </a:p>
          <a:p>
            <a:pPr>
              <a:buFont typeface="Wingdings" pitchFamily="2" charset="2"/>
              <a:buChar char="§"/>
            </a:pPr>
            <a:r>
              <a:rPr lang="en-US" sz="2400" dirty="0">
                <a:latin typeface="Palatino Linotype" panose="02040502050505030304" pitchFamily="18" charset="0"/>
              </a:rPr>
              <a:t>The Macro-Economic Framework Statement</a:t>
            </a:r>
            <a:endParaRPr lang="en-IN" sz="2400" dirty="0">
              <a:latin typeface="Palatino Linotype" panose="02040502050505030304" pitchFamily="18" charset="0"/>
            </a:endParaRPr>
          </a:p>
          <a:p>
            <a:pPr>
              <a:buFont typeface="Wingdings" pitchFamily="2" charset="2"/>
              <a:buChar char="§"/>
            </a:pPr>
            <a:r>
              <a:rPr lang="en-US" sz="2400" dirty="0">
                <a:latin typeface="Palatino Linotype" panose="02040502050505030304" pitchFamily="18" charset="0"/>
              </a:rPr>
              <a:t>The Medium-Term Expenditure Framework Statement</a:t>
            </a:r>
            <a:endParaRPr lang="en-IN" sz="2400" dirty="0">
              <a:latin typeface="Palatino Linotype" panose="02040502050505030304" pitchFamily="18" charset="0"/>
            </a:endParaRPr>
          </a:p>
          <a:p>
            <a:endParaRPr lang="en-IN" sz="1600" dirty="0">
              <a:latin typeface="Palatino Linotype" panose="02040502050505030304" pitchFamily="18" charset="0"/>
            </a:endParaRPr>
          </a:p>
        </p:txBody>
      </p:sp>
    </p:spTree>
    <p:extLst>
      <p:ext uri="{BB962C8B-B14F-4D97-AF65-F5344CB8AC3E}">
        <p14:creationId xmlns="" xmlns:p14="http://schemas.microsoft.com/office/powerpoint/2010/main" val="4284161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BE2163-ED7E-4235-9133-153130CFEA56}"/>
              </a:ext>
            </a:extLst>
          </p:cNvPr>
          <p:cNvSpPr>
            <a:spLocks noGrp="1"/>
          </p:cNvSpPr>
          <p:nvPr>
            <p:ph type="title"/>
          </p:nvPr>
        </p:nvSpPr>
        <p:spPr/>
        <p:txBody>
          <a:bodyPr/>
          <a:lstStyle/>
          <a:p>
            <a:pPr algn="ctr"/>
            <a:r>
              <a:rPr lang="en-US" b="1" dirty="0">
                <a:latin typeface="Cambria" panose="02040503050406030204" pitchFamily="18" charset="0"/>
                <a:ea typeface="Cambria" panose="02040503050406030204" pitchFamily="18" charset="0"/>
              </a:rPr>
              <a:t>FRBM Indicators</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45FC468B-5A5A-4507-AAF3-C7C697D9F42F}"/>
              </a:ext>
            </a:extLst>
          </p:cNvPr>
          <p:cNvSpPr>
            <a:spLocks noGrp="1"/>
          </p:cNvSpPr>
          <p:nvPr>
            <p:ph idx="1"/>
          </p:nvPr>
        </p:nvSpPr>
        <p:spPr>
          <a:xfrm>
            <a:off x="677334" y="1639331"/>
            <a:ext cx="8866162" cy="4402032"/>
          </a:xfrm>
        </p:spPr>
        <p:txBody>
          <a:bodyPr>
            <a:normAutofit/>
          </a:bodyPr>
          <a:lstStyle/>
          <a:p>
            <a:pPr marL="0" indent="0">
              <a:buNone/>
            </a:pPr>
            <a:r>
              <a:rPr lang="en-US" sz="2400" dirty="0">
                <a:latin typeface="Cambria" pitchFamily="18" charset="0"/>
                <a:ea typeface="Cambria" pitchFamily="18" charset="0"/>
              </a:rPr>
              <a:t>The FRBM </a:t>
            </a:r>
            <a:r>
              <a:rPr lang="en-US" sz="2400" dirty="0" smtClean="0">
                <a:latin typeface="Cambria" pitchFamily="18" charset="0"/>
                <a:ea typeface="Cambria" pitchFamily="18" charset="0"/>
              </a:rPr>
              <a:t>Rules, 2004 </a:t>
            </a:r>
            <a:r>
              <a:rPr lang="en-US" sz="2400" dirty="0">
                <a:latin typeface="Cambria" pitchFamily="18" charset="0"/>
                <a:ea typeface="Cambria" pitchFamily="18" charset="0"/>
              </a:rPr>
              <a:t>mandate four fiscal indicators to be projected in the medium-term fiscal policy statement:</a:t>
            </a:r>
          </a:p>
          <a:p>
            <a:pPr>
              <a:buFont typeface="Wingdings" pitchFamily="2" charset="2"/>
              <a:buChar char="§"/>
            </a:pPr>
            <a:r>
              <a:rPr lang="en-US" sz="2400" dirty="0">
                <a:latin typeface="Cambria" pitchFamily="18" charset="0"/>
                <a:ea typeface="Cambria" pitchFamily="18" charset="0"/>
              </a:rPr>
              <a:t>Revenue Deficit (as percentage of GDP) </a:t>
            </a:r>
          </a:p>
          <a:p>
            <a:pPr>
              <a:buFont typeface="Wingdings" pitchFamily="2" charset="2"/>
              <a:buChar char="§"/>
            </a:pPr>
            <a:r>
              <a:rPr lang="en-US" sz="2400" dirty="0">
                <a:latin typeface="Cambria" pitchFamily="18" charset="0"/>
                <a:ea typeface="Cambria" pitchFamily="18" charset="0"/>
              </a:rPr>
              <a:t>Fiscal Deficit (as percentage of GDP) </a:t>
            </a:r>
          </a:p>
          <a:p>
            <a:pPr>
              <a:buFont typeface="Wingdings" pitchFamily="2" charset="2"/>
              <a:buChar char="§"/>
            </a:pPr>
            <a:r>
              <a:rPr lang="en-US" sz="2400" dirty="0">
                <a:latin typeface="Cambria" pitchFamily="18" charset="0"/>
                <a:ea typeface="Cambria" pitchFamily="18" charset="0"/>
              </a:rPr>
              <a:t>Tax Revenue (as percentage of GDP)</a:t>
            </a:r>
          </a:p>
          <a:p>
            <a:pPr>
              <a:buFont typeface="Wingdings" pitchFamily="2" charset="2"/>
              <a:buChar char="§"/>
            </a:pPr>
            <a:r>
              <a:rPr lang="en-US" sz="2400" dirty="0" smtClean="0">
                <a:latin typeface="Cambria" pitchFamily="18" charset="0"/>
                <a:ea typeface="Cambria" pitchFamily="18" charset="0"/>
              </a:rPr>
              <a:t>Union government’s debt (</a:t>
            </a:r>
            <a:r>
              <a:rPr lang="en-US" sz="2400" dirty="0">
                <a:latin typeface="Cambria" pitchFamily="18" charset="0"/>
                <a:ea typeface="Cambria" pitchFamily="18" charset="0"/>
              </a:rPr>
              <a:t>as percentage of GDP)</a:t>
            </a:r>
          </a:p>
          <a:p>
            <a:pPr marL="0" indent="0">
              <a:buNone/>
            </a:pPr>
            <a:r>
              <a:rPr lang="en-US" sz="2400" b="1" dirty="0" smtClean="0">
                <a:latin typeface="Cambria" pitchFamily="18" charset="0"/>
                <a:ea typeface="Cambria" pitchFamily="18" charset="0"/>
              </a:rPr>
              <a:t>Additional Indicators added in 2018</a:t>
            </a:r>
          </a:p>
          <a:p>
            <a:pPr marL="0" indent="0">
              <a:buFont typeface="Wingdings" pitchFamily="2" charset="2"/>
              <a:buChar char="§"/>
            </a:pPr>
            <a:r>
              <a:rPr lang="en-US" sz="2400" b="1" dirty="0" smtClean="0">
                <a:latin typeface="Cambria" pitchFamily="18" charset="0"/>
                <a:ea typeface="Cambria" pitchFamily="18" charset="0"/>
              </a:rPr>
              <a:t> </a:t>
            </a:r>
            <a:r>
              <a:rPr lang="en-US" sz="2400" dirty="0" smtClean="0">
                <a:latin typeface="Cambria" pitchFamily="18" charset="0"/>
                <a:ea typeface="Cambria" pitchFamily="18" charset="0"/>
              </a:rPr>
              <a:t>Primary Deficit (as percentage of GDP)</a:t>
            </a:r>
          </a:p>
          <a:p>
            <a:pPr marL="0" indent="0">
              <a:buFont typeface="Wingdings" pitchFamily="2" charset="2"/>
              <a:buChar char="§"/>
            </a:pPr>
            <a:r>
              <a:rPr lang="en-US" sz="2400" dirty="0" smtClean="0">
                <a:latin typeface="Cambria" pitchFamily="18" charset="0"/>
                <a:ea typeface="Cambria" pitchFamily="18" charset="0"/>
              </a:rPr>
              <a:t> Non-tax Revenue (as percentage of GDP)</a:t>
            </a:r>
            <a:endParaRPr lang="en-US" sz="2400" dirty="0">
              <a:latin typeface="Cambria" pitchFamily="18" charset="0"/>
              <a:ea typeface="Cambria" pitchFamily="18" charset="0"/>
            </a:endParaRPr>
          </a:p>
          <a:p>
            <a:pPr marL="0" indent="0">
              <a:buNone/>
            </a:pPr>
            <a:endParaRPr lang="en-US" sz="1600" dirty="0">
              <a:latin typeface="Palatino Linotype" panose="02040502050505030304" pitchFamily="18" charset="0"/>
            </a:endParaRPr>
          </a:p>
        </p:txBody>
      </p:sp>
    </p:spTree>
    <p:extLst>
      <p:ext uri="{BB962C8B-B14F-4D97-AF65-F5344CB8AC3E}">
        <p14:creationId xmlns="" xmlns:p14="http://schemas.microsoft.com/office/powerpoint/2010/main" val="1571840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Cambria" pitchFamily="18" charset="0"/>
                <a:ea typeface="Cambria" pitchFamily="18" charset="0"/>
              </a:rPr>
              <a:t>Initial FRBM Targets (to be met by 2008-09)</a:t>
            </a:r>
            <a:r>
              <a:rPr lang="en-US" b="1" dirty="0" smtClean="0"/>
              <a:t/>
            </a:r>
            <a:br>
              <a:rPr lang="en-US" b="1" dirty="0" smtClean="0"/>
            </a:br>
            <a:endParaRPr lang="en-US" dirty="0"/>
          </a:p>
        </p:txBody>
      </p:sp>
      <p:sp>
        <p:nvSpPr>
          <p:cNvPr id="3" name="Content Placeholder 2"/>
          <p:cNvSpPr>
            <a:spLocks noGrp="1"/>
          </p:cNvSpPr>
          <p:nvPr>
            <p:ph idx="1"/>
          </p:nvPr>
        </p:nvSpPr>
        <p:spPr>
          <a:xfrm>
            <a:off x="838200" y="1095632"/>
            <a:ext cx="10515600" cy="5354595"/>
          </a:xfrm>
        </p:spPr>
        <p:txBody>
          <a:bodyPr>
            <a:normAutofit fontScale="77500" lnSpcReduction="20000"/>
          </a:bodyPr>
          <a:lstStyle/>
          <a:p>
            <a:pPr lvl="0">
              <a:buFont typeface="Wingdings" pitchFamily="2" charset="2"/>
              <a:buChar char="§"/>
            </a:pPr>
            <a:endParaRPr lang="en-GB" b="1" dirty="0" smtClean="0">
              <a:latin typeface="Cambria" pitchFamily="18" charset="0"/>
              <a:ea typeface="Cambria" pitchFamily="18" charset="0"/>
            </a:endParaRPr>
          </a:p>
          <a:p>
            <a:pPr lvl="0">
              <a:buFont typeface="Wingdings" pitchFamily="2" charset="2"/>
              <a:buChar char="§"/>
            </a:pPr>
            <a:r>
              <a:rPr lang="en-GB" sz="3100" b="1" dirty="0" smtClean="0">
                <a:latin typeface="Cambria" pitchFamily="18" charset="0"/>
                <a:ea typeface="Cambria" pitchFamily="18" charset="0"/>
              </a:rPr>
              <a:t>Revenue Deficit Target</a:t>
            </a:r>
            <a:r>
              <a:rPr lang="en-GB" sz="3100" dirty="0" smtClean="0">
                <a:latin typeface="Cambria" pitchFamily="18" charset="0"/>
                <a:ea typeface="Cambria" pitchFamily="18" charset="0"/>
              </a:rPr>
              <a:t> – revenue deficit should be 0 (zero)by March 31, 2009. The minimum annual reduction target was 0.5% of GDP.</a:t>
            </a:r>
            <a:endParaRPr lang="en-US" sz="3100" dirty="0" smtClean="0">
              <a:latin typeface="Cambria" pitchFamily="18" charset="0"/>
              <a:ea typeface="Cambria" pitchFamily="18" charset="0"/>
            </a:endParaRPr>
          </a:p>
          <a:p>
            <a:pPr lvl="0">
              <a:buFont typeface="Wingdings" pitchFamily="2" charset="2"/>
              <a:buChar char="§"/>
            </a:pPr>
            <a:r>
              <a:rPr lang="en-GB" sz="3100" b="1" dirty="0" smtClean="0">
                <a:latin typeface="Cambria" pitchFamily="18" charset="0"/>
                <a:ea typeface="Cambria" pitchFamily="18" charset="0"/>
              </a:rPr>
              <a:t>Fiscal Deficit Target</a:t>
            </a:r>
            <a:r>
              <a:rPr lang="en-GB" sz="3100" dirty="0" smtClean="0">
                <a:latin typeface="Cambria" pitchFamily="18" charset="0"/>
                <a:ea typeface="Cambria" pitchFamily="18" charset="0"/>
              </a:rPr>
              <a:t> – fiscal deficit should be reduced to 3% of GDP by March 31, 2009. The minimum annual reduction target was 0.3% of GDP.</a:t>
            </a:r>
            <a:endParaRPr lang="en-US" sz="3100" dirty="0" smtClean="0">
              <a:latin typeface="Cambria" pitchFamily="18" charset="0"/>
              <a:ea typeface="Cambria" pitchFamily="18" charset="0"/>
            </a:endParaRPr>
          </a:p>
          <a:p>
            <a:pPr lvl="0">
              <a:buFont typeface="Wingdings" pitchFamily="2" charset="2"/>
              <a:buChar char="§"/>
            </a:pPr>
            <a:r>
              <a:rPr lang="en-GB" sz="3100" b="1" dirty="0" smtClean="0">
                <a:latin typeface="Cambria" pitchFamily="18" charset="0"/>
                <a:ea typeface="Cambria" pitchFamily="18" charset="0"/>
              </a:rPr>
              <a:t>Contingent Liabilities</a:t>
            </a:r>
            <a:r>
              <a:rPr lang="en-GB" sz="3100" dirty="0" smtClean="0">
                <a:latin typeface="Cambria" pitchFamily="18" charset="0"/>
                <a:ea typeface="Cambria" pitchFamily="18" charset="0"/>
              </a:rPr>
              <a:t> – The Central Government shall not give incremental guarantees aggregating an amount exceeding 0.5 per cent of GDP in any financial year beginning 2004-05.</a:t>
            </a:r>
            <a:endParaRPr lang="en-US" sz="3100" dirty="0" smtClean="0">
              <a:latin typeface="Cambria" pitchFamily="18" charset="0"/>
              <a:ea typeface="Cambria" pitchFamily="18" charset="0"/>
            </a:endParaRPr>
          </a:p>
          <a:p>
            <a:pPr lvl="0">
              <a:buFont typeface="Wingdings" pitchFamily="2" charset="2"/>
              <a:buChar char="§"/>
            </a:pPr>
            <a:r>
              <a:rPr lang="en-GB" sz="3100" b="1" dirty="0" smtClean="0">
                <a:latin typeface="Cambria" pitchFamily="18" charset="0"/>
                <a:ea typeface="Cambria" pitchFamily="18" charset="0"/>
              </a:rPr>
              <a:t>Additional Liabilities</a:t>
            </a:r>
            <a:r>
              <a:rPr lang="en-GB" sz="3100" dirty="0" smtClean="0">
                <a:latin typeface="Cambria" pitchFamily="18" charset="0"/>
                <a:ea typeface="Cambria" pitchFamily="18" charset="0"/>
              </a:rPr>
              <a:t> –  Additional liabilities (including external debt at current exchange rate) should be reduced to 9% of the GDP by 2004-05. The minimum annual reduction target in each subsequent year to be 1% of GDP.</a:t>
            </a:r>
            <a:endParaRPr lang="en-US" sz="3100" dirty="0" smtClean="0">
              <a:latin typeface="Cambria" pitchFamily="18" charset="0"/>
              <a:ea typeface="Cambria" pitchFamily="18" charset="0"/>
            </a:endParaRPr>
          </a:p>
          <a:p>
            <a:pPr lvl="0">
              <a:buFont typeface="Wingdings" pitchFamily="2" charset="2"/>
              <a:buChar char="§"/>
            </a:pPr>
            <a:r>
              <a:rPr lang="en-GB" sz="3100" b="1" dirty="0" smtClean="0">
                <a:latin typeface="Cambria" pitchFamily="18" charset="0"/>
                <a:ea typeface="Cambria" pitchFamily="18" charset="0"/>
              </a:rPr>
              <a:t>RBI purchase of government bonds</a:t>
            </a:r>
            <a:r>
              <a:rPr lang="en-GB" sz="3100" dirty="0" smtClean="0">
                <a:latin typeface="Cambria" pitchFamily="18" charset="0"/>
                <a:ea typeface="Cambria" pitchFamily="18" charset="0"/>
              </a:rPr>
              <a:t> – to cease from 1 April 2006. This indicates the government not to borrow directly from the RBI.</a:t>
            </a:r>
          </a:p>
          <a:p>
            <a:pPr marL="0" indent="0">
              <a:buNone/>
            </a:pPr>
            <a:endParaRPr lang="en-US" sz="2400" dirty="0" smtClean="0">
              <a:latin typeface="Cambria" pitchFamily="18" charset="0"/>
              <a:ea typeface="Cambria" pitchFamily="18" charset="0"/>
            </a:endParaRPr>
          </a:p>
          <a:p>
            <a:pPr marL="0" indent="0">
              <a:buNone/>
            </a:pPr>
            <a:r>
              <a:rPr lang="en-US" sz="2400" dirty="0" smtClean="0">
                <a:latin typeface="Cambria" pitchFamily="18" charset="0"/>
                <a:ea typeface="Cambria" pitchFamily="18" charset="0"/>
              </a:rPr>
              <a:t>The targets were not met as the global financial crisis led the government to infuse resources in the economy as the fiscal stimulus in 2008. </a:t>
            </a:r>
          </a:p>
          <a:p>
            <a:pPr marL="0" indent="0">
              <a:buNone/>
            </a:pPr>
            <a:r>
              <a:rPr lang="en-US" sz="2400" dirty="0" smtClean="0">
                <a:latin typeface="Cambria" pitchFamily="18" charset="0"/>
                <a:ea typeface="Cambria" pitchFamily="18" charset="0"/>
              </a:rPr>
              <a:t>Therefore, fiscal targets had to be postponed temporarily in view of the global crisis.</a:t>
            </a:r>
          </a:p>
          <a:p>
            <a:pPr lvl="0">
              <a:buNone/>
            </a:pPr>
            <a:endParaRPr lang="en-US" dirty="0" smtClean="0">
              <a:latin typeface="Cambria" pitchFamily="18" charset="0"/>
              <a:ea typeface="Cambria" pitchFamily="18" charset="0"/>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C108A47-00FA-4833-AECB-45998AAAD6A1}"/>
              </a:ext>
            </a:extLst>
          </p:cNvPr>
          <p:cNvSpPr>
            <a:spLocks noGrp="1"/>
          </p:cNvSpPr>
          <p:nvPr>
            <p:ph type="title"/>
          </p:nvPr>
        </p:nvSpPr>
        <p:spPr/>
        <p:txBody>
          <a:bodyPr/>
          <a:lstStyle/>
          <a:p>
            <a:pPr algn="ctr"/>
            <a:r>
              <a:rPr lang="en-US" b="1" dirty="0">
                <a:latin typeface="Cambria" panose="02040503050406030204" pitchFamily="18" charset="0"/>
                <a:ea typeface="Cambria" panose="02040503050406030204" pitchFamily="18" charset="0"/>
              </a:rPr>
              <a:t>Amendments </a:t>
            </a:r>
            <a:r>
              <a:rPr lang="en-US" b="1" dirty="0" smtClean="0">
                <a:latin typeface="Cambria" panose="02040503050406030204" pitchFamily="18" charset="0"/>
                <a:ea typeface="Cambria" panose="02040503050406030204" pitchFamily="18" charset="0"/>
              </a:rPr>
              <a:t>in the FRBM Act, 2003</a:t>
            </a:r>
            <a:endParaRPr lang="en-IN"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 xmlns:a16="http://schemas.microsoft.com/office/drawing/2014/main" id="{A4E8E2CB-F7BA-400C-B95E-E4DD00E49493}"/>
              </a:ext>
            </a:extLst>
          </p:cNvPr>
          <p:cNvSpPr>
            <a:spLocks noGrp="1"/>
          </p:cNvSpPr>
          <p:nvPr>
            <p:ph idx="1"/>
          </p:nvPr>
        </p:nvSpPr>
        <p:spPr>
          <a:xfrm>
            <a:off x="947351" y="1721708"/>
            <a:ext cx="9259329" cy="4319655"/>
          </a:xfrm>
        </p:spPr>
        <p:txBody>
          <a:bodyPr>
            <a:normAutofit fontScale="92500" lnSpcReduction="10000"/>
          </a:bodyPr>
          <a:lstStyle/>
          <a:p>
            <a:pPr>
              <a:buFont typeface="Wingdings" pitchFamily="2" charset="2"/>
              <a:buChar char="§"/>
            </a:pPr>
            <a:r>
              <a:rPr lang="en-US" sz="2400" b="1" dirty="0" smtClean="0">
                <a:latin typeface="Cambria" pitchFamily="18" charset="0"/>
                <a:ea typeface="Cambria" pitchFamily="18" charset="0"/>
              </a:rPr>
              <a:t>FRBM Rules 2004</a:t>
            </a:r>
          </a:p>
          <a:p>
            <a:pPr>
              <a:buFont typeface="Wingdings" pitchFamily="2" charset="2"/>
              <a:buChar char="§"/>
            </a:pPr>
            <a:r>
              <a:rPr lang="en-US" sz="2400" b="1" dirty="0" smtClean="0">
                <a:latin typeface="Cambria" pitchFamily="18" charset="0"/>
                <a:ea typeface="Cambria" pitchFamily="18" charset="0"/>
              </a:rPr>
              <a:t>Changed Rules in 2012: </a:t>
            </a:r>
            <a:r>
              <a:rPr lang="en-US" sz="2400" dirty="0">
                <a:latin typeface="Cambria" pitchFamily="18" charset="0"/>
                <a:ea typeface="Cambria" pitchFamily="18" charset="0"/>
              </a:rPr>
              <a:t>The </a:t>
            </a:r>
            <a:r>
              <a:rPr lang="en-US" sz="2400" dirty="0" smtClean="0">
                <a:latin typeface="Cambria" pitchFamily="18" charset="0"/>
                <a:ea typeface="Cambria" pitchFamily="18" charset="0"/>
              </a:rPr>
              <a:t>requirement of ‘Medium-Term </a:t>
            </a:r>
            <a:r>
              <a:rPr lang="en-US" sz="2400" dirty="0">
                <a:latin typeface="Cambria" pitchFamily="18" charset="0"/>
                <a:ea typeface="Cambria" pitchFamily="18" charset="0"/>
              </a:rPr>
              <a:t>Expenditure Framework </a:t>
            </a:r>
            <a:r>
              <a:rPr lang="en-US" sz="2400" dirty="0" smtClean="0">
                <a:latin typeface="Cambria" pitchFamily="18" charset="0"/>
                <a:ea typeface="Cambria" pitchFamily="18" charset="0"/>
              </a:rPr>
              <a:t>statement’ </a:t>
            </a:r>
            <a:r>
              <a:rPr lang="en-US" sz="2400" dirty="0">
                <a:latin typeface="Cambria" pitchFamily="18" charset="0"/>
                <a:ea typeface="Cambria" pitchFamily="18" charset="0"/>
              </a:rPr>
              <a:t>and </a:t>
            </a:r>
            <a:r>
              <a:rPr lang="en-US" sz="2400" dirty="0" smtClean="0">
                <a:latin typeface="Cambria" pitchFamily="18" charset="0"/>
                <a:ea typeface="Cambria" pitchFamily="18" charset="0"/>
              </a:rPr>
              <a:t>concept of ‘Effective </a:t>
            </a:r>
            <a:r>
              <a:rPr lang="en-US" sz="2400" dirty="0">
                <a:latin typeface="Cambria" pitchFamily="18" charset="0"/>
                <a:ea typeface="Cambria" pitchFamily="18" charset="0"/>
              </a:rPr>
              <a:t>Revenue </a:t>
            </a:r>
            <a:r>
              <a:rPr lang="en-US" sz="2400" dirty="0" smtClean="0">
                <a:latin typeface="Cambria" pitchFamily="18" charset="0"/>
                <a:ea typeface="Cambria" pitchFamily="18" charset="0"/>
              </a:rPr>
              <a:t>Deficit’ </a:t>
            </a:r>
            <a:r>
              <a:rPr lang="en-US" sz="2400" dirty="0">
                <a:latin typeface="Cambria" pitchFamily="18" charset="0"/>
                <a:ea typeface="Cambria" pitchFamily="18" charset="0"/>
              </a:rPr>
              <a:t>were introduced</a:t>
            </a:r>
            <a:r>
              <a:rPr lang="en-US" sz="2400" dirty="0" smtClean="0">
                <a:latin typeface="Cambria" pitchFamily="18" charset="0"/>
                <a:ea typeface="Cambria" pitchFamily="18" charset="0"/>
              </a:rPr>
              <a:t>. </a:t>
            </a:r>
          </a:p>
          <a:p>
            <a:pPr lvl="1">
              <a:buFont typeface="Wingdings" pitchFamily="2" charset="2"/>
              <a:buChar char="§"/>
            </a:pPr>
            <a:r>
              <a:rPr lang="en-US" sz="2000" dirty="0" smtClean="0">
                <a:latin typeface="Cambria" pitchFamily="18" charset="0"/>
                <a:ea typeface="Cambria" pitchFamily="18" charset="0"/>
              </a:rPr>
              <a:t>By 31 March 2015 - RD be 0.5% of GDP and FD be 3% of GDP</a:t>
            </a:r>
          </a:p>
          <a:p>
            <a:pPr>
              <a:buFont typeface="Wingdings" pitchFamily="2" charset="2"/>
              <a:buChar char="§"/>
            </a:pPr>
            <a:r>
              <a:rPr lang="en-US" sz="2400" b="1" dirty="0" smtClean="0">
                <a:latin typeface="Cambria" pitchFamily="18" charset="0"/>
                <a:ea typeface="Cambria" pitchFamily="18" charset="0"/>
              </a:rPr>
              <a:t>Changed Rules in 2015</a:t>
            </a:r>
            <a:r>
              <a:rPr lang="en-US" sz="2400" b="1" dirty="0">
                <a:latin typeface="Cambria" pitchFamily="18" charset="0"/>
                <a:ea typeface="Cambria" pitchFamily="18" charset="0"/>
              </a:rPr>
              <a:t>: </a:t>
            </a:r>
            <a:r>
              <a:rPr lang="en-US" sz="2400" dirty="0">
                <a:latin typeface="Cambria" pitchFamily="18" charset="0"/>
                <a:ea typeface="Cambria" pitchFamily="18" charset="0"/>
              </a:rPr>
              <a:t>The targets for achieving the prescribed rates of Effective Revenue Deficit and Revenue Deficit were further extended</a:t>
            </a:r>
            <a:r>
              <a:rPr lang="en-US" sz="2400" dirty="0" smtClean="0">
                <a:latin typeface="Cambria" pitchFamily="18" charset="0"/>
                <a:ea typeface="Cambria" pitchFamily="18" charset="0"/>
              </a:rPr>
              <a:t>.</a:t>
            </a:r>
          </a:p>
          <a:p>
            <a:pPr marL="685800" lvl="2">
              <a:spcBef>
                <a:spcPts val="1000"/>
              </a:spcBef>
              <a:buFont typeface="Wingdings" pitchFamily="2" charset="2"/>
              <a:buChar char="§"/>
            </a:pPr>
            <a:r>
              <a:rPr lang="en-US" sz="2100" dirty="0" smtClean="0">
                <a:latin typeface="Cambria" pitchFamily="18" charset="0"/>
                <a:ea typeface="Cambria" pitchFamily="18" charset="0"/>
              </a:rPr>
              <a:t>By 31 March 2018 - RD be 0.5% of GDP and FD be 3% of GDP</a:t>
            </a:r>
          </a:p>
          <a:p>
            <a:pPr>
              <a:buFont typeface="Wingdings" pitchFamily="2" charset="2"/>
              <a:buChar char="§"/>
            </a:pPr>
            <a:r>
              <a:rPr lang="en-US" sz="2400" b="1" dirty="0" smtClean="0">
                <a:latin typeface="Cambria" pitchFamily="18" charset="0"/>
                <a:ea typeface="Cambria" pitchFamily="18" charset="0"/>
              </a:rPr>
              <a:t>Changed Rules in 2018: </a:t>
            </a:r>
            <a:r>
              <a:rPr lang="en-US" sz="2400" dirty="0" smtClean="0">
                <a:latin typeface="Cambria" pitchFamily="18" charset="0"/>
                <a:ea typeface="Cambria" pitchFamily="18" charset="0"/>
              </a:rPr>
              <a:t>Deferred its targets by two years from 2018-19</a:t>
            </a:r>
          </a:p>
          <a:p>
            <a:pPr lvl="1">
              <a:spcBef>
                <a:spcPts val="1000"/>
              </a:spcBef>
              <a:buFont typeface="Wingdings" pitchFamily="2" charset="2"/>
              <a:buChar char="§"/>
            </a:pPr>
            <a:r>
              <a:rPr lang="en-US" sz="2100" dirty="0" smtClean="0">
                <a:latin typeface="Cambria" pitchFamily="18" charset="0"/>
                <a:ea typeface="Cambria" pitchFamily="18" charset="0"/>
              </a:rPr>
              <a:t>By 31 March 2021 - FD be 3% of GDP</a:t>
            </a:r>
          </a:p>
          <a:p>
            <a:pPr>
              <a:buFont typeface="Wingdings" pitchFamily="2" charset="2"/>
              <a:buChar char="§"/>
            </a:pPr>
            <a:endParaRPr lang="en-US" sz="2400" dirty="0" smtClean="0">
              <a:latin typeface="Cambria" pitchFamily="18" charset="0"/>
              <a:ea typeface="Cambria" pitchFamily="18" charset="0"/>
            </a:endParaRPr>
          </a:p>
          <a:p>
            <a:pPr marL="228600" lvl="1">
              <a:spcBef>
                <a:spcPts val="1000"/>
              </a:spcBef>
              <a:buNone/>
            </a:pPr>
            <a:r>
              <a:rPr lang="en-US" sz="2400" b="1" dirty="0" smtClean="0">
                <a:latin typeface="Cambria" pitchFamily="18" charset="0"/>
                <a:ea typeface="Cambria" pitchFamily="18" charset="0"/>
              </a:rPr>
              <a:t>	</a:t>
            </a:r>
            <a:endParaRPr lang="en-IN" sz="2400" b="1" dirty="0">
              <a:latin typeface="Cambria" pitchFamily="18" charset="0"/>
              <a:ea typeface="Cambria" pitchFamily="18" charset="0"/>
            </a:endParaRPr>
          </a:p>
        </p:txBody>
      </p:sp>
    </p:spTree>
    <p:extLst>
      <p:ext uri="{BB962C8B-B14F-4D97-AF65-F5344CB8AC3E}">
        <p14:creationId xmlns="" xmlns:p14="http://schemas.microsoft.com/office/powerpoint/2010/main" val="3462126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TotalTime>
  <Words>667</Words>
  <Application>Microsoft Office PowerPoint</Application>
  <PresentationFormat>Custom</PresentationFormat>
  <Paragraphs>94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Fiscal Responsibility and Budget Management</vt:lpstr>
      <vt:lpstr>Why fiscal responsibility legislation? </vt:lpstr>
      <vt:lpstr>What is fiscal responsibility legislation (FRL)?</vt:lpstr>
      <vt:lpstr>Why was the FRBM Act enacted in India?</vt:lpstr>
      <vt:lpstr>Objectives of the FRBM Act</vt:lpstr>
      <vt:lpstr>Features of the FRBM Act</vt:lpstr>
      <vt:lpstr>FRBM Indicators</vt:lpstr>
      <vt:lpstr>Initial FRBM Targets (to be met by 2008-09) </vt:lpstr>
      <vt:lpstr>Amendments in the FRBM Act, 2003</vt:lpstr>
      <vt:lpstr>Fiscal responsibility legislation in States</vt:lpstr>
      <vt:lpstr>Recommendations of NK Singh Committee  </vt:lpstr>
      <vt:lpstr>Escape Clause in the FRBM Act</vt:lpstr>
      <vt:lpstr>Latest FRBM Targets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Fiscal Responsibility &amp; Budget Management</dc:title>
  <dc:creator>Varshith Reddy</dc:creator>
  <cp:lastModifiedBy>manish</cp:lastModifiedBy>
  <cp:revision>45</cp:revision>
  <dcterms:created xsi:type="dcterms:W3CDTF">2020-06-06T04:30:39Z</dcterms:created>
  <dcterms:modified xsi:type="dcterms:W3CDTF">2020-11-19T04:37:02Z</dcterms:modified>
</cp:coreProperties>
</file>